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0" roundtripDataSignature="AMtx7mg2zJAVv3VQjyjnb0Y2IelHYZq2h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76AC780-F7B3-47EC-81F4-C7711D08DC87}">
  <a:tblStyle styleId="{376AC780-F7B3-47EC-81F4-C7711D08DC87}" styleName="Table_0">
    <a:wholeTbl>
      <a:tcTxStyle b="off" i="off">
        <a:font>
          <a:latin typeface="Trebuchet MS"/>
          <a:ea typeface="Trebuchet MS"/>
          <a:cs typeface="Trebuchet MS"/>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9F6FC"/>
          </a:solidFill>
        </a:fill>
      </a:tcStyle>
    </a:wholeTbl>
    <a:band1H>
      <a:tcTxStyle/>
      <a:tcStyle>
        <a:tcBdr/>
        <a:fill>
          <a:solidFill>
            <a:srgbClr val="D1ECF9"/>
          </a:solidFill>
        </a:fill>
      </a:tcStyle>
    </a:band1H>
    <a:band2H>
      <a:tcTxStyle/>
      <a:tcStyle>
        <a:tcBdr/>
      </a:tcStyle>
    </a:band2H>
    <a:band1V>
      <a:tcTxStyle/>
      <a:tcStyle>
        <a:tcBdr/>
        <a:fill>
          <a:solidFill>
            <a:srgbClr val="D1ECF9"/>
          </a:solidFill>
        </a:fill>
      </a:tcStyle>
    </a:band1V>
    <a:band2V>
      <a:tcTxStyle/>
      <a:tcStyle>
        <a:tcBdr/>
      </a:tcStyle>
    </a:band2V>
    <a:lastCol>
      <a:tcTxStyle b="on" i="off">
        <a:font>
          <a:latin typeface="Trebuchet MS"/>
          <a:ea typeface="Trebuchet MS"/>
          <a:cs typeface="Trebuchet MS"/>
        </a:font>
        <a:schemeClr val="lt1"/>
      </a:tcTxStyle>
      <a:tcStyle>
        <a:tcBdr/>
        <a:fill>
          <a:solidFill>
            <a:schemeClr val="accent1"/>
          </a:solidFill>
        </a:fill>
      </a:tcStyle>
    </a:lastCol>
    <a:firstCol>
      <a:tcTxStyle b="on" i="off">
        <a:font>
          <a:latin typeface="Trebuchet MS"/>
          <a:ea typeface="Trebuchet MS"/>
          <a:cs typeface="Trebuchet MS"/>
        </a:font>
        <a:schemeClr val="lt1"/>
      </a:tcTxStyle>
      <a:tcStyle>
        <a:tcBdr/>
        <a:fill>
          <a:solidFill>
            <a:schemeClr val="accent1"/>
          </a:solidFill>
        </a:fill>
      </a:tcStyle>
    </a:firstCol>
    <a:lastRow>
      <a:tcTxStyle b="on" i="off">
        <a:font>
          <a:latin typeface="Trebuchet MS"/>
          <a:ea typeface="Trebuchet MS"/>
          <a:cs typeface="Trebuchet MS"/>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Trebuchet MS"/>
          <a:ea typeface="Trebuchet MS"/>
          <a:cs typeface="Trebuchet MS"/>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268" autoAdjust="0"/>
  </p:normalViewPr>
  <p:slideViewPr>
    <p:cSldViewPr snapToGrid="0">
      <p:cViewPr varScale="1">
        <p:scale>
          <a:sx n="56" d="100"/>
          <a:sy n="56" d="100"/>
        </p:scale>
        <p:origin x="55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notesMaster" Target="notesMasters/notesMaster1.xml"/><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6" name="Google Shape;146;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3" name="Google Shape;15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0" name="Google Shape;160;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Hospitality firms operate in a fragmented and dispersed environment and are engaged in certain economic downturns. This often involves increasing wages and rising costs, enabling firms to reduce their profits by increasing operational costs. Many researchers express concern regarding the increased inflation rate, as it reduces user spending and affects the luxurious firms' operations significantly. Compared to smaller organisations, larger institutions are highly dependent on global economic principles, which increases the possibility of facing financial downturns. In this context, this presentation explores financial uncertainties and recommends solutions for institutions.</a:t>
            </a:r>
            <a:endParaRPr/>
          </a:p>
        </p:txBody>
      </p:sp>
      <p:sp>
        <p:nvSpPr>
          <p:cNvPr id="161" name="Google Shape;161;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8" name="Google Shape;168;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Competencies can be developed through efficient sources and the consideration of institutional values in business strategies. The research plan aims to consider the RBV and institutional approaches to enable hospitality firms to gain their competencies by managing financial strains. RBV specifically suggests complying with the required sources and qualities, whereas institutional theory suggests considering a different set of values to manage financial issues. </a:t>
            </a:r>
            <a:endParaRPr/>
          </a:p>
        </p:txBody>
      </p:sp>
      <p:sp>
        <p:nvSpPr>
          <p:cNvPr id="169" name="Google Shape;169;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6" name="Google Shape;176;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This scholarly article raised the concern of financial strains by stating that around 25% institutions face economic distress, resulting in a 60% revenue decline. In the global hospitality sector context, during the pandemic, sales have reduced by up to 58.67%.  Based on these issues, many authors suggested engaging with the revenue management and earnings management systems to improve financial performance. It is often suggested to include loyalty programs and a customer-centric approach to understand user perception to raise sales.</a:t>
            </a:r>
            <a:endParaRPr/>
          </a:p>
        </p:txBody>
      </p:sp>
      <p:sp>
        <p:nvSpPr>
          <p:cNvPr id="177" name="Google Shape;177;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articles have shown the limited exploration of the financial issue regionally, especially in Spain and Europe. Additionally, a focus on the larger institutions reduces understanding of the financial issues faced by smaller ones.  None of the papers has discussed the examples of hospitality firms along with the academic perceptions generated by different authors. To address this gap, the research planned to consider the secondary method along with a narrative review and explore the topic in a global context.</a:t>
            </a:r>
            <a:endParaRPr/>
          </a:p>
        </p:txBody>
      </p:sp>
      <p:sp>
        <p:nvSpPr>
          <p:cNvPr id="188" name="Google Shape;188;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research relied on the use of secondary and narrative review approaches.  The secondary framework involved in the investigation includes data from industrial reports, government articles, and other sources. Meanwhile, the narrative review shows perception in creating thoughtful synthesis concepts to develop new narratives. This secondary data was specifically synthesised based on the PESTEL framework and analysed based on the thematic analysis approach, including academic insights. </a:t>
            </a:r>
            <a:endParaRPr/>
          </a:p>
        </p:txBody>
      </p:sp>
      <p:sp>
        <p:nvSpPr>
          <p:cNvPr id="196" name="Google Shape;196;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PESTEL synthesis showcased that hospitality organisations are suffering from different external pressures, especially associated with cost. The increased cost of operations increases based on fluctuations of inflation, interest, and exchange rates, along with the monthly trade policies. These have a direct influence on consumer spending. The legal aspect showed the strict regulations on travel regulations, which restrict consumer travel, and Brexit has introduced travel uncertainties. Besides, technological advancement has integrated the opportunity to engage with an AI-oriented management system.</a:t>
            </a:r>
            <a:endParaRPr b="0"/>
          </a:p>
          <a:p>
            <a:pPr marL="0" lvl="0" indent="0" algn="l" rtl="0">
              <a:spcBef>
                <a:spcPts val="0"/>
              </a:spcBef>
              <a:spcAft>
                <a:spcPts val="0"/>
              </a:spcAft>
              <a:buNone/>
            </a:pPr>
            <a:br>
              <a:rPr lang="en-US"/>
            </a:br>
            <a:endParaRPr/>
          </a:p>
        </p:txBody>
      </p:sp>
      <p:sp>
        <p:nvSpPr>
          <p:cNvPr id="204" name="Google Shape;204;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theme impact analysis based on financial pressure in hospitality firms showcased inflation rate fluctuations that create financial turbulence. It is exemplified by the 11.1% increase in inflation, which has reduced consumer spending. Institutions' 60% revenue growth is often restricted because of the financial strains. 58.67% Sales reduced during the pandemic, leading to financial distress for institutions. Together, changing economic rates directly affect user purchasing power and reduce sales.</a:t>
            </a:r>
            <a:endParaRPr b="0"/>
          </a:p>
          <a:p>
            <a:pPr marL="0" lvl="0" indent="0" algn="l" rtl="0">
              <a:spcBef>
                <a:spcPts val="0"/>
              </a:spcBef>
              <a:spcAft>
                <a:spcPts val="0"/>
              </a:spcAft>
              <a:buNone/>
            </a:pPr>
            <a:br>
              <a:rPr lang="en-US"/>
            </a:br>
            <a:endParaRPr/>
          </a:p>
        </p:txBody>
      </p:sp>
      <p:sp>
        <p:nvSpPr>
          <p:cNvPr id="216" name="Google Shape;21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3" name="Google Shape;22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Regarding the theme of revenue and earnings management, showcased by the application of advanced technologies. Hilton Hotel is a good example that has used an AI-associated energy management system to reduce operational costs and generate revenue.  The researcher has suggested considering user-focused activities like loyalty programs and manipulative solutions in earning management to achieve excellent financial profitability.  The earnings and revenue system showcases strategic solutions for hospitality institutions to gain significant competitive rivalry. </a:t>
            </a:r>
            <a:endParaRPr/>
          </a:p>
        </p:txBody>
      </p:sp>
      <p:sp>
        <p:nvSpPr>
          <p:cNvPr id="224" name="Google Shape;224;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presentation in context with financial pressures on hospitality firms integrated novel solutions to manage the financial strains driven by the fluctuating aspects of political, economic, social, environmental and legal factors. It is reported that inflation rates have a major impact, along with strict regulations, on a hospitality business's operations.  Based on the analysis, it is clear that the considerations of revenue and earnings management systems are appropriate solutions for firms. </a:t>
            </a:r>
            <a:endParaRPr b="0"/>
          </a:p>
          <a:p>
            <a:pPr marL="0" lvl="0" indent="0" algn="l" rtl="0">
              <a:spcBef>
                <a:spcPts val="0"/>
              </a:spcBef>
              <a:spcAft>
                <a:spcPts val="0"/>
              </a:spcAft>
              <a:buNone/>
            </a:pPr>
            <a:br>
              <a:rPr lang="en-US"/>
            </a:br>
            <a:endParaRPr/>
          </a:p>
        </p:txBody>
      </p:sp>
      <p:sp>
        <p:nvSpPr>
          <p:cNvPr id="232" name="Google Shape;23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 name="Google Shape;23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recommendations are oriented toward the analysis of secondary and narrative insights. The strategies are refined through the use of advanced technologies in a dynamic business environment, especially in revenue management. AI technologies are exemplified along with data analytics to engage users with the service product and regenerate sales.  Hilton Hotel has already been generating stronger revenue based on its AI system management.  It is also suggested to be involved with the Eco-friendly principles, which reduces the long-term cost of business. Common services progression and arranging strategic collaboration with other institutions help to provide excellent services and create a stronger revenue.</a:t>
            </a:r>
            <a:endParaRPr/>
          </a:p>
        </p:txBody>
      </p:sp>
      <p:sp>
        <p:nvSpPr>
          <p:cNvPr id="240" name="Google Shape;240;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4" name="Google Shape;254;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6"/>
        <p:cNvGrpSpPr/>
        <p:nvPr/>
      </p:nvGrpSpPr>
      <p:grpSpPr>
        <a:xfrm>
          <a:off x="0" y="0"/>
          <a:ext cx="0" cy="0"/>
          <a:chOff x="0" y="0"/>
          <a:chExt cx="0" cy="0"/>
        </a:xfrm>
      </p:grpSpPr>
      <p:grpSp>
        <p:nvGrpSpPr>
          <p:cNvPr id="27" name="Google Shape;27;p16"/>
          <p:cNvGrpSpPr/>
          <p:nvPr/>
        </p:nvGrpSpPr>
        <p:grpSpPr>
          <a:xfrm>
            <a:off x="0" y="-8467"/>
            <a:ext cx="12192000" cy="6866467"/>
            <a:chOff x="0" y="-8467"/>
            <a:chExt cx="12192000" cy="6866467"/>
          </a:xfrm>
        </p:grpSpPr>
        <p:sp>
          <p:nvSpPr>
            <p:cNvPr id="28" name="Google Shape;28;p16"/>
            <p:cNvSpPr/>
            <p:nvPr/>
          </p:nvSpPr>
          <p:spPr>
            <a:xfrm>
              <a:off x="0" y="-7862"/>
              <a:ext cx="863600" cy="5698067"/>
            </a:xfrm>
            <a:custGeom>
              <a:avLst/>
              <a:gdLst/>
              <a:ahLst/>
              <a:cxnLst/>
              <a:rect l="l" t="t" r="r" b="b"/>
              <a:pathLst>
                <a:path w="863600" h="5698067" extrusionOk="0">
                  <a:moveTo>
                    <a:pt x="0" y="8467"/>
                  </a:moveTo>
                  <a:lnTo>
                    <a:pt x="863600" y="0"/>
                  </a:lnTo>
                  <a:lnTo>
                    <a:pt x="863600" y="16934"/>
                  </a:lnTo>
                  <a:lnTo>
                    <a:pt x="0" y="5698067"/>
                  </a:lnTo>
                  <a:lnTo>
                    <a:pt x="0" y="8467"/>
                  </a:lnTo>
                  <a:close/>
                </a:path>
              </a:pathLst>
            </a:custGeom>
            <a:solidFill>
              <a:schemeClr val="accent1">
                <a:alpha val="6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cxnSp>
          <p:nvCxnSpPr>
            <p:cNvPr id="29" name="Google Shape;29;p16"/>
            <p:cNvCxnSpPr/>
            <p:nvPr/>
          </p:nvCxnSpPr>
          <p:spPr>
            <a:xfrm>
              <a:off x="9371012" y="0"/>
              <a:ext cx="1219200" cy="6858000"/>
            </a:xfrm>
            <a:prstGeom prst="straightConnector1">
              <a:avLst/>
            </a:prstGeom>
            <a:noFill/>
            <a:ln w="9525" cap="flat" cmpd="sng">
              <a:solidFill>
                <a:schemeClr val="accent1">
                  <a:alpha val="69803"/>
                </a:schemeClr>
              </a:solidFill>
              <a:prstDash val="solid"/>
              <a:round/>
              <a:headEnd type="none" w="sm" len="sm"/>
              <a:tailEnd type="none" w="sm" len="sm"/>
            </a:ln>
          </p:spPr>
        </p:cxnSp>
        <p:cxnSp>
          <p:nvCxnSpPr>
            <p:cNvPr id="30" name="Google Shape;30;p16"/>
            <p:cNvCxnSpPr/>
            <p:nvPr/>
          </p:nvCxnSpPr>
          <p:spPr>
            <a:xfrm flipH="1">
              <a:off x="7425267" y="3681413"/>
              <a:ext cx="4763558" cy="3176587"/>
            </a:xfrm>
            <a:prstGeom prst="straightConnector1">
              <a:avLst/>
            </a:prstGeom>
            <a:noFill/>
            <a:ln w="9525" cap="flat" cmpd="sng">
              <a:solidFill>
                <a:schemeClr val="accent1">
                  <a:alpha val="69803"/>
                </a:schemeClr>
              </a:solidFill>
              <a:prstDash val="solid"/>
              <a:round/>
              <a:headEnd type="none" w="sm" len="sm"/>
              <a:tailEnd type="none" w="sm" len="sm"/>
            </a:ln>
          </p:spPr>
        </p:cxnSp>
        <p:sp>
          <p:nvSpPr>
            <p:cNvPr id="31" name="Google Shape;31;p16"/>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5686"/>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32" name="Google Shape;32;p16"/>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33" name="Google Shape;33;p16"/>
            <p:cNvSpPr/>
            <p:nvPr/>
          </p:nvSpPr>
          <p:spPr>
            <a:xfrm>
              <a:off x="8932333" y="3048000"/>
              <a:ext cx="3259667" cy="3810000"/>
            </a:xfrm>
            <a:prstGeom prst="triangle">
              <a:avLst>
                <a:gd name="adj" fmla="val 100000"/>
              </a:avLst>
            </a:prstGeom>
            <a:solidFill>
              <a:srgbClr val="16B0E3">
                <a:alpha val="65882"/>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34" name="Google Shape;34;p16"/>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16B0E3">
                <a:alpha val="4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35" name="Google Shape;35;p16"/>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chemeClr val="accent2">
                <a:alpha val="6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36" name="Google Shape;36;p16"/>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rgbClr val="226292">
                <a:alpha val="80000"/>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37" name="Google Shape;37;p16"/>
            <p:cNvSpPr/>
            <p:nvPr/>
          </p:nvSpPr>
          <p:spPr>
            <a:xfrm>
              <a:off x="10371666" y="3589867"/>
              <a:ext cx="1817159" cy="3268133"/>
            </a:xfrm>
            <a:prstGeom prst="triangle">
              <a:avLst>
                <a:gd name="adj" fmla="val 100000"/>
              </a:avLst>
            </a:prstGeom>
            <a:solidFill>
              <a:srgbClr val="16B0E3">
                <a:alpha val="65882"/>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grpSp>
      <p:sp>
        <p:nvSpPr>
          <p:cNvPr id="38" name="Google Shape;38;p16"/>
          <p:cNvSpPr txBox="1">
            <a:spLocks noGrp="1"/>
          </p:cNvSpPr>
          <p:nvPr>
            <p:ph type="ctrTitle"/>
          </p:nvPr>
        </p:nvSpPr>
        <p:spPr>
          <a:xfrm>
            <a:off x="1507067" y="2404534"/>
            <a:ext cx="7766936" cy="1646302"/>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Clr>
                <a:schemeClr val="accent1"/>
              </a:buClr>
              <a:buSzPts val="5400"/>
              <a:buFont typeface="Trebuchet MS"/>
              <a:buNone/>
              <a:defRPr sz="5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6"/>
          <p:cNvSpPr txBox="1">
            <a:spLocks noGrp="1"/>
          </p:cNvSpPr>
          <p:nvPr>
            <p:ph type="subTitle" idx="1"/>
          </p:nvPr>
        </p:nvSpPr>
        <p:spPr>
          <a:xfrm>
            <a:off x="1507067" y="4050833"/>
            <a:ext cx="7766936" cy="1096899"/>
          </a:xfrm>
          <a:prstGeom prst="rect">
            <a:avLst/>
          </a:prstGeom>
          <a:noFill/>
          <a:ln>
            <a:noFill/>
          </a:ln>
        </p:spPr>
        <p:txBody>
          <a:bodyPr spcFirstLastPara="1" wrap="square" lIns="91425" tIns="45700" rIns="91425" bIns="45700" anchor="t" anchorCtr="0">
            <a:normAutofit/>
          </a:bodyPr>
          <a:lstStyle>
            <a:lvl1pPr lvl="0" algn="r">
              <a:spcBef>
                <a:spcPts val="1000"/>
              </a:spcBef>
              <a:spcAft>
                <a:spcPts val="0"/>
              </a:spcAft>
              <a:buSzPts val="1440"/>
              <a:buNone/>
              <a:defRPr>
                <a:solidFill>
                  <a:srgbClr val="7F7F7F"/>
                </a:solidFill>
              </a:defRPr>
            </a:lvl1pPr>
            <a:lvl2pPr lvl="1" algn="ctr">
              <a:spcBef>
                <a:spcPts val="1000"/>
              </a:spcBef>
              <a:spcAft>
                <a:spcPts val="0"/>
              </a:spcAft>
              <a:buSzPts val="1280"/>
              <a:buNone/>
              <a:defRPr>
                <a:solidFill>
                  <a:srgbClr val="888888"/>
                </a:solidFill>
              </a:defRPr>
            </a:lvl2pPr>
            <a:lvl3pPr lvl="2" algn="ctr">
              <a:spcBef>
                <a:spcPts val="1000"/>
              </a:spcBef>
              <a:spcAft>
                <a:spcPts val="0"/>
              </a:spcAft>
              <a:buSzPts val="1120"/>
              <a:buNone/>
              <a:defRPr>
                <a:solidFill>
                  <a:srgbClr val="888888"/>
                </a:solidFill>
              </a:defRPr>
            </a:lvl3pPr>
            <a:lvl4pPr lvl="3" algn="ctr">
              <a:spcBef>
                <a:spcPts val="1000"/>
              </a:spcBef>
              <a:spcAft>
                <a:spcPts val="0"/>
              </a:spcAft>
              <a:buSzPts val="960"/>
              <a:buNone/>
              <a:defRPr>
                <a:solidFill>
                  <a:srgbClr val="888888"/>
                </a:solidFill>
              </a:defRPr>
            </a:lvl4pPr>
            <a:lvl5pPr lvl="4" algn="ctr">
              <a:spcBef>
                <a:spcPts val="1000"/>
              </a:spcBef>
              <a:spcAft>
                <a:spcPts val="0"/>
              </a:spcAft>
              <a:buSzPts val="960"/>
              <a:buNone/>
              <a:defRPr>
                <a:solidFill>
                  <a:srgbClr val="888888"/>
                </a:solidFill>
              </a:defRPr>
            </a:lvl5pPr>
            <a:lvl6pPr lvl="5" algn="ctr">
              <a:spcBef>
                <a:spcPts val="1000"/>
              </a:spcBef>
              <a:spcAft>
                <a:spcPts val="0"/>
              </a:spcAft>
              <a:buSzPts val="960"/>
              <a:buNone/>
              <a:defRPr>
                <a:solidFill>
                  <a:srgbClr val="888888"/>
                </a:solidFill>
              </a:defRPr>
            </a:lvl6pPr>
            <a:lvl7pPr lvl="6" algn="ctr">
              <a:spcBef>
                <a:spcPts val="1000"/>
              </a:spcBef>
              <a:spcAft>
                <a:spcPts val="0"/>
              </a:spcAft>
              <a:buSzPts val="960"/>
              <a:buNone/>
              <a:defRPr>
                <a:solidFill>
                  <a:srgbClr val="888888"/>
                </a:solidFill>
              </a:defRPr>
            </a:lvl7pPr>
            <a:lvl8pPr lvl="7" algn="ctr">
              <a:spcBef>
                <a:spcPts val="1000"/>
              </a:spcBef>
              <a:spcAft>
                <a:spcPts val="0"/>
              </a:spcAft>
              <a:buSzPts val="960"/>
              <a:buNone/>
              <a:defRPr>
                <a:solidFill>
                  <a:srgbClr val="888888"/>
                </a:solidFill>
              </a:defRPr>
            </a:lvl8pPr>
            <a:lvl9pPr lvl="8" algn="ctr">
              <a:spcBef>
                <a:spcPts val="1000"/>
              </a:spcBef>
              <a:spcAft>
                <a:spcPts val="0"/>
              </a:spcAft>
              <a:buSzPts val="960"/>
              <a:buNone/>
              <a:defRPr>
                <a:solidFill>
                  <a:srgbClr val="888888"/>
                </a:solidFill>
              </a:defRPr>
            </a:lvl9pPr>
          </a:lstStyle>
          <a:p>
            <a:endParaRPr/>
          </a:p>
        </p:txBody>
      </p:sp>
      <p:sp>
        <p:nvSpPr>
          <p:cNvPr id="40" name="Google Shape;40;p1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3"/>
        <p:cNvGrpSpPr/>
        <p:nvPr/>
      </p:nvGrpSpPr>
      <p:grpSpPr>
        <a:xfrm>
          <a:off x="0" y="0"/>
          <a:ext cx="0" cy="0"/>
          <a:chOff x="0" y="0"/>
          <a:chExt cx="0" cy="0"/>
        </a:xfrm>
      </p:grpSpPr>
      <p:sp>
        <p:nvSpPr>
          <p:cNvPr id="44" name="Google Shape;44;p17"/>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7"/>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46" name="Google Shape;46;p1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9"/>
        <p:cNvGrpSpPr/>
        <p:nvPr/>
      </p:nvGrpSpPr>
      <p:grpSpPr>
        <a:xfrm>
          <a:off x="0" y="0"/>
          <a:ext cx="0" cy="0"/>
          <a:chOff x="0" y="0"/>
          <a:chExt cx="0" cy="0"/>
        </a:xfrm>
      </p:grpSpPr>
      <p:sp>
        <p:nvSpPr>
          <p:cNvPr id="50" name="Google Shape;50;p18"/>
          <p:cNvSpPr txBox="1">
            <a:spLocks noGrp="1"/>
          </p:cNvSpPr>
          <p:nvPr>
            <p:ph type="title"/>
          </p:nvPr>
        </p:nvSpPr>
        <p:spPr>
          <a:xfrm>
            <a:off x="677335" y="2700867"/>
            <a:ext cx="8596668" cy="1826581"/>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4000"/>
              <a:buFont typeface="Trebuchet MS"/>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8"/>
          <p:cNvSpPr txBox="1">
            <a:spLocks noGrp="1"/>
          </p:cNvSpPr>
          <p:nvPr>
            <p:ph type="body" idx="1"/>
          </p:nvPr>
        </p:nvSpPr>
        <p:spPr>
          <a:xfrm>
            <a:off x="677335" y="4527448"/>
            <a:ext cx="859666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52" name="Google Shape;52;p1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5"/>
        <p:cNvGrpSpPr/>
        <p:nvPr/>
      </p:nvGrpSpPr>
      <p:grpSpPr>
        <a:xfrm>
          <a:off x="0" y="0"/>
          <a:ext cx="0" cy="0"/>
          <a:chOff x="0" y="0"/>
          <a:chExt cx="0" cy="0"/>
        </a:xfrm>
      </p:grpSpPr>
      <p:sp>
        <p:nvSpPr>
          <p:cNvPr id="56" name="Google Shape;56;p19"/>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9"/>
          <p:cNvSpPr txBox="1">
            <a:spLocks noGrp="1"/>
          </p:cNvSpPr>
          <p:nvPr>
            <p:ph type="body" idx="1"/>
          </p:nvPr>
        </p:nvSpPr>
        <p:spPr>
          <a:xfrm>
            <a:off x="677334" y="2160589"/>
            <a:ext cx="4184035" cy="3880772"/>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58" name="Google Shape;58;p19"/>
          <p:cNvSpPr txBox="1">
            <a:spLocks noGrp="1"/>
          </p:cNvSpPr>
          <p:nvPr>
            <p:ph type="body" idx="2"/>
          </p:nvPr>
        </p:nvSpPr>
        <p:spPr>
          <a:xfrm>
            <a:off x="5089970" y="2160589"/>
            <a:ext cx="4184034" cy="388077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59" name="Google Shape;59;p1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2"/>
        <p:cNvGrpSpPr/>
        <p:nvPr/>
      </p:nvGrpSpPr>
      <p:grpSpPr>
        <a:xfrm>
          <a:off x="0" y="0"/>
          <a:ext cx="0" cy="0"/>
          <a:chOff x="0" y="0"/>
          <a:chExt cx="0" cy="0"/>
        </a:xfrm>
      </p:grpSpPr>
      <p:sp>
        <p:nvSpPr>
          <p:cNvPr id="63" name="Google Shape;63;p20"/>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36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0"/>
          <p:cNvSpPr txBox="1">
            <a:spLocks noGrp="1"/>
          </p:cNvSpPr>
          <p:nvPr>
            <p:ph type="body" idx="1"/>
          </p:nvPr>
        </p:nvSpPr>
        <p:spPr>
          <a:xfrm>
            <a:off x="675745" y="2160983"/>
            <a:ext cx="418562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65" name="Google Shape;65;p20"/>
          <p:cNvSpPr txBox="1">
            <a:spLocks noGrp="1"/>
          </p:cNvSpPr>
          <p:nvPr>
            <p:ph type="body" idx="2"/>
          </p:nvPr>
        </p:nvSpPr>
        <p:spPr>
          <a:xfrm>
            <a:off x="675745" y="2737245"/>
            <a:ext cx="4185623" cy="330411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66" name="Google Shape;66;p20"/>
          <p:cNvSpPr txBox="1">
            <a:spLocks noGrp="1"/>
          </p:cNvSpPr>
          <p:nvPr>
            <p:ph type="body" idx="3"/>
          </p:nvPr>
        </p:nvSpPr>
        <p:spPr>
          <a:xfrm>
            <a:off x="5088383" y="2160983"/>
            <a:ext cx="418561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67" name="Google Shape;67;p20"/>
          <p:cNvSpPr txBox="1">
            <a:spLocks noGrp="1"/>
          </p:cNvSpPr>
          <p:nvPr>
            <p:ph type="body" idx="4"/>
          </p:nvPr>
        </p:nvSpPr>
        <p:spPr>
          <a:xfrm>
            <a:off x="5088384" y="2737245"/>
            <a:ext cx="4185617" cy="330411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68" name="Google Shape;68;p2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1"/>
        <p:cNvGrpSpPr/>
        <p:nvPr/>
      </p:nvGrpSpPr>
      <p:grpSpPr>
        <a:xfrm>
          <a:off x="0" y="0"/>
          <a:ext cx="0" cy="0"/>
          <a:chOff x="0" y="0"/>
          <a:chExt cx="0" cy="0"/>
        </a:xfrm>
      </p:grpSpPr>
      <p:sp>
        <p:nvSpPr>
          <p:cNvPr id="72" name="Google Shape;72;p21"/>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6"/>
        <p:cNvGrpSpPr/>
        <p:nvPr/>
      </p:nvGrpSpPr>
      <p:grpSpPr>
        <a:xfrm>
          <a:off x="0" y="0"/>
          <a:ext cx="0" cy="0"/>
          <a:chOff x="0" y="0"/>
          <a:chExt cx="0" cy="0"/>
        </a:xfrm>
      </p:grpSpPr>
      <p:sp>
        <p:nvSpPr>
          <p:cNvPr id="77" name="Google Shape;77;p2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0"/>
        <p:cNvGrpSpPr/>
        <p:nvPr/>
      </p:nvGrpSpPr>
      <p:grpSpPr>
        <a:xfrm>
          <a:off x="0" y="0"/>
          <a:ext cx="0" cy="0"/>
          <a:chOff x="0" y="0"/>
          <a:chExt cx="0" cy="0"/>
        </a:xfrm>
      </p:grpSpPr>
      <p:sp>
        <p:nvSpPr>
          <p:cNvPr id="81" name="Google Shape;81;p23"/>
          <p:cNvSpPr txBox="1">
            <a:spLocks noGrp="1"/>
          </p:cNvSpPr>
          <p:nvPr>
            <p:ph type="title"/>
          </p:nvPr>
        </p:nvSpPr>
        <p:spPr>
          <a:xfrm>
            <a:off x="677334" y="1498604"/>
            <a:ext cx="3854528" cy="1278466"/>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000"/>
              <a:buFont typeface="Trebuchet MS"/>
              <a:buNone/>
              <a:defRPr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3"/>
          <p:cNvSpPr txBox="1">
            <a:spLocks noGrp="1"/>
          </p:cNvSpPr>
          <p:nvPr>
            <p:ph type="body" idx="1"/>
          </p:nvPr>
        </p:nvSpPr>
        <p:spPr>
          <a:xfrm>
            <a:off x="4760461" y="514924"/>
            <a:ext cx="4513541" cy="552643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83" name="Google Shape;83;p23"/>
          <p:cNvSpPr txBox="1">
            <a:spLocks noGrp="1"/>
          </p:cNvSpPr>
          <p:nvPr>
            <p:ph type="body" idx="2"/>
          </p:nvPr>
        </p:nvSpPr>
        <p:spPr>
          <a:xfrm>
            <a:off x="677334" y="2777069"/>
            <a:ext cx="3854528" cy="258444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1120"/>
              <a:buNone/>
              <a:defRPr sz="1400"/>
            </a:lvl2pPr>
            <a:lvl3pPr marL="1371600" lvl="2" indent="-228600" algn="l">
              <a:spcBef>
                <a:spcPts val="1000"/>
              </a:spcBef>
              <a:spcAft>
                <a:spcPts val="0"/>
              </a:spcAft>
              <a:buSzPts val="960"/>
              <a:buNone/>
              <a:defRPr sz="1200"/>
            </a:lvl3pPr>
            <a:lvl4pPr marL="1828800" lvl="3" indent="-228600" algn="l">
              <a:spcBef>
                <a:spcPts val="1000"/>
              </a:spcBef>
              <a:spcAft>
                <a:spcPts val="0"/>
              </a:spcAft>
              <a:buSzPts val="800"/>
              <a:buNone/>
              <a:defRPr sz="1000"/>
            </a:lvl4pPr>
            <a:lvl5pPr marL="2286000" lvl="4" indent="-228600" algn="l">
              <a:spcBef>
                <a:spcPts val="1000"/>
              </a:spcBef>
              <a:spcAft>
                <a:spcPts val="0"/>
              </a:spcAft>
              <a:buSzPts val="800"/>
              <a:buNone/>
              <a:defRPr sz="1000"/>
            </a:lvl5pPr>
            <a:lvl6pPr marL="2743200" lvl="5" indent="-228600" algn="l">
              <a:spcBef>
                <a:spcPts val="1000"/>
              </a:spcBef>
              <a:spcAft>
                <a:spcPts val="0"/>
              </a:spcAft>
              <a:buSzPts val="800"/>
              <a:buNone/>
              <a:defRPr sz="1000"/>
            </a:lvl6pPr>
            <a:lvl7pPr marL="3200400" lvl="6" indent="-228600" algn="l">
              <a:spcBef>
                <a:spcPts val="1000"/>
              </a:spcBef>
              <a:spcAft>
                <a:spcPts val="0"/>
              </a:spcAft>
              <a:buSzPts val="800"/>
              <a:buNone/>
              <a:defRPr sz="1000"/>
            </a:lvl7pPr>
            <a:lvl8pPr marL="3657600" lvl="7" indent="-228600" algn="l">
              <a:spcBef>
                <a:spcPts val="1000"/>
              </a:spcBef>
              <a:spcAft>
                <a:spcPts val="0"/>
              </a:spcAft>
              <a:buSzPts val="800"/>
              <a:buNone/>
              <a:defRPr sz="1000"/>
            </a:lvl8pPr>
            <a:lvl9pPr marL="4114800" lvl="8" indent="-228600" algn="l">
              <a:spcBef>
                <a:spcPts val="1000"/>
              </a:spcBef>
              <a:spcAft>
                <a:spcPts val="0"/>
              </a:spcAft>
              <a:buSzPts val="800"/>
              <a:buNone/>
              <a:defRPr sz="1000"/>
            </a:lvl9pPr>
          </a:lstStyle>
          <a:p>
            <a:endParaRPr/>
          </a:p>
        </p:txBody>
      </p:sp>
      <p:sp>
        <p:nvSpPr>
          <p:cNvPr id="84" name="Google Shape;84;p2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7"/>
        <p:cNvGrpSpPr/>
        <p:nvPr/>
      </p:nvGrpSpPr>
      <p:grpSpPr>
        <a:xfrm>
          <a:off x="0" y="0"/>
          <a:ext cx="0" cy="0"/>
          <a:chOff x="0" y="0"/>
          <a:chExt cx="0" cy="0"/>
        </a:xfrm>
      </p:grpSpPr>
      <p:sp>
        <p:nvSpPr>
          <p:cNvPr id="88" name="Google Shape;88;p24"/>
          <p:cNvSpPr txBox="1">
            <a:spLocks noGrp="1"/>
          </p:cNvSpPr>
          <p:nvPr>
            <p:ph type="title"/>
          </p:nvPr>
        </p:nvSpPr>
        <p:spPr>
          <a:xfrm>
            <a:off x="677334" y="4800600"/>
            <a:ext cx="8596667"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400"/>
              <a:buFont typeface="Trebuchet MS"/>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4"/>
          <p:cNvSpPr>
            <a:spLocks noGrp="1"/>
          </p:cNvSpPr>
          <p:nvPr>
            <p:ph type="pic" idx="2"/>
          </p:nvPr>
        </p:nvSpPr>
        <p:spPr>
          <a:xfrm>
            <a:off x="677334" y="609600"/>
            <a:ext cx="8596668" cy="3845718"/>
          </a:xfrm>
          <a:prstGeom prst="rect">
            <a:avLst/>
          </a:prstGeom>
          <a:noFill/>
          <a:ln>
            <a:noFill/>
          </a:ln>
        </p:spPr>
      </p:sp>
      <p:sp>
        <p:nvSpPr>
          <p:cNvPr id="90" name="Google Shape;90;p24"/>
          <p:cNvSpPr txBox="1">
            <a:spLocks noGrp="1"/>
          </p:cNvSpPr>
          <p:nvPr>
            <p:ph type="body" idx="1"/>
          </p:nvPr>
        </p:nvSpPr>
        <p:spPr>
          <a:xfrm>
            <a:off x="677334" y="5367338"/>
            <a:ext cx="8596667" cy="67402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960"/>
              <a:buNone/>
              <a:defRPr sz="12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1" name="Google Shape;91;p2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93" name="Google Shape;93;p2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4"/>
        <p:cNvGrpSpPr/>
        <p:nvPr/>
      </p:nvGrpSpPr>
      <p:grpSpPr>
        <a:xfrm>
          <a:off x="0" y="0"/>
          <a:ext cx="0" cy="0"/>
          <a:chOff x="0" y="0"/>
          <a:chExt cx="0" cy="0"/>
        </a:xfrm>
      </p:grpSpPr>
      <p:sp>
        <p:nvSpPr>
          <p:cNvPr id="95" name="Google Shape;95;p25"/>
          <p:cNvSpPr txBox="1">
            <a:spLocks noGrp="1"/>
          </p:cNvSpPr>
          <p:nvPr>
            <p:ph type="title"/>
          </p:nvPr>
        </p:nvSpPr>
        <p:spPr>
          <a:xfrm>
            <a:off x="677335" y="609600"/>
            <a:ext cx="8596668" cy="3403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5"/>
          <p:cNvSpPr txBox="1">
            <a:spLocks noGrp="1"/>
          </p:cNvSpPr>
          <p:nvPr>
            <p:ph type="body" idx="1"/>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97" name="Google Shape;97;p2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00"/>
        <p:cNvGrpSpPr/>
        <p:nvPr/>
      </p:nvGrpSpPr>
      <p:grpSpPr>
        <a:xfrm>
          <a:off x="0" y="0"/>
          <a:ext cx="0" cy="0"/>
          <a:chOff x="0" y="0"/>
          <a:chExt cx="0" cy="0"/>
        </a:xfrm>
      </p:grpSpPr>
      <p:sp>
        <p:nvSpPr>
          <p:cNvPr id="101" name="Google Shape;101;p26"/>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6"/>
          <p:cNvSpPr txBox="1">
            <a:spLocks noGrp="1"/>
          </p:cNvSpPr>
          <p:nvPr>
            <p:ph type="body" idx="1"/>
          </p:nvPr>
        </p:nvSpPr>
        <p:spPr>
          <a:xfrm>
            <a:off x="1366139" y="3632200"/>
            <a:ext cx="7224524" cy="3810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280"/>
              <a:buFont typeface="Trebuchet MS"/>
              <a:buNone/>
              <a:defRPr sz="1600">
                <a:solidFill>
                  <a:srgbClr val="7F7F7F"/>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03" name="Google Shape;103;p26"/>
          <p:cNvSpPr txBox="1">
            <a:spLocks noGrp="1"/>
          </p:cNvSpPr>
          <p:nvPr>
            <p:ph type="body" idx="2"/>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04" name="Google Shape;104;p2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07" name="Google Shape;107;p26"/>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a:solidFill>
                  <a:srgbClr val="9EDFF5"/>
                </a:solidFill>
                <a:latin typeface="Arial"/>
                <a:ea typeface="Arial"/>
                <a:cs typeface="Arial"/>
                <a:sym typeface="Arial"/>
              </a:rPr>
              <a:t>“</a:t>
            </a:r>
            <a:endParaRPr/>
          </a:p>
        </p:txBody>
      </p:sp>
      <p:sp>
        <p:nvSpPr>
          <p:cNvPr id="108" name="Google Shape;108;p26"/>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a:solidFill>
                  <a:srgbClr val="9EDFF5"/>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9"/>
        <p:cNvGrpSpPr/>
        <p:nvPr/>
      </p:nvGrpSpPr>
      <p:grpSpPr>
        <a:xfrm>
          <a:off x="0" y="0"/>
          <a:ext cx="0" cy="0"/>
          <a:chOff x="0" y="0"/>
          <a:chExt cx="0" cy="0"/>
        </a:xfrm>
      </p:grpSpPr>
      <p:sp>
        <p:nvSpPr>
          <p:cNvPr id="110" name="Google Shape;110;p27"/>
          <p:cNvSpPr txBox="1">
            <a:spLocks noGrp="1"/>
          </p:cNvSpPr>
          <p:nvPr>
            <p:ph type="title"/>
          </p:nvPr>
        </p:nvSpPr>
        <p:spPr>
          <a:xfrm>
            <a:off x="677335" y="1931988"/>
            <a:ext cx="8596668" cy="259546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p27"/>
          <p:cNvSpPr txBox="1">
            <a:spLocks noGrp="1"/>
          </p:cNvSpPr>
          <p:nvPr>
            <p:ph type="body" idx="1"/>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12" name="Google Shape;112;p2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2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5"/>
        <p:cNvGrpSpPr/>
        <p:nvPr/>
      </p:nvGrpSpPr>
      <p:grpSpPr>
        <a:xfrm>
          <a:off x="0" y="0"/>
          <a:ext cx="0" cy="0"/>
          <a:chOff x="0" y="0"/>
          <a:chExt cx="0" cy="0"/>
        </a:xfrm>
      </p:grpSpPr>
      <p:sp>
        <p:nvSpPr>
          <p:cNvPr id="116" name="Google Shape;116;p28"/>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8"/>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Font typeface="Trebuchet MS"/>
              <a:buNone/>
              <a:defRPr sz="2400">
                <a:solidFill>
                  <a:srgbClr val="3F3F3F"/>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18" name="Google Shape;118;p28"/>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19" name="Google Shape;119;p2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2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2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22" name="Google Shape;122;p28"/>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a:solidFill>
                  <a:srgbClr val="9EDFF5"/>
                </a:solidFill>
                <a:latin typeface="Arial"/>
                <a:ea typeface="Arial"/>
                <a:cs typeface="Arial"/>
                <a:sym typeface="Arial"/>
              </a:rPr>
              <a:t>“</a:t>
            </a:r>
            <a:endParaRPr/>
          </a:p>
        </p:txBody>
      </p:sp>
      <p:sp>
        <p:nvSpPr>
          <p:cNvPr id="123" name="Google Shape;123;p28"/>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a:solidFill>
                  <a:srgbClr val="9EDFF5"/>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4"/>
        <p:cNvGrpSpPr/>
        <p:nvPr/>
      </p:nvGrpSpPr>
      <p:grpSpPr>
        <a:xfrm>
          <a:off x="0" y="0"/>
          <a:ext cx="0" cy="0"/>
          <a:chOff x="0" y="0"/>
          <a:chExt cx="0" cy="0"/>
        </a:xfrm>
      </p:grpSpPr>
      <p:sp>
        <p:nvSpPr>
          <p:cNvPr id="125" name="Google Shape;125;p29"/>
          <p:cNvSpPr txBox="1">
            <a:spLocks noGrp="1"/>
          </p:cNvSpPr>
          <p:nvPr>
            <p:ph type="title"/>
          </p:nvPr>
        </p:nvSpPr>
        <p:spPr>
          <a:xfrm>
            <a:off x="685799" y="609600"/>
            <a:ext cx="8588203"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29"/>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Font typeface="Trebuchet MS"/>
              <a:buNone/>
              <a:defRPr sz="2400">
                <a:solidFill>
                  <a:schemeClr val="accent1"/>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27" name="Google Shape;127;p29"/>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28" name="Google Shape;128;p2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2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1"/>
        <p:cNvGrpSpPr/>
        <p:nvPr/>
      </p:nvGrpSpPr>
      <p:grpSpPr>
        <a:xfrm>
          <a:off x="0" y="0"/>
          <a:ext cx="0" cy="0"/>
          <a:chOff x="0" y="0"/>
          <a:chExt cx="0" cy="0"/>
        </a:xfrm>
      </p:grpSpPr>
      <p:sp>
        <p:nvSpPr>
          <p:cNvPr id="132" name="Google Shape;132;p30"/>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30"/>
          <p:cNvSpPr txBox="1">
            <a:spLocks noGrp="1"/>
          </p:cNvSpPr>
          <p:nvPr>
            <p:ph type="body" idx="1"/>
          </p:nvPr>
        </p:nvSpPr>
        <p:spPr>
          <a:xfrm rot="5400000">
            <a:off x="3035281" y="-197358"/>
            <a:ext cx="3880773" cy="859666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4" name="Google Shape;134;p3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3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7"/>
        <p:cNvGrpSpPr/>
        <p:nvPr/>
      </p:nvGrpSpPr>
      <p:grpSpPr>
        <a:xfrm>
          <a:off x="0" y="0"/>
          <a:ext cx="0" cy="0"/>
          <a:chOff x="0" y="0"/>
          <a:chExt cx="0" cy="0"/>
        </a:xfrm>
      </p:grpSpPr>
      <p:sp>
        <p:nvSpPr>
          <p:cNvPr id="138" name="Google Shape;138;p31"/>
          <p:cNvSpPr txBox="1">
            <a:spLocks noGrp="1"/>
          </p:cNvSpPr>
          <p:nvPr>
            <p:ph type="title"/>
          </p:nvPr>
        </p:nvSpPr>
        <p:spPr>
          <a:xfrm rot="5400000">
            <a:off x="5994319" y="2582953"/>
            <a:ext cx="5251451" cy="1304743"/>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1"/>
          <p:cNvSpPr txBox="1">
            <a:spLocks noGrp="1"/>
          </p:cNvSpPr>
          <p:nvPr>
            <p:ph type="body" idx="1"/>
          </p:nvPr>
        </p:nvSpPr>
        <p:spPr>
          <a:xfrm rot="5400000">
            <a:off x="1581685" y="-294750"/>
            <a:ext cx="5251450" cy="7060150"/>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40" name="Google Shape;140;p3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3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grpSp>
        <p:nvGrpSpPr>
          <p:cNvPr id="10" name="Google Shape;10;p15"/>
          <p:cNvGrpSpPr/>
          <p:nvPr/>
        </p:nvGrpSpPr>
        <p:grpSpPr>
          <a:xfrm>
            <a:off x="0" y="-8467"/>
            <a:ext cx="12192000" cy="6866467"/>
            <a:chOff x="0" y="-8467"/>
            <a:chExt cx="12192000" cy="6866467"/>
          </a:xfrm>
        </p:grpSpPr>
        <p:cxnSp>
          <p:nvCxnSpPr>
            <p:cNvPr id="11" name="Google Shape;11;p15"/>
            <p:cNvCxnSpPr/>
            <p:nvPr/>
          </p:nvCxnSpPr>
          <p:spPr>
            <a:xfrm>
              <a:off x="9371012" y="0"/>
              <a:ext cx="1219200" cy="6858000"/>
            </a:xfrm>
            <a:prstGeom prst="straightConnector1">
              <a:avLst/>
            </a:prstGeom>
            <a:noFill/>
            <a:ln w="9525" cap="flat" cmpd="sng">
              <a:solidFill>
                <a:schemeClr val="accent1">
                  <a:alpha val="69803"/>
                </a:schemeClr>
              </a:solidFill>
              <a:prstDash val="solid"/>
              <a:round/>
              <a:headEnd type="none" w="sm" len="sm"/>
              <a:tailEnd type="none" w="sm" len="sm"/>
            </a:ln>
          </p:spPr>
        </p:cxnSp>
        <p:cxnSp>
          <p:nvCxnSpPr>
            <p:cNvPr id="12" name="Google Shape;12;p15"/>
            <p:cNvCxnSpPr/>
            <p:nvPr/>
          </p:nvCxnSpPr>
          <p:spPr>
            <a:xfrm flipH="1">
              <a:off x="7425267" y="3681413"/>
              <a:ext cx="4763558" cy="3176587"/>
            </a:xfrm>
            <a:prstGeom prst="straightConnector1">
              <a:avLst/>
            </a:prstGeom>
            <a:noFill/>
            <a:ln w="9525" cap="flat" cmpd="sng">
              <a:solidFill>
                <a:schemeClr val="accent1">
                  <a:alpha val="69803"/>
                </a:schemeClr>
              </a:solidFill>
              <a:prstDash val="solid"/>
              <a:round/>
              <a:headEnd type="none" w="sm" len="sm"/>
              <a:tailEnd type="none" w="sm" len="sm"/>
            </a:ln>
          </p:spPr>
        </p:cxnSp>
        <p:sp>
          <p:nvSpPr>
            <p:cNvPr id="13" name="Google Shape;13;p15"/>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5686"/>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14" name="Google Shape;14;p15"/>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15" name="Google Shape;15;p15"/>
            <p:cNvSpPr/>
            <p:nvPr/>
          </p:nvSpPr>
          <p:spPr>
            <a:xfrm>
              <a:off x="8932333" y="3048000"/>
              <a:ext cx="3259667" cy="3810000"/>
            </a:xfrm>
            <a:prstGeom prst="triangle">
              <a:avLst>
                <a:gd name="adj" fmla="val 100000"/>
              </a:avLst>
            </a:prstGeom>
            <a:solidFill>
              <a:srgbClr val="16B0E3">
                <a:alpha val="65882"/>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16" name="Google Shape;16;p15"/>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16B0E3">
                <a:alpha val="4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17" name="Google Shape;17;p15"/>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chemeClr val="accent2">
                <a:alpha val="6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18" name="Google Shape;18;p15"/>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rgbClr val="226292">
                <a:alpha val="80000"/>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19" name="Google Shape;19;p15"/>
            <p:cNvSpPr/>
            <p:nvPr/>
          </p:nvSpPr>
          <p:spPr>
            <a:xfrm>
              <a:off x="10371666" y="3589867"/>
              <a:ext cx="1817159" cy="3268133"/>
            </a:xfrm>
            <a:prstGeom prst="triangle">
              <a:avLst>
                <a:gd name="adj" fmla="val 100000"/>
              </a:avLst>
            </a:prstGeom>
            <a:solidFill>
              <a:srgbClr val="16B0E3">
                <a:alpha val="65882"/>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sp>
          <p:nvSpPr>
            <p:cNvPr id="20" name="Google Shape;20;p15"/>
            <p:cNvSpPr/>
            <p:nvPr/>
          </p:nvSpPr>
          <p:spPr>
            <a:xfrm>
              <a:off x="0" y="4013200"/>
              <a:ext cx="448733" cy="2844800"/>
            </a:xfrm>
            <a:prstGeom prst="triangle">
              <a:avLst>
                <a:gd name="adj" fmla="val 0"/>
              </a:avLst>
            </a:prstGeom>
            <a:solidFill>
              <a:schemeClr val="accent1">
                <a:alpha val="6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Trebuchet MS"/>
                <a:ea typeface="Trebuchet MS"/>
                <a:cs typeface="Trebuchet MS"/>
                <a:sym typeface="Trebuchet MS"/>
              </a:endParaRPr>
            </a:p>
          </p:txBody>
        </p:sp>
      </p:grpSp>
      <p:sp>
        <p:nvSpPr>
          <p:cNvPr id="21" name="Google Shape;21;p15"/>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chemeClr val="accent1"/>
              </a:buClr>
              <a:buSzPts val="3600"/>
              <a:buFont typeface="Trebuchet MS"/>
              <a:buNone/>
              <a:defRPr sz="3600" b="0" i="0" u="none" strike="noStrike" cap="none">
                <a:solidFill>
                  <a:schemeClr val="accen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22" name="Google Shape;22;p15"/>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marR="0" lvl="0" indent="-320040" algn="l" rtl="0">
              <a:spcBef>
                <a:spcPts val="1000"/>
              </a:spcBef>
              <a:spcAft>
                <a:spcPts val="0"/>
              </a:spcAft>
              <a:buClr>
                <a:schemeClr val="accent1"/>
              </a:buClr>
              <a:buSzPts val="1440"/>
              <a:buFont typeface="Noto Sans Symbols"/>
              <a:buChar char="►"/>
              <a:defRPr sz="1800" b="0" i="0" u="none" strike="noStrike" cap="none">
                <a:solidFill>
                  <a:srgbClr val="3F3F3F"/>
                </a:solidFill>
                <a:latin typeface="Trebuchet MS"/>
                <a:ea typeface="Trebuchet MS"/>
                <a:cs typeface="Trebuchet MS"/>
                <a:sym typeface="Trebuchet MS"/>
              </a:defRPr>
            </a:lvl1pPr>
            <a:lvl2pPr marL="914400" marR="0" lvl="1" indent="-309880" algn="l" rtl="0">
              <a:spcBef>
                <a:spcPts val="1000"/>
              </a:spcBef>
              <a:spcAft>
                <a:spcPts val="0"/>
              </a:spcAft>
              <a:buClr>
                <a:schemeClr val="accent1"/>
              </a:buClr>
              <a:buSzPts val="1280"/>
              <a:buFont typeface="Noto Sans Symbols"/>
              <a:buChar char="►"/>
              <a:defRPr sz="1600" b="0" i="0" u="none" strike="noStrike" cap="none">
                <a:solidFill>
                  <a:srgbClr val="3F3F3F"/>
                </a:solidFill>
                <a:latin typeface="Trebuchet MS"/>
                <a:ea typeface="Trebuchet MS"/>
                <a:cs typeface="Trebuchet MS"/>
                <a:sym typeface="Trebuchet MS"/>
              </a:defRPr>
            </a:lvl2pPr>
            <a:lvl3pPr marL="1371600" marR="0" lvl="2" indent="-299719" algn="l" rtl="0">
              <a:spcBef>
                <a:spcPts val="1000"/>
              </a:spcBef>
              <a:spcAft>
                <a:spcPts val="0"/>
              </a:spcAft>
              <a:buClr>
                <a:schemeClr val="accent1"/>
              </a:buClr>
              <a:buSzPts val="1120"/>
              <a:buFont typeface="Noto Sans Symbols"/>
              <a:buChar char="►"/>
              <a:defRPr sz="1400" b="0" i="0" u="none" strike="noStrike" cap="none">
                <a:solidFill>
                  <a:srgbClr val="3F3F3F"/>
                </a:solidFill>
                <a:latin typeface="Trebuchet MS"/>
                <a:ea typeface="Trebuchet MS"/>
                <a:cs typeface="Trebuchet MS"/>
                <a:sym typeface="Trebuchet MS"/>
              </a:defRPr>
            </a:lvl3pPr>
            <a:lvl4pPr marL="1828800" marR="0" lvl="3"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4pPr>
            <a:lvl5pPr marL="2286000" marR="0" lvl="4"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7pPr>
            <a:lvl8pPr marL="3657600" marR="0" lvl="7"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8pPr>
            <a:lvl9pPr marL="4114800" marR="0" lvl="8"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9pPr>
          </a:lstStyle>
          <a:p>
            <a:endParaRPr/>
          </a:p>
        </p:txBody>
      </p:sp>
      <p:sp>
        <p:nvSpPr>
          <p:cNvPr id="23" name="Google Shape;23;p1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4" name="Google Shape;24;p1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5" name="Google Shape;25;p1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u="none">
                <a:solidFill>
                  <a:schemeClr val="accent1"/>
                </a:solidFill>
                <a:latin typeface="Trebuchet MS"/>
                <a:ea typeface="Trebuchet MS"/>
                <a:cs typeface="Trebuchet MS"/>
                <a:sym typeface="Trebuchet MS"/>
              </a:defRPr>
            </a:lvl1pPr>
            <a:lvl2pPr marL="0" marR="0" lvl="1" indent="0" algn="r" rtl="0">
              <a:spcBef>
                <a:spcPts val="0"/>
              </a:spcBef>
              <a:buNone/>
              <a:defRPr sz="900" b="0" u="none">
                <a:solidFill>
                  <a:schemeClr val="accent1"/>
                </a:solidFill>
                <a:latin typeface="Trebuchet MS"/>
                <a:ea typeface="Trebuchet MS"/>
                <a:cs typeface="Trebuchet MS"/>
                <a:sym typeface="Trebuchet MS"/>
              </a:defRPr>
            </a:lvl2pPr>
            <a:lvl3pPr marL="0" marR="0" lvl="2" indent="0" algn="r" rtl="0">
              <a:spcBef>
                <a:spcPts val="0"/>
              </a:spcBef>
              <a:buNone/>
              <a:defRPr sz="900" b="0" u="none">
                <a:solidFill>
                  <a:schemeClr val="accent1"/>
                </a:solidFill>
                <a:latin typeface="Trebuchet MS"/>
                <a:ea typeface="Trebuchet MS"/>
                <a:cs typeface="Trebuchet MS"/>
                <a:sym typeface="Trebuchet MS"/>
              </a:defRPr>
            </a:lvl3pPr>
            <a:lvl4pPr marL="0" marR="0" lvl="3" indent="0" algn="r" rtl="0">
              <a:spcBef>
                <a:spcPts val="0"/>
              </a:spcBef>
              <a:buNone/>
              <a:defRPr sz="900" b="0" u="none">
                <a:solidFill>
                  <a:schemeClr val="accent1"/>
                </a:solidFill>
                <a:latin typeface="Trebuchet MS"/>
                <a:ea typeface="Trebuchet MS"/>
                <a:cs typeface="Trebuchet MS"/>
                <a:sym typeface="Trebuchet MS"/>
              </a:defRPr>
            </a:lvl4pPr>
            <a:lvl5pPr marL="0" marR="0" lvl="4" indent="0" algn="r" rtl="0">
              <a:spcBef>
                <a:spcPts val="0"/>
              </a:spcBef>
              <a:buNone/>
              <a:defRPr sz="900" b="0" u="none">
                <a:solidFill>
                  <a:schemeClr val="accent1"/>
                </a:solidFill>
                <a:latin typeface="Trebuchet MS"/>
                <a:ea typeface="Trebuchet MS"/>
                <a:cs typeface="Trebuchet MS"/>
                <a:sym typeface="Trebuchet MS"/>
              </a:defRPr>
            </a:lvl5pPr>
            <a:lvl6pPr marL="0" marR="0" lvl="5" indent="0" algn="r" rtl="0">
              <a:spcBef>
                <a:spcPts val="0"/>
              </a:spcBef>
              <a:buNone/>
              <a:defRPr sz="900" b="0" u="none">
                <a:solidFill>
                  <a:schemeClr val="accent1"/>
                </a:solidFill>
                <a:latin typeface="Trebuchet MS"/>
                <a:ea typeface="Trebuchet MS"/>
                <a:cs typeface="Trebuchet MS"/>
                <a:sym typeface="Trebuchet MS"/>
              </a:defRPr>
            </a:lvl6pPr>
            <a:lvl7pPr marL="0" marR="0" lvl="6" indent="0" algn="r" rtl="0">
              <a:spcBef>
                <a:spcPts val="0"/>
              </a:spcBef>
              <a:buNone/>
              <a:defRPr sz="900" b="0" u="none">
                <a:solidFill>
                  <a:schemeClr val="accent1"/>
                </a:solidFill>
                <a:latin typeface="Trebuchet MS"/>
                <a:ea typeface="Trebuchet MS"/>
                <a:cs typeface="Trebuchet MS"/>
                <a:sym typeface="Trebuchet MS"/>
              </a:defRPr>
            </a:lvl7pPr>
            <a:lvl8pPr marL="0" marR="0" lvl="7" indent="0" algn="r" rtl="0">
              <a:spcBef>
                <a:spcPts val="0"/>
              </a:spcBef>
              <a:buNone/>
              <a:defRPr sz="900" b="0" u="none">
                <a:solidFill>
                  <a:schemeClr val="accent1"/>
                </a:solidFill>
                <a:latin typeface="Trebuchet MS"/>
                <a:ea typeface="Trebuchet MS"/>
                <a:cs typeface="Trebuchet MS"/>
                <a:sym typeface="Trebuchet MS"/>
              </a:defRPr>
            </a:lvl8pPr>
            <a:lvl9pPr marL="0" marR="0" lvl="8" indent="0" algn="r" rtl="0">
              <a:spcBef>
                <a:spcPts val="0"/>
              </a:spcBef>
              <a:buNone/>
              <a:defRPr sz="900" b="0" u="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unctad.org/news/trade-tensions-and-rising-uncertainty-drag-global-economy-towards-recession" TargetMode="External"/><Relationship Id="rId3" Type="http://schemas.openxmlformats.org/officeDocument/2006/relationships/hyperlink" Target="https://www.gstc.org/gstc-criteria/" TargetMode="External"/><Relationship Id="rId7" Type="http://schemas.openxmlformats.org/officeDocument/2006/relationships/hyperlink" Target="https://www.bbc.com/news/articles/cw99e8v0wg1o"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cr.hilton.com/wp-content/uploads/2019/05/Hilton-Energy-Stewardship-Statement_April-2019.pdf" TargetMode="External"/><Relationship Id="rId5" Type="http://schemas.openxmlformats.org/officeDocument/2006/relationships/hyperlink" Target="https://stories.hilton.com/releases/launch-of-outset-collection-by-hilton" TargetMode="External"/><Relationship Id="rId4" Type="http://schemas.openxmlformats.org/officeDocument/2006/relationships/hyperlink" Target="https://www.gov.uk/government/collections/brexit-guidance" TargetMode="External"/><Relationship Id="rId9" Type="http://schemas.openxmlformats.org/officeDocument/2006/relationships/hyperlink" Target="https://www.oliverwyman.com/our-expertise/insights/2023/sep/inflation-impact-on-global-consumer-spending.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
          <p:cNvSpPr txBox="1">
            <a:spLocks noGrp="1"/>
          </p:cNvSpPr>
          <p:nvPr>
            <p:ph type="ctrTitle"/>
          </p:nvPr>
        </p:nvSpPr>
        <p:spPr>
          <a:xfrm>
            <a:off x="433137" y="1376465"/>
            <a:ext cx="10443409" cy="4105070"/>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2800"/>
              <a:buFont typeface="Times New Roman"/>
              <a:buNone/>
            </a:pPr>
            <a:r>
              <a:rPr lang="en-US" sz="2800" b="1">
                <a:solidFill>
                  <a:schemeClr val="dk1"/>
                </a:solidFill>
                <a:latin typeface="Times New Roman"/>
                <a:ea typeface="Times New Roman"/>
                <a:cs typeface="Times New Roman"/>
                <a:sym typeface="Times New Roman"/>
              </a:rPr>
              <a:t>Programme: BA International Hotel Management</a:t>
            </a:r>
            <a:br>
              <a:rPr lang="en-US" sz="2800" b="1">
                <a:solidFill>
                  <a:schemeClr val="dk1"/>
                </a:solidFill>
                <a:latin typeface="Times New Roman"/>
                <a:ea typeface="Times New Roman"/>
                <a:cs typeface="Times New Roman"/>
                <a:sym typeface="Times New Roman"/>
              </a:rPr>
            </a:br>
            <a:r>
              <a:rPr lang="en-US" sz="2800" b="1">
                <a:solidFill>
                  <a:schemeClr val="dk1"/>
                </a:solidFill>
                <a:latin typeface="Times New Roman"/>
                <a:ea typeface="Times New Roman"/>
                <a:cs typeface="Times New Roman"/>
                <a:sym typeface="Times New Roman"/>
              </a:rPr>
              <a:t>Module: Contemporary Themes in the Hotel and Hospitality Sector.</a:t>
            </a:r>
            <a:br>
              <a:rPr lang="en-US" sz="2800" b="1">
                <a:solidFill>
                  <a:schemeClr val="dk1"/>
                </a:solidFill>
                <a:latin typeface="Times New Roman"/>
                <a:ea typeface="Times New Roman"/>
                <a:cs typeface="Times New Roman"/>
                <a:sym typeface="Times New Roman"/>
              </a:rPr>
            </a:br>
            <a:r>
              <a:rPr lang="en-US" sz="2800" b="1">
                <a:solidFill>
                  <a:schemeClr val="dk1"/>
                </a:solidFill>
                <a:latin typeface="Times New Roman"/>
                <a:ea typeface="Times New Roman"/>
                <a:cs typeface="Times New Roman"/>
                <a:sym typeface="Times New Roman"/>
              </a:rPr>
              <a:t>Module code: BMIH6001</a:t>
            </a:r>
            <a:br>
              <a:rPr lang="en-US" sz="2800" b="1">
                <a:solidFill>
                  <a:schemeClr val="dk1"/>
                </a:solidFill>
                <a:latin typeface="Times New Roman"/>
                <a:ea typeface="Times New Roman"/>
                <a:cs typeface="Times New Roman"/>
                <a:sym typeface="Times New Roman"/>
              </a:rPr>
            </a:br>
            <a:br>
              <a:rPr lang="en-US" sz="2800" b="1">
                <a:solidFill>
                  <a:schemeClr val="dk1"/>
                </a:solidFill>
                <a:latin typeface="Times New Roman"/>
                <a:ea typeface="Times New Roman"/>
                <a:cs typeface="Times New Roman"/>
                <a:sym typeface="Times New Roman"/>
              </a:rPr>
            </a:br>
            <a:r>
              <a:rPr lang="en-US" sz="2000" b="1" i="1">
                <a:solidFill>
                  <a:schemeClr val="dk1"/>
                </a:solidFill>
                <a:latin typeface="Times New Roman"/>
                <a:ea typeface="Times New Roman"/>
                <a:cs typeface="Times New Roman"/>
                <a:sym typeface="Times New Roman"/>
              </a:rPr>
              <a:t>Chosen Theme: Option Five: The mounting financial pressures faced by the hospitality industry</a:t>
            </a:r>
            <a:br>
              <a:rPr lang="en-US" sz="2000" b="1">
                <a:solidFill>
                  <a:schemeClr val="dk1"/>
                </a:solidFill>
                <a:latin typeface="Times New Roman"/>
                <a:ea typeface="Times New Roman"/>
                <a:cs typeface="Times New Roman"/>
                <a:sym typeface="Times New Roman"/>
              </a:rPr>
            </a:br>
            <a:r>
              <a:rPr lang="en-US" sz="2000" b="1">
                <a:solidFill>
                  <a:schemeClr val="dk1"/>
                </a:solidFill>
                <a:latin typeface="Times New Roman"/>
                <a:ea typeface="Times New Roman"/>
                <a:cs typeface="Times New Roman"/>
                <a:sym typeface="Times New Roman"/>
              </a:rPr>
              <a:t>Assignment 2: Conference Presentation </a:t>
            </a:r>
            <a:br>
              <a:rPr lang="en-US" sz="2800" b="1">
                <a:solidFill>
                  <a:schemeClr val="dk1"/>
                </a:solidFill>
                <a:latin typeface="Times New Roman"/>
                <a:ea typeface="Times New Roman"/>
                <a:cs typeface="Times New Roman"/>
                <a:sym typeface="Times New Roman"/>
              </a:rPr>
            </a:br>
            <a:br>
              <a:rPr lang="en-US" sz="2800" b="1">
                <a:solidFill>
                  <a:schemeClr val="dk1"/>
                </a:solidFill>
                <a:latin typeface="Times New Roman"/>
                <a:ea typeface="Times New Roman"/>
                <a:cs typeface="Times New Roman"/>
                <a:sym typeface="Times New Roman"/>
              </a:rPr>
            </a:br>
            <a:br>
              <a:rPr lang="en-US" sz="2800" b="1">
                <a:solidFill>
                  <a:schemeClr val="dk1"/>
                </a:solidFill>
                <a:latin typeface="Times New Roman"/>
                <a:ea typeface="Times New Roman"/>
                <a:cs typeface="Times New Roman"/>
                <a:sym typeface="Times New Roman"/>
              </a:rPr>
            </a:br>
            <a:br>
              <a:rPr lang="en-US" sz="2800" b="1">
                <a:solidFill>
                  <a:schemeClr val="dk1"/>
                </a:solidFill>
                <a:latin typeface="Times New Roman"/>
                <a:ea typeface="Times New Roman"/>
                <a:cs typeface="Times New Roman"/>
                <a:sym typeface="Times New Roman"/>
              </a:rPr>
            </a:br>
            <a:endParaRPr sz="2800" b="1">
              <a:solidFill>
                <a:schemeClr val="dk1"/>
              </a:solidFill>
              <a:latin typeface="Times New Roman"/>
              <a:ea typeface="Times New Roman"/>
              <a:cs typeface="Times New Roman"/>
              <a:sym typeface="Times New Roman"/>
            </a:endParaRPr>
          </a:p>
        </p:txBody>
      </p:sp>
      <p:sp>
        <p:nvSpPr>
          <p:cNvPr id="149" name="Google Shape;149;p1"/>
          <p:cNvSpPr txBox="1">
            <a:spLocks noGrp="1"/>
          </p:cNvSpPr>
          <p:nvPr>
            <p:ph type="subTitle" idx="1"/>
          </p:nvPr>
        </p:nvSpPr>
        <p:spPr>
          <a:xfrm>
            <a:off x="1771373" y="4933085"/>
            <a:ext cx="7766936" cy="1096899"/>
          </a:xfrm>
          <a:prstGeom prst="rect">
            <a:avLst/>
          </a:prstGeom>
          <a:noFill/>
          <a:ln>
            <a:noFill/>
          </a:ln>
        </p:spPr>
        <p:txBody>
          <a:bodyPr spcFirstLastPara="1" wrap="square" lIns="91425" tIns="45700" rIns="91425" bIns="45700" anchor="t" anchorCtr="0">
            <a:normAutofit fontScale="85000" lnSpcReduction="20000"/>
          </a:bodyPr>
          <a:lstStyle/>
          <a:p>
            <a:pPr marL="0" lvl="0" indent="0" algn="ctr" rtl="0">
              <a:spcBef>
                <a:spcPts val="0"/>
              </a:spcBef>
              <a:spcAft>
                <a:spcPts val="0"/>
              </a:spcAft>
              <a:buSzPct val="79999"/>
              <a:buNone/>
            </a:pPr>
            <a:r>
              <a:rPr lang="en-US" b="1">
                <a:solidFill>
                  <a:schemeClr val="dk1"/>
                </a:solidFill>
                <a:latin typeface="Times New Roman"/>
                <a:ea typeface="Times New Roman"/>
                <a:cs typeface="Times New Roman"/>
                <a:sym typeface="Times New Roman"/>
              </a:rPr>
              <a:t>Student name: Ioana Dobre</a:t>
            </a:r>
            <a:endParaRPr/>
          </a:p>
          <a:p>
            <a:pPr marL="0" lvl="0" indent="0" algn="ctr" rtl="0">
              <a:spcBef>
                <a:spcPts val="1000"/>
              </a:spcBef>
              <a:spcAft>
                <a:spcPts val="0"/>
              </a:spcAft>
              <a:buSzPct val="79999"/>
              <a:buNone/>
            </a:pPr>
            <a:r>
              <a:rPr lang="en-US" b="1">
                <a:solidFill>
                  <a:schemeClr val="dk1"/>
                </a:solidFill>
                <a:latin typeface="Times New Roman"/>
                <a:ea typeface="Times New Roman"/>
                <a:cs typeface="Times New Roman"/>
                <a:sym typeface="Times New Roman"/>
              </a:rPr>
              <a:t>Student ID number: 2224087</a:t>
            </a:r>
            <a:endParaRPr/>
          </a:p>
          <a:p>
            <a:pPr marL="0" lvl="0" indent="0" algn="ctr" rtl="0">
              <a:spcBef>
                <a:spcPts val="1000"/>
              </a:spcBef>
              <a:spcAft>
                <a:spcPts val="0"/>
              </a:spcAft>
              <a:buSzPct val="79999"/>
              <a:buNone/>
            </a:pPr>
            <a:br>
              <a:rPr lang="en-US" b="1">
                <a:solidFill>
                  <a:schemeClr val="dk1"/>
                </a:solidFill>
                <a:latin typeface="Times New Roman"/>
                <a:ea typeface="Times New Roman"/>
                <a:cs typeface="Times New Roman"/>
                <a:sym typeface="Times New Roman"/>
              </a:rPr>
            </a:br>
            <a:endParaRPr b="1">
              <a:solidFill>
                <a:schemeClr val="dk1"/>
              </a:solidFill>
              <a:latin typeface="Times New Roman"/>
              <a:ea typeface="Times New Roman"/>
              <a:cs typeface="Times New Roman"/>
              <a:sym typeface="Times New Roman"/>
            </a:endParaRPr>
          </a:p>
        </p:txBody>
      </p:sp>
      <p:sp>
        <p:nvSpPr>
          <p:cNvPr id="150" name="Google Shape;150;p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imes New Roman"/>
              <a:buNone/>
            </a:pPr>
            <a:r>
              <a:rPr lang="en-US" b="1">
                <a:latin typeface="Times New Roman"/>
                <a:ea typeface="Times New Roman"/>
                <a:cs typeface="Times New Roman"/>
                <a:sym typeface="Times New Roman"/>
              </a:rPr>
              <a:t>Table of Contents</a:t>
            </a:r>
            <a:endParaRPr b="1">
              <a:latin typeface="Times New Roman"/>
              <a:ea typeface="Times New Roman"/>
              <a:cs typeface="Times New Roman"/>
              <a:sym typeface="Times New Roman"/>
            </a:endParaRPr>
          </a:p>
        </p:txBody>
      </p:sp>
      <p:sp>
        <p:nvSpPr>
          <p:cNvPr id="156" name="Google Shape;156;p2"/>
          <p:cNvSpPr txBox="1">
            <a:spLocks noGrp="1"/>
          </p:cNvSpPr>
          <p:nvPr>
            <p:ph type="body" idx="1"/>
          </p:nvPr>
        </p:nvSpPr>
        <p:spPr>
          <a:xfrm>
            <a:off x="677334" y="1691149"/>
            <a:ext cx="8596668" cy="4350214"/>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spcBef>
                <a:spcPts val="0"/>
              </a:spcBef>
              <a:spcAft>
                <a:spcPts val="0"/>
              </a:spcAft>
              <a:buSzPts val="1440"/>
              <a:buChar char="►"/>
            </a:pPr>
            <a:r>
              <a:rPr lang="en-US">
                <a:latin typeface="Times New Roman"/>
                <a:ea typeface="Times New Roman"/>
                <a:cs typeface="Times New Roman"/>
                <a:sym typeface="Times New Roman"/>
              </a:rPr>
              <a:t>Slide 3: Introduction</a:t>
            </a:r>
            <a:endParaRPr/>
          </a:p>
          <a:p>
            <a:pPr marL="342900" lvl="0" indent="-342900" algn="just" rtl="0">
              <a:spcBef>
                <a:spcPts val="1000"/>
              </a:spcBef>
              <a:spcAft>
                <a:spcPts val="0"/>
              </a:spcAft>
              <a:buSzPts val="1440"/>
              <a:buChar char="►"/>
            </a:pPr>
            <a:r>
              <a:rPr lang="en-US">
                <a:latin typeface="Times New Roman"/>
                <a:ea typeface="Times New Roman"/>
                <a:cs typeface="Times New Roman"/>
                <a:sym typeface="Times New Roman"/>
              </a:rPr>
              <a:t>Slide 4: Literature Review: Theoretical Underpinnings</a:t>
            </a:r>
            <a:endParaRPr/>
          </a:p>
          <a:p>
            <a:pPr marL="342900" lvl="0" indent="-342900" algn="just" rtl="0">
              <a:spcBef>
                <a:spcPts val="1000"/>
              </a:spcBef>
              <a:spcAft>
                <a:spcPts val="0"/>
              </a:spcAft>
              <a:buSzPts val="1440"/>
              <a:buChar char="►"/>
            </a:pPr>
            <a:r>
              <a:rPr lang="en-US">
                <a:latin typeface="Times New Roman"/>
                <a:ea typeface="Times New Roman"/>
                <a:cs typeface="Times New Roman"/>
                <a:sym typeface="Times New Roman"/>
              </a:rPr>
              <a:t>Slide 5: Literature Review</a:t>
            </a:r>
            <a:endParaRPr/>
          </a:p>
          <a:p>
            <a:pPr marL="342900" lvl="0" indent="-342900" algn="just" rtl="0">
              <a:spcBef>
                <a:spcPts val="1000"/>
              </a:spcBef>
              <a:spcAft>
                <a:spcPts val="0"/>
              </a:spcAft>
              <a:buSzPts val="1440"/>
              <a:buChar char="►"/>
            </a:pPr>
            <a:r>
              <a:rPr lang="en-US">
                <a:latin typeface="Times New Roman"/>
                <a:ea typeface="Times New Roman"/>
                <a:cs typeface="Times New Roman"/>
                <a:sym typeface="Times New Roman"/>
              </a:rPr>
              <a:t>Slide 6: Literature Review: Literature Gap</a:t>
            </a:r>
            <a:endParaRPr/>
          </a:p>
          <a:p>
            <a:pPr marL="342900" lvl="0" indent="-342900" algn="just" rtl="0">
              <a:spcBef>
                <a:spcPts val="1000"/>
              </a:spcBef>
              <a:spcAft>
                <a:spcPts val="0"/>
              </a:spcAft>
              <a:buSzPts val="1440"/>
              <a:buChar char="►"/>
            </a:pPr>
            <a:r>
              <a:rPr lang="en-US">
                <a:latin typeface="Times New Roman"/>
                <a:ea typeface="Times New Roman"/>
                <a:cs typeface="Times New Roman"/>
                <a:sym typeface="Times New Roman"/>
              </a:rPr>
              <a:t>Slide 7: Method</a:t>
            </a:r>
            <a:endParaRPr/>
          </a:p>
          <a:p>
            <a:pPr marL="342900" lvl="0" indent="-342900" algn="just" rtl="0">
              <a:spcBef>
                <a:spcPts val="1000"/>
              </a:spcBef>
              <a:spcAft>
                <a:spcPts val="0"/>
              </a:spcAft>
              <a:buSzPts val="1440"/>
              <a:buChar char="►"/>
            </a:pPr>
            <a:r>
              <a:rPr lang="en-US">
                <a:latin typeface="Times New Roman"/>
                <a:ea typeface="Times New Roman"/>
                <a:cs typeface="Times New Roman"/>
                <a:sym typeface="Times New Roman"/>
              </a:rPr>
              <a:t>Slide 8: Theme Impact Analysis: PESTEL Analysis</a:t>
            </a:r>
            <a:endParaRPr/>
          </a:p>
          <a:p>
            <a:pPr marL="342900" lvl="0" indent="-342900" algn="just" rtl="0">
              <a:spcBef>
                <a:spcPts val="1000"/>
              </a:spcBef>
              <a:spcAft>
                <a:spcPts val="0"/>
              </a:spcAft>
              <a:buSzPts val="1440"/>
              <a:buChar char="►"/>
            </a:pPr>
            <a:r>
              <a:rPr lang="en-US">
                <a:latin typeface="Times New Roman"/>
                <a:ea typeface="Times New Roman"/>
                <a:cs typeface="Times New Roman"/>
                <a:sym typeface="Times New Roman"/>
              </a:rPr>
              <a:t>Slide 9: Theme Impact Analysis: Findings and Discussion</a:t>
            </a:r>
            <a:endParaRPr/>
          </a:p>
          <a:p>
            <a:pPr marL="342900" lvl="0" indent="-342900" algn="just" rtl="0">
              <a:spcBef>
                <a:spcPts val="1000"/>
              </a:spcBef>
              <a:spcAft>
                <a:spcPts val="0"/>
              </a:spcAft>
              <a:buSzPts val="1440"/>
              <a:buChar char="►"/>
            </a:pPr>
            <a:r>
              <a:rPr lang="en-US">
                <a:latin typeface="Times New Roman"/>
                <a:ea typeface="Times New Roman"/>
                <a:cs typeface="Times New Roman"/>
                <a:sym typeface="Times New Roman"/>
              </a:rPr>
              <a:t>Slide 10: Theme Impact Analysis: Findings and Discussion</a:t>
            </a:r>
            <a:endParaRPr/>
          </a:p>
          <a:p>
            <a:pPr marL="342900" lvl="0" indent="-342900" algn="just" rtl="0">
              <a:spcBef>
                <a:spcPts val="1000"/>
              </a:spcBef>
              <a:spcAft>
                <a:spcPts val="0"/>
              </a:spcAft>
              <a:buSzPts val="1440"/>
              <a:buChar char="►"/>
            </a:pPr>
            <a:r>
              <a:rPr lang="en-US">
                <a:latin typeface="Times New Roman"/>
                <a:ea typeface="Times New Roman"/>
                <a:cs typeface="Times New Roman"/>
                <a:sym typeface="Times New Roman"/>
              </a:rPr>
              <a:t>Slide 11: Conclusion </a:t>
            </a:r>
            <a:endParaRPr/>
          </a:p>
          <a:p>
            <a:pPr marL="342900" lvl="0" indent="-342900" algn="just" rtl="0">
              <a:spcBef>
                <a:spcPts val="1000"/>
              </a:spcBef>
              <a:spcAft>
                <a:spcPts val="0"/>
              </a:spcAft>
              <a:buSzPts val="1440"/>
              <a:buChar char="►"/>
            </a:pPr>
            <a:r>
              <a:rPr lang="en-US">
                <a:latin typeface="Times New Roman"/>
                <a:ea typeface="Times New Roman"/>
                <a:cs typeface="Times New Roman"/>
                <a:sym typeface="Times New Roman"/>
              </a:rPr>
              <a:t>Slide 12: Recommendations</a:t>
            </a:r>
            <a:endParaRPr/>
          </a:p>
          <a:p>
            <a:pPr marL="342900" lvl="0" indent="-342900" algn="just" rtl="0">
              <a:spcBef>
                <a:spcPts val="1000"/>
              </a:spcBef>
              <a:spcAft>
                <a:spcPts val="0"/>
              </a:spcAft>
              <a:buSzPts val="1440"/>
              <a:buChar char="►"/>
            </a:pPr>
            <a:r>
              <a:rPr lang="en-US">
                <a:latin typeface="Times New Roman"/>
                <a:ea typeface="Times New Roman"/>
                <a:cs typeface="Times New Roman"/>
                <a:sym typeface="Times New Roman"/>
              </a:rPr>
              <a:t>Slide 13: References</a:t>
            </a:r>
            <a:endParaRPr/>
          </a:p>
          <a:p>
            <a:pPr marL="342900" lvl="0" indent="-251459" algn="just" rtl="0">
              <a:spcBef>
                <a:spcPts val="1000"/>
              </a:spcBef>
              <a:spcAft>
                <a:spcPts val="0"/>
              </a:spcAft>
              <a:buSzPts val="1440"/>
              <a:buNone/>
            </a:pPr>
            <a:endParaRPr>
              <a:latin typeface="Times New Roman"/>
              <a:ea typeface="Times New Roman"/>
              <a:cs typeface="Times New Roman"/>
              <a:sym typeface="Times New Roman"/>
            </a:endParaRPr>
          </a:p>
        </p:txBody>
      </p:sp>
      <p:sp>
        <p:nvSpPr>
          <p:cNvPr id="157" name="Google Shape;157;p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3"/>
          <p:cNvSpPr txBox="1">
            <a:spLocks noGrp="1"/>
          </p:cNvSpPr>
          <p:nvPr>
            <p:ph type="title"/>
          </p:nvPr>
        </p:nvSpPr>
        <p:spPr>
          <a:xfrm>
            <a:off x="677334" y="0"/>
            <a:ext cx="8596668" cy="1483743"/>
          </a:xfrm>
        </p:spPr>
        <p:txBody>
          <a:bodyPr spcFirstLastPara="1" wrap="square" lIns="91425" tIns="45700" rIns="91425" bIns="45700" anchor="ctr" anchorCtr="0">
            <a:normAutofit/>
          </a:bodyPr>
          <a:lstStyle/>
          <a:p>
            <a:pPr marL="0" lvl="0" indent="0" rtl="0">
              <a:spcBef>
                <a:spcPts val="0"/>
              </a:spcBef>
              <a:spcAft>
                <a:spcPts val="0"/>
              </a:spcAft>
              <a:buClr>
                <a:schemeClr val="accent1"/>
              </a:buClr>
              <a:buSzPts val="3600"/>
              <a:buFont typeface="Times New Roman"/>
              <a:buNone/>
            </a:pPr>
            <a:r>
              <a:rPr lang="en-US" sz="4400" b="1" dirty="0"/>
              <a:t>Introduction</a:t>
            </a:r>
            <a:endParaRPr lang="en-US" sz="4400" dirty="0"/>
          </a:p>
        </p:txBody>
      </p:sp>
      <p:sp>
        <p:nvSpPr>
          <p:cNvPr id="165" name="Google Shape;165;p3"/>
          <p:cNvSpPr txBox="1">
            <a:spLocks noGrp="1"/>
          </p:cNvSpPr>
          <p:nvPr>
            <p:ph type="sldNum" idx="12"/>
          </p:nvPr>
        </p:nvSpPr>
        <p:spPr>
          <a:xfrm>
            <a:off x="8590663" y="6041362"/>
            <a:ext cx="683339" cy="365125"/>
          </a:xfrm>
        </p:spPr>
        <p:txBody>
          <a:bodyPr spcFirstLastPara="1" wrap="square" lIns="91425" tIns="45700" rIns="91425" bIns="45700" anchor="ctr" anchorCtr="0">
            <a:normAutofit/>
          </a:bodyPr>
          <a:lstStyle/>
          <a:p>
            <a:pPr marL="0" lvl="0" indent="0" rtl="0">
              <a:spcBef>
                <a:spcPts val="0"/>
              </a:spcBef>
              <a:spcAft>
                <a:spcPts val="600"/>
              </a:spcAft>
              <a:buNone/>
            </a:pPr>
            <a:fld id="{00000000-1234-1234-1234-123412341234}" type="slidenum">
              <a:rPr lang="en-US"/>
              <a:pPr marL="0" lvl="0" indent="0" rtl="0">
                <a:spcBef>
                  <a:spcPts val="0"/>
                </a:spcBef>
                <a:spcAft>
                  <a:spcPts val="600"/>
                </a:spcAft>
                <a:buNone/>
              </a:pPr>
              <a:t>3</a:t>
            </a:fld>
            <a:endParaRPr lang="en-US"/>
          </a:p>
        </p:txBody>
      </p:sp>
      <p:pic>
        <p:nvPicPr>
          <p:cNvPr id="3" name="Picture 2" descr="A large island with a large building&#10;&#10;AI-generated content may be incorrect.">
            <a:extLst>
              <a:ext uri="{FF2B5EF4-FFF2-40B4-BE49-F238E27FC236}">
                <a16:creationId xmlns:a16="http://schemas.microsoft.com/office/drawing/2014/main" id="{2D49878D-AA29-18BB-F6AB-EC4F9FC8B4E5}"/>
              </a:ext>
            </a:extLst>
          </p:cNvPr>
          <p:cNvPicPr>
            <a:picLocks noChangeAspect="1"/>
          </p:cNvPicPr>
          <p:nvPr/>
        </p:nvPicPr>
        <p:blipFill>
          <a:blip r:embed="rId3"/>
          <a:srcRect l="22292" r="24622" b="2"/>
          <a:stretch>
            <a:fillRect/>
          </a:stretch>
        </p:blipFill>
        <p:spPr>
          <a:xfrm>
            <a:off x="362309" y="1276709"/>
            <a:ext cx="5733691" cy="5196735"/>
          </a:xfrm>
          <a:prstGeom prst="rect">
            <a:avLst/>
          </a:prstGeom>
          <a:noFill/>
          <a:ln>
            <a:noFill/>
          </a:ln>
        </p:spPr>
      </p:pic>
      <p:sp>
        <p:nvSpPr>
          <p:cNvPr id="164" name="Google Shape;164;p3"/>
          <p:cNvSpPr txBox="1">
            <a:spLocks noGrp="1"/>
          </p:cNvSpPr>
          <p:nvPr>
            <p:ph type="body" idx="4294967295"/>
          </p:nvPr>
        </p:nvSpPr>
        <p:spPr>
          <a:xfrm>
            <a:off x="6280031" y="451512"/>
            <a:ext cx="5549660" cy="6406487"/>
          </a:xfrm>
        </p:spPr>
        <p:txBody>
          <a:bodyPr spcFirstLastPara="1" lIns="91425" tIns="45700" rIns="91425" bIns="45700" anchor="t" anchorCtr="0">
            <a:normAutofit/>
          </a:bodyPr>
          <a:lstStyle/>
          <a:p>
            <a:pPr marL="342900" lvl="0" indent="-342900">
              <a:lnSpc>
                <a:spcPct val="90000"/>
              </a:lnSpc>
              <a:spcBef>
                <a:spcPts val="0"/>
              </a:spcBef>
              <a:spcAft>
                <a:spcPts val="600"/>
              </a:spcAft>
              <a:buClr>
                <a:srgbClr val="000000"/>
              </a:buClr>
              <a:buSzPts val="1600"/>
              <a:buFont typeface="Arial"/>
              <a:buChar char="►"/>
            </a:pPr>
            <a:r>
              <a:rPr lang="en-US" sz="2000" b="0" i="0" u="none" strike="noStrike" cap="none" dirty="0">
                <a:solidFill>
                  <a:schemeClr val="tx1"/>
                </a:solidFill>
                <a:latin typeface="Times New Roman" panose="02020603050405020304" pitchFamily="18" charset="0"/>
                <a:cs typeface="Times New Roman" panose="02020603050405020304" pitchFamily="18" charset="0"/>
              </a:rPr>
              <a:t>The hospitality sector has been highly fragmented and dispersed since the 1920s.</a:t>
            </a:r>
          </a:p>
          <a:p>
            <a:pPr marL="342900" lvl="0" indent="-342900">
              <a:lnSpc>
                <a:spcPct val="90000"/>
              </a:lnSpc>
              <a:spcBef>
                <a:spcPts val="0"/>
              </a:spcBef>
              <a:spcAft>
                <a:spcPts val="600"/>
              </a:spcAft>
              <a:buClr>
                <a:srgbClr val="000000"/>
              </a:buClr>
              <a:buSzPts val="1600"/>
              <a:buFont typeface="Arial"/>
              <a:buChar char="►"/>
            </a:pPr>
            <a:endParaRPr lang="en-US" sz="2000" b="0" i="0" u="none" strike="noStrike" cap="none" dirty="0">
              <a:solidFill>
                <a:schemeClr val="tx1"/>
              </a:solidFill>
              <a:latin typeface="Times New Roman" panose="02020603050405020304" pitchFamily="18" charset="0"/>
              <a:cs typeface="Times New Roman" panose="02020603050405020304" pitchFamily="18" charset="0"/>
            </a:endParaRPr>
          </a:p>
          <a:p>
            <a:pPr marL="342900" lvl="0" indent="-342900">
              <a:lnSpc>
                <a:spcPct val="90000"/>
              </a:lnSpc>
              <a:spcBef>
                <a:spcPts val="0"/>
              </a:spcBef>
              <a:spcAft>
                <a:spcPts val="600"/>
              </a:spcAft>
              <a:buClr>
                <a:srgbClr val="000000"/>
              </a:buClr>
              <a:buSzPts val="1600"/>
              <a:buFont typeface="Arial"/>
              <a:buChar char="►"/>
            </a:pPr>
            <a:r>
              <a:rPr lang="en-US" sz="2000" b="0" i="0" u="none" strike="noStrike" cap="none" dirty="0">
                <a:solidFill>
                  <a:schemeClr val="tx1"/>
                </a:solidFill>
                <a:latin typeface="Times New Roman" panose="02020603050405020304" pitchFamily="18" charset="0"/>
                <a:cs typeface="Times New Roman" panose="02020603050405020304" pitchFamily="18" charset="0"/>
              </a:rPr>
              <a:t>Economic downturn includes increasing wages, tighter credit and rising costs with less profits (Milutinović and Stanišić, 2023).</a:t>
            </a:r>
          </a:p>
          <a:p>
            <a:pPr marL="342900" lvl="0" indent="-342900">
              <a:lnSpc>
                <a:spcPct val="90000"/>
              </a:lnSpc>
              <a:spcBef>
                <a:spcPts val="0"/>
              </a:spcBef>
              <a:spcAft>
                <a:spcPts val="600"/>
              </a:spcAft>
              <a:buClr>
                <a:srgbClr val="000000"/>
              </a:buClr>
              <a:buSzPts val="1600"/>
              <a:buFont typeface="Arial"/>
              <a:buChar char="►"/>
            </a:pPr>
            <a:endParaRPr lang="en-US" sz="2000" b="0" i="0" u="none" strike="noStrike" cap="none" dirty="0">
              <a:solidFill>
                <a:schemeClr val="tx1"/>
              </a:solidFill>
              <a:latin typeface="Times New Roman" panose="02020603050405020304" pitchFamily="18" charset="0"/>
              <a:cs typeface="Times New Roman" panose="02020603050405020304" pitchFamily="18" charset="0"/>
            </a:endParaRPr>
          </a:p>
          <a:p>
            <a:pPr marL="342900" lvl="0" indent="-342900">
              <a:lnSpc>
                <a:spcPct val="90000"/>
              </a:lnSpc>
              <a:spcBef>
                <a:spcPts val="0"/>
              </a:spcBef>
              <a:spcAft>
                <a:spcPts val="600"/>
              </a:spcAft>
              <a:buClr>
                <a:srgbClr val="000000"/>
              </a:buClr>
              <a:buSzPts val="1600"/>
              <a:buFont typeface="Arial"/>
              <a:buChar char="►"/>
            </a:pPr>
            <a:r>
              <a:rPr lang="en-US" sz="2000" b="0" i="0" u="none" strike="noStrike" cap="none" dirty="0">
                <a:solidFill>
                  <a:schemeClr val="tx1"/>
                </a:solidFill>
                <a:latin typeface="Times New Roman" panose="02020603050405020304" pitchFamily="18" charset="0"/>
                <a:cs typeface="Times New Roman" panose="02020603050405020304" pitchFamily="18" charset="0"/>
              </a:rPr>
              <a:t>Economic uncertainties directly affect consumer spending (Ford and Sturman, 2020; Dawson, Lemelin and Stewart, 2012).</a:t>
            </a:r>
          </a:p>
          <a:p>
            <a:pPr marL="342900" lvl="0" indent="-342900">
              <a:lnSpc>
                <a:spcPct val="90000"/>
              </a:lnSpc>
              <a:spcBef>
                <a:spcPts val="0"/>
              </a:spcBef>
              <a:spcAft>
                <a:spcPts val="600"/>
              </a:spcAft>
              <a:buClr>
                <a:srgbClr val="000000"/>
              </a:buClr>
              <a:buSzPts val="1600"/>
              <a:buFont typeface="Arial"/>
              <a:buChar char="►"/>
            </a:pPr>
            <a:endParaRPr lang="en-US" sz="2000" b="0" i="0" u="none" strike="noStrike" cap="none" dirty="0">
              <a:solidFill>
                <a:schemeClr val="tx1"/>
              </a:solidFill>
              <a:latin typeface="Times New Roman" panose="02020603050405020304" pitchFamily="18" charset="0"/>
              <a:cs typeface="Times New Roman" panose="02020603050405020304" pitchFamily="18" charset="0"/>
            </a:endParaRPr>
          </a:p>
          <a:p>
            <a:pPr marL="342900" lvl="0" indent="-342900">
              <a:lnSpc>
                <a:spcPct val="90000"/>
              </a:lnSpc>
              <a:spcBef>
                <a:spcPts val="0"/>
              </a:spcBef>
              <a:spcAft>
                <a:spcPts val="600"/>
              </a:spcAft>
              <a:buClr>
                <a:srgbClr val="000000"/>
              </a:buClr>
              <a:buSzPts val="1600"/>
              <a:buFont typeface="Arial"/>
              <a:buChar char="►"/>
            </a:pPr>
            <a:r>
              <a:rPr lang="en-US" sz="2000" b="0" i="0" u="none" strike="noStrike" cap="none" dirty="0">
                <a:solidFill>
                  <a:schemeClr val="tx1"/>
                </a:solidFill>
                <a:latin typeface="Times New Roman" panose="02020603050405020304" pitchFamily="18" charset="0"/>
                <a:cs typeface="Times New Roman" panose="02020603050405020304" pitchFamily="18" charset="0"/>
              </a:rPr>
              <a:t>Luxurious firms have greater resilience towards financial pressure (Menicucci and Paolucci, 2024).</a:t>
            </a:r>
          </a:p>
          <a:p>
            <a:pPr marL="342900" lvl="0" indent="-342900">
              <a:lnSpc>
                <a:spcPct val="90000"/>
              </a:lnSpc>
              <a:spcBef>
                <a:spcPts val="0"/>
              </a:spcBef>
              <a:spcAft>
                <a:spcPts val="600"/>
              </a:spcAft>
              <a:buClr>
                <a:srgbClr val="000000"/>
              </a:buClr>
              <a:buSzPts val="1600"/>
              <a:buFont typeface="Arial"/>
              <a:buChar char="►"/>
            </a:pPr>
            <a:endParaRPr lang="en-US" sz="2000" b="0" i="0" u="none" strike="noStrike" cap="none" dirty="0">
              <a:solidFill>
                <a:schemeClr val="tx1"/>
              </a:solidFill>
              <a:latin typeface="Times New Roman" panose="02020603050405020304" pitchFamily="18" charset="0"/>
              <a:cs typeface="Times New Roman" panose="02020603050405020304" pitchFamily="18" charset="0"/>
            </a:endParaRPr>
          </a:p>
          <a:p>
            <a:pPr marL="342900" lvl="0" indent="-342900">
              <a:lnSpc>
                <a:spcPct val="90000"/>
              </a:lnSpc>
              <a:spcBef>
                <a:spcPts val="0"/>
              </a:spcBef>
              <a:spcAft>
                <a:spcPts val="600"/>
              </a:spcAft>
              <a:buClr>
                <a:srgbClr val="000000"/>
              </a:buClr>
              <a:buSzPts val="1600"/>
              <a:buFont typeface="Arial"/>
              <a:buChar char="►"/>
            </a:pPr>
            <a:r>
              <a:rPr lang="en-US" sz="2000" b="0" i="0" u="none" strike="noStrike" cap="none" dirty="0">
                <a:solidFill>
                  <a:schemeClr val="tx1"/>
                </a:solidFill>
                <a:latin typeface="Times New Roman" panose="02020603050405020304" pitchFamily="18" charset="0"/>
                <a:cs typeface="Times New Roman" panose="02020603050405020304" pitchFamily="18" charset="0"/>
              </a:rPr>
              <a:t>The presentation explores how hospitality </a:t>
            </a:r>
            <a:r>
              <a:rPr lang="en-US" sz="2000" b="0" i="0" u="none" strike="noStrike" cap="none" dirty="0" err="1">
                <a:solidFill>
                  <a:schemeClr val="tx1"/>
                </a:solidFill>
                <a:latin typeface="Times New Roman" panose="02020603050405020304" pitchFamily="18" charset="0"/>
                <a:cs typeface="Times New Roman" panose="02020603050405020304" pitchFamily="18" charset="0"/>
              </a:rPr>
              <a:t>organisations</a:t>
            </a:r>
            <a:r>
              <a:rPr lang="en-US" sz="2000" b="0" i="0" u="none" strike="noStrike" cap="none" dirty="0">
                <a:solidFill>
                  <a:schemeClr val="tx1"/>
                </a:solidFill>
                <a:latin typeface="Times New Roman" panose="02020603050405020304" pitchFamily="18" charset="0"/>
                <a:cs typeface="Times New Roman" panose="02020603050405020304" pitchFamily="18" charset="0"/>
              </a:rPr>
              <a:t> could manage financial pressure</a:t>
            </a:r>
            <a:r>
              <a:rPr lang="en-US" sz="1500" b="0" i="0" u="none" strike="noStrike" cap="none" dirty="0">
                <a:solidFill>
                  <a:schemeClr val="tx1"/>
                </a:solidFill>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4"/>
          <p:cNvSpPr txBox="1">
            <a:spLocks noGrp="1"/>
          </p:cNvSpPr>
          <p:nvPr>
            <p:ph type="title"/>
          </p:nvPr>
        </p:nvSpPr>
        <p:spPr>
          <a:xfrm>
            <a:off x="598676" y="314632"/>
            <a:ext cx="8596668" cy="1272628"/>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imes New Roman"/>
              <a:buNone/>
            </a:pPr>
            <a:r>
              <a:rPr lang="en-US" b="1" dirty="0">
                <a:latin typeface="Times New Roman"/>
                <a:ea typeface="Times New Roman"/>
                <a:cs typeface="Times New Roman"/>
                <a:sym typeface="Times New Roman"/>
              </a:rPr>
              <a:t>Theoretical Underpinnings</a:t>
            </a:r>
            <a:endParaRPr dirty="0">
              <a:latin typeface="Times New Roman"/>
              <a:ea typeface="Times New Roman"/>
              <a:cs typeface="Times New Roman"/>
              <a:sym typeface="Times New Roman"/>
            </a:endParaRPr>
          </a:p>
        </p:txBody>
      </p:sp>
      <p:sp>
        <p:nvSpPr>
          <p:cNvPr id="172" name="Google Shape;172;p4"/>
          <p:cNvSpPr txBox="1">
            <a:spLocks noGrp="1"/>
          </p:cNvSpPr>
          <p:nvPr>
            <p:ph type="body" idx="1"/>
          </p:nvPr>
        </p:nvSpPr>
        <p:spPr>
          <a:xfrm>
            <a:off x="138023" y="897147"/>
            <a:ext cx="6487064" cy="5960853"/>
          </a:xfrm>
          <a:prstGeom prst="rect">
            <a:avLst/>
          </a:prstGeom>
          <a:noFill/>
          <a:ln>
            <a:noFill/>
          </a:ln>
        </p:spPr>
        <p:txBody>
          <a:bodyPr spcFirstLastPara="1" wrap="square" lIns="91425" tIns="45700" rIns="91425" bIns="45700" anchor="t" anchorCtr="0">
            <a:noAutofit/>
          </a:bodyPr>
          <a:lstStyle/>
          <a:p>
            <a:pPr marL="342900" lvl="0" indent="-342900" rtl="0">
              <a:lnSpc>
                <a:spcPct val="150000"/>
              </a:lnSpc>
              <a:spcBef>
                <a:spcPts val="0"/>
              </a:spcBef>
              <a:spcAft>
                <a:spcPts val="0"/>
              </a:spcAft>
              <a:buSzPts val="1760"/>
              <a:buChar char="►"/>
            </a:pPr>
            <a:r>
              <a:rPr lang="en-US" sz="2000" b="1" dirty="0">
                <a:solidFill>
                  <a:schemeClr val="tx1"/>
                </a:solidFill>
                <a:latin typeface="Times New Roman"/>
                <a:ea typeface="Times New Roman"/>
                <a:cs typeface="Times New Roman"/>
                <a:sym typeface="Times New Roman"/>
              </a:rPr>
              <a:t>Resource-based view theory (RBV): </a:t>
            </a:r>
            <a:r>
              <a:rPr lang="en-US" sz="2000" dirty="0">
                <a:solidFill>
                  <a:schemeClr val="tx1"/>
                </a:solidFill>
                <a:latin typeface="Times New Roman"/>
                <a:ea typeface="Times New Roman"/>
                <a:cs typeface="Times New Roman"/>
                <a:sym typeface="Times New Roman"/>
              </a:rPr>
              <a:t>Useful in suggesting competitive solutions to gain rivalry in the hospitality sector with appropriate sources and qualities, Ramon-Jeronimo, Florez-Lopez and Araujo-Pinzon (2019).</a:t>
            </a:r>
            <a:endParaRPr sz="2000" dirty="0">
              <a:solidFill>
                <a:schemeClr val="tx1"/>
              </a:solidFill>
            </a:endParaRPr>
          </a:p>
          <a:p>
            <a:pPr marL="342900" lvl="0" indent="-342900" rtl="0">
              <a:lnSpc>
                <a:spcPct val="150000"/>
              </a:lnSpc>
              <a:spcBef>
                <a:spcPts val="1000"/>
              </a:spcBef>
              <a:spcAft>
                <a:spcPts val="0"/>
              </a:spcAft>
              <a:buSzPts val="1760"/>
              <a:buChar char="►"/>
            </a:pPr>
            <a:r>
              <a:rPr lang="en-US" sz="2000" b="1" dirty="0">
                <a:solidFill>
                  <a:schemeClr val="tx1"/>
                </a:solidFill>
                <a:latin typeface="Times New Roman"/>
                <a:ea typeface="Times New Roman"/>
                <a:cs typeface="Times New Roman"/>
                <a:sym typeface="Times New Roman"/>
              </a:rPr>
              <a:t>Institutional Theory:  </a:t>
            </a:r>
            <a:r>
              <a:rPr lang="en-US" sz="2000" dirty="0">
                <a:solidFill>
                  <a:schemeClr val="tx1"/>
                </a:solidFill>
                <a:latin typeface="Times New Roman"/>
                <a:ea typeface="Times New Roman"/>
                <a:cs typeface="Times New Roman"/>
                <a:sym typeface="Times New Roman"/>
              </a:rPr>
              <a:t>This theory states that institutions need to consider a specific set of norms and values to develop a scenario in which they can manage their economic </a:t>
            </a:r>
            <a:r>
              <a:rPr lang="en-US" sz="2000" dirty="0" err="1">
                <a:solidFill>
                  <a:schemeClr val="tx1"/>
                </a:solidFill>
                <a:latin typeface="Times New Roman"/>
                <a:ea typeface="Times New Roman"/>
                <a:cs typeface="Times New Roman"/>
                <a:sym typeface="Times New Roman"/>
              </a:rPr>
              <a:t>behaviours</a:t>
            </a:r>
            <a:r>
              <a:rPr lang="en-US" sz="2000" dirty="0">
                <a:solidFill>
                  <a:schemeClr val="tx1"/>
                </a:solidFill>
                <a:latin typeface="Times New Roman"/>
                <a:ea typeface="Times New Roman"/>
                <a:cs typeface="Times New Roman"/>
                <a:sym typeface="Times New Roman"/>
              </a:rPr>
              <a:t>.  </a:t>
            </a:r>
          </a:p>
          <a:p>
            <a:pPr marL="342900" lvl="0" indent="-342900" rtl="0">
              <a:lnSpc>
                <a:spcPct val="150000"/>
              </a:lnSpc>
              <a:spcBef>
                <a:spcPts val="1000"/>
              </a:spcBef>
              <a:spcAft>
                <a:spcPts val="0"/>
              </a:spcAft>
              <a:buSzPts val="1760"/>
              <a:buChar char="►"/>
            </a:pPr>
            <a:r>
              <a:rPr lang="en-US" sz="2000" dirty="0">
                <a:solidFill>
                  <a:schemeClr val="tx1"/>
                </a:solidFill>
                <a:latin typeface="Times New Roman"/>
                <a:ea typeface="Times New Roman"/>
                <a:cs typeface="Times New Roman"/>
                <a:sym typeface="Times New Roman"/>
              </a:rPr>
              <a:t>Developing competencies through these theories could help manage external influence and reduce financial distress.</a:t>
            </a:r>
            <a:endParaRPr lang="en-US" sz="2000" dirty="0">
              <a:solidFill>
                <a:schemeClr val="tx1"/>
              </a:solidFill>
            </a:endParaRPr>
          </a:p>
        </p:txBody>
      </p:sp>
      <p:sp>
        <p:nvSpPr>
          <p:cNvPr id="173" name="Google Shape;173;p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4</a:t>
            </a:fld>
            <a:endParaRPr/>
          </a:p>
        </p:txBody>
      </p:sp>
      <p:pic>
        <p:nvPicPr>
          <p:cNvPr id="2050" name="Picture 2" descr="What is Resource Based View (RBV)? | Full Guide with Examples">
            <a:extLst>
              <a:ext uri="{FF2B5EF4-FFF2-40B4-BE49-F238E27FC236}">
                <a16:creationId xmlns:a16="http://schemas.microsoft.com/office/drawing/2014/main" id="{938ECBDA-0795-1406-4D42-C592617486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7936" y="111971"/>
            <a:ext cx="4933161" cy="387391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nstitutional Theory - an overview | ScienceDirect Topics">
            <a:extLst>
              <a:ext uri="{FF2B5EF4-FFF2-40B4-BE49-F238E27FC236}">
                <a16:creationId xmlns:a16="http://schemas.microsoft.com/office/drawing/2014/main" id="{CDBE8980-FF25-871B-A037-D76A5FC50D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5087" y="3985882"/>
            <a:ext cx="5066010" cy="27601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5"/>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imes New Roman"/>
              <a:buNone/>
            </a:pPr>
            <a:r>
              <a:rPr lang="en-US" b="1">
                <a:latin typeface="Times New Roman"/>
                <a:ea typeface="Times New Roman"/>
                <a:cs typeface="Times New Roman"/>
                <a:sym typeface="Times New Roman"/>
              </a:rPr>
              <a:t>Literature Review</a:t>
            </a:r>
            <a:endParaRPr>
              <a:latin typeface="Times New Roman"/>
              <a:ea typeface="Times New Roman"/>
              <a:cs typeface="Times New Roman"/>
              <a:sym typeface="Times New Roman"/>
            </a:endParaRPr>
          </a:p>
        </p:txBody>
      </p:sp>
      <p:sp>
        <p:nvSpPr>
          <p:cNvPr id="180" name="Google Shape;180;p5"/>
          <p:cNvSpPr txBox="1">
            <a:spLocks noGrp="1"/>
          </p:cNvSpPr>
          <p:nvPr>
            <p:ph type="body" idx="1"/>
          </p:nvPr>
        </p:nvSpPr>
        <p:spPr>
          <a:xfrm>
            <a:off x="304663" y="1276862"/>
            <a:ext cx="6430296" cy="4764500"/>
          </a:xfrm>
          <a:prstGeom prst="rect">
            <a:avLst/>
          </a:prstGeom>
          <a:noFill/>
          <a:ln>
            <a:noFill/>
          </a:ln>
        </p:spPr>
        <p:txBody>
          <a:bodyPr spcFirstLastPara="1" wrap="square" lIns="91425" tIns="45700" rIns="91425" bIns="45700" anchor="t" anchorCtr="0">
            <a:normAutofit fontScale="92500"/>
          </a:bodyPr>
          <a:lstStyle/>
          <a:p>
            <a:pPr marL="342900" lvl="0" indent="-342900" rtl="0">
              <a:spcBef>
                <a:spcPts val="0"/>
              </a:spcBef>
              <a:spcAft>
                <a:spcPts val="0"/>
              </a:spcAft>
              <a:buSzPts val="1760"/>
              <a:buChar char="►"/>
            </a:pPr>
            <a:r>
              <a:rPr lang="en-US" sz="2200" dirty="0">
                <a:solidFill>
                  <a:schemeClr val="tx1"/>
                </a:solidFill>
                <a:latin typeface="Times New Roman"/>
                <a:ea typeface="Times New Roman"/>
                <a:cs typeface="Times New Roman"/>
                <a:sym typeface="Times New Roman"/>
              </a:rPr>
              <a:t>25% of hospitality institutions are suffering from financial distress and have dropped revenue by 60% (Crespi-</a:t>
            </a:r>
            <a:r>
              <a:rPr lang="en-US" sz="2200" dirty="0" err="1">
                <a:solidFill>
                  <a:schemeClr val="tx1"/>
                </a:solidFill>
                <a:latin typeface="Times New Roman"/>
                <a:ea typeface="Times New Roman"/>
                <a:cs typeface="Times New Roman"/>
                <a:sym typeface="Times New Roman"/>
              </a:rPr>
              <a:t>Cladera</a:t>
            </a:r>
            <a:r>
              <a:rPr lang="en-US" sz="2200" dirty="0">
                <a:solidFill>
                  <a:schemeClr val="tx1"/>
                </a:solidFill>
                <a:latin typeface="Times New Roman"/>
                <a:ea typeface="Times New Roman"/>
                <a:cs typeface="Times New Roman"/>
                <a:sym typeface="Times New Roman"/>
              </a:rPr>
              <a:t>, Martín-Oliver and Pascual-Fuster, 2021).</a:t>
            </a:r>
            <a:endParaRPr dirty="0">
              <a:solidFill>
                <a:schemeClr val="tx1"/>
              </a:solidFill>
            </a:endParaRPr>
          </a:p>
          <a:p>
            <a:pPr marL="342900" lvl="0" indent="-342900" rtl="0">
              <a:spcBef>
                <a:spcPts val="1000"/>
              </a:spcBef>
              <a:spcAft>
                <a:spcPts val="0"/>
              </a:spcAft>
              <a:buSzPts val="1760"/>
              <a:buChar char="►"/>
            </a:pPr>
            <a:r>
              <a:rPr lang="en-US" sz="2200" dirty="0">
                <a:solidFill>
                  <a:schemeClr val="tx1"/>
                </a:solidFill>
                <a:latin typeface="Times New Roman"/>
                <a:ea typeface="Times New Roman"/>
                <a:cs typeface="Times New Roman"/>
                <a:sym typeface="Times New Roman"/>
              </a:rPr>
              <a:t>Global economic uncertainties occur with a decline in sales of around 58.67% (</a:t>
            </a:r>
            <a:r>
              <a:rPr lang="en-US" sz="2200" dirty="0" err="1">
                <a:solidFill>
                  <a:schemeClr val="tx1"/>
                </a:solidFill>
                <a:latin typeface="Times New Roman"/>
                <a:ea typeface="Times New Roman"/>
                <a:cs typeface="Times New Roman"/>
                <a:sym typeface="Times New Roman"/>
              </a:rPr>
              <a:t>Tascón</a:t>
            </a:r>
            <a:r>
              <a:rPr lang="en-US" sz="2200" dirty="0">
                <a:solidFill>
                  <a:schemeClr val="tx1"/>
                </a:solidFill>
                <a:latin typeface="Times New Roman"/>
                <a:ea typeface="Times New Roman"/>
                <a:cs typeface="Times New Roman"/>
                <a:sym typeface="Times New Roman"/>
              </a:rPr>
              <a:t>, Castro and </a:t>
            </a:r>
            <a:r>
              <a:rPr lang="en-US" sz="2200" dirty="0" err="1">
                <a:solidFill>
                  <a:schemeClr val="tx1"/>
                </a:solidFill>
                <a:latin typeface="Times New Roman"/>
                <a:ea typeface="Times New Roman"/>
                <a:cs typeface="Times New Roman"/>
                <a:sym typeface="Times New Roman"/>
              </a:rPr>
              <a:t>Valdunciel</a:t>
            </a:r>
            <a:r>
              <a:rPr lang="en-US" sz="2200" dirty="0">
                <a:solidFill>
                  <a:schemeClr val="tx1"/>
                </a:solidFill>
                <a:latin typeface="Times New Roman"/>
                <a:ea typeface="Times New Roman"/>
                <a:cs typeface="Times New Roman"/>
                <a:sym typeface="Times New Roman"/>
              </a:rPr>
              <a:t>, 2023).</a:t>
            </a:r>
            <a:endParaRPr dirty="0">
              <a:solidFill>
                <a:schemeClr val="tx1"/>
              </a:solidFill>
            </a:endParaRPr>
          </a:p>
          <a:p>
            <a:pPr marL="342900" lvl="0" indent="-342900" rtl="0">
              <a:spcBef>
                <a:spcPts val="1000"/>
              </a:spcBef>
              <a:spcAft>
                <a:spcPts val="0"/>
              </a:spcAft>
              <a:buSzPts val="1760"/>
              <a:buChar char="►"/>
            </a:pPr>
            <a:r>
              <a:rPr lang="en-US" sz="2200" dirty="0">
                <a:solidFill>
                  <a:schemeClr val="tx1"/>
                </a:solidFill>
                <a:latin typeface="Times New Roman"/>
                <a:ea typeface="Times New Roman"/>
                <a:cs typeface="Times New Roman"/>
                <a:sym typeface="Times New Roman"/>
              </a:rPr>
              <a:t>Revenue management benefits the </a:t>
            </a:r>
            <a:r>
              <a:rPr lang="en-US" sz="2200" dirty="0" err="1">
                <a:solidFill>
                  <a:schemeClr val="tx1"/>
                </a:solidFill>
                <a:latin typeface="Times New Roman"/>
                <a:ea typeface="Times New Roman"/>
                <a:cs typeface="Times New Roman"/>
                <a:sym typeface="Times New Roman"/>
              </a:rPr>
              <a:t>organisation</a:t>
            </a:r>
            <a:r>
              <a:rPr lang="en-US" sz="2200" dirty="0">
                <a:solidFill>
                  <a:schemeClr val="tx1"/>
                </a:solidFill>
                <a:latin typeface="Times New Roman"/>
                <a:ea typeface="Times New Roman"/>
                <a:cs typeface="Times New Roman"/>
                <a:sym typeface="Times New Roman"/>
              </a:rPr>
              <a:t> by shifting focus towards the customer and gaining revenue (</a:t>
            </a:r>
            <a:r>
              <a:rPr lang="en-US" sz="2200" dirty="0" err="1">
                <a:solidFill>
                  <a:schemeClr val="tx1"/>
                </a:solidFill>
                <a:latin typeface="Times New Roman"/>
                <a:ea typeface="Times New Roman"/>
                <a:cs typeface="Times New Roman"/>
                <a:sym typeface="Times New Roman"/>
              </a:rPr>
              <a:t>Subying</a:t>
            </a:r>
            <a:r>
              <a:rPr lang="en-US" sz="2200" dirty="0">
                <a:solidFill>
                  <a:schemeClr val="tx1"/>
                </a:solidFill>
                <a:latin typeface="Times New Roman"/>
                <a:ea typeface="Times New Roman"/>
                <a:cs typeface="Times New Roman"/>
                <a:sym typeface="Times New Roman"/>
              </a:rPr>
              <a:t> and </a:t>
            </a:r>
            <a:r>
              <a:rPr lang="en-US" sz="2200" dirty="0" err="1">
                <a:solidFill>
                  <a:schemeClr val="tx1"/>
                </a:solidFill>
                <a:latin typeface="Times New Roman"/>
                <a:ea typeface="Times New Roman"/>
                <a:cs typeface="Times New Roman"/>
                <a:sym typeface="Times New Roman"/>
              </a:rPr>
              <a:t>Yoopetch</a:t>
            </a:r>
            <a:r>
              <a:rPr lang="en-US" sz="2200" dirty="0">
                <a:solidFill>
                  <a:schemeClr val="tx1"/>
                </a:solidFill>
                <a:latin typeface="Times New Roman"/>
                <a:ea typeface="Times New Roman"/>
                <a:cs typeface="Times New Roman"/>
                <a:sym typeface="Times New Roman"/>
              </a:rPr>
              <a:t>, 2023; Lentz, </a:t>
            </a:r>
            <a:r>
              <a:rPr lang="en-US" sz="2200" dirty="0" err="1">
                <a:solidFill>
                  <a:schemeClr val="tx1"/>
                </a:solidFill>
                <a:latin typeface="Times New Roman"/>
                <a:ea typeface="Times New Roman"/>
                <a:cs typeface="Times New Roman"/>
                <a:sym typeface="Times New Roman"/>
              </a:rPr>
              <a:t>Berezan</a:t>
            </a:r>
            <a:r>
              <a:rPr lang="en-US" sz="2200" dirty="0">
                <a:solidFill>
                  <a:schemeClr val="tx1"/>
                </a:solidFill>
                <a:latin typeface="Times New Roman"/>
                <a:ea typeface="Times New Roman"/>
                <a:cs typeface="Times New Roman"/>
                <a:sym typeface="Times New Roman"/>
              </a:rPr>
              <a:t> and Raab, 2021).</a:t>
            </a:r>
            <a:endParaRPr dirty="0">
              <a:solidFill>
                <a:schemeClr val="tx1"/>
              </a:solidFill>
            </a:endParaRPr>
          </a:p>
          <a:p>
            <a:pPr marL="342900" lvl="0" indent="-342900" rtl="0">
              <a:spcBef>
                <a:spcPts val="1000"/>
              </a:spcBef>
              <a:spcAft>
                <a:spcPts val="0"/>
              </a:spcAft>
              <a:buSzPts val="1760"/>
              <a:buChar char="►"/>
            </a:pPr>
            <a:r>
              <a:rPr lang="en-US" sz="2200" dirty="0">
                <a:solidFill>
                  <a:schemeClr val="tx1"/>
                </a:solidFill>
                <a:latin typeface="Times New Roman"/>
                <a:ea typeface="Times New Roman"/>
                <a:cs typeface="Times New Roman"/>
                <a:sym typeface="Times New Roman"/>
              </a:rPr>
              <a:t>Earning management improves financial performance through manipulating earnings (Gonçalves, Coelho and Pinto, 2024; Luu Thu, 2023). </a:t>
            </a:r>
            <a:endParaRPr dirty="0">
              <a:solidFill>
                <a:schemeClr val="tx1"/>
              </a:solidFill>
            </a:endParaRPr>
          </a:p>
          <a:p>
            <a:pPr marL="342900" lvl="0" indent="-231140" algn="just" rtl="0">
              <a:spcBef>
                <a:spcPts val="1000"/>
              </a:spcBef>
              <a:spcAft>
                <a:spcPts val="0"/>
              </a:spcAft>
              <a:buSzPts val="1760"/>
              <a:buNone/>
            </a:pPr>
            <a:endParaRPr sz="2200" dirty="0">
              <a:latin typeface="Times New Roman"/>
              <a:ea typeface="Times New Roman"/>
              <a:cs typeface="Times New Roman"/>
              <a:sym typeface="Times New Roman"/>
            </a:endParaRPr>
          </a:p>
        </p:txBody>
      </p:sp>
      <p:pic>
        <p:nvPicPr>
          <p:cNvPr id="181" name="Google Shape;181;p5"/>
          <p:cNvPicPr preferRelativeResize="0"/>
          <p:nvPr/>
        </p:nvPicPr>
        <p:blipFill rotWithShape="1">
          <a:blip r:embed="rId3">
            <a:alphaModFix/>
          </a:blip>
          <a:srcRect/>
          <a:stretch/>
        </p:blipFill>
        <p:spPr>
          <a:xfrm>
            <a:off x="6887498" y="105307"/>
            <a:ext cx="5014450" cy="3534696"/>
          </a:xfrm>
          <a:prstGeom prst="rect">
            <a:avLst/>
          </a:prstGeom>
          <a:noFill/>
          <a:ln>
            <a:noFill/>
          </a:ln>
        </p:spPr>
      </p:pic>
      <p:pic>
        <p:nvPicPr>
          <p:cNvPr id="182" name="Google Shape;182;p5"/>
          <p:cNvPicPr preferRelativeResize="0"/>
          <p:nvPr/>
        </p:nvPicPr>
        <p:blipFill rotWithShape="1">
          <a:blip r:embed="rId4">
            <a:alphaModFix/>
          </a:blip>
          <a:srcRect/>
          <a:stretch/>
        </p:blipFill>
        <p:spPr>
          <a:xfrm>
            <a:off x="6734960" y="3640003"/>
            <a:ext cx="5152378" cy="2608397"/>
          </a:xfrm>
          <a:prstGeom prst="rect">
            <a:avLst/>
          </a:prstGeom>
          <a:noFill/>
          <a:ln>
            <a:noFill/>
          </a:ln>
        </p:spPr>
      </p:pic>
      <p:sp>
        <p:nvSpPr>
          <p:cNvPr id="183" name="Google Shape;183;p5"/>
          <p:cNvSpPr txBox="1"/>
          <p:nvPr/>
        </p:nvSpPr>
        <p:spPr>
          <a:xfrm>
            <a:off x="8073317" y="6291029"/>
            <a:ext cx="3705727" cy="46166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200" b="1" dirty="0">
                <a:solidFill>
                  <a:schemeClr val="dk1"/>
                </a:solidFill>
                <a:latin typeface="Times New Roman"/>
                <a:ea typeface="Times New Roman"/>
                <a:cs typeface="Times New Roman"/>
                <a:sym typeface="Times New Roman"/>
              </a:rPr>
              <a:t>Figure 1: Sales Variations in 2020 compared to 2019</a:t>
            </a:r>
            <a:endParaRPr sz="1200"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200" dirty="0">
                <a:solidFill>
                  <a:schemeClr val="dk1"/>
                </a:solidFill>
                <a:latin typeface="Times New Roman"/>
                <a:ea typeface="Times New Roman"/>
                <a:cs typeface="Times New Roman"/>
                <a:sym typeface="Times New Roman"/>
              </a:rPr>
              <a:t>(Source: </a:t>
            </a:r>
            <a:r>
              <a:rPr lang="en-US" sz="1200" dirty="0" err="1">
                <a:solidFill>
                  <a:schemeClr val="dk1"/>
                </a:solidFill>
                <a:latin typeface="Times New Roman"/>
                <a:ea typeface="Times New Roman"/>
                <a:cs typeface="Times New Roman"/>
                <a:sym typeface="Times New Roman"/>
              </a:rPr>
              <a:t>Tascón</a:t>
            </a:r>
            <a:r>
              <a:rPr lang="en-US" sz="1200" dirty="0">
                <a:solidFill>
                  <a:schemeClr val="dk1"/>
                </a:solidFill>
                <a:latin typeface="Times New Roman"/>
                <a:ea typeface="Times New Roman"/>
                <a:cs typeface="Times New Roman"/>
                <a:sym typeface="Times New Roman"/>
              </a:rPr>
              <a:t>, Castro and </a:t>
            </a:r>
            <a:r>
              <a:rPr lang="en-US" sz="1200" dirty="0" err="1">
                <a:solidFill>
                  <a:schemeClr val="dk1"/>
                </a:solidFill>
                <a:latin typeface="Times New Roman"/>
                <a:ea typeface="Times New Roman"/>
                <a:cs typeface="Times New Roman"/>
                <a:sym typeface="Times New Roman"/>
              </a:rPr>
              <a:t>Valdunciel</a:t>
            </a:r>
            <a:r>
              <a:rPr lang="en-US" sz="1200" dirty="0">
                <a:solidFill>
                  <a:schemeClr val="dk1"/>
                </a:solidFill>
                <a:latin typeface="Times New Roman"/>
                <a:ea typeface="Times New Roman"/>
                <a:cs typeface="Times New Roman"/>
                <a:sym typeface="Times New Roman"/>
              </a:rPr>
              <a:t>, 2023)</a:t>
            </a:r>
            <a:endParaRPr dirty="0"/>
          </a:p>
        </p:txBody>
      </p:sp>
      <p:sp>
        <p:nvSpPr>
          <p:cNvPr id="184" name="Google Shape;184;p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6"/>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imes New Roman"/>
              <a:buNone/>
            </a:pPr>
            <a:r>
              <a:rPr lang="en-US" b="1">
                <a:latin typeface="Times New Roman"/>
                <a:ea typeface="Times New Roman"/>
                <a:cs typeface="Times New Roman"/>
                <a:sym typeface="Times New Roman"/>
              </a:rPr>
              <a:t>Literature Review: Literature Gap</a:t>
            </a:r>
            <a:endParaRPr>
              <a:latin typeface="Times New Roman"/>
              <a:ea typeface="Times New Roman"/>
              <a:cs typeface="Times New Roman"/>
              <a:sym typeface="Times New Roman"/>
            </a:endParaRPr>
          </a:p>
        </p:txBody>
      </p:sp>
      <p:sp>
        <p:nvSpPr>
          <p:cNvPr id="191" name="Google Shape;191;p6"/>
          <p:cNvSpPr txBox="1">
            <a:spLocks noGrp="1"/>
          </p:cNvSpPr>
          <p:nvPr>
            <p:ph type="body" idx="1"/>
          </p:nvPr>
        </p:nvSpPr>
        <p:spPr>
          <a:xfrm>
            <a:off x="677334" y="1930400"/>
            <a:ext cx="9213918" cy="3880773"/>
          </a:xfrm>
          <a:prstGeom prst="rect">
            <a:avLst/>
          </a:prstGeom>
          <a:noFill/>
          <a:ln>
            <a:noFill/>
          </a:ln>
        </p:spPr>
        <p:txBody>
          <a:bodyPr spcFirstLastPara="1" wrap="square" lIns="91425" tIns="45700" rIns="91425" bIns="45700" anchor="t" anchorCtr="0">
            <a:noAutofit/>
          </a:bodyPr>
          <a:lstStyle/>
          <a:p>
            <a:pPr marL="342900" lvl="0" indent="-342900" rtl="0">
              <a:lnSpc>
                <a:spcPct val="150000"/>
              </a:lnSpc>
              <a:spcBef>
                <a:spcPts val="0"/>
              </a:spcBef>
              <a:spcAft>
                <a:spcPts val="0"/>
              </a:spcAft>
              <a:buSzPts val="1920"/>
              <a:buChar char="►"/>
            </a:pPr>
            <a:r>
              <a:rPr lang="en-US" sz="2400" dirty="0">
                <a:solidFill>
                  <a:schemeClr val="tx1"/>
                </a:solidFill>
                <a:latin typeface="Times New Roman"/>
                <a:ea typeface="Times New Roman"/>
                <a:cs typeface="Times New Roman"/>
                <a:sym typeface="Times New Roman"/>
              </a:rPr>
              <a:t>Limited focus on specific regions, such as Spain and Europe. </a:t>
            </a:r>
            <a:endParaRPr sz="2400" dirty="0">
              <a:solidFill>
                <a:schemeClr val="tx1"/>
              </a:solidFill>
            </a:endParaRPr>
          </a:p>
          <a:p>
            <a:pPr marL="342900" lvl="0" indent="-342900" rtl="0">
              <a:lnSpc>
                <a:spcPct val="150000"/>
              </a:lnSpc>
              <a:spcBef>
                <a:spcPts val="1000"/>
              </a:spcBef>
              <a:spcAft>
                <a:spcPts val="0"/>
              </a:spcAft>
              <a:buSzPts val="1920"/>
              <a:buChar char="►"/>
            </a:pPr>
            <a:r>
              <a:rPr lang="en-US" sz="2400" dirty="0">
                <a:solidFill>
                  <a:schemeClr val="tx1"/>
                </a:solidFill>
                <a:latin typeface="Times New Roman"/>
                <a:ea typeface="Times New Roman"/>
                <a:cs typeface="Times New Roman"/>
                <a:sym typeface="Times New Roman"/>
              </a:rPr>
              <a:t>Highly focused on larger </a:t>
            </a:r>
            <a:r>
              <a:rPr lang="en-US" sz="2400" dirty="0" err="1">
                <a:solidFill>
                  <a:schemeClr val="tx1"/>
                </a:solidFill>
                <a:latin typeface="Times New Roman"/>
                <a:ea typeface="Times New Roman"/>
                <a:cs typeface="Times New Roman"/>
                <a:sym typeface="Times New Roman"/>
              </a:rPr>
              <a:t>organisations</a:t>
            </a:r>
            <a:r>
              <a:rPr lang="en-US" sz="2400" dirty="0">
                <a:solidFill>
                  <a:schemeClr val="tx1"/>
                </a:solidFill>
                <a:latin typeface="Times New Roman"/>
                <a:ea typeface="Times New Roman"/>
                <a:cs typeface="Times New Roman"/>
                <a:sym typeface="Times New Roman"/>
              </a:rPr>
              <a:t> and neglected smaller ones.</a:t>
            </a:r>
            <a:endParaRPr sz="2400" dirty="0">
              <a:solidFill>
                <a:schemeClr val="tx1"/>
              </a:solidFill>
            </a:endParaRPr>
          </a:p>
          <a:p>
            <a:pPr marL="342900" lvl="0" indent="-342900" rtl="0">
              <a:lnSpc>
                <a:spcPct val="150000"/>
              </a:lnSpc>
              <a:spcBef>
                <a:spcPts val="1000"/>
              </a:spcBef>
              <a:spcAft>
                <a:spcPts val="0"/>
              </a:spcAft>
              <a:buSzPts val="1920"/>
              <a:buChar char="►"/>
            </a:pPr>
            <a:r>
              <a:rPr lang="en-US" sz="2400" dirty="0">
                <a:solidFill>
                  <a:schemeClr val="tx1"/>
                </a:solidFill>
                <a:latin typeface="Times New Roman"/>
                <a:ea typeface="Times New Roman"/>
                <a:cs typeface="Times New Roman"/>
                <a:sym typeface="Times New Roman"/>
              </a:rPr>
              <a:t>Has not considered the combination of industrial and academic insights.</a:t>
            </a:r>
            <a:endParaRPr sz="2400" dirty="0">
              <a:solidFill>
                <a:schemeClr val="tx1"/>
              </a:solidFill>
            </a:endParaRPr>
          </a:p>
          <a:p>
            <a:pPr marL="342900" lvl="0" indent="-342900" rtl="0">
              <a:lnSpc>
                <a:spcPct val="150000"/>
              </a:lnSpc>
              <a:spcBef>
                <a:spcPts val="1000"/>
              </a:spcBef>
              <a:spcAft>
                <a:spcPts val="0"/>
              </a:spcAft>
              <a:buSzPts val="1920"/>
              <a:buChar char="►"/>
            </a:pPr>
            <a:r>
              <a:rPr lang="en-US" sz="2400" dirty="0">
                <a:solidFill>
                  <a:schemeClr val="tx1"/>
                </a:solidFill>
                <a:latin typeface="Times New Roman"/>
                <a:ea typeface="Times New Roman"/>
                <a:cs typeface="Times New Roman"/>
                <a:sym typeface="Times New Roman"/>
              </a:rPr>
              <a:t>The gap was addressed by considering a secondary and narrative review approach.</a:t>
            </a:r>
            <a:endParaRPr sz="2400" dirty="0">
              <a:solidFill>
                <a:schemeClr val="tx1"/>
              </a:solidFill>
            </a:endParaRPr>
          </a:p>
          <a:p>
            <a:pPr marL="342900" lvl="0" indent="-220980" algn="just" rtl="0">
              <a:lnSpc>
                <a:spcPct val="150000"/>
              </a:lnSpc>
              <a:spcBef>
                <a:spcPts val="1000"/>
              </a:spcBef>
              <a:spcAft>
                <a:spcPts val="0"/>
              </a:spcAft>
              <a:buSzPts val="1920"/>
              <a:buNone/>
            </a:pPr>
            <a:endParaRPr sz="2400" dirty="0">
              <a:latin typeface="Times New Roman"/>
              <a:ea typeface="Times New Roman"/>
              <a:cs typeface="Times New Roman"/>
              <a:sym typeface="Times New Roman"/>
            </a:endParaRPr>
          </a:p>
        </p:txBody>
      </p:sp>
      <p:sp>
        <p:nvSpPr>
          <p:cNvPr id="192" name="Google Shape;192;p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7"/>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imes New Roman"/>
              <a:buNone/>
            </a:pPr>
            <a:r>
              <a:rPr lang="en-US" b="1">
                <a:latin typeface="Times New Roman"/>
                <a:ea typeface="Times New Roman"/>
                <a:cs typeface="Times New Roman"/>
                <a:sym typeface="Times New Roman"/>
              </a:rPr>
              <a:t>Method</a:t>
            </a:r>
            <a:endParaRPr>
              <a:latin typeface="Times New Roman"/>
              <a:ea typeface="Times New Roman"/>
              <a:cs typeface="Times New Roman"/>
              <a:sym typeface="Times New Roman"/>
            </a:endParaRPr>
          </a:p>
        </p:txBody>
      </p:sp>
      <p:sp>
        <p:nvSpPr>
          <p:cNvPr id="199" name="Google Shape;199;p7"/>
          <p:cNvSpPr txBox="1">
            <a:spLocks noGrp="1"/>
          </p:cNvSpPr>
          <p:nvPr>
            <p:ph type="body" idx="1"/>
          </p:nvPr>
        </p:nvSpPr>
        <p:spPr>
          <a:xfrm>
            <a:off x="677334" y="1150374"/>
            <a:ext cx="5104034" cy="4527195"/>
          </a:xfrm>
          <a:prstGeom prst="rect">
            <a:avLst/>
          </a:prstGeom>
          <a:noFill/>
          <a:ln>
            <a:noFill/>
          </a:ln>
        </p:spPr>
        <p:txBody>
          <a:bodyPr spcFirstLastPara="1" wrap="square" lIns="91425" tIns="45700" rIns="91425" bIns="45700" anchor="t" anchorCtr="0">
            <a:noAutofit/>
          </a:bodyPr>
          <a:lstStyle/>
          <a:p>
            <a:pPr marL="342900" lvl="0" indent="-342900" rtl="0">
              <a:lnSpc>
                <a:spcPct val="150000"/>
              </a:lnSpc>
              <a:spcBef>
                <a:spcPts val="0"/>
              </a:spcBef>
              <a:spcAft>
                <a:spcPts val="0"/>
              </a:spcAft>
              <a:buSzPts val="1920"/>
              <a:buChar char="►"/>
            </a:pPr>
            <a:r>
              <a:rPr lang="en-US" sz="2000" dirty="0">
                <a:solidFill>
                  <a:schemeClr val="tx1"/>
                </a:solidFill>
                <a:latin typeface="Times New Roman"/>
                <a:ea typeface="Times New Roman"/>
                <a:cs typeface="Times New Roman"/>
                <a:sym typeface="Times New Roman"/>
              </a:rPr>
              <a:t>A combination of the secondary and narrative review approaches</a:t>
            </a:r>
            <a:endParaRPr sz="2000" dirty="0">
              <a:solidFill>
                <a:schemeClr val="tx1"/>
              </a:solidFill>
            </a:endParaRPr>
          </a:p>
          <a:p>
            <a:pPr marL="342900" lvl="0" indent="-342900" rtl="0">
              <a:lnSpc>
                <a:spcPct val="150000"/>
              </a:lnSpc>
              <a:spcBef>
                <a:spcPts val="1000"/>
              </a:spcBef>
              <a:spcAft>
                <a:spcPts val="0"/>
              </a:spcAft>
              <a:buSzPts val="1920"/>
              <a:buChar char="►"/>
            </a:pPr>
            <a:r>
              <a:rPr lang="en-US" sz="2000" dirty="0">
                <a:solidFill>
                  <a:schemeClr val="tx1"/>
                </a:solidFill>
                <a:latin typeface="Times New Roman"/>
                <a:ea typeface="Times New Roman"/>
                <a:cs typeface="Times New Roman"/>
                <a:sym typeface="Times New Roman"/>
              </a:rPr>
              <a:t>Secondary data was collected from industrial reports, government articles, and other credible sources.</a:t>
            </a:r>
            <a:endParaRPr sz="2000" dirty="0">
              <a:solidFill>
                <a:schemeClr val="tx1"/>
              </a:solidFill>
            </a:endParaRPr>
          </a:p>
          <a:p>
            <a:pPr marL="342900" lvl="0" indent="-342900" rtl="0">
              <a:lnSpc>
                <a:spcPct val="150000"/>
              </a:lnSpc>
              <a:spcBef>
                <a:spcPts val="1000"/>
              </a:spcBef>
              <a:spcAft>
                <a:spcPts val="0"/>
              </a:spcAft>
              <a:buSzPts val="1920"/>
              <a:buChar char="►"/>
            </a:pPr>
            <a:r>
              <a:rPr lang="en-US" sz="2000" dirty="0">
                <a:solidFill>
                  <a:schemeClr val="tx1"/>
                </a:solidFill>
                <a:latin typeface="Times New Roman"/>
                <a:ea typeface="Times New Roman"/>
                <a:cs typeface="Times New Roman"/>
                <a:sym typeface="Times New Roman"/>
              </a:rPr>
              <a:t>Narrative reviews offer a thoughtful synthesis for researchers to advance ideas (Sukhera, 2022; Turnbull, Chugh and Luck, 2023).</a:t>
            </a:r>
            <a:endParaRPr sz="2000" dirty="0">
              <a:solidFill>
                <a:schemeClr val="tx1"/>
              </a:solidFill>
            </a:endParaRPr>
          </a:p>
          <a:p>
            <a:pPr marL="342900" lvl="0" indent="-342900" rtl="0">
              <a:lnSpc>
                <a:spcPct val="150000"/>
              </a:lnSpc>
              <a:spcBef>
                <a:spcPts val="1000"/>
              </a:spcBef>
              <a:spcAft>
                <a:spcPts val="0"/>
              </a:spcAft>
              <a:buSzPts val="1920"/>
              <a:buChar char="►"/>
            </a:pPr>
            <a:r>
              <a:rPr lang="en-US" sz="2000" dirty="0">
                <a:solidFill>
                  <a:schemeClr val="tx1"/>
                </a:solidFill>
                <a:latin typeface="Times New Roman"/>
                <a:ea typeface="Times New Roman"/>
                <a:cs typeface="Times New Roman"/>
                <a:sym typeface="Times New Roman"/>
              </a:rPr>
              <a:t>The data was </a:t>
            </a:r>
            <a:r>
              <a:rPr lang="en-US" sz="2000" dirty="0" err="1">
                <a:solidFill>
                  <a:schemeClr val="tx1"/>
                </a:solidFill>
                <a:latin typeface="Times New Roman"/>
                <a:ea typeface="Times New Roman"/>
                <a:cs typeface="Times New Roman"/>
                <a:sym typeface="Times New Roman"/>
              </a:rPr>
              <a:t>synthesised</a:t>
            </a:r>
            <a:r>
              <a:rPr lang="en-US" sz="2000" dirty="0">
                <a:solidFill>
                  <a:schemeClr val="tx1"/>
                </a:solidFill>
                <a:latin typeface="Times New Roman"/>
                <a:ea typeface="Times New Roman"/>
                <a:cs typeface="Times New Roman"/>
                <a:sym typeface="Times New Roman"/>
              </a:rPr>
              <a:t> using the PESTEL framework and Thematic analysis.</a:t>
            </a:r>
            <a:endParaRPr sz="2000" dirty="0">
              <a:solidFill>
                <a:schemeClr val="tx1"/>
              </a:solidFill>
            </a:endParaRPr>
          </a:p>
          <a:p>
            <a:pPr marL="342900" lvl="0" indent="-220980" algn="just" rtl="0">
              <a:lnSpc>
                <a:spcPct val="150000"/>
              </a:lnSpc>
              <a:spcBef>
                <a:spcPts val="1000"/>
              </a:spcBef>
              <a:spcAft>
                <a:spcPts val="0"/>
              </a:spcAft>
              <a:buSzPts val="1920"/>
              <a:buNone/>
            </a:pPr>
            <a:endParaRPr sz="1600" dirty="0">
              <a:latin typeface="Times New Roman"/>
              <a:ea typeface="Times New Roman"/>
              <a:cs typeface="Times New Roman"/>
              <a:sym typeface="Times New Roman"/>
            </a:endParaRPr>
          </a:p>
        </p:txBody>
      </p:sp>
      <p:sp>
        <p:nvSpPr>
          <p:cNvPr id="200" name="Google Shape;200;p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7</a:t>
            </a:fld>
            <a:endParaRPr/>
          </a:p>
        </p:txBody>
      </p:sp>
      <p:pic>
        <p:nvPicPr>
          <p:cNvPr id="3074" name="Picture 2" descr="11 Key Difference Between Primary And Secondary Data (+Table) // Unstop">
            <a:extLst>
              <a:ext uri="{FF2B5EF4-FFF2-40B4-BE49-F238E27FC236}">
                <a16:creationId xmlns:a16="http://schemas.microsoft.com/office/drawing/2014/main" id="{16B8BF90-6B13-B7E5-FCB3-0E4B821DC1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5104034" cy="330391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graph of a hotel number&#10;&#10;AI-generated content may be incorrect.">
            <a:extLst>
              <a:ext uri="{FF2B5EF4-FFF2-40B4-BE49-F238E27FC236}">
                <a16:creationId xmlns:a16="http://schemas.microsoft.com/office/drawing/2014/main" id="{FCFDF13E-E22D-ABF7-B86B-97F3E9CDCCAB}"/>
              </a:ext>
            </a:extLst>
          </p:cNvPr>
          <p:cNvPicPr>
            <a:picLocks noChangeAspect="1"/>
          </p:cNvPicPr>
          <p:nvPr/>
        </p:nvPicPr>
        <p:blipFill>
          <a:blip r:embed="rId4"/>
          <a:srcRect l="-2019" t="-3414" r="38527" b="10557"/>
          <a:stretch>
            <a:fillRect/>
          </a:stretch>
        </p:blipFill>
        <p:spPr>
          <a:xfrm>
            <a:off x="6935638" y="3303917"/>
            <a:ext cx="3762842" cy="3566160"/>
          </a:xfrm>
          <a:prstGeom prst="rect">
            <a:avLst/>
          </a:prstGeom>
          <a:effectLst>
            <a:softEdge rad="12700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8"/>
          <p:cNvSpPr txBox="1">
            <a:spLocks noGrp="1"/>
          </p:cNvSpPr>
          <p:nvPr>
            <p:ph type="title"/>
          </p:nvPr>
        </p:nvSpPr>
        <p:spPr>
          <a:xfrm>
            <a:off x="107063" y="103802"/>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imes New Roman"/>
              <a:buNone/>
            </a:pPr>
            <a:r>
              <a:rPr lang="en-US" b="1">
                <a:latin typeface="Times New Roman"/>
                <a:ea typeface="Times New Roman"/>
                <a:cs typeface="Times New Roman"/>
                <a:sym typeface="Times New Roman"/>
              </a:rPr>
              <a:t>Theme impact analysis: PESTEL Analysis</a:t>
            </a:r>
            <a:endParaRPr>
              <a:latin typeface="Times New Roman"/>
              <a:ea typeface="Times New Roman"/>
              <a:cs typeface="Times New Roman"/>
              <a:sym typeface="Times New Roman"/>
            </a:endParaRPr>
          </a:p>
        </p:txBody>
      </p:sp>
      <p:graphicFrame>
        <p:nvGraphicFramePr>
          <p:cNvPr id="207" name="Google Shape;207;p8"/>
          <p:cNvGraphicFramePr/>
          <p:nvPr/>
        </p:nvGraphicFramePr>
        <p:xfrm>
          <a:off x="4965289" y="866596"/>
          <a:ext cx="7119650" cy="5908890"/>
        </p:xfrm>
        <a:graphic>
          <a:graphicData uri="http://schemas.openxmlformats.org/drawingml/2006/table">
            <a:tbl>
              <a:tblPr firstRow="1" bandRow="1">
                <a:noFill/>
                <a:tableStyleId>{376AC780-F7B3-47EC-81F4-C7711D08DC87}</a:tableStyleId>
              </a:tblPr>
              <a:tblGrid>
                <a:gridCol w="2562400">
                  <a:extLst>
                    <a:ext uri="{9D8B030D-6E8A-4147-A177-3AD203B41FA5}">
                      <a16:colId xmlns:a16="http://schemas.microsoft.com/office/drawing/2014/main" val="20000"/>
                    </a:ext>
                  </a:extLst>
                </a:gridCol>
                <a:gridCol w="4557250">
                  <a:extLst>
                    <a:ext uri="{9D8B030D-6E8A-4147-A177-3AD203B41FA5}">
                      <a16:colId xmlns:a16="http://schemas.microsoft.com/office/drawing/2014/main" val="20001"/>
                    </a:ext>
                  </a:extLst>
                </a:gridCol>
              </a:tblGrid>
              <a:tr h="781300">
                <a:tc>
                  <a:txBody>
                    <a:bodyPr/>
                    <a:lstStyle/>
                    <a:p>
                      <a:pPr marL="0" marR="0" lvl="0" indent="0" algn="just" rtl="0">
                        <a:spcBef>
                          <a:spcPts val="0"/>
                        </a:spcBef>
                        <a:spcAft>
                          <a:spcPts val="0"/>
                        </a:spcAft>
                        <a:buClr>
                          <a:schemeClr val="dk1"/>
                        </a:buClr>
                        <a:buSzPts val="1800"/>
                        <a:buFont typeface="Trebuchet MS"/>
                        <a:buNone/>
                      </a:pPr>
                      <a:r>
                        <a:rPr lang="en-US" sz="1800" u="none" strike="noStrike" cap="none"/>
                        <a:t>Factors</a:t>
                      </a:r>
                      <a:endParaRPr sz="1800" u="none" strike="noStrike" cap="none"/>
                    </a:p>
                  </a:txBody>
                  <a:tcPr marL="63500" marR="63500" marT="63500" marB="63500"/>
                </a:tc>
                <a:tc>
                  <a:txBody>
                    <a:bodyPr/>
                    <a:lstStyle/>
                    <a:p>
                      <a:pPr marL="0" marR="0" lvl="0" indent="0" algn="just" rtl="0">
                        <a:spcBef>
                          <a:spcPts val="0"/>
                        </a:spcBef>
                        <a:spcAft>
                          <a:spcPts val="0"/>
                        </a:spcAft>
                        <a:buClr>
                          <a:srgbClr val="000000"/>
                        </a:buClr>
                        <a:buSzPts val="1200"/>
                        <a:buFont typeface="Arial"/>
                        <a:buNone/>
                      </a:pPr>
                      <a:r>
                        <a:rPr lang="en-US" sz="1200" b="0" i="0" u="none" strike="noStrike" cap="none">
                          <a:solidFill>
                            <a:srgbClr val="000000"/>
                          </a:solidFill>
                          <a:latin typeface="Times New Roman"/>
                          <a:ea typeface="Times New Roman"/>
                          <a:cs typeface="Times New Roman"/>
                          <a:sym typeface="Times New Roman"/>
                        </a:rPr>
                        <a:t>Description</a:t>
                      </a:r>
                      <a:endParaRPr/>
                    </a:p>
                  </a:txBody>
                  <a:tcPr marL="63500" marR="63500" marT="63500" marB="63500"/>
                </a:tc>
                <a:extLst>
                  <a:ext uri="{0D108BD9-81ED-4DB2-BD59-A6C34878D82A}">
                    <a16:rowId xmlns:a16="http://schemas.microsoft.com/office/drawing/2014/main" val="10000"/>
                  </a:ext>
                </a:extLst>
              </a:tr>
              <a:tr h="781300">
                <a:tc>
                  <a:txBody>
                    <a:bodyPr/>
                    <a:lstStyle/>
                    <a:p>
                      <a:pPr marL="0" marR="0" lvl="0" indent="0" algn="just" rtl="0">
                        <a:spcBef>
                          <a:spcPts val="0"/>
                        </a:spcBef>
                        <a:spcAft>
                          <a:spcPts val="0"/>
                        </a:spcAft>
                        <a:buClr>
                          <a:srgbClr val="000000"/>
                        </a:buClr>
                        <a:buSzPts val="1200"/>
                        <a:buFont typeface="Times New Roman"/>
                        <a:buNone/>
                      </a:pPr>
                      <a:r>
                        <a:rPr lang="en-US" sz="1200" b="1" i="0" u="none" strike="noStrike" cap="none">
                          <a:solidFill>
                            <a:srgbClr val="000000"/>
                          </a:solidFill>
                          <a:latin typeface="Times New Roman"/>
                          <a:ea typeface="Times New Roman"/>
                          <a:cs typeface="Times New Roman"/>
                          <a:sym typeface="Times New Roman"/>
                        </a:rPr>
                        <a:t>Political Factors</a:t>
                      </a:r>
                      <a:endParaRPr sz="1800" u="none" strike="noStrike" cap="none"/>
                    </a:p>
                  </a:txBody>
                  <a:tcPr marL="63500" marR="63500" marT="63500" marB="63500"/>
                </a:tc>
                <a:tc>
                  <a:txBody>
                    <a:bodyPr/>
                    <a:lstStyle/>
                    <a:p>
                      <a:pPr marL="0" marR="0" lvl="0" indent="-76200" algn="just" rtl="0">
                        <a:spcBef>
                          <a:spcPts val="0"/>
                        </a:spcBef>
                        <a:spcAft>
                          <a:spcPts val="0"/>
                        </a:spcAft>
                        <a:buClr>
                          <a:srgbClr val="000000"/>
                        </a:buClr>
                        <a:buSzPts val="1200"/>
                        <a:buFont typeface="Arial"/>
                        <a:buChar char="•"/>
                      </a:pPr>
                      <a:r>
                        <a:rPr lang="en-US" sz="1200" b="0" i="0" u="none" strike="noStrike" cap="none">
                          <a:solidFill>
                            <a:srgbClr val="000000"/>
                          </a:solidFill>
                          <a:latin typeface="Times New Roman"/>
                          <a:ea typeface="Times New Roman"/>
                          <a:cs typeface="Times New Roman"/>
                          <a:sym typeface="Times New Roman"/>
                        </a:rPr>
                        <a:t>Affected by changing taxation, safety standards and labor laws.</a:t>
                      </a:r>
                      <a:endParaRPr sz="1200" b="0" i="0" u="none" strike="noStrike" cap="none">
                        <a:solidFill>
                          <a:srgbClr val="000000"/>
                        </a:solidFill>
                        <a:latin typeface="Arial"/>
                        <a:ea typeface="Arial"/>
                        <a:cs typeface="Arial"/>
                        <a:sym typeface="Arial"/>
                      </a:endParaRPr>
                    </a:p>
                    <a:p>
                      <a:pPr marL="0" marR="0" lvl="0" indent="-76200" algn="just" rtl="0">
                        <a:spcBef>
                          <a:spcPts val="1000"/>
                        </a:spcBef>
                        <a:spcAft>
                          <a:spcPts val="0"/>
                        </a:spcAft>
                        <a:buClr>
                          <a:srgbClr val="000000"/>
                        </a:buClr>
                        <a:buSzPts val="1200"/>
                        <a:buFont typeface="Arial"/>
                        <a:buChar char="•"/>
                      </a:pPr>
                      <a:r>
                        <a:rPr lang="en-US" sz="1200" b="0" i="0" u="none" strike="noStrike" cap="none">
                          <a:solidFill>
                            <a:srgbClr val="000000"/>
                          </a:solidFill>
                          <a:latin typeface="Times New Roman"/>
                          <a:ea typeface="Times New Roman"/>
                          <a:cs typeface="Times New Roman"/>
                          <a:sym typeface="Times New Roman"/>
                        </a:rPr>
                        <a:t>The cost pressure of 11.1% increased inflation (Rice, 2024).</a:t>
                      </a:r>
                      <a:endParaRPr/>
                    </a:p>
                  </a:txBody>
                  <a:tcPr marL="63500" marR="63500" marT="63500" marB="63500"/>
                </a:tc>
                <a:extLst>
                  <a:ext uri="{0D108BD9-81ED-4DB2-BD59-A6C34878D82A}">
                    <a16:rowId xmlns:a16="http://schemas.microsoft.com/office/drawing/2014/main" val="10001"/>
                  </a:ext>
                </a:extLst>
              </a:tr>
              <a:tr h="781300">
                <a:tc>
                  <a:txBody>
                    <a:bodyPr/>
                    <a:lstStyle/>
                    <a:p>
                      <a:pPr marL="0" marR="0" lvl="0" indent="0" algn="just" rtl="0">
                        <a:spcBef>
                          <a:spcPts val="0"/>
                        </a:spcBef>
                        <a:spcAft>
                          <a:spcPts val="0"/>
                        </a:spcAft>
                        <a:buClr>
                          <a:srgbClr val="000000"/>
                        </a:buClr>
                        <a:buSzPts val="1200"/>
                        <a:buFont typeface="Times New Roman"/>
                        <a:buNone/>
                      </a:pPr>
                      <a:r>
                        <a:rPr lang="en-US" sz="1200" b="1" i="0" u="none" strike="noStrike" cap="none">
                          <a:solidFill>
                            <a:srgbClr val="000000"/>
                          </a:solidFill>
                          <a:latin typeface="Times New Roman"/>
                          <a:ea typeface="Times New Roman"/>
                          <a:cs typeface="Times New Roman"/>
                          <a:sym typeface="Times New Roman"/>
                        </a:rPr>
                        <a:t>Economic Factors</a:t>
                      </a:r>
                      <a:endParaRPr sz="1800" u="none" strike="noStrike" cap="none"/>
                    </a:p>
                  </a:txBody>
                  <a:tcPr marL="63500" marR="63500" marT="63500" marB="63500"/>
                </a:tc>
                <a:tc>
                  <a:txBody>
                    <a:bodyPr/>
                    <a:lstStyle/>
                    <a:p>
                      <a:pPr marL="0" marR="0" lvl="0" indent="-76200" algn="just" rtl="0">
                        <a:spcBef>
                          <a:spcPts val="0"/>
                        </a:spcBef>
                        <a:spcAft>
                          <a:spcPts val="0"/>
                        </a:spcAft>
                        <a:buClr>
                          <a:srgbClr val="000000"/>
                        </a:buClr>
                        <a:buSzPts val="1200"/>
                        <a:buFont typeface="Arial"/>
                        <a:buChar char="•"/>
                      </a:pPr>
                      <a:r>
                        <a:rPr lang="en-US" sz="1200" b="0" i="0" u="none" strike="noStrike" cap="none">
                          <a:solidFill>
                            <a:srgbClr val="000000"/>
                          </a:solidFill>
                          <a:latin typeface="Times New Roman"/>
                          <a:ea typeface="Times New Roman"/>
                          <a:cs typeface="Times New Roman"/>
                          <a:sym typeface="Times New Roman"/>
                        </a:rPr>
                        <a:t>Fluctuation in exchange, interest and inflation rates.</a:t>
                      </a:r>
                      <a:endParaRPr/>
                    </a:p>
                    <a:p>
                      <a:pPr marL="0" marR="0" lvl="0" indent="-76200" algn="just" rtl="0">
                        <a:spcBef>
                          <a:spcPts val="1000"/>
                        </a:spcBef>
                        <a:spcAft>
                          <a:spcPts val="0"/>
                        </a:spcAft>
                        <a:buClr>
                          <a:srgbClr val="000000"/>
                        </a:buClr>
                        <a:buSzPts val="1200"/>
                        <a:buFont typeface="Arial"/>
                        <a:buChar char="•"/>
                      </a:pPr>
                      <a:r>
                        <a:rPr lang="en-US" sz="1200" b="0" i="0" u="none" strike="noStrike" cap="none">
                          <a:solidFill>
                            <a:srgbClr val="000000"/>
                          </a:solidFill>
                          <a:latin typeface="Times New Roman"/>
                          <a:ea typeface="Times New Roman"/>
                          <a:cs typeface="Times New Roman"/>
                          <a:sym typeface="Times New Roman"/>
                        </a:rPr>
                        <a:t> Monthly trade policies fuelling financial turbulence (UNCTAD, 2025).</a:t>
                      </a:r>
                      <a:endParaRPr sz="1200" b="0" i="0" u="none" strike="noStrike" cap="none">
                        <a:solidFill>
                          <a:srgbClr val="000000"/>
                        </a:solidFill>
                        <a:latin typeface="Arial"/>
                        <a:ea typeface="Arial"/>
                        <a:cs typeface="Arial"/>
                        <a:sym typeface="Arial"/>
                      </a:endParaRPr>
                    </a:p>
                  </a:txBody>
                  <a:tcPr marL="63500" marR="63500" marT="63500" marB="63500"/>
                </a:tc>
                <a:extLst>
                  <a:ext uri="{0D108BD9-81ED-4DB2-BD59-A6C34878D82A}">
                    <a16:rowId xmlns:a16="http://schemas.microsoft.com/office/drawing/2014/main" val="10002"/>
                  </a:ext>
                </a:extLst>
              </a:tr>
              <a:tr h="781300">
                <a:tc>
                  <a:txBody>
                    <a:bodyPr/>
                    <a:lstStyle/>
                    <a:p>
                      <a:pPr marL="0" marR="0" lvl="0" indent="0" algn="just" rtl="0">
                        <a:spcBef>
                          <a:spcPts val="0"/>
                        </a:spcBef>
                        <a:spcAft>
                          <a:spcPts val="0"/>
                        </a:spcAft>
                        <a:buClr>
                          <a:srgbClr val="000000"/>
                        </a:buClr>
                        <a:buSzPts val="1200"/>
                        <a:buFont typeface="Times New Roman"/>
                        <a:buNone/>
                      </a:pPr>
                      <a:r>
                        <a:rPr lang="en-US" sz="1200" b="1" i="0" u="none" strike="noStrike" cap="none">
                          <a:solidFill>
                            <a:srgbClr val="000000"/>
                          </a:solidFill>
                          <a:latin typeface="Times New Roman"/>
                          <a:ea typeface="Times New Roman"/>
                          <a:cs typeface="Times New Roman"/>
                          <a:sym typeface="Times New Roman"/>
                        </a:rPr>
                        <a:t>Social Factors</a:t>
                      </a:r>
                      <a:endParaRPr sz="1800" u="none" strike="noStrike" cap="none"/>
                    </a:p>
                  </a:txBody>
                  <a:tcPr marL="63500" marR="63500" marT="63500" marB="63500"/>
                </a:tc>
                <a:tc>
                  <a:txBody>
                    <a:bodyPr/>
                    <a:lstStyle/>
                    <a:p>
                      <a:pPr marL="0" marR="0" lvl="0" indent="-76200" algn="just" rtl="0">
                        <a:spcBef>
                          <a:spcPts val="0"/>
                        </a:spcBef>
                        <a:spcAft>
                          <a:spcPts val="0"/>
                        </a:spcAft>
                        <a:buClr>
                          <a:srgbClr val="000000"/>
                        </a:buClr>
                        <a:buSzPts val="1200"/>
                        <a:buFont typeface="Arial"/>
                        <a:buChar char="•"/>
                      </a:pPr>
                      <a:r>
                        <a:rPr lang="en-US" sz="1200" b="0" i="0" u="none" strike="noStrike" cap="none">
                          <a:solidFill>
                            <a:srgbClr val="000000"/>
                          </a:solidFill>
                          <a:latin typeface="Times New Roman"/>
                          <a:ea typeface="Times New Roman"/>
                          <a:cs typeface="Times New Roman"/>
                          <a:sym typeface="Times New Roman"/>
                        </a:rPr>
                        <a:t>Changing social demand.</a:t>
                      </a:r>
                      <a:endParaRPr/>
                    </a:p>
                    <a:p>
                      <a:pPr marL="0" marR="0" lvl="0" indent="-76200" algn="just" rtl="0">
                        <a:spcBef>
                          <a:spcPts val="1000"/>
                        </a:spcBef>
                        <a:spcAft>
                          <a:spcPts val="0"/>
                        </a:spcAft>
                        <a:buClr>
                          <a:srgbClr val="000000"/>
                        </a:buClr>
                        <a:buSzPts val="1200"/>
                        <a:buFont typeface="Arial"/>
                        <a:buChar char="•"/>
                      </a:pPr>
                      <a:r>
                        <a:rPr lang="en-US" sz="1200" b="0" i="0" u="none" strike="noStrike" cap="none">
                          <a:solidFill>
                            <a:srgbClr val="000000"/>
                          </a:solidFill>
                          <a:latin typeface="Times New Roman"/>
                          <a:ea typeface="Times New Roman"/>
                          <a:cs typeface="Times New Roman"/>
                          <a:sym typeface="Times New Roman"/>
                        </a:rPr>
                        <a:t>Reduced spending and changed purchasing behaviour (Wedel, 2025).</a:t>
                      </a:r>
                      <a:endParaRPr sz="1200" b="0" i="0" u="none" strike="noStrike" cap="none">
                        <a:solidFill>
                          <a:srgbClr val="000000"/>
                        </a:solidFill>
                        <a:latin typeface="Arial"/>
                        <a:ea typeface="Arial"/>
                        <a:cs typeface="Arial"/>
                        <a:sym typeface="Arial"/>
                      </a:endParaRPr>
                    </a:p>
                  </a:txBody>
                  <a:tcPr marL="63500" marR="63500" marT="63500" marB="63500"/>
                </a:tc>
                <a:extLst>
                  <a:ext uri="{0D108BD9-81ED-4DB2-BD59-A6C34878D82A}">
                    <a16:rowId xmlns:a16="http://schemas.microsoft.com/office/drawing/2014/main" val="10003"/>
                  </a:ext>
                </a:extLst>
              </a:tr>
              <a:tr h="990525">
                <a:tc>
                  <a:txBody>
                    <a:bodyPr/>
                    <a:lstStyle/>
                    <a:p>
                      <a:pPr marL="0" marR="0" lvl="0" indent="0" algn="just" rtl="0">
                        <a:spcBef>
                          <a:spcPts val="0"/>
                        </a:spcBef>
                        <a:spcAft>
                          <a:spcPts val="0"/>
                        </a:spcAft>
                        <a:buClr>
                          <a:srgbClr val="000000"/>
                        </a:buClr>
                        <a:buSzPts val="1200"/>
                        <a:buFont typeface="Times New Roman"/>
                        <a:buNone/>
                      </a:pPr>
                      <a:r>
                        <a:rPr lang="en-US" sz="1200" b="1" i="0" u="none" strike="noStrike" cap="none">
                          <a:solidFill>
                            <a:srgbClr val="000000"/>
                          </a:solidFill>
                          <a:latin typeface="Times New Roman"/>
                          <a:ea typeface="Times New Roman"/>
                          <a:cs typeface="Times New Roman"/>
                          <a:sym typeface="Times New Roman"/>
                        </a:rPr>
                        <a:t>Technological Factors</a:t>
                      </a:r>
                      <a:endParaRPr sz="1800" u="none" strike="noStrike" cap="none"/>
                    </a:p>
                  </a:txBody>
                  <a:tcPr marL="63500" marR="63500" marT="63500" marB="63500"/>
                </a:tc>
                <a:tc>
                  <a:txBody>
                    <a:bodyPr/>
                    <a:lstStyle/>
                    <a:p>
                      <a:pPr marL="0" marR="0" lvl="0" indent="-76200" algn="just" rtl="0">
                        <a:spcBef>
                          <a:spcPts val="0"/>
                        </a:spcBef>
                        <a:spcAft>
                          <a:spcPts val="0"/>
                        </a:spcAft>
                        <a:buClr>
                          <a:srgbClr val="000000"/>
                        </a:buClr>
                        <a:buSzPts val="1200"/>
                        <a:buFont typeface="Arial"/>
                        <a:buChar char="•"/>
                      </a:pPr>
                      <a:r>
                        <a:rPr lang="en-US" sz="1200" b="0" i="0" u="none" strike="noStrike" cap="none">
                          <a:solidFill>
                            <a:srgbClr val="000000"/>
                          </a:solidFill>
                          <a:latin typeface="Times New Roman"/>
                          <a:ea typeface="Times New Roman"/>
                          <a:cs typeface="Times New Roman"/>
                          <a:sym typeface="Times New Roman"/>
                        </a:rPr>
                        <a:t>Opportunity to use the digital Revenue Management system.</a:t>
                      </a:r>
                      <a:endParaRPr/>
                    </a:p>
                    <a:p>
                      <a:pPr marL="0" marR="0" lvl="0" indent="-76200" algn="just" rtl="0">
                        <a:spcBef>
                          <a:spcPts val="1000"/>
                        </a:spcBef>
                        <a:spcAft>
                          <a:spcPts val="0"/>
                        </a:spcAft>
                        <a:buClr>
                          <a:srgbClr val="000000"/>
                        </a:buClr>
                        <a:buSzPts val="1200"/>
                        <a:buFont typeface="Arial"/>
                        <a:buChar char="•"/>
                      </a:pPr>
                      <a:r>
                        <a:rPr lang="en-US" sz="1200" b="0" i="0" u="none" strike="noStrike" cap="none">
                          <a:solidFill>
                            <a:srgbClr val="000000"/>
                          </a:solidFill>
                          <a:latin typeface="Times New Roman"/>
                          <a:ea typeface="Times New Roman"/>
                          <a:cs typeface="Times New Roman"/>
                          <a:sym typeface="Times New Roman"/>
                        </a:rPr>
                        <a:t>Hilton Hotel used an AI-based energy management system (Hilton Travel, n.d.). </a:t>
                      </a:r>
                      <a:endParaRPr sz="1200" b="0" i="0" u="none" strike="noStrike" cap="none">
                        <a:solidFill>
                          <a:srgbClr val="000000"/>
                        </a:solidFill>
                        <a:latin typeface="Arial"/>
                        <a:ea typeface="Arial"/>
                        <a:cs typeface="Arial"/>
                        <a:sym typeface="Arial"/>
                      </a:endParaRPr>
                    </a:p>
                  </a:txBody>
                  <a:tcPr marL="63500" marR="63500" marT="63500" marB="63500"/>
                </a:tc>
                <a:extLst>
                  <a:ext uri="{0D108BD9-81ED-4DB2-BD59-A6C34878D82A}">
                    <a16:rowId xmlns:a16="http://schemas.microsoft.com/office/drawing/2014/main" val="10004"/>
                  </a:ext>
                </a:extLst>
              </a:tr>
              <a:tr h="990525">
                <a:tc>
                  <a:txBody>
                    <a:bodyPr/>
                    <a:lstStyle/>
                    <a:p>
                      <a:pPr marL="0" marR="0" lvl="0" indent="0" algn="just" rtl="0">
                        <a:spcBef>
                          <a:spcPts val="0"/>
                        </a:spcBef>
                        <a:spcAft>
                          <a:spcPts val="0"/>
                        </a:spcAft>
                        <a:buClr>
                          <a:srgbClr val="000000"/>
                        </a:buClr>
                        <a:buSzPts val="1200"/>
                        <a:buFont typeface="Times New Roman"/>
                        <a:buNone/>
                      </a:pPr>
                      <a:r>
                        <a:rPr lang="en-US" sz="1200" b="1" i="0" u="none" strike="noStrike" cap="none">
                          <a:solidFill>
                            <a:srgbClr val="000000"/>
                          </a:solidFill>
                          <a:latin typeface="Times New Roman"/>
                          <a:ea typeface="Times New Roman"/>
                          <a:cs typeface="Times New Roman"/>
                          <a:sym typeface="Times New Roman"/>
                        </a:rPr>
                        <a:t>Environmental Factors</a:t>
                      </a:r>
                      <a:endParaRPr sz="1800" u="none" strike="noStrike" cap="none"/>
                    </a:p>
                  </a:txBody>
                  <a:tcPr marL="63500" marR="63500" marT="63500" marB="63500"/>
                </a:tc>
                <a:tc>
                  <a:txBody>
                    <a:bodyPr/>
                    <a:lstStyle/>
                    <a:p>
                      <a:pPr marL="0" marR="0" lvl="0" indent="-76200" algn="just" rtl="0">
                        <a:spcBef>
                          <a:spcPts val="0"/>
                        </a:spcBef>
                        <a:spcAft>
                          <a:spcPts val="0"/>
                        </a:spcAft>
                        <a:buClr>
                          <a:srgbClr val="000000"/>
                        </a:buClr>
                        <a:buSzPts val="1200"/>
                        <a:buFont typeface="Arial"/>
                        <a:buChar char="•"/>
                      </a:pPr>
                      <a:r>
                        <a:rPr lang="en-US" sz="1200" b="0" i="0" u="none" strike="noStrike" cap="none">
                          <a:solidFill>
                            <a:srgbClr val="000000"/>
                          </a:solidFill>
                          <a:latin typeface="Times New Roman"/>
                          <a:ea typeface="Times New Roman"/>
                          <a:cs typeface="Times New Roman"/>
                          <a:sym typeface="Times New Roman"/>
                        </a:rPr>
                        <a:t>Environmental concern increases operational costs.</a:t>
                      </a:r>
                      <a:endParaRPr/>
                    </a:p>
                    <a:p>
                      <a:pPr marL="0" marR="0" lvl="0" indent="-76200" algn="just" rtl="0">
                        <a:spcBef>
                          <a:spcPts val="1000"/>
                        </a:spcBef>
                        <a:spcAft>
                          <a:spcPts val="0"/>
                        </a:spcAft>
                        <a:buClr>
                          <a:srgbClr val="000000"/>
                        </a:buClr>
                        <a:buSzPts val="1200"/>
                        <a:buFont typeface="Arial"/>
                        <a:buChar char="•"/>
                      </a:pPr>
                      <a:r>
                        <a:rPr lang="en-US" sz="1200" b="0" i="0" u="none" strike="noStrike" cap="none">
                          <a:solidFill>
                            <a:srgbClr val="000000"/>
                          </a:solidFill>
                          <a:latin typeface="Times New Roman"/>
                          <a:ea typeface="Times New Roman"/>
                          <a:cs typeface="Times New Roman"/>
                          <a:sym typeface="Times New Roman"/>
                        </a:rPr>
                        <a:t>A hospitality organisation suggested investing in eco-friendly infrastructure (Bien, 2025).</a:t>
                      </a:r>
                      <a:endParaRPr sz="1200" b="0" i="0" u="none" strike="noStrike" cap="none">
                        <a:solidFill>
                          <a:srgbClr val="000000"/>
                        </a:solidFill>
                        <a:latin typeface="Arial"/>
                        <a:ea typeface="Arial"/>
                        <a:cs typeface="Arial"/>
                        <a:sym typeface="Arial"/>
                      </a:endParaRPr>
                    </a:p>
                  </a:txBody>
                  <a:tcPr marL="63500" marR="63500" marT="63500" marB="63500"/>
                </a:tc>
                <a:extLst>
                  <a:ext uri="{0D108BD9-81ED-4DB2-BD59-A6C34878D82A}">
                    <a16:rowId xmlns:a16="http://schemas.microsoft.com/office/drawing/2014/main" val="10005"/>
                  </a:ext>
                </a:extLst>
              </a:tr>
              <a:tr h="781300">
                <a:tc>
                  <a:txBody>
                    <a:bodyPr/>
                    <a:lstStyle/>
                    <a:p>
                      <a:pPr marL="0" marR="0" lvl="0" indent="0" algn="just" rtl="0">
                        <a:spcBef>
                          <a:spcPts val="0"/>
                        </a:spcBef>
                        <a:spcAft>
                          <a:spcPts val="0"/>
                        </a:spcAft>
                        <a:buClr>
                          <a:srgbClr val="000000"/>
                        </a:buClr>
                        <a:buSzPts val="1200"/>
                        <a:buFont typeface="Times New Roman"/>
                        <a:buNone/>
                      </a:pPr>
                      <a:r>
                        <a:rPr lang="en-US" sz="1200" b="1" i="0" u="none" strike="noStrike" cap="none">
                          <a:solidFill>
                            <a:srgbClr val="000000"/>
                          </a:solidFill>
                          <a:latin typeface="Times New Roman"/>
                          <a:ea typeface="Times New Roman"/>
                          <a:cs typeface="Times New Roman"/>
                          <a:sym typeface="Times New Roman"/>
                        </a:rPr>
                        <a:t>Legal Factors</a:t>
                      </a:r>
                      <a:endParaRPr sz="1800" u="none" strike="noStrike" cap="none"/>
                    </a:p>
                  </a:txBody>
                  <a:tcPr marL="63500" marR="63500" marT="63500" marB="63500"/>
                </a:tc>
                <a:tc>
                  <a:txBody>
                    <a:bodyPr/>
                    <a:lstStyle/>
                    <a:p>
                      <a:pPr marL="0" marR="0" lvl="0" indent="-76200" algn="just" rtl="0">
                        <a:spcBef>
                          <a:spcPts val="0"/>
                        </a:spcBef>
                        <a:spcAft>
                          <a:spcPts val="0"/>
                        </a:spcAft>
                        <a:buClr>
                          <a:srgbClr val="000000"/>
                        </a:buClr>
                        <a:buSzPts val="1200"/>
                        <a:buFont typeface="Arial"/>
                        <a:buChar char="•"/>
                      </a:pPr>
                      <a:r>
                        <a:rPr lang="en-US" sz="1200" b="0" i="0" u="none" strike="noStrike" cap="none" dirty="0">
                          <a:solidFill>
                            <a:srgbClr val="000000"/>
                          </a:solidFill>
                          <a:latin typeface="Times New Roman"/>
                          <a:ea typeface="Times New Roman"/>
                          <a:cs typeface="Times New Roman"/>
                          <a:sym typeface="Times New Roman"/>
                        </a:rPr>
                        <a:t>Modifications in travel regulations.</a:t>
                      </a:r>
                      <a:endParaRPr dirty="0"/>
                    </a:p>
                    <a:p>
                      <a:pPr marL="0" marR="0" lvl="0" indent="-76200" algn="just" rtl="0">
                        <a:spcBef>
                          <a:spcPts val="1000"/>
                        </a:spcBef>
                        <a:spcAft>
                          <a:spcPts val="0"/>
                        </a:spcAft>
                        <a:buClr>
                          <a:srgbClr val="000000"/>
                        </a:buClr>
                        <a:buSzPts val="1200"/>
                        <a:buFont typeface="Arial"/>
                        <a:buChar char="•"/>
                      </a:pPr>
                      <a:r>
                        <a:rPr lang="en-US" sz="1200" b="0" i="0" u="none" strike="noStrike" cap="none" dirty="0">
                          <a:solidFill>
                            <a:srgbClr val="000000"/>
                          </a:solidFill>
                          <a:latin typeface="Times New Roman"/>
                          <a:ea typeface="Times New Roman"/>
                          <a:cs typeface="Times New Roman"/>
                          <a:sym typeface="Times New Roman"/>
                        </a:rPr>
                        <a:t> Brexit has introduced travel uncertainties (GOV.UK, 2022). </a:t>
                      </a:r>
                      <a:endParaRPr sz="1200" b="0" i="0" u="none" strike="noStrike" cap="none" dirty="0">
                        <a:solidFill>
                          <a:srgbClr val="000000"/>
                        </a:solidFill>
                        <a:latin typeface="Arial"/>
                        <a:ea typeface="Arial"/>
                        <a:cs typeface="Arial"/>
                        <a:sym typeface="Arial"/>
                      </a:endParaRPr>
                    </a:p>
                  </a:txBody>
                  <a:tcPr marL="63500" marR="63500" marT="63500" marB="63500"/>
                </a:tc>
                <a:extLst>
                  <a:ext uri="{0D108BD9-81ED-4DB2-BD59-A6C34878D82A}">
                    <a16:rowId xmlns:a16="http://schemas.microsoft.com/office/drawing/2014/main" val="10006"/>
                  </a:ext>
                </a:extLst>
              </a:tr>
            </a:tbl>
          </a:graphicData>
        </a:graphic>
      </p:graphicFrame>
      <p:pic>
        <p:nvPicPr>
          <p:cNvPr id="208" name="Google Shape;208;p8"/>
          <p:cNvPicPr preferRelativeResize="0"/>
          <p:nvPr/>
        </p:nvPicPr>
        <p:blipFill rotWithShape="1">
          <a:blip r:embed="rId3">
            <a:alphaModFix/>
          </a:blip>
          <a:srcRect/>
          <a:stretch/>
        </p:blipFill>
        <p:spPr>
          <a:xfrm>
            <a:off x="725632" y="936888"/>
            <a:ext cx="3277342" cy="1849041"/>
          </a:xfrm>
          <a:prstGeom prst="rect">
            <a:avLst/>
          </a:prstGeom>
          <a:noFill/>
          <a:ln>
            <a:noFill/>
          </a:ln>
        </p:spPr>
      </p:pic>
      <p:pic>
        <p:nvPicPr>
          <p:cNvPr id="209" name="Google Shape;209;p8"/>
          <p:cNvPicPr preferRelativeResize="0"/>
          <p:nvPr/>
        </p:nvPicPr>
        <p:blipFill rotWithShape="1">
          <a:blip r:embed="rId4">
            <a:alphaModFix/>
          </a:blip>
          <a:srcRect/>
          <a:stretch/>
        </p:blipFill>
        <p:spPr>
          <a:xfrm>
            <a:off x="263672" y="3610406"/>
            <a:ext cx="4029694" cy="2596452"/>
          </a:xfrm>
          <a:prstGeom prst="rect">
            <a:avLst/>
          </a:prstGeom>
          <a:noFill/>
          <a:ln>
            <a:noFill/>
          </a:ln>
        </p:spPr>
      </p:pic>
      <p:sp>
        <p:nvSpPr>
          <p:cNvPr id="210" name="Google Shape;210;p8"/>
          <p:cNvSpPr txBox="1"/>
          <p:nvPr/>
        </p:nvSpPr>
        <p:spPr>
          <a:xfrm>
            <a:off x="446613" y="2967335"/>
            <a:ext cx="3663811" cy="46166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200" b="1">
                <a:solidFill>
                  <a:schemeClr val="dk1"/>
                </a:solidFill>
                <a:latin typeface="Times New Roman"/>
                <a:ea typeface="Times New Roman"/>
                <a:cs typeface="Times New Roman"/>
                <a:sym typeface="Times New Roman"/>
              </a:rPr>
              <a:t>Figure 2: Monthly Trade Index from 2016 to 2025</a:t>
            </a:r>
            <a:endParaRPr sz="120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200">
                <a:solidFill>
                  <a:schemeClr val="dk1"/>
                </a:solidFill>
                <a:latin typeface="Times New Roman"/>
                <a:ea typeface="Times New Roman"/>
                <a:cs typeface="Times New Roman"/>
                <a:sym typeface="Times New Roman"/>
              </a:rPr>
              <a:t>Source: (UNCTAD, 2025)</a:t>
            </a:r>
            <a:endParaRPr/>
          </a:p>
        </p:txBody>
      </p:sp>
      <p:sp>
        <p:nvSpPr>
          <p:cNvPr id="211" name="Google Shape;211;p8"/>
          <p:cNvSpPr txBox="1"/>
          <p:nvPr/>
        </p:nvSpPr>
        <p:spPr>
          <a:xfrm>
            <a:off x="840939" y="6313863"/>
            <a:ext cx="2947653" cy="46166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200" b="1">
                <a:solidFill>
                  <a:schemeClr val="dk1"/>
                </a:solidFill>
                <a:latin typeface="Times New Roman"/>
                <a:ea typeface="Times New Roman"/>
                <a:cs typeface="Times New Roman"/>
                <a:sym typeface="Times New Roman"/>
              </a:rPr>
              <a:t>Figure 3: Changing Purchasing Behaviour</a:t>
            </a:r>
            <a:endParaRPr sz="120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200">
                <a:solidFill>
                  <a:schemeClr val="dk1"/>
                </a:solidFill>
                <a:latin typeface="Times New Roman"/>
                <a:ea typeface="Times New Roman"/>
                <a:cs typeface="Times New Roman"/>
                <a:sym typeface="Times New Roman"/>
              </a:rPr>
              <a:t>(Source: Wedel, 2025)</a:t>
            </a:r>
            <a:endParaRPr/>
          </a:p>
        </p:txBody>
      </p:sp>
      <p:sp>
        <p:nvSpPr>
          <p:cNvPr id="212" name="Google Shape;212;p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9"/>
          <p:cNvSpPr txBox="1">
            <a:spLocks noGrp="1"/>
          </p:cNvSpPr>
          <p:nvPr>
            <p:ph type="title"/>
          </p:nvPr>
        </p:nvSpPr>
        <p:spPr>
          <a:xfrm>
            <a:off x="284044" y="181897"/>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imes New Roman"/>
              <a:buNone/>
            </a:pPr>
            <a:r>
              <a:rPr lang="en-US" b="1">
                <a:latin typeface="Times New Roman"/>
                <a:ea typeface="Times New Roman"/>
                <a:cs typeface="Times New Roman"/>
                <a:sym typeface="Times New Roman"/>
              </a:rPr>
              <a:t>Theme Impact Analysis: Findings and Discussion</a:t>
            </a:r>
            <a:endParaRPr>
              <a:latin typeface="Times New Roman"/>
              <a:ea typeface="Times New Roman"/>
              <a:cs typeface="Times New Roman"/>
              <a:sym typeface="Times New Roman"/>
            </a:endParaRPr>
          </a:p>
        </p:txBody>
      </p:sp>
      <p:sp>
        <p:nvSpPr>
          <p:cNvPr id="219" name="Google Shape;219;p9"/>
          <p:cNvSpPr txBox="1">
            <a:spLocks noGrp="1"/>
          </p:cNvSpPr>
          <p:nvPr>
            <p:ph type="body" idx="1"/>
          </p:nvPr>
        </p:nvSpPr>
        <p:spPr>
          <a:xfrm>
            <a:off x="677334" y="1799303"/>
            <a:ext cx="9390898" cy="4876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SzPts val="1760"/>
              <a:buNone/>
            </a:pPr>
            <a:r>
              <a:rPr lang="en-US" sz="2200" b="1" i="1" dirty="0"/>
              <a:t>Financial Pressure Context in Hospitality</a:t>
            </a:r>
            <a:endParaRPr dirty="0"/>
          </a:p>
          <a:p>
            <a:pPr marL="342900" lvl="0" indent="-342900" rtl="0">
              <a:lnSpc>
                <a:spcPct val="150000"/>
              </a:lnSpc>
              <a:spcBef>
                <a:spcPts val="1000"/>
              </a:spcBef>
              <a:spcAft>
                <a:spcPts val="0"/>
              </a:spcAft>
              <a:buSzPts val="1760"/>
              <a:buChar char="►"/>
            </a:pPr>
            <a:r>
              <a:rPr lang="en-US" sz="2200" dirty="0">
                <a:solidFill>
                  <a:schemeClr val="tx1"/>
                </a:solidFill>
                <a:latin typeface="Times New Roman"/>
                <a:ea typeface="Times New Roman"/>
                <a:cs typeface="Times New Roman"/>
                <a:sym typeface="Times New Roman"/>
              </a:rPr>
              <a:t>Increased inflation rates of around 11.1% reduce consumer spending (Rice, 2024; Wedel, 2025).</a:t>
            </a:r>
            <a:endParaRPr dirty="0">
              <a:solidFill>
                <a:schemeClr val="tx1"/>
              </a:solidFill>
            </a:endParaRPr>
          </a:p>
          <a:p>
            <a:pPr marL="342900" lvl="0" indent="-342900" rtl="0">
              <a:lnSpc>
                <a:spcPct val="150000"/>
              </a:lnSpc>
              <a:spcBef>
                <a:spcPts val="1000"/>
              </a:spcBef>
              <a:spcAft>
                <a:spcPts val="0"/>
              </a:spcAft>
              <a:buSzPts val="1760"/>
              <a:buChar char="►"/>
            </a:pPr>
            <a:r>
              <a:rPr lang="en-US" sz="2200" dirty="0">
                <a:solidFill>
                  <a:schemeClr val="tx1"/>
                </a:solidFill>
                <a:latin typeface="Times New Roman"/>
                <a:ea typeface="Times New Roman"/>
                <a:cs typeface="Times New Roman"/>
                <a:sym typeface="Times New Roman"/>
              </a:rPr>
              <a:t>Fluctuation in trade policies develops financial turbulence (UNCTAD, 2025).</a:t>
            </a:r>
            <a:endParaRPr dirty="0">
              <a:solidFill>
                <a:schemeClr val="tx1"/>
              </a:solidFill>
            </a:endParaRPr>
          </a:p>
          <a:p>
            <a:pPr marL="342900" lvl="0" indent="-342900" rtl="0">
              <a:lnSpc>
                <a:spcPct val="150000"/>
              </a:lnSpc>
              <a:spcBef>
                <a:spcPts val="1000"/>
              </a:spcBef>
              <a:spcAft>
                <a:spcPts val="0"/>
              </a:spcAft>
              <a:buSzPts val="1760"/>
              <a:buChar char="►"/>
            </a:pPr>
            <a:r>
              <a:rPr lang="en-US" sz="2200" dirty="0" err="1">
                <a:solidFill>
                  <a:schemeClr val="tx1"/>
                </a:solidFill>
                <a:latin typeface="Times New Roman"/>
                <a:ea typeface="Times New Roman"/>
                <a:cs typeface="Times New Roman"/>
                <a:sym typeface="Times New Roman"/>
              </a:rPr>
              <a:t>Organisations</a:t>
            </a:r>
            <a:r>
              <a:rPr lang="en-US" sz="2200" dirty="0">
                <a:solidFill>
                  <a:schemeClr val="tx1"/>
                </a:solidFill>
                <a:latin typeface="Times New Roman"/>
                <a:ea typeface="Times New Roman"/>
                <a:cs typeface="Times New Roman"/>
                <a:sym typeface="Times New Roman"/>
              </a:rPr>
              <a:t> experience a 60% growth in their revenue due to financial distress (Martín-Oliver and Pascual-Fuster, 2021).</a:t>
            </a:r>
            <a:endParaRPr dirty="0">
              <a:solidFill>
                <a:schemeClr val="tx1"/>
              </a:solidFill>
            </a:endParaRPr>
          </a:p>
          <a:p>
            <a:pPr marL="342900" lvl="0" indent="-342900" rtl="0">
              <a:lnSpc>
                <a:spcPct val="150000"/>
              </a:lnSpc>
              <a:spcBef>
                <a:spcPts val="1000"/>
              </a:spcBef>
              <a:spcAft>
                <a:spcPts val="0"/>
              </a:spcAft>
              <a:buSzPts val="1760"/>
              <a:buChar char="►"/>
            </a:pPr>
            <a:r>
              <a:rPr lang="en-US" sz="2200" dirty="0">
                <a:solidFill>
                  <a:schemeClr val="tx1"/>
                </a:solidFill>
                <a:latin typeface="Times New Roman"/>
                <a:ea typeface="Times New Roman"/>
                <a:cs typeface="Times New Roman"/>
                <a:sym typeface="Times New Roman"/>
              </a:rPr>
              <a:t>The pandemic situation has brought reduced sales of around 58.67% globally (</a:t>
            </a:r>
            <a:r>
              <a:rPr lang="en-US" sz="2200" dirty="0" err="1">
                <a:solidFill>
                  <a:schemeClr val="tx1"/>
                </a:solidFill>
                <a:latin typeface="Times New Roman"/>
                <a:ea typeface="Times New Roman"/>
                <a:cs typeface="Times New Roman"/>
                <a:sym typeface="Times New Roman"/>
              </a:rPr>
              <a:t>Tascón</a:t>
            </a:r>
            <a:r>
              <a:rPr lang="en-US" sz="2200" dirty="0">
                <a:solidFill>
                  <a:schemeClr val="tx1"/>
                </a:solidFill>
                <a:latin typeface="Times New Roman"/>
                <a:ea typeface="Times New Roman"/>
                <a:cs typeface="Times New Roman"/>
                <a:sym typeface="Times New Roman"/>
              </a:rPr>
              <a:t>, Castro and </a:t>
            </a:r>
            <a:r>
              <a:rPr lang="en-US" sz="2200" dirty="0" err="1">
                <a:solidFill>
                  <a:schemeClr val="tx1"/>
                </a:solidFill>
                <a:latin typeface="Times New Roman"/>
                <a:ea typeface="Times New Roman"/>
                <a:cs typeface="Times New Roman"/>
                <a:sym typeface="Times New Roman"/>
              </a:rPr>
              <a:t>Valdunciel</a:t>
            </a:r>
            <a:r>
              <a:rPr lang="en-US" sz="2200" dirty="0">
                <a:solidFill>
                  <a:schemeClr val="tx1"/>
                </a:solidFill>
                <a:latin typeface="Times New Roman"/>
                <a:ea typeface="Times New Roman"/>
                <a:cs typeface="Times New Roman"/>
                <a:sym typeface="Times New Roman"/>
              </a:rPr>
              <a:t>, 2023).</a:t>
            </a:r>
            <a:endParaRPr dirty="0">
              <a:solidFill>
                <a:schemeClr val="tx1"/>
              </a:solidFill>
            </a:endParaRPr>
          </a:p>
          <a:p>
            <a:pPr marL="342900" lvl="0" indent="-231140" algn="just" rtl="0">
              <a:lnSpc>
                <a:spcPct val="150000"/>
              </a:lnSpc>
              <a:spcBef>
                <a:spcPts val="1000"/>
              </a:spcBef>
              <a:spcAft>
                <a:spcPts val="0"/>
              </a:spcAft>
              <a:buSzPts val="1760"/>
              <a:buNone/>
            </a:pPr>
            <a:endParaRPr sz="2200" dirty="0">
              <a:latin typeface="Times New Roman"/>
              <a:ea typeface="Times New Roman"/>
              <a:cs typeface="Times New Roman"/>
              <a:sym typeface="Times New Roman"/>
            </a:endParaRPr>
          </a:p>
        </p:txBody>
      </p:sp>
      <p:sp>
        <p:nvSpPr>
          <p:cNvPr id="220" name="Google Shape;220;p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10"/>
          <p:cNvSpPr txBox="1">
            <a:spLocks noGrp="1"/>
          </p:cNvSpPr>
          <p:nvPr>
            <p:ph type="title"/>
          </p:nvPr>
        </p:nvSpPr>
        <p:spPr>
          <a:xfrm>
            <a:off x="677333" y="609600"/>
            <a:ext cx="8741969"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imes New Roman"/>
              <a:buNone/>
            </a:pPr>
            <a:r>
              <a:rPr lang="en-US" b="1">
                <a:latin typeface="Times New Roman"/>
                <a:ea typeface="Times New Roman"/>
                <a:cs typeface="Times New Roman"/>
                <a:sym typeface="Times New Roman"/>
              </a:rPr>
              <a:t>Theme Impact Analysis: Findings and Discussion</a:t>
            </a:r>
            <a:endParaRPr>
              <a:latin typeface="Times New Roman"/>
              <a:ea typeface="Times New Roman"/>
              <a:cs typeface="Times New Roman"/>
              <a:sym typeface="Times New Roman"/>
            </a:endParaRPr>
          </a:p>
        </p:txBody>
      </p:sp>
      <p:sp>
        <p:nvSpPr>
          <p:cNvPr id="227" name="Google Shape;227;p10"/>
          <p:cNvSpPr txBox="1">
            <a:spLocks noGrp="1"/>
          </p:cNvSpPr>
          <p:nvPr>
            <p:ph type="body" idx="1"/>
          </p:nvPr>
        </p:nvSpPr>
        <p:spPr>
          <a:xfrm>
            <a:off x="677333" y="2160589"/>
            <a:ext cx="8741969" cy="3880773"/>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600"/>
              <a:buNone/>
            </a:pPr>
            <a:r>
              <a:rPr lang="en-US" sz="2000" b="1" i="1">
                <a:latin typeface="Times New Roman"/>
                <a:ea typeface="Times New Roman"/>
                <a:cs typeface="Times New Roman"/>
                <a:sym typeface="Times New Roman"/>
              </a:rPr>
              <a:t>Revenue and Earning Management as Strategic Responses</a:t>
            </a:r>
            <a:endParaRPr sz="200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600"/>
              <a:buChar char="►"/>
            </a:pPr>
            <a:r>
              <a:rPr lang="en-US" sz="2000">
                <a:latin typeface="Times New Roman"/>
                <a:ea typeface="Times New Roman"/>
                <a:cs typeface="Times New Roman"/>
                <a:sym typeface="Times New Roman"/>
              </a:rPr>
              <a:t>Hilton  Hotel adopted an AI-oriented energy management system to increase revenue (Hilton Travel, n.d.).</a:t>
            </a:r>
            <a:endParaRPr/>
          </a:p>
          <a:p>
            <a:pPr marL="342900" lvl="0" indent="-342900" algn="just" rtl="0">
              <a:lnSpc>
                <a:spcPct val="150000"/>
              </a:lnSpc>
              <a:spcBef>
                <a:spcPts val="1000"/>
              </a:spcBef>
              <a:spcAft>
                <a:spcPts val="0"/>
              </a:spcAft>
              <a:buSzPts val="1600"/>
              <a:buChar char="►"/>
            </a:pPr>
            <a:r>
              <a:rPr lang="en-US" sz="2000">
                <a:latin typeface="Times New Roman"/>
                <a:ea typeface="Times New Roman"/>
                <a:cs typeface="Times New Roman"/>
                <a:sym typeface="Times New Roman"/>
              </a:rPr>
              <a:t>Considerations of revenue management strategies along a customer-centric approach in support of loyalty activities reduce economic pressure (Subying and Yoopetch, 2023) and Lentz, Berezan and Raab (2021).</a:t>
            </a:r>
            <a:endParaRPr/>
          </a:p>
          <a:p>
            <a:pPr marL="342900" lvl="0" indent="-342900" algn="just" rtl="0">
              <a:lnSpc>
                <a:spcPct val="150000"/>
              </a:lnSpc>
              <a:spcBef>
                <a:spcPts val="1000"/>
              </a:spcBef>
              <a:spcAft>
                <a:spcPts val="0"/>
              </a:spcAft>
              <a:buSzPts val="1600"/>
              <a:buChar char="►"/>
            </a:pPr>
            <a:r>
              <a:rPr lang="en-US" sz="2000">
                <a:latin typeface="Times New Roman"/>
                <a:ea typeface="Times New Roman"/>
                <a:cs typeface="Times New Roman"/>
                <a:sym typeface="Times New Roman"/>
              </a:rPr>
              <a:t>Earning management is one of the manipulative solutions to reduce financial distress (Luu Thu, 2023). </a:t>
            </a:r>
            <a:endParaRPr/>
          </a:p>
          <a:p>
            <a:pPr marL="342900" lvl="0" indent="-241300" algn="just" rtl="0">
              <a:lnSpc>
                <a:spcPct val="150000"/>
              </a:lnSpc>
              <a:spcBef>
                <a:spcPts val="1000"/>
              </a:spcBef>
              <a:spcAft>
                <a:spcPts val="0"/>
              </a:spcAft>
              <a:buSzPts val="1600"/>
              <a:buNone/>
            </a:pPr>
            <a:endParaRPr sz="2000">
              <a:latin typeface="Times New Roman"/>
              <a:ea typeface="Times New Roman"/>
              <a:cs typeface="Times New Roman"/>
              <a:sym typeface="Times New Roman"/>
            </a:endParaRPr>
          </a:p>
        </p:txBody>
      </p:sp>
      <p:sp>
        <p:nvSpPr>
          <p:cNvPr id="228" name="Google Shape;228;p1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1"/>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imes New Roman"/>
              <a:buNone/>
            </a:pPr>
            <a:r>
              <a:rPr lang="en-US" b="1">
                <a:latin typeface="Times New Roman"/>
                <a:ea typeface="Times New Roman"/>
                <a:cs typeface="Times New Roman"/>
                <a:sym typeface="Times New Roman"/>
              </a:rPr>
              <a:t>Conclusion</a:t>
            </a:r>
            <a:endParaRPr>
              <a:latin typeface="Times New Roman"/>
              <a:ea typeface="Times New Roman"/>
              <a:cs typeface="Times New Roman"/>
              <a:sym typeface="Times New Roman"/>
            </a:endParaRPr>
          </a:p>
        </p:txBody>
      </p:sp>
      <p:sp>
        <p:nvSpPr>
          <p:cNvPr id="235" name="Google Shape;235;p11"/>
          <p:cNvSpPr txBox="1">
            <a:spLocks noGrp="1"/>
          </p:cNvSpPr>
          <p:nvPr>
            <p:ph type="body" idx="1"/>
          </p:nvPr>
        </p:nvSpPr>
        <p:spPr>
          <a:xfrm>
            <a:off x="677334" y="1671485"/>
            <a:ext cx="9164756" cy="4935792"/>
          </a:xfrm>
          <a:prstGeom prst="rect">
            <a:avLst/>
          </a:prstGeom>
          <a:noFill/>
          <a:ln>
            <a:noFill/>
          </a:ln>
        </p:spPr>
        <p:txBody>
          <a:bodyPr spcFirstLastPara="1" wrap="square" lIns="91425" tIns="45700" rIns="91425" bIns="45700" anchor="t" anchorCtr="0">
            <a:noAutofit/>
          </a:bodyPr>
          <a:lstStyle/>
          <a:p>
            <a:pPr marL="342900" lvl="0" indent="-342900" rtl="0">
              <a:lnSpc>
                <a:spcPct val="150000"/>
              </a:lnSpc>
              <a:spcBef>
                <a:spcPts val="0"/>
              </a:spcBef>
              <a:spcAft>
                <a:spcPts val="0"/>
              </a:spcAft>
              <a:buSzPts val="1920"/>
              <a:buChar char="►"/>
            </a:pPr>
            <a:r>
              <a:rPr lang="en-US" sz="2400" dirty="0">
                <a:solidFill>
                  <a:schemeClr val="tx1"/>
                </a:solidFill>
                <a:latin typeface="Times New Roman"/>
                <a:ea typeface="Times New Roman"/>
                <a:cs typeface="Times New Roman"/>
                <a:sym typeface="Times New Roman"/>
              </a:rPr>
              <a:t>Financial strains have developed issues for the hospitality sector.</a:t>
            </a:r>
            <a:endParaRPr dirty="0">
              <a:solidFill>
                <a:schemeClr val="tx1"/>
              </a:solidFill>
            </a:endParaRPr>
          </a:p>
          <a:p>
            <a:pPr marL="342900" lvl="0" indent="-342900" rtl="0">
              <a:lnSpc>
                <a:spcPct val="150000"/>
              </a:lnSpc>
              <a:spcBef>
                <a:spcPts val="1000"/>
              </a:spcBef>
              <a:spcAft>
                <a:spcPts val="0"/>
              </a:spcAft>
              <a:buSzPts val="1920"/>
              <a:buChar char="►"/>
            </a:pPr>
            <a:r>
              <a:rPr lang="en-US" sz="2400" dirty="0">
                <a:solidFill>
                  <a:schemeClr val="tx1"/>
                </a:solidFill>
                <a:latin typeface="Times New Roman"/>
                <a:ea typeface="Times New Roman"/>
                <a:cs typeface="Times New Roman"/>
                <a:sym typeface="Times New Roman"/>
              </a:rPr>
              <a:t>These are influenced by the political, economic, social, environmental and legal uncertainties.</a:t>
            </a:r>
            <a:endParaRPr dirty="0">
              <a:solidFill>
                <a:schemeClr val="tx1"/>
              </a:solidFill>
            </a:endParaRPr>
          </a:p>
          <a:p>
            <a:pPr marL="342900" lvl="0" indent="-342900" rtl="0">
              <a:lnSpc>
                <a:spcPct val="150000"/>
              </a:lnSpc>
              <a:spcBef>
                <a:spcPts val="1000"/>
              </a:spcBef>
              <a:spcAft>
                <a:spcPts val="0"/>
              </a:spcAft>
              <a:buSzPts val="1920"/>
              <a:buChar char="►"/>
            </a:pPr>
            <a:r>
              <a:rPr lang="en-US" sz="2400" dirty="0">
                <a:solidFill>
                  <a:schemeClr val="tx1"/>
                </a:solidFill>
                <a:latin typeface="Times New Roman"/>
                <a:ea typeface="Times New Roman"/>
                <a:cs typeface="Times New Roman"/>
                <a:sym typeface="Times New Roman"/>
              </a:rPr>
              <a:t>Changing inflation rates and regulations are putting a burden on business operations.</a:t>
            </a:r>
            <a:endParaRPr dirty="0">
              <a:solidFill>
                <a:schemeClr val="tx1"/>
              </a:solidFill>
            </a:endParaRPr>
          </a:p>
          <a:p>
            <a:pPr marL="342900" lvl="0" indent="-342900" rtl="0">
              <a:lnSpc>
                <a:spcPct val="150000"/>
              </a:lnSpc>
              <a:spcBef>
                <a:spcPts val="1000"/>
              </a:spcBef>
              <a:spcAft>
                <a:spcPts val="0"/>
              </a:spcAft>
              <a:buSzPts val="1920"/>
              <a:buChar char="►"/>
            </a:pPr>
            <a:r>
              <a:rPr lang="en-US" sz="2400" dirty="0">
                <a:solidFill>
                  <a:schemeClr val="tx1"/>
                </a:solidFill>
                <a:latin typeface="Times New Roman"/>
                <a:ea typeface="Times New Roman"/>
                <a:cs typeface="Times New Roman"/>
                <a:sym typeface="Times New Roman"/>
              </a:rPr>
              <a:t>To manage issues, revenue management and earnings management are the recommended solutions.</a:t>
            </a:r>
            <a:endParaRPr dirty="0">
              <a:solidFill>
                <a:schemeClr val="tx1"/>
              </a:solidFill>
            </a:endParaRPr>
          </a:p>
          <a:p>
            <a:pPr marL="342900" lvl="0" indent="-220980" algn="just" rtl="0">
              <a:lnSpc>
                <a:spcPct val="150000"/>
              </a:lnSpc>
              <a:spcBef>
                <a:spcPts val="1000"/>
              </a:spcBef>
              <a:spcAft>
                <a:spcPts val="0"/>
              </a:spcAft>
              <a:buSzPts val="1920"/>
              <a:buNone/>
            </a:pPr>
            <a:endParaRPr sz="2400" dirty="0">
              <a:latin typeface="Times New Roman"/>
              <a:ea typeface="Times New Roman"/>
              <a:cs typeface="Times New Roman"/>
              <a:sym typeface="Times New Roman"/>
            </a:endParaRPr>
          </a:p>
        </p:txBody>
      </p:sp>
      <p:sp>
        <p:nvSpPr>
          <p:cNvPr id="236" name="Google Shape;236;p1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12"/>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imes New Roman"/>
              <a:buNone/>
            </a:pPr>
            <a:r>
              <a:rPr lang="en-US" b="1">
                <a:latin typeface="Times New Roman"/>
                <a:ea typeface="Times New Roman"/>
                <a:cs typeface="Times New Roman"/>
                <a:sym typeface="Times New Roman"/>
              </a:rPr>
              <a:t>Recommendations</a:t>
            </a:r>
            <a:endParaRPr>
              <a:latin typeface="Times New Roman"/>
              <a:ea typeface="Times New Roman"/>
              <a:cs typeface="Times New Roman"/>
              <a:sym typeface="Times New Roman"/>
            </a:endParaRPr>
          </a:p>
        </p:txBody>
      </p:sp>
      <p:sp>
        <p:nvSpPr>
          <p:cNvPr id="243" name="Google Shape;243;p12"/>
          <p:cNvSpPr txBox="1">
            <a:spLocks noGrp="1"/>
          </p:cNvSpPr>
          <p:nvPr>
            <p:ph type="body" idx="1"/>
          </p:nvPr>
        </p:nvSpPr>
        <p:spPr>
          <a:xfrm>
            <a:off x="677333" y="1533832"/>
            <a:ext cx="9027105" cy="4955457"/>
          </a:xfrm>
          <a:prstGeom prst="rect">
            <a:avLst/>
          </a:prstGeom>
          <a:noFill/>
          <a:ln>
            <a:noFill/>
          </a:ln>
        </p:spPr>
        <p:txBody>
          <a:bodyPr spcFirstLastPara="1" wrap="square" lIns="91425" tIns="45700" rIns="91425" bIns="45700" anchor="t" anchorCtr="0">
            <a:normAutofit/>
          </a:bodyPr>
          <a:lstStyle/>
          <a:p>
            <a:pPr marL="342900" lvl="0" indent="-342900" rtl="0">
              <a:lnSpc>
                <a:spcPct val="150000"/>
              </a:lnSpc>
              <a:spcBef>
                <a:spcPts val="0"/>
              </a:spcBef>
              <a:spcAft>
                <a:spcPts val="0"/>
              </a:spcAft>
              <a:buSzPts val="1920"/>
              <a:buChar char="►"/>
            </a:pPr>
            <a:r>
              <a:rPr lang="en-US" sz="2400" dirty="0">
                <a:solidFill>
                  <a:schemeClr val="tx1"/>
                </a:solidFill>
                <a:latin typeface="Times New Roman"/>
                <a:ea typeface="Times New Roman"/>
                <a:cs typeface="Times New Roman"/>
                <a:sym typeface="Times New Roman"/>
              </a:rPr>
              <a:t>Involved with the dynamic revenue management system in support of the AI technologies.</a:t>
            </a:r>
            <a:endParaRPr dirty="0">
              <a:solidFill>
                <a:schemeClr val="tx1"/>
              </a:solidFill>
            </a:endParaRPr>
          </a:p>
          <a:p>
            <a:pPr marL="342900" lvl="0" indent="-342900" rtl="0">
              <a:lnSpc>
                <a:spcPct val="150000"/>
              </a:lnSpc>
              <a:spcBef>
                <a:spcPts val="1000"/>
              </a:spcBef>
              <a:spcAft>
                <a:spcPts val="0"/>
              </a:spcAft>
              <a:buSzPts val="1920"/>
              <a:buChar char="►"/>
            </a:pPr>
            <a:r>
              <a:rPr lang="en-US" sz="2400" dirty="0">
                <a:solidFill>
                  <a:schemeClr val="tx1"/>
                </a:solidFill>
                <a:latin typeface="Times New Roman"/>
                <a:ea typeface="Times New Roman"/>
                <a:cs typeface="Times New Roman"/>
                <a:sym typeface="Times New Roman"/>
              </a:rPr>
              <a:t>Integrating loyalty programs in institutions and engaging them with data analytics like Hilton did (Hilton, 2025).</a:t>
            </a:r>
            <a:endParaRPr dirty="0">
              <a:solidFill>
                <a:schemeClr val="tx1"/>
              </a:solidFill>
            </a:endParaRPr>
          </a:p>
          <a:p>
            <a:pPr marL="342900" lvl="0" indent="-342900" rtl="0">
              <a:lnSpc>
                <a:spcPct val="150000"/>
              </a:lnSpc>
              <a:spcBef>
                <a:spcPts val="1000"/>
              </a:spcBef>
              <a:spcAft>
                <a:spcPts val="0"/>
              </a:spcAft>
              <a:buSzPts val="1920"/>
              <a:buChar char="►"/>
            </a:pPr>
            <a:r>
              <a:rPr lang="en-US" sz="2400" dirty="0">
                <a:solidFill>
                  <a:schemeClr val="tx1"/>
                </a:solidFill>
                <a:latin typeface="Times New Roman"/>
                <a:ea typeface="Times New Roman"/>
                <a:cs typeface="Times New Roman"/>
                <a:sym typeface="Times New Roman"/>
              </a:rPr>
              <a:t>Considerations of eco-friendly practices in business operations to </a:t>
            </a:r>
            <a:r>
              <a:rPr lang="en-US" sz="2400" dirty="0" err="1">
                <a:solidFill>
                  <a:schemeClr val="tx1"/>
                </a:solidFill>
                <a:latin typeface="Times New Roman"/>
                <a:ea typeface="Times New Roman"/>
                <a:cs typeface="Times New Roman"/>
                <a:sym typeface="Times New Roman"/>
              </a:rPr>
              <a:t>minimise</a:t>
            </a:r>
            <a:r>
              <a:rPr lang="en-US" sz="2400" dirty="0">
                <a:solidFill>
                  <a:schemeClr val="tx1"/>
                </a:solidFill>
                <a:latin typeface="Times New Roman"/>
                <a:ea typeface="Times New Roman"/>
                <a:cs typeface="Times New Roman"/>
                <a:sym typeface="Times New Roman"/>
              </a:rPr>
              <a:t> costs.</a:t>
            </a:r>
            <a:endParaRPr dirty="0">
              <a:solidFill>
                <a:schemeClr val="tx1"/>
              </a:solidFill>
            </a:endParaRPr>
          </a:p>
          <a:p>
            <a:pPr marL="342900" lvl="0" indent="-342900" rtl="0">
              <a:lnSpc>
                <a:spcPct val="150000"/>
              </a:lnSpc>
              <a:spcBef>
                <a:spcPts val="1000"/>
              </a:spcBef>
              <a:spcAft>
                <a:spcPts val="0"/>
              </a:spcAft>
              <a:buSzPts val="1920"/>
              <a:buChar char="►"/>
            </a:pPr>
            <a:r>
              <a:rPr lang="en-US" sz="2400" dirty="0">
                <a:solidFill>
                  <a:schemeClr val="tx1"/>
                </a:solidFill>
                <a:latin typeface="Times New Roman"/>
                <a:ea typeface="Times New Roman"/>
                <a:cs typeface="Times New Roman"/>
                <a:sym typeface="Times New Roman"/>
              </a:rPr>
              <a:t>Strengthening ancillary services and developing strategic partnerships to generate revenue.</a:t>
            </a:r>
            <a:endParaRPr dirty="0">
              <a:solidFill>
                <a:schemeClr val="tx1"/>
              </a:solidFill>
            </a:endParaRPr>
          </a:p>
          <a:p>
            <a:pPr marL="342900" lvl="0" indent="-220980" algn="just" rtl="0">
              <a:lnSpc>
                <a:spcPct val="150000"/>
              </a:lnSpc>
              <a:spcBef>
                <a:spcPts val="1000"/>
              </a:spcBef>
              <a:spcAft>
                <a:spcPts val="0"/>
              </a:spcAft>
              <a:buSzPts val="1920"/>
              <a:buNone/>
            </a:pPr>
            <a:endParaRPr sz="2400" dirty="0">
              <a:latin typeface="Times New Roman"/>
              <a:ea typeface="Times New Roman"/>
              <a:cs typeface="Times New Roman"/>
              <a:sym typeface="Times New Roman"/>
            </a:endParaRPr>
          </a:p>
        </p:txBody>
      </p:sp>
      <p:sp>
        <p:nvSpPr>
          <p:cNvPr id="244" name="Google Shape;244;p1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13"/>
          <p:cNvSpPr txBox="1">
            <a:spLocks noGrp="1"/>
          </p:cNvSpPr>
          <p:nvPr>
            <p:ph type="title"/>
          </p:nvPr>
        </p:nvSpPr>
        <p:spPr>
          <a:xfrm>
            <a:off x="264379" y="122903"/>
            <a:ext cx="8596668" cy="811162"/>
          </a:xfrm>
          <a:prstGeom prst="rect">
            <a:avLst/>
          </a:prstGeom>
          <a:noFill/>
          <a:ln>
            <a:noFill/>
          </a:ln>
        </p:spPr>
        <p:txBody>
          <a:bodyPr spcFirstLastPara="1" wrap="square" lIns="91425" tIns="45700" rIns="91425" bIns="45700" anchor="t" anchorCtr="0">
            <a:normAutofit fontScale="90000"/>
          </a:bodyPr>
          <a:lstStyle/>
          <a:p>
            <a:pPr marL="0" lvl="0" indent="0" algn="l" rtl="0">
              <a:spcBef>
                <a:spcPts val="0"/>
              </a:spcBef>
              <a:spcAft>
                <a:spcPts val="0"/>
              </a:spcAft>
              <a:buClr>
                <a:schemeClr val="accent1"/>
              </a:buClr>
              <a:buSzPct val="100000"/>
              <a:buFont typeface="Times New Roman"/>
              <a:buNone/>
            </a:pPr>
            <a:r>
              <a:rPr lang="en-US" b="1">
                <a:latin typeface="Times New Roman"/>
                <a:ea typeface="Times New Roman"/>
                <a:cs typeface="Times New Roman"/>
                <a:sym typeface="Times New Roman"/>
              </a:rPr>
              <a:t>References</a:t>
            </a:r>
            <a:br>
              <a:rPr lang="en-US" b="1">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250" name="Google Shape;250;p13"/>
          <p:cNvSpPr txBox="1">
            <a:spLocks noGrp="1"/>
          </p:cNvSpPr>
          <p:nvPr>
            <p:ph type="body" idx="1"/>
          </p:nvPr>
        </p:nvSpPr>
        <p:spPr>
          <a:xfrm>
            <a:off x="264379" y="717755"/>
            <a:ext cx="10629763" cy="5250426"/>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SzPts val="760"/>
              <a:buChar char="►"/>
            </a:pPr>
            <a:r>
              <a:rPr lang="en-US" sz="950">
                <a:latin typeface="Times New Roman"/>
                <a:ea typeface="Times New Roman"/>
                <a:cs typeface="Times New Roman"/>
                <a:sym typeface="Times New Roman"/>
              </a:rPr>
              <a:t>Bien, A. (2025) </a:t>
            </a:r>
            <a:r>
              <a:rPr lang="en-US" sz="950" i="1">
                <a:latin typeface="Times New Roman"/>
                <a:ea typeface="Times New Roman"/>
                <a:cs typeface="Times New Roman"/>
                <a:sym typeface="Times New Roman"/>
              </a:rPr>
              <a:t>GSTC Standards Overview</a:t>
            </a:r>
            <a:r>
              <a:rPr lang="en-US" sz="950">
                <a:latin typeface="Times New Roman"/>
                <a:ea typeface="Times New Roman"/>
                <a:cs typeface="Times New Roman"/>
                <a:sym typeface="Times New Roman"/>
              </a:rPr>
              <a:t>. Available at:</a:t>
            </a:r>
            <a:r>
              <a:rPr lang="en-US" sz="950" u="sng">
                <a:solidFill>
                  <a:schemeClr val="hlink"/>
                </a:solidFill>
                <a:latin typeface="Times New Roman"/>
                <a:ea typeface="Times New Roman"/>
                <a:cs typeface="Times New Roman"/>
                <a:sym typeface="Times New Roman"/>
                <a:hlinkClick r:id="rId3"/>
              </a:rPr>
              <a:t> https://www.gstc.org/gstc-criteria/</a:t>
            </a:r>
            <a:r>
              <a:rPr lang="en-US" sz="950">
                <a:latin typeface="Times New Roman"/>
                <a:ea typeface="Times New Roman"/>
                <a:cs typeface="Times New Roman"/>
                <a:sym typeface="Times New Roman"/>
              </a:rPr>
              <a:t> (Accessed: 08 October 2025).</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Crespi-Cladera, R., Martín-Oliver, A. and Pascual-Fuster, B. (2021) ‘Financial distress in the hospitality industry during the Covid-19 disaster’, </a:t>
            </a:r>
            <a:r>
              <a:rPr lang="en-US" sz="950" i="1">
                <a:latin typeface="Times New Roman"/>
                <a:ea typeface="Times New Roman"/>
                <a:cs typeface="Times New Roman"/>
                <a:sym typeface="Times New Roman"/>
              </a:rPr>
              <a:t>Tourism Management</a:t>
            </a:r>
            <a:r>
              <a:rPr lang="en-US" sz="950">
                <a:latin typeface="Times New Roman"/>
                <a:ea typeface="Times New Roman"/>
                <a:cs typeface="Times New Roman"/>
                <a:sym typeface="Times New Roman"/>
              </a:rPr>
              <a:t>, 85(4), p.104301.</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Dawson, J. Lemelin, H. Stewart, E. (2012) </a:t>
            </a:r>
            <a:r>
              <a:rPr lang="en-US" sz="950" i="1">
                <a:latin typeface="Times New Roman"/>
                <a:ea typeface="Times New Roman"/>
                <a:cs typeface="Times New Roman"/>
                <a:sym typeface="Times New Roman"/>
              </a:rPr>
              <a:t>Last Chance Tourism: Adapting Tourism Opportunities in a Changing World</a:t>
            </a:r>
            <a:r>
              <a:rPr lang="en-US" sz="950">
                <a:latin typeface="Times New Roman"/>
                <a:ea typeface="Times New Roman"/>
                <a:cs typeface="Times New Roman"/>
                <a:sym typeface="Times New Roman"/>
              </a:rPr>
              <a:t>. Routledge, London</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Ford. R.C Sturman, M.C. (2020) </a:t>
            </a:r>
            <a:r>
              <a:rPr lang="en-US" sz="950" i="1">
                <a:latin typeface="Times New Roman"/>
                <a:ea typeface="Times New Roman"/>
                <a:cs typeface="Times New Roman"/>
                <a:sym typeface="Times New Roman"/>
              </a:rPr>
              <a:t>Managing Hospitality Organisations.</a:t>
            </a:r>
            <a:r>
              <a:rPr lang="en-US" sz="950">
                <a:latin typeface="Times New Roman"/>
                <a:ea typeface="Times New Roman"/>
                <a:cs typeface="Times New Roman"/>
                <a:sym typeface="Times New Roman"/>
              </a:rPr>
              <a:t> 2nd Edn. Sage, London.</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Gonçalves, B., Coelho, L.S. and Pinto, P. (2024) ‘Earnings Management in the hospitality industry: A systematic literature review’, </a:t>
            </a:r>
            <a:r>
              <a:rPr lang="en-US" sz="950" i="1">
                <a:latin typeface="Times New Roman"/>
                <a:ea typeface="Times New Roman"/>
                <a:cs typeface="Times New Roman"/>
                <a:sym typeface="Times New Roman"/>
              </a:rPr>
              <a:t>Tourism &amp; management studies</a:t>
            </a:r>
            <a:r>
              <a:rPr lang="en-US" sz="950">
                <a:latin typeface="Times New Roman"/>
                <a:ea typeface="Times New Roman"/>
                <a:cs typeface="Times New Roman"/>
                <a:sym typeface="Times New Roman"/>
              </a:rPr>
              <a:t>, 20(1), pp.65–77.</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GOV.UK (2022) </a:t>
            </a:r>
            <a:r>
              <a:rPr lang="en-US" sz="950" i="1">
                <a:latin typeface="Times New Roman"/>
                <a:ea typeface="Times New Roman"/>
                <a:cs typeface="Times New Roman"/>
                <a:sym typeface="Times New Roman"/>
              </a:rPr>
              <a:t>Travel or do business in Europe: Brexit guidance</a:t>
            </a:r>
            <a:r>
              <a:rPr lang="en-US" sz="950">
                <a:latin typeface="Times New Roman"/>
                <a:ea typeface="Times New Roman"/>
                <a:cs typeface="Times New Roman"/>
                <a:sym typeface="Times New Roman"/>
              </a:rPr>
              <a:t>. Available at:</a:t>
            </a:r>
            <a:r>
              <a:rPr lang="en-US" sz="950" u="sng">
                <a:solidFill>
                  <a:schemeClr val="hlink"/>
                </a:solidFill>
                <a:latin typeface="Times New Roman"/>
                <a:ea typeface="Times New Roman"/>
                <a:cs typeface="Times New Roman"/>
                <a:sym typeface="Times New Roman"/>
                <a:hlinkClick r:id="rId4"/>
              </a:rPr>
              <a:t> https://www.gov.uk/government/collections/brexit-guidance</a:t>
            </a:r>
            <a:r>
              <a:rPr lang="en-US" sz="950">
                <a:latin typeface="Times New Roman"/>
                <a:ea typeface="Times New Roman"/>
                <a:cs typeface="Times New Roman"/>
                <a:sym typeface="Times New Roman"/>
              </a:rPr>
              <a:t> (Accessed: 07 October 2025).</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Hilton (2025) </a:t>
            </a:r>
            <a:r>
              <a:rPr lang="en-US" sz="950" i="1">
                <a:latin typeface="Times New Roman"/>
                <a:ea typeface="Times New Roman"/>
                <a:cs typeface="Times New Roman"/>
                <a:sym typeface="Times New Roman"/>
              </a:rPr>
              <a:t>Outset Collection by Hilton: Launching Hilton’s 25th Brand</a:t>
            </a:r>
            <a:r>
              <a:rPr lang="en-US" sz="950">
                <a:latin typeface="Times New Roman"/>
                <a:ea typeface="Times New Roman"/>
                <a:cs typeface="Times New Roman"/>
                <a:sym typeface="Times New Roman"/>
              </a:rPr>
              <a:t>. Available at:</a:t>
            </a:r>
            <a:r>
              <a:rPr lang="en-US" sz="950" u="sng">
                <a:solidFill>
                  <a:schemeClr val="hlink"/>
                </a:solidFill>
                <a:latin typeface="Times New Roman"/>
                <a:ea typeface="Times New Roman"/>
                <a:cs typeface="Times New Roman"/>
                <a:sym typeface="Times New Roman"/>
                <a:hlinkClick r:id="rId5"/>
              </a:rPr>
              <a:t> https://stories.hilton.com/releases/launch-of-outset-collection-by-hilton</a:t>
            </a:r>
            <a:r>
              <a:rPr lang="en-US" sz="950">
                <a:latin typeface="Times New Roman"/>
                <a:ea typeface="Times New Roman"/>
                <a:cs typeface="Times New Roman"/>
                <a:sym typeface="Times New Roman"/>
              </a:rPr>
              <a:t> (Accessed: 6 October 2025).</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Hilton Travel (n.d.) </a:t>
            </a:r>
            <a:r>
              <a:rPr lang="en-US" sz="950" i="1">
                <a:latin typeface="Times New Roman"/>
                <a:ea typeface="Times New Roman"/>
                <a:cs typeface="Times New Roman"/>
                <a:sym typeface="Times New Roman"/>
              </a:rPr>
              <a:t>HILTON ENERGY STEWARDSHIP STATEMENT</a:t>
            </a:r>
            <a:r>
              <a:rPr lang="en-US" sz="950">
                <a:latin typeface="Times New Roman"/>
                <a:ea typeface="Times New Roman"/>
                <a:cs typeface="Times New Roman"/>
                <a:sym typeface="Times New Roman"/>
              </a:rPr>
              <a:t>. Available at:</a:t>
            </a:r>
            <a:r>
              <a:rPr lang="en-US" sz="950" u="sng">
                <a:solidFill>
                  <a:schemeClr val="hlink"/>
                </a:solidFill>
                <a:latin typeface="Times New Roman"/>
                <a:ea typeface="Times New Roman"/>
                <a:cs typeface="Times New Roman"/>
                <a:sym typeface="Times New Roman"/>
                <a:hlinkClick r:id="rId6"/>
              </a:rPr>
              <a:t> https://cr.hilton.com/wp-content/uploads/2019/05/Hilton-Energy-Stewardship-Statement_April-2019.pdf</a:t>
            </a:r>
            <a:r>
              <a:rPr lang="en-US" sz="950">
                <a:latin typeface="Times New Roman"/>
                <a:ea typeface="Times New Roman"/>
                <a:cs typeface="Times New Roman"/>
                <a:sym typeface="Times New Roman"/>
              </a:rPr>
              <a:t> (Accessed: 08 October 2025).</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Lentz, M., Berezan, O. and Raab, C. (2021) ‘Uncovering the relationship between revenue management and hotel loyalty programs’, </a:t>
            </a:r>
            <a:r>
              <a:rPr lang="en-US" sz="950" i="1">
                <a:latin typeface="Times New Roman"/>
                <a:ea typeface="Times New Roman"/>
                <a:cs typeface="Times New Roman"/>
                <a:sym typeface="Times New Roman"/>
              </a:rPr>
              <a:t>Journal of Revenue and Pricing Management</a:t>
            </a:r>
            <a:r>
              <a:rPr lang="en-US" sz="950">
                <a:latin typeface="Times New Roman"/>
                <a:ea typeface="Times New Roman"/>
                <a:cs typeface="Times New Roman"/>
                <a:sym typeface="Times New Roman"/>
              </a:rPr>
              <a:t>, 21(3).</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Luu Thu, Q. (2023) ‘Impact of earning management and business strategy on financial distress risk of Vietnamese companies’, </a:t>
            </a:r>
            <a:r>
              <a:rPr lang="en-US" sz="950" i="1">
                <a:latin typeface="Times New Roman"/>
                <a:ea typeface="Times New Roman"/>
                <a:cs typeface="Times New Roman"/>
                <a:sym typeface="Times New Roman"/>
              </a:rPr>
              <a:t>Cogent Economics &amp; Finance</a:t>
            </a:r>
            <a:r>
              <a:rPr lang="en-US" sz="950">
                <a:latin typeface="Times New Roman"/>
                <a:ea typeface="Times New Roman"/>
                <a:cs typeface="Times New Roman"/>
                <a:sym typeface="Times New Roman"/>
              </a:rPr>
              <a:t>, 11(1).</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Menicucci, E. and Paolucci, G. (2024) ‘The effects of economic policy uncertainty on hotel performance: evidence from the Italian hospitality sector’, </a:t>
            </a:r>
            <a:r>
              <a:rPr lang="en-US" sz="950" i="1">
                <a:latin typeface="Times New Roman"/>
                <a:ea typeface="Times New Roman"/>
                <a:cs typeface="Times New Roman"/>
                <a:sym typeface="Times New Roman"/>
              </a:rPr>
              <a:t>Journal of Hospitality and Tourism Insights</a:t>
            </a:r>
            <a:r>
              <a:rPr lang="en-US" sz="950">
                <a:latin typeface="Times New Roman"/>
                <a:ea typeface="Times New Roman"/>
                <a:cs typeface="Times New Roman"/>
                <a:sym typeface="Times New Roman"/>
              </a:rPr>
              <a:t>, 8(11), pp.19–38.</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Ramon-Jeronimo, J.M., Florez-Lopez, R. and Araujo-Pinzon, P. (2019) ‘Resource-Based View and SMEs Performance Exporting through Foreign Intermediaries: The Mediating Effect of Management Controls. </a:t>
            </a:r>
            <a:r>
              <a:rPr lang="en-US" sz="950" i="1">
                <a:latin typeface="Times New Roman"/>
                <a:ea typeface="Times New Roman"/>
                <a:cs typeface="Times New Roman"/>
                <a:sym typeface="Times New Roman"/>
              </a:rPr>
              <a:t>Sustainability</a:t>
            </a:r>
            <a:r>
              <a:rPr lang="en-US" sz="950">
                <a:latin typeface="Times New Roman"/>
                <a:ea typeface="Times New Roman"/>
                <a:cs typeface="Times New Roman"/>
                <a:sym typeface="Times New Roman"/>
              </a:rPr>
              <a:t>, 11(12), p.3241.</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Rice, C. (2024) </a:t>
            </a:r>
            <a:r>
              <a:rPr lang="en-US" sz="950" i="1">
                <a:latin typeface="Times New Roman"/>
                <a:ea typeface="Times New Roman"/>
                <a:cs typeface="Times New Roman"/>
                <a:sym typeface="Times New Roman"/>
              </a:rPr>
              <a:t>Inflation: Hospitality sector struggling with cost pressures</a:t>
            </a:r>
            <a:r>
              <a:rPr lang="en-US" sz="950">
                <a:latin typeface="Times New Roman"/>
                <a:ea typeface="Times New Roman"/>
                <a:cs typeface="Times New Roman"/>
                <a:sym typeface="Times New Roman"/>
              </a:rPr>
              <a:t>. Available at:</a:t>
            </a:r>
            <a:r>
              <a:rPr lang="en-US" sz="950" u="sng">
                <a:solidFill>
                  <a:schemeClr val="hlink"/>
                </a:solidFill>
                <a:latin typeface="Times New Roman"/>
                <a:ea typeface="Times New Roman"/>
                <a:cs typeface="Times New Roman"/>
                <a:sym typeface="Times New Roman"/>
                <a:hlinkClick r:id="rId7"/>
              </a:rPr>
              <a:t> https://www.bbc.com/news/articles/cw99e8v0wg1o</a:t>
            </a:r>
            <a:r>
              <a:rPr lang="en-US" sz="950">
                <a:latin typeface="Times New Roman"/>
                <a:ea typeface="Times New Roman"/>
                <a:cs typeface="Times New Roman"/>
                <a:sym typeface="Times New Roman"/>
              </a:rPr>
              <a:t> (Accessed: 06 October 2025).</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Subying, C. and Yoopetch, C. (2023) ‘A Bibliometric Review of Revenue Management in the Tourism and Hospitality Industry, 1989–2021’, </a:t>
            </a:r>
            <a:r>
              <a:rPr lang="en-US" sz="950" i="1">
                <a:latin typeface="Times New Roman"/>
                <a:ea typeface="Times New Roman"/>
                <a:cs typeface="Times New Roman"/>
                <a:sym typeface="Times New Roman"/>
              </a:rPr>
              <a:t>Sustainability</a:t>
            </a:r>
            <a:r>
              <a:rPr lang="en-US" sz="950">
                <a:latin typeface="Times New Roman"/>
                <a:ea typeface="Times New Roman"/>
                <a:cs typeface="Times New Roman"/>
                <a:sym typeface="Times New Roman"/>
              </a:rPr>
              <a:t>, 15(20), pp.15089–15089.</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Sukhera, J. (2022) ‘Narrative Reviews: Flexible, Rigorous, and Practical’, </a:t>
            </a:r>
            <a:r>
              <a:rPr lang="en-US" sz="950" i="1">
                <a:latin typeface="Times New Roman"/>
                <a:ea typeface="Times New Roman"/>
                <a:cs typeface="Times New Roman"/>
                <a:sym typeface="Times New Roman"/>
              </a:rPr>
              <a:t>Journal of Graduate Medical Education</a:t>
            </a:r>
            <a:r>
              <a:rPr lang="en-US" sz="950">
                <a:latin typeface="Times New Roman"/>
                <a:ea typeface="Times New Roman"/>
                <a:cs typeface="Times New Roman"/>
                <a:sym typeface="Times New Roman"/>
              </a:rPr>
              <a:t>, 14(4), pp.414–417.</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Tascón, M.T., Castro, P. and Valdunciel, L. (2023) ‘Effects of financial restrictions on firms’ financial resilience against the COVID-19 pandemic: evidence from the European hospitality industry’, </a:t>
            </a:r>
            <a:r>
              <a:rPr lang="en-US" sz="950" i="1">
                <a:latin typeface="Times New Roman"/>
                <a:ea typeface="Times New Roman"/>
                <a:cs typeface="Times New Roman"/>
                <a:sym typeface="Times New Roman"/>
              </a:rPr>
              <a:t>Applied economics</a:t>
            </a:r>
            <a:r>
              <a:rPr lang="en-US" sz="950">
                <a:latin typeface="Times New Roman"/>
                <a:ea typeface="Times New Roman"/>
                <a:cs typeface="Times New Roman"/>
                <a:sym typeface="Times New Roman"/>
              </a:rPr>
              <a:t>, pp.8226–8241.</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Turnbull, D., Chugh, R. and Luck, J. (2023) ‘Systematic-narrative hybrid literature review: A strategy for integrating a concise methodology into a manuscript’, </a:t>
            </a:r>
            <a:r>
              <a:rPr lang="en-US" sz="950" i="1">
                <a:latin typeface="Times New Roman"/>
                <a:ea typeface="Times New Roman"/>
                <a:cs typeface="Times New Roman"/>
                <a:sym typeface="Times New Roman"/>
              </a:rPr>
              <a:t>Social Sciences &amp; Humanities Open</a:t>
            </a:r>
            <a:r>
              <a:rPr lang="en-US" sz="950">
                <a:latin typeface="Times New Roman"/>
                <a:ea typeface="Times New Roman"/>
                <a:cs typeface="Times New Roman"/>
                <a:sym typeface="Times New Roman"/>
              </a:rPr>
              <a:t>, 7(1), p.100381.</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UNCTAD (2025) ‘</a:t>
            </a:r>
            <a:r>
              <a:rPr lang="en-US" sz="950" i="1">
                <a:latin typeface="Times New Roman"/>
                <a:ea typeface="Times New Roman"/>
                <a:cs typeface="Times New Roman"/>
                <a:sym typeface="Times New Roman"/>
              </a:rPr>
              <a:t>Trade tensions and rising uncertainty drag global economy towards recession</a:t>
            </a:r>
            <a:r>
              <a:rPr lang="en-US" sz="950">
                <a:latin typeface="Times New Roman"/>
                <a:ea typeface="Times New Roman"/>
                <a:cs typeface="Times New Roman"/>
                <a:sym typeface="Times New Roman"/>
              </a:rPr>
              <a:t>. Available at:</a:t>
            </a:r>
            <a:r>
              <a:rPr lang="en-US" sz="950" u="sng">
                <a:solidFill>
                  <a:schemeClr val="hlink"/>
                </a:solidFill>
                <a:latin typeface="Times New Roman"/>
                <a:ea typeface="Times New Roman"/>
                <a:cs typeface="Times New Roman"/>
                <a:sym typeface="Times New Roman"/>
                <a:hlinkClick r:id="rId8"/>
              </a:rPr>
              <a:t> https://unctad.org/news/trade-tensions-and-rising-uncertainty-drag-global-economy-towards-recession</a:t>
            </a:r>
            <a:r>
              <a:rPr lang="en-US" sz="950">
                <a:latin typeface="Times New Roman"/>
                <a:ea typeface="Times New Roman"/>
                <a:cs typeface="Times New Roman"/>
                <a:sym typeface="Times New Roman"/>
              </a:rPr>
              <a:t> (Accessed: 07 October 2025).</a:t>
            </a:r>
            <a:endParaRPr/>
          </a:p>
          <a:p>
            <a:pPr marL="342900" lvl="0" indent="-342900" algn="l" rtl="0">
              <a:spcBef>
                <a:spcPts val="1000"/>
              </a:spcBef>
              <a:spcAft>
                <a:spcPts val="0"/>
              </a:spcAft>
              <a:buSzPts val="760"/>
              <a:buChar char="►"/>
            </a:pPr>
            <a:r>
              <a:rPr lang="en-US" sz="950">
                <a:latin typeface="Times New Roman"/>
                <a:ea typeface="Times New Roman"/>
                <a:cs typeface="Times New Roman"/>
                <a:sym typeface="Times New Roman"/>
              </a:rPr>
              <a:t>Wedel, J. von (2025) </a:t>
            </a:r>
            <a:r>
              <a:rPr lang="en-US" sz="950" i="1">
                <a:latin typeface="Times New Roman"/>
                <a:ea typeface="Times New Roman"/>
                <a:cs typeface="Times New Roman"/>
                <a:sym typeface="Times New Roman"/>
              </a:rPr>
              <a:t>Rising Inflation Triggers Shift In Global Consumer Spending</a:t>
            </a:r>
            <a:r>
              <a:rPr lang="en-US" sz="950">
                <a:latin typeface="Times New Roman"/>
                <a:ea typeface="Times New Roman"/>
                <a:cs typeface="Times New Roman"/>
                <a:sym typeface="Times New Roman"/>
              </a:rPr>
              <a:t>. Available at:</a:t>
            </a:r>
            <a:r>
              <a:rPr lang="en-US" sz="950" u="sng">
                <a:solidFill>
                  <a:schemeClr val="hlink"/>
                </a:solidFill>
                <a:latin typeface="Times New Roman"/>
                <a:ea typeface="Times New Roman"/>
                <a:cs typeface="Times New Roman"/>
                <a:sym typeface="Times New Roman"/>
                <a:hlinkClick r:id="rId9"/>
              </a:rPr>
              <a:t> https://www.oliverwyman.com/our-expertise/insights/2023/sep/inflation-impact-on-global-consumer-spending.html</a:t>
            </a:r>
            <a:r>
              <a:rPr lang="en-US" sz="950">
                <a:latin typeface="Times New Roman"/>
                <a:ea typeface="Times New Roman"/>
                <a:cs typeface="Times New Roman"/>
                <a:sym typeface="Times New Roman"/>
              </a:rPr>
              <a:t> (Accessed: 08 October 2025).</a:t>
            </a:r>
            <a:endParaRPr sz="950">
              <a:latin typeface="Times New Roman"/>
              <a:ea typeface="Times New Roman"/>
              <a:cs typeface="Times New Roman"/>
              <a:sym typeface="Times New Roman"/>
            </a:endParaRPr>
          </a:p>
        </p:txBody>
      </p:sp>
      <p:sp>
        <p:nvSpPr>
          <p:cNvPr id="251" name="Google Shape;251;p1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pic>
        <p:nvPicPr>
          <p:cNvPr id="256" name="Google Shape;256;p14" descr="Thank you Vectors - Download Free High ..."/>
          <p:cNvPicPr preferRelativeResize="0"/>
          <p:nvPr/>
        </p:nvPicPr>
        <p:blipFill rotWithShape="1">
          <a:blip r:embed="rId3">
            <a:alphaModFix/>
          </a:blip>
          <a:srcRect/>
          <a:stretch/>
        </p:blipFill>
        <p:spPr>
          <a:xfrm>
            <a:off x="0" y="0"/>
            <a:ext cx="12191999" cy="6858000"/>
          </a:xfrm>
          <a:prstGeom prst="rect">
            <a:avLst/>
          </a:prstGeom>
          <a:noFill/>
          <a:ln>
            <a:noFill/>
          </a:ln>
        </p:spPr>
      </p:pic>
      <p:sp>
        <p:nvSpPr>
          <p:cNvPr id="257" name="Google Shape;257;p1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sld>
</file>

<file path=ppt/theme/theme1.xml><?xml version="1.0" encoding="utf-8"?>
<a:theme xmlns:a="http://schemas.openxmlformats.org/drawingml/2006/main" name="Facet">
  <a:themeElements>
    <a:clrScheme name="Facet">
      <a:dk1>
        <a:srgbClr val="000000"/>
      </a:dk1>
      <a:lt1>
        <a:srgbClr val="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2579</Words>
  <Application>Microsoft Office PowerPoint</Application>
  <PresentationFormat>Widescreen</PresentationFormat>
  <Paragraphs>151</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Noto Sans Symbols</vt:lpstr>
      <vt:lpstr>Times New Roman</vt:lpstr>
      <vt:lpstr>Trebuchet MS</vt:lpstr>
      <vt:lpstr>Facet</vt:lpstr>
      <vt:lpstr>Programme: BA International Hotel Management Module: Contemporary Themes in the Hotel and Hospitality Sector. Module code: BMIH6001  Chosen Theme: Option Five: The mounting financial pressures faced by the hospitality industry Assignment 2: Conference Presentation     </vt:lpstr>
      <vt:lpstr>Table of Contents</vt:lpstr>
      <vt:lpstr>Introduction</vt:lpstr>
      <vt:lpstr>Theoretical Underpinnings</vt:lpstr>
      <vt:lpstr>Literature Review</vt:lpstr>
      <vt:lpstr>Literature Review: Literature Gap</vt:lpstr>
      <vt:lpstr>Method</vt:lpstr>
      <vt:lpstr>Theme impact analysis: PESTEL Analysis</vt:lpstr>
      <vt:lpstr>Theme Impact Analysis: Findings and Discussion</vt:lpstr>
      <vt:lpstr>Theme Impact Analysis: Findings and Discussion</vt:lpstr>
      <vt:lpstr>Conclusion</vt:lpstr>
      <vt:lpstr>Recommendations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2025-11-06T17:57:36Z</dcterms:created>
  <dcterms:modified xsi:type="dcterms:W3CDTF">2025-11-06T21:28:08Z</dcterms:modified>
</cp:coreProperties>
</file>