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20" r:id="rId2"/>
  </p:sldMasterIdLst>
  <p:notesMasterIdLst>
    <p:notesMasterId r:id="rId26"/>
  </p:notesMasterIdLst>
  <p:handoutMasterIdLst>
    <p:handoutMasterId r:id="rId27"/>
  </p:handoutMasterIdLst>
  <p:sldIdLst>
    <p:sldId id="270" r:id="rId3"/>
    <p:sldId id="304" r:id="rId4"/>
    <p:sldId id="305" r:id="rId5"/>
    <p:sldId id="306" r:id="rId6"/>
    <p:sldId id="282" r:id="rId7"/>
    <p:sldId id="267" r:id="rId8"/>
    <p:sldId id="284" r:id="rId9"/>
    <p:sldId id="275" r:id="rId10"/>
    <p:sldId id="268" r:id="rId11"/>
    <p:sldId id="277" r:id="rId12"/>
    <p:sldId id="308" r:id="rId13"/>
    <p:sldId id="309" r:id="rId14"/>
    <p:sldId id="310" r:id="rId15"/>
    <p:sldId id="311" r:id="rId16"/>
    <p:sldId id="312" r:id="rId17"/>
    <p:sldId id="313" r:id="rId18"/>
    <p:sldId id="314" r:id="rId19"/>
    <p:sldId id="315" r:id="rId20"/>
    <p:sldId id="307" r:id="rId21"/>
    <p:sldId id="279" r:id="rId22"/>
    <p:sldId id="283" r:id="rId23"/>
    <p:sldId id="285" r:id="rId24"/>
    <p:sldId id="316"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628" autoAdjust="0"/>
  </p:normalViewPr>
  <p:slideViewPr>
    <p:cSldViewPr snapToGrid="0">
      <p:cViewPr varScale="1">
        <p:scale>
          <a:sx n="63" d="100"/>
          <a:sy n="63" d="100"/>
        </p:scale>
        <p:origin x="99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6ADAA4F1-3237-4C01-ADC8-5ADF13FB164B}" type="datetimeFigureOut">
              <a:rPr lang="en-GB" smtClean="0"/>
              <a:t>16/03/2021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3CA35FC8-8792-4F76-9925-5B86266CED95}" type="slidenum">
              <a:rPr lang="en-GB" smtClean="0"/>
              <a:t>‹#›</a:t>
            </a:fld>
            <a:endParaRPr lang="en-GB"/>
          </a:p>
        </p:txBody>
      </p:sp>
    </p:spTree>
    <p:extLst>
      <p:ext uri="{BB962C8B-B14F-4D97-AF65-F5344CB8AC3E}">
        <p14:creationId xmlns:p14="http://schemas.microsoft.com/office/powerpoint/2010/main" val="16013703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E6313A-03F2-4ED1-8B95-72E475C816CF}" type="datetimeFigureOut">
              <a:rPr lang="en-GB" smtClean="0"/>
              <a:t>16/03/2021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75C65FD-572A-4E8A-BA87-36984EE88F19}" type="slidenum">
              <a:rPr lang="en-GB" smtClean="0"/>
              <a:t>‹#›</a:t>
            </a:fld>
            <a:endParaRPr lang="en-GB"/>
          </a:p>
        </p:txBody>
      </p:sp>
    </p:spTree>
    <p:extLst>
      <p:ext uri="{BB962C8B-B14F-4D97-AF65-F5344CB8AC3E}">
        <p14:creationId xmlns:p14="http://schemas.microsoft.com/office/powerpoint/2010/main" val="2130801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Corporate responsibility (CR), also known as CSR or business sustainability, is concerned with the sustainability of an organisation over the long term.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its core, corporate responsibility seeks to add value to an organisation's activities by behaving ethically and ensuring they have a positive impact on society, the environment and the economy.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4</a:t>
            </a:fld>
            <a:endParaRPr lang="en-GB"/>
          </a:p>
        </p:txBody>
      </p:sp>
    </p:spTree>
    <p:extLst>
      <p:ext uri="{BB962C8B-B14F-4D97-AF65-F5344CB8AC3E}">
        <p14:creationId xmlns:p14="http://schemas.microsoft.com/office/powerpoint/2010/main" val="9476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traditional model of CR includes the workplace, marketplace, community and environment:</a:t>
            </a:r>
          </a:p>
          <a:p>
            <a:pPr marL="0" indent="0">
              <a:buNone/>
            </a:pPr>
            <a:endParaRPr lang="en-GB" dirty="0"/>
          </a:p>
          <a:p>
            <a:pPr marL="171450" indent="-171450" algn="just">
              <a:buFont typeface="Arial" panose="020B0604020202020204" pitchFamily="34" charset="0"/>
              <a:buChar char="•"/>
            </a:pPr>
            <a:r>
              <a:rPr lang="en-GB" b="1" dirty="0"/>
              <a:t>Workplace</a:t>
            </a:r>
            <a:r>
              <a:rPr lang="en-GB" dirty="0"/>
              <a:t> – focusing on the rights and well-being of employees and other workers in the value chain</a:t>
            </a:r>
          </a:p>
          <a:p>
            <a:pPr marL="171450" indent="-171450" algn="just">
              <a:buFont typeface="Arial" panose="020B0604020202020204" pitchFamily="34" charset="0"/>
              <a:buChar char="•"/>
            </a:pPr>
            <a:endParaRPr lang="en-GB" dirty="0"/>
          </a:p>
          <a:p>
            <a:pPr marL="171450" indent="-171450" algn="just">
              <a:buFont typeface="Arial" panose="020B0604020202020204" pitchFamily="34" charset="0"/>
              <a:buChar char="•"/>
            </a:pPr>
            <a:r>
              <a:rPr lang="en-GB" b="1" dirty="0"/>
              <a:t>Market place</a:t>
            </a:r>
            <a:r>
              <a:rPr lang="en-GB" dirty="0"/>
              <a:t> – including areas such as the impact of its products or services, supply chain issues, as well as fair trading, corporate taxes and anti-bribery.</a:t>
            </a:r>
          </a:p>
          <a:p>
            <a:pPr marL="171450" indent="-171450" algn="just">
              <a:buFont typeface="Arial" panose="020B0604020202020204" pitchFamily="34" charset="0"/>
              <a:buChar char="•"/>
            </a:pPr>
            <a:endParaRPr lang="en-GB" dirty="0"/>
          </a:p>
          <a:p>
            <a:pPr marL="171450" indent="-171450" algn="just">
              <a:buFont typeface="Arial" panose="020B0604020202020204" pitchFamily="34" charset="0"/>
              <a:buChar char="•"/>
            </a:pPr>
            <a:r>
              <a:rPr lang="en-GB" b="1" dirty="0"/>
              <a:t>Environment</a:t>
            </a:r>
            <a:r>
              <a:rPr lang="en-GB" dirty="0"/>
              <a:t> – concerned with the organisation’s environmental impact</a:t>
            </a:r>
          </a:p>
          <a:p>
            <a:pPr marL="171450" indent="-171450" algn="just">
              <a:buFont typeface="Arial" panose="020B0604020202020204" pitchFamily="34" charset="0"/>
              <a:buChar char="•"/>
            </a:pPr>
            <a:endParaRPr lang="en-GB" dirty="0"/>
          </a:p>
          <a:p>
            <a:pPr marL="171450" indent="-171450" algn="just">
              <a:buFont typeface="Arial" panose="020B0604020202020204" pitchFamily="34" charset="0"/>
              <a:buChar char="•"/>
            </a:pPr>
            <a:r>
              <a:rPr lang="en-GB" b="1" dirty="0"/>
              <a:t>Community</a:t>
            </a:r>
            <a:r>
              <a:rPr lang="en-GB" dirty="0"/>
              <a:t> – focusing on how the organisation’s activities positively or negatively affect the societies in which they operate</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5</a:t>
            </a:fld>
            <a:endParaRPr lang="en-GB"/>
          </a:p>
        </p:txBody>
      </p:sp>
    </p:spTree>
    <p:extLst>
      <p:ext uri="{BB962C8B-B14F-4D97-AF65-F5344CB8AC3E}">
        <p14:creationId xmlns:p14="http://schemas.microsoft.com/office/powerpoint/2010/main" val="2808219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just">
              <a:buFont typeface="+mj-lt"/>
              <a:buAutoNum type="arabicPeriod"/>
            </a:pPr>
            <a:r>
              <a:rPr lang="en-GB" dirty="0"/>
              <a:t>The need to focus on CR has become increasingly apparent over recent decades. Many organisations are understandably driven by economic, not ethical goals, but, despite this, there is a growing demand and expectation for businesses to act responsibly. </a:t>
            </a:r>
          </a:p>
          <a:p>
            <a:pPr marL="228600" indent="-228600" algn="just">
              <a:buFont typeface="+mj-lt"/>
              <a:buAutoNum type="arabicPeriod"/>
            </a:pPr>
            <a:endParaRPr lang="en-GB" dirty="0"/>
          </a:p>
          <a:p>
            <a:pPr marL="228600" indent="-228600" algn="just">
              <a:buFont typeface="+mj-lt"/>
              <a:buAutoNum type="arabicPeriod"/>
            </a:pPr>
            <a:r>
              <a:rPr lang="en-GB" dirty="0"/>
              <a:t>There has been sustained attention on environmental disasters, poor labour standards and the responsibility that consumers and companies in developed countries have for global value chains. Equally, reckless lending and opaque financial transactions were clear contributors in the recent global financial crises.</a:t>
            </a:r>
          </a:p>
          <a:p>
            <a:pPr marL="228600" indent="-228600" algn="just">
              <a:buFont typeface="+mj-lt"/>
              <a:buAutoNum type="arabicPeriod"/>
            </a:pPr>
            <a:endParaRPr lang="en-GB" dirty="0"/>
          </a:p>
          <a:p>
            <a:pPr marL="228600" indent="-228600" algn="just">
              <a:buFont typeface="+mj-lt"/>
              <a:buAutoNum type="arabicPeriod"/>
            </a:pPr>
            <a:r>
              <a:rPr lang="en-GB" dirty="0"/>
              <a:t>As a result, businesses are witnessing increasing demands from statutory bodies for detailed information about their corporate standards.</a:t>
            </a:r>
          </a:p>
          <a:p>
            <a:pPr marL="228600" indent="-228600" algn="just">
              <a:buFont typeface="+mj-lt"/>
              <a:buAutoNum type="arabicPeriod"/>
            </a:pPr>
            <a:endParaRPr lang="en-GB" dirty="0"/>
          </a:p>
          <a:p>
            <a:pPr marL="228600" indent="-228600" algn="just">
              <a:buFont typeface="+mj-lt"/>
              <a:buAutoNum type="arabicPeriod"/>
            </a:pPr>
            <a:r>
              <a:rPr lang="en-GB" dirty="0"/>
              <a:t>At the same time, the widespread loss of trust in business means a genuine focus on CR is crucial for restoring and maintaining consumer and investor confidence.</a:t>
            </a:r>
          </a:p>
          <a:p>
            <a:pPr marL="228600" indent="-228600" algn="just">
              <a:buFont typeface="+mj-lt"/>
              <a:buAutoNum type="arabicPeriod"/>
            </a:pPr>
            <a:endParaRPr lang="en-GB" dirty="0"/>
          </a:p>
          <a:p>
            <a:pPr marL="228600" indent="-228600" algn="just">
              <a:buFont typeface="+mj-lt"/>
              <a:buAutoNum type="arabicPeriod"/>
            </a:pPr>
            <a:r>
              <a:rPr lang="en-GB" dirty="0"/>
              <a:t>CR is not a luxury that can be avoided but a necessity that has grown in importance through the global recession. And in ‘doing the right thing’ by their stakeholders, organisations will also realise a range of benefits from brand enhancement and reputation, to building employee retention and satisfaction.</a:t>
            </a:r>
          </a:p>
          <a:p>
            <a:endParaRPr lang="en-GB" dirty="0"/>
          </a:p>
        </p:txBody>
      </p:sp>
      <p:sp>
        <p:nvSpPr>
          <p:cNvPr id="4" name="Slide Number Placeholder 3"/>
          <p:cNvSpPr>
            <a:spLocks noGrp="1"/>
          </p:cNvSpPr>
          <p:nvPr>
            <p:ph type="sldNum" sz="quarter" idx="5"/>
          </p:nvPr>
        </p:nvSpPr>
        <p:spPr/>
        <p:txBody>
          <a:bodyPr/>
          <a:lstStyle/>
          <a:p>
            <a:fld id="{075C65FD-572A-4E8A-BA87-36984EE88F19}" type="slidenum">
              <a:rPr lang="en-GB" smtClean="0"/>
              <a:t>6</a:t>
            </a:fld>
            <a:endParaRPr lang="en-GB"/>
          </a:p>
        </p:txBody>
      </p:sp>
    </p:spTree>
    <p:extLst>
      <p:ext uri="{BB962C8B-B14F-4D97-AF65-F5344CB8AC3E}">
        <p14:creationId xmlns:p14="http://schemas.microsoft.com/office/powerpoint/2010/main" val="1066029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75C65FD-572A-4E8A-BA87-36984EE88F19}" type="slidenum">
              <a:rPr lang="en-GB" smtClean="0"/>
              <a:t>7</a:t>
            </a:fld>
            <a:endParaRPr lang="en-GB"/>
          </a:p>
        </p:txBody>
      </p:sp>
    </p:spTree>
    <p:extLst>
      <p:ext uri="{BB962C8B-B14F-4D97-AF65-F5344CB8AC3E}">
        <p14:creationId xmlns:p14="http://schemas.microsoft.com/office/powerpoint/2010/main" val="194228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t>
            </a:r>
            <a:r>
              <a:rPr lang="en-GB" dirty="0" err="1"/>
              <a:t>Chryssides</a:t>
            </a:r>
            <a:r>
              <a:rPr lang="en-GB" dirty="0"/>
              <a:t> and </a:t>
            </a:r>
            <a:r>
              <a:rPr lang="en-GB" dirty="0" err="1"/>
              <a:t>Kaler</a:t>
            </a:r>
            <a:r>
              <a:rPr lang="en-GB" dirty="0"/>
              <a:t>, there are two aspects of business ethics.</a:t>
            </a:r>
          </a:p>
          <a:p>
            <a:endParaRPr lang="en-GB" dirty="0"/>
          </a:p>
          <a:p>
            <a:r>
              <a:rPr lang="en-GB" b="1" dirty="0"/>
              <a:t>Anyone heard/know what they are?</a:t>
            </a:r>
          </a:p>
          <a:p>
            <a:endParaRPr lang="en-GB" b="1" dirty="0"/>
          </a:p>
          <a:p>
            <a:r>
              <a:rPr lang="en-GB" b="0" dirty="0"/>
              <a:t>Employment: gender/race/religion, etc. equalities, as well as same pay for same work. Unions – comfortable with what they are? Employment law. Whistle blowing – if something isn’t right. </a:t>
            </a:r>
          </a:p>
          <a:p>
            <a:endParaRPr lang="en-GB" b="0" dirty="0"/>
          </a:p>
          <a:p>
            <a:r>
              <a:rPr lang="en-GB" b="0" dirty="0"/>
              <a:t>Accounting, etc.: Ethical behaviour. Not exploiting the supply chain. Putting profit back into the company. </a:t>
            </a:r>
          </a:p>
          <a:p>
            <a:endParaRPr lang="en-GB" b="0" dirty="0"/>
          </a:p>
          <a:p>
            <a:r>
              <a:rPr lang="en-GB" b="0" dirty="0"/>
              <a:t>Information – Transparency in activities and transactions </a:t>
            </a:r>
          </a:p>
        </p:txBody>
      </p:sp>
      <p:sp>
        <p:nvSpPr>
          <p:cNvPr id="4" name="Slide Number Placeholder 3"/>
          <p:cNvSpPr>
            <a:spLocks noGrp="1"/>
          </p:cNvSpPr>
          <p:nvPr>
            <p:ph type="sldNum" sz="quarter" idx="10"/>
          </p:nvPr>
        </p:nvSpPr>
        <p:spPr/>
        <p:txBody>
          <a:bodyPr/>
          <a:lstStyle/>
          <a:p>
            <a:fld id="{075C65FD-572A-4E8A-BA87-36984EE88F19}" type="slidenum">
              <a:rPr lang="en-GB" smtClean="0"/>
              <a:t>8</a:t>
            </a:fld>
            <a:endParaRPr lang="en-GB"/>
          </a:p>
        </p:txBody>
      </p:sp>
    </p:spTree>
    <p:extLst>
      <p:ext uri="{BB962C8B-B14F-4D97-AF65-F5344CB8AC3E}">
        <p14:creationId xmlns:p14="http://schemas.microsoft.com/office/powerpoint/2010/main" val="27670824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Basic human, civil and employment rights: human right act 2008; employment law to protect both sides, unions involved</a:t>
            </a:r>
          </a:p>
          <a:p>
            <a:endParaRPr lang="en-GB" dirty="0"/>
          </a:p>
          <a:p>
            <a:r>
              <a:rPr lang="en-GB" dirty="0"/>
              <a:t>Social and organisational justice  - fairness within each. Org justice is concerned with the psychological contract and employment relationship. Know what each is? Give and take relationship. </a:t>
            </a:r>
          </a:p>
          <a:p>
            <a:endParaRPr lang="en-GB" dirty="0"/>
          </a:p>
          <a:p>
            <a:r>
              <a:rPr lang="en-GB" dirty="0"/>
              <a:t>Universalism – treating individuals as ends in themselves, not just means to an end</a:t>
            </a:r>
          </a:p>
          <a:p>
            <a:endParaRPr lang="en-GB" dirty="0"/>
          </a:p>
          <a:p>
            <a:r>
              <a:rPr lang="en-GB" dirty="0"/>
              <a:t>Community of purpose – employees as stakeholders</a:t>
            </a:r>
          </a:p>
          <a:p>
            <a:endParaRPr lang="en-GB" dirty="0"/>
          </a:p>
          <a:p>
            <a:endParaRPr lang="en-GB" dirty="0"/>
          </a:p>
          <a:p>
            <a:endParaRPr lang="en-GB" dirty="0"/>
          </a:p>
          <a:p>
            <a:r>
              <a:rPr lang="en-GB" sz="1200" dirty="0"/>
              <a:t>Employment charters: Employment </a:t>
            </a:r>
            <a:r>
              <a:rPr lang="en-GB" sz="1200" b="0" i="0" kern="1200" dirty="0">
                <a:solidFill>
                  <a:schemeClr val="tx1"/>
                </a:solidFill>
                <a:effectLst/>
                <a:latin typeface="+mn-lt"/>
                <a:ea typeface="+mn-ea"/>
                <a:cs typeface="+mn-cs"/>
              </a:rPr>
              <a:t>charters are voluntary initiatives that set out to describe good employment practices &amp; recognise those employers that adopt them</a:t>
            </a:r>
            <a:endParaRPr lang="en-GB" sz="1200" dirty="0"/>
          </a:p>
          <a:p>
            <a:endParaRPr lang="en-GB" sz="1200" dirty="0"/>
          </a:p>
          <a:p>
            <a:r>
              <a:rPr lang="en-GB" sz="1200" dirty="0"/>
              <a:t>Legal regulation: Employment law</a:t>
            </a:r>
          </a:p>
          <a:p>
            <a:endParaRPr lang="en-GB" sz="1200" dirty="0"/>
          </a:p>
          <a:p>
            <a:r>
              <a:rPr lang="en-GB" sz="1200" dirty="0"/>
              <a:t>Innovation in good practice: Lessons etc. Not a fan. </a:t>
            </a:r>
          </a:p>
          <a:p>
            <a:endParaRPr lang="en-GB" sz="1200" dirty="0"/>
          </a:p>
          <a:p>
            <a:r>
              <a:rPr lang="en-GB" sz="1200" dirty="0"/>
              <a:t>Challenge inevitability of demise of job security: Changing labour markets. Gig economy. </a:t>
            </a:r>
          </a:p>
          <a:p>
            <a:endParaRPr lang="en-GB" dirty="0"/>
          </a:p>
        </p:txBody>
      </p:sp>
      <p:sp>
        <p:nvSpPr>
          <p:cNvPr id="4" name="Slide Number Placeholder 3"/>
          <p:cNvSpPr>
            <a:spLocks noGrp="1"/>
          </p:cNvSpPr>
          <p:nvPr>
            <p:ph type="sldNum" sz="quarter" idx="10"/>
          </p:nvPr>
        </p:nvSpPr>
        <p:spPr/>
        <p:txBody>
          <a:bodyPr/>
          <a:lstStyle/>
          <a:p>
            <a:fld id="{075C65FD-572A-4E8A-BA87-36984EE88F19}" type="slidenum">
              <a:rPr lang="en-GB" smtClean="0"/>
              <a:t>9</a:t>
            </a:fld>
            <a:endParaRPr lang="en-GB"/>
          </a:p>
        </p:txBody>
      </p:sp>
    </p:spTree>
    <p:extLst>
      <p:ext uri="{BB962C8B-B14F-4D97-AF65-F5344CB8AC3E}">
        <p14:creationId xmlns:p14="http://schemas.microsoft.com/office/powerpoint/2010/main" val="4257831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Fairness – everyone able to agree to it</a:t>
            </a:r>
          </a:p>
          <a:p>
            <a:r>
              <a:rPr lang="en-GB" dirty="0"/>
              <a:t>Merit – jobs and rewards should track talent and hard work</a:t>
            </a:r>
          </a:p>
          <a:p>
            <a:r>
              <a:rPr lang="en-GB" dirty="0"/>
              <a:t>Markets – jobs and rewards should follow from voluntary market exchanges</a:t>
            </a:r>
          </a:p>
          <a:p>
            <a:r>
              <a:rPr lang="en-GB" dirty="0"/>
              <a:t>Democracy – no one should be subject to a regime in which they have no say</a:t>
            </a:r>
          </a:p>
          <a:p>
            <a:r>
              <a:rPr lang="en-GB" dirty="0"/>
              <a:t>Well-being – work should be good for us</a:t>
            </a:r>
          </a:p>
          <a:p>
            <a:r>
              <a:rPr lang="en-GB" dirty="0"/>
              <a:t>Rights and Duties – everyone has rights to do some things and to be free of some things, and everyone has duties not to violate others’ rights</a:t>
            </a:r>
          </a:p>
          <a:p>
            <a:r>
              <a:rPr lang="en-GB" dirty="0"/>
              <a:t>Character – each of us should work to develop the best ethical character for our roles</a:t>
            </a:r>
          </a:p>
          <a:p>
            <a:r>
              <a:rPr lang="en-GB" dirty="0"/>
              <a:t>Handing down – responsible for conserving and maintaining what we have stewardship over, pass it on undamaged to our descendants</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10</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see what universal agreement requires, ask yourself, ‘How would I design this if I knew I was going to be in the worst position my design creates?’ </a:t>
            </a:r>
          </a:p>
          <a:p>
            <a:endParaRPr lang="en-GB" dirty="0"/>
          </a:p>
          <a:p>
            <a:r>
              <a:rPr lang="en-GB" dirty="0"/>
              <a:t>So, for example, if you’re designing a disciplinary procedure, you should ask yourself, ‘How would I want this to work if I were falsely accused of a firing offence?’ </a:t>
            </a:r>
          </a:p>
          <a:p>
            <a:endParaRPr lang="en-GB" dirty="0"/>
          </a:p>
          <a:p>
            <a:r>
              <a:rPr lang="en-GB" dirty="0"/>
              <a:t>A procedure which you wouldn’t accept if you were in that position wouldn’t be accepted by whoever actually occupies that position, and therefore couldn’t be accepted by everyone, and should be rejected as not fair.</a:t>
            </a:r>
          </a:p>
        </p:txBody>
      </p:sp>
      <p:sp>
        <p:nvSpPr>
          <p:cNvPr id="4" name="Slide Number Placeholder 3"/>
          <p:cNvSpPr>
            <a:spLocks noGrp="1"/>
          </p:cNvSpPr>
          <p:nvPr>
            <p:ph type="sldNum" sz="quarter" idx="5"/>
          </p:nvPr>
        </p:nvSpPr>
        <p:spPr/>
        <p:txBody>
          <a:bodyPr/>
          <a:lstStyle/>
          <a:p>
            <a:fld id="{075C65FD-572A-4E8A-BA87-36984EE88F19}" type="slidenum">
              <a:rPr lang="en-GB" smtClean="0"/>
              <a:t>11</a:t>
            </a:fld>
            <a:endParaRPr lang="en-GB"/>
          </a:p>
        </p:txBody>
      </p:sp>
    </p:spTree>
    <p:extLst>
      <p:ext uri="{BB962C8B-B14F-4D97-AF65-F5344CB8AC3E}">
        <p14:creationId xmlns:p14="http://schemas.microsoft.com/office/powerpoint/2010/main" val="3768611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this lens, workplaces should be designed to guarantee equal opportunities: to prevent interference from irrelevant characteristics such as gender, race, sexuality and social class, and to allow actual merit (worth, quality, personal value) to show itself.</a:t>
            </a:r>
          </a:p>
          <a:p>
            <a:endParaRPr lang="en-GB" dirty="0"/>
          </a:p>
          <a:p>
            <a:r>
              <a:rPr lang="en-GB" dirty="0"/>
              <a:t>So, for example, hiring procedures should exclude irrelevant information about gender and race, and avoid bias, by anonymising CVs. </a:t>
            </a:r>
          </a:p>
        </p:txBody>
      </p:sp>
      <p:sp>
        <p:nvSpPr>
          <p:cNvPr id="4" name="Slide Number Placeholder 3"/>
          <p:cNvSpPr>
            <a:spLocks noGrp="1"/>
          </p:cNvSpPr>
          <p:nvPr>
            <p:ph type="sldNum" sz="quarter" idx="5"/>
          </p:nvPr>
        </p:nvSpPr>
        <p:spPr/>
        <p:txBody>
          <a:bodyPr/>
          <a:lstStyle/>
          <a:p>
            <a:fld id="{075C65FD-572A-4E8A-BA87-36984EE88F19}" type="slidenum">
              <a:rPr lang="en-GB" smtClean="0"/>
              <a:t>12</a:t>
            </a:fld>
            <a:endParaRPr lang="en-GB"/>
          </a:p>
        </p:txBody>
      </p:sp>
    </p:spTree>
    <p:extLst>
      <p:ext uri="{BB962C8B-B14F-4D97-AF65-F5344CB8AC3E}">
        <p14:creationId xmlns:p14="http://schemas.microsoft.com/office/powerpoint/2010/main" val="41546352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lens suggests that ethical rules neutrally referee and put bounds on our voluntary interactions.</a:t>
            </a:r>
          </a:p>
          <a:p>
            <a:endParaRPr lang="en-GB" dirty="0"/>
          </a:p>
          <a:p>
            <a:r>
              <a:rPr lang="en-GB" dirty="0"/>
              <a:t>Any distribution of positions and their rewards which results from exchanges and agreements between individuals, within the rules, is an ethically acceptable distribution.</a:t>
            </a:r>
          </a:p>
          <a:p>
            <a:endParaRPr lang="en-GB" dirty="0"/>
          </a:p>
          <a:p>
            <a:r>
              <a:rPr lang="en-GB" dirty="0"/>
              <a:t>Some people are lucky enough to have scarce qualities which are in demand: it’s ethically acceptable, even though not merited, that they command high wages.</a:t>
            </a:r>
          </a:p>
          <a:p>
            <a:endParaRPr lang="en-GB" dirty="0"/>
          </a:p>
          <a:p>
            <a:r>
              <a:rPr lang="en-GB" dirty="0"/>
              <a:t>So, for example, the just wage for a CEO or a nurse is the current market rate for CEOs or nurses, and nothing to do with how talented they are, nor how hard they work, nor equal distribution, nor any other patterned distribution.</a:t>
            </a:r>
          </a:p>
        </p:txBody>
      </p:sp>
      <p:sp>
        <p:nvSpPr>
          <p:cNvPr id="4" name="Slide Number Placeholder 3"/>
          <p:cNvSpPr>
            <a:spLocks noGrp="1"/>
          </p:cNvSpPr>
          <p:nvPr>
            <p:ph type="sldNum" sz="quarter" idx="5"/>
          </p:nvPr>
        </p:nvSpPr>
        <p:spPr/>
        <p:txBody>
          <a:bodyPr/>
          <a:lstStyle/>
          <a:p>
            <a:fld id="{075C65FD-572A-4E8A-BA87-36984EE88F19}" type="slidenum">
              <a:rPr lang="en-GB" smtClean="0"/>
              <a:t>13</a:t>
            </a:fld>
            <a:endParaRPr lang="en-GB"/>
          </a:p>
        </p:txBody>
      </p:sp>
    </p:spTree>
    <p:extLst>
      <p:ext uri="{BB962C8B-B14F-4D97-AF65-F5344CB8AC3E}">
        <p14:creationId xmlns:p14="http://schemas.microsoft.com/office/powerpoint/2010/main" val="40047276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democratic perspective says that if a decision affects your interests, you should be involved in making it, and that includes decisions about how your workplace is organised and run.</a:t>
            </a:r>
          </a:p>
          <a:p>
            <a:endParaRPr lang="en-GB" dirty="0"/>
          </a:p>
          <a:p>
            <a:r>
              <a:rPr lang="en-GB" dirty="0"/>
              <a:t>Workplaces should be designed to create effective voice for everyone whose interests are at stake. </a:t>
            </a:r>
          </a:p>
          <a:p>
            <a:endParaRPr lang="en-GB" dirty="0"/>
          </a:p>
          <a:p>
            <a:r>
              <a:rPr lang="en-GB" dirty="0"/>
              <a:t>So, for example, corporate policy should be made democratically by all employees (and perhaps by members of wider communities whose interests are also at stake in corporate decisions). </a:t>
            </a:r>
          </a:p>
        </p:txBody>
      </p:sp>
      <p:sp>
        <p:nvSpPr>
          <p:cNvPr id="4" name="Slide Number Placeholder 3"/>
          <p:cNvSpPr>
            <a:spLocks noGrp="1"/>
          </p:cNvSpPr>
          <p:nvPr>
            <p:ph type="sldNum" sz="quarter" idx="5"/>
          </p:nvPr>
        </p:nvSpPr>
        <p:spPr/>
        <p:txBody>
          <a:bodyPr/>
          <a:lstStyle/>
          <a:p>
            <a:fld id="{075C65FD-572A-4E8A-BA87-36984EE88F19}" type="slidenum">
              <a:rPr lang="en-GB" smtClean="0"/>
              <a:t>14</a:t>
            </a:fld>
            <a:endParaRPr lang="en-GB"/>
          </a:p>
        </p:txBody>
      </p:sp>
    </p:spTree>
    <p:extLst>
      <p:ext uri="{BB962C8B-B14F-4D97-AF65-F5344CB8AC3E}">
        <p14:creationId xmlns:p14="http://schemas.microsoft.com/office/powerpoint/2010/main" val="1495127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is one of our main arenas of practice towards living well or having well-being, or one of the main threats to doing so.</a:t>
            </a:r>
          </a:p>
          <a:p>
            <a:endParaRPr lang="en-GB" dirty="0"/>
          </a:p>
          <a:p>
            <a:r>
              <a:rPr lang="en-GB" dirty="0"/>
              <a:t>According to this lens, workplaces should be designed to promote well-being for its own sake, not just because of its instrumental benefits for morale or efficiency. </a:t>
            </a:r>
          </a:p>
        </p:txBody>
      </p:sp>
      <p:sp>
        <p:nvSpPr>
          <p:cNvPr id="4" name="Slide Number Placeholder 3"/>
          <p:cNvSpPr>
            <a:spLocks noGrp="1"/>
          </p:cNvSpPr>
          <p:nvPr>
            <p:ph type="sldNum" sz="quarter" idx="5"/>
          </p:nvPr>
        </p:nvSpPr>
        <p:spPr/>
        <p:txBody>
          <a:bodyPr/>
          <a:lstStyle/>
          <a:p>
            <a:fld id="{075C65FD-572A-4E8A-BA87-36984EE88F19}" type="slidenum">
              <a:rPr lang="en-GB" smtClean="0"/>
              <a:t>15</a:t>
            </a:fld>
            <a:endParaRPr lang="en-GB"/>
          </a:p>
        </p:txBody>
      </p:sp>
    </p:spTree>
    <p:extLst>
      <p:ext uri="{BB962C8B-B14F-4D97-AF65-F5344CB8AC3E}">
        <p14:creationId xmlns:p14="http://schemas.microsoft.com/office/powerpoint/2010/main" val="29751610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the Rights and Duties Lens, human rights forbid some actions and demand other actions, regardless of their consequences.</a:t>
            </a:r>
          </a:p>
          <a:p>
            <a:endParaRPr lang="en-GB" dirty="0"/>
          </a:p>
          <a:p>
            <a:endParaRPr lang="en-GB" dirty="0"/>
          </a:p>
          <a:p>
            <a:r>
              <a:rPr lang="en-GB" dirty="0"/>
              <a:t>So, for example, workplaces ought to respect human rights to equal pay for equal work and to join unions</a:t>
            </a:r>
          </a:p>
        </p:txBody>
      </p:sp>
      <p:sp>
        <p:nvSpPr>
          <p:cNvPr id="4" name="Slide Number Placeholder 3"/>
          <p:cNvSpPr>
            <a:spLocks noGrp="1"/>
          </p:cNvSpPr>
          <p:nvPr>
            <p:ph type="sldNum" sz="quarter" idx="5"/>
          </p:nvPr>
        </p:nvSpPr>
        <p:spPr/>
        <p:txBody>
          <a:bodyPr/>
          <a:lstStyle/>
          <a:p>
            <a:fld id="{075C65FD-572A-4E8A-BA87-36984EE88F19}" type="slidenum">
              <a:rPr lang="en-GB" smtClean="0"/>
              <a:t>16</a:t>
            </a:fld>
            <a:endParaRPr lang="en-GB"/>
          </a:p>
        </p:txBody>
      </p:sp>
    </p:spTree>
    <p:extLst>
      <p:ext uri="{BB962C8B-B14F-4D97-AF65-F5344CB8AC3E}">
        <p14:creationId xmlns:p14="http://schemas.microsoft.com/office/powerpoint/2010/main" val="28787115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character is a set of deep, consistent, closely connected psychological tendencies to feel and act in the right way (these tendencies are sometimes called virtues). </a:t>
            </a:r>
          </a:p>
          <a:p>
            <a:endParaRPr lang="en-GB" dirty="0"/>
          </a:p>
          <a:p>
            <a:r>
              <a:rPr lang="en-GB" dirty="0"/>
              <a:t>Having character involves committing to and caring for particular individuals and institutions. </a:t>
            </a:r>
          </a:p>
          <a:p>
            <a:endParaRPr lang="en-GB" dirty="0"/>
          </a:p>
          <a:p>
            <a:r>
              <a:rPr lang="en-GB" dirty="0"/>
              <a:t>According to this lens, we should face ethical dilemmas by trying to become more like our heroes and to treat the particular people and things we care about rightly and lovingly, rather than by trying to apply abstract general rules.</a:t>
            </a:r>
          </a:p>
          <a:p>
            <a:endParaRPr lang="en-GB" dirty="0"/>
          </a:p>
          <a:p>
            <a:r>
              <a:rPr lang="en-GB" dirty="0"/>
              <a:t>So, for example, if you’re offered a bribe, you should think about what the best people you know would do in this situation and try to be like them, rather than trying to find a rule to follow or to reason your way impartially to an answer.</a:t>
            </a:r>
          </a:p>
        </p:txBody>
      </p:sp>
      <p:sp>
        <p:nvSpPr>
          <p:cNvPr id="4" name="Slide Number Placeholder 3"/>
          <p:cNvSpPr>
            <a:spLocks noGrp="1"/>
          </p:cNvSpPr>
          <p:nvPr>
            <p:ph type="sldNum" sz="quarter" idx="5"/>
          </p:nvPr>
        </p:nvSpPr>
        <p:spPr/>
        <p:txBody>
          <a:bodyPr/>
          <a:lstStyle/>
          <a:p>
            <a:fld id="{075C65FD-572A-4E8A-BA87-36984EE88F19}" type="slidenum">
              <a:rPr lang="en-GB" smtClean="0"/>
              <a:t>17</a:t>
            </a:fld>
            <a:endParaRPr lang="en-GB"/>
          </a:p>
        </p:txBody>
      </p:sp>
    </p:spTree>
    <p:extLst>
      <p:ext uri="{BB962C8B-B14F-4D97-AF65-F5344CB8AC3E}">
        <p14:creationId xmlns:p14="http://schemas.microsoft.com/office/powerpoint/2010/main" val="22430240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covers the institutions we work in, the wider political and social world they depend on, and the natural environment we all depend on.</a:t>
            </a:r>
          </a:p>
          <a:p>
            <a:endParaRPr lang="en-GB" dirty="0"/>
          </a:p>
          <a:p>
            <a:r>
              <a:rPr lang="en-GB" dirty="0"/>
              <a:t>According to this lens, workplaces should be designed and assessed with an eye to what we were given to look after by our predecessors, and which we’ll hand on to our descendants.</a:t>
            </a:r>
          </a:p>
          <a:p>
            <a:endParaRPr lang="en-GB" dirty="0"/>
          </a:p>
          <a:p>
            <a:r>
              <a:rPr lang="en-GB" dirty="0"/>
              <a:t>So, for example, keeping a firm in family ownership might be more important than maximising its short-term profits, and maintaining a natural resource might be more important than exploiting it.</a:t>
            </a:r>
          </a:p>
        </p:txBody>
      </p:sp>
      <p:sp>
        <p:nvSpPr>
          <p:cNvPr id="4" name="Slide Number Placeholder 3"/>
          <p:cNvSpPr>
            <a:spLocks noGrp="1"/>
          </p:cNvSpPr>
          <p:nvPr>
            <p:ph type="sldNum" sz="quarter" idx="5"/>
          </p:nvPr>
        </p:nvSpPr>
        <p:spPr/>
        <p:txBody>
          <a:bodyPr/>
          <a:lstStyle/>
          <a:p>
            <a:fld id="{075C65FD-572A-4E8A-BA87-36984EE88F19}" type="slidenum">
              <a:rPr lang="en-GB" smtClean="0"/>
              <a:t>18</a:t>
            </a:fld>
            <a:endParaRPr lang="en-GB"/>
          </a:p>
        </p:txBody>
      </p:sp>
    </p:spTree>
    <p:extLst>
      <p:ext uri="{BB962C8B-B14F-4D97-AF65-F5344CB8AC3E}">
        <p14:creationId xmlns:p14="http://schemas.microsoft.com/office/powerpoint/2010/main" val="2413461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Document on these lenses on Moodle.</a:t>
            </a:r>
          </a:p>
        </p:txBody>
      </p:sp>
      <p:sp>
        <p:nvSpPr>
          <p:cNvPr id="4" name="Slide Number Placeholder 3"/>
          <p:cNvSpPr>
            <a:spLocks noGrp="1"/>
          </p:cNvSpPr>
          <p:nvPr>
            <p:ph type="sldNum" sz="quarter" idx="5"/>
          </p:nvPr>
        </p:nvSpPr>
        <p:spPr/>
        <p:txBody>
          <a:bodyPr/>
          <a:lstStyle/>
          <a:p>
            <a:fld id="{075C65FD-572A-4E8A-BA87-36984EE88F19}" type="slidenum">
              <a:rPr lang="en-GB" smtClean="0"/>
              <a:t>19</a:t>
            </a:fld>
            <a:endParaRPr lang="en-GB"/>
          </a:p>
        </p:txBody>
      </p:sp>
    </p:spTree>
    <p:extLst>
      <p:ext uri="{BB962C8B-B14F-4D97-AF65-F5344CB8AC3E}">
        <p14:creationId xmlns:p14="http://schemas.microsoft.com/office/powerpoint/2010/main" val="19352143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today’s business landscape, as new scandals occur with increasing regularity, the concepts of trust and reputation are growing ever greater in importance.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Organisations are finding that they must be more transparent and accountable to engage and retain their customers and to attract the best talent. Building trust both outside and within an organisation is now essential to business success.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first episode of 2019, the CIPD explores trust and human connection in today’s workplaces. </a:t>
            </a:r>
            <a:endParaRPr lang="en-GB" dirty="0"/>
          </a:p>
        </p:txBody>
      </p:sp>
      <p:sp>
        <p:nvSpPr>
          <p:cNvPr id="4" name="Slide Number Placeholder 3"/>
          <p:cNvSpPr>
            <a:spLocks noGrp="1"/>
          </p:cNvSpPr>
          <p:nvPr>
            <p:ph type="sldNum" sz="quarter" idx="10"/>
          </p:nvPr>
        </p:nvSpPr>
        <p:spPr/>
        <p:txBody>
          <a:bodyPr/>
          <a:lstStyle/>
          <a:p>
            <a:fld id="{075C65FD-572A-4E8A-BA87-36984EE88F19}" type="slidenum">
              <a:rPr lang="en-GB" smtClean="0"/>
              <a:t>20</a:t>
            </a:fld>
            <a:endParaRPr lang="en-GB"/>
          </a:p>
        </p:txBody>
      </p:sp>
    </p:spTree>
    <p:extLst>
      <p:ext uri="{BB962C8B-B14F-4D97-AF65-F5344CB8AC3E}">
        <p14:creationId xmlns:p14="http://schemas.microsoft.com/office/powerpoint/2010/main" val="29623209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Repercussions of telling the press? Not advisable.</a:t>
            </a:r>
          </a:p>
        </p:txBody>
      </p:sp>
      <p:sp>
        <p:nvSpPr>
          <p:cNvPr id="4" name="Slide Number Placeholder 3"/>
          <p:cNvSpPr>
            <a:spLocks noGrp="1"/>
          </p:cNvSpPr>
          <p:nvPr>
            <p:ph type="sldNum" sz="quarter" idx="10"/>
          </p:nvPr>
        </p:nvSpPr>
        <p:spPr/>
        <p:txBody>
          <a:bodyPr/>
          <a:lstStyle/>
          <a:p>
            <a:fld id="{075C65FD-572A-4E8A-BA87-36984EE88F19}" type="slidenum">
              <a:rPr lang="en-GB" smtClean="0"/>
              <a:t>21</a:t>
            </a:fld>
            <a:endParaRPr lang="en-GB"/>
          </a:p>
        </p:txBody>
      </p:sp>
    </p:spTree>
    <p:extLst>
      <p:ext uri="{BB962C8B-B14F-4D97-AF65-F5344CB8AC3E}">
        <p14:creationId xmlns:p14="http://schemas.microsoft.com/office/powerpoint/2010/main" val="24239314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Build into values of organisation.</a:t>
            </a:r>
          </a:p>
          <a:p>
            <a:pPr marL="171450" indent="-171450">
              <a:buFont typeface="Arial" panose="020B0604020202020204" pitchFamily="34" charset="0"/>
              <a:buChar char="•"/>
            </a:pPr>
            <a:r>
              <a:rPr lang="en-GB" dirty="0"/>
              <a:t>Induction.</a:t>
            </a:r>
          </a:p>
          <a:p>
            <a:pPr marL="171450" indent="-171450">
              <a:buFont typeface="Arial" panose="020B0604020202020204" pitchFamily="34" charset="0"/>
              <a:buChar char="•"/>
            </a:pPr>
            <a:r>
              <a:rPr lang="en-GB" dirty="0"/>
              <a:t>Build into performance management systems.</a:t>
            </a:r>
          </a:p>
          <a:p>
            <a:pPr marL="171450" indent="-171450">
              <a:buFont typeface="Arial" panose="020B0604020202020204" pitchFamily="34" charset="0"/>
              <a:buChar char="•"/>
            </a:pPr>
            <a:r>
              <a:rPr lang="en-GB" dirty="0"/>
              <a:t>Talk about ethical dilemmas.</a:t>
            </a:r>
          </a:p>
          <a:p>
            <a:pPr marL="171450" indent="-171450">
              <a:buFont typeface="Arial" panose="020B0604020202020204" pitchFamily="34" charset="0"/>
              <a:buChar char="•"/>
            </a:pPr>
            <a:r>
              <a:rPr lang="en-GB" dirty="0"/>
              <a:t>Training, education.</a:t>
            </a:r>
          </a:p>
          <a:p>
            <a:pPr marL="171450" indent="-171450">
              <a:buFont typeface="Arial" panose="020B0604020202020204" pitchFamily="34" charset="0"/>
              <a:buChar char="•"/>
            </a:pPr>
            <a:r>
              <a:rPr lang="en-GB" dirty="0"/>
              <a:t>Disciplining those who breach rules.</a:t>
            </a:r>
          </a:p>
          <a:p>
            <a:pPr marL="171450" indent="-171450">
              <a:buFont typeface="Arial" panose="020B0604020202020204" pitchFamily="34" charset="0"/>
              <a:buChar char="•"/>
            </a:pPr>
            <a:r>
              <a:rPr lang="en-GB" dirty="0"/>
              <a:t>Posters.</a:t>
            </a:r>
          </a:p>
          <a:p>
            <a:pPr marL="171450" indent="-171450">
              <a:buFont typeface="Arial" panose="020B0604020202020204" pitchFamily="34" charset="0"/>
              <a:buChar char="•"/>
            </a:pPr>
            <a:r>
              <a:rPr lang="en-GB" dirty="0"/>
              <a:t>Reminders of good ethical practice.</a:t>
            </a:r>
          </a:p>
          <a:p>
            <a:pPr marL="171450" indent="-171450">
              <a:buFont typeface="Arial" panose="020B0604020202020204" pitchFamily="34" charset="0"/>
              <a:buChar char="•"/>
            </a:pPr>
            <a:r>
              <a:rPr lang="en-GB" dirty="0"/>
              <a:t>Celebrate good practice.</a:t>
            </a:r>
          </a:p>
          <a:p>
            <a:pPr marL="171450" indent="-171450">
              <a:buFont typeface="Arial" panose="020B0604020202020204" pitchFamily="34" charset="0"/>
              <a:buChar char="•"/>
            </a:pPr>
            <a:r>
              <a:rPr lang="en-GB" dirty="0"/>
              <a:t>Set a personal example. </a:t>
            </a:r>
          </a:p>
        </p:txBody>
      </p:sp>
      <p:sp>
        <p:nvSpPr>
          <p:cNvPr id="4" name="Slide Number Placeholder 3"/>
          <p:cNvSpPr>
            <a:spLocks noGrp="1"/>
          </p:cNvSpPr>
          <p:nvPr>
            <p:ph type="sldNum" sz="quarter" idx="5"/>
          </p:nvPr>
        </p:nvSpPr>
        <p:spPr/>
        <p:txBody>
          <a:bodyPr/>
          <a:lstStyle/>
          <a:p>
            <a:fld id="{075C65FD-572A-4E8A-BA87-36984EE88F19}" type="slidenum">
              <a:rPr lang="en-GB" smtClean="0"/>
              <a:t>22</a:t>
            </a:fld>
            <a:endParaRPr lang="en-GB"/>
          </a:p>
        </p:txBody>
      </p:sp>
    </p:spTree>
    <p:extLst>
      <p:ext uri="{BB962C8B-B14F-4D97-AF65-F5344CB8AC3E}">
        <p14:creationId xmlns:p14="http://schemas.microsoft.com/office/powerpoint/2010/main" val="2580632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4157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6424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015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29667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28D892-AF19-4F45-AADA-42B567E129AD}" type="datetimeFigureOut">
              <a:rPr lang="en-GB" smtClean="0"/>
              <a:t>16/03/2021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549514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28D892-AF19-4F45-AADA-42B567E129AD}" type="datetimeFigureOut">
              <a:rPr lang="en-GB" smtClean="0"/>
              <a:t>16/03/2021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131735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16/03/2021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10057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644316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371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466667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4694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5452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416077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0262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29975338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28D892-AF19-4F45-AADA-42B567E129AD}" type="datetimeFigureOut">
              <a:rPr lang="en-GB" smtClean="0"/>
              <a:t>16/03/2021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7264626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B28D892-AF19-4F45-AADA-42B567E129AD}" type="datetimeFigureOut">
              <a:rPr lang="en-GB" smtClean="0"/>
              <a:t>16/03/2021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808000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28D892-AF19-4F45-AADA-42B567E129AD}" type="datetimeFigureOut">
              <a:rPr lang="en-GB" smtClean="0"/>
              <a:t>16/03/2021</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5025070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10264236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B28D892-AF19-4F45-AADA-42B567E129AD}" type="datetimeFigureOut">
              <a:rPr lang="en-GB" smtClean="0"/>
              <a:t>16/03/2021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057C1E1-5AFC-47F0-86B7-A2650DA6740C}"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90870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spTree>
    <p:extLst>
      <p:ext uri="{BB962C8B-B14F-4D97-AF65-F5344CB8AC3E}">
        <p14:creationId xmlns:p14="http://schemas.microsoft.com/office/powerpoint/2010/main" val="37915417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28D892-AF19-4F45-AADA-42B567E129AD}" type="datetimeFigureOut">
              <a:rPr lang="en-GB" smtClean="0"/>
              <a:t>16/03/2021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057C1E1-5AFC-47F0-86B7-A2650DA6740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656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B28D892-AF19-4F45-AADA-42B567E129AD}" type="datetimeFigureOut">
              <a:rPr lang="en-GB" smtClean="0"/>
              <a:t>16/03/2021</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057C1E1-5AFC-47F0-86B7-A2650DA6740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84102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4B28D892-AF19-4F45-AADA-42B567E129AD}" type="datetimeFigureOut">
              <a:rPr lang="en-GB" smtClean="0"/>
              <a:t>16/03/2021</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057C1E1-5AFC-47F0-86B7-A2650DA6740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04789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bAQS6Jou3SE"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co.uk/podcasts/trust" TargetMode="External"/><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365356" y="806365"/>
            <a:ext cx="7020747" cy="5229630"/>
          </a:xfrm>
        </p:spPr>
        <p:txBody>
          <a:bodyPr>
            <a:normAutofit/>
          </a:bodyPr>
          <a:lstStyle/>
          <a:p>
            <a:pPr algn="l"/>
            <a:br>
              <a:rPr lang="en-GB" sz="5600" b="1"/>
            </a:br>
            <a:r>
              <a:rPr lang="en-GB" sz="5600" b="1"/>
              <a:t>BMSW5105_CARD</a:t>
            </a:r>
            <a:br>
              <a:rPr lang="en-GB" sz="5600" b="1"/>
            </a:br>
            <a:r>
              <a:rPr lang="en-GB" sz="5600" b="1"/>
              <a:t>Workplace Culture and its Impact on Organisational Efficiency</a:t>
            </a:r>
            <a:br>
              <a:rPr lang="en-GB" sz="5600"/>
            </a:br>
            <a:endParaRPr lang="en-GB" sz="5600"/>
          </a:p>
        </p:txBody>
      </p:sp>
      <p:cxnSp>
        <p:nvCxnSpPr>
          <p:cNvPr id="21" name="Straight Connector 20">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1174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E1070-34FB-402F-A916-1D1FAED88CEB}"/>
              </a:ext>
            </a:extLst>
          </p:cNvPr>
          <p:cNvSpPr>
            <a:spLocks noGrp="1"/>
          </p:cNvSpPr>
          <p:nvPr>
            <p:ph type="title"/>
          </p:nvPr>
        </p:nvSpPr>
        <p:spPr>
          <a:xfrm>
            <a:off x="1024128" y="585216"/>
            <a:ext cx="6066818" cy="1499616"/>
          </a:xfrm>
        </p:spPr>
        <p:txBody>
          <a:bodyPr>
            <a:normAutofit/>
          </a:bodyPr>
          <a:lstStyle/>
          <a:p>
            <a:r>
              <a:rPr lang="en-GB" b="1" dirty="0"/>
              <a:t>Recap of Previous Lecture  </a:t>
            </a:r>
          </a:p>
        </p:txBody>
      </p:sp>
      <p:sp>
        <p:nvSpPr>
          <p:cNvPr id="3" name="Content Placeholder 2">
            <a:extLst>
              <a:ext uri="{FF2B5EF4-FFF2-40B4-BE49-F238E27FC236}">
                <a16:creationId xmlns:a16="http://schemas.microsoft.com/office/drawing/2014/main" id="{E3A609E4-169A-4E36-B12D-862AD1144255}"/>
              </a:ext>
            </a:extLst>
          </p:cNvPr>
          <p:cNvSpPr>
            <a:spLocks noGrp="1"/>
          </p:cNvSpPr>
          <p:nvPr>
            <p:ph idx="1"/>
          </p:nvPr>
        </p:nvSpPr>
        <p:spPr>
          <a:xfrm>
            <a:off x="1024128" y="2286000"/>
            <a:ext cx="6066818" cy="4023360"/>
          </a:xfrm>
        </p:spPr>
        <p:txBody>
          <a:bodyPr>
            <a:normAutofit/>
          </a:bodyPr>
          <a:lstStyle/>
          <a:p>
            <a:r>
              <a:rPr lang="en-GB" dirty="0"/>
              <a:t>Why focus on International Differences?</a:t>
            </a:r>
          </a:p>
          <a:p>
            <a:r>
              <a:rPr lang="en-GB" dirty="0"/>
              <a:t>Hofstede’s Five Cultural Dimensions</a:t>
            </a:r>
          </a:p>
          <a:p>
            <a:r>
              <a:rPr lang="en-GB" dirty="0"/>
              <a:t>The Trompenaars and Hampden-Turner Framework </a:t>
            </a:r>
          </a:p>
          <a:p>
            <a:pPr marL="0" indent="0">
              <a:buNone/>
            </a:pPr>
            <a:endParaRPr lang="en-GB" dirty="0"/>
          </a:p>
          <a:p>
            <a:pPr marL="0" indent="0">
              <a:buNone/>
            </a:pPr>
            <a:endParaRPr lang="en-GB" dirty="0"/>
          </a:p>
        </p:txBody>
      </p:sp>
      <p:pic>
        <p:nvPicPr>
          <p:cNvPr id="5" name="Picture 4" descr="Conference room table">
            <a:extLst>
              <a:ext uri="{FF2B5EF4-FFF2-40B4-BE49-F238E27FC236}">
                <a16:creationId xmlns:a16="http://schemas.microsoft.com/office/drawing/2014/main" id="{EC97DC00-6531-4B23-8B63-7EE5D10DF0EE}"/>
              </a:ext>
            </a:extLst>
          </p:cNvPr>
          <p:cNvPicPr>
            <a:picLocks noChangeAspect="1"/>
          </p:cNvPicPr>
          <p:nvPr/>
        </p:nvPicPr>
        <p:blipFill rotWithShape="1">
          <a:blip r:embed="rId2"/>
          <a:srcRect l="39619"/>
          <a:stretch/>
        </p:blipFill>
        <p:spPr>
          <a:xfrm>
            <a:off x="7552266" y="10"/>
            <a:ext cx="4639733" cy="6857990"/>
          </a:xfrm>
          <a:prstGeom prst="rect">
            <a:avLst/>
          </a:prstGeom>
        </p:spPr>
      </p:pic>
    </p:spTree>
    <p:extLst>
      <p:ext uri="{BB962C8B-B14F-4D97-AF65-F5344CB8AC3E}">
        <p14:creationId xmlns:p14="http://schemas.microsoft.com/office/powerpoint/2010/main" val="77760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1BBDB-CADF-4D87-A798-93476D7F2CF2}"/>
              </a:ext>
            </a:extLst>
          </p:cNvPr>
          <p:cNvSpPr>
            <a:spLocks noGrp="1"/>
          </p:cNvSpPr>
          <p:nvPr>
            <p:ph type="title"/>
          </p:nvPr>
        </p:nvSpPr>
        <p:spPr>
          <a:xfrm>
            <a:off x="1024129" y="585216"/>
            <a:ext cx="10329671" cy="1499616"/>
          </a:xfrm>
        </p:spPr>
        <p:txBody>
          <a:bodyPr>
            <a:normAutofit/>
          </a:bodyPr>
          <a:lstStyle/>
          <a:p>
            <a:r>
              <a:rPr lang="en-GB" b="1">
                <a:solidFill>
                  <a:srgbClr val="FFFFFF"/>
                </a:solidFill>
              </a:rPr>
              <a:t>Structure of Lecture 4</a:t>
            </a: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386B71-C483-4B28-9FDA-29A2F49E0D5C}"/>
              </a:ext>
            </a:extLst>
          </p:cNvPr>
          <p:cNvSpPr>
            <a:spLocks noGrp="1"/>
          </p:cNvSpPr>
          <p:nvPr>
            <p:ph idx="1"/>
          </p:nvPr>
        </p:nvSpPr>
        <p:spPr>
          <a:xfrm>
            <a:off x="1024129" y="2286000"/>
            <a:ext cx="10329671" cy="3862971"/>
          </a:xfrm>
        </p:spPr>
        <p:txBody>
          <a:bodyPr>
            <a:normAutofit/>
          </a:bodyPr>
          <a:lstStyle/>
          <a:p>
            <a:r>
              <a:rPr lang="en-GB">
                <a:solidFill>
                  <a:srgbClr val="FFFFFF"/>
                </a:solidFill>
              </a:rPr>
              <a:t>Corporate responsibility </a:t>
            </a:r>
          </a:p>
          <a:p>
            <a:r>
              <a:rPr lang="en-GB">
                <a:solidFill>
                  <a:srgbClr val="FFFFFF"/>
                </a:solidFill>
              </a:rPr>
              <a:t>Why does corporate responsibility matter?</a:t>
            </a:r>
          </a:p>
          <a:p>
            <a:r>
              <a:rPr lang="en-GB">
                <a:solidFill>
                  <a:srgbClr val="FFFFFF"/>
                </a:solidFill>
              </a:rPr>
              <a:t>The importance of principles</a:t>
            </a:r>
          </a:p>
          <a:p>
            <a:r>
              <a:rPr lang="en-GB">
                <a:solidFill>
                  <a:srgbClr val="FFFFFF"/>
                </a:solidFill>
              </a:rPr>
              <a:t>Ethical framework</a:t>
            </a:r>
          </a:p>
          <a:p>
            <a:r>
              <a:rPr lang="en-GB">
                <a:solidFill>
                  <a:srgbClr val="FFFFFF"/>
                </a:solidFill>
              </a:rPr>
              <a:t>CIPD ethical lenses</a:t>
            </a:r>
          </a:p>
          <a:p>
            <a:r>
              <a:rPr lang="en-GB">
                <a:solidFill>
                  <a:srgbClr val="FFFFFF"/>
                </a:solidFill>
              </a:rPr>
              <a:t>Exercises</a:t>
            </a:r>
          </a:p>
        </p:txBody>
      </p:sp>
    </p:spTree>
    <p:extLst>
      <p:ext uri="{BB962C8B-B14F-4D97-AF65-F5344CB8AC3E}">
        <p14:creationId xmlns:p14="http://schemas.microsoft.com/office/powerpoint/2010/main" val="42795389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1DBB1-6049-4004-909B-B9A03D2121B2}"/>
              </a:ext>
            </a:extLst>
          </p:cNvPr>
          <p:cNvSpPr>
            <a:spLocks noGrp="1"/>
          </p:cNvSpPr>
          <p:nvPr>
            <p:ph type="title"/>
          </p:nvPr>
        </p:nvSpPr>
        <p:spPr>
          <a:xfrm>
            <a:off x="1024129" y="585216"/>
            <a:ext cx="8069094" cy="1499616"/>
          </a:xfrm>
        </p:spPr>
        <p:txBody>
          <a:bodyPr>
            <a:normAutofit/>
          </a:bodyPr>
          <a:lstStyle/>
          <a:p>
            <a:r>
              <a:rPr lang="en-GB" b="1">
                <a:solidFill>
                  <a:srgbClr val="FFFFFF"/>
                </a:solidFill>
              </a:rPr>
              <a:t>Corporate Responsibility </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88330F-02D0-4B76-AF71-4D97B4EC742B}"/>
              </a:ext>
            </a:extLst>
          </p:cNvPr>
          <p:cNvSpPr>
            <a:spLocks noGrp="1"/>
          </p:cNvSpPr>
          <p:nvPr>
            <p:ph idx="1"/>
          </p:nvPr>
        </p:nvSpPr>
        <p:spPr>
          <a:xfrm>
            <a:off x="1024129" y="2286000"/>
            <a:ext cx="8074151" cy="3862971"/>
          </a:xfrm>
        </p:spPr>
        <p:txBody>
          <a:bodyPr>
            <a:normAutofit/>
          </a:bodyPr>
          <a:lstStyle/>
          <a:p>
            <a:r>
              <a:rPr lang="en-GB">
                <a:solidFill>
                  <a:srgbClr val="FFFFFF"/>
                </a:solidFill>
              </a:rPr>
              <a:t>“A responsible organisation conducts business ethically and takes account of its economic, social and environmental impact” (CIPD, 2019)</a:t>
            </a:r>
          </a:p>
          <a:p>
            <a:endParaRPr lang="en-GB">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2010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939FE-5C3B-4B92-AA84-14A1F360B35A}"/>
              </a:ext>
            </a:extLst>
          </p:cNvPr>
          <p:cNvSpPr>
            <a:spLocks noGrp="1"/>
          </p:cNvSpPr>
          <p:nvPr>
            <p:ph type="title"/>
          </p:nvPr>
        </p:nvSpPr>
        <p:spPr>
          <a:xfrm>
            <a:off x="4178301" y="4391025"/>
            <a:ext cx="7192110" cy="1738808"/>
          </a:xfrm>
        </p:spPr>
        <p:txBody>
          <a:bodyPr>
            <a:normAutofit/>
          </a:bodyPr>
          <a:lstStyle/>
          <a:p>
            <a:r>
              <a:rPr lang="en-GB" sz="4300" b="1">
                <a:solidFill>
                  <a:srgbClr val="FFFFFF"/>
                </a:solidFill>
              </a:rPr>
              <a:t>Areas of Corporate Responsibility</a:t>
            </a:r>
            <a:br>
              <a:rPr lang="en-GB" sz="4300" b="1">
                <a:solidFill>
                  <a:srgbClr val="FFFFFF"/>
                </a:solidFill>
              </a:rPr>
            </a:br>
            <a:endParaRPr lang="en-GB" sz="4300">
              <a:solidFill>
                <a:srgbClr val="FFFFFF"/>
              </a:solidFill>
            </a:endParaRPr>
          </a:p>
        </p:txBody>
      </p:sp>
      <p:sp>
        <p:nvSpPr>
          <p:cNvPr id="3" name="Content Placeholder 2">
            <a:extLst>
              <a:ext uri="{FF2B5EF4-FFF2-40B4-BE49-F238E27FC236}">
                <a16:creationId xmlns:a16="http://schemas.microsoft.com/office/drawing/2014/main" id="{99BDF63F-7B57-4755-A9B2-5DAEA2567347}"/>
              </a:ext>
            </a:extLst>
          </p:cNvPr>
          <p:cNvSpPr>
            <a:spLocks noGrp="1"/>
          </p:cNvSpPr>
          <p:nvPr>
            <p:ph idx="1"/>
          </p:nvPr>
        </p:nvSpPr>
        <p:spPr>
          <a:xfrm>
            <a:off x="1149265" y="966217"/>
            <a:ext cx="9920901" cy="2545732"/>
          </a:xfrm>
        </p:spPr>
        <p:txBody>
          <a:bodyPr anchor="ctr">
            <a:normAutofit/>
          </a:bodyPr>
          <a:lstStyle/>
          <a:p>
            <a:pPr marL="0" indent="0">
              <a:buNone/>
            </a:pPr>
            <a:r>
              <a:rPr lang="en-GB" dirty="0"/>
              <a:t>CR initiatives fall into four main areas:</a:t>
            </a:r>
          </a:p>
          <a:p>
            <a:pPr marL="0" indent="0">
              <a:buNone/>
            </a:pPr>
            <a:endParaRPr lang="en-GB" dirty="0"/>
          </a:p>
          <a:p>
            <a:pPr lvl="1">
              <a:buFont typeface="Wingdings" panose="05000000000000000000" pitchFamily="2" charset="2"/>
              <a:buChar char="§"/>
            </a:pPr>
            <a:r>
              <a:rPr lang="en-GB" dirty="0"/>
              <a:t>Workplace</a:t>
            </a:r>
          </a:p>
          <a:p>
            <a:pPr lvl="1">
              <a:buFont typeface="Wingdings" panose="05000000000000000000" pitchFamily="2" charset="2"/>
              <a:buChar char="§"/>
            </a:pPr>
            <a:r>
              <a:rPr lang="en-GB" dirty="0"/>
              <a:t>Market place </a:t>
            </a:r>
          </a:p>
          <a:p>
            <a:pPr lvl="1">
              <a:buFont typeface="Wingdings" panose="05000000000000000000" pitchFamily="2" charset="2"/>
              <a:buChar char="§"/>
            </a:pPr>
            <a:r>
              <a:rPr lang="en-GB" dirty="0"/>
              <a:t>Environment</a:t>
            </a:r>
          </a:p>
          <a:p>
            <a:pPr lvl="1">
              <a:buFont typeface="Wingdings" panose="05000000000000000000" pitchFamily="2" charset="2"/>
              <a:buChar char="§"/>
            </a:pPr>
            <a:r>
              <a:rPr lang="en-GB" dirty="0"/>
              <a:t>Community</a:t>
            </a:r>
          </a:p>
        </p:txBody>
      </p:sp>
    </p:spTree>
    <p:extLst>
      <p:ext uri="{BB962C8B-B14F-4D97-AF65-F5344CB8AC3E}">
        <p14:creationId xmlns:p14="http://schemas.microsoft.com/office/powerpoint/2010/main" val="322322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8069094" cy="1499616"/>
          </a:xfrm>
        </p:spPr>
        <p:txBody>
          <a:bodyPr>
            <a:normAutofit/>
          </a:bodyPr>
          <a:lstStyle/>
          <a:p>
            <a:r>
              <a:rPr lang="en-GB" b="1">
                <a:solidFill>
                  <a:srgbClr val="FFFFFF"/>
                </a:solidFill>
              </a:rPr>
              <a:t>Why does Corporate Responsibility Matter?</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9" y="2286000"/>
            <a:ext cx="8074151" cy="3862971"/>
          </a:xfrm>
        </p:spPr>
        <p:txBody>
          <a:bodyPr>
            <a:normAutofit/>
          </a:bodyPr>
          <a:lstStyle/>
          <a:p>
            <a:r>
              <a:rPr lang="en-GB">
                <a:solidFill>
                  <a:srgbClr val="FFFFFF"/>
                </a:solidFill>
              </a:rPr>
              <a:t>Most businesses traditionally driven by economic, not ethical goals</a:t>
            </a:r>
          </a:p>
          <a:p>
            <a:r>
              <a:rPr lang="en-GB">
                <a:solidFill>
                  <a:srgbClr val="FFFFFF"/>
                </a:solidFill>
              </a:rPr>
              <a:t>Idea that organisations are responsible for their decisions (Kaptein and Wempe, 2002) </a:t>
            </a:r>
          </a:p>
          <a:p>
            <a:r>
              <a:rPr lang="en-GB">
                <a:solidFill>
                  <a:srgbClr val="FFFFFF"/>
                </a:solidFill>
              </a:rPr>
              <a:t>Some corporate responsibility stems from legal requirements – health and safety (duty of care), employment law, consumer protection</a:t>
            </a:r>
          </a:p>
          <a:p>
            <a:r>
              <a:rPr lang="en-GB">
                <a:solidFill>
                  <a:srgbClr val="FFFFFF"/>
                </a:solidFill>
              </a:rPr>
              <a:t>Also responsibility to be moral/ethical – rise in ethical investment and ethical consumerism</a:t>
            </a:r>
          </a:p>
          <a:p>
            <a:r>
              <a:rPr lang="en-GB">
                <a:solidFill>
                  <a:srgbClr val="FFFFFF"/>
                </a:solidFill>
              </a:rPr>
              <a:t>Management – many decisions pose ethical questions since they deal with people issues</a:t>
            </a:r>
          </a:p>
        </p:txBody>
      </p:sp>
      <p:sp>
        <p:nvSpPr>
          <p:cNvPr id="4" name="Slide Number Placeholder 3"/>
          <p:cNvSpPr>
            <a:spLocks noGrp="1"/>
          </p:cNvSpPr>
          <p:nvPr>
            <p:ph type="sldNum" sz="quarter" idx="12"/>
          </p:nvPr>
        </p:nvSpPr>
        <p:spPr>
          <a:xfrm>
            <a:off x="11213566" y="6470704"/>
            <a:ext cx="597434" cy="274320"/>
          </a:xfrm>
        </p:spPr>
        <p:txBody>
          <a:bodyPr>
            <a:normAutofit/>
          </a:bodyPr>
          <a:lstStyle/>
          <a:p>
            <a:pPr>
              <a:spcAft>
                <a:spcPts val="600"/>
              </a:spcAft>
            </a:pPr>
            <a:fld id="{AC82685A-BD3A-4230-8D85-804689F67293}" type="slidenum">
              <a:rPr lang="en-GB" smtClean="0"/>
              <a:pPr>
                <a:spcAft>
                  <a:spcPts val="600"/>
                </a:spcAft>
              </a:pPr>
              <a:t>6</a:t>
            </a:fld>
            <a:endParaRPr lang="en-GB"/>
          </a:p>
        </p:txBody>
      </p:sp>
      <p:sp>
        <p:nvSpPr>
          <p:cNvPr id="13"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69477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EF16C-C495-4A5D-8550-79C252BA5868}"/>
              </a:ext>
            </a:extLst>
          </p:cNvPr>
          <p:cNvSpPr>
            <a:spLocks noGrp="1"/>
          </p:cNvSpPr>
          <p:nvPr>
            <p:ph type="title"/>
          </p:nvPr>
        </p:nvSpPr>
        <p:spPr>
          <a:xfrm>
            <a:off x="1024129" y="585216"/>
            <a:ext cx="8069094" cy="1499616"/>
          </a:xfrm>
        </p:spPr>
        <p:txBody>
          <a:bodyPr>
            <a:normAutofit/>
          </a:bodyPr>
          <a:lstStyle/>
          <a:p>
            <a:r>
              <a:rPr lang="en-GB" b="1">
                <a:solidFill>
                  <a:srgbClr val="FFFFFF"/>
                </a:solidFill>
              </a:rPr>
              <a:t>Capgemini - Video</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3E82FC-BC85-4759-9691-4F4654B6D327}"/>
              </a:ext>
            </a:extLst>
          </p:cNvPr>
          <p:cNvSpPr>
            <a:spLocks noGrp="1"/>
          </p:cNvSpPr>
          <p:nvPr>
            <p:ph idx="1"/>
          </p:nvPr>
        </p:nvSpPr>
        <p:spPr>
          <a:xfrm>
            <a:off x="1024129" y="2286000"/>
            <a:ext cx="8074151" cy="3862971"/>
          </a:xfrm>
        </p:spPr>
        <p:txBody>
          <a:bodyPr>
            <a:normAutofit/>
          </a:bodyPr>
          <a:lstStyle/>
          <a:p>
            <a:r>
              <a:rPr lang="en-GB">
                <a:solidFill>
                  <a:srgbClr val="FFFFFF"/>
                </a:solidFill>
                <a:hlinkClick r:id="rId3"/>
              </a:rPr>
              <a:t>https://www.youtube.com/watch?v=bAQS6Jou3SE</a:t>
            </a:r>
            <a:endParaRPr lang="en-GB">
              <a:solidFill>
                <a:srgbClr val="FFFFFF"/>
              </a:solidFill>
            </a:endParaRPr>
          </a:p>
          <a:p>
            <a:endParaRPr lang="en-GB">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08474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4788" y="804333"/>
            <a:ext cx="3302412" cy="5249334"/>
          </a:xfrm>
        </p:spPr>
        <p:txBody>
          <a:bodyPr>
            <a:normAutofit/>
          </a:bodyPr>
          <a:lstStyle/>
          <a:p>
            <a:pPr algn="r"/>
            <a:r>
              <a:rPr lang="en-GB" b="1">
                <a:solidFill>
                  <a:srgbClr val="FFFFFF"/>
                </a:solidFill>
              </a:rPr>
              <a:t>The Importance of Principles</a:t>
            </a:r>
          </a:p>
        </p:txBody>
      </p:sp>
      <p:sp>
        <p:nvSpPr>
          <p:cNvPr id="3" name="Content Placeholder 2"/>
          <p:cNvSpPr>
            <a:spLocks noGrp="1"/>
          </p:cNvSpPr>
          <p:nvPr>
            <p:ph idx="1"/>
          </p:nvPr>
        </p:nvSpPr>
        <p:spPr>
          <a:xfrm>
            <a:off x="5109882" y="804333"/>
            <a:ext cx="6147169" cy="5249334"/>
          </a:xfrm>
        </p:spPr>
        <p:txBody>
          <a:bodyPr anchor="ctr">
            <a:normAutofit/>
          </a:bodyPr>
          <a:lstStyle/>
          <a:p>
            <a:pPr marL="0" indent="0">
              <a:buNone/>
            </a:pPr>
            <a:r>
              <a:rPr lang="en-GB"/>
              <a:t>Two aspects of ‘business ethics’ (</a:t>
            </a:r>
            <a:r>
              <a:rPr lang="en-GB" err="1"/>
              <a:t>Chryssides</a:t>
            </a:r>
            <a:r>
              <a:rPr lang="en-GB"/>
              <a:t> and </a:t>
            </a:r>
            <a:r>
              <a:rPr lang="en-GB" err="1"/>
              <a:t>Kaler</a:t>
            </a:r>
            <a:r>
              <a:rPr lang="en-GB"/>
              <a:t>, 1993):</a:t>
            </a:r>
          </a:p>
          <a:p>
            <a:pPr marL="914400" lvl="1" indent="-514350">
              <a:buAutoNum type="arabicPeriod"/>
            </a:pPr>
            <a:r>
              <a:rPr lang="en-GB"/>
              <a:t>Specific situations in which ethical controversy arises</a:t>
            </a:r>
          </a:p>
          <a:p>
            <a:pPr marL="914400" lvl="1" indent="-514350">
              <a:buAutoNum type="arabicPeriod"/>
            </a:pPr>
            <a:r>
              <a:rPr lang="en-GB"/>
              <a:t>The principals of behaviour by which it is appropriate to abide</a:t>
            </a:r>
          </a:p>
          <a:p>
            <a:pPr marL="0" indent="0">
              <a:buNone/>
            </a:pPr>
            <a:endParaRPr lang="en-GB" dirty="0"/>
          </a:p>
          <a:p>
            <a:pPr marL="0" indent="0">
              <a:buNone/>
            </a:pPr>
            <a:r>
              <a:rPr lang="en-GB" dirty="0"/>
              <a:t>Principles include:</a:t>
            </a:r>
          </a:p>
          <a:p>
            <a:r>
              <a:rPr lang="en-GB" dirty="0"/>
              <a:t>Ethics of employment – pay, unions, worker’s rights, equal opportunities, non-discrimination, whistle-blowing</a:t>
            </a:r>
          </a:p>
          <a:p>
            <a:r>
              <a:rPr lang="en-GB" dirty="0"/>
              <a:t>Ethics of accounting, finance, restructuring and investing</a:t>
            </a:r>
          </a:p>
          <a:p>
            <a:r>
              <a:rPr lang="en-GB" dirty="0"/>
              <a:t>Ethics of information</a:t>
            </a:r>
          </a:p>
        </p:txBody>
      </p:sp>
      <p:sp>
        <p:nvSpPr>
          <p:cNvPr id="4" name="Slide Number Placeholder 3"/>
          <p:cNvSpPr>
            <a:spLocks noGrp="1"/>
          </p:cNvSpPr>
          <p:nvPr>
            <p:ph type="sldNum" sz="quarter" idx="12"/>
          </p:nvPr>
        </p:nvSpPr>
        <p:spPr>
          <a:xfrm>
            <a:off x="10837334" y="6470704"/>
            <a:ext cx="973666" cy="274320"/>
          </a:xfrm>
        </p:spPr>
        <p:txBody>
          <a:bodyPr>
            <a:normAutofit/>
          </a:bodyPr>
          <a:lstStyle/>
          <a:p>
            <a:pPr>
              <a:spcAft>
                <a:spcPts val="600"/>
              </a:spcAft>
            </a:pPr>
            <a:fld id="{AC82685A-BD3A-4230-8D85-804689F67293}" type="slidenum">
              <a:rPr lang="en-GB" smtClean="0"/>
              <a:pPr>
                <a:spcAft>
                  <a:spcPts val="600"/>
                </a:spcAft>
              </a:pPr>
              <a:t>8</a:t>
            </a:fld>
            <a:endParaRPr lang="en-GB"/>
          </a:p>
        </p:txBody>
      </p:sp>
    </p:spTree>
    <p:extLst>
      <p:ext uri="{BB962C8B-B14F-4D97-AF65-F5344CB8AC3E}">
        <p14:creationId xmlns:p14="http://schemas.microsoft.com/office/powerpoint/2010/main" val="178722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10329671" cy="1499616"/>
          </a:xfrm>
        </p:spPr>
        <p:txBody>
          <a:bodyPr>
            <a:normAutofit/>
          </a:bodyPr>
          <a:lstStyle/>
          <a:p>
            <a:r>
              <a:rPr lang="en-GB" b="1">
                <a:solidFill>
                  <a:srgbClr val="FFFFFF"/>
                </a:solidFill>
              </a:rPr>
              <a:t>Ethical Frameworks</a:t>
            </a:r>
          </a:p>
        </p:txBody>
      </p:sp>
      <p:cxnSp>
        <p:nvCxnSpPr>
          <p:cNvPr id="13" name="Straight Connector 12">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9" y="2286000"/>
            <a:ext cx="10329671" cy="3862971"/>
          </a:xfrm>
        </p:spPr>
        <p:txBody>
          <a:bodyPr numCol="2">
            <a:normAutofit/>
          </a:bodyPr>
          <a:lstStyle/>
          <a:p>
            <a:pPr marL="0" indent="0">
              <a:buNone/>
            </a:pPr>
            <a:r>
              <a:rPr lang="en-GB" dirty="0">
                <a:solidFill>
                  <a:srgbClr val="FFFFFF"/>
                </a:solidFill>
              </a:rPr>
              <a:t>Winstanley et al (1996) identify the       following frameworks to analyse the management of people:</a:t>
            </a:r>
          </a:p>
          <a:p>
            <a:r>
              <a:rPr lang="en-GB" dirty="0">
                <a:solidFill>
                  <a:srgbClr val="FFFFFF"/>
                </a:solidFill>
              </a:rPr>
              <a:t>Basic human, civil and employment rights</a:t>
            </a:r>
          </a:p>
          <a:p>
            <a:r>
              <a:rPr lang="en-GB" dirty="0">
                <a:solidFill>
                  <a:srgbClr val="FFFFFF"/>
                </a:solidFill>
              </a:rPr>
              <a:t>Social and organisational justice</a:t>
            </a:r>
          </a:p>
          <a:p>
            <a:r>
              <a:rPr lang="en-GB" dirty="0">
                <a:solidFill>
                  <a:srgbClr val="FFFFFF"/>
                </a:solidFill>
              </a:rPr>
              <a:t>Universalism</a:t>
            </a:r>
          </a:p>
          <a:p>
            <a:r>
              <a:rPr lang="en-GB" dirty="0">
                <a:solidFill>
                  <a:srgbClr val="FFFFFF"/>
                </a:solidFill>
              </a:rPr>
              <a:t>Community of purpose </a:t>
            </a:r>
          </a:p>
          <a:p>
            <a:endParaRPr lang="en-GB" dirty="0">
              <a:solidFill>
                <a:srgbClr val="FFFFFF"/>
              </a:solidFill>
            </a:endParaRPr>
          </a:p>
          <a:p>
            <a:pPr marL="0" indent="0">
              <a:buNone/>
            </a:pPr>
            <a:r>
              <a:rPr lang="en-GB" dirty="0">
                <a:solidFill>
                  <a:srgbClr val="FFFFFF"/>
                </a:solidFill>
              </a:rPr>
              <a:t> </a:t>
            </a:r>
            <a:r>
              <a:rPr lang="en-GB" b="1" dirty="0">
                <a:solidFill>
                  <a:srgbClr val="FFFFFF"/>
                </a:solidFill>
              </a:rPr>
              <a:t>Recommended:</a:t>
            </a:r>
          </a:p>
          <a:p>
            <a:r>
              <a:rPr lang="en-GB" dirty="0">
                <a:solidFill>
                  <a:srgbClr val="FFFFFF"/>
                </a:solidFill>
              </a:rPr>
              <a:t>Employment charters</a:t>
            </a:r>
          </a:p>
          <a:p>
            <a:r>
              <a:rPr lang="en-GB" dirty="0">
                <a:solidFill>
                  <a:srgbClr val="FFFFFF"/>
                </a:solidFill>
              </a:rPr>
              <a:t>Legal regulation</a:t>
            </a:r>
          </a:p>
          <a:p>
            <a:r>
              <a:rPr lang="en-GB" dirty="0">
                <a:solidFill>
                  <a:srgbClr val="FFFFFF"/>
                </a:solidFill>
              </a:rPr>
              <a:t>Innovation in good practice</a:t>
            </a:r>
          </a:p>
          <a:p>
            <a:r>
              <a:rPr lang="en-GB" dirty="0">
                <a:solidFill>
                  <a:srgbClr val="FFFFFF"/>
                </a:solidFill>
              </a:rPr>
              <a:t>Challenge inevitability of demise of job security</a:t>
            </a:r>
          </a:p>
        </p:txBody>
      </p:sp>
      <p:sp>
        <p:nvSpPr>
          <p:cNvPr id="4" name="Slide Number Placeholder 3"/>
          <p:cNvSpPr>
            <a:spLocks noGrp="1"/>
          </p:cNvSpPr>
          <p:nvPr>
            <p:ph type="sldNum" sz="quarter" idx="12"/>
          </p:nvPr>
        </p:nvSpPr>
        <p:spPr>
          <a:xfrm>
            <a:off x="10837333" y="6536693"/>
            <a:ext cx="973667" cy="274320"/>
          </a:xfrm>
        </p:spPr>
        <p:txBody>
          <a:bodyPr>
            <a:normAutofit/>
          </a:bodyPr>
          <a:lstStyle/>
          <a:p>
            <a:pPr>
              <a:spcAft>
                <a:spcPts val="600"/>
              </a:spcAft>
            </a:pPr>
            <a:fld id="{AC82685A-BD3A-4230-8D85-804689F67293}" type="slidenum">
              <a:rPr lang="en-GB">
                <a:solidFill>
                  <a:schemeClr val="accent2"/>
                </a:solidFill>
              </a:rPr>
              <a:pPr>
                <a:spcAft>
                  <a:spcPts val="600"/>
                </a:spcAft>
              </a:pPr>
              <a:t>9</a:t>
            </a:fld>
            <a:endParaRPr lang="en-GB">
              <a:solidFill>
                <a:schemeClr val="accent2"/>
              </a:solidFill>
            </a:endParaRPr>
          </a:p>
        </p:txBody>
      </p:sp>
    </p:spTree>
    <p:extLst>
      <p:ext uri="{BB962C8B-B14F-4D97-AF65-F5344CB8AC3E}">
        <p14:creationId xmlns:p14="http://schemas.microsoft.com/office/powerpoint/2010/main" val="31008988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8301" y="4391025"/>
            <a:ext cx="7192110" cy="1738808"/>
          </a:xfrm>
        </p:spPr>
        <p:txBody>
          <a:bodyPr>
            <a:normAutofit/>
          </a:bodyPr>
          <a:lstStyle/>
          <a:p>
            <a:r>
              <a:rPr lang="en-GB" b="1">
                <a:solidFill>
                  <a:srgbClr val="FFFFFF"/>
                </a:solidFill>
              </a:rPr>
              <a:t>CIPD – Eight Ethical Lenses</a:t>
            </a:r>
          </a:p>
        </p:txBody>
      </p:sp>
      <p:sp>
        <p:nvSpPr>
          <p:cNvPr id="3" name="Content Placeholder 2"/>
          <p:cNvSpPr>
            <a:spLocks noGrp="1"/>
          </p:cNvSpPr>
          <p:nvPr>
            <p:ph idx="1"/>
          </p:nvPr>
        </p:nvSpPr>
        <p:spPr>
          <a:xfrm>
            <a:off x="1149265" y="966217"/>
            <a:ext cx="9920901" cy="2545732"/>
          </a:xfrm>
        </p:spPr>
        <p:txBody>
          <a:bodyPr numCol="2" anchor="ctr">
            <a:normAutofit/>
          </a:bodyPr>
          <a:lstStyle/>
          <a:p>
            <a:r>
              <a:rPr lang="en-GB"/>
              <a:t>Fairness</a:t>
            </a:r>
          </a:p>
          <a:p>
            <a:r>
              <a:rPr lang="en-GB"/>
              <a:t>Merit </a:t>
            </a:r>
          </a:p>
          <a:p>
            <a:r>
              <a:rPr lang="en-GB"/>
              <a:t>Markets</a:t>
            </a:r>
          </a:p>
          <a:p>
            <a:r>
              <a:rPr lang="en-GB"/>
              <a:t>Democracy </a:t>
            </a:r>
          </a:p>
          <a:p>
            <a:endParaRPr lang="en-GB"/>
          </a:p>
          <a:p>
            <a:r>
              <a:rPr lang="en-GB"/>
              <a:t>Wellbeing  </a:t>
            </a:r>
          </a:p>
          <a:p>
            <a:r>
              <a:rPr lang="en-GB"/>
              <a:t>Rights and Duties</a:t>
            </a:r>
          </a:p>
          <a:p>
            <a:r>
              <a:rPr lang="en-GB"/>
              <a:t>Character </a:t>
            </a:r>
          </a:p>
          <a:p>
            <a:r>
              <a:rPr lang="en-GB"/>
              <a:t>Handing down</a:t>
            </a:r>
          </a:p>
        </p:txBody>
      </p:sp>
      <p:sp>
        <p:nvSpPr>
          <p:cNvPr id="4" name="Slide Number Placeholder 3"/>
          <p:cNvSpPr>
            <a:spLocks noGrp="1"/>
          </p:cNvSpPr>
          <p:nvPr>
            <p:ph type="sldNum" sz="quarter" idx="12"/>
          </p:nvPr>
        </p:nvSpPr>
        <p:spPr>
          <a:xfrm>
            <a:off x="10837334" y="6470704"/>
            <a:ext cx="973666" cy="274320"/>
          </a:xfrm>
        </p:spPr>
        <p:txBody>
          <a:bodyPr>
            <a:normAutofit/>
          </a:bodyPr>
          <a:lstStyle/>
          <a:p>
            <a:pPr>
              <a:spcAft>
                <a:spcPts val="600"/>
              </a:spcAft>
            </a:pPr>
            <a:fld id="{AC82685A-BD3A-4230-8D85-804689F67293}" type="slidenum">
              <a:rPr lang="en-GB" smtClean="0"/>
              <a:pPr>
                <a:spcAft>
                  <a:spcPts val="600"/>
                </a:spcAft>
              </a:pPr>
              <a:t>10</a:t>
            </a:fld>
            <a:endParaRPr lang="en-GB"/>
          </a:p>
        </p:txBody>
      </p:sp>
    </p:spTree>
    <p:extLst>
      <p:ext uri="{BB962C8B-B14F-4D97-AF65-F5344CB8AC3E}">
        <p14:creationId xmlns:p14="http://schemas.microsoft.com/office/powerpoint/2010/main" val="1514389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FAA46-F63C-45FE-B4F0-A7E677E9F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DA9B7795-7E78-4F68-B6FE-6ECC916562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DB78907-3FC8-4B76-A09D-4EED20AED674}"/>
              </a:ext>
            </a:extLst>
          </p:cNvPr>
          <p:cNvPicPr>
            <a:picLocks noChangeAspect="1"/>
          </p:cNvPicPr>
          <p:nvPr/>
        </p:nvPicPr>
        <p:blipFill rotWithShape="1">
          <a:blip r:embed="rId3">
            <a:alphaModFix amt="45000"/>
          </a:blip>
          <a:srcRect t="8514"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65EF2956-A54F-4A30-8647-CD9A90012B91}"/>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r"/>
            <a:r>
              <a:rPr lang="en-US" sz="6600" b="1" spc="200">
                <a:solidFill>
                  <a:schemeClr val="tx1"/>
                </a:solidFill>
              </a:rPr>
              <a:t>Fairness</a:t>
            </a:r>
          </a:p>
        </p:txBody>
      </p:sp>
      <p:sp>
        <p:nvSpPr>
          <p:cNvPr id="3" name="Content Placeholder 2">
            <a:extLst>
              <a:ext uri="{FF2B5EF4-FFF2-40B4-BE49-F238E27FC236}">
                <a16:creationId xmlns:a16="http://schemas.microsoft.com/office/drawing/2014/main" id="{369139C0-3476-4656-8EF0-818BC1BC5FF6}"/>
              </a:ext>
            </a:extLst>
          </p:cNvPr>
          <p:cNvSpPr>
            <a:spLocks noGrp="1"/>
          </p:cNvSpPr>
          <p:nvPr>
            <p:ph idx="1"/>
          </p:nvPr>
        </p:nvSpPr>
        <p:spPr>
          <a:xfrm>
            <a:off x="8451608" y="643467"/>
            <a:ext cx="3096926" cy="5571066"/>
          </a:xfrm>
        </p:spPr>
        <p:txBody>
          <a:bodyPr vert="horz" lIns="91440" tIns="45720" rIns="91440" bIns="45720" rtlCol="0" anchor="ctr">
            <a:normAutofit/>
          </a:bodyPr>
          <a:lstStyle/>
          <a:p>
            <a:pPr marL="0" indent="0">
              <a:lnSpc>
                <a:spcPct val="100000"/>
              </a:lnSpc>
              <a:spcBef>
                <a:spcPts val="0"/>
              </a:spcBef>
              <a:buNone/>
            </a:pPr>
            <a:r>
              <a:rPr lang="en-US" sz="2000"/>
              <a:t>Everyone in an organisation should be able to agree to it, whatever their place in it.</a:t>
            </a:r>
          </a:p>
        </p:txBody>
      </p:sp>
      <p:cxnSp>
        <p:nvCxnSpPr>
          <p:cNvPr id="15" name="Straight Connector 14">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69993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B2250-095A-4A7B-8524-62ACA9BD826D}"/>
              </a:ext>
            </a:extLst>
          </p:cNvPr>
          <p:cNvSpPr>
            <a:spLocks noGrp="1"/>
          </p:cNvSpPr>
          <p:nvPr>
            <p:ph type="title"/>
          </p:nvPr>
        </p:nvSpPr>
        <p:spPr>
          <a:xfrm>
            <a:off x="4365356" y="806365"/>
            <a:ext cx="7020747" cy="5229630"/>
          </a:xfrm>
        </p:spPr>
        <p:txBody>
          <a:bodyPr vert="horz" lIns="91440" tIns="45720" rIns="91440" bIns="45720" rtlCol="0" anchor="ctr">
            <a:normAutofit/>
          </a:bodyPr>
          <a:lstStyle/>
          <a:p>
            <a:r>
              <a:rPr lang="en-US" sz="6600" b="1" spc="200"/>
              <a:t>Merit</a:t>
            </a:r>
          </a:p>
        </p:txBody>
      </p:sp>
      <p:sp>
        <p:nvSpPr>
          <p:cNvPr id="3" name="Content Placeholder 2">
            <a:extLst>
              <a:ext uri="{FF2B5EF4-FFF2-40B4-BE49-F238E27FC236}">
                <a16:creationId xmlns:a16="http://schemas.microsoft.com/office/drawing/2014/main" id="{70CF55F8-53DF-40B9-94C8-3BCE144F7453}"/>
              </a:ext>
            </a:extLst>
          </p:cNvPr>
          <p:cNvSpPr>
            <a:spLocks noGrp="1"/>
          </p:cNvSpPr>
          <p:nvPr>
            <p:ph idx="1"/>
          </p:nvPr>
        </p:nvSpPr>
        <p:spPr>
          <a:xfrm>
            <a:off x="788661" y="806365"/>
            <a:ext cx="2949542" cy="5229630"/>
          </a:xfrm>
        </p:spPr>
        <p:txBody>
          <a:bodyPr vert="horz" lIns="91440" tIns="45720" rIns="91440" bIns="45720" rtlCol="0" anchor="ctr">
            <a:normAutofit/>
          </a:bodyPr>
          <a:lstStyle/>
          <a:p>
            <a:pPr marL="0" indent="0" algn="r">
              <a:lnSpc>
                <a:spcPct val="100000"/>
              </a:lnSpc>
              <a:spcBef>
                <a:spcPts val="0"/>
              </a:spcBef>
              <a:buNone/>
            </a:pPr>
            <a:r>
              <a:rPr lang="en-US" sz="2400">
                <a:solidFill>
                  <a:schemeClr val="tx1">
                    <a:lumMod val="75000"/>
                    <a:lumOff val="25000"/>
                  </a:schemeClr>
                </a:solidFill>
              </a:rPr>
              <a:t>Jobs and their rewards should track talent and hard work. </a:t>
            </a:r>
          </a:p>
        </p:txBody>
      </p:sp>
      <p:cxnSp>
        <p:nvCxnSpPr>
          <p:cNvPr id="16" name="Straight Connector 15">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810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F45B7-9C05-4956-A646-F0A8A8ABD4A3}"/>
              </a:ext>
            </a:extLst>
          </p:cNvPr>
          <p:cNvSpPr>
            <a:spLocks noGrp="1"/>
          </p:cNvSpPr>
          <p:nvPr>
            <p:ph type="title"/>
          </p:nvPr>
        </p:nvSpPr>
        <p:spPr>
          <a:xfrm>
            <a:off x="4365356" y="806365"/>
            <a:ext cx="7020747" cy="5229630"/>
          </a:xfrm>
        </p:spPr>
        <p:txBody>
          <a:bodyPr vert="horz" lIns="91440" tIns="45720" rIns="91440" bIns="45720" rtlCol="0" anchor="ctr">
            <a:normAutofit/>
          </a:bodyPr>
          <a:lstStyle/>
          <a:p>
            <a:r>
              <a:rPr lang="en-US" sz="6600" b="1" spc="200"/>
              <a:t>Markets</a:t>
            </a:r>
          </a:p>
        </p:txBody>
      </p:sp>
      <p:sp>
        <p:nvSpPr>
          <p:cNvPr id="3" name="Content Placeholder 2">
            <a:extLst>
              <a:ext uri="{FF2B5EF4-FFF2-40B4-BE49-F238E27FC236}">
                <a16:creationId xmlns:a16="http://schemas.microsoft.com/office/drawing/2014/main" id="{0CDBFA9B-0AF8-4B7D-8BF5-E0E786A18EEF}"/>
              </a:ext>
            </a:extLst>
          </p:cNvPr>
          <p:cNvSpPr>
            <a:spLocks noGrp="1"/>
          </p:cNvSpPr>
          <p:nvPr>
            <p:ph idx="1"/>
          </p:nvPr>
        </p:nvSpPr>
        <p:spPr>
          <a:xfrm>
            <a:off x="788661" y="806365"/>
            <a:ext cx="2949542" cy="5229630"/>
          </a:xfrm>
        </p:spPr>
        <p:txBody>
          <a:bodyPr vert="horz" lIns="91440" tIns="45720" rIns="91440" bIns="45720" rtlCol="0" anchor="ctr">
            <a:normAutofit/>
          </a:bodyPr>
          <a:lstStyle/>
          <a:p>
            <a:pPr marL="0" indent="0" algn="r">
              <a:lnSpc>
                <a:spcPct val="100000"/>
              </a:lnSpc>
              <a:spcBef>
                <a:spcPts val="0"/>
              </a:spcBef>
              <a:buNone/>
            </a:pPr>
            <a:r>
              <a:rPr lang="en-US" sz="2400">
                <a:solidFill>
                  <a:schemeClr val="tx1">
                    <a:lumMod val="75000"/>
                    <a:lumOff val="25000"/>
                  </a:schemeClr>
                </a:solidFill>
              </a:rPr>
              <a:t>Jobs and their rewards should follow from voluntary market exchanges. </a:t>
            </a:r>
          </a:p>
        </p:txBody>
      </p:sp>
      <p:cxnSp>
        <p:nvCxnSpPr>
          <p:cNvPr id="16" name="Straight Connector 15">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505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BBFED4-5B8B-4899-94C0-FCB8500AA368}"/>
              </a:ext>
            </a:extLst>
          </p:cNvPr>
          <p:cNvSpPr>
            <a:spLocks noGrp="1"/>
          </p:cNvSpPr>
          <p:nvPr>
            <p:ph type="title"/>
          </p:nvPr>
        </p:nvSpPr>
        <p:spPr>
          <a:xfrm>
            <a:off x="4365356" y="806365"/>
            <a:ext cx="7020747" cy="5229630"/>
          </a:xfrm>
        </p:spPr>
        <p:txBody>
          <a:bodyPr vert="horz" lIns="91440" tIns="45720" rIns="91440" bIns="45720" rtlCol="0" anchor="ctr">
            <a:normAutofit/>
          </a:bodyPr>
          <a:lstStyle/>
          <a:p>
            <a:r>
              <a:rPr lang="en-US" sz="6600" b="1" spc="200"/>
              <a:t>Democracy</a:t>
            </a:r>
          </a:p>
        </p:txBody>
      </p:sp>
      <p:sp>
        <p:nvSpPr>
          <p:cNvPr id="3" name="Content Placeholder 2">
            <a:extLst>
              <a:ext uri="{FF2B5EF4-FFF2-40B4-BE49-F238E27FC236}">
                <a16:creationId xmlns:a16="http://schemas.microsoft.com/office/drawing/2014/main" id="{1A45E3D1-CB48-4AEE-B463-32FF42699923}"/>
              </a:ext>
            </a:extLst>
          </p:cNvPr>
          <p:cNvSpPr>
            <a:spLocks noGrp="1"/>
          </p:cNvSpPr>
          <p:nvPr>
            <p:ph idx="1"/>
          </p:nvPr>
        </p:nvSpPr>
        <p:spPr>
          <a:xfrm>
            <a:off x="788661" y="806365"/>
            <a:ext cx="2949542" cy="5229630"/>
          </a:xfrm>
        </p:spPr>
        <p:txBody>
          <a:bodyPr vert="horz" lIns="91440" tIns="45720" rIns="91440" bIns="45720" rtlCol="0" anchor="ctr">
            <a:normAutofit/>
          </a:bodyPr>
          <a:lstStyle/>
          <a:p>
            <a:pPr marL="0" indent="0" algn="r">
              <a:lnSpc>
                <a:spcPct val="100000"/>
              </a:lnSpc>
              <a:spcBef>
                <a:spcPts val="0"/>
              </a:spcBef>
              <a:buNone/>
            </a:pPr>
            <a:r>
              <a:rPr lang="en-US" sz="2400">
                <a:solidFill>
                  <a:schemeClr val="tx1">
                    <a:lumMod val="75000"/>
                    <a:lumOff val="25000"/>
                  </a:schemeClr>
                </a:solidFill>
              </a:rPr>
              <a:t>No one should be subject to a regime in which they have no say</a:t>
            </a:r>
          </a:p>
        </p:txBody>
      </p:sp>
      <p:cxnSp>
        <p:nvCxnSpPr>
          <p:cNvPr id="16" name="Straight Connector 15">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52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F4432D-1D34-4B1C-B8E3-689D652B84BF}"/>
              </a:ext>
            </a:extLst>
          </p:cNvPr>
          <p:cNvSpPr>
            <a:spLocks noGrp="1"/>
          </p:cNvSpPr>
          <p:nvPr>
            <p:ph type="title"/>
          </p:nvPr>
        </p:nvSpPr>
        <p:spPr>
          <a:xfrm>
            <a:off x="4365356" y="806365"/>
            <a:ext cx="7020747" cy="5229630"/>
          </a:xfrm>
        </p:spPr>
        <p:txBody>
          <a:bodyPr vert="horz" lIns="91440" tIns="45720" rIns="91440" bIns="45720" rtlCol="0" anchor="ctr">
            <a:normAutofit/>
          </a:bodyPr>
          <a:lstStyle/>
          <a:p>
            <a:r>
              <a:rPr lang="en-US" sz="6600" b="1" spc="200"/>
              <a:t>Wellbeing</a:t>
            </a:r>
          </a:p>
        </p:txBody>
      </p:sp>
      <p:sp>
        <p:nvSpPr>
          <p:cNvPr id="3" name="Content Placeholder 2">
            <a:extLst>
              <a:ext uri="{FF2B5EF4-FFF2-40B4-BE49-F238E27FC236}">
                <a16:creationId xmlns:a16="http://schemas.microsoft.com/office/drawing/2014/main" id="{D0BA1621-C8B1-49D9-9655-C0C551A64FEB}"/>
              </a:ext>
            </a:extLst>
          </p:cNvPr>
          <p:cNvSpPr>
            <a:spLocks noGrp="1"/>
          </p:cNvSpPr>
          <p:nvPr>
            <p:ph idx="1"/>
          </p:nvPr>
        </p:nvSpPr>
        <p:spPr>
          <a:xfrm>
            <a:off x="788661" y="806365"/>
            <a:ext cx="2949542" cy="5229630"/>
          </a:xfrm>
        </p:spPr>
        <p:txBody>
          <a:bodyPr vert="horz" lIns="91440" tIns="45720" rIns="91440" bIns="45720" rtlCol="0" anchor="ctr">
            <a:normAutofit/>
          </a:bodyPr>
          <a:lstStyle/>
          <a:p>
            <a:pPr marL="0" indent="0" algn="r">
              <a:lnSpc>
                <a:spcPct val="100000"/>
              </a:lnSpc>
              <a:spcBef>
                <a:spcPts val="0"/>
              </a:spcBef>
              <a:buNone/>
            </a:pPr>
            <a:r>
              <a:rPr lang="en-US" sz="2400">
                <a:solidFill>
                  <a:schemeClr val="tx1">
                    <a:lumMod val="75000"/>
                    <a:lumOff val="25000"/>
                  </a:schemeClr>
                </a:solidFill>
              </a:rPr>
              <a:t>Work should be good for us. </a:t>
            </a:r>
          </a:p>
        </p:txBody>
      </p:sp>
      <p:cxnSp>
        <p:nvCxnSpPr>
          <p:cNvPr id="16" name="Straight Connector 15">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6166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FAFEBEB-E7DF-4119-99EC-3C2C5F3C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5688020" cy="6214535"/>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7340C-9F25-4350-8E1F-8D3DA4C897AB}"/>
              </a:ext>
            </a:extLst>
          </p:cNvPr>
          <p:cNvSpPr>
            <a:spLocks noGrp="1"/>
          </p:cNvSpPr>
          <p:nvPr>
            <p:ph type="title"/>
          </p:nvPr>
        </p:nvSpPr>
        <p:spPr>
          <a:xfrm>
            <a:off x="840998" y="965200"/>
            <a:ext cx="4689938" cy="4815596"/>
          </a:xfrm>
        </p:spPr>
        <p:txBody>
          <a:bodyPr>
            <a:normAutofit/>
          </a:bodyPr>
          <a:lstStyle/>
          <a:p>
            <a:pPr algn="r"/>
            <a:r>
              <a:rPr lang="en-GB" b="1">
                <a:solidFill>
                  <a:srgbClr val="FFFFFF"/>
                </a:solidFill>
              </a:rPr>
              <a:t>Rights and Duties</a:t>
            </a:r>
          </a:p>
        </p:txBody>
      </p:sp>
      <p:sp>
        <p:nvSpPr>
          <p:cNvPr id="10" name="Rectangle 9">
            <a:extLst>
              <a:ext uri="{FF2B5EF4-FFF2-40B4-BE49-F238E27FC236}">
                <a16:creationId xmlns:a16="http://schemas.microsoft.com/office/drawing/2014/main" id="{8E25F227-C9F5-44BC-8ECE-188763D85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DF08AB-84AF-4C47-9ACC-7F1DA8E653F3}"/>
              </a:ext>
            </a:extLst>
          </p:cNvPr>
          <p:cNvSpPr>
            <a:spLocks noGrp="1"/>
          </p:cNvSpPr>
          <p:nvPr>
            <p:ph idx="1"/>
          </p:nvPr>
        </p:nvSpPr>
        <p:spPr>
          <a:xfrm>
            <a:off x="6661065" y="974875"/>
            <a:ext cx="4724573" cy="4852362"/>
          </a:xfrm>
        </p:spPr>
        <p:txBody>
          <a:bodyPr anchor="ctr">
            <a:normAutofit/>
          </a:bodyPr>
          <a:lstStyle/>
          <a:p>
            <a:r>
              <a:rPr lang="en-GB">
                <a:solidFill>
                  <a:srgbClr val="FFFFFF"/>
                </a:solidFill>
              </a:rPr>
              <a:t>Everyone has rights to do some things and to be free of some things, and everyone has duties not to violate others’ rights. </a:t>
            </a:r>
          </a:p>
        </p:txBody>
      </p:sp>
    </p:spTree>
    <p:extLst>
      <p:ext uri="{BB962C8B-B14F-4D97-AF65-F5344CB8AC3E}">
        <p14:creationId xmlns:p14="http://schemas.microsoft.com/office/powerpoint/2010/main" val="44144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1E7C082-5B81-400A-A1DE-7CA9F26ED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 name="Straight Connector 9">
            <a:extLst>
              <a:ext uri="{FF2B5EF4-FFF2-40B4-BE49-F238E27FC236}">
                <a16:creationId xmlns:a16="http://schemas.microsoft.com/office/drawing/2014/main" id="{08D54232-CDE1-4B53-B430-AB82206F6B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BA0C938-1486-4635-9F6C-44D521FA6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2A7ABB-6A86-4A02-A072-FA82CDCE5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28" y="484632"/>
            <a:ext cx="11244036" cy="5880916"/>
          </a:xfrm>
          <a:prstGeom prst="rect">
            <a:avLst/>
          </a:prstGeom>
          <a:solidFill>
            <a:schemeClr val="bg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70983-B69B-4B62-836C-3A5A3259CF28}"/>
              </a:ext>
            </a:extLst>
          </p:cNvPr>
          <p:cNvSpPr>
            <a:spLocks noGrp="1"/>
          </p:cNvSpPr>
          <p:nvPr>
            <p:ph type="title"/>
          </p:nvPr>
        </p:nvSpPr>
        <p:spPr>
          <a:xfrm>
            <a:off x="4365356" y="806365"/>
            <a:ext cx="7020747" cy="5229630"/>
          </a:xfrm>
        </p:spPr>
        <p:txBody>
          <a:bodyPr vert="horz" lIns="91440" tIns="45720" rIns="91440" bIns="45720" rtlCol="0" anchor="ctr">
            <a:normAutofit/>
          </a:bodyPr>
          <a:lstStyle/>
          <a:p>
            <a:r>
              <a:rPr lang="en-US" sz="6600" b="1" spc="200"/>
              <a:t>Character</a:t>
            </a:r>
          </a:p>
        </p:txBody>
      </p:sp>
      <p:sp>
        <p:nvSpPr>
          <p:cNvPr id="3" name="Content Placeholder 2">
            <a:extLst>
              <a:ext uri="{FF2B5EF4-FFF2-40B4-BE49-F238E27FC236}">
                <a16:creationId xmlns:a16="http://schemas.microsoft.com/office/drawing/2014/main" id="{B559D034-C2AB-4593-A98F-015D11A1A782}"/>
              </a:ext>
            </a:extLst>
          </p:cNvPr>
          <p:cNvSpPr>
            <a:spLocks noGrp="1"/>
          </p:cNvSpPr>
          <p:nvPr>
            <p:ph idx="1"/>
          </p:nvPr>
        </p:nvSpPr>
        <p:spPr>
          <a:xfrm>
            <a:off x="788661" y="806365"/>
            <a:ext cx="2949542" cy="5229630"/>
          </a:xfrm>
        </p:spPr>
        <p:txBody>
          <a:bodyPr vert="horz" lIns="91440" tIns="45720" rIns="91440" bIns="45720" rtlCol="0" anchor="ctr">
            <a:normAutofit/>
          </a:bodyPr>
          <a:lstStyle/>
          <a:p>
            <a:pPr marL="0" indent="0" algn="r">
              <a:lnSpc>
                <a:spcPct val="100000"/>
              </a:lnSpc>
              <a:spcBef>
                <a:spcPts val="0"/>
              </a:spcBef>
              <a:buNone/>
            </a:pPr>
            <a:r>
              <a:rPr lang="en-US" sz="2400">
                <a:solidFill>
                  <a:schemeClr val="tx1">
                    <a:lumMod val="75000"/>
                    <a:lumOff val="25000"/>
                  </a:schemeClr>
                </a:solidFill>
              </a:rPr>
              <a:t>Each of us should work to develop the best ethical character for our roles. </a:t>
            </a:r>
          </a:p>
        </p:txBody>
      </p:sp>
      <p:cxnSp>
        <p:nvCxnSpPr>
          <p:cNvPr id="16" name="Straight Connector 15">
            <a:extLst>
              <a:ext uri="{FF2B5EF4-FFF2-40B4-BE49-F238E27FC236}">
                <a16:creationId xmlns:a16="http://schemas.microsoft.com/office/drawing/2014/main" id="{B6916720-6D22-4D4B-BC19-23008C7DD4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1520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C3716-0DBC-4324-9FC8-9E737E867768}"/>
              </a:ext>
            </a:extLst>
          </p:cNvPr>
          <p:cNvSpPr>
            <a:spLocks noGrp="1"/>
          </p:cNvSpPr>
          <p:nvPr>
            <p:ph type="title"/>
          </p:nvPr>
        </p:nvSpPr>
        <p:spPr>
          <a:xfrm>
            <a:off x="1024129" y="585216"/>
            <a:ext cx="8069094" cy="1499616"/>
          </a:xfrm>
        </p:spPr>
        <p:txBody>
          <a:bodyPr>
            <a:normAutofit/>
          </a:bodyPr>
          <a:lstStyle/>
          <a:p>
            <a:r>
              <a:rPr lang="en-GB" b="1">
                <a:solidFill>
                  <a:srgbClr val="FFFFFF"/>
                </a:solidFill>
              </a:rPr>
              <a:t>Handing Down</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60A989F-8857-4ED9-A888-C39085721411}"/>
              </a:ext>
            </a:extLst>
          </p:cNvPr>
          <p:cNvSpPr>
            <a:spLocks noGrp="1"/>
          </p:cNvSpPr>
          <p:nvPr>
            <p:ph idx="1"/>
          </p:nvPr>
        </p:nvSpPr>
        <p:spPr>
          <a:xfrm>
            <a:off x="1024129" y="2286000"/>
            <a:ext cx="8074151" cy="3862971"/>
          </a:xfrm>
        </p:spPr>
        <p:txBody>
          <a:bodyPr>
            <a:normAutofit/>
          </a:bodyPr>
          <a:lstStyle/>
          <a:p>
            <a:r>
              <a:rPr lang="en-GB">
                <a:solidFill>
                  <a:srgbClr val="FFFFFF"/>
                </a:solidFill>
              </a:rPr>
              <a:t>We can’t reinvent or master the world, and are instead responsible for conserving and maintaining the small part of it over which we currently have stewardship, and for passing it on undamaged to our descendants. </a:t>
            </a: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36259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C314F1-70D3-4277-A7CE-016F44641DF7}"/>
              </a:ext>
            </a:extLst>
          </p:cNvPr>
          <p:cNvPicPr>
            <a:picLocks noChangeAspect="1"/>
          </p:cNvPicPr>
          <p:nvPr/>
        </p:nvPicPr>
        <p:blipFill rotWithShape="1">
          <a:blip r:embed="rId3"/>
          <a:srcRect l="3750" t="29463" r="55000" b="28411"/>
          <a:stretch/>
        </p:blipFill>
        <p:spPr>
          <a:xfrm>
            <a:off x="1526950" y="804333"/>
            <a:ext cx="9138096" cy="5249331"/>
          </a:xfrm>
          <a:prstGeom prst="rect">
            <a:avLst/>
          </a:prstGeom>
        </p:spPr>
      </p:pic>
    </p:spTree>
    <p:extLst>
      <p:ext uri="{BB962C8B-B14F-4D97-AF65-F5344CB8AC3E}">
        <p14:creationId xmlns:p14="http://schemas.microsoft.com/office/powerpoint/2010/main" val="397188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8069094" cy="1499616"/>
          </a:xfrm>
        </p:spPr>
        <p:txBody>
          <a:bodyPr>
            <a:normAutofit/>
          </a:bodyPr>
          <a:lstStyle/>
          <a:p>
            <a:r>
              <a:rPr lang="en-GB" b="1">
                <a:solidFill>
                  <a:srgbClr val="FFFFFF"/>
                </a:solidFill>
              </a:rPr>
              <a:t>CIPD Podcast 144 (Jan 19)</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9" y="2286000"/>
            <a:ext cx="8074151" cy="3862971"/>
          </a:xfrm>
        </p:spPr>
        <p:txBody>
          <a:bodyPr>
            <a:normAutofit/>
          </a:bodyPr>
          <a:lstStyle/>
          <a:p>
            <a:pPr marL="0" indent="0">
              <a:buNone/>
            </a:pPr>
            <a:endParaRPr lang="en-GB">
              <a:solidFill>
                <a:srgbClr val="FFFFFF"/>
              </a:solidFill>
            </a:endParaRPr>
          </a:p>
          <a:p>
            <a:pPr marL="0" indent="0">
              <a:buNone/>
            </a:pPr>
            <a:r>
              <a:rPr lang="en-GB">
                <a:solidFill>
                  <a:srgbClr val="FFFFFF"/>
                </a:solidFill>
                <a:hlinkClick r:id="rId3"/>
              </a:rPr>
              <a:t>https://www.cipd.co.uk/podcasts/trust</a:t>
            </a:r>
            <a:endParaRPr lang="en-GB">
              <a:solidFill>
                <a:srgbClr val="FFFFFF"/>
              </a:solidFill>
            </a:endParaRPr>
          </a:p>
          <a:p>
            <a:pPr marL="0" indent="0">
              <a:buNone/>
            </a:pPr>
            <a:endParaRPr lang="en-GB">
              <a:solidFill>
                <a:srgbClr val="FFFFFF"/>
              </a:solidFill>
            </a:endParaRPr>
          </a:p>
          <a:p>
            <a:pPr marL="0" indent="0">
              <a:buNone/>
            </a:pPr>
            <a:r>
              <a:rPr lang="en-GB">
                <a:solidFill>
                  <a:srgbClr val="FFFFFF"/>
                </a:solidFill>
              </a:rPr>
              <a:t>Exploring Trust and human connection in today’s workplaces:</a:t>
            </a:r>
          </a:p>
          <a:p>
            <a:pPr marL="0" indent="0">
              <a:buNone/>
            </a:pPr>
            <a:endParaRPr lang="en-GB">
              <a:solidFill>
                <a:srgbClr val="FFFFFF"/>
              </a:solidFill>
            </a:endParaRPr>
          </a:p>
          <a:p>
            <a:pPr marL="0" indent="0">
              <a:buNone/>
            </a:pPr>
            <a:r>
              <a:rPr lang="en-GB">
                <a:solidFill>
                  <a:srgbClr val="FFFFFF"/>
                </a:solidFill>
              </a:rPr>
              <a:t>“There is a really tight link between low trust cultures and cultures that struggle to innovate.”</a:t>
            </a:r>
          </a:p>
        </p:txBody>
      </p:sp>
      <p:sp>
        <p:nvSpPr>
          <p:cNvPr id="4" name="Slide Number Placeholder 3"/>
          <p:cNvSpPr>
            <a:spLocks noGrp="1"/>
          </p:cNvSpPr>
          <p:nvPr>
            <p:ph type="sldNum" sz="quarter" idx="12"/>
          </p:nvPr>
        </p:nvSpPr>
        <p:spPr>
          <a:xfrm>
            <a:off x="11213566" y="6470704"/>
            <a:ext cx="597434" cy="274320"/>
          </a:xfrm>
        </p:spPr>
        <p:txBody>
          <a:bodyPr>
            <a:normAutofit/>
          </a:bodyPr>
          <a:lstStyle/>
          <a:p>
            <a:pPr>
              <a:spcAft>
                <a:spcPts val="600"/>
              </a:spcAft>
            </a:pPr>
            <a:fld id="{AC82685A-BD3A-4230-8D85-804689F67293}" type="slidenum">
              <a:rPr lang="en-GB" smtClean="0"/>
              <a:pPr>
                <a:spcAft>
                  <a:spcPts val="600"/>
                </a:spcAft>
              </a:pPr>
              <a:t>20</a:t>
            </a:fld>
            <a:endParaRPr lang="en-GB"/>
          </a:p>
        </p:txBody>
      </p:sp>
      <p:sp>
        <p:nvSpPr>
          <p:cNvPr id="13"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0994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76741-D287-4AF0-8DB9-119CAAC52EA3}"/>
              </a:ext>
            </a:extLst>
          </p:cNvPr>
          <p:cNvSpPr>
            <a:spLocks noGrp="1"/>
          </p:cNvSpPr>
          <p:nvPr>
            <p:ph type="title"/>
          </p:nvPr>
        </p:nvSpPr>
        <p:spPr>
          <a:xfrm>
            <a:off x="609600" y="154746"/>
            <a:ext cx="10972800" cy="815926"/>
          </a:xfrm>
        </p:spPr>
        <p:txBody>
          <a:bodyPr/>
          <a:lstStyle/>
          <a:p>
            <a:r>
              <a:rPr lang="en-GB" b="1" dirty="0"/>
              <a:t>Exercise: Ethical Dilemmas</a:t>
            </a:r>
          </a:p>
        </p:txBody>
      </p:sp>
      <p:sp>
        <p:nvSpPr>
          <p:cNvPr id="3" name="Content Placeholder 2">
            <a:extLst>
              <a:ext uri="{FF2B5EF4-FFF2-40B4-BE49-F238E27FC236}">
                <a16:creationId xmlns:a16="http://schemas.microsoft.com/office/drawing/2014/main" id="{5A078CA7-591F-49DD-B281-80A7BFBD65F9}"/>
              </a:ext>
            </a:extLst>
          </p:cNvPr>
          <p:cNvSpPr>
            <a:spLocks noGrp="1"/>
          </p:cNvSpPr>
          <p:nvPr>
            <p:ph idx="1"/>
          </p:nvPr>
        </p:nvSpPr>
        <p:spPr>
          <a:xfrm>
            <a:off x="385008" y="1135040"/>
            <a:ext cx="5686929" cy="4684171"/>
          </a:xfrm>
        </p:spPr>
        <p:txBody>
          <a:bodyPr numCol="1">
            <a:normAutofit lnSpcReduction="10000"/>
          </a:bodyPr>
          <a:lstStyle/>
          <a:p>
            <a:pPr marL="0" indent="0">
              <a:buNone/>
            </a:pPr>
            <a:r>
              <a:rPr lang="en-GB" sz="3000" dirty="0"/>
              <a:t>In your groups consider the list of ethical dilemmas and agree what    you would do in each situation. </a:t>
            </a:r>
          </a:p>
          <a:p>
            <a:pPr marL="0" indent="0">
              <a:buNone/>
            </a:pPr>
            <a:r>
              <a:rPr lang="en-GB" sz="3000" b="1" dirty="0"/>
              <a:t>Justify your answers. </a:t>
            </a:r>
          </a:p>
          <a:p>
            <a:pPr marL="0" indent="0">
              <a:buNone/>
            </a:pPr>
            <a:endParaRPr lang="en-GB" sz="3000" b="1" dirty="0"/>
          </a:p>
          <a:p>
            <a:pPr marL="0" indent="0">
              <a:buNone/>
            </a:pPr>
            <a:r>
              <a:rPr lang="en-GB" sz="3000" dirty="0"/>
              <a:t>The options are:</a:t>
            </a:r>
          </a:p>
          <a:p>
            <a:pPr marL="514350" indent="-514350">
              <a:buAutoNum type="arabicPeriod"/>
            </a:pPr>
            <a:r>
              <a:rPr lang="en-GB" sz="3000" dirty="0"/>
              <a:t>Do nothing – why?</a:t>
            </a:r>
          </a:p>
          <a:p>
            <a:pPr marL="514350" indent="-514350">
              <a:buAutoNum type="arabicPeriod"/>
            </a:pPr>
            <a:r>
              <a:rPr lang="en-GB" sz="3000" dirty="0"/>
              <a:t>Take action – what?</a:t>
            </a:r>
          </a:p>
          <a:p>
            <a:pPr marL="0" indent="0">
              <a:buNone/>
            </a:pPr>
            <a:r>
              <a:rPr lang="en-GB" sz="3000" dirty="0"/>
              <a:t> </a:t>
            </a:r>
            <a:endParaRPr lang="en-GB" dirty="0"/>
          </a:p>
        </p:txBody>
      </p:sp>
      <p:sp>
        <p:nvSpPr>
          <p:cNvPr id="4" name="TextBox 3">
            <a:extLst>
              <a:ext uri="{FF2B5EF4-FFF2-40B4-BE49-F238E27FC236}">
                <a16:creationId xmlns:a16="http://schemas.microsoft.com/office/drawing/2014/main" id="{D3F386AD-2A11-44C1-92FC-CFBB68F78B5F}"/>
              </a:ext>
            </a:extLst>
          </p:cNvPr>
          <p:cNvSpPr txBox="1"/>
          <p:nvPr/>
        </p:nvSpPr>
        <p:spPr>
          <a:xfrm>
            <a:off x="6168191" y="1159103"/>
            <a:ext cx="5686927" cy="3600986"/>
          </a:xfrm>
          <a:prstGeom prst="rect">
            <a:avLst/>
          </a:prstGeom>
          <a:noFill/>
        </p:spPr>
        <p:txBody>
          <a:bodyPr wrap="square" rtlCol="0">
            <a:spAutoFit/>
          </a:bodyPr>
          <a:lstStyle/>
          <a:p>
            <a:r>
              <a:rPr lang="en-GB" sz="3000" dirty="0"/>
              <a:t>If you are an employee, actions include:</a:t>
            </a:r>
          </a:p>
          <a:p>
            <a:pPr marL="457200" indent="-457200">
              <a:buFont typeface="Arial" panose="020B0604020202020204" pitchFamily="34" charset="0"/>
              <a:buChar char="•"/>
            </a:pPr>
            <a:r>
              <a:rPr lang="en-GB" sz="3000" dirty="0"/>
              <a:t>Tell your manager</a:t>
            </a:r>
          </a:p>
          <a:p>
            <a:pPr marL="457200" indent="-457200">
              <a:buFont typeface="Arial" panose="020B0604020202020204" pitchFamily="34" charset="0"/>
              <a:buChar char="•"/>
            </a:pPr>
            <a:r>
              <a:rPr lang="en-GB" sz="3000" dirty="0"/>
              <a:t>Tell your internal audit team</a:t>
            </a:r>
          </a:p>
          <a:p>
            <a:pPr marL="457200" indent="-457200">
              <a:buFont typeface="Arial" panose="020B0604020202020204" pitchFamily="34" charset="0"/>
              <a:buChar char="•"/>
            </a:pPr>
            <a:r>
              <a:rPr lang="en-GB" sz="3000" dirty="0"/>
              <a:t>Tell an external body (</a:t>
            </a:r>
            <a:r>
              <a:rPr lang="en-GB" sz="3000" dirty="0" err="1"/>
              <a:t>eg</a:t>
            </a:r>
            <a:r>
              <a:rPr lang="en-GB" sz="3000" dirty="0"/>
              <a:t> regulator)</a:t>
            </a:r>
          </a:p>
          <a:p>
            <a:pPr marL="457200" indent="-457200">
              <a:buFont typeface="Arial" panose="020B0604020202020204" pitchFamily="34" charset="0"/>
              <a:buChar char="•"/>
            </a:pPr>
            <a:r>
              <a:rPr lang="en-GB" sz="3000" dirty="0"/>
              <a:t>Tell the press</a:t>
            </a:r>
          </a:p>
          <a:p>
            <a:endParaRPr lang="en-GB" dirty="0"/>
          </a:p>
        </p:txBody>
      </p:sp>
    </p:spTree>
    <p:extLst>
      <p:ext uri="{BB962C8B-B14F-4D97-AF65-F5344CB8AC3E}">
        <p14:creationId xmlns:p14="http://schemas.microsoft.com/office/powerpoint/2010/main" val="3695640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9097524"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4832B-0DC8-48F7-8803-F7980B9A9B25}"/>
              </a:ext>
            </a:extLst>
          </p:cNvPr>
          <p:cNvSpPr>
            <a:spLocks noGrp="1"/>
          </p:cNvSpPr>
          <p:nvPr>
            <p:ph type="title"/>
          </p:nvPr>
        </p:nvSpPr>
        <p:spPr>
          <a:xfrm>
            <a:off x="1024129" y="585216"/>
            <a:ext cx="8069094" cy="1499616"/>
          </a:xfrm>
        </p:spPr>
        <p:txBody>
          <a:bodyPr>
            <a:normAutofit/>
          </a:bodyPr>
          <a:lstStyle/>
          <a:p>
            <a:r>
              <a:rPr lang="en-GB" b="1">
                <a:solidFill>
                  <a:srgbClr val="FFFFFF"/>
                </a:solidFill>
              </a:rPr>
              <a:t>Exercise: Building a Culture of Sustainability</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29F976-466A-4C80-A700-7BBCB4E78949}"/>
              </a:ext>
            </a:extLst>
          </p:cNvPr>
          <p:cNvSpPr>
            <a:spLocks noGrp="1"/>
          </p:cNvSpPr>
          <p:nvPr>
            <p:ph idx="1"/>
          </p:nvPr>
        </p:nvSpPr>
        <p:spPr>
          <a:xfrm>
            <a:off x="1024129" y="2286000"/>
            <a:ext cx="8074151" cy="3862971"/>
          </a:xfrm>
        </p:spPr>
        <p:txBody>
          <a:bodyPr>
            <a:normAutofit/>
          </a:bodyPr>
          <a:lstStyle/>
          <a:p>
            <a:r>
              <a:rPr lang="en-GB" dirty="0">
                <a:solidFill>
                  <a:srgbClr val="FFFFFF"/>
                </a:solidFill>
              </a:rPr>
              <a:t>In your groups, identify and discuss ways that a manager/owner of a company can encourage corporate responsibility.</a:t>
            </a:r>
          </a:p>
          <a:p>
            <a:r>
              <a:rPr lang="en-GB" dirty="0">
                <a:solidFill>
                  <a:srgbClr val="FFFFFF"/>
                </a:solidFill>
              </a:rPr>
              <a:t>Think about how to influence employee behaviour.</a:t>
            </a: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4840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1BBDB-CADF-4D87-A798-93476D7F2CF2}"/>
              </a:ext>
            </a:extLst>
          </p:cNvPr>
          <p:cNvSpPr>
            <a:spLocks noGrp="1"/>
          </p:cNvSpPr>
          <p:nvPr>
            <p:ph type="title"/>
          </p:nvPr>
        </p:nvSpPr>
        <p:spPr/>
        <p:txBody>
          <a:bodyPr/>
          <a:lstStyle/>
          <a:p>
            <a:r>
              <a:rPr lang="en-GB" b="1" dirty="0"/>
              <a:t>Summary of Lecture  </a:t>
            </a:r>
          </a:p>
        </p:txBody>
      </p:sp>
      <p:sp>
        <p:nvSpPr>
          <p:cNvPr id="3" name="Content Placeholder 2">
            <a:extLst>
              <a:ext uri="{FF2B5EF4-FFF2-40B4-BE49-F238E27FC236}">
                <a16:creationId xmlns:a16="http://schemas.microsoft.com/office/drawing/2014/main" id="{D3386B71-C483-4B28-9FDA-29A2F49E0D5C}"/>
              </a:ext>
            </a:extLst>
          </p:cNvPr>
          <p:cNvSpPr>
            <a:spLocks noGrp="1"/>
          </p:cNvSpPr>
          <p:nvPr>
            <p:ph idx="1"/>
          </p:nvPr>
        </p:nvSpPr>
        <p:spPr>
          <a:xfrm>
            <a:off x="609600" y="1950720"/>
            <a:ext cx="10972800" cy="3752247"/>
          </a:xfrm>
        </p:spPr>
        <p:txBody>
          <a:bodyPr>
            <a:normAutofit/>
          </a:bodyPr>
          <a:lstStyle/>
          <a:p>
            <a:r>
              <a:rPr lang="en-GB" dirty="0"/>
              <a:t>Corporate responsibility </a:t>
            </a:r>
          </a:p>
          <a:p>
            <a:r>
              <a:rPr lang="en-GB" dirty="0"/>
              <a:t>Why does corporate responsibility matter?</a:t>
            </a:r>
          </a:p>
          <a:p>
            <a:r>
              <a:rPr lang="en-GB" dirty="0"/>
              <a:t>The importance of principles</a:t>
            </a:r>
          </a:p>
          <a:p>
            <a:r>
              <a:rPr lang="en-GB" dirty="0"/>
              <a:t>Ethical framework</a:t>
            </a:r>
          </a:p>
          <a:p>
            <a:r>
              <a:rPr lang="en-GB" dirty="0"/>
              <a:t>CIPD ethical lenses</a:t>
            </a:r>
          </a:p>
          <a:p>
            <a:r>
              <a:rPr lang="en-GB" dirty="0"/>
              <a:t>Exercises</a:t>
            </a:r>
          </a:p>
          <a:p>
            <a:pPr marL="0" indent="0" algn="ctr">
              <a:buNone/>
            </a:pPr>
            <a:r>
              <a:rPr lang="en-GB" b="1" dirty="0"/>
              <a:t> </a:t>
            </a:r>
          </a:p>
        </p:txBody>
      </p:sp>
    </p:spTree>
    <p:extLst>
      <p:ext uri="{BB962C8B-B14F-4D97-AF65-F5344CB8AC3E}">
        <p14:creationId xmlns:p14="http://schemas.microsoft.com/office/powerpoint/2010/main" val="2757115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1_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2219</Words>
  <Application>Microsoft Office PowerPoint</Application>
  <PresentationFormat>Widescreen</PresentationFormat>
  <Paragraphs>243</Paragraphs>
  <Slides>23</Slides>
  <Notes>20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23</vt:i4>
      </vt:variant>
    </vt:vector>
  </HeadingPairs>
  <TitlesOfParts>
    <vt:vector size="31" baseType="lpstr">
      <vt:lpstr>Arial</vt:lpstr>
      <vt:lpstr>Calibri</vt:lpstr>
      <vt:lpstr>Tw Cen MT</vt:lpstr>
      <vt:lpstr>Tw Cen MT Condensed</vt:lpstr>
      <vt:lpstr>Wingdings</vt:lpstr>
      <vt:lpstr>Wingdings 3</vt:lpstr>
      <vt:lpstr>Integral</vt:lpstr>
      <vt:lpstr>1_Integral</vt:lpstr>
      <vt:lpstr> BMSW5105_CARD Workplace Culture and its Impact on Organisational Efficiency </vt:lpstr>
      <vt:lpstr>Recap of Previous Lecture  </vt:lpstr>
      <vt:lpstr>Structure of Lecture 4</vt:lpstr>
      <vt:lpstr>Corporate Responsibility </vt:lpstr>
      <vt:lpstr>Areas of Corporate Responsibility </vt:lpstr>
      <vt:lpstr>Why does Corporate Responsibility Matter?</vt:lpstr>
      <vt:lpstr>Capgemini - Video</vt:lpstr>
      <vt:lpstr>The Importance of Principles</vt:lpstr>
      <vt:lpstr>Ethical Frameworks</vt:lpstr>
      <vt:lpstr>CIPD – Eight Ethical Lenses</vt:lpstr>
      <vt:lpstr>Fairness</vt:lpstr>
      <vt:lpstr>Merit</vt:lpstr>
      <vt:lpstr>Markets</vt:lpstr>
      <vt:lpstr>Democracy</vt:lpstr>
      <vt:lpstr>Wellbeing</vt:lpstr>
      <vt:lpstr>Rights and Duties</vt:lpstr>
      <vt:lpstr>Character</vt:lpstr>
      <vt:lpstr>Handing Down</vt:lpstr>
      <vt:lpstr>PowerPoint Presentation</vt:lpstr>
      <vt:lpstr>CIPD Podcast 144 (Jan 19)</vt:lpstr>
      <vt:lpstr>Exercise: Ethical Dilemmas</vt:lpstr>
      <vt:lpstr>Exercise: Building a Culture of Sustainability</vt:lpstr>
      <vt:lpstr>Summary of Lecture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Marie Pitson</cp:lastModifiedBy>
  <cp:revision>61</cp:revision>
  <cp:lastPrinted>2019-02-07T08:12:09Z</cp:lastPrinted>
  <dcterms:created xsi:type="dcterms:W3CDTF">2019-01-29T10:46:40Z</dcterms:created>
  <dcterms:modified xsi:type="dcterms:W3CDTF">2021-03-16T08:07:24Z</dcterms:modified>
</cp:coreProperties>
</file>