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notesSlides/notesSlide8.xml" ContentType="application/vnd.openxmlformats-officedocument.presentationml.notesSlide+xml"/>
  <Override PartName="/ppt/charts/chart2.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3.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69507" autoAdjust="0"/>
  </p:normalViewPr>
  <p:slideViewPr>
    <p:cSldViewPr snapToGrid="0" snapToObjects="1">
      <p:cViewPr varScale="1">
        <p:scale>
          <a:sx n="76" d="100"/>
          <a:sy n="76" d="100"/>
        </p:scale>
        <p:origin x="1642"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800" b="0" i="0" u="none" strike="noStrike">
                <a:solidFill>
                  <a:srgbClr val="000000"/>
                </a:solidFill>
                <a:latin typeface="Arial"/>
              </a:defRPr>
            </a:pPr>
            <a:r>
              <a:rPr lang="en-US" sz="1800" b="0" i="0" u="none" strike="noStrike">
                <a:solidFill>
                  <a:srgbClr val="000000"/>
                </a:solidFill>
                <a:latin typeface="Arial"/>
              </a:rPr>
              <a:t>CQC Care Quality Ratings 2024/25 (CQC, 2025)</a:t>
            </a:r>
          </a:p>
        </c:rich>
      </c:tx>
      <c:overlay val="0"/>
    </c:title>
    <c:autoTitleDeleted val="0"/>
    <c:plotArea>
      <c:layout/>
      <c:pieChart>
        <c:varyColors val="1"/>
        <c:ser>
          <c:idx val="0"/>
          <c:order val="0"/>
          <c:tx>
            <c:strRef>
              <c:f>Sheet1!$B$1</c:f>
              <c:strCache>
                <c:ptCount val="1"/>
                <c:pt idx="0">
                  <c:v>CQC Ratings</c:v>
                </c:pt>
              </c:strCache>
            </c:strRef>
          </c:tx>
          <c:spPr>
            <a:solidFill>
              <a:schemeClr val="accent1"/>
            </a:solidFill>
            <a:ln w="9525" cap="flat">
              <a:solidFill>
                <a:srgbClr val="F9F9F9"/>
              </a:solidFill>
              <a:prstDash val="solid"/>
              <a:round/>
            </a:ln>
            <a:effectLst/>
          </c:spPr>
          <c:dPt>
            <c:idx val="0"/>
            <c:bubble3D val="0"/>
            <c:spPr>
              <a:solidFill>
                <a:srgbClr val="0D9488"/>
              </a:solidFill>
              <a:effectLst/>
            </c:spPr>
            <c:extLst>
              <c:ext xmlns:c16="http://schemas.microsoft.com/office/drawing/2014/chart" uri="{C3380CC4-5D6E-409C-BE32-E72D297353CC}">
                <c16:uniqueId val="{00000001-6B05-4883-8D97-1B41D9F80431}"/>
              </c:ext>
            </c:extLst>
          </c:dPt>
          <c:dPt>
            <c:idx val="1"/>
            <c:bubble3D val="0"/>
            <c:spPr>
              <a:solidFill>
                <a:srgbClr val="F59E0B"/>
              </a:solidFill>
              <a:effectLst/>
            </c:spPr>
            <c:extLst>
              <c:ext xmlns:c16="http://schemas.microsoft.com/office/drawing/2014/chart" uri="{C3380CC4-5D6E-409C-BE32-E72D297353CC}">
                <c16:uniqueId val="{00000003-6B05-4883-8D97-1B41D9F80431}"/>
              </c:ext>
            </c:extLst>
          </c:dPt>
          <c:dPt>
            <c:idx val="2"/>
            <c:bubble3D val="0"/>
            <c:spPr>
              <a:solidFill>
                <a:srgbClr val="E05A5A"/>
              </a:solidFill>
              <a:effectLst/>
            </c:spPr>
            <c:extLst>
              <c:ext xmlns:c16="http://schemas.microsoft.com/office/drawing/2014/chart" uri="{C3380CC4-5D6E-409C-BE32-E72D297353CC}">
                <c16:uniqueId val="{00000005-6B05-4883-8D97-1B41D9F80431}"/>
              </c:ext>
            </c:extLst>
          </c:dPt>
          <c:dLbls>
            <c:dLbl>
              <c:idx val="0"/>
              <c:numFmt formatCode="0%" sourceLinked="0"/>
              <c:spPr/>
              <c:txPr>
                <a:bodyPr/>
                <a:lstStyle/>
                <a:p>
                  <a:pPr>
                    <a:defRPr sz="1200" b="0" i="0" u="none" strike="noStrike">
                      <a:solidFill>
                        <a:srgbClr val="000000"/>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6B05-4883-8D97-1B41D9F80431}"/>
                </c:ext>
              </c:extLst>
            </c:dLbl>
            <c:dLbl>
              <c:idx val="1"/>
              <c:numFmt formatCode="0%" sourceLinked="0"/>
              <c:spPr/>
              <c:txPr>
                <a:bodyPr/>
                <a:lstStyle/>
                <a:p>
                  <a:pPr>
                    <a:defRPr sz="1200" b="0" i="0" u="none" strike="noStrike">
                      <a:solidFill>
                        <a:srgbClr val="000000"/>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6B05-4883-8D97-1B41D9F80431}"/>
                </c:ext>
              </c:extLst>
            </c:dLbl>
            <c:dLbl>
              <c:idx val="2"/>
              <c:layout>
                <c:manualLayout>
                  <c:x val="2.1417413969087154E-2"/>
                  <c:y val="-7.3226229785792907E-2"/>
                </c:manualLayout>
              </c:layout>
              <c:numFmt formatCode="0%" sourceLinked="0"/>
              <c:spPr/>
              <c:txPr>
                <a:bodyPr/>
                <a:lstStyle/>
                <a:p>
                  <a:pPr>
                    <a:defRPr sz="1200" b="0" i="0" u="none" strike="noStrike">
                      <a:solidFill>
                        <a:srgbClr val="000000"/>
                      </a:solidFill>
                      <a:latin typeface="Arial"/>
                    </a:defRPr>
                  </a:pPr>
                  <a:endParaRPr lang="en-US"/>
                </a:p>
              </c:txPr>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5-6B05-4883-8D97-1B41D9F80431}"/>
                </c:ext>
              </c:extLst>
            </c:dLbl>
            <c:numFmt formatCode="0%" sourceLinked="0"/>
            <c:spPr>
              <a:noFill/>
              <a:ln>
                <a:noFill/>
              </a:ln>
              <a:effectLst/>
            </c:spPr>
            <c:txPr>
              <a:bodyPr/>
              <a:lstStyle/>
              <a:p>
                <a:pPr>
                  <a:defRPr sz="1800" b="0" i="0" u="none" strike="noStrike">
                    <a:solidFill>
                      <a:srgbClr val="000000"/>
                    </a:solidFill>
                    <a:latin typeface="Arial"/>
                  </a:defRPr>
                </a:pPr>
                <a:endParaRPr lang="en-US"/>
              </a:p>
            </c:txPr>
            <c:dLblPos val="ctr"/>
            <c:showLegendKey val="0"/>
            <c:showVal val="0"/>
            <c:showCatName val="1"/>
            <c:showSerName val="0"/>
            <c:showPercent val="1"/>
            <c:showBubbleSize val="0"/>
            <c:showLeaderLines val="0"/>
            <c:extLst>
              <c:ext xmlns:c15="http://schemas.microsoft.com/office/drawing/2012/chart" uri="{CE6537A1-D6FC-4f65-9D91-7224C49458BB}"/>
            </c:extLst>
          </c:dLbls>
          <c:cat>
            <c:strRef>
              <c:f>Sheet1!$A$2:$A$4</c:f>
              <c:strCache>
                <c:ptCount val="3"/>
                <c:pt idx="0">
                  <c:v>Good/Outstanding</c:v>
                </c:pt>
                <c:pt idx="1">
                  <c:v>Requires Improvement</c:v>
                </c:pt>
                <c:pt idx="2">
                  <c:v>Inadequate</c:v>
                </c:pt>
              </c:strCache>
            </c:strRef>
          </c:cat>
          <c:val>
            <c:numRef>
              <c:f>Sheet1!$B$2:$B$4</c:f>
              <c:numCache>
                <c:formatCode>General</c:formatCode>
                <c:ptCount val="3"/>
                <c:pt idx="0">
                  <c:v>72</c:v>
                </c:pt>
                <c:pt idx="1">
                  <c:v>22</c:v>
                </c:pt>
                <c:pt idx="2">
                  <c:v>6</c:v>
                </c:pt>
              </c:numCache>
            </c:numRef>
          </c:val>
          <c:extLst>
            <c:ext xmlns:c16="http://schemas.microsoft.com/office/drawing/2014/chart" uri="{C3380CC4-5D6E-409C-BE32-E72D297353CC}">
              <c16:uniqueId val="{00000006-6B05-4883-8D97-1B41D9F80431}"/>
            </c:ext>
          </c:extLst>
        </c:ser>
        <c:dLbls>
          <c:showLegendKey val="0"/>
          <c:showVal val="0"/>
          <c:showCatName val="0"/>
          <c:showSerName val="0"/>
          <c:showPercent val="0"/>
          <c:showBubbleSize val="0"/>
          <c:showLeaderLines val="0"/>
        </c:dLbls>
        <c:firstSliceAng val="0"/>
      </c:pieChart>
      <c:spPr>
        <a:noFill/>
        <a:ln>
          <a:noFill/>
        </a:ln>
        <a:effectLst/>
      </c:spPr>
    </c:plotArea>
    <c:legend>
      <c:legendPos val="r"/>
      <c:overlay val="0"/>
    </c:legend>
    <c:plotVisOnly val="1"/>
    <c:dispBlanksAs val="span"/>
    <c:showDLblsOverMax val="1"/>
  </c:chart>
  <c:spPr>
    <a:solidFill>
      <a:srgbClr val="F1F5F9"/>
    </a:solid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800" b="0" i="0" u="none" strike="noStrike">
                <a:solidFill>
                  <a:srgbClr val="000000"/>
                </a:solidFill>
                <a:latin typeface="Arial"/>
              </a:defRPr>
            </a:pPr>
            <a:r>
              <a:rPr lang="nl-NL" sz="1800" b="0" i="0" u="none" strike="noStrike">
                <a:solidFill>
                  <a:srgbClr val="000000"/>
                </a:solidFill>
                <a:latin typeface="Arial"/>
              </a:rPr>
              <a:t>UK Population Aged 65+ (ONS, 2023; ONS, 2025)</a:t>
            </a:r>
          </a:p>
        </c:rich>
      </c:tx>
      <c:overlay val="0"/>
    </c:title>
    <c:autoTitleDeleted val="0"/>
    <c:plotArea>
      <c:layout/>
      <c:barChart>
        <c:barDir val="col"/>
        <c:grouping val="clustered"/>
        <c:varyColors val="0"/>
        <c:ser>
          <c:idx val="0"/>
          <c:order val="0"/>
          <c:tx>
            <c:strRef>
              <c:f>Sheet1!$B$1</c:f>
              <c:strCache>
                <c:ptCount val="1"/>
                <c:pt idx="0">
                  <c:v>People aged 65+ (millions)</c:v>
                </c:pt>
              </c:strCache>
            </c:strRef>
          </c:tx>
          <c:spPr>
            <a:solidFill>
              <a:srgbClr val="1B3A6B"/>
            </a:solidFill>
            <a:effectLst/>
          </c:spPr>
          <c:invertIfNegative val="0"/>
          <c:dLbls>
            <c:numFmt formatCode="#,##0" sourceLinked="0"/>
            <c:spPr>
              <a:noFill/>
              <a:ln>
                <a:noFill/>
              </a:ln>
              <a:effectLst/>
            </c:spPr>
            <c:txPr>
              <a:bodyPr/>
              <a:lstStyle/>
              <a:p>
                <a:pPr>
                  <a:defRPr sz="1200" b="0" i="0" u="none" strike="noStrike">
                    <a:solidFill>
                      <a:srgbClr val="1E293B"/>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2011</c:v>
                </c:pt>
                <c:pt idx="1">
                  <c:v>2021</c:v>
                </c:pt>
                <c:pt idx="2">
                  <c:v>2031 (proj.)</c:v>
                </c:pt>
                <c:pt idx="3">
                  <c:v>2041 (proj.)</c:v>
                </c:pt>
              </c:strCache>
            </c:strRef>
          </c:cat>
          <c:val>
            <c:numRef>
              <c:f>Sheet1!$B$2:$B$5</c:f>
              <c:numCache>
                <c:formatCode>General</c:formatCode>
                <c:ptCount val="4"/>
                <c:pt idx="0">
                  <c:v>8.1999999999999993</c:v>
                </c:pt>
                <c:pt idx="1">
                  <c:v>10.6</c:v>
                </c:pt>
                <c:pt idx="2">
                  <c:v>13</c:v>
                </c:pt>
                <c:pt idx="3">
                  <c:v>15.5</c:v>
                </c:pt>
              </c:numCache>
            </c:numRef>
          </c:val>
          <c:extLst>
            <c:ext xmlns:c16="http://schemas.microsoft.com/office/drawing/2014/chart" uri="{C3380CC4-5D6E-409C-BE32-E72D297353CC}">
              <c16:uniqueId val="{00000000-7824-447E-8B63-1320250BC0B7}"/>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 digitally excluded</c:v>
                </c:pt>
              </c:strCache>
            </c:strRef>
          </c:tx>
          <c:spPr>
            <a:solidFill>
              <a:srgbClr val="E05A5A"/>
            </a:solidFill>
            <a:effectLst/>
          </c:spPr>
          <c:invertIfNegative val="0"/>
          <c:dLbls>
            <c:numFmt formatCode="#,##0" sourceLinked="0"/>
            <c:spPr>
              <a:noFill/>
              <a:ln>
                <a:noFill/>
              </a:ln>
              <a:effectLst/>
            </c:spPr>
            <c:txPr>
              <a:bodyPr/>
              <a:lstStyle/>
              <a:p>
                <a:pPr>
                  <a:defRPr sz="1200" b="0" i="0" u="none" strike="noStrike">
                    <a:solidFill>
                      <a:srgbClr val="1E293B"/>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All adults</c:v>
                </c:pt>
                <c:pt idx="1">
                  <c:v>65-74</c:v>
                </c:pt>
                <c:pt idx="2">
                  <c:v>75-84</c:v>
                </c:pt>
                <c:pt idx="3">
                  <c:v>85+</c:v>
                </c:pt>
              </c:strCache>
            </c:strRef>
          </c:cat>
          <c:val>
            <c:numRef>
              <c:f>Sheet1!$B$2:$B$5</c:f>
              <c:numCache>
                <c:formatCode>General</c:formatCode>
                <c:ptCount val="4"/>
                <c:pt idx="0">
                  <c:v>5</c:v>
                </c:pt>
                <c:pt idx="1">
                  <c:v>14</c:v>
                </c:pt>
                <c:pt idx="2">
                  <c:v>30</c:v>
                </c:pt>
                <c:pt idx="3">
                  <c:v>52</c:v>
                </c:pt>
              </c:numCache>
            </c:numRef>
          </c:val>
          <c:extLst>
            <c:ext xmlns:c16="http://schemas.microsoft.com/office/drawing/2014/chart" uri="{C3380CC4-5D6E-409C-BE32-E72D297353CC}">
              <c16:uniqueId val="{00000000-5362-4BA4-9401-AA487E623646}"/>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64748B"/>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1F5F9"/>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2465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impact of COVID-19 on residents of nursing homes was very serious. Many residents were already frail, demented, disabled and had long-term illnesses and therefore were more vulnerable than the general population. Care homes were required to keep people safe from infectious disease, but also had to consider loneliness, family contact, dignity and how the choice of things would be made throughout the day. This presentation explores these topics from a simple perspective. Other methods include the use of ageing theories, UK policy and existing care services to evaluate the effectiveness of what has been done and what could be better (UKHSA, 2023; ONS, 2023).</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ageing population is of significance because the number of older people in the population has increased. The population of people aged 65 and over has grown in England and Wales, and this may lead to more people requiring support if they move into care homes or nursing homes in the future (ONS, 2023). Numerous nursing home patients require assistance with moving, self-care and medications, as well as health monitoring. These residents were more vulnerable during COVID due to age, being frail, and having people living in the same household. This highlights the importance of protecting dignity and independence in addition to providing safe care to older people (UKHSA, 2023).</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Theories of ageing may be useful in helping to explain why older residents in nursing homes were so easily affected by COVID-19. Biological ageing demonstrates that the body ages and might not be able to recover from illnesses as well. Genetic theory examines changes that are passed down in the body. According to damage theory, with age, there is an accumulation of damage to cells. Some researchers accept the mitochondrial theory of ageing, which associates ageing with a decrease in cell energy. This is where immune theory plays a very important role, as infections may be more difficult to handle when fighting the ageing immune system. Activity theory is also important because there was a decreased level of movement, routine and social contact (Bartleson et al., 2021).</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UK law and policy have significance because they are used to safeguard older people's rights concerning care. The Care Act 2014 is based on the fundamental principles of wellbeing, choice, dignity and independence. Older people are included in the scope of the Equality Act 2010, which ensures that they are not treated unfairly on the basis of their age. The Health and Social Care Act 2012 enables quality improvements in health and care services. Dignity, Respect and Family life are covered by The Human Rights Act 1998. With COVID-19, care homes were required to reconcile the rights with their obligations to protect against the spread of infection. This led to an actual debate as this was required for safety reasons, but it also had an impact on the residents' emotional and social well-being (Care Act 2014; Human Rights Act 1998).</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24-hour nursing, personal care, medicine support, GP input and community nurse support in the current care provision of nursing homes. A few residents require complex care due to frailty, dementia, disability or multiple health issues. The Enhanced Health in Care Homes model aligns good working practices with care homes, GPs, community services and other health services teams (NHS England, 2023). Infection control was a prime concern during the COVID-19 days. Staff were required to wear PPE and implement isolation requirements and testing protocols. These measures contributed to safety, but supporting contact with the family and person-centred care were important (UKHSA, 2023).</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areas of care provision, there were clear strengths throughout and following COVID-19. Promotion through vaccination contributed to a reduction in serious illness and mortality, and infection control guidance contributed to staff managing risk. There was also good communication with the use of digital care records and joined-up health support. But there were significant challenges. Isolation and reduced visits brought feelings of loneliness and distress to many residents (Giebel et al., 2022). Pressure, fatigue and emotional strain of staff were also identified. These workforce issues greatly contributed to the care quality and consistency. This is because services should not only be safe, but also be 'dignifying', 'skilled' in staffing and emotional support (Skills for Care, 2025; CQC, 2025).</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CQC ratings demonstrate that good care is provided by many care services, but there is still room for improvement for some. This is important because, often, the needs of people staying in nursing homes are complex, and these residents are not always able to advocate for themselves. There is differential pressure, as well, due to population trends, since an increasing number of people are older individuals. The increased weakness combined with chronic disease will require increased trained staff, nursing and funding needs. There is a lack of staff and vacancies, which has a negative impact on providing safe and personal care (Skills for Care, 2025). Future care homes will need to ensure that people do not become infected, but also that they are kept independent, active, have a choice and have a family life (ONS, 2025; CQC, 2025).</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the pandemic named COVID-19, nursing homes began to have more technology available. Due to limited visiting, video calling enabled residents to maintain some contact with their families. Some GP and nurse reviews were conducted by telehealth instead of the residents having to travel to and wait in the hospital. Staff were able to share information faster, with a digital care record. Staff were able to see changes and respond more quickly due to remote monitoring and fall sensors. Dementia technology can also help to orient and ease the distress for some residents. While these tools can enhance care, they are more effective when staff are properly trained, and technology is used to complement, not replace, human care (DHSC, 2022).</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use of technology is great, but it has its pros and cons. It can enable residents to communicate with their family, provide better record keeping and provide quick access to health guidance. It will also help to cut down on some needless visits to the hospital. But the older generation might not be very confident with the use of digital tools. Some people might be hard of hearing, visually impaired, have dementia, or lack internet access. There are also ethical concerns (particularly regarding monitoring, privacy and consent). Don't let technology get in the way of kindness, touch and conversation. It must facilitate person-centred care rather than replace actual relationships (DHSC, 2022).</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case study of the events that unfolded during an outbreak of COVID-19 in a nursing home. Residents have been placed in their bedrooms to minimise the risk of infection. Staff wore PPE; this worked for the protection of the people, but they did make communication more difficult. Visits were curtailed or barred, leading to a sense of loss and sadness among residents and family members. Those with dementia were particularly affected as they might not have known the reason for some changes in the routine. Emotional and moral distress of staff as well. This case demonstrates the challenges of balancing safeguarding people's physical health with their emotional well-being (Bunn et al., 2021; Skills for Care, 2025).</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period of extreme restrictions had come, and recovery had to be more than just about infection control. Residents over the age of 65 had to be re-established in their habits, self-confidence and social interaction. Safe visiting plans assisted families in their return in a more cautious manner. Group activities were found to support mood and connection. Using telehealth to support some health reviews. Staff have also been able to facilitate nutrition and hydration as well as movement and physiotherapy, all of which are key factors following extended periods of isolation. Giving residents choice, voice and dignity is empowerment- as seen in this case. It also indicates that emotional, social and physical support is needed in a care home for people to recover (NHS England, 2023; Care Act 2014).</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initial recommendations is to develop better visiting plans for safe visits with families, with the goal of maintaining contact while </a:t>
            </a:r>
            <a:r>
              <a:rPr lang="en-US" dirty="0" err="1"/>
              <a:t>minimising</a:t>
            </a:r>
            <a:r>
              <a:rPr lang="en-US" dirty="0"/>
              <a:t> risks of harm. Second, frequent and easy-to-understand infection control training for staff is needed. Third, the well-being and retention of staff need to be enhanced as this is a crucial aspect of quality care, given that it relies on adequate, skilled staffing levels who are supported. Fourth, technology must be used equitably – staff training and support for residents with challenges accessing technology. Fifth, families should be involved in care planning since they know the resident's history, routines and preferences. These changes promote safer, more person-centred care (UKHSA, 2023; Skills for Care, 2025; DHSC, 2022).</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was the pandemic Covid-19 which demonstrated the fragility of older people who were living in nursing homes, particularly of those who were frail, living with dementia or suffering from a long-term illness. It was time to apply infection control measures, but they were not sufficient. Also, dignity, choice, movement and family contact and emotional support were needed. Ageing theories help us to understand physical vulnerability, but activity theory reminds us that social life and routine are also important. Technology has something to offer, but is it fair technology, safe technology, and human technology? </a:t>
            </a:r>
            <a:r>
              <a:rPr lang="en-US"/>
              <a:t>Future nursing home care must be well-funded, well-staffed, and person-centred and provide protection and respect for older people (Bartleson et al., 2021; Giebel et al., 2022).</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chart" Target="../charts/char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chart" Target="../charts/chart2.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chart" Target="../charts/chart3.xml"/><Relationship Id="rId5" Type="http://schemas.openxmlformats.org/officeDocument/2006/relationships/image" Target="../media/image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overnment/publications/a-plan-for-digital-health-and-social-care/a-plan-for-digital-health-and-social-care" TargetMode="External"/><Relationship Id="rId13" Type="http://schemas.openxmlformats.org/officeDocument/2006/relationships/hyperlink" Target="https://www.legislation.gov.uk/ukpga/2012/7/contents" TargetMode="External"/><Relationship Id="rId18" Type="http://schemas.openxmlformats.org/officeDocument/2006/relationships/hyperlink" Target="https://www.skillsforcare.org.uk/Adult-Social-Care-Workforce-Data/workforceintelligence/Reports-and-visualisations/National-information/The-State-of-report.aspx" TargetMode="External"/><Relationship Id="rId3" Type="http://schemas.openxmlformats.org/officeDocument/2006/relationships/slideLayout" Target="../slideLayouts/slideLayout1.xml"/><Relationship Id="rId7" Type="http://schemas.openxmlformats.org/officeDocument/2006/relationships/hyperlink" Target="https://www.cqc.org.uk/publications/major-report/state-care/2024-2025" TargetMode="External"/><Relationship Id="rId12" Type="http://schemas.openxmlformats.org/officeDocument/2006/relationships/hyperlink" Target="https://www.legislation.gov.uk/ukpga/2010/15/contents" TargetMode="External"/><Relationship Id="rId17" Type="http://schemas.openxmlformats.org/officeDocument/2006/relationships/hyperlink" Target="https://www.ons.gov.uk/peoplepopulationandcommunity/populationandmigration/populationprojections/datasets/populationofstatepensionageandworkingageandoldagedependencyratiosforlocalauthoritiesandregionsinengland" TargetMode="External"/><Relationship Id="rId2" Type="http://schemas.openxmlformats.org/officeDocument/2006/relationships/audio" Target="../media/media15.m4a"/><Relationship Id="rId16" Type="http://schemas.openxmlformats.org/officeDocument/2006/relationships/hyperlink" Target="https://www.ons.gov.uk/peoplepopulationandcommunity/birthsdeathsandmarriages/ageing/articles/profileoftheolderpopulationlivinginenglandandwalesin2021andchangessince2011/2023-04-03" TargetMode="External"/><Relationship Id="rId20" Type="http://schemas.openxmlformats.org/officeDocument/2006/relationships/image" Target="../media/image2.png"/><Relationship Id="rId1" Type="http://schemas.microsoft.com/office/2007/relationships/media" Target="../media/media15.m4a"/><Relationship Id="rId6" Type="http://schemas.openxmlformats.org/officeDocument/2006/relationships/hyperlink" Target="https://doi.org/10.31389/jltc.109" TargetMode="External"/><Relationship Id="rId11" Type="http://schemas.openxmlformats.org/officeDocument/2006/relationships/hyperlink" Target="https://www.legislation.gov.uk/ukpga/1998/42/contents" TargetMode="External"/><Relationship Id="rId5" Type="http://schemas.openxmlformats.org/officeDocument/2006/relationships/hyperlink" Target="https://doi.org/10.1038/s43587-021-00114-7" TargetMode="External"/><Relationship Id="rId15" Type="http://schemas.openxmlformats.org/officeDocument/2006/relationships/hyperlink" Target="https://www.england.nhs.uk/long-read/providing-proactive-care-for-people-living-in-care-homes-enhanced-health-in-care-homes-framework/" TargetMode="External"/><Relationship Id="rId10" Type="http://schemas.openxmlformats.org/officeDocument/2006/relationships/hyperlink" Target="https://doi.org/10.1111/jan.15181" TargetMode="External"/><Relationship Id="rId19" Type="http://schemas.openxmlformats.org/officeDocument/2006/relationships/hyperlink" Target="https://www.gov.uk/government/publications/technical-report-on-the-covid-19-pandemic-in-the-uk/chapter-82-care-homes" TargetMode="External"/><Relationship Id="rId4" Type="http://schemas.openxmlformats.org/officeDocument/2006/relationships/notesSlide" Target="../notesSlides/notesSlide15.xml"/><Relationship Id="rId9" Type="http://schemas.openxmlformats.org/officeDocument/2006/relationships/hyperlink" Target="https://www.gov.uk/government/publications/care-act-statutory-guidance/care-and-support-statutory-guidance" TargetMode="External"/><Relationship Id="rId14" Type="http://schemas.openxmlformats.org/officeDocument/2006/relationships/hyperlink" Target="https://www.legislation.gov.uk/ukpga/2014/23/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3A6B"/>
        </a:solidFill>
        <a:effectLst/>
      </p:bgPr>
    </p:bg>
    <p:spTree>
      <p:nvGrpSpPr>
        <p:cNvPr id="1" name=""/>
        <p:cNvGrpSpPr/>
        <p:nvPr/>
      </p:nvGrpSpPr>
      <p:grpSpPr>
        <a:xfrm>
          <a:off x="0" y="0"/>
          <a:ext cx="0" cy="0"/>
          <a:chOff x="0" y="0"/>
          <a:chExt cx="0" cy="0"/>
        </a:xfrm>
      </p:grpSpPr>
      <p:sp>
        <p:nvSpPr>
          <p:cNvPr id="2" name="Shape 0"/>
          <p:cNvSpPr/>
          <p:nvPr/>
        </p:nvSpPr>
        <p:spPr>
          <a:xfrm>
            <a:off x="120770" y="91440"/>
            <a:ext cx="3035898" cy="2926080"/>
          </a:xfrm>
          <a:prstGeom prst="ellipse">
            <a:avLst/>
          </a:prstGeom>
          <a:solidFill>
            <a:srgbClr val="0D9488">
              <a:alpha val="40000"/>
            </a:srgbClr>
          </a:solidFill>
          <a:ln/>
        </p:spPr>
        <p:txBody>
          <a:bodyPr/>
          <a:lstStyle/>
          <a:p>
            <a:endParaRPr lang="en-GB"/>
          </a:p>
        </p:txBody>
      </p:sp>
      <p:sp>
        <p:nvSpPr>
          <p:cNvPr id="3" name="Shape 1"/>
          <p:cNvSpPr/>
          <p:nvPr/>
        </p:nvSpPr>
        <p:spPr>
          <a:xfrm>
            <a:off x="6063507" y="1985801"/>
            <a:ext cx="2926080" cy="2926080"/>
          </a:xfrm>
          <a:prstGeom prst="ellipse">
            <a:avLst/>
          </a:prstGeom>
          <a:solidFill>
            <a:srgbClr val="E05A5A">
              <a:alpha val="30000"/>
            </a:srgbClr>
          </a:solidFill>
          <a:ln/>
        </p:spPr>
        <p:txBody>
          <a:bodyPr/>
          <a:lstStyle/>
          <a:p>
            <a:endParaRPr lang="en-US" dirty="0"/>
          </a:p>
        </p:txBody>
      </p:sp>
      <p:pic>
        <p:nvPicPr>
          <p:cNvPr id="4" name="Image 0" descr="preencoded.png"/>
          <p:cNvPicPr>
            <a:picLocks noChangeAspect="1"/>
          </p:cNvPicPr>
          <p:nvPr/>
        </p:nvPicPr>
        <p:blipFill>
          <a:blip r:embed="rId5"/>
          <a:stretch>
            <a:fillRect/>
          </a:stretch>
        </p:blipFill>
        <p:spPr>
          <a:xfrm>
            <a:off x="365760" y="457200"/>
            <a:ext cx="1005840" cy="1005840"/>
          </a:xfrm>
          <a:prstGeom prst="rect">
            <a:avLst/>
          </a:prstGeom>
        </p:spPr>
      </p:pic>
      <p:sp>
        <p:nvSpPr>
          <p:cNvPr id="5" name="Text 2"/>
          <p:cNvSpPr/>
          <p:nvPr/>
        </p:nvSpPr>
        <p:spPr>
          <a:xfrm>
            <a:off x="365760" y="1371600"/>
            <a:ext cx="8412480" cy="1097280"/>
          </a:xfrm>
          <a:prstGeom prst="rect">
            <a:avLst/>
          </a:prstGeom>
          <a:noFill/>
          <a:ln/>
        </p:spPr>
        <p:txBody>
          <a:bodyPr wrap="square" rtlCol="0" anchor="ctr"/>
          <a:lstStyle/>
          <a:p>
            <a:pPr marL="0" indent="0">
              <a:buNone/>
            </a:pPr>
            <a:r>
              <a:rPr lang="en-US" sz="3800" b="1" dirty="0">
                <a:solidFill>
                  <a:srgbClr val="FFFFFF"/>
                </a:solidFill>
                <a:latin typeface="Calibri" pitchFamily="34" charset="0"/>
                <a:ea typeface="Calibri" pitchFamily="34" charset="-122"/>
                <a:cs typeface="Calibri" pitchFamily="34" charset="-120"/>
              </a:rPr>
              <a:t>COVID in the Nursing Home</a:t>
            </a:r>
            <a:endParaRPr lang="en-US" sz="3800" dirty="0"/>
          </a:p>
        </p:txBody>
      </p:sp>
      <p:sp>
        <p:nvSpPr>
          <p:cNvPr id="6" name="Text 3"/>
          <p:cNvSpPr/>
          <p:nvPr/>
        </p:nvSpPr>
        <p:spPr>
          <a:xfrm>
            <a:off x="365760" y="2423160"/>
            <a:ext cx="8412480" cy="502920"/>
          </a:xfrm>
          <a:prstGeom prst="rect">
            <a:avLst/>
          </a:prstGeom>
          <a:noFill/>
          <a:ln/>
        </p:spPr>
        <p:txBody>
          <a:bodyPr wrap="square" rtlCol="0" anchor="ctr"/>
          <a:lstStyle/>
          <a:p>
            <a:pPr marL="0" indent="0">
              <a:buNone/>
            </a:pPr>
            <a:r>
              <a:rPr lang="en-US" sz="1800" i="1" dirty="0">
                <a:solidFill>
                  <a:srgbClr val="CCFBF1"/>
                </a:solidFill>
                <a:latin typeface="Calibri" pitchFamily="34" charset="0"/>
                <a:ea typeface="Calibri" pitchFamily="34" charset="-122"/>
                <a:cs typeface="Calibri" pitchFamily="34" charset="-120"/>
              </a:rPr>
              <a:t>Care, Support and Empowerment of Older People</a:t>
            </a:r>
            <a:endParaRPr lang="en-US" sz="1800" dirty="0"/>
          </a:p>
        </p:txBody>
      </p:sp>
      <p:sp>
        <p:nvSpPr>
          <p:cNvPr id="7" name="Shape 4"/>
          <p:cNvSpPr/>
          <p:nvPr/>
        </p:nvSpPr>
        <p:spPr>
          <a:xfrm>
            <a:off x="365760" y="3017520"/>
            <a:ext cx="5029200" cy="1737360"/>
          </a:xfrm>
          <a:prstGeom prst="roundRect">
            <a:avLst>
              <a:gd name="adj" fmla="val 6316"/>
            </a:avLst>
          </a:prstGeom>
          <a:solidFill>
            <a:srgbClr val="FFFFFF">
              <a:alpha val="85000"/>
            </a:srgbClr>
          </a:solidFill>
          <a:ln/>
          <a:effectLst>
            <a:outerShdw blurRad="101600" dist="25400" dir="2700000" algn="bl" rotWithShape="0">
              <a:srgbClr val="000000">
                <a:alpha val="13000"/>
              </a:srgbClr>
            </a:outerShdw>
          </a:effectLst>
        </p:spPr>
        <p:txBody>
          <a:bodyPr/>
          <a:lstStyle/>
          <a:p>
            <a:endParaRPr lang="en-GB"/>
          </a:p>
        </p:txBody>
      </p:sp>
      <p:sp>
        <p:nvSpPr>
          <p:cNvPr id="8" name="Text 5"/>
          <p:cNvSpPr/>
          <p:nvPr/>
        </p:nvSpPr>
        <p:spPr>
          <a:xfrm>
            <a:off x="594360" y="3154680"/>
            <a:ext cx="4572000" cy="1463040"/>
          </a:xfrm>
          <a:prstGeom prst="rect">
            <a:avLst/>
          </a:prstGeom>
          <a:noFill/>
          <a:ln/>
        </p:spPr>
        <p:txBody>
          <a:bodyPr wrap="square" rtlCol="0" anchor="ctr"/>
          <a:lstStyle/>
          <a:p>
            <a:pPr marL="0" indent="0">
              <a:buNone/>
            </a:pPr>
            <a:r>
              <a:rPr lang="en-US" sz="2000" b="1" dirty="0">
                <a:latin typeface="Calibri" pitchFamily="34" charset="0"/>
                <a:ea typeface="Calibri" pitchFamily="34" charset="-122"/>
                <a:cs typeface="Calibri" pitchFamily="34" charset="-120"/>
              </a:rPr>
              <a:t>Student: </a:t>
            </a:r>
            <a:r>
              <a:rPr lang="en-US" sz="2000" dirty="0">
                <a:latin typeface="Calibri" pitchFamily="34" charset="0"/>
                <a:ea typeface="Calibri" pitchFamily="34" charset="-122"/>
                <a:cs typeface="Calibri" pitchFamily="34" charset="-120"/>
              </a:rPr>
              <a:t>Anorah Sonaher  |  ID: 2220772
</a:t>
            </a:r>
            <a:r>
              <a:rPr lang="en-US" sz="2000" b="1" dirty="0">
                <a:latin typeface="Calibri" pitchFamily="34" charset="0"/>
                <a:ea typeface="Calibri" pitchFamily="34" charset="-122"/>
                <a:cs typeface="Calibri" pitchFamily="34" charset="-120"/>
              </a:rPr>
              <a:t>Module: </a:t>
            </a:r>
            <a:r>
              <a:rPr lang="en-US" sz="2000" dirty="0">
                <a:latin typeface="Calibri" pitchFamily="34" charset="0"/>
                <a:ea typeface="Calibri" pitchFamily="34" charset="-122"/>
                <a:cs typeface="Calibri" pitchFamily="34" charset="-120"/>
              </a:rPr>
              <a:t>BMHP6027 – Empowering the Older Person</a:t>
            </a:r>
            <a:r>
              <a:rPr lang="en-US" sz="2000">
                <a:latin typeface="Calibri" pitchFamily="34" charset="0"/>
                <a:ea typeface="Calibri" pitchFamily="34" charset="-122"/>
                <a:cs typeface="Calibri" pitchFamily="34" charset="-120"/>
              </a:rPr>
              <a:t>
</a:t>
            </a:r>
            <a:r>
              <a:rPr lang="en-US" sz="2000" b="1">
                <a:latin typeface="Calibri" pitchFamily="34" charset="0"/>
                <a:ea typeface="Calibri" pitchFamily="34" charset="-122"/>
                <a:cs typeface="Calibri" pitchFamily="34" charset="-120"/>
              </a:rPr>
              <a:t>Lecturer: </a:t>
            </a:r>
            <a:r>
              <a:rPr lang="en-US" sz="2000" dirty="0">
                <a:latin typeface="Calibri" pitchFamily="34" charset="0"/>
                <a:ea typeface="Calibri" pitchFamily="34" charset="-122"/>
                <a:cs typeface="Calibri" pitchFamily="34" charset="-120"/>
              </a:rPr>
              <a:t>Kennedy Obohwemu</a:t>
            </a:r>
            <a:endParaRPr lang="en-US" sz="2000" dirty="0"/>
          </a:p>
        </p:txBody>
      </p:sp>
      <p:pic>
        <p:nvPicPr>
          <p:cNvPr id="12" name="Audio 11">
            <a:hlinkClick r:id="" action="ppaction://media"/>
            <a:extLst>
              <a:ext uri="{FF2B5EF4-FFF2-40B4-BE49-F238E27FC236}">
                <a16:creationId xmlns:a16="http://schemas.microsoft.com/office/drawing/2014/main" id="{349D1F7E-E5F7-D277-19F6-DCE91061F1B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977"/>
    </mc:Choice>
    <mc:Fallback>
      <p:transition spd="slow" advTm="18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B3A6B"/>
          </a:solidFill>
          <a:ln/>
        </p:spPr>
        <p:txBody>
          <a:bodyPr/>
          <a:lstStyle/>
          <a:p>
            <a:endParaRPr lang="en-GB"/>
          </a:p>
        </p:txBody>
      </p:sp>
      <p:sp>
        <p:nvSpPr>
          <p:cNvPr id="3" name="Text 1"/>
          <p:cNvSpPr/>
          <p:nvPr/>
        </p:nvSpPr>
        <p:spPr>
          <a:xfrm>
            <a:off x="365760" y="45720"/>
            <a:ext cx="8229600" cy="685800"/>
          </a:xfrm>
          <a:prstGeom prst="rect">
            <a:avLst/>
          </a:prstGeom>
          <a:noFill/>
          <a:ln/>
        </p:spPr>
        <p:txBody>
          <a:bodyPr wrap="square"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Introduction</a:t>
            </a:r>
            <a:endParaRPr lang="en-US" sz="2800" dirty="0"/>
          </a:p>
        </p:txBody>
      </p:sp>
      <p:pic>
        <p:nvPicPr>
          <p:cNvPr id="4" name="Image 0" descr="preencoded.png"/>
          <p:cNvPicPr>
            <a:picLocks noChangeAspect="1"/>
          </p:cNvPicPr>
          <p:nvPr/>
        </p:nvPicPr>
        <p:blipFill>
          <a:blip r:embed="rId5">
            <a:alphaModFix amt="85000"/>
          </a:blip>
          <a:stretch>
            <a:fillRect/>
          </a:stretch>
        </p:blipFill>
        <p:spPr>
          <a:xfrm>
            <a:off x="6675120" y="1520190"/>
            <a:ext cx="2103120" cy="2103120"/>
          </a:xfrm>
          <a:prstGeom prst="rect">
            <a:avLst/>
          </a:prstGeom>
        </p:spPr>
      </p:pic>
      <p:sp>
        <p:nvSpPr>
          <p:cNvPr id="5" name="Text 2"/>
          <p:cNvSpPr/>
          <p:nvPr/>
        </p:nvSpPr>
        <p:spPr>
          <a:xfrm>
            <a:off x="365760" y="731520"/>
            <a:ext cx="5943600" cy="3840480"/>
          </a:xfrm>
          <a:prstGeom prst="rect">
            <a:avLst/>
          </a:prstGeom>
          <a:noFill/>
          <a:ln/>
        </p:spPr>
        <p:txBody>
          <a:bodyPr wrap="square" rtlCol="0" anchor="ctr"/>
          <a:lstStyle/>
          <a:p>
            <a:pPr marL="342900" indent="-342900">
              <a:lnSpc>
                <a:spcPct val="150000"/>
              </a:lnSpc>
              <a:spcAft>
                <a:spcPts val="600"/>
              </a:spcAft>
              <a:buSzPct val="100000"/>
              <a:buChar char="•"/>
            </a:pPr>
            <a:r>
              <a:rPr lang="en-US" sz="1200" dirty="0"/>
              <a:t>Purpose: older adults living in UK nursing homes. </a:t>
            </a:r>
          </a:p>
          <a:p>
            <a:pPr marL="342900" indent="-342900">
              <a:lnSpc>
                <a:spcPct val="150000"/>
              </a:lnSpc>
              <a:spcAft>
                <a:spcPts val="600"/>
              </a:spcAft>
              <a:buSzPct val="100000"/>
              <a:buChar char="•"/>
            </a:pPr>
            <a:r>
              <a:rPr lang="en-US" sz="1200" dirty="0"/>
              <a:t>Ageing means normal physical, emotional and social changes in later life. Ageing can weaken immunity and increase health risks, especially during COVID-19 (Bartleson et al. in 2021).</a:t>
            </a:r>
          </a:p>
          <a:p>
            <a:pPr marL="342900" indent="-342900">
              <a:lnSpc>
                <a:spcPct val="150000"/>
              </a:lnSpc>
              <a:spcAft>
                <a:spcPts val="600"/>
              </a:spcAft>
              <a:buSzPct val="100000"/>
              <a:buChar char="•"/>
            </a:pPr>
            <a:r>
              <a:rPr lang="en-US" sz="1200" dirty="0"/>
              <a:t>Key Themes: </a:t>
            </a:r>
          </a:p>
          <a:p>
            <a:pPr marL="800100" lvl="1" indent="-342900">
              <a:lnSpc>
                <a:spcPct val="150000"/>
              </a:lnSpc>
              <a:spcAft>
                <a:spcPts val="600"/>
              </a:spcAft>
              <a:buSzPct val="100000"/>
              <a:buChar char="•"/>
            </a:pPr>
            <a:r>
              <a:rPr lang="en-US" sz="1200" dirty="0"/>
              <a:t>COVID-19 made nursing homes high-risk care settings (UK Health Security Agency in 2023). </a:t>
            </a:r>
          </a:p>
          <a:p>
            <a:pPr marL="800100" lvl="1" indent="-342900">
              <a:lnSpc>
                <a:spcPct val="150000"/>
              </a:lnSpc>
              <a:spcAft>
                <a:spcPts val="600"/>
              </a:spcAft>
              <a:buSzPct val="100000"/>
              <a:buChar char="•"/>
            </a:pPr>
            <a:r>
              <a:rPr lang="en-US" sz="1200" dirty="0"/>
              <a:t>The older population in England and Wales is increasing (Office for National Statistics in 2023). </a:t>
            </a:r>
          </a:p>
          <a:p>
            <a:pPr marL="800100" lvl="1" indent="-342900">
              <a:lnSpc>
                <a:spcPct val="150000"/>
              </a:lnSpc>
              <a:spcAft>
                <a:spcPts val="600"/>
              </a:spcAft>
              <a:buSzPct val="100000"/>
              <a:buChar char="•"/>
            </a:pPr>
            <a:r>
              <a:rPr lang="en-US" sz="1200" dirty="0"/>
              <a:t>This presentation covers ageing, care needs, care provision, policy, legislation, technology, case studies and recommendations.</a:t>
            </a:r>
          </a:p>
        </p:txBody>
      </p:sp>
      <p:sp>
        <p:nvSpPr>
          <p:cNvPr id="6" name="Shape 3"/>
          <p:cNvSpPr/>
          <p:nvPr/>
        </p:nvSpPr>
        <p:spPr>
          <a:xfrm>
            <a:off x="365760" y="4434840"/>
            <a:ext cx="8412480" cy="502920"/>
          </a:xfrm>
          <a:prstGeom prst="roundRect">
            <a:avLst>
              <a:gd name="adj" fmla="val 14545"/>
            </a:avLst>
          </a:prstGeom>
          <a:solidFill>
            <a:srgbClr val="CCFBF1"/>
          </a:solidFill>
          <a:ln/>
        </p:spPr>
        <p:txBody>
          <a:bodyPr/>
          <a:lstStyle/>
          <a:p>
            <a:endParaRPr lang="en-GB"/>
          </a:p>
        </p:txBody>
      </p:sp>
      <p:sp>
        <p:nvSpPr>
          <p:cNvPr id="7" name="Text 4"/>
          <p:cNvSpPr/>
          <p:nvPr/>
        </p:nvSpPr>
        <p:spPr>
          <a:xfrm>
            <a:off x="457200" y="4462272"/>
            <a:ext cx="8229600" cy="438912"/>
          </a:xfrm>
          <a:prstGeom prst="rect">
            <a:avLst/>
          </a:prstGeom>
          <a:noFill/>
          <a:ln/>
        </p:spPr>
        <p:txBody>
          <a:bodyPr wrap="square" rtlCol="0" anchor="ctr"/>
          <a:lstStyle/>
          <a:p>
            <a:pPr marL="0" indent="0" algn="ctr">
              <a:buNone/>
            </a:pPr>
            <a:r>
              <a:rPr lang="en-US" sz="1600" i="1" dirty="0">
                <a:solidFill>
                  <a:srgbClr val="1B3A6B"/>
                </a:solidFill>
                <a:latin typeface="Calibri" pitchFamily="34" charset="0"/>
                <a:ea typeface="Calibri" pitchFamily="34" charset="-122"/>
                <a:cs typeface="Calibri" pitchFamily="34" charset="-120"/>
              </a:rPr>
              <a:t>⚡ 42% of early COVID-19 deaths in England &amp; Wales occurred in care homes (ONS, 2023)</a:t>
            </a:r>
            <a:endParaRPr lang="en-US" sz="1600" dirty="0"/>
          </a:p>
        </p:txBody>
      </p:sp>
      <p:pic>
        <p:nvPicPr>
          <p:cNvPr id="12" name="Audio 11">
            <a:hlinkClick r:id="" action="ppaction://media"/>
            <a:extLst>
              <a:ext uri="{FF2B5EF4-FFF2-40B4-BE49-F238E27FC236}">
                <a16:creationId xmlns:a16="http://schemas.microsoft.com/office/drawing/2014/main" id="{0C144564-9861-41A4-B854-A96B681B508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0178"/>
    </mc:Choice>
    <mc:Fallback>
      <p:transition spd="slow" advTm="20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1F5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D9488"/>
          </a:solidFill>
          <a:ln/>
        </p:spPr>
        <p:txBody>
          <a:bodyPr/>
          <a:lstStyle/>
          <a:p>
            <a:endParaRPr lang="en-GB"/>
          </a:p>
        </p:txBody>
      </p:sp>
      <p:sp>
        <p:nvSpPr>
          <p:cNvPr id="3" name="Text 1"/>
          <p:cNvSpPr/>
          <p:nvPr/>
        </p:nvSpPr>
        <p:spPr>
          <a:xfrm>
            <a:off x="365760" y="45720"/>
            <a:ext cx="8229600" cy="685800"/>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The Ageing Population: Setting the Scene</a:t>
            </a:r>
            <a:endParaRPr lang="en-US" sz="2400" dirty="0"/>
          </a:p>
        </p:txBody>
      </p:sp>
      <p:sp>
        <p:nvSpPr>
          <p:cNvPr id="4" name="Shape 2"/>
          <p:cNvSpPr/>
          <p:nvPr/>
        </p:nvSpPr>
        <p:spPr>
          <a:xfrm>
            <a:off x="274320" y="914400"/>
            <a:ext cx="2743200" cy="1554480"/>
          </a:xfrm>
          <a:prstGeom prst="roundRect">
            <a:avLst>
              <a:gd name="adj" fmla="val 8824"/>
            </a:avLst>
          </a:prstGeom>
          <a:solidFill>
            <a:srgbClr val="1B3A6B"/>
          </a:solidFill>
          <a:ln/>
          <a:effectLst>
            <a:outerShdw blurRad="101600" dist="25400" dir="2700000" algn="bl" rotWithShape="0">
              <a:srgbClr val="000000">
                <a:alpha val="13000"/>
              </a:srgbClr>
            </a:outerShdw>
          </a:effectLst>
        </p:spPr>
        <p:txBody>
          <a:bodyPr/>
          <a:lstStyle/>
          <a:p>
            <a:endParaRPr lang="en-GB"/>
          </a:p>
        </p:txBody>
      </p:sp>
      <p:sp>
        <p:nvSpPr>
          <p:cNvPr id="5" name="Text 3"/>
          <p:cNvSpPr/>
          <p:nvPr/>
        </p:nvSpPr>
        <p:spPr>
          <a:xfrm>
            <a:off x="365760" y="960120"/>
            <a:ext cx="2560320" cy="685800"/>
          </a:xfrm>
          <a:prstGeom prst="rect">
            <a:avLst/>
          </a:prstGeom>
          <a:noFill/>
          <a:ln/>
        </p:spPr>
        <p:txBody>
          <a:bodyPr wrap="square" rtlCol="0" anchor="ctr"/>
          <a:lstStyle/>
          <a:p>
            <a:pPr marL="0" indent="0" algn="ctr">
              <a:buNone/>
            </a:pPr>
            <a:r>
              <a:rPr lang="en-US" sz="3000" b="1" dirty="0">
                <a:solidFill>
                  <a:srgbClr val="FFFFFF"/>
                </a:solidFill>
                <a:latin typeface="Calibri" pitchFamily="34" charset="0"/>
                <a:ea typeface="Calibri" pitchFamily="34" charset="-122"/>
                <a:cs typeface="Calibri" pitchFamily="34" charset="-120"/>
              </a:rPr>
              <a:t>11M+</a:t>
            </a:r>
            <a:endParaRPr lang="en-US" sz="3000" dirty="0"/>
          </a:p>
        </p:txBody>
      </p:sp>
      <p:sp>
        <p:nvSpPr>
          <p:cNvPr id="6" name="Text 4"/>
          <p:cNvSpPr/>
          <p:nvPr/>
        </p:nvSpPr>
        <p:spPr>
          <a:xfrm>
            <a:off x="365760" y="1600200"/>
            <a:ext cx="2560320" cy="777240"/>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people aged 65+ in England &amp; Wales (ONS, 2023)</a:t>
            </a:r>
            <a:endParaRPr lang="en-US" sz="1000" dirty="0"/>
          </a:p>
        </p:txBody>
      </p:sp>
      <p:sp>
        <p:nvSpPr>
          <p:cNvPr id="7" name="Shape 5"/>
          <p:cNvSpPr/>
          <p:nvPr/>
        </p:nvSpPr>
        <p:spPr>
          <a:xfrm>
            <a:off x="3246120" y="914400"/>
            <a:ext cx="2743200" cy="1554480"/>
          </a:xfrm>
          <a:prstGeom prst="roundRect">
            <a:avLst>
              <a:gd name="adj" fmla="val 8824"/>
            </a:avLst>
          </a:prstGeom>
          <a:solidFill>
            <a:srgbClr val="0D9488"/>
          </a:solidFill>
          <a:ln/>
          <a:effectLst>
            <a:outerShdw blurRad="101600" dist="25400" dir="2700000" algn="bl" rotWithShape="0">
              <a:srgbClr val="000000">
                <a:alpha val="13000"/>
              </a:srgbClr>
            </a:outerShdw>
          </a:effectLst>
        </p:spPr>
        <p:txBody>
          <a:bodyPr/>
          <a:lstStyle/>
          <a:p>
            <a:endParaRPr lang="en-GB"/>
          </a:p>
        </p:txBody>
      </p:sp>
      <p:sp>
        <p:nvSpPr>
          <p:cNvPr id="8" name="Text 6"/>
          <p:cNvSpPr/>
          <p:nvPr/>
        </p:nvSpPr>
        <p:spPr>
          <a:xfrm>
            <a:off x="3337560" y="960120"/>
            <a:ext cx="2560320" cy="685800"/>
          </a:xfrm>
          <a:prstGeom prst="rect">
            <a:avLst/>
          </a:prstGeom>
          <a:noFill/>
          <a:ln/>
        </p:spPr>
        <p:txBody>
          <a:bodyPr wrap="square" rtlCol="0" anchor="ctr"/>
          <a:lstStyle/>
          <a:p>
            <a:pPr marL="0" indent="0" algn="ctr">
              <a:buNone/>
            </a:pPr>
            <a:r>
              <a:rPr lang="en-US" sz="3000" b="1" dirty="0">
                <a:solidFill>
                  <a:srgbClr val="FFFFFF"/>
                </a:solidFill>
                <a:latin typeface="Calibri" pitchFamily="34" charset="0"/>
                <a:ea typeface="Calibri" pitchFamily="34" charset="-122"/>
                <a:cs typeface="Calibri" pitchFamily="34" charset="-120"/>
              </a:rPr>
              <a:t>↑ 20%</a:t>
            </a:r>
            <a:endParaRPr lang="en-US" sz="3000" dirty="0"/>
          </a:p>
        </p:txBody>
      </p:sp>
      <p:sp>
        <p:nvSpPr>
          <p:cNvPr id="9" name="Text 7"/>
          <p:cNvSpPr/>
          <p:nvPr/>
        </p:nvSpPr>
        <p:spPr>
          <a:xfrm>
            <a:off x="3337560" y="1600200"/>
            <a:ext cx="2560320" cy="777240"/>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increase in care home population since 2011 (ONS, 2023)</a:t>
            </a:r>
            <a:endParaRPr lang="en-US" sz="1000" dirty="0"/>
          </a:p>
        </p:txBody>
      </p:sp>
      <p:sp>
        <p:nvSpPr>
          <p:cNvPr id="10" name="Shape 8"/>
          <p:cNvSpPr/>
          <p:nvPr/>
        </p:nvSpPr>
        <p:spPr>
          <a:xfrm>
            <a:off x="6217920" y="914400"/>
            <a:ext cx="2743200" cy="1554480"/>
          </a:xfrm>
          <a:prstGeom prst="roundRect">
            <a:avLst>
              <a:gd name="adj" fmla="val 8824"/>
            </a:avLst>
          </a:prstGeom>
          <a:solidFill>
            <a:srgbClr val="E05A5A"/>
          </a:solidFill>
          <a:ln/>
          <a:effectLst>
            <a:outerShdw blurRad="101600" dist="25400" dir="2700000" algn="bl" rotWithShape="0">
              <a:srgbClr val="000000">
                <a:alpha val="13000"/>
              </a:srgbClr>
            </a:outerShdw>
          </a:effectLst>
        </p:spPr>
        <p:txBody>
          <a:bodyPr/>
          <a:lstStyle/>
          <a:p>
            <a:endParaRPr lang="en-GB"/>
          </a:p>
        </p:txBody>
      </p:sp>
      <p:sp>
        <p:nvSpPr>
          <p:cNvPr id="11" name="Text 9"/>
          <p:cNvSpPr/>
          <p:nvPr/>
        </p:nvSpPr>
        <p:spPr>
          <a:xfrm>
            <a:off x="6309360" y="960120"/>
            <a:ext cx="2560320" cy="685800"/>
          </a:xfrm>
          <a:prstGeom prst="rect">
            <a:avLst/>
          </a:prstGeom>
          <a:noFill/>
          <a:ln/>
        </p:spPr>
        <p:txBody>
          <a:bodyPr wrap="square" rtlCol="0" anchor="ctr"/>
          <a:lstStyle/>
          <a:p>
            <a:pPr marL="0" indent="0" algn="ctr">
              <a:buNone/>
            </a:pPr>
            <a:r>
              <a:rPr lang="en-US" sz="3000" b="1" dirty="0">
                <a:solidFill>
                  <a:srgbClr val="FFFFFF"/>
                </a:solidFill>
                <a:latin typeface="Calibri" pitchFamily="34" charset="0"/>
                <a:ea typeface="Calibri" pitchFamily="34" charset="-122"/>
                <a:cs typeface="Calibri" pitchFamily="34" charset="-120"/>
              </a:rPr>
              <a:t>40%</a:t>
            </a:r>
            <a:endParaRPr lang="en-US" sz="3000" dirty="0"/>
          </a:p>
        </p:txBody>
      </p:sp>
      <p:sp>
        <p:nvSpPr>
          <p:cNvPr id="12" name="Text 10"/>
          <p:cNvSpPr/>
          <p:nvPr/>
        </p:nvSpPr>
        <p:spPr>
          <a:xfrm>
            <a:off x="6309360" y="1600200"/>
            <a:ext cx="2560320" cy="777240"/>
          </a:xfrm>
          <a:prstGeom prst="rect">
            <a:avLst/>
          </a:prstGeom>
          <a:noFill/>
          <a:ln/>
        </p:spPr>
        <p:txBody>
          <a:bodyPr wrap="square"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of care home deaths during COVID-19 were residents (UKHSA, 2023)</a:t>
            </a:r>
            <a:endParaRPr lang="en-US" sz="1000" dirty="0"/>
          </a:p>
        </p:txBody>
      </p:sp>
      <p:sp>
        <p:nvSpPr>
          <p:cNvPr id="13" name="Text 11"/>
          <p:cNvSpPr/>
          <p:nvPr/>
        </p:nvSpPr>
        <p:spPr>
          <a:xfrm>
            <a:off x="365760" y="2606040"/>
            <a:ext cx="8412480" cy="2286000"/>
          </a:xfrm>
          <a:prstGeom prst="rect">
            <a:avLst/>
          </a:prstGeom>
          <a:noFill/>
          <a:ln/>
        </p:spPr>
        <p:txBody>
          <a:bodyPr wrap="square" rtlCol="0" anchor="ctr"/>
          <a:lstStyle/>
          <a:p>
            <a:pPr marL="342900" indent="-342900">
              <a:spcAft>
                <a:spcPts val="500"/>
              </a:spcAft>
              <a:buSzPct val="100000"/>
              <a:buChar char="•"/>
            </a:pPr>
            <a:r>
              <a:rPr lang="en-US" dirty="0">
                <a:solidFill>
                  <a:srgbClr val="1E293B"/>
                </a:solidFill>
                <a:latin typeface="Calibri" pitchFamily="34" charset="0"/>
                <a:ea typeface="Calibri" pitchFamily="34" charset="-122"/>
                <a:cs typeface="Calibri" pitchFamily="34" charset="-120"/>
              </a:rPr>
              <a:t>More people are living into older age in England &amp; Wales (ONS, 2023)</a:t>
            </a:r>
            <a:endParaRPr lang="en-US" dirty="0"/>
          </a:p>
          <a:p>
            <a:pPr marL="342900" indent="-342900">
              <a:spcAft>
                <a:spcPts val="500"/>
              </a:spcAft>
              <a:buSzPct val="100000"/>
              <a:buChar char="•"/>
            </a:pPr>
            <a:r>
              <a:rPr lang="en-US" dirty="0">
                <a:solidFill>
                  <a:srgbClr val="1E293B"/>
                </a:solidFill>
                <a:latin typeface="Calibri" pitchFamily="34" charset="0"/>
                <a:ea typeface="Calibri" pitchFamily="34" charset="-122"/>
                <a:cs typeface="Calibri" pitchFamily="34" charset="-120"/>
              </a:rPr>
              <a:t>Nursing homes support people with frailty and long-term illness</a:t>
            </a:r>
            <a:endParaRPr lang="en-US" dirty="0"/>
          </a:p>
          <a:p>
            <a:pPr marL="342900" indent="-342900">
              <a:spcAft>
                <a:spcPts val="500"/>
              </a:spcAft>
              <a:buSzPct val="100000"/>
              <a:buChar char="•"/>
            </a:pPr>
            <a:r>
              <a:rPr lang="en-US" dirty="0">
                <a:solidFill>
                  <a:srgbClr val="1E293B"/>
                </a:solidFill>
                <a:latin typeface="Calibri" pitchFamily="34" charset="0"/>
                <a:ea typeface="Calibri" pitchFamily="34" charset="-122"/>
                <a:cs typeface="Calibri" pitchFamily="34" charset="-120"/>
              </a:rPr>
              <a:t>Age dependency ratios show rising pressure on care services (ONS, 2025)</a:t>
            </a:r>
            <a:endParaRPr lang="en-US" dirty="0"/>
          </a:p>
          <a:p>
            <a:pPr marL="342900" indent="-342900">
              <a:spcAft>
                <a:spcPts val="500"/>
              </a:spcAft>
              <a:buSzPct val="100000"/>
              <a:buChar char="•"/>
            </a:pPr>
            <a:r>
              <a:rPr lang="en-US" dirty="0">
                <a:solidFill>
                  <a:srgbClr val="1E293B"/>
                </a:solidFill>
                <a:latin typeface="Calibri" pitchFamily="34" charset="0"/>
                <a:ea typeface="Calibri" pitchFamily="34" charset="-122"/>
                <a:cs typeface="Calibri" pitchFamily="34" charset="-120"/>
              </a:rPr>
              <a:t>COVID-19 created disproportionate risk in care home settings (UKHSA, 2023)</a:t>
            </a:r>
            <a:endParaRPr lang="en-US" dirty="0"/>
          </a:p>
          <a:p>
            <a:pPr marL="342900" indent="-342900">
              <a:spcAft>
                <a:spcPts val="500"/>
              </a:spcAft>
              <a:buSzPct val="100000"/>
              <a:buChar char="•"/>
            </a:pPr>
            <a:r>
              <a:rPr lang="en-US" dirty="0">
                <a:solidFill>
                  <a:srgbClr val="1E293B"/>
                </a:solidFill>
                <a:latin typeface="Calibri" pitchFamily="34" charset="0"/>
                <a:ea typeface="Calibri" pitchFamily="34" charset="-122"/>
                <a:cs typeface="Calibri" pitchFamily="34" charset="-120"/>
              </a:rPr>
              <a:t>Older people need safety, dignity and independence in care</a:t>
            </a:r>
            <a:endParaRPr lang="en-US" dirty="0"/>
          </a:p>
        </p:txBody>
      </p:sp>
      <p:pic>
        <p:nvPicPr>
          <p:cNvPr id="18" name="Audio 17">
            <a:hlinkClick r:id="" action="ppaction://media"/>
            <a:extLst>
              <a:ext uri="{FF2B5EF4-FFF2-40B4-BE49-F238E27FC236}">
                <a16:creationId xmlns:a16="http://schemas.microsoft.com/office/drawing/2014/main" id="{15793E60-3944-6D9D-542E-F5AD6FC8495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2448"/>
    </mc:Choice>
    <mc:Fallback>
      <p:transition spd="slow" advTm="22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7C3AED"/>
          </a:solidFill>
          <a:ln/>
        </p:spPr>
        <p:txBody>
          <a:bodyPr/>
          <a:lstStyle/>
          <a:p>
            <a:endParaRPr lang="en-GB"/>
          </a:p>
        </p:txBody>
      </p:sp>
      <p:sp>
        <p:nvSpPr>
          <p:cNvPr id="3" name="Text 1"/>
          <p:cNvSpPr/>
          <p:nvPr/>
        </p:nvSpPr>
        <p:spPr>
          <a:xfrm>
            <a:off x="365760" y="45720"/>
            <a:ext cx="8229600" cy="685800"/>
          </a:xfrm>
          <a:prstGeom prst="rect">
            <a:avLst/>
          </a:prstGeom>
          <a:noFill/>
          <a:ln/>
        </p:spPr>
        <p:txBody>
          <a:bodyPr wrap="square"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Theoretical Frameworks</a:t>
            </a:r>
            <a:endParaRPr lang="en-US" sz="2800" dirty="0"/>
          </a:p>
        </p:txBody>
      </p:sp>
      <p:sp>
        <p:nvSpPr>
          <p:cNvPr id="4" name="Shape 2"/>
          <p:cNvSpPr/>
          <p:nvPr/>
        </p:nvSpPr>
        <p:spPr>
          <a:xfrm>
            <a:off x="274320" y="914400"/>
            <a:ext cx="4206240" cy="1143000"/>
          </a:xfrm>
          <a:prstGeom prst="roundRect">
            <a:avLst>
              <a:gd name="adj" fmla="val 8000"/>
            </a:avLst>
          </a:prstGeom>
          <a:solidFill>
            <a:srgbClr val="EDE9FE"/>
          </a:solidFill>
          <a:ln/>
          <a:effectLst>
            <a:outerShdw blurRad="101600" dist="25400" dir="2700000" algn="bl" rotWithShape="0">
              <a:srgbClr val="000000">
                <a:alpha val="13000"/>
              </a:srgbClr>
            </a:outerShdw>
          </a:effectLst>
        </p:spPr>
        <p:txBody>
          <a:bodyPr/>
          <a:lstStyle/>
          <a:p>
            <a:endParaRPr lang="en-GB"/>
          </a:p>
        </p:txBody>
      </p:sp>
      <p:sp>
        <p:nvSpPr>
          <p:cNvPr id="5" name="Text 3"/>
          <p:cNvSpPr/>
          <p:nvPr/>
        </p:nvSpPr>
        <p:spPr>
          <a:xfrm>
            <a:off x="411480" y="987552"/>
            <a:ext cx="3931920" cy="320040"/>
          </a:xfrm>
          <a:prstGeom prst="rect">
            <a:avLst/>
          </a:prstGeom>
          <a:noFill/>
          <a:ln/>
        </p:spPr>
        <p:txBody>
          <a:bodyPr wrap="square" rtlCol="0" anchor="ctr"/>
          <a:lstStyle/>
          <a:p>
            <a:pPr marL="0" indent="0">
              <a:buNone/>
            </a:pPr>
            <a:r>
              <a:rPr lang="en-US" sz="1200" b="1" dirty="0">
                <a:solidFill>
                  <a:srgbClr val="7C3AED"/>
                </a:solidFill>
                <a:latin typeface="Calibri" pitchFamily="34" charset="0"/>
                <a:ea typeface="Calibri" pitchFamily="34" charset="-122"/>
                <a:cs typeface="Calibri" pitchFamily="34" charset="-120"/>
              </a:rPr>
              <a:t>Biological Ageing</a:t>
            </a:r>
            <a:endParaRPr lang="en-US" sz="1200" dirty="0"/>
          </a:p>
        </p:txBody>
      </p:sp>
      <p:sp>
        <p:nvSpPr>
          <p:cNvPr id="6" name="Text 4"/>
          <p:cNvSpPr/>
          <p:nvPr/>
        </p:nvSpPr>
        <p:spPr>
          <a:xfrm>
            <a:off x="411480" y="1298448"/>
            <a:ext cx="3931920" cy="68580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Explains gradual body decline over time; cells lose function and repair capacity</a:t>
            </a:r>
            <a:endParaRPr lang="en-US" sz="1100" dirty="0"/>
          </a:p>
        </p:txBody>
      </p:sp>
      <p:sp>
        <p:nvSpPr>
          <p:cNvPr id="7" name="Shape 5"/>
          <p:cNvSpPr/>
          <p:nvPr/>
        </p:nvSpPr>
        <p:spPr>
          <a:xfrm>
            <a:off x="4754880" y="914400"/>
            <a:ext cx="4206240" cy="1143000"/>
          </a:xfrm>
          <a:prstGeom prst="roundRect">
            <a:avLst>
              <a:gd name="adj" fmla="val 8000"/>
            </a:avLst>
          </a:prstGeom>
          <a:solidFill>
            <a:srgbClr val="FFF7ED"/>
          </a:solidFill>
          <a:ln/>
          <a:effectLst>
            <a:outerShdw blurRad="101600" dist="25400" dir="2700000" algn="bl" rotWithShape="0">
              <a:srgbClr val="000000">
                <a:alpha val="13000"/>
              </a:srgbClr>
            </a:outerShdw>
          </a:effectLst>
        </p:spPr>
        <p:txBody>
          <a:bodyPr/>
          <a:lstStyle/>
          <a:p>
            <a:endParaRPr lang="en-GB"/>
          </a:p>
        </p:txBody>
      </p:sp>
      <p:sp>
        <p:nvSpPr>
          <p:cNvPr id="8" name="Text 6"/>
          <p:cNvSpPr/>
          <p:nvPr/>
        </p:nvSpPr>
        <p:spPr>
          <a:xfrm>
            <a:off x="4892040" y="987552"/>
            <a:ext cx="3931920" cy="320040"/>
          </a:xfrm>
          <a:prstGeom prst="rect">
            <a:avLst/>
          </a:prstGeom>
          <a:noFill/>
          <a:ln/>
        </p:spPr>
        <p:txBody>
          <a:bodyPr wrap="square" rtlCol="0" anchor="ctr"/>
          <a:lstStyle/>
          <a:p>
            <a:pPr marL="0" indent="0">
              <a:buNone/>
            </a:pPr>
            <a:r>
              <a:rPr lang="en-US" sz="1200" b="1" dirty="0">
                <a:solidFill>
                  <a:srgbClr val="7C3AED"/>
                </a:solidFill>
                <a:latin typeface="Calibri" pitchFamily="34" charset="0"/>
                <a:ea typeface="Calibri" pitchFamily="34" charset="-122"/>
                <a:cs typeface="Calibri" pitchFamily="34" charset="-120"/>
              </a:rPr>
              <a:t>Genetic Theory</a:t>
            </a:r>
            <a:endParaRPr lang="en-US" sz="1200" dirty="0"/>
          </a:p>
        </p:txBody>
      </p:sp>
      <p:sp>
        <p:nvSpPr>
          <p:cNvPr id="9" name="Text 7"/>
          <p:cNvSpPr/>
          <p:nvPr/>
        </p:nvSpPr>
        <p:spPr>
          <a:xfrm>
            <a:off x="4892040" y="1298448"/>
            <a:ext cx="3931920" cy="68580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Ageing linked to inherited cellular changes; pre-programmed lifespan (Bartleson et al., 2021)</a:t>
            </a:r>
            <a:endParaRPr lang="en-US" sz="1100" dirty="0"/>
          </a:p>
        </p:txBody>
      </p:sp>
      <p:sp>
        <p:nvSpPr>
          <p:cNvPr id="10" name="Shape 8"/>
          <p:cNvSpPr/>
          <p:nvPr/>
        </p:nvSpPr>
        <p:spPr>
          <a:xfrm>
            <a:off x="274320" y="2240280"/>
            <a:ext cx="4206240" cy="1143000"/>
          </a:xfrm>
          <a:prstGeom prst="roundRect">
            <a:avLst>
              <a:gd name="adj" fmla="val 8000"/>
            </a:avLst>
          </a:prstGeom>
          <a:solidFill>
            <a:srgbClr val="EDE9FE"/>
          </a:solidFill>
          <a:ln/>
          <a:effectLst>
            <a:outerShdw blurRad="101600" dist="25400" dir="2700000" algn="bl" rotWithShape="0">
              <a:srgbClr val="000000">
                <a:alpha val="13000"/>
              </a:srgbClr>
            </a:outerShdw>
          </a:effectLst>
        </p:spPr>
        <p:txBody>
          <a:bodyPr/>
          <a:lstStyle/>
          <a:p>
            <a:endParaRPr lang="en-GB"/>
          </a:p>
        </p:txBody>
      </p:sp>
      <p:sp>
        <p:nvSpPr>
          <p:cNvPr id="11" name="Text 9"/>
          <p:cNvSpPr/>
          <p:nvPr/>
        </p:nvSpPr>
        <p:spPr>
          <a:xfrm>
            <a:off x="411480" y="2313432"/>
            <a:ext cx="3931920" cy="320040"/>
          </a:xfrm>
          <a:prstGeom prst="rect">
            <a:avLst/>
          </a:prstGeom>
          <a:noFill/>
          <a:ln/>
        </p:spPr>
        <p:txBody>
          <a:bodyPr wrap="square" rtlCol="0" anchor="ctr"/>
          <a:lstStyle/>
          <a:p>
            <a:pPr marL="0" indent="0">
              <a:buNone/>
            </a:pPr>
            <a:r>
              <a:rPr lang="en-US" sz="1200" b="1" dirty="0">
                <a:solidFill>
                  <a:srgbClr val="7C3AED"/>
                </a:solidFill>
                <a:latin typeface="Calibri" pitchFamily="34" charset="0"/>
                <a:ea typeface="Calibri" pitchFamily="34" charset="-122"/>
                <a:cs typeface="Calibri" pitchFamily="34" charset="-120"/>
              </a:rPr>
              <a:t>Damage Theory</a:t>
            </a:r>
            <a:endParaRPr lang="en-US" sz="1200" dirty="0"/>
          </a:p>
        </p:txBody>
      </p:sp>
      <p:sp>
        <p:nvSpPr>
          <p:cNvPr id="12" name="Text 10"/>
          <p:cNvSpPr/>
          <p:nvPr/>
        </p:nvSpPr>
        <p:spPr>
          <a:xfrm>
            <a:off x="411480" y="2624328"/>
            <a:ext cx="3931920" cy="68580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Cumulative cell damage from environment &amp; lifestyle accelerates ageing processes</a:t>
            </a:r>
            <a:endParaRPr lang="en-US" sz="1100" dirty="0"/>
          </a:p>
        </p:txBody>
      </p:sp>
      <p:sp>
        <p:nvSpPr>
          <p:cNvPr id="13" name="Shape 11"/>
          <p:cNvSpPr/>
          <p:nvPr/>
        </p:nvSpPr>
        <p:spPr>
          <a:xfrm>
            <a:off x="4754880" y="2240280"/>
            <a:ext cx="4206240" cy="1143000"/>
          </a:xfrm>
          <a:prstGeom prst="roundRect">
            <a:avLst>
              <a:gd name="adj" fmla="val 8000"/>
            </a:avLst>
          </a:prstGeom>
          <a:solidFill>
            <a:srgbClr val="FFF7ED"/>
          </a:solidFill>
          <a:ln/>
          <a:effectLst>
            <a:outerShdw blurRad="101600" dist="25400" dir="2700000" algn="bl" rotWithShape="0">
              <a:srgbClr val="000000">
                <a:alpha val="13000"/>
              </a:srgbClr>
            </a:outerShdw>
          </a:effectLst>
        </p:spPr>
        <p:txBody>
          <a:bodyPr/>
          <a:lstStyle/>
          <a:p>
            <a:endParaRPr lang="en-GB"/>
          </a:p>
        </p:txBody>
      </p:sp>
      <p:sp>
        <p:nvSpPr>
          <p:cNvPr id="14" name="Text 12"/>
          <p:cNvSpPr/>
          <p:nvPr/>
        </p:nvSpPr>
        <p:spPr>
          <a:xfrm>
            <a:off x="4892040" y="2313432"/>
            <a:ext cx="3931920" cy="320040"/>
          </a:xfrm>
          <a:prstGeom prst="rect">
            <a:avLst/>
          </a:prstGeom>
          <a:noFill/>
          <a:ln/>
        </p:spPr>
        <p:txBody>
          <a:bodyPr wrap="square" rtlCol="0" anchor="ctr"/>
          <a:lstStyle/>
          <a:p>
            <a:pPr marL="0" indent="0">
              <a:buNone/>
            </a:pPr>
            <a:r>
              <a:rPr lang="en-US" sz="1200" b="1" dirty="0">
                <a:solidFill>
                  <a:srgbClr val="7C3AED"/>
                </a:solidFill>
                <a:latin typeface="Calibri" pitchFamily="34" charset="0"/>
                <a:ea typeface="Calibri" pitchFamily="34" charset="-122"/>
                <a:cs typeface="Calibri" pitchFamily="34" charset="-120"/>
              </a:rPr>
              <a:t>Mitochondrial Theory</a:t>
            </a:r>
            <a:endParaRPr lang="en-US" sz="1200" dirty="0"/>
          </a:p>
        </p:txBody>
      </p:sp>
      <p:sp>
        <p:nvSpPr>
          <p:cNvPr id="15" name="Text 13"/>
          <p:cNvSpPr/>
          <p:nvPr/>
        </p:nvSpPr>
        <p:spPr>
          <a:xfrm>
            <a:off x="4892040" y="2624328"/>
            <a:ext cx="3931920" cy="68580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Reduced mitochondrial energy production drives cellular decline in older age</a:t>
            </a:r>
            <a:endParaRPr lang="en-US" sz="1100" dirty="0"/>
          </a:p>
        </p:txBody>
      </p:sp>
      <p:sp>
        <p:nvSpPr>
          <p:cNvPr id="16" name="Shape 14"/>
          <p:cNvSpPr/>
          <p:nvPr/>
        </p:nvSpPr>
        <p:spPr>
          <a:xfrm>
            <a:off x="274320" y="3566160"/>
            <a:ext cx="4206240" cy="1143000"/>
          </a:xfrm>
          <a:prstGeom prst="roundRect">
            <a:avLst>
              <a:gd name="adj" fmla="val 8000"/>
            </a:avLst>
          </a:prstGeom>
          <a:solidFill>
            <a:srgbClr val="EDE9FE"/>
          </a:solidFill>
          <a:ln/>
          <a:effectLst>
            <a:outerShdw blurRad="101600" dist="25400" dir="2700000" algn="bl" rotWithShape="0">
              <a:srgbClr val="000000">
                <a:alpha val="13000"/>
              </a:srgbClr>
            </a:outerShdw>
          </a:effectLst>
        </p:spPr>
        <p:txBody>
          <a:bodyPr/>
          <a:lstStyle/>
          <a:p>
            <a:endParaRPr lang="en-GB"/>
          </a:p>
        </p:txBody>
      </p:sp>
      <p:sp>
        <p:nvSpPr>
          <p:cNvPr id="17" name="Text 15"/>
          <p:cNvSpPr/>
          <p:nvPr/>
        </p:nvSpPr>
        <p:spPr>
          <a:xfrm>
            <a:off x="411480" y="3639312"/>
            <a:ext cx="3931920" cy="320040"/>
          </a:xfrm>
          <a:prstGeom prst="rect">
            <a:avLst/>
          </a:prstGeom>
          <a:noFill/>
          <a:ln/>
        </p:spPr>
        <p:txBody>
          <a:bodyPr wrap="square" rtlCol="0" anchor="ctr"/>
          <a:lstStyle/>
          <a:p>
            <a:pPr marL="0" indent="0">
              <a:buNone/>
            </a:pPr>
            <a:r>
              <a:rPr lang="en-US" sz="1200" b="1" dirty="0">
                <a:solidFill>
                  <a:srgbClr val="7C3AED"/>
                </a:solidFill>
                <a:latin typeface="Calibri" pitchFamily="34" charset="0"/>
                <a:ea typeface="Calibri" pitchFamily="34" charset="-122"/>
                <a:cs typeface="Calibri" pitchFamily="34" charset="-120"/>
              </a:rPr>
              <a:t>Immune Theory</a:t>
            </a:r>
            <a:endParaRPr lang="en-US" sz="1200" dirty="0"/>
          </a:p>
        </p:txBody>
      </p:sp>
      <p:sp>
        <p:nvSpPr>
          <p:cNvPr id="18" name="Text 16"/>
          <p:cNvSpPr/>
          <p:nvPr/>
        </p:nvSpPr>
        <p:spPr>
          <a:xfrm>
            <a:off x="411480" y="3950208"/>
            <a:ext cx="3931920" cy="68580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Immune senescence increases COVID-19 vulnerability in older adults (Bartleson et al., 2021)</a:t>
            </a:r>
            <a:endParaRPr lang="en-US" sz="1100" dirty="0"/>
          </a:p>
        </p:txBody>
      </p:sp>
      <p:sp>
        <p:nvSpPr>
          <p:cNvPr id="19" name="Shape 17"/>
          <p:cNvSpPr/>
          <p:nvPr/>
        </p:nvSpPr>
        <p:spPr>
          <a:xfrm>
            <a:off x="4754880" y="3566160"/>
            <a:ext cx="4206240" cy="1143000"/>
          </a:xfrm>
          <a:prstGeom prst="roundRect">
            <a:avLst>
              <a:gd name="adj" fmla="val 8000"/>
            </a:avLst>
          </a:prstGeom>
          <a:solidFill>
            <a:srgbClr val="FFF7ED"/>
          </a:solidFill>
          <a:ln/>
          <a:effectLst>
            <a:outerShdw blurRad="101600" dist="25400" dir="2700000" algn="bl" rotWithShape="0">
              <a:srgbClr val="000000">
                <a:alpha val="13000"/>
              </a:srgbClr>
            </a:outerShdw>
          </a:effectLst>
        </p:spPr>
        <p:txBody>
          <a:bodyPr/>
          <a:lstStyle/>
          <a:p>
            <a:endParaRPr lang="en-GB"/>
          </a:p>
        </p:txBody>
      </p:sp>
      <p:sp>
        <p:nvSpPr>
          <p:cNvPr id="20" name="Text 18"/>
          <p:cNvSpPr/>
          <p:nvPr/>
        </p:nvSpPr>
        <p:spPr>
          <a:xfrm>
            <a:off x="4892040" y="3639312"/>
            <a:ext cx="3931920" cy="320040"/>
          </a:xfrm>
          <a:prstGeom prst="rect">
            <a:avLst/>
          </a:prstGeom>
          <a:noFill/>
          <a:ln/>
        </p:spPr>
        <p:txBody>
          <a:bodyPr wrap="square" rtlCol="0" anchor="ctr"/>
          <a:lstStyle/>
          <a:p>
            <a:pPr marL="0" indent="0">
              <a:buNone/>
            </a:pPr>
            <a:r>
              <a:rPr lang="en-US" sz="1200" b="1" dirty="0">
                <a:solidFill>
                  <a:srgbClr val="7C3AED"/>
                </a:solidFill>
                <a:latin typeface="Calibri" pitchFamily="34" charset="0"/>
                <a:ea typeface="Calibri" pitchFamily="34" charset="-122"/>
                <a:cs typeface="Calibri" pitchFamily="34" charset="-120"/>
              </a:rPr>
              <a:t>Activity Theory</a:t>
            </a:r>
            <a:endParaRPr lang="en-US" sz="1200" dirty="0"/>
          </a:p>
        </p:txBody>
      </p:sp>
      <p:sp>
        <p:nvSpPr>
          <p:cNvPr id="21" name="Text 19"/>
          <p:cNvSpPr/>
          <p:nvPr/>
        </p:nvSpPr>
        <p:spPr>
          <a:xfrm>
            <a:off x="4892040" y="3950208"/>
            <a:ext cx="3931920" cy="68580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Staying socially and physically active supports healthy, positive ageing outcomes</a:t>
            </a:r>
            <a:endParaRPr lang="en-US" sz="1100" dirty="0"/>
          </a:p>
        </p:txBody>
      </p:sp>
      <p:pic>
        <p:nvPicPr>
          <p:cNvPr id="26" name="Audio 25">
            <a:hlinkClick r:id="" action="ppaction://media"/>
            <a:extLst>
              <a:ext uri="{FF2B5EF4-FFF2-40B4-BE49-F238E27FC236}">
                <a16:creationId xmlns:a16="http://schemas.microsoft.com/office/drawing/2014/main" id="{F0705367-71FB-25A4-A49D-78490224746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1486"/>
    </mc:Choice>
    <mc:Fallback>
      <p:transition spd="slow" advTm="21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1F5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E05A5A"/>
          </a:solidFill>
          <a:ln/>
        </p:spPr>
        <p:txBody>
          <a:bodyPr/>
          <a:lstStyle/>
          <a:p>
            <a:endParaRPr lang="en-GB"/>
          </a:p>
        </p:txBody>
      </p:sp>
      <p:sp>
        <p:nvSpPr>
          <p:cNvPr id="3" name="Text 1"/>
          <p:cNvSpPr/>
          <p:nvPr/>
        </p:nvSpPr>
        <p:spPr>
          <a:xfrm>
            <a:off x="365760" y="45720"/>
            <a:ext cx="8229600" cy="685800"/>
          </a:xfrm>
          <a:prstGeom prst="rect">
            <a:avLst/>
          </a:prstGeom>
          <a:noFill/>
          <a:ln/>
        </p:spPr>
        <p:txBody>
          <a:bodyPr wrap="square" rtlCol="0" anchor="ctr"/>
          <a:lstStyle/>
          <a:p>
            <a:pPr marL="0" indent="0">
              <a:buNone/>
            </a:pPr>
            <a:r>
              <a:rPr lang="en-US" sz="2800" b="1" dirty="0">
                <a:solidFill>
                  <a:srgbClr val="FFFFFF"/>
                </a:solidFill>
                <a:latin typeface="Calibri" pitchFamily="34" charset="0"/>
                <a:ea typeface="Calibri" pitchFamily="34" charset="-122"/>
                <a:cs typeface="Calibri" pitchFamily="34" charset="-120"/>
              </a:rPr>
              <a:t>Policy and Legislation</a:t>
            </a:r>
            <a:endParaRPr lang="en-US" sz="2800" dirty="0"/>
          </a:p>
        </p:txBody>
      </p:sp>
      <p:sp>
        <p:nvSpPr>
          <p:cNvPr id="4" name="Shape 2"/>
          <p:cNvSpPr/>
          <p:nvPr/>
        </p:nvSpPr>
        <p:spPr>
          <a:xfrm>
            <a:off x="274320" y="960120"/>
            <a:ext cx="8595360" cy="804672"/>
          </a:xfrm>
          <a:prstGeom prst="roundRect">
            <a:avLst>
              <a:gd name="adj" fmla="val 11364"/>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5" name="Shape 3"/>
          <p:cNvSpPr/>
          <p:nvPr/>
        </p:nvSpPr>
        <p:spPr>
          <a:xfrm>
            <a:off x="274320" y="960120"/>
            <a:ext cx="2103120" cy="804672"/>
          </a:xfrm>
          <a:prstGeom prst="roundRect">
            <a:avLst>
              <a:gd name="adj" fmla="val 11364"/>
            </a:avLst>
          </a:prstGeom>
          <a:solidFill>
            <a:srgbClr val="E05A5A"/>
          </a:solidFill>
          <a:ln/>
        </p:spPr>
        <p:txBody>
          <a:bodyPr/>
          <a:lstStyle/>
          <a:p>
            <a:endParaRPr lang="en-GB"/>
          </a:p>
        </p:txBody>
      </p:sp>
      <p:sp>
        <p:nvSpPr>
          <p:cNvPr id="6" name="Text 4"/>
          <p:cNvSpPr/>
          <p:nvPr/>
        </p:nvSpPr>
        <p:spPr>
          <a:xfrm>
            <a:off x="320040" y="1143000"/>
            <a:ext cx="2011680" cy="45720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Care Act 2014</a:t>
            </a:r>
            <a:endParaRPr lang="en-US" sz="1100" dirty="0"/>
          </a:p>
        </p:txBody>
      </p:sp>
      <p:sp>
        <p:nvSpPr>
          <p:cNvPr id="7" name="Text 5"/>
          <p:cNvSpPr/>
          <p:nvPr/>
        </p:nvSpPr>
        <p:spPr>
          <a:xfrm>
            <a:off x="2514600" y="1161288"/>
            <a:ext cx="6126480" cy="411480"/>
          </a:xfrm>
          <a:prstGeom prst="rect">
            <a:avLst/>
          </a:prstGeom>
          <a:noFill/>
          <a:ln/>
        </p:spPr>
        <p:txBody>
          <a:bodyPr wrap="square" rtlCol="0" anchor="ctr"/>
          <a:lstStyle/>
          <a:p>
            <a:pPr marL="0" indent="0">
              <a:buNone/>
            </a:pPr>
            <a:r>
              <a:rPr lang="en-US" sz="1300" dirty="0">
                <a:solidFill>
                  <a:srgbClr val="1E293B"/>
                </a:solidFill>
                <a:latin typeface="Calibri" pitchFamily="34" charset="0"/>
                <a:ea typeface="Calibri" pitchFamily="34" charset="-122"/>
                <a:cs typeface="Calibri" pitchFamily="34" charset="-120"/>
              </a:rPr>
              <a:t>Wellbeing, choice and independence for older adults</a:t>
            </a:r>
            <a:endParaRPr lang="en-US" sz="1300" dirty="0"/>
          </a:p>
        </p:txBody>
      </p:sp>
      <p:sp>
        <p:nvSpPr>
          <p:cNvPr id="8" name="Shape 6"/>
          <p:cNvSpPr/>
          <p:nvPr/>
        </p:nvSpPr>
        <p:spPr>
          <a:xfrm>
            <a:off x="274320" y="1920240"/>
            <a:ext cx="8595360" cy="804672"/>
          </a:xfrm>
          <a:prstGeom prst="roundRect">
            <a:avLst>
              <a:gd name="adj" fmla="val 11364"/>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9" name="Shape 7"/>
          <p:cNvSpPr/>
          <p:nvPr/>
        </p:nvSpPr>
        <p:spPr>
          <a:xfrm>
            <a:off x="274320" y="1920240"/>
            <a:ext cx="2103120" cy="804672"/>
          </a:xfrm>
          <a:prstGeom prst="roundRect">
            <a:avLst>
              <a:gd name="adj" fmla="val 11364"/>
            </a:avLst>
          </a:prstGeom>
          <a:solidFill>
            <a:srgbClr val="1B3A6B"/>
          </a:solidFill>
          <a:ln/>
        </p:spPr>
        <p:txBody>
          <a:bodyPr/>
          <a:lstStyle/>
          <a:p>
            <a:endParaRPr lang="en-GB"/>
          </a:p>
        </p:txBody>
      </p:sp>
      <p:sp>
        <p:nvSpPr>
          <p:cNvPr id="10" name="Text 8"/>
          <p:cNvSpPr/>
          <p:nvPr/>
        </p:nvSpPr>
        <p:spPr>
          <a:xfrm>
            <a:off x="320040" y="2103120"/>
            <a:ext cx="2011680" cy="45720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Equality Act 2010</a:t>
            </a:r>
            <a:endParaRPr lang="en-US" sz="1100" dirty="0"/>
          </a:p>
        </p:txBody>
      </p:sp>
      <p:sp>
        <p:nvSpPr>
          <p:cNvPr id="11" name="Text 9"/>
          <p:cNvSpPr/>
          <p:nvPr/>
        </p:nvSpPr>
        <p:spPr>
          <a:xfrm>
            <a:off x="2514600" y="2121408"/>
            <a:ext cx="6126480" cy="411480"/>
          </a:xfrm>
          <a:prstGeom prst="rect">
            <a:avLst/>
          </a:prstGeom>
          <a:noFill/>
          <a:ln/>
        </p:spPr>
        <p:txBody>
          <a:bodyPr wrap="square" rtlCol="0" anchor="ctr"/>
          <a:lstStyle/>
          <a:p>
            <a:pPr marL="0" indent="0">
              <a:buNone/>
            </a:pPr>
            <a:r>
              <a:rPr lang="en-US" sz="1300" dirty="0">
                <a:solidFill>
                  <a:srgbClr val="1E293B"/>
                </a:solidFill>
                <a:latin typeface="Calibri" pitchFamily="34" charset="0"/>
                <a:ea typeface="Calibri" pitchFamily="34" charset="-122"/>
                <a:cs typeface="Calibri" pitchFamily="34" charset="-120"/>
              </a:rPr>
              <a:t>Protection from age discrimination in care settings</a:t>
            </a:r>
            <a:endParaRPr lang="en-US" sz="1300" dirty="0"/>
          </a:p>
        </p:txBody>
      </p:sp>
      <p:sp>
        <p:nvSpPr>
          <p:cNvPr id="12" name="Shape 10"/>
          <p:cNvSpPr/>
          <p:nvPr/>
        </p:nvSpPr>
        <p:spPr>
          <a:xfrm>
            <a:off x="274320" y="2880360"/>
            <a:ext cx="8595360" cy="804672"/>
          </a:xfrm>
          <a:prstGeom prst="roundRect">
            <a:avLst>
              <a:gd name="adj" fmla="val 11364"/>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13" name="Shape 11"/>
          <p:cNvSpPr/>
          <p:nvPr/>
        </p:nvSpPr>
        <p:spPr>
          <a:xfrm>
            <a:off x="274320" y="2880360"/>
            <a:ext cx="2103120" cy="804672"/>
          </a:xfrm>
          <a:prstGeom prst="roundRect">
            <a:avLst>
              <a:gd name="adj" fmla="val 11364"/>
            </a:avLst>
          </a:prstGeom>
          <a:solidFill>
            <a:srgbClr val="0D9488"/>
          </a:solidFill>
          <a:ln/>
        </p:spPr>
        <p:txBody>
          <a:bodyPr/>
          <a:lstStyle/>
          <a:p>
            <a:endParaRPr lang="en-GB"/>
          </a:p>
        </p:txBody>
      </p:sp>
      <p:sp>
        <p:nvSpPr>
          <p:cNvPr id="14" name="Text 12"/>
          <p:cNvSpPr/>
          <p:nvPr/>
        </p:nvSpPr>
        <p:spPr>
          <a:xfrm>
            <a:off x="320040" y="3063240"/>
            <a:ext cx="2011680" cy="45720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Health &amp; Social Care Act 2012</a:t>
            </a:r>
            <a:endParaRPr lang="en-US" sz="1100" dirty="0"/>
          </a:p>
        </p:txBody>
      </p:sp>
      <p:sp>
        <p:nvSpPr>
          <p:cNvPr id="15" name="Text 13"/>
          <p:cNvSpPr/>
          <p:nvPr/>
        </p:nvSpPr>
        <p:spPr>
          <a:xfrm>
            <a:off x="2514600" y="3081528"/>
            <a:ext cx="6126480" cy="411480"/>
          </a:xfrm>
          <a:prstGeom prst="rect">
            <a:avLst/>
          </a:prstGeom>
          <a:noFill/>
          <a:ln/>
        </p:spPr>
        <p:txBody>
          <a:bodyPr wrap="square" rtlCol="0" anchor="ctr"/>
          <a:lstStyle/>
          <a:p>
            <a:pPr marL="0" indent="0">
              <a:buNone/>
            </a:pPr>
            <a:r>
              <a:rPr lang="en-US" sz="1300" dirty="0">
                <a:solidFill>
                  <a:srgbClr val="1E293B"/>
                </a:solidFill>
                <a:latin typeface="Calibri" pitchFamily="34" charset="0"/>
                <a:ea typeface="Calibri" pitchFamily="34" charset="-122"/>
                <a:cs typeface="Calibri" pitchFamily="34" charset="-120"/>
              </a:rPr>
              <a:t>Quality improvement and integrated health delivery</a:t>
            </a:r>
            <a:endParaRPr lang="en-US" sz="1300" dirty="0"/>
          </a:p>
        </p:txBody>
      </p:sp>
      <p:sp>
        <p:nvSpPr>
          <p:cNvPr id="16" name="Shape 14"/>
          <p:cNvSpPr/>
          <p:nvPr/>
        </p:nvSpPr>
        <p:spPr>
          <a:xfrm>
            <a:off x="274320" y="3840480"/>
            <a:ext cx="8595360" cy="804672"/>
          </a:xfrm>
          <a:prstGeom prst="roundRect">
            <a:avLst>
              <a:gd name="adj" fmla="val 11364"/>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17" name="Shape 15"/>
          <p:cNvSpPr/>
          <p:nvPr/>
        </p:nvSpPr>
        <p:spPr>
          <a:xfrm>
            <a:off x="274320" y="3840480"/>
            <a:ext cx="2103120" cy="804672"/>
          </a:xfrm>
          <a:prstGeom prst="roundRect">
            <a:avLst>
              <a:gd name="adj" fmla="val 11364"/>
            </a:avLst>
          </a:prstGeom>
          <a:solidFill>
            <a:srgbClr val="7C3AED"/>
          </a:solidFill>
          <a:ln/>
        </p:spPr>
        <p:txBody>
          <a:bodyPr/>
          <a:lstStyle/>
          <a:p>
            <a:endParaRPr lang="en-GB"/>
          </a:p>
        </p:txBody>
      </p:sp>
      <p:sp>
        <p:nvSpPr>
          <p:cNvPr id="18" name="Text 16"/>
          <p:cNvSpPr/>
          <p:nvPr/>
        </p:nvSpPr>
        <p:spPr>
          <a:xfrm>
            <a:off x="320040" y="4023360"/>
            <a:ext cx="2011680" cy="457200"/>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Human Rights Act 1998</a:t>
            </a:r>
            <a:endParaRPr lang="en-US" sz="1100" dirty="0"/>
          </a:p>
        </p:txBody>
      </p:sp>
      <p:sp>
        <p:nvSpPr>
          <p:cNvPr id="19" name="Text 17"/>
          <p:cNvSpPr/>
          <p:nvPr/>
        </p:nvSpPr>
        <p:spPr>
          <a:xfrm>
            <a:off x="2514600" y="4041648"/>
            <a:ext cx="6126480" cy="411480"/>
          </a:xfrm>
          <a:prstGeom prst="rect">
            <a:avLst/>
          </a:prstGeom>
          <a:noFill/>
          <a:ln/>
        </p:spPr>
        <p:txBody>
          <a:bodyPr wrap="square" rtlCol="0" anchor="ctr"/>
          <a:lstStyle/>
          <a:p>
            <a:pPr marL="0" indent="0">
              <a:buNone/>
            </a:pPr>
            <a:r>
              <a:rPr lang="en-US" sz="1300" dirty="0">
                <a:solidFill>
                  <a:srgbClr val="1E293B"/>
                </a:solidFill>
                <a:latin typeface="Calibri" pitchFamily="34" charset="0"/>
                <a:ea typeface="Calibri" pitchFamily="34" charset="-122"/>
                <a:cs typeface="Calibri" pitchFamily="34" charset="-120"/>
              </a:rPr>
              <a:t>Dignity, respect and right to family life in care</a:t>
            </a:r>
            <a:endParaRPr lang="en-US" sz="1300" dirty="0"/>
          </a:p>
        </p:txBody>
      </p:sp>
      <p:sp>
        <p:nvSpPr>
          <p:cNvPr id="20" name="Shape 18"/>
          <p:cNvSpPr/>
          <p:nvPr/>
        </p:nvSpPr>
        <p:spPr>
          <a:xfrm>
            <a:off x="274320" y="4663440"/>
            <a:ext cx="8595360" cy="347472"/>
          </a:xfrm>
          <a:prstGeom prst="roundRect">
            <a:avLst>
              <a:gd name="adj" fmla="val 21053"/>
            </a:avLst>
          </a:prstGeom>
          <a:solidFill>
            <a:srgbClr val="FEF9C3"/>
          </a:solidFill>
          <a:ln/>
        </p:spPr>
        <p:txBody>
          <a:bodyPr/>
          <a:lstStyle/>
          <a:p>
            <a:endParaRPr lang="en-GB"/>
          </a:p>
        </p:txBody>
      </p:sp>
      <p:sp>
        <p:nvSpPr>
          <p:cNvPr id="21" name="Text 19"/>
          <p:cNvSpPr/>
          <p:nvPr/>
        </p:nvSpPr>
        <p:spPr>
          <a:xfrm>
            <a:off x="457200" y="4681728"/>
            <a:ext cx="8229600" cy="310896"/>
          </a:xfrm>
          <a:prstGeom prst="rect">
            <a:avLst/>
          </a:prstGeom>
          <a:noFill/>
          <a:ln/>
        </p:spPr>
        <p:txBody>
          <a:bodyPr wrap="square" rtlCol="0" anchor="ctr"/>
          <a:lstStyle/>
          <a:p>
            <a:pPr marL="0" indent="0" algn="ctr">
              <a:buNone/>
            </a:pPr>
            <a:r>
              <a:rPr lang="en-US" sz="1100" i="1" dirty="0">
                <a:solidFill>
                  <a:srgbClr val="92400E"/>
                </a:solidFill>
                <a:latin typeface="Calibri" pitchFamily="34" charset="0"/>
                <a:ea typeface="Calibri" pitchFamily="34" charset="-122"/>
                <a:cs typeface="Calibri" pitchFamily="34" charset="-120"/>
              </a:rPr>
              <a:t>⚠ COVID-19 created tension between safety restrictions and legal rights to dignity and family contact</a:t>
            </a:r>
            <a:endParaRPr lang="en-US" sz="1100" dirty="0"/>
          </a:p>
        </p:txBody>
      </p:sp>
      <p:pic>
        <p:nvPicPr>
          <p:cNvPr id="26" name="Audio 25">
            <a:hlinkClick r:id="" action="ppaction://media"/>
            <a:extLst>
              <a:ext uri="{FF2B5EF4-FFF2-40B4-BE49-F238E27FC236}">
                <a16:creationId xmlns:a16="http://schemas.microsoft.com/office/drawing/2014/main" id="{184643C9-DE0E-0F4B-204E-F0218C434A6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6024"/>
    </mc:Choice>
    <mc:Fallback>
      <p:transition spd="slow" advTm="16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B3A6B"/>
          </a:solidFill>
          <a:ln/>
        </p:spPr>
        <p:txBody>
          <a:bodyPr/>
          <a:lstStyle/>
          <a:p>
            <a:endParaRPr lang="en-GB"/>
          </a:p>
        </p:txBody>
      </p:sp>
      <p:sp>
        <p:nvSpPr>
          <p:cNvPr id="3" name="Text 1"/>
          <p:cNvSpPr/>
          <p:nvPr/>
        </p:nvSpPr>
        <p:spPr>
          <a:xfrm>
            <a:off x="365760" y="45720"/>
            <a:ext cx="8412480" cy="685800"/>
          </a:xfrm>
          <a:prstGeom prst="rect">
            <a:avLst/>
          </a:prstGeom>
          <a:noFill/>
          <a:ln/>
        </p:spPr>
        <p:txBody>
          <a:bodyPr wrap="square"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Evaluation of Current Care Provision: Overview</a:t>
            </a:r>
            <a:endParaRPr lang="en-US" sz="2200" dirty="0"/>
          </a:p>
        </p:txBody>
      </p:sp>
      <p:pic>
        <p:nvPicPr>
          <p:cNvPr id="4" name="Image 0" descr="preencoded.png"/>
          <p:cNvPicPr>
            <a:picLocks noChangeAspect="1"/>
          </p:cNvPicPr>
          <p:nvPr/>
        </p:nvPicPr>
        <p:blipFill>
          <a:blip r:embed="rId5">
            <a:alphaModFix amt="90000"/>
          </a:blip>
          <a:stretch>
            <a:fillRect/>
          </a:stretch>
        </p:blipFill>
        <p:spPr>
          <a:xfrm>
            <a:off x="6858000" y="1097280"/>
            <a:ext cx="1828800" cy="1828800"/>
          </a:xfrm>
          <a:prstGeom prst="rect">
            <a:avLst/>
          </a:prstGeom>
        </p:spPr>
      </p:pic>
      <p:sp>
        <p:nvSpPr>
          <p:cNvPr id="5" name="Shape 2"/>
          <p:cNvSpPr/>
          <p:nvPr/>
        </p:nvSpPr>
        <p:spPr>
          <a:xfrm>
            <a:off x="274320" y="960120"/>
            <a:ext cx="6309360" cy="658368"/>
          </a:xfrm>
          <a:prstGeom prst="roundRect">
            <a:avLst>
              <a:gd name="adj" fmla="val 13889"/>
            </a:avLst>
          </a:prstGeom>
          <a:solidFill>
            <a:srgbClr val="F1F5F9"/>
          </a:solidFill>
          <a:ln/>
        </p:spPr>
        <p:txBody>
          <a:bodyPr/>
          <a:lstStyle/>
          <a:p>
            <a:endParaRPr lang="en-GB"/>
          </a:p>
        </p:txBody>
      </p:sp>
      <p:sp>
        <p:nvSpPr>
          <p:cNvPr id="6" name="Text 3"/>
          <p:cNvSpPr/>
          <p:nvPr/>
        </p:nvSpPr>
        <p:spPr>
          <a:xfrm>
            <a:off x="457200" y="1078992"/>
            <a:ext cx="5943600" cy="411480"/>
          </a:xfrm>
          <a:prstGeom prst="rect">
            <a:avLst/>
          </a:prstGeom>
          <a:noFill/>
          <a:ln/>
        </p:spPr>
        <p:txBody>
          <a:bodyPr wrap="square" rtlCol="0" anchor="ctr"/>
          <a:lstStyle/>
          <a:p>
            <a:pPr marL="0" indent="0">
              <a:buNone/>
            </a:pPr>
            <a:r>
              <a:rPr lang="en-US" sz="1300" dirty="0">
                <a:solidFill>
                  <a:srgbClr val="1E293B"/>
                </a:solidFill>
                <a:latin typeface="Calibri" pitchFamily="34" charset="0"/>
                <a:ea typeface="Calibri" pitchFamily="34" charset="-122"/>
                <a:cs typeface="Calibri" pitchFamily="34" charset="-120"/>
              </a:rPr>
              <a:t>🏥  24-hour nursing care and specialist support for complex needs</a:t>
            </a:r>
            <a:endParaRPr lang="en-US" sz="1300" dirty="0"/>
          </a:p>
        </p:txBody>
      </p:sp>
      <p:sp>
        <p:nvSpPr>
          <p:cNvPr id="7" name="Shape 4"/>
          <p:cNvSpPr/>
          <p:nvPr/>
        </p:nvSpPr>
        <p:spPr>
          <a:xfrm>
            <a:off x="274320" y="1737360"/>
            <a:ext cx="6309360" cy="658368"/>
          </a:xfrm>
          <a:prstGeom prst="roundRect">
            <a:avLst>
              <a:gd name="adj" fmla="val 13889"/>
            </a:avLst>
          </a:prstGeom>
          <a:solidFill>
            <a:srgbClr val="CCFBF1"/>
          </a:solidFill>
          <a:ln/>
        </p:spPr>
        <p:txBody>
          <a:bodyPr/>
          <a:lstStyle/>
          <a:p>
            <a:endParaRPr lang="en-GB"/>
          </a:p>
        </p:txBody>
      </p:sp>
      <p:sp>
        <p:nvSpPr>
          <p:cNvPr id="8" name="Text 5"/>
          <p:cNvSpPr/>
          <p:nvPr/>
        </p:nvSpPr>
        <p:spPr>
          <a:xfrm>
            <a:off x="457200" y="1856232"/>
            <a:ext cx="5943600" cy="411480"/>
          </a:xfrm>
          <a:prstGeom prst="rect">
            <a:avLst/>
          </a:prstGeom>
          <a:noFill/>
          <a:ln/>
        </p:spPr>
        <p:txBody>
          <a:bodyPr wrap="square" rtlCol="0" anchor="ctr"/>
          <a:lstStyle/>
          <a:p>
            <a:pPr marL="0" indent="0">
              <a:buNone/>
            </a:pPr>
            <a:r>
              <a:rPr lang="en-US" sz="1300" dirty="0">
                <a:solidFill>
                  <a:srgbClr val="1E293B"/>
                </a:solidFill>
                <a:latin typeface="Calibri" pitchFamily="34" charset="0"/>
                <a:ea typeface="Calibri" pitchFamily="34" charset="-122"/>
                <a:cs typeface="Calibri" pitchFamily="34" charset="-120"/>
              </a:rPr>
              <a:t>👩‍⚕️  GP and community nurse input supports residents regularly</a:t>
            </a:r>
            <a:endParaRPr lang="en-US" sz="1300" dirty="0"/>
          </a:p>
        </p:txBody>
      </p:sp>
      <p:sp>
        <p:nvSpPr>
          <p:cNvPr id="9" name="Shape 6"/>
          <p:cNvSpPr/>
          <p:nvPr/>
        </p:nvSpPr>
        <p:spPr>
          <a:xfrm>
            <a:off x="274320" y="2514600"/>
            <a:ext cx="6309360" cy="658368"/>
          </a:xfrm>
          <a:prstGeom prst="roundRect">
            <a:avLst>
              <a:gd name="adj" fmla="val 13889"/>
            </a:avLst>
          </a:prstGeom>
          <a:solidFill>
            <a:srgbClr val="F1F5F9"/>
          </a:solidFill>
          <a:ln/>
        </p:spPr>
        <p:txBody>
          <a:bodyPr/>
          <a:lstStyle/>
          <a:p>
            <a:endParaRPr lang="en-GB"/>
          </a:p>
        </p:txBody>
      </p:sp>
      <p:sp>
        <p:nvSpPr>
          <p:cNvPr id="10" name="Text 7"/>
          <p:cNvSpPr/>
          <p:nvPr/>
        </p:nvSpPr>
        <p:spPr>
          <a:xfrm>
            <a:off x="457200" y="2633472"/>
            <a:ext cx="5943600" cy="411480"/>
          </a:xfrm>
          <a:prstGeom prst="rect">
            <a:avLst/>
          </a:prstGeom>
          <a:noFill/>
          <a:ln/>
        </p:spPr>
        <p:txBody>
          <a:bodyPr wrap="square" rtlCol="0" anchor="ctr"/>
          <a:lstStyle/>
          <a:p>
            <a:pPr marL="0" indent="0">
              <a:buNone/>
            </a:pPr>
            <a:r>
              <a:rPr lang="en-US" sz="1300" dirty="0">
                <a:solidFill>
                  <a:srgbClr val="1E293B"/>
                </a:solidFill>
                <a:latin typeface="Calibri" pitchFamily="34" charset="0"/>
                <a:ea typeface="Calibri" pitchFamily="34" charset="-122"/>
                <a:cs typeface="Calibri" pitchFamily="34" charset="-120"/>
              </a:rPr>
              <a:t>🔗  Enhanced Health in Care Homes supports joined-up care (NHS England, 2023)</a:t>
            </a:r>
            <a:endParaRPr lang="en-US" sz="1300" dirty="0"/>
          </a:p>
        </p:txBody>
      </p:sp>
      <p:sp>
        <p:nvSpPr>
          <p:cNvPr id="11" name="Shape 8"/>
          <p:cNvSpPr/>
          <p:nvPr/>
        </p:nvSpPr>
        <p:spPr>
          <a:xfrm>
            <a:off x="274320" y="3291840"/>
            <a:ext cx="6309360" cy="658368"/>
          </a:xfrm>
          <a:prstGeom prst="roundRect">
            <a:avLst>
              <a:gd name="adj" fmla="val 13889"/>
            </a:avLst>
          </a:prstGeom>
          <a:solidFill>
            <a:srgbClr val="CCFBF1"/>
          </a:solidFill>
          <a:ln/>
        </p:spPr>
        <p:txBody>
          <a:bodyPr/>
          <a:lstStyle/>
          <a:p>
            <a:endParaRPr lang="en-GB"/>
          </a:p>
        </p:txBody>
      </p:sp>
      <p:sp>
        <p:nvSpPr>
          <p:cNvPr id="12" name="Text 9"/>
          <p:cNvSpPr/>
          <p:nvPr/>
        </p:nvSpPr>
        <p:spPr>
          <a:xfrm>
            <a:off x="457200" y="3410712"/>
            <a:ext cx="5943600" cy="411480"/>
          </a:xfrm>
          <a:prstGeom prst="rect">
            <a:avLst/>
          </a:prstGeom>
          <a:noFill/>
          <a:ln/>
        </p:spPr>
        <p:txBody>
          <a:bodyPr wrap="square" rtlCol="0" anchor="ctr"/>
          <a:lstStyle/>
          <a:p>
            <a:pPr marL="0" indent="0">
              <a:buNone/>
            </a:pPr>
            <a:r>
              <a:rPr lang="en-US" sz="1300" dirty="0">
                <a:solidFill>
                  <a:srgbClr val="1E293B"/>
                </a:solidFill>
                <a:latin typeface="Calibri" pitchFamily="34" charset="0"/>
                <a:ea typeface="Calibri" pitchFamily="34" charset="-122"/>
                <a:cs typeface="Calibri" pitchFamily="34" charset="-120"/>
              </a:rPr>
              <a:t>🧤  Infection control became central during COVID-19 (UKHSA, 2023)</a:t>
            </a:r>
            <a:endParaRPr lang="en-US" sz="1300" dirty="0"/>
          </a:p>
        </p:txBody>
      </p:sp>
      <p:sp>
        <p:nvSpPr>
          <p:cNvPr id="13" name="Shape 10"/>
          <p:cNvSpPr/>
          <p:nvPr/>
        </p:nvSpPr>
        <p:spPr>
          <a:xfrm>
            <a:off x="274320" y="4069080"/>
            <a:ext cx="6309360" cy="658368"/>
          </a:xfrm>
          <a:prstGeom prst="roundRect">
            <a:avLst>
              <a:gd name="adj" fmla="val 13889"/>
            </a:avLst>
          </a:prstGeom>
          <a:solidFill>
            <a:srgbClr val="F1F5F9"/>
          </a:solidFill>
          <a:ln/>
        </p:spPr>
        <p:txBody>
          <a:bodyPr/>
          <a:lstStyle/>
          <a:p>
            <a:endParaRPr lang="en-GB"/>
          </a:p>
        </p:txBody>
      </p:sp>
      <p:sp>
        <p:nvSpPr>
          <p:cNvPr id="14" name="Text 11"/>
          <p:cNvSpPr/>
          <p:nvPr/>
        </p:nvSpPr>
        <p:spPr>
          <a:xfrm>
            <a:off x="457200" y="4187952"/>
            <a:ext cx="5943600" cy="411480"/>
          </a:xfrm>
          <a:prstGeom prst="rect">
            <a:avLst/>
          </a:prstGeom>
          <a:noFill/>
          <a:ln/>
        </p:spPr>
        <p:txBody>
          <a:bodyPr wrap="square" rtlCol="0" anchor="ctr"/>
          <a:lstStyle/>
          <a:p>
            <a:pPr marL="0" indent="0">
              <a:buNone/>
            </a:pPr>
            <a:r>
              <a:rPr lang="en-US" sz="1300" dirty="0">
                <a:solidFill>
                  <a:srgbClr val="1E293B"/>
                </a:solidFill>
                <a:latin typeface="Calibri" pitchFamily="34" charset="0"/>
                <a:ea typeface="Calibri" pitchFamily="34" charset="-122"/>
                <a:cs typeface="Calibri" pitchFamily="34" charset="-120"/>
              </a:rPr>
              <a:t>👨‍👩‍👧  Family contact remained part of person-centred care models</a:t>
            </a:r>
            <a:endParaRPr lang="en-US" sz="1300" dirty="0"/>
          </a:p>
        </p:txBody>
      </p:sp>
      <p:sp>
        <p:nvSpPr>
          <p:cNvPr id="15" name="Text 12"/>
          <p:cNvSpPr/>
          <p:nvPr/>
        </p:nvSpPr>
        <p:spPr>
          <a:xfrm>
            <a:off x="274320" y="4800600"/>
            <a:ext cx="8595360" cy="292608"/>
          </a:xfrm>
          <a:prstGeom prst="rect">
            <a:avLst/>
          </a:prstGeom>
          <a:noFill/>
          <a:ln/>
        </p:spPr>
        <p:txBody>
          <a:bodyPr wrap="square" rtlCol="0" anchor="ctr"/>
          <a:lstStyle/>
          <a:p>
            <a:pPr marL="0" indent="0">
              <a:buNone/>
            </a:pPr>
            <a:r>
              <a:rPr lang="en-US" sz="1000" i="1" dirty="0">
                <a:solidFill>
                  <a:srgbClr val="64748B"/>
                </a:solidFill>
                <a:latin typeface="Calibri" pitchFamily="34" charset="0"/>
                <a:ea typeface="Calibri" pitchFamily="34" charset="-122"/>
                <a:cs typeface="Calibri" pitchFamily="34" charset="-120"/>
              </a:rPr>
              <a:t>📊 There are ~17,000 care homes in England providing care for approximately 490,000 residents (CQC, 2025)</a:t>
            </a:r>
            <a:endParaRPr lang="en-US" sz="1000" dirty="0"/>
          </a:p>
        </p:txBody>
      </p:sp>
      <p:pic>
        <p:nvPicPr>
          <p:cNvPr id="19" name="Audio 18">
            <a:hlinkClick r:id="" action="ppaction://media"/>
            <a:extLst>
              <a:ext uri="{FF2B5EF4-FFF2-40B4-BE49-F238E27FC236}">
                <a16:creationId xmlns:a16="http://schemas.microsoft.com/office/drawing/2014/main" id="{71E9CBE9-7FF3-67AE-C032-080D47B8643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4815"/>
    </mc:Choice>
    <mc:Fallback>
      <p:transition spd="slow" advTm="14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1F5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D9488"/>
          </a:solidFill>
          <a:ln/>
        </p:spPr>
        <p:txBody>
          <a:bodyPr/>
          <a:lstStyle/>
          <a:p>
            <a:endParaRPr lang="en-GB"/>
          </a:p>
        </p:txBody>
      </p:sp>
      <p:sp>
        <p:nvSpPr>
          <p:cNvPr id="3" name="Text 1"/>
          <p:cNvSpPr/>
          <p:nvPr/>
        </p:nvSpPr>
        <p:spPr>
          <a:xfrm>
            <a:off x="365760" y="45720"/>
            <a:ext cx="8412480" cy="685800"/>
          </a:xfrm>
          <a:prstGeom prst="rect">
            <a:avLst/>
          </a:prstGeom>
          <a:noFill/>
          <a:ln/>
        </p:spPr>
        <p:txBody>
          <a:bodyPr wrap="square" rtlCol="0" anchor="ctr"/>
          <a:lstStyle/>
          <a:p>
            <a:pPr marL="0" indent="0">
              <a:buNone/>
            </a:pPr>
            <a:r>
              <a:rPr lang="en-US" sz="2100" b="1" dirty="0">
                <a:solidFill>
                  <a:srgbClr val="FFFFFF"/>
                </a:solidFill>
                <a:latin typeface="Calibri" pitchFamily="34" charset="0"/>
                <a:ea typeface="Calibri" pitchFamily="34" charset="-122"/>
                <a:cs typeface="Calibri" pitchFamily="34" charset="-120"/>
              </a:rPr>
              <a:t>Evaluation of Current Care Provision: Critical Analysis</a:t>
            </a:r>
            <a:endParaRPr lang="en-US" sz="2100" dirty="0"/>
          </a:p>
        </p:txBody>
      </p:sp>
      <p:sp>
        <p:nvSpPr>
          <p:cNvPr id="4" name="Shape 2"/>
          <p:cNvSpPr/>
          <p:nvPr/>
        </p:nvSpPr>
        <p:spPr>
          <a:xfrm>
            <a:off x="274320" y="868680"/>
            <a:ext cx="4114800" cy="365760"/>
          </a:xfrm>
          <a:prstGeom prst="roundRect">
            <a:avLst>
              <a:gd name="adj" fmla="val 20000"/>
            </a:avLst>
          </a:prstGeom>
          <a:solidFill>
            <a:srgbClr val="16A34A"/>
          </a:solidFill>
          <a:ln/>
        </p:spPr>
        <p:txBody>
          <a:bodyPr/>
          <a:lstStyle/>
          <a:p>
            <a:endParaRPr lang="en-GB"/>
          </a:p>
        </p:txBody>
      </p:sp>
      <p:sp>
        <p:nvSpPr>
          <p:cNvPr id="5" name="Text 3"/>
          <p:cNvSpPr/>
          <p:nvPr/>
        </p:nvSpPr>
        <p:spPr>
          <a:xfrm>
            <a:off x="365760" y="886968"/>
            <a:ext cx="3931920" cy="32004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Strengths</a:t>
            </a:r>
            <a:endParaRPr lang="en-US" sz="1300" dirty="0"/>
          </a:p>
        </p:txBody>
      </p:sp>
      <p:sp>
        <p:nvSpPr>
          <p:cNvPr id="6" name="Shape 4"/>
          <p:cNvSpPr/>
          <p:nvPr/>
        </p:nvSpPr>
        <p:spPr>
          <a:xfrm>
            <a:off x="4754880" y="868680"/>
            <a:ext cx="4114800" cy="365760"/>
          </a:xfrm>
          <a:prstGeom prst="roundRect">
            <a:avLst>
              <a:gd name="adj" fmla="val 20000"/>
            </a:avLst>
          </a:prstGeom>
          <a:solidFill>
            <a:srgbClr val="E05A5A"/>
          </a:solidFill>
          <a:ln/>
        </p:spPr>
        <p:txBody>
          <a:bodyPr/>
          <a:lstStyle/>
          <a:p>
            <a:endParaRPr lang="en-GB"/>
          </a:p>
        </p:txBody>
      </p:sp>
      <p:sp>
        <p:nvSpPr>
          <p:cNvPr id="7" name="Text 5"/>
          <p:cNvSpPr/>
          <p:nvPr/>
        </p:nvSpPr>
        <p:spPr>
          <a:xfrm>
            <a:off x="4846320" y="886968"/>
            <a:ext cx="3931920" cy="32004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Challenges</a:t>
            </a:r>
            <a:endParaRPr lang="en-US" sz="1300" dirty="0"/>
          </a:p>
        </p:txBody>
      </p:sp>
      <p:sp>
        <p:nvSpPr>
          <p:cNvPr id="8" name="Text 6"/>
          <p:cNvSpPr/>
          <p:nvPr/>
        </p:nvSpPr>
        <p:spPr>
          <a:xfrm>
            <a:off x="274320" y="1325880"/>
            <a:ext cx="4114800" cy="2286000"/>
          </a:xfrm>
          <a:prstGeom prst="rect">
            <a:avLst/>
          </a:prstGeom>
          <a:noFill/>
          <a:ln/>
        </p:spPr>
        <p:txBody>
          <a:bodyPr wrap="square" rtlCol="0" anchor="ctr"/>
          <a:lstStyle/>
          <a:p>
            <a:pPr marL="342900" indent="-342900">
              <a:spcAft>
                <a:spcPts val="800"/>
              </a:spcAft>
              <a:buSzPct val="100000"/>
              <a:buChar char="•"/>
            </a:pPr>
            <a:r>
              <a:rPr lang="en-US" sz="1200" dirty="0">
                <a:solidFill>
                  <a:srgbClr val="1E293B"/>
                </a:solidFill>
                <a:latin typeface="Calibri" pitchFamily="34" charset="0"/>
                <a:ea typeface="Calibri" pitchFamily="34" charset="-122"/>
                <a:cs typeface="Calibri" pitchFamily="34" charset="-120"/>
              </a:rPr>
              <a:t>Vaccination ↓ serious illness &amp; death</a:t>
            </a:r>
            <a:endParaRPr lang="en-US" sz="1200" dirty="0"/>
          </a:p>
          <a:p>
            <a:pPr marL="342900" indent="-342900">
              <a:spcAft>
                <a:spcPts val="800"/>
              </a:spcAft>
              <a:buSzPct val="100000"/>
              <a:buChar char="•"/>
            </a:pPr>
            <a:r>
              <a:rPr lang="en-US" sz="1200" dirty="0">
                <a:solidFill>
                  <a:srgbClr val="1E293B"/>
                </a:solidFill>
                <a:latin typeface="Calibri" pitchFamily="34" charset="0"/>
                <a:ea typeface="Calibri" pitchFamily="34" charset="-122"/>
                <a:cs typeface="Calibri" pitchFamily="34" charset="-120"/>
              </a:rPr>
              <a:t>Infection control frameworks implemented</a:t>
            </a:r>
            <a:endParaRPr lang="en-US" sz="1200" dirty="0"/>
          </a:p>
          <a:p>
            <a:pPr marL="342900" indent="-342900">
              <a:spcAft>
                <a:spcPts val="800"/>
              </a:spcAft>
              <a:buSzPct val="100000"/>
              <a:buChar char="•"/>
            </a:pPr>
            <a:r>
              <a:rPr lang="en-US" sz="1200" dirty="0">
                <a:solidFill>
                  <a:srgbClr val="1E293B"/>
                </a:solidFill>
                <a:latin typeface="Calibri" pitchFamily="34" charset="0"/>
                <a:ea typeface="Calibri" pitchFamily="34" charset="-122"/>
                <a:cs typeface="Calibri" pitchFamily="34" charset="-120"/>
              </a:rPr>
              <a:t>Enhanced Health in Care Homes (NHS, 2023)</a:t>
            </a:r>
            <a:endParaRPr lang="en-US" sz="1200" dirty="0"/>
          </a:p>
          <a:p>
            <a:pPr marL="342900" indent="-342900">
              <a:spcAft>
                <a:spcPts val="800"/>
              </a:spcAft>
              <a:buSzPct val="100000"/>
              <a:buChar char="•"/>
            </a:pPr>
            <a:r>
              <a:rPr lang="en-US" sz="1200" dirty="0">
                <a:solidFill>
                  <a:srgbClr val="1E293B"/>
                </a:solidFill>
                <a:latin typeface="Calibri" pitchFamily="34" charset="0"/>
                <a:ea typeface="Calibri" pitchFamily="34" charset="-122"/>
                <a:cs typeface="Calibri" pitchFamily="34" charset="-120"/>
              </a:rPr>
              <a:t>Digital care records improved coordination</a:t>
            </a:r>
            <a:endParaRPr lang="en-US" sz="1200" dirty="0"/>
          </a:p>
        </p:txBody>
      </p:sp>
      <p:sp>
        <p:nvSpPr>
          <p:cNvPr id="9" name="Text 7"/>
          <p:cNvSpPr/>
          <p:nvPr/>
        </p:nvSpPr>
        <p:spPr>
          <a:xfrm>
            <a:off x="4754880" y="1325880"/>
            <a:ext cx="4114800" cy="2286000"/>
          </a:xfrm>
          <a:prstGeom prst="rect">
            <a:avLst/>
          </a:prstGeom>
          <a:noFill/>
          <a:ln/>
        </p:spPr>
        <p:txBody>
          <a:bodyPr wrap="square" rtlCol="0" anchor="ctr"/>
          <a:lstStyle/>
          <a:p>
            <a:pPr marL="342900" indent="-342900">
              <a:spcAft>
                <a:spcPts val="800"/>
              </a:spcAft>
              <a:buSzPct val="100000"/>
              <a:buChar char="•"/>
            </a:pPr>
            <a:r>
              <a:rPr lang="en-US" sz="1200" dirty="0">
                <a:solidFill>
                  <a:srgbClr val="1E293B"/>
                </a:solidFill>
                <a:latin typeface="Calibri" pitchFamily="34" charset="0"/>
                <a:ea typeface="Calibri" pitchFamily="34" charset="-122"/>
                <a:cs typeface="Calibri" pitchFamily="34" charset="-120"/>
              </a:rPr>
              <a:t>Isolation caused loneliness &amp; distress (Giebel et al., 2022)</a:t>
            </a:r>
            <a:endParaRPr lang="en-US" sz="1200" dirty="0"/>
          </a:p>
          <a:p>
            <a:pPr marL="342900" indent="-342900">
              <a:spcAft>
                <a:spcPts val="800"/>
              </a:spcAft>
              <a:buSzPct val="100000"/>
              <a:buChar char="•"/>
            </a:pPr>
            <a:r>
              <a:rPr lang="en-US" sz="1200" dirty="0">
                <a:solidFill>
                  <a:srgbClr val="1E293B"/>
                </a:solidFill>
                <a:latin typeface="Calibri" pitchFamily="34" charset="0"/>
                <a:ea typeface="Calibri" pitchFamily="34" charset="-122"/>
                <a:cs typeface="Calibri" pitchFamily="34" charset="-120"/>
              </a:rPr>
              <a:t>Staffing pressure reduced care quality (Skills for Care, 2025)</a:t>
            </a:r>
            <a:endParaRPr lang="en-US" sz="1200" dirty="0"/>
          </a:p>
          <a:p>
            <a:pPr marL="342900" indent="-342900">
              <a:spcAft>
                <a:spcPts val="800"/>
              </a:spcAft>
              <a:buSzPct val="100000"/>
              <a:buChar char="•"/>
            </a:pPr>
            <a:r>
              <a:rPr lang="en-US" sz="1200" dirty="0">
                <a:solidFill>
                  <a:srgbClr val="1E293B"/>
                </a:solidFill>
                <a:latin typeface="Calibri" pitchFamily="34" charset="0"/>
                <a:ea typeface="Calibri" pitchFamily="34" charset="-122"/>
                <a:cs typeface="Calibri" pitchFamily="34" charset="-120"/>
              </a:rPr>
              <a:t>Unequal care quality across providers (CQC, 2025)</a:t>
            </a:r>
            <a:endParaRPr lang="en-US" sz="1200" dirty="0"/>
          </a:p>
          <a:p>
            <a:pPr marL="342900" indent="-342900">
              <a:spcAft>
                <a:spcPts val="800"/>
              </a:spcAft>
              <a:buSzPct val="100000"/>
              <a:buChar char="•"/>
            </a:pPr>
            <a:r>
              <a:rPr lang="en-US" sz="1200" dirty="0">
                <a:solidFill>
                  <a:srgbClr val="1E293B"/>
                </a:solidFill>
                <a:latin typeface="Calibri" pitchFamily="34" charset="0"/>
                <a:ea typeface="Calibri" pitchFamily="34" charset="-122"/>
                <a:cs typeface="Calibri" pitchFamily="34" charset="-120"/>
              </a:rPr>
              <a:t>26% of adult care workers left sector in 2023/24 (Skills for Care, 2025)</a:t>
            </a:r>
            <a:endParaRPr lang="en-US" sz="1200" dirty="0"/>
          </a:p>
        </p:txBody>
      </p:sp>
      <p:graphicFrame>
        <p:nvGraphicFramePr>
          <p:cNvPr id="10" name="Chart 0"/>
          <p:cNvGraphicFramePr/>
          <p:nvPr>
            <p:extLst>
              <p:ext uri="{D42A27DB-BD31-4B8C-83A1-F6EECF244321}">
                <p14:modId xmlns:p14="http://schemas.microsoft.com/office/powerpoint/2010/main" val="3280034950"/>
              </p:ext>
            </p:extLst>
          </p:nvPr>
        </p:nvGraphicFramePr>
        <p:xfrm>
          <a:off x="1828800" y="3611880"/>
          <a:ext cx="5486400" cy="1417320"/>
        </p:xfrm>
        <a:graphic>
          <a:graphicData uri="http://schemas.openxmlformats.org/drawingml/2006/chart">
            <c:chart xmlns:c="http://schemas.openxmlformats.org/drawingml/2006/chart" xmlns:r="http://schemas.openxmlformats.org/officeDocument/2006/relationships" r:id="rId5"/>
          </a:graphicData>
        </a:graphic>
      </p:graphicFrame>
      <p:pic>
        <p:nvPicPr>
          <p:cNvPr id="26" name="Audio 25">
            <a:hlinkClick r:id="" action="ppaction://media"/>
            <a:extLst>
              <a:ext uri="{FF2B5EF4-FFF2-40B4-BE49-F238E27FC236}">
                <a16:creationId xmlns:a16="http://schemas.microsoft.com/office/drawing/2014/main" id="{56F12B92-9585-C938-A1CC-07BF954C52C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720"/>
    </mc:Choice>
    <mc:Fallback>
      <p:transition spd="slow" advTm="18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F59E0B"/>
          </a:solidFill>
          <a:ln/>
        </p:spPr>
        <p:txBody>
          <a:bodyPr/>
          <a:lstStyle/>
          <a:p>
            <a:endParaRPr lang="en-GB"/>
          </a:p>
        </p:txBody>
      </p:sp>
      <p:sp>
        <p:nvSpPr>
          <p:cNvPr id="3" name="Text 1"/>
          <p:cNvSpPr/>
          <p:nvPr/>
        </p:nvSpPr>
        <p:spPr>
          <a:xfrm>
            <a:off x="365760" y="45720"/>
            <a:ext cx="8229600" cy="685800"/>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Impact of Population Trends and Care Gaps</a:t>
            </a:r>
            <a:endParaRPr lang="en-US" sz="2400" dirty="0"/>
          </a:p>
        </p:txBody>
      </p:sp>
      <p:graphicFrame>
        <p:nvGraphicFramePr>
          <p:cNvPr id="4" name="Chart 0"/>
          <p:cNvGraphicFramePr/>
          <p:nvPr/>
        </p:nvGraphicFramePr>
        <p:xfrm>
          <a:off x="365760" y="868680"/>
          <a:ext cx="5029200" cy="2834640"/>
        </p:xfrm>
        <a:graphic>
          <a:graphicData uri="http://schemas.openxmlformats.org/drawingml/2006/chart">
            <c:chart xmlns:c="http://schemas.openxmlformats.org/drawingml/2006/chart" xmlns:r="http://schemas.openxmlformats.org/officeDocument/2006/relationships" r:id="rId5"/>
          </a:graphicData>
        </a:graphic>
      </p:graphicFrame>
      <p:sp>
        <p:nvSpPr>
          <p:cNvPr id="5" name="Text 2"/>
          <p:cNvSpPr/>
          <p:nvPr/>
        </p:nvSpPr>
        <p:spPr>
          <a:xfrm>
            <a:off x="5577840" y="868680"/>
            <a:ext cx="3383280" cy="2834640"/>
          </a:xfrm>
          <a:prstGeom prst="rect">
            <a:avLst/>
          </a:prstGeom>
          <a:noFill/>
          <a:ln/>
        </p:spPr>
        <p:txBody>
          <a:bodyPr wrap="square" rtlCol="0" anchor="ctr"/>
          <a:lstStyle/>
          <a:p>
            <a:pPr marL="342900" indent="-342900">
              <a:spcAft>
                <a:spcPts val="800"/>
              </a:spcAft>
              <a:buSzPct val="100000"/>
              <a:buChar char="•"/>
            </a:pPr>
            <a:r>
              <a:rPr lang="en-US" sz="1200" dirty="0">
                <a:solidFill>
                  <a:srgbClr val="1E293B"/>
                </a:solidFill>
                <a:latin typeface="Calibri" pitchFamily="34" charset="0"/>
                <a:ea typeface="Calibri" pitchFamily="34" charset="-122"/>
                <a:cs typeface="Calibri" pitchFamily="34" charset="-120"/>
              </a:rPr>
              <a:t>More older people ➜ higher demand for nursing homes</a:t>
            </a:r>
            <a:endParaRPr lang="en-US" sz="1200" dirty="0"/>
          </a:p>
          <a:p>
            <a:pPr marL="342900" indent="-342900">
              <a:spcAft>
                <a:spcPts val="800"/>
              </a:spcAft>
              <a:buSzPct val="100000"/>
              <a:buChar char="•"/>
            </a:pPr>
            <a:r>
              <a:rPr lang="en-US" sz="1200" dirty="0">
                <a:solidFill>
                  <a:srgbClr val="1E293B"/>
                </a:solidFill>
                <a:latin typeface="Calibri" pitchFamily="34" charset="0"/>
                <a:ea typeface="Calibri" pitchFamily="34" charset="-122"/>
                <a:cs typeface="Calibri" pitchFamily="34" charset="-120"/>
              </a:rPr>
              <a:t>Frailty increases need for complex, skilled care</a:t>
            </a:r>
            <a:endParaRPr lang="en-US" sz="1200" dirty="0"/>
          </a:p>
          <a:p>
            <a:pPr marL="342900" indent="-342900">
              <a:spcAft>
                <a:spcPts val="800"/>
              </a:spcAft>
              <a:buSzPct val="100000"/>
              <a:buChar char="•"/>
            </a:pPr>
            <a:r>
              <a:rPr lang="en-US" sz="1200" dirty="0">
                <a:solidFill>
                  <a:srgbClr val="1E293B"/>
                </a:solidFill>
                <a:latin typeface="Calibri" pitchFamily="34" charset="0"/>
                <a:ea typeface="Calibri" pitchFamily="34" charset="-122"/>
                <a:cs typeface="Calibri" pitchFamily="34" charset="-120"/>
              </a:rPr>
              <a:t>165,000+ care worker vacancies in 2023/24 (Skills for Care, 2025)</a:t>
            </a:r>
            <a:endParaRPr lang="en-US" sz="1200" dirty="0"/>
          </a:p>
          <a:p>
            <a:pPr marL="342900" indent="-342900">
              <a:spcAft>
                <a:spcPts val="800"/>
              </a:spcAft>
              <a:buSzPct val="100000"/>
              <a:buChar char="•"/>
            </a:pPr>
            <a:r>
              <a:rPr lang="en-US" sz="1200" dirty="0">
                <a:solidFill>
                  <a:srgbClr val="1E293B"/>
                </a:solidFill>
                <a:latin typeface="Calibri" pitchFamily="34" charset="0"/>
                <a:ea typeface="Calibri" pitchFamily="34" charset="-122"/>
                <a:cs typeface="Calibri" pitchFamily="34" charset="-120"/>
              </a:rPr>
              <a:t>Funding pressure affects quality of services</a:t>
            </a:r>
            <a:endParaRPr lang="en-US" sz="1200" dirty="0"/>
          </a:p>
          <a:p>
            <a:pPr marL="342900" indent="-342900">
              <a:spcAft>
                <a:spcPts val="800"/>
              </a:spcAft>
              <a:buSzPct val="100000"/>
              <a:buChar char="•"/>
            </a:pPr>
            <a:r>
              <a:rPr lang="en-US" sz="1200" dirty="0">
                <a:solidFill>
                  <a:srgbClr val="1E293B"/>
                </a:solidFill>
                <a:latin typeface="Calibri" pitchFamily="34" charset="0"/>
                <a:ea typeface="Calibri" pitchFamily="34" charset="-122"/>
                <a:cs typeface="Calibri" pitchFamily="34" charset="-120"/>
              </a:rPr>
              <a:t>Services must protect independence, not just safety</a:t>
            </a:r>
            <a:endParaRPr lang="en-US" sz="1200" dirty="0"/>
          </a:p>
        </p:txBody>
      </p:sp>
      <p:sp>
        <p:nvSpPr>
          <p:cNvPr id="6" name="Shape 3"/>
          <p:cNvSpPr/>
          <p:nvPr/>
        </p:nvSpPr>
        <p:spPr>
          <a:xfrm>
            <a:off x="274320" y="3840480"/>
            <a:ext cx="8595360" cy="1051560"/>
          </a:xfrm>
          <a:prstGeom prst="roundRect">
            <a:avLst>
              <a:gd name="adj" fmla="val 8696"/>
            </a:avLst>
          </a:prstGeom>
          <a:solidFill>
            <a:srgbClr val="FFF7ED"/>
          </a:solidFill>
          <a:ln/>
        </p:spPr>
        <p:txBody>
          <a:bodyPr/>
          <a:lstStyle/>
          <a:p>
            <a:endParaRPr lang="en-GB"/>
          </a:p>
        </p:txBody>
      </p:sp>
      <p:sp>
        <p:nvSpPr>
          <p:cNvPr id="7" name="Text 4"/>
          <p:cNvSpPr/>
          <p:nvPr/>
        </p:nvSpPr>
        <p:spPr>
          <a:xfrm>
            <a:off x="457200" y="3886200"/>
            <a:ext cx="8229600" cy="960120"/>
          </a:xfrm>
          <a:prstGeom prst="rect">
            <a:avLst/>
          </a:prstGeom>
          <a:noFill/>
          <a:ln/>
        </p:spPr>
        <p:txBody>
          <a:bodyPr wrap="square" rtlCol="0" anchor="ctr"/>
          <a:lstStyle/>
          <a:p>
            <a:pPr marL="0" indent="0">
              <a:buNone/>
            </a:pPr>
            <a:r>
              <a:rPr lang="en-US" sz="1200" dirty="0">
                <a:solidFill>
                  <a:srgbClr val="92400E"/>
                </a:solidFill>
                <a:latin typeface="Calibri" pitchFamily="34" charset="0"/>
                <a:ea typeface="Calibri" pitchFamily="34" charset="-122"/>
                <a:cs typeface="Calibri" pitchFamily="34" charset="-120"/>
              </a:rPr>
              <a:t>📉 Old-age dependency ratio expected to rise from 29.8% (2021) to 42.6% by 2045, significantly increasing pressure on adult social care funding (ONS, 2025)</a:t>
            </a:r>
            <a:endParaRPr lang="en-US" sz="1200" dirty="0"/>
          </a:p>
        </p:txBody>
      </p:sp>
      <p:pic>
        <p:nvPicPr>
          <p:cNvPr id="18" name="Audio 17">
            <a:hlinkClick r:id="" action="ppaction://media"/>
            <a:extLst>
              <a:ext uri="{FF2B5EF4-FFF2-40B4-BE49-F238E27FC236}">
                <a16:creationId xmlns:a16="http://schemas.microsoft.com/office/drawing/2014/main" id="{190EA5D8-C3C2-993D-0BE9-3AF0B34D662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0925"/>
    </mc:Choice>
    <mc:Fallback>
      <p:transition spd="slow" advTm="209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1F5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B3A6B"/>
          </a:solidFill>
          <a:ln/>
        </p:spPr>
        <p:txBody>
          <a:bodyPr/>
          <a:lstStyle/>
          <a:p>
            <a:endParaRPr lang="en-GB"/>
          </a:p>
        </p:txBody>
      </p:sp>
      <p:sp>
        <p:nvSpPr>
          <p:cNvPr id="3" name="Text 1"/>
          <p:cNvSpPr/>
          <p:nvPr/>
        </p:nvSpPr>
        <p:spPr>
          <a:xfrm>
            <a:off x="365760" y="45720"/>
            <a:ext cx="8229600" cy="685800"/>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Technological Innovations in Elderly Care</a:t>
            </a:r>
            <a:endParaRPr lang="en-US" sz="2600" dirty="0"/>
          </a:p>
        </p:txBody>
      </p:sp>
      <p:sp>
        <p:nvSpPr>
          <p:cNvPr id="4" name="Shape 2"/>
          <p:cNvSpPr/>
          <p:nvPr/>
        </p:nvSpPr>
        <p:spPr>
          <a:xfrm>
            <a:off x="274320" y="960120"/>
            <a:ext cx="2743200" cy="1783080"/>
          </a:xfrm>
          <a:prstGeom prst="roundRect">
            <a:avLst>
              <a:gd name="adj" fmla="val 6154"/>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5" name="Text 3"/>
          <p:cNvSpPr/>
          <p:nvPr/>
        </p:nvSpPr>
        <p:spPr>
          <a:xfrm>
            <a:off x="274320" y="1097280"/>
            <a:ext cx="2743200" cy="50292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6" name="Text 4"/>
          <p:cNvSpPr/>
          <p:nvPr/>
        </p:nvSpPr>
        <p:spPr>
          <a:xfrm>
            <a:off x="365760" y="1554480"/>
            <a:ext cx="2560320" cy="320040"/>
          </a:xfrm>
          <a:prstGeom prst="rect">
            <a:avLst/>
          </a:prstGeom>
          <a:noFill/>
          <a:ln/>
        </p:spPr>
        <p:txBody>
          <a:bodyPr wrap="square" rtlCol="0" anchor="ctr"/>
          <a:lstStyle/>
          <a:p>
            <a:pPr marL="0" indent="0" algn="ctr">
              <a:buNone/>
            </a:pPr>
            <a:r>
              <a:rPr lang="en-US" sz="1200" b="1" dirty="0">
                <a:solidFill>
                  <a:srgbClr val="1B3A6B"/>
                </a:solidFill>
                <a:latin typeface="Calibri" pitchFamily="34" charset="0"/>
                <a:ea typeface="Calibri" pitchFamily="34" charset="-122"/>
                <a:cs typeface="Calibri" pitchFamily="34" charset="-120"/>
              </a:rPr>
              <a:t>Video Calls</a:t>
            </a:r>
            <a:endParaRPr lang="en-US" sz="1200" dirty="0"/>
          </a:p>
        </p:txBody>
      </p:sp>
      <p:sp>
        <p:nvSpPr>
          <p:cNvPr id="7" name="Text 5"/>
          <p:cNvSpPr/>
          <p:nvPr/>
        </p:nvSpPr>
        <p:spPr>
          <a:xfrm>
            <a:off x="365760" y="1856232"/>
            <a:ext cx="2560320" cy="749808"/>
          </a:xfrm>
          <a:prstGeom prst="rect">
            <a:avLst/>
          </a:prstGeom>
          <a:noFill/>
          <a:ln/>
        </p:spPr>
        <p:txBody>
          <a:bodyPr wrap="square" rtlCol="0" anchor="ctr"/>
          <a:lstStyle/>
          <a:p>
            <a:pPr marL="0" indent="0" algn="ctr">
              <a:buNone/>
            </a:pPr>
            <a:r>
              <a:rPr lang="en-US" sz="1050" dirty="0">
                <a:solidFill>
                  <a:srgbClr val="64748B"/>
                </a:solidFill>
                <a:latin typeface="Calibri" pitchFamily="34" charset="0"/>
                <a:ea typeface="Calibri" pitchFamily="34" charset="-122"/>
                <a:cs typeface="Calibri" pitchFamily="34" charset="-120"/>
              </a:rPr>
              <a:t>Maintained family contact during visiting restrictions</a:t>
            </a:r>
            <a:endParaRPr lang="en-US" sz="1050" dirty="0"/>
          </a:p>
        </p:txBody>
      </p:sp>
      <p:sp>
        <p:nvSpPr>
          <p:cNvPr id="8" name="Shape 6"/>
          <p:cNvSpPr/>
          <p:nvPr/>
        </p:nvSpPr>
        <p:spPr>
          <a:xfrm>
            <a:off x="3246120" y="960120"/>
            <a:ext cx="2743200" cy="1783080"/>
          </a:xfrm>
          <a:prstGeom prst="roundRect">
            <a:avLst>
              <a:gd name="adj" fmla="val 6154"/>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9" name="Text 7"/>
          <p:cNvSpPr/>
          <p:nvPr/>
        </p:nvSpPr>
        <p:spPr>
          <a:xfrm>
            <a:off x="3246120" y="1097280"/>
            <a:ext cx="2743200" cy="50292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10" name="Text 8"/>
          <p:cNvSpPr/>
          <p:nvPr/>
        </p:nvSpPr>
        <p:spPr>
          <a:xfrm>
            <a:off x="3337560" y="1554480"/>
            <a:ext cx="2560320" cy="320040"/>
          </a:xfrm>
          <a:prstGeom prst="rect">
            <a:avLst/>
          </a:prstGeom>
          <a:noFill/>
          <a:ln/>
        </p:spPr>
        <p:txBody>
          <a:bodyPr wrap="square" rtlCol="0" anchor="ctr"/>
          <a:lstStyle/>
          <a:p>
            <a:pPr marL="0" indent="0" algn="ctr">
              <a:buNone/>
            </a:pPr>
            <a:r>
              <a:rPr lang="en-US" sz="1200" b="1" dirty="0">
                <a:solidFill>
                  <a:srgbClr val="1B3A6B"/>
                </a:solidFill>
                <a:latin typeface="Calibri" pitchFamily="34" charset="0"/>
                <a:ea typeface="Calibri" pitchFamily="34" charset="-122"/>
                <a:cs typeface="Calibri" pitchFamily="34" charset="-120"/>
              </a:rPr>
              <a:t>Telehealth</a:t>
            </a:r>
            <a:endParaRPr lang="en-US" sz="1200" dirty="0"/>
          </a:p>
        </p:txBody>
      </p:sp>
      <p:sp>
        <p:nvSpPr>
          <p:cNvPr id="11" name="Text 9"/>
          <p:cNvSpPr/>
          <p:nvPr/>
        </p:nvSpPr>
        <p:spPr>
          <a:xfrm>
            <a:off x="3337560" y="1856232"/>
            <a:ext cx="2560320" cy="749808"/>
          </a:xfrm>
          <a:prstGeom prst="rect">
            <a:avLst/>
          </a:prstGeom>
          <a:noFill/>
          <a:ln/>
        </p:spPr>
        <p:txBody>
          <a:bodyPr wrap="square" rtlCol="0" anchor="ctr"/>
          <a:lstStyle/>
          <a:p>
            <a:pPr marL="0" indent="0" algn="ctr">
              <a:buNone/>
            </a:pPr>
            <a:r>
              <a:rPr lang="en-US" sz="1050" dirty="0">
                <a:solidFill>
                  <a:srgbClr val="64748B"/>
                </a:solidFill>
                <a:latin typeface="Calibri" pitchFamily="34" charset="0"/>
                <a:ea typeface="Calibri" pitchFamily="34" charset="-122"/>
                <a:cs typeface="Calibri" pitchFamily="34" charset="-120"/>
              </a:rPr>
              <a:t>Remote GP/nurse reviews reduced unnecessary hospital trips</a:t>
            </a:r>
            <a:endParaRPr lang="en-US" sz="1050" dirty="0"/>
          </a:p>
        </p:txBody>
      </p:sp>
      <p:sp>
        <p:nvSpPr>
          <p:cNvPr id="12" name="Shape 10"/>
          <p:cNvSpPr/>
          <p:nvPr/>
        </p:nvSpPr>
        <p:spPr>
          <a:xfrm>
            <a:off x="6217920" y="960120"/>
            <a:ext cx="2743200" cy="1783080"/>
          </a:xfrm>
          <a:prstGeom prst="roundRect">
            <a:avLst>
              <a:gd name="adj" fmla="val 6154"/>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13" name="Text 11"/>
          <p:cNvSpPr/>
          <p:nvPr/>
        </p:nvSpPr>
        <p:spPr>
          <a:xfrm>
            <a:off x="6217920" y="1097280"/>
            <a:ext cx="2743200" cy="50292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14" name="Text 12"/>
          <p:cNvSpPr/>
          <p:nvPr/>
        </p:nvSpPr>
        <p:spPr>
          <a:xfrm>
            <a:off x="6309360" y="1554480"/>
            <a:ext cx="2560320" cy="320040"/>
          </a:xfrm>
          <a:prstGeom prst="rect">
            <a:avLst/>
          </a:prstGeom>
          <a:noFill/>
          <a:ln/>
        </p:spPr>
        <p:txBody>
          <a:bodyPr wrap="square" rtlCol="0" anchor="ctr"/>
          <a:lstStyle/>
          <a:p>
            <a:pPr marL="0" indent="0" algn="ctr">
              <a:buNone/>
            </a:pPr>
            <a:r>
              <a:rPr lang="en-US" sz="1200" b="1" dirty="0">
                <a:solidFill>
                  <a:srgbClr val="1B3A6B"/>
                </a:solidFill>
                <a:latin typeface="Calibri" pitchFamily="34" charset="0"/>
                <a:ea typeface="Calibri" pitchFamily="34" charset="-122"/>
                <a:cs typeface="Calibri" pitchFamily="34" charset="-120"/>
              </a:rPr>
              <a:t>Digital Care Records</a:t>
            </a:r>
            <a:endParaRPr lang="en-US" sz="1200" dirty="0"/>
          </a:p>
        </p:txBody>
      </p:sp>
      <p:sp>
        <p:nvSpPr>
          <p:cNvPr id="15" name="Text 13"/>
          <p:cNvSpPr/>
          <p:nvPr/>
        </p:nvSpPr>
        <p:spPr>
          <a:xfrm>
            <a:off x="6309360" y="1856232"/>
            <a:ext cx="2560320" cy="749808"/>
          </a:xfrm>
          <a:prstGeom prst="rect">
            <a:avLst/>
          </a:prstGeom>
          <a:noFill/>
          <a:ln/>
        </p:spPr>
        <p:txBody>
          <a:bodyPr wrap="square" rtlCol="0" anchor="ctr"/>
          <a:lstStyle/>
          <a:p>
            <a:pPr marL="0" indent="0" algn="ctr">
              <a:buNone/>
            </a:pPr>
            <a:r>
              <a:rPr lang="en-US" sz="1050" dirty="0">
                <a:solidFill>
                  <a:srgbClr val="64748B"/>
                </a:solidFill>
                <a:latin typeface="Calibri" pitchFamily="34" charset="0"/>
                <a:ea typeface="Calibri" pitchFamily="34" charset="-122"/>
                <a:cs typeface="Calibri" pitchFamily="34" charset="-120"/>
              </a:rPr>
              <a:t>Safer, faster communication across care teams</a:t>
            </a:r>
            <a:endParaRPr lang="en-US" sz="1050" dirty="0"/>
          </a:p>
        </p:txBody>
      </p:sp>
      <p:sp>
        <p:nvSpPr>
          <p:cNvPr id="16" name="Shape 14"/>
          <p:cNvSpPr/>
          <p:nvPr/>
        </p:nvSpPr>
        <p:spPr>
          <a:xfrm>
            <a:off x="274320" y="2926080"/>
            <a:ext cx="2743200" cy="1783080"/>
          </a:xfrm>
          <a:prstGeom prst="roundRect">
            <a:avLst>
              <a:gd name="adj" fmla="val 6154"/>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17" name="Text 15"/>
          <p:cNvSpPr/>
          <p:nvPr/>
        </p:nvSpPr>
        <p:spPr>
          <a:xfrm>
            <a:off x="274320" y="3063240"/>
            <a:ext cx="2743200" cy="50292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18" name="Text 16"/>
          <p:cNvSpPr/>
          <p:nvPr/>
        </p:nvSpPr>
        <p:spPr>
          <a:xfrm>
            <a:off x="365760" y="3520440"/>
            <a:ext cx="2560320" cy="320040"/>
          </a:xfrm>
          <a:prstGeom prst="rect">
            <a:avLst/>
          </a:prstGeom>
          <a:noFill/>
          <a:ln/>
        </p:spPr>
        <p:txBody>
          <a:bodyPr wrap="square" rtlCol="0" anchor="ctr"/>
          <a:lstStyle/>
          <a:p>
            <a:pPr marL="0" indent="0" algn="ctr">
              <a:buNone/>
            </a:pPr>
            <a:r>
              <a:rPr lang="en-US" sz="1200" b="1" dirty="0">
                <a:solidFill>
                  <a:srgbClr val="1B3A6B"/>
                </a:solidFill>
                <a:latin typeface="Calibri" pitchFamily="34" charset="0"/>
                <a:ea typeface="Calibri" pitchFamily="34" charset="-122"/>
                <a:cs typeface="Calibri" pitchFamily="34" charset="-120"/>
              </a:rPr>
              <a:t>Remote Monitoring</a:t>
            </a:r>
            <a:endParaRPr lang="en-US" sz="1200" dirty="0"/>
          </a:p>
        </p:txBody>
      </p:sp>
      <p:sp>
        <p:nvSpPr>
          <p:cNvPr id="19" name="Text 17"/>
          <p:cNvSpPr/>
          <p:nvPr/>
        </p:nvSpPr>
        <p:spPr>
          <a:xfrm>
            <a:off x="365760" y="3822192"/>
            <a:ext cx="2560320" cy="749808"/>
          </a:xfrm>
          <a:prstGeom prst="rect">
            <a:avLst/>
          </a:prstGeom>
          <a:noFill/>
          <a:ln/>
        </p:spPr>
        <p:txBody>
          <a:bodyPr wrap="square" rtlCol="0" anchor="ctr"/>
          <a:lstStyle/>
          <a:p>
            <a:pPr marL="0" indent="0" algn="ctr">
              <a:buNone/>
            </a:pPr>
            <a:r>
              <a:rPr lang="en-US" sz="1050" dirty="0">
                <a:solidFill>
                  <a:srgbClr val="64748B"/>
                </a:solidFill>
                <a:latin typeface="Calibri" pitchFamily="34" charset="0"/>
                <a:ea typeface="Calibri" pitchFamily="34" charset="-122"/>
                <a:cs typeface="Calibri" pitchFamily="34" charset="-120"/>
              </a:rPr>
              <a:t>Vital signs tracked without physical contact</a:t>
            </a:r>
            <a:endParaRPr lang="en-US" sz="1050" dirty="0"/>
          </a:p>
        </p:txBody>
      </p:sp>
      <p:sp>
        <p:nvSpPr>
          <p:cNvPr id="20" name="Shape 18"/>
          <p:cNvSpPr/>
          <p:nvPr/>
        </p:nvSpPr>
        <p:spPr>
          <a:xfrm>
            <a:off x="3246120" y="2926080"/>
            <a:ext cx="2743200" cy="1783080"/>
          </a:xfrm>
          <a:prstGeom prst="roundRect">
            <a:avLst>
              <a:gd name="adj" fmla="val 6154"/>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21" name="Text 19"/>
          <p:cNvSpPr/>
          <p:nvPr/>
        </p:nvSpPr>
        <p:spPr>
          <a:xfrm>
            <a:off x="3246120" y="3063240"/>
            <a:ext cx="2743200" cy="50292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22" name="Text 20"/>
          <p:cNvSpPr/>
          <p:nvPr/>
        </p:nvSpPr>
        <p:spPr>
          <a:xfrm>
            <a:off x="3337560" y="3520440"/>
            <a:ext cx="2560320" cy="320040"/>
          </a:xfrm>
          <a:prstGeom prst="rect">
            <a:avLst/>
          </a:prstGeom>
          <a:noFill/>
          <a:ln/>
        </p:spPr>
        <p:txBody>
          <a:bodyPr wrap="square" rtlCol="0" anchor="ctr"/>
          <a:lstStyle/>
          <a:p>
            <a:pPr marL="0" indent="0" algn="ctr">
              <a:buNone/>
            </a:pPr>
            <a:r>
              <a:rPr lang="en-US" sz="1200" b="1" dirty="0">
                <a:solidFill>
                  <a:srgbClr val="1B3A6B"/>
                </a:solidFill>
                <a:latin typeface="Calibri" pitchFamily="34" charset="0"/>
                <a:ea typeface="Calibri" pitchFamily="34" charset="-122"/>
                <a:cs typeface="Calibri" pitchFamily="34" charset="-120"/>
              </a:rPr>
              <a:t>Falls Sensors</a:t>
            </a:r>
            <a:endParaRPr lang="en-US" sz="1200" dirty="0"/>
          </a:p>
        </p:txBody>
      </p:sp>
      <p:sp>
        <p:nvSpPr>
          <p:cNvPr id="23" name="Text 21"/>
          <p:cNvSpPr/>
          <p:nvPr/>
        </p:nvSpPr>
        <p:spPr>
          <a:xfrm>
            <a:off x="3337560" y="3822192"/>
            <a:ext cx="2560320" cy="749808"/>
          </a:xfrm>
          <a:prstGeom prst="rect">
            <a:avLst/>
          </a:prstGeom>
          <a:noFill/>
          <a:ln/>
        </p:spPr>
        <p:txBody>
          <a:bodyPr wrap="square" rtlCol="0" anchor="ctr"/>
          <a:lstStyle/>
          <a:p>
            <a:pPr marL="0" indent="0" algn="ctr">
              <a:buNone/>
            </a:pPr>
            <a:r>
              <a:rPr lang="en-US" sz="1050" dirty="0">
                <a:solidFill>
                  <a:srgbClr val="64748B"/>
                </a:solidFill>
                <a:latin typeface="Calibri" pitchFamily="34" charset="0"/>
                <a:ea typeface="Calibri" pitchFamily="34" charset="-122"/>
                <a:cs typeface="Calibri" pitchFamily="34" charset="-120"/>
              </a:rPr>
              <a:t>Alert systems reduced response time to falls (DHSC, 2022)</a:t>
            </a:r>
            <a:endParaRPr lang="en-US" sz="1050" dirty="0"/>
          </a:p>
        </p:txBody>
      </p:sp>
      <p:sp>
        <p:nvSpPr>
          <p:cNvPr id="24" name="Shape 22"/>
          <p:cNvSpPr/>
          <p:nvPr/>
        </p:nvSpPr>
        <p:spPr>
          <a:xfrm>
            <a:off x="6217920" y="2926080"/>
            <a:ext cx="2743200" cy="1783080"/>
          </a:xfrm>
          <a:prstGeom prst="roundRect">
            <a:avLst>
              <a:gd name="adj" fmla="val 6154"/>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25" name="Text 23"/>
          <p:cNvSpPr/>
          <p:nvPr/>
        </p:nvSpPr>
        <p:spPr>
          <a:xfrm>
            <a:off x="6217920" y="3063240"/>
            <a:ext cx="2743200" cy="502920"/>
          </a:xfrm>
          <a:prstGeom prst="rect">
            <a:avLst/>
          </a:prstGeom>
          <a:noFill/>
          <a:ln/>
        </p:spPr>
        <p:txBody>
          <a:bodyPr wrap="square" rtlCol="0" anchor="ctr"/>
          <a:lstStyle/>
          <a:p>
            <a:pPr marL="0" indent="0" algn="ctr">
              <a:buNone/>
            </a:pPr>
            <a:r>
              <a:rPr lang="en-US" sz="2600" dirty="0">
                <a:solidFill>
                  <a:srgbClr val="000000"/>
                </a:solidFill>
              </a:rPr>
              <a:t>🧠</a:t>
            </a:r>
            <a:endParaRPr lang="en-US" sz="2600" dirty="0"/>
          </a:p>
        </p:txBody>
      </p:sp>
      <p:sp>
        <p:nvSpPr>
          <p:cNvPr id="26" name="Text 24"/>
          <p:cNvSpPr/>
          <p:nvPr/>
        </p:nvSpPr>
        <p:spPr>
          <a:xfrm>
            <a:off x="6309360" y="3520440"/>
            <a:ext cx="2560320" cy="320040"/>
          </a:xfrm>
          <a:prstGeom prst="rect">
            <a:avLst/>
          </a:prstGeom>
          <a:noFill/>
          <a:ln/>
        </p:spPr>
        <p:txBody>
          <a:bodyPr wrap="square" rtlCol="0" anchor="ctr"/>
          <a:lstStyle/>
          <a:p>
            <a:pPr marL="0" indent="0" algn="ctr">
              <a:buNone/>
            </a:pPr>
            <a:r>
              <a:rPr lang="en-US" sz="1200" b="1" dirty="0">
                <a:solidFill>
                  <a:srgbClr val="1B3A6B"/>
                </a:solidFill>
                <a:latin typeface="Calibri" pitchFamily="34" charset="0"/>
                <a:ea typeface="Calibri" pitchFamily="34" charset="-122"/>
                <a:cs typeface="Calibri" pitchFamily="34" charset="-120"/>
              </a:rPr>
              <a:t>Dementia Tech</a:t>
            </a:r>
            <a:endParaRPr lang="en-US" sz="1200" dirty="0"/>
          </a:p>
        </p:txBody>
      </p:sp>
      <p:sp>
        <p:nvSpPr>
          <p:cNvPr id="27" name="Text 25"/>
          <p:cNvSpPr/>
          <p:nvPr/>
        </p:nvSpPr>
        <p:spPr>
          <a:xfrm>
            <a:off x="6309360" y="3822192"/>
            <a:ext cx="2560320" cy="749808"/>
          </a:xfrm>
          <a:prstGeom prst="rect">
            <a:avLst/>
          </a:prstGeom>
          <a:noFill/>
          <a:ln/>
        </p:spPr>
        <p:txBody>
          <a:bodyPr wrap="square" rtlCol="0" anchor="ctr"/>
          <a:lstStyle/>
          <a:p>
            <a:pPr marL="0" indent="0" algn="ctr">
              <a:buNone/>
            </a:pPr>
            <a:r>
              <a:rPr lang="en-US" sz="1050" dirty="0">
                <a:solidFill>
                  <a:srgbClr val="64748B"/>
                </a:solidFill>
                <a:latin typeface="Calibri" pitchFamily="34" charset="0"/>
                <a:ea typeface="Calibri" pitchFamily="34" charset="-122"/>
                <a:cs typeface="Calibri" pitchFamily="34" charset="-120"/>
              </a:rPr>
              <a:t>Smart devices support orientation and reduce distress</a:t>
            </a:r>
            <a:endParaRPr lang="en-US" sz="1050" dirty="0"/>
          </a:p>
        </p:txBody>
      </p:sp>
      <p:pic>
        <p:nvPicPr>
          <p:cNvPr id="32" name="Audio 31">
            <a:hlinkClick r:id="" action="ppaction://media"/>
            <a:extLst>
              <a:ext uri="{FF2B5EF4-FFF2-40B4-BE49-F238E27FC236}">
                <a16:creationId xmlns:a16="http://schemas.microsoft.com/office/drawing/2014/main" id="{A95A877D-40D5-5FE5-9D8B-A63F62406E3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9708"/>
    </mc:Choice>
    <mc:Fallback>
      <p:transition spd="slow" advTm="29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0D9488"/>
          </a:solidFill>
          <a:ln/>
        </p:spPr>
        <p:txBody>
          <a:bodyPr/>
          <a:lstStyle/>
          <a:p>
            <a:endParaRPr lang="en-GB"/>
          </a:p>
        </p:txBody>
      </p:sp>
      <p:sp>
        <p:nvSpPr>
          <p:cNvPr id="3" name="Text 1"/>
          <p:cNvSpPr/>
          <p:nvPr/>
        </p:nvSpPr>
        <p:spPr>
          <a:xfrm>
            <a:off x="365760" y="45720"/>
            <a:ext cx="8229600" cy="685800"/>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Critical Assessment of Technology</a:t>
            </a:r>
            <a:endParaRPr lang="en-US" sz="2600" dirty="0"/>
          </a:p>
        </p:txBody>
      </p:sp>
      <p:pic>
        <p:nvPicPr>
          <p:cNvPr id="4" name="Image 0" descr="preencoded.png"/>
          <p:cNvPicPr>
            <a:picLocks noChangeAspect="1"/>
          </p:cNvPicPr>
          <p:nvPr/>
        </p:nvPicPr>
        <p:blipFill>
          <a:blip r:embed="rId5">
            <a:alphaModFix amt="85000"/>
          </a:blip>
          <a:stretch>
            <a:fillRect/>
          </a:stretch>
        </p:blipFill>
        <p:spPr>
          <a:xfrm>
            <a:off x="3985058" y="1523596"/>
            <a:ext cx="625243" cy="625243"/>
          </a:xfrm>
          <a:prstGeom prst="rect">
            <a:avLst/>
          </a:prstGeom>
        </p:spPr>
      </p:pic>
      <p:sp>
        <p:nvSpPr>
          <p:cNvPr id="5" name="Shape 2"/>
          <p:cNvSpPr/>
          <p:nvPr/>
        </p:nvSpPr>
        <p:spPr>
          <a:xfrm>
            <a:off x="274320" y="868680"/>
            <a:ext cx="4114800" cy="365760"/>
          </a:xfrm>
          <a:prstGeom prst="roundRect">
            <a:avLst>
              <a:gd name="adj" fmla="val 20000"/>
            </a:avLst>
          </a:prstGeom>
          <a:solidFill>
            <a:srgbClr val="0D9488"/>
          </a:solidFill>
          <a:ln/>
        </p:spPr>
        <p:txBody>
          <a:bodyPr/>
          <a:lstStyle/>
          <a:p>
            <a:endParaRPr lang="en-GB"/>
          </a:p>
        </p:txBody>
      </p:sp>
      <p:sp>
        <p:nvSpPr>
          <p:cNvPr id="6" name="Text 3"/>
          <p:cNvSpPr/>
          <p:nvPr/>
        </p:nvSpPr>
        <p:spPr>
          <a:xfrm>
            <a:off x="365760" y="886968"/>
            <a:ext cx="3931920" cy="32004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Benefits</a:t>
            </a:r>
            <a:endParaRPr lang="en-US" sz="1300" dirty="0"/>
          </a:p>
        </p:txBody>
      </p:sp>
      <p:sp>
        <p:nvSpPr>
          <p:cNvPr id="7" name="Text 4"/>
          <p:cNvSpPr/>
          <p:nvPr/>
        </p:nvSpPr>
        <p:spPr>
          <a:xfrm>
            <a:off x="274320" y="1325880"/>
            <a:ext cx="4114800" cy="2011680"/>
          </a:xfrm>
          <a:prstGeom prst="rect">
            <a:avLst/>
          </a:prstGeom>
          <a:noFill/>
          <a:ln/>
        </p:spPr>
        <p:txBody>
          <a:bodyPr wrap="square" rtlCol="0" anchor="ctr"/>
          <a:lstStyle/>
          <a:p>
            <a:pPr marL="342900" indent="-342900">
              <a:spcAft>
                <a:spcPts val="800"/>
              </a:spcAft>
              <a:buSzPct val="100000"/>
              <a:buChar char="•"/>
            </a:pPr>
            <a:r>
              <a:rPr lang="en-US" sz="1250" dirty="0">
                <a:solidFill>
                  <a:srgbClr val="1E293B"/>
                </a:solidFill>
                <a:latin typeface="Calibri" pitchFamily="34" charset="0"/>
                <a:ea typeface="Calibri" pitchFamily="34" charset="-122"/>
                <a:cs typeface="Calibri" pitchFamily="34" charset="-120"/>
              </a:rPr>
              <a:t>Faster access to care and clinical support</a:t>
            </a:r>
            <a:endParaRPr lang="en-US" sz="1250" dirty="0"/>
          </a:p>
          <a:p>
            <a:pPr marL="342900" indent="-342900">
              <a:spcAft>
                <a:spcPts val="800"/>
              </a:spcAft>
              <a:buSzPct val="100000"/>
              <a:buChar char="•"/>
            </a:pPr>
            <a:r>
              <a:rPr lang="en-US" sz="1250" dirty="0">
                <a:solidFill>
                  <a:srgbClr val="1E293B"/>
                </a:solidFill>
                <a:latin typeface="Calibri" pitchFamily="34" charset="0"/>
                <a:ea typeface="Calibri" pitchFamily="34" charset="-122"/>
                <a:cs typeface="Calibri" pitchFamily="34" charset="-120"/>
              </a:rPr>
              <a:t>Digital records improve communication safety</a:t>
            </a:r>
            <a:endParaRPr lang="en-US" sz="1250" dirty="0"/>
          </a:p>
          <a:p>
            <a:pPr marL="342900" indent="-342900">
              <a:spcAft>
                <a:spcPts val="800"/>
              </a:spcAft>
              <a:buSzPct val="100000"/>
              <a:buChar char="•"/>
            </a:pPr>
            <a:r>
              <a:rPr lang="en-US" sz="1250" dirty="0">
                <a:solidFill>
                  <a:srgbClr val="1E293B"/>
                </a:solidFill>
                <a:latin typeface="Calibri" pitchFamily="34" charset="0"/>
                <a:ea typeface="Calibri" pitchFamily="34" charset="-122"/>
                <a:cs typeface="Calibri" pitchFamily="34" charset="-120"/>
              </a:rPr>
              <a:t>Video calls-maintained family bonds in lockdown</a:t>
            </a:r>
            <a:endParaRPr lang="en-US" sz="1250" dirty="0"/>
          </a:p>
          <a:p>
            <a:pPr marL="342900" indent="-342900">
              <a:spcAft>
                <a:spcPts val="800"/>
              </a:spcAft>
              <a:buSzPct val="100000"/>
              <a:buChar char="•"/>
            </a:pPr>
            <a:r>
              <a:rPr lang="en-US" sz="1250" dirty="0">
                <a:solidFill>
                  <a:srgbClr val="1E293B"/>
                </a:solidFill>
                <a:latin typeface="Calibri" pitchFamily="34" charset="0"/>
                <a:ea typeface="Calibri" pitchFamily="34" charset="-122"/>
                <a:cs typeface="Calibri" pitchFamily="34" charset="-120"/>
              </a:rPr>
              <a:t>Sensors reduce falls-related hospital admissions</a:t>
            </a:r>
            <a:endParaRPr lang="en-US" sz="1250" dirty="0"/>
          </a:p>
        </p:txBody>
      </p:sp>
      <p:sp>
        <p:nvSpPr>
          <p:cNvPr id="8" name="Shape 5"/>
          <p:cNvSpPr/>
          <p:nvPr/>
        </p:nvSpPr>
        <p:spPr>
          <a:xfrm>
            <a:off x="4754880" y="868680"/>
            <a:ext cx="4114800" cy="365760"/>
          </a:xfrm>
          <a:prstGeom prst="roundRect">
            <a:avLst>
              <a:gd name="adj" fmla="val 20000"/>
            </a:avLst>
          </a:prstGeom>
          <a:solidFill>
            <a:srgbClr val="E05A5A"/>
          </a:solidFill>
          <a:ln/>
        </p:spPr>
        <p:txBody>
          <a:bodyPr/>
          <a:lstStyle/>
          <a:p>
            <a:endParaRPr lang="en-GB"/>
          </a:p>
        </p:txBody>
      </p:sp>
      <p:sp>
        <p:nvSpPr>
          <p:cNvPr id="9" name="Text 6"/>
          <p:cNvSpPr/>
          <p:nvPr/>
        </p:nvSpPr>
        <p:spPr>
          <a:xfrm>
            <a:off x="4846320" y="886968"/>
            <a:ext cx="3931920" cy="320040"/>
          </a:xfrm>
          <a:prstGeom prst="rect">
            <a:avLst/>
          </a:prstGeom>
          <a:noFill/>
          <a:ln/>
        </p:spPr>
        <p:txBody>
          <a:bodyPr wrap="square"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  Limitations</a:t>
            </a:r>
            <a:endParaRPr lang="en-US" sz="1300" dirty="0"/>
          </a:p>
        </p:txBody>
      </p:sp>
      <p:sp>
        <p:nvSpPr>
          <p:cNvPr id="10" name="Text 7"/>
          <p:cNvSpPr/>
          <p:nvPr/>
        </p:nvSpPr>
        <p:spPr>
          <a:xfrm>
            <a:off x="4754880" y="1325880"/>
            <a:ext cx="4114800" cy="2011680"/>
          </a:xfrm>
          <a:prstGeom prst="rect">
            <a:avLst/>
          </a:prstGeom>
          <a:noFill/>
          <a:ln/>
        </p:spPr>
        <p:txBody>
          <a:bodyPr wrap="square" rtlCol="0" anchor="ctr"/>
          <a:lstStyle/>
          <a:p>
            <a:pPr marL="342900" indent="-342900">
              <a:spcAft>
                <a:spcPts val="800"/>
              </a:spcAft>
              <a:buSzPct val="100000"/>
              <a:buChar char="•"/>
            </a:pPr>
            <a:r>
              <a:rPr lang="en-US" sz="1250" dirty="0">
                <a:solidFill>
                  <a:srgbClr val="1E293B"/>
                </a:solidFill>
                <a:latin typeface="Calibri" pitchFamily="34" charset="0"/>
                <a:ea typeface="Calibri" pitchFamily="34" charset="-122"/>
                <a:cs typeface="Calibri" pitchFamily="34" charset="-120"/>
              </a:rPr>
              <a:t>Digital exclusion: 4.4M older adults offline (DHSC, 2022)</a:t>
            </a:r>
            <a:endParaRPr lang="en-US" sz="1250" dirty="0"/>
          </a:p>
          <a:p>
            <a:pPr marL="342900" indent="-342900">
              <a:spcAft>
                <a:spcPts val="800"/>
              </a:spcAft>
              <a:buSzPct val="100000"/>
              <a:buChar char="•"/>
            </a:pPr>
            <a:r>
              <a:rPr lang="en-US" sz="1250" dirty="0">
                <a:solidFill>
                  <a:srgbClr val="1E293B"/>
                </a:solidFill>
                <a:latin typeface="Calibri" pitchFamily="34" charset="0"/>
                <a:ea typeface="Calibri" pitchFamily="34" charset="-122"/>
                <a:cs typeface="Calibri" pitchFamily="34" charset="-120"/>
              </a:rPr>
              <a:t>High implementation cost limits uptake</a:t>
            </a:r>
            <a:endParaRPr lang="en-US" sz="1250" dirty="0"/>
          </a:p>
          <a:p>
            <a:pPr marL="342900" indent="-342900">
              <a:spcAft>
                <a:spcPts val="800"/>
              </a:spcAft>
              <a:buSzPct val="100000"/>
              <a:buChar char="•"/>
            </a:pPr>
            <a:r>
              <a:rPr lang="en-US" sz="1250" dirty="0">
                <a:solidFill>
                  <a:srgbClr val="1E293B"/>
                </a:solidFill>
                <a:latin typeface="Calibri" pitchFamily="34" charset="0"/>
                <a:ea typeface="Calibri" pitchFamily="34" charset="-122"/>
                <a:cs typeface="Calibri" pitchFamily="34" charset="-120"/>
              </a:rPr>
              <a:t>Technology cannot replace human touch or compassion</a:t>
            </a:r>
            <a:endParaRPr lang="en-US" sz="1250" dirty="0"/>
          </a:p>
          <a:p>
            <a:pPr marL="342900" indent="-342900">
              <a:spcAft>
                <a:spcPts val="800"/>
              </a:spcAft>
              <a:buSzPct val="100000"/>
              <a:buChar char="•"/>
            </a:pPr>
            <a:r>
              <a:rPr lang="en-US" sz="1250" dirty="0">
                <a:solidFill>
                  <a:srgbClr val="1E293B"/>
                </a:solidFill>
                <a:latin typeface="Calibri" pitchFamily="34" charset="0"/>
                <a:ea typeface="Calibri" pitchFamily="34" charset="-122"/>
                <a:cs typeface="Calibri" pitchFamily="34" charset="-120"/>
              </a:rPr>
              <a:t>Ethical risks around surveillance and consent</a:t>
            </a:r>
            <a:endParaRPr lang="en-US" sz="1250" dirty="0"/>
          </a:p>
        </p:txBody>
      </p:sp>
      <p:sp>
        <p:nvSpPr>
          <p:cNvPr id="11" name="Shape 8"/>
          <p:cNvSpPr/>
          <p:nvPr/>
        </p:nvSpPr>
        <p:spPr>
          <a:xfrm>
            <a:off x="274320" y="3520440"/>
            <a:ext cx="8595360" cy="502920"/>
          </a:xfrm>
          <a:prstGeom prst="roundRect">
            <a:avLst>
              <a:gd name="adj" fmla="val 14545"/>
            </a:avLst>
          </a:prstGeom>
          <a:solidFill>
            <a:srgbClr val="CCFBF1"/>
          </a:solidFill>
          <a:ln/>
        </p:spPr>
        <p:txBody>
          <a:bodyPr/>
          <a:lstStyle/>
          <a:p>
            <a:endParaRPr lang="en-GB"/>
          </a:p>
        </p:txBody>
      </p:sp>
      <p:sp>
        <p:nvSpPr>
          <p:cNvPr id="12" name="Text 9"/>
          <p:cNvSpPr/>
          <p:nvPr/>
        </p:nvSpPr>
        <p:spPr>
          <a:xfrm>
            <a:off x="457200" y="3547872"/>
            <a:ext cx="8229600" cy="438912"/>
          </a:xfrm>
          <a:prstGeom prst="rect">
            <a:avLst/>
          </a:prstGeom>
          <a:noFill/>
          <a:ln/>
        </p:spPr>
        <p:txBody>
          <a:bodyPr wrap="square" rtlCol="0" anchor="ctr"/>
          <a:lstStyle/>
          <a:p>
            <a:pPr marL="0" indent="0" algn="ctr">
              <a:buNone/>
            </a:pPr>
            <a:r>
              <a:rPr lang="en-US" sz="1200" i="1" dirty="0">
                <a:solidFill>
                  <a:srgbClr val="1B3A6B"/>
                </a:solidFill>
                <a:latin typeface="Calibri" pitchFamily="34" charset="0"/>
                <a:ea typeface="Calibri" pitchFamily="34" charset="-122"/>
                <a:cs typeface="Calibri" pitchFamily="34" charset="-120"/>
              </a:rPr>
              <a:t>💡 Technology is a tool, not a substitute — person-centred human care must remain central (DHSC, 2022)</a:t>
            </a:r>
            <a:endParaRPr lang="en-US" sz="1200" dirty="0"/>
          </a:p>
        </p:txBody>
      </p:sp>
      <p:graphicFrame>
        <p:nvGraphicFramePr>
          <p:cNvPr id="13" name="Chart 0"/>
          <p:cNvGraphicFramePr/>
          <p:nvPr/>
        </p:nvGraphicFramePr>
        <p:xfrm>
          <a:off x="914400" y="4160520"/>
          <a:ext cx="7315200" cy="914400"/>
        </p:xfrm>
        <a:graphic>
          <a:graphicData uri="http://schemas.openxmlformats.org/drawingml/2006/chart">
            <c:chart xmlns:c="http://schemas.openxmlformats.org/drawingml/2006/chart" xmlns:r="http://schemas.openxmlformats.org/officeDocument/2006/relationships" r:id="rId6"/>
          </a:graphicData>
        </a:graphic>
      </p:graphicFrame>
      <p:sp>
        <p:nvSpPr>
          <p:cNvPr id="14" name="Text 10"/>
          <p:cNvSpPr/>
          <p:nvPr/>
        </p:nvSpPr>
        <p:spPr>
          <a:xfrm>
            <a:off x="914400" y="4160520"/>
            <a:ext cx="7315200" cy="182880"/>
          </a:xfrm>
          <a:prstGeom prst="rect">
            <a:avLst/>
          </a:prstGeom>
          <a:noFill/>
          <a:ln/>
        </p:spPr>
        <p:txBody>
          <a:bodyPr wrap="square" rtlCol="0" anchor="ctr"/>
          <a:lstStyle/>
          <a:p>
            <a:pPr marL="0" indent="0" algn="ctr">
              <a:buNone/>
            </a:pPr>
            <a:r>
              <a:rPr lang="en-US" sz="900" i="1" dirty="0">
                <a:solidFill>
                  <a:srgbClr val="64748B"/>
                </a:solidFill>
                <a:latin typeface="Calibri" pitchFamily="34" charset="0"/>
                <a:ea typeface="Calibri" pitchFamily="34" charset="-122"/>
                <a:cs typeface="Calibri" pitchFamily="34" charset="-120"/>
              </a:rPr>
              <a:t>Digital Exclusion by Age Group, England (DHSC, 2022)</a:t>
            </a:r>
            <a:endParaRPr lang="en-US" sz="900" dirty="0"/>
          </a:p>
        </p:txBody>
      </p:sp>
      <p:pic>
        <p:nvPicPr>
          <p:cNvPr id="18" name="Audio 17">
            <a:hlinkClick r:id="" action="ppaction://media"/>
            <a:extLst>
              <a:ext uri="{FF2B5EF4-FFF2-40B4-BE49-F238E27FC236}">
                <a16:creationId xmlns:a16="http://schemas.microsoft.com/office/drawing/2014/main" id="{FED742CB-C6A6-CE2F-86B2-46C194ED3CF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0821"/>
    </mc:Choice>
    <mc:Fallback>
      <p:transition spd="slow" advTm="20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1F5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E05A5A"/>
          </a:solidFill>
          <a:ln/>
        </p:spPr>
        <p:txBody>
          <a:bodyPr/>
          <a:lstStyle/>
          <a:p>
            <a:endParaRPr lang="en-GB"/>
          </a:p>
        </p:txBody>
      </p:sp>
      <p:sp>
        <p:nvSpPr>
          <p:cNvPr id="3" name="Text 1"/>
          <p:cNvSpPr/>
          <p:nvPr/>
        </p:nvSpPr>
        <p:spPr>
          <a:xfrm>
            <a:off x="365760" y="45720"/>
            <a:ext cx="8412480" cy="685800"/>
          </a:xfrm>
          <a:prstGeom prst="rect">
            <a:avLst/>
          </a:prstGeom>
          <a:noFill/>
          <a:ln/>
        </p:spPr>
        <p:txBody>
          <a:bodyPr wrap="square" rtlCol="0" anchor="ctr"/>
          <a:lstStyle/>
          <a:p>
            <a:pPr marL="0" indent="0">
              <a:buNone/>
            </a:pPr>
            <a:r>
              <a:rPr lang="en-US" sz="2100" b="1" dirty="0">
                <a:solidFill>
                  <a:srgbClr val="FFFFFF"/>
                </a:solidFill>
                <a:latin typeface="Calibri" pitchFamily="34" charset="0"/>
                <a:ea typeface="Calibri" pitchFamily="34" charset="-122"/>
                <a:cs typeface="Calibri" pitchFamily="34" charset="-120"/>
              </a:rPr>
              <a:t>Case Study One: COVID Outbreak in a Nursing Home</a:t>
            </a:r>
            <a:endParaRPr lang="en-US" sz="2100" dirty="0"/>
          </a:p>
        </p:txBody>
      </p:sp>
      <p:sp>
        <p:nvSpPr>
          <p:cNvPr id="4" name="Shape 2"/>
          <p:cNvSpPr/>
          <p:nvPr/>
        </p:nvSpPr>
        <p:spPr>
          <a:xfrm>
            <a:off x="274320" y="868680"/>
            <a:ext cx="8595360" cy="365760"/>
          </a:xfrm>
          <a:prstGeom prst="roundRect">
            <a:avLst>
              <a:gd name="adj" fmla="val 20000"/>
            </a:avLst>
          </a:prstGeom>
          <a:solidFill>
            <a:srgbClr val="FEE2E2"/>
          </a:solidFill>
          <a:ln/>
        </p:spPr>
        <p:txBody>
          <a:bodyPr/>
          <a:lstStyle/>
          <a:p>
            <a:endParaRPr lang="en-GB"/>
          </a:p>
        </p:txBody>
      </p:sp>
      <p:sp>
        <p:nvSpPr>
          <p:cNvPr id="5" name="Text 3"/>
          <p:cNvSpPr/>
          <p:nvPr/>
        </p:nvSpPr>
        <p:spPr>
          <a:xfrm>
            <a:off x="457200" y="886968"/>
            <a:ext cx="8229600" cy="320040"/>
          </a:xfrm>
          <a:prstGeom prst="rect">
            <a:avLst/>
          </a:prstGeom>
          <a:noFill/>
          <a:ln/>
        </p:spPr>
        <p:txBody>
          <a:bodyPr wrap="square" rtlCol="0" anchor="ctr"/>
          <a:lstStyle/>
          <a:p>
            <a:pPr marL="0" indent="0">
              <a:buNone/>
            </a:pPr>
            <a:r>
              <a:rPr lang="en-US" sz="1100" i="1" dirty="0">
                <a:solidFill>
                  <a:srgbClr val="E05A5A"/>
                </a:solidFill>
                <a:latin typeface="Calibri" pitchFamily="34" charset="0"/>
                <a:ea typeface="Calibri" pitchFamily="34" charset="-122"/>
                <a:cs typeface="Calibri" pitchFamily="34" charset="-120"/>
              </a:rPr>
              <a:t>📖 Source: Bunn et al. (2021) — Mixed-methods study of infection control in UK care homes across two COVID-19 waves</a:t>
            </a:r>
            <a:endParaRPr lang="en-US" sz="1100" dirty="0"/>
          </a:p>
        </p:txBody>
      </p:sp>
      <p:sp>
        <p:nvSpPr>
          <p:cNvPr id="6" name="Shape 4"/>
          <p:cNvSpPr/>
          <p:nvPr/>
        </p:nvSpPr>
        <p:spPr>
          <a:xfrm>
            <a:off x="274320" y="1371600"/>
            <a:ext cx="2743200" cy="1600200"/>
          </a:xfrm>
          <a:prstGeom prst="roundRect">
            <a:avLst>
              <a:gd name="adj" fmla="val 6857"/>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7" name="Text 5"/>
          <p:cNvSpPr/>
          <p:nvPr/>
        </p:nvSpPr>
        <p:spPr>
          <a:xfrm>
            <a:off x="274320" y="1463040"/>
            <a:ext cx="2743200" cy="41148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8" name="Text 6"/>
          <p:cNvSpPr/>
          <p:nvPr/>
        </p:nvSpPr>
        <p:spPr>
          <a:xfrm>
            <a:off x="365760" y="1847088"/>
            <a:ext cx="2560320" cy="292608"/>
          </a:xfrm>
          <a:prstGeom prst="rect">
            <a:avLst/>
          </a:prstGeom>
          <a:noFill/>
          <a:ln/>
        </p:spPr>
        <p:txBody>
          <a:bodyPr wrap="square" rtlCol="0" anchor="ctr"/>
          <a:lstStyle/>
          <a:p>
            <a:pPr marL="0" indent="0" algn="ctr">
              <a:buNone/>
            </a:pPr>
            <a:r>
              <a:rPr lang="en-US" sz="1200" b="1" dirty="0">
                <a:solidFill>
                  <a:srgbClr val="E05A5A"/>
                </a:solidFill>
                <a:latin typeface="Calibri" pitchFamily="34" charset="0"/>
                <a:ea typeface="Calibri" pitchFamily="34" charset="-122"/>
                <a:cs typeface="Calibri" pitchFamily="34" charset="-120"/>
              </a:rPr>
              <a:t>Isolation</a:t>
            </a:r>
            <a:endParaRPr lang="en-US" sz="1200" dirty="0"/>
          </a:p>
        </p:txBody>
      </p:sp>
      <p:sp>
        <p:nvSpPr>
          <p:cNvPr id="9" name="Text 7"/>
          <p:cNvSpPr/>
          <p:nvPr/>
        </p:nvSpPr>
        <p:spPr>
          <a:xfrm>
            <a:off x="365760" y="2121408"/>
            <a:ext cx="2560320" cy="731520"/>
          </a:xfrm>
          <a:prstGeom prst="rect">
            <a:avLst/>
          </a:prstGeom>
          <a:noFill/>
          <a:ln/>
        </p:spPr>
        <p:txBody>
          <a:bodyPr wrap="square" rtlCol="0" anchor="ctr"/>
          <a:lstStyle/>
          <a:p>
            <a:pPr marL="0" indent="0" algn="ctr">
              <a:buNone/>
            </a:pPr>
            <a:r>
              <a:rPr lang="en-US" sz="1050" dirty="0">
                <a:solidFill>
                  <a:srgbClr val="1E293B"/>
                </a:solidFill>
                <a:latin typeface="Calibri" pitchFamily="34" charset="0"/>
                <a:ea typeface="Calibri" pitchFamily="34" charset="-122"/>
                <a:cs typeface="Calibri" pitchFamily="34" charset="-120"/>
              </a:rPr>
              <a:t>Residents confined to bedrooms; loss of communal life</a:t>
            </a:r>
            <a:endParaRPr lang="en-US" sz="1050" dirty="0"/>
          </a:p>
        </p:txBody>
      </p:sp>
      <p:sp>
        <p:nvSpPr>
          <p:cNvPr id="10" name="Shape 8"/>
          <p:cNvSpPr/>
          <p:nvPr/>
        </p:nvSpPr>
        <p:spPr>
          <a:xfrm>
            <a:off x="3246120" y="1371600"/>
            <a:ext cx="2743200" cy="1600200"/>
          </a:xfrm>
          <a:prstGeom prst="roundRect">
            <a:avLst>
              <a:gd name="adj" fmla="val 6857"/>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11" name="Text 9"/>
          <p:cNvSpPr/>
          <p:nvPr/>
        </p:nvSpPr>
        <p:spPr>
          <a:xfrm>
            <a:off x="3246120" y="1463040"/>
            <a:ext cx="2743200" cy="41148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12" name="Text 10"/>
          <p:cNvSpPr/>
          <p:nvPr/>
        </p:nvSpPr>
        <p:spPr>
          <a:xfrm>
            <a:off x="3337560" y="1847088"/>
            <a:ext cx="2560320" cy="292608"/>
          </a:xfrm>
          <a:prstGeom prst="rect">
            <a:avLst/>
          </a:prstGeom>
          <a:noFill/>
          <a:ln/>
        </p:spPr>
        <p:txBody>
          <a:bodyPr wrap="square" rtlCol="0" anchor="ctr"/>
          <a:lstStyle/>
          <a:p>
            <a:pPr marL="0" indent="0" algn="ctr">
              <a:buNone/>
            </a:pPr>
            <a:r>
              <a:rPr lang="en-US" sz="1200" b="1" dirty="0">
                <a:solidFill>
                  <a:srgbClr val="E05A5A"/>
                </a:solidFill>
                <a:latin typeface="Calibri" pitchFamily="34" charset="0"/>
                <a:ea typeface="Calibri" pitchFamily="34" charset="-122"/>
                <a:cs typeface="Calibri" pitchFamily="34" charset="-120"/>
              </a:rPr>
              <a:t>PPE Use</a:t>
            </a:r>
            <a:endParaRPr lang="en-US" sz="1200" dirty="0"/>
          </a:p>
        </p:txBody>
      </p:sp>
      <p:sp>
        <p:nvSpPr>
          <p:cNvPr id="13" name="Text 11"/>
          <p:cNvSpPr/>
          <p:nvPr/>
        </p:nvSpPr>
        <p:spPr>
          <a:xfrm>
            <a:off x="3337560" y="2121408"/>
            <a:ext cx="2560320" cy="731520"/>
          </a:xfrm>
          <a:prstGeom prst="rect">
            <a:avLst/>
          </a:prstGeom>
          <a:noFill/>
          <a:ln/>
        </p:spPr>
        <p:txBody>
          <a:bodyPr wrap="square" rtlCol="0" anchor="ctr"/>
          <a:lstStyle/>
          <a:p>
            <a:pPr marL="0" indent="0" algn="ctr">
              <a:buNone/>
            </a:pPr>
            <a:r>
              <a:rPr lang="en-US" sz="1050" dirty="0">
                <a:solidFill>
                  <a:srgbClr val="1E293B"/>
                </a:solidFill>
                <a:latin typeface="Calibri" pitchFamily="34" charset="0"/>
                <a:ea typeface="Calibri" pitchFamily="34" charset="-122"/>
                <a:cs typeface="Calibri" pitchFamily="34" charset="-120"/>
              </a:rPr>
              <a:t>Staff wore full PPE; altered relationships and communication</a:t>
            </a:r>
            <a:endParaRPr lang="en-US" sz="1050" dirty="0"/>
          </a:p>
        </p:txBody>
      </p:sp>
      <p:sp>
        <p:nvSpPr>
          <p:cNvPr id="14" name="Shape 12"/>
          <p:cNvSpPr/>
          <p:nvPr/>
        </p:nvSpPr>
        <p:spPr>
          <a:xfrm>
            <a:off x="6217920" y="1371600"/>
            <a:ext cx="2743200" cy="1600200"/>
          </a:xfrm>
          <a:prstGeom prst="roundRect">
            <a:avLst>
              <a:gd name="adj" fmla="val 6857"/>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15" name="Text 13"/>
          <p:cNvSpPr/>
          <p:nvPr/>
        </p:nvSpPr>
        <p:spPr>
          <a:xfrm>
            <a:off x="6217920" y="1463040"/>
            <a:ext cx="2743200" cy="41148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16" name="Text 14"/>
          <p:cNvSpPr/>
          <p:nvPr/>
        </p:nvSpPr>
        <p:spPr>
          <a:xfrm>
            <a:off x="6309360" y="1847088"/>
            <a:ext cx="2560320" cy="292608"/>
          </a:xfrm>
          <a:prstGeom prst="rect">
            <a:avLst/>
          </a:prstGeom>
          <a:noFill/>
          <a:ln/>
        </p:spPr>
        <p:txBody>
          <a:bodyPr wrap="square" rtlCol="0" anchor="ctr"/>
          <a:lstStyle/>
          <a:p>
            <a:pPr marL="0" indent="0" algn="ctr">
              <a:buNone/>
            </a:pPr>
            <a:r>
              <a:rPr lang="en-US" sz="1200" b="1" dirty="0">
                <a:solidFill>
                  <a:srgbClr val="E05A5A"/>
                </a:solidFill>
                <a:latin typeface="Calibri" pitchFamily="34" charset="0"/>
                <a:ea typeface="Calibri" pitchFamily="34" charset="-122"/>
                <a:cs typeface="Calibri" pitchFamily="34" charset="-120"/>
              </a:rPr>
              <a:t>Visiting Limits</a:t>
            </a:r>
            <a:endParaRPr lang="en-US" sz="1200" dirty="0"/>
          </a:p>
        </p:txBody>
      </p:sp>
      <p:sp>
        <p:nvSpPr>
          <p:cNvPr id="17" name="Text 15"/>
          <p:cNvSpPr/>
          <p:nvPr/>
        </p:nvSpPr>
        <p:spPr>
          <a:xfrm>
            <a:off x="6309360" y="2121408"/>
            <a:ext cx="2560320" cy="731520"/>
          </a:xfrm>
          <a:prstGeom prst="rect">
            <a:avLst/>
          </a:prstGeom>
          <a:noFill/>
          <a:ln/>
        </p:spPr>
        <p:txBody>
          <a:bodyPr wrap="square" rtlCol="0" anchor="ctr"/>
          <a:lstStyle/>
          <a:p>
            <a:pPr marL="0" indent="0" algn="ctr">
              <a:buNone/>
            </a:pPr>
            <a:r>
              <a:rPr lang="en-US" sz="1050" dirty="0">
                <a:solidFill>
                  <a:srgbClr val="1E293B"/>
                </a:solidFill>
                <a:latin typeface="Calibri" pitchFamily="34" charset="0"/>
                <a:ea typeface="Calibri" pitchFamily="34" charset="-122"/>
                <a:cs typeface="Calibri" pitchFamily="34" charset="-120"/>
              </a:rPr>
              <a:t>Family visits reduced or banned — distress for residents &amp; families</a:t>
            </a:r>
            <a:endParaRPr lang="en-US" sz="1050" dirty="0"/>
          </a:p>
        </p:txBody>
      </p:sp>
      <p:sp>
        <p:nvSpPr>
          <p:cNvPr id="18" name="Shape 16"/>
          <p:cNvSpPr/>
          <p:nvPr/>
        </p:nvSpPr>
        <p:spPr>
          <a:xfrm>
            <a:off x="274320" y="3154680"/>
            <a:ext cx="2743200" cy="1600200"/>
          </a:xfrm>
          <a:prstGeom prst="roundRect">
            <a:avLst>
              <a:gd name="adj" fmla="val 6857"/>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19" name="Text 17"/>
          <p:cNvSpPr/>
          <p:nvPr/>
        </p:nvSpPr>
        <p:spPr>
          <a:xfrm>
            <a:off x="274320" y="3246120"/>
            <a:ext cx="2743200" cy="41148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20" name="Text 18"/>
          <p:cNvSpPr/>
          <p:nvPr/>
        </p:nvSpPr>
        <p:spPr>
          <a:xfrm>
            <a:off x="365760" y="3630168"/>
            <a:ext cx="2560320" cy="292608"/>
          </a:xfrm>
          <a:prstGeom prst="rect">
            <a:avLst/>
          </a:prstGeom>
          <a:noFill/>
          <a:ln/>
        </p:spPr>
        <p:txBody>
          <a:bodyPr wrap="square" rtlCol="0" anchor="ctr"/>
          <a:lstStyle/>
          <a:p>
            <a:pPr marL="0" indent="0" algn="ctr">
              <a:buNone/>
            </a:pPr>
            <a:r>
              <a:rPr lang="en-US" sz="1200" b="1" dirty="0">
                <a:solidFill>
                  <a:srgbClr val="E05A5A"/>
                </a:solidFill>
                <a:latin typeface="Calibri" pitchFamily="34" charset="0"/>
                <a:ea typeface="Calibri" pitchFamily="34" charset="-122"/>
                <a:cs typeface="Calibri" pitchFamily="34" charset="-120"/>
              </a:rPr>
              <a:t>Dementia Impact</a:t>
            </a:r>
            <a:endParaRPr lang="en-US" sz="1200" dirty="0"/>
          </a:p>
        </p:txBody>
      </p:sp>
      <p:sp>
        <p:nvSpPr>
          <p:cNvPr id="21" name="Text 19"/>
          <p:cNvSpPr/>
          <p:nvPr/>
        </p:nvSpPr>
        <p:spPr>
          <a:xfrm>
            <a:off x="365760" y="3904488"/>
            <a:ext cx="2560320" cy="731520"/>
          </a:xfrm>
          <a:prstGeom prst="rect">
            <a:avLst/>
          </a:prstGeom>
          <a:noFill/>
          <a:ln/>
        </p:spPr>
        <p:txBody>
          <a:bodyPr wrap="square" rtlCol="0" anchor="ctr"/>
          <a:lstStyle/>
          <a:p>
            <a:pPr marL="0" indent="0" algn="ctr">
              <a:buNone/>
            </a:pPr>
            <a:r>
              <a:rPr lang="en-US" sz="1050" dirty="0">
                <a:solidFill>
                  <a:srgbClr val="1E293B"/>
                </a:solidFill>
                <a:latin typeface="Calibri" pitchFamily="34" charset="0"/>
                <a:ea typeface="Calibri" pitchFamily="34" charset="-122"/>
                <a:cs typeface="Calibri" pitchFamily="34" charset="-120"/>
              </a:rPr>
              <a:t>Residents with dementia became confused and distressed (Bunn et al., 2021)</a:t>
            </a:r>
            <a:endParaRPr lang="en-US" sz="1050" dirty="0"/>
          </a:p>
        </p:txBody>
      </p:sp>
      <p:sp>
        <p:nvSpPr>
          <p:cNvPr id="22" name="Shape 20"/>
          <p:cNvSpPr/>
          <p:nvPr/>
        </p:nvSpPr>
        <p:spPr>
          <a:xfrm>
            <a:off x="3246120" y="3154680"/>
            <a:ext cx="2743200" cy="1600200"/>
          </a:xfrm>
          <a:prstGeom prst="roundRect">
            <a:avLst>
              <a:gd name="adj" fmla="val 6857"/>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23" name="Text 21"/>
          <p:cNvSpPr/>
          <p:nvPr/>
        </p:nvSpPr>
        <p:spPr>
          <a:xfrm>
            <a:off x="3246120" y="3246120"/>
            <a:ext cx="2743200" cy="41148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24" name="Text 22"/>
          <p:cNvSpPr/>
          <p:nvPr/>
        </p:nvSpPr>
        <p:spPr>
          <a:xfrm>
            <a:off x="3337560" y="3630168"/>
            <a:ext cx="2560320" cy="292608"/>
          </a:xfrm>
          <a:prstGeom prst="rect">
            <a:avLst/>
          </a:prstGeom>
          <a:noFill/>
          <a:ln/>
        </p:spPr>
        <p:txBody>
          <a:bodyPr wrap="square" rtlCol="0" anchor="ctr"/>
          <a:lstStyle/>
          <a:p>
            <a:pPr marL="0" indent="0" algn="ctr">
              <a:buNone/>
            </a:pPr>
            <a:r>
              <a:rPr lang="en-US" sz="1200" b="1" dirty="0">
                <a:solidFill>
                  <a:srgbClr val="E05A5A"/>
                </a:solidFill>
                <a:latin typeface="Calibri" pitchFamily="34" charset="0"/>
                <a:ea typeface="Calibri" pitchFamily="34" charset="-122"/>
                <a:cs typeface="Calibri" pitchFamily="34" charset="-120"/>
              </a:rPr>
              <a:t>Staff Wellbeing</a:t>
            </a:r>
            <a:endParaRPr lang="en-US" sz="1200" dirty="0"/>
          </a:p>
        </p:txBody>
      </p:sp>
      <p:sp>
        <p:nvSpPr>
          <p:cNvPr id="25" name="Text 23"/>
          <p:cNvSpPr/>
          <p:nvPr/>
        </p:nvSpPr>
        <p:spPr>
          <a:xfrm>
            <a:off x="3337560" y="3904488"/>
            <a:ext cx="2560320" cy="731520"/>
          </a:xfrm>
          <a:prstGeom prst="rect">
            <a:avLst/>
          </a:prstGeom>
          <a:noFill/>
          <a:ln/>
        </p:spPr>
        <p:txBody>
          <a:bodyPr wrap="square" rtlCol="0" anchor="ctr"/>
          <a:lstStyle/>
          <a:p>
            <a:pPr marL="0" indent="0" algn="ctr">
              <a:buNone/>
            </a:pPr>
            <a:r>
              <a:rPr lang="en-US" sz="1050" dirty="0">
                <a:solidFill>
                  <a:srgbClr val="1E293B"/>
                </a:solidFill>
                <a:latin typeface="Calibri" pitchFamily="34" charset="0"/>
                <a:ea typeface="Calibri" pitchFamily="34" charset="-122"/>
                <a:cs typeface="Calibri" pitchFamily="34" charset="-120"/>
              </a:rPr>
              <a:t>High pressure, grief and moral distress affected morale (Bunn et al., 2021)</a:t>
            </a:r>
            <a:endParaRPr lang="en-US" sz="1050" dirty="0"/>
          </a:p>
        </p:txBody>
      </p:sp>
      <p:sp>
        <p:nvSpPr>
          <p:cNvPr id="26" name="Shape 24"/>
          <p:cNvSpPr/>
          <p:nvPr/>
        </p:nvSpPr>
        <p:spPr>
          <a:xfrm>
            <a:off x="6217920" y="3154680"/>
            <a:ext cx="2743200" cy="1600200"/>
          </a:xfrm>
          <a:prstGeom prst="roundRect">
            <a:avLst>
              <a:gd name="adj" fmla="val 6857"/>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27" name="Text 25"/>
          <p:cNvSpPr/>
          <p:nvPr/>
        </p:nvSpPr>
        <p:spPr>
          <a:xfrm>
            <a:off x="6217920" y="3246120"/>
            <a:ext cx="2743200" cy="411480"/>
          </a:xfrm>
          <a:prstGeom prst="rect">
            <a:avLst/>
          </a:prstGeom>
          <a:noFill/>
          <a:ln/>
        </p:spPr>
        <p:txBody>
          <a:bodyPr wrap="square" rtlCol="0" anchor="ctr"/>
          <a:lstStyle/>
          <a:p>
            <a:pPr marL="0" indent="0" algn="ctr">
              <a:buNone/>
            </a:pPr>
            <a:r>
              <a:rPr lang="en-US" sz="2200" dirty="0">
                <a:solidFill>
                  <a:srgbClr val="000000"/>
                </a:solidFill>
              </a:rPr>
              <a:t>📉</a:t>
            </a:r>
            <a:endParaRPr lang="en-US" sz="2200" dirty="0"/>
          </a:p>
        </p:txBody>
      </p:sp>
      <p:sp>
        <p:nvSpPr>
          <p:cNvPr id="28" name="Text 26"/>
          <p:cNvSpPr/>
          <p:nvPr/>
        </p:nvSpPr>
        <p:spPr>
          <a:xfrm>
            <a:off x="6309360" y="3630168"/>
            <a:ext cx="2560320" cy="292608"/>
          </a:xfrm>
          <a:prstGeom prst="rect">
            <a:avLst/>
          </a:prstGeom>
          <a:noFill/>
          <a:ln/>
        </p:spPr>
        <p:txBody>
          <a:bodyPr wrap="square" rtlCol="0" anchor="ctr"/>
          <a:lstStyle/>
          <a:p>
            <a:pPr marL="0" indent="0" algn="ctr">
              <a:buNone/>
            </a:pPr>
            <a:r>
              <a:rPr lang="en-US" sz="1200" b="1" dirty="0">
                <a:solidFill>
                  <a:srgbClr val="E05A5A"/>
                </a:solidFill>
                <a:latin typeface="Calibri" pitchFamily="34" charset="0"/>
                <a:ea typeface="Calibri" pitchFamily="34" charset="-122"/>
                <a:cs typeface="Calibri" pitchFamily="34" charset="-120"/>
              </a:rPr>
              <a:t>Care Quality</a:t>
            </a:r>
            <a:endParaRPr lang="en-US" sz="1200" dirty="0"/>
          </a:p>
        </p:txBody>
      </p:sp>
      <p:sp>
        <p:nvSpPr>
          <p:cNvPr id="29" name="Text 27"/>
          <p:cNvSpPr/>
          <p:nvPr/>
        </p:nvSpPr>
        <p:spPr>
          <a:xfrm>
            <a:off x="6309360" y="3904488"/>
            <a:ext cx="2560320" cy="731520"/>
          </a:xfrm>
          <a:prstGeom prst="rect">
            <a:avLst/>
          </a:prstGeom>
          <a:noFill/>
          <a:ln/>
        </p:spPr>
        <p:txBody>
          <a:bodyPr wrap="square" rtlCol="0" anchor="ctr"/>
          <a:lstStyle/>
          <a:p>
            <a:pPr marL="0" indent="0" algn="ctr">
              <a:buNone/>
            </a:pPr>
            <a:r>
              <a:rPr lang="en-US" sz="1050" dirty="0">
                <a:solidFill>
                  <a:srgbClr val="1E293B"/>
                </a:solidFill>
                <a:latin typeface="Calibri" pitchFamily="34" charset="0"/>
                <a:ea typeface="Calibri" pitchFamily="34" charset="-122"/>
                <a:cs typeface="Calibri" pitchFamily="34" charset="-120"/>
              </a:rPr>
              <a:t>Staff shortages during outbreaks compromised quality of care (Skills for Care, 2025)</a:t>
            </a:r>
            <a:endParaRPr lang="en-US" sz="1050" dirty="0"/>
          </a:p>
        </p:txBody>
      </p:sp>
      <p:pic>
        <p:nvPicPr>
          <p:cNvPr id="33" name="Audio 32">
            <a:hlinkClick r:id="" action="ppaction://media"/>
            <a:extLst>
              <a:ext uri="{FF2B5EF4-FFF2-40B4-BE49-F238E27FC236}">
                <a16:creationId xmlns:a16="http://schemas.microsoft.com/office/drawing/2014/main" id="{3B9F539E-3B8A-450D-8C85-B4CFF5D3EC9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2787"/>
    </mc:Choice>
    <mc:Fallback>
      <p:transition spd="slow" advTm="227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6A34A"/>
          </a:solidFill>
          <a:ln/>
        </p:spPr>
        <p:txBody>
          <a:bodyPr/>
          <a:lstStyle/>
          <a:p>
            <a:endParaRPr lang="en-GB"/>
          </a:p>
        </p:txBody>
      </p:sp>
      <p:sp>
        <p:nvSpPr>
          <p:cNvPr id="3" name="Text 1"/>
          <p:cNvSpPr/>
          <p:nvPr/>
        </p:nvSpPr>
        <p:spPr>
          <a:xfrm>
            <a:off x="365760" y="45720"/>
            <a:ext cx="8412480" cy="685800"/>
          </a:xfrm>
          <a:prstGeom prst="rect">
            <a:avLst/>
          </a:prstGeom>
          <a:noFill/>
          <a:ln/>
        </p:spPr>
        <p:txBody>
          <a:bodyPr wrap="square" rtlCol="0" anchor="ctr"/>
          <a:lstStyle/>
          <a:p>
            <a:pPr marL="0" indent="0">
              <a:buNone/>
            </a:pPr>
            <a:r>
              <a:rPr lang="en-US" sz="2400" b="1" dirty="0">
                <a:solidFill>
                  <a:srgbClr val="FFFFFF"/>
                </a:solidFill>
                <a:latin typeface="Calibri" pitchFamily="34" charset="0"/>
                <a:ea typeface="Calibri" pitchFamily="34" charset="-122"/>
                <a:cs typeface="Calibri" pitchFamily="34" charset="-120"/>
              </a:rPr>
              <a:t>Case Study Two: Recovery and Empowerment</a:t>
            </a:r>
            <a:endParaRPr lang="en-US" sz="2400" dirty="0"/>
          </a:p>
        </p:txBody>
      </p:sp>
      <p:sp>
        <p:nvSpPr>
          <p:cNvPr id="4" name="Shape 2"/>
          <p:cNvSpPr/>
          <p:nvPr/>
        </p:nvSpPr>
        <p:spPr>
          <a:xfrm>
            <a:off x="274320" y="868680"/>
            <a:ext cx="8595360" cy="365760"/>
          </a:xfrm>
          <a:prstGeom prst="roundRect">
            <a:avLst>
              <a:gd name="adj" fmla="val 20000"/>
            </a:avLst>
          </a:prstGeom>
          <a:solidFill>
            <a:srgbClr val="DCFCE7"/>
          </a:solidFill>
          <a:ln/>
        </p:spPr>
        <p:txBody>
          <a:bodyPr/>
          <a:lstStyle/>
          <a:p>
            <a:endParaRPr lang="en-GB"/>
          </a:p>
        </p:txBody>
      </p:sp>
      <p:sp>
        <p:nvSpPr>
          <p:cNvPr id="5" name="Text 3"/>
          <p:cNvSpPr/>
          <p:nvPr/>
        </p:nvSpPr>
        <p:spPr>
          <a:xfrm>
            <a:off x="457200" y="886968"/>
            <a:ext cx="8229600" cy="320040"/>
          </a:xfrm>
          <a:prstGeom prst="rect">
            <a:avLst/>
          </a:prstGeom>
          <a:noFill/>
          <a:ln/>
        </p:spPr>
        <p:txBody>
          <a:bodyPr wrap="square" rtlCol="0" anchor="ctr"/>
          <a:lstStyle/>
          <a:p>
            <a:pPr marL="0" indent="0">
              <a:buNone/>
            </a:pPr>
            <a:r>
              <a:rPr lang="en-US" sz="1100" i="1" dirty="0">
                <a:solidFill>
                  <a:srgbClr val="16A34A"/>
                </a:solidFill>
                <a:latin typeface="Calibri" pitchFamily="34" charset="0"/>
                <a:ea typeface="Calibri" pitchFamily="34" charset="-122"/>
                <a:cs typeface="Calibri" pitchFamily="34" charset="-120"/>
              </a:rPr>
              <a:t>📖 Focus: Return to person-centred care, empowerment and recovery following COVID-19 restrictions</a:t>
            </a:r>
            <a:endParaRPr lang="en-US" sz="1100" dirty="0"/>
          </a:p>
        </p:txBody>
      </p:sp>
      <p:sp>
        <p:nvSpPr>
          <p:cNvPr id="6" name="Shape 4"/>
          <p:cNvSpPr/>
          <p:nvPr/>
        </p:nvSpPr>
        <p:spPr>
          <a:xfrm>
            <a:off x="274320" y="1417320"/>
            <a:ext cx="502920" cy="502920"/>
          </a:xfrm>
          <a:prstGeom prst="ellipse">
            <a:avLst/>
          </a:prstGeom>
          <a:solidFill>
            <a:srgbClr val="0D9488"/>
          </a:solidFill>
          <a:ln/>
        </p:spPr>
        <p:txBody>
          <a:bodyPr/>
          <a:lstStyle/>
          <a:p>
            <a:endParaRPr lang="en-GB"/>
          </a:p>
        </p:txBody>
      </p:sp>
      <p:sp>
        <p:nvSpPr>
          <p:cNvPr id="7" name="Text 5"/>
          <p:cNvSpPr/>
          <p:nvPr/>
        </p:nvSpPr>
        <p:spPr>
          <a:xfrm>
            <a:off x="274320" y="1417320"/>
            <a:ext cx="502920" cy="50292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8" name="Shape 6"/>
          <p:cNvSpPr/>
          <p:nvPr/>
        </p:nvSpPr>
        <p:spPr>
          <a:xfrm>
            <a:off x="960120" y="1371600"/>
            <a:ext cx="7909560" cy="621792"/>
          </a:xfrm>
          <a:prstGeom prst="roundRect">
            <a:avLst>
              <a:gd name="adj" fmla="val 11765"/>
            </a:avLst>
          </a:prstGeom>
          <a:solidFill>
            <a:srgbClr val="F1F5F9"/>
          </a:solidFill>
          <a:ln/>
        </p:spPr>
        <p:txBody>
          <a:bodyPr/>
          <a:lstStyle/>
          <a:p>
            <a:endParaRPr lang="en-GB"/>
          </a:p>
        </p:txBody>
      </p:sp>
      <p:sp>
        <p:nvSpPr>
          <p:cNvPr id="9" name="Text 7"/>
          <p:cNvSpPr/>
          <p:nvPr/>
        </p:nvSpPr>
        <p:spPr>
          <a:xfrm>
            <a:off x="1097280" y="1490472"/>
            <a:ext cx="1828800" cy="384048"/>
          </a:xfrm>
          <a:prstGeom prst="rect">
            <a:avLst/>
          </a:prstGeom>
          <a:noFill/>
          <a:ln/>
        </p:spPr>
        <p:txBody>
          <a:bodyPr wrap="square" rtlCol="0" anchor="ctr"/>
          <a:lstStyle/>
          <a:p>
            <a:pPr marL="0" indent="0">
              <a:buNone/>
            </a:pPr>
            <a:r>
              <a:rPr lang="en-US" sz="1250" b="1" dirty="0">
                <a:solidFill>
                  <a:srgbClr val="0D9488"/>
                </a:solidFill>
                <a:latin typeface="Calibri" pitchFamily="34" charset="0"/>
                <a:ea typeface="Calibri" pitchFamily="34" charset="-122"/>
                <a:cs typeface="Calibri" pitchFamily="34" charset="-120"/>
              </a:rPr>
              <a:t>Safe Visiting Plans — </a:t>
            </a:r>
            <a:endParaRPr lang="en-US" sz="1250" dirty="0"/>
          </a:p>
        </p:txBody>
      </p:sp>
      <p:sp>
        <p:nvSpPr>
          <p:cNvPr id="10" name="Text 8"/>
          <p:cNvSpPr/>
          <p:nvPr/>
        </p:nvSpPr>
        <p:spPr>
          <a:xfrm>
            <a:off x="2834640" y="1490472"/>
            <a:ext cx="5852160" cy="384048"/>
          </a:xfrm>
          <a:prstGeom prst="rect">
            <a:avLst/>
          </a:prstGeom>
          <a:noFill/>
          <a:ln/>
        </p:spPr>
        <p:txBody>
          <a:bodyPr wrap="square" rtlCol="0" anchor="ctr"/>
          <a:lstStyle/>
          <a:p>
            <a:pPr marL="0" indent="0">
              <a:buNone/>
            </a:pPr>
            <a:r>
              <a:rPr lang="en-US" sz="1200" dirty="0">
                <a:solidFill>
                  <a:srgbClr val="1E293B"/>
                </a:solidFill>
                <a:latin typeface="Calibri" pitchFamily="34" charset="0"/>
                <a:ea typeface="Calibri" pitchFamily="34" charset="-122"/>
                <a:cs typeface="Calibri" pitchFamily="34" charset="-120"/>
              </a:rPr>
              <a:t>Phased return of family visits supported emotional wellbeing and choice</a:t>
            </a:r>
            <a:endParaRPr lang="en-US" sz="1200" dirty="0"/>
          </a:p>
        </p:txBody>
      </p:sp>
      <p:sp>
        <p:nvSpPr>
          <p:cNvPr id="11" name="Shape 9"/>
          <p:cNvSpPr/>
          <p:nvPr/>
        </p:nvSpPr>
        <p:spPr>
          <a:xfrm>
            <a:off x="274320" y="2139696"/>
            <a:ext cx="502920" cy="502920"/>
          </a:xfrm>
          <a:prstGeom prst="ellipse">
            <a:avLst/>
          </a:prstGeom>
          <a:solidFill>
            <a:srgbClr val="1B3A6B"/>
          </a:solidFill>
          <a:ln/>
        </p:spPr>
        <p:txBody>
          <a:bodyPr/>
          <a:lstStyle/>
          <a:p>
            <a:endParaRPr lang="en-GB"/>
          </a:p>
        </p:txBody>
      </p:sp>
      <p:sp>
        <p:nvSpPr>
          <p:cNvPr id="12" name="Text 10"/>
          <p:cNvSpPr/>
          <p:nvPr/>
        </p:nvSpPr>
        <p:spPr>
          <a:xfrm>
            <a:off x="274320" y="2139696"/>
            <a:ext cx="502920" cy="50292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3" name="Shape 11"/>
          <p:cNvSpPr/>
          <p:nvPr/>
        </p:nvSpPr>
        <p:spPr>
          <a:xfrm>
            <a:off x="960120" y="2093976"/>
            <a:ext cx="7909560" cy="621792"/>
          </a:xfrm>
          <a:prstGeom prst="roundRect">
            <a:avLst>
              <a:gd name="adj" fmla="val 11765"/>
            </a:avLst>
          </a:prstGeom>
          <a:solidFill>
            <a:srgbClr val="F1F5F9"/>
          </a:solidFill>
          <a:ln/>
        </p:spPr>
        <p:txBody>
          <a:bodyPr/>
          <a:lstStyle/>
          <a:p>
            <a:endParaRPr lang="en-GB"/>
          </a:p>
        </p:txBody>
      </p:sp>
      <p:sp>
        <p:nvSpPr>
          <p:cNvPr id="14" name="Text 12"/>
          <p:cNvSpPr/>
          <p:nvPr/>
        </p:nvSpPr>
        <p:spPr>
          <a:xfrm>
            <a:off x="1097280" y="2212848"/>
            <a:ext cx="1828800" cy="384048"/>
          </a:xfrm>
          <a:prstGeom prst="rect">
            <a:avLst/>
          </a:prstGeom>
          <a:noFill/>
          <a:ln/>
        </p:spPr>
        <p:txBody>
          <a:bodyPr wrap="square" rtlCol="0" anchor="ctr"/>
          <a:lstStyle/>
          <a:p>
            <a:pPr marL="0" indent="0">
              <a:buNone/>
            </a:pPr>
            <a:r>
              <a:rPr lang="en-US" sz="1250" b="1" dirty="0">
                <a:solidFill>
                  <a:srgbClr val="1B3A6B"/>
                </a:solidFill>
                <a:latin typeface="Calibri" pitchFamily="34" charset="0"/>
                <a:ea typeface="Calibri" pitchFamily="34" charset="-122"/>
                <a:cs typeface="Calibri" pitchFamily="34" charset="-120"/>
              </a:rPr>
              <a:t>Routine Activities — </a:t>
            </a:r>
            <a:endParaRPr lang="en-US" sz="1250" dirty="0"/>
          </a:p>
        </p:txBody>
      </p:sp>
      <p:sp>
        <p:nvSpPr>
          <p:cNvPr id="15" name="Text 13"/>
          <p:cNvSpPr/>
          <p:nvPr/>
        </p:nvSpPr>
        <p:spPr>
          <a:xfrm>
            <a:off x="2834640" y="2212848"/>
            <a:ext cx="5852160" cy="384048"/>
          </a:xfrm>
          <a:prstGeom prst="rect">
            <a:avLst/>
          </a:prstGeom>
          <a:noFill/>
          <a:ln/>
        </p:spPr>
        <p:txBody>
          <a:bodyPr wrap="square" rtlCol="0" anchor="ctr"/>
          <a:lstStyle/>
          <a:p>
            <a:pPr marL="0" indent="0">
              <a:buNone/>
            </a:pPr>
            <a:r>
              <a:rPr lang="en-US" sz="1200" dirty="0">
                <a:solidFill>
                  <a:srgbClr val="1E293B"/>
                </a:solidFill>
                <a:latin typeface="Calibri" pitchFamily="34" charset="0"/>
                <a:ea typeface="Calibri" pitchFamily="34" charset="-122"/>
                <a:cs typeface="Calibri" pitchFamily="34" charset="-120"/>
              </a:rPr>
              <a:t>Group activities restored social connection and mental health</a:t>
            </a:r>
            <a:endParaRPr lang="en-US" sz="1200" dirty="0"/>
          </a:p>
        </p:txBody>
      </p:sp>
      <p:sp>
        <p:nvSpPr>
          <p:cNvPr id="16" name="Shape 14"/>
          <p:cNvSpPr/>
          <p:nvPr/>
        </p:nvSpPr>
        <p:spPr>
          <a:xfrm>
            <a:off x="274320" y="2862072"/>
            <a:ext cx="502920" cy="502920"/>
          </a:xfrm>
          <a:prstGeom prst="ellipse">
            <a:avLst/>
          </a:prstGeom>
          <a:solidFill>
            <a:srgbClr val="7C3AED"/>
          </a:solidFill>
          <a:ln/>
        </p:spPr>
        <p:txBody>
          <a:bodyPr/>
          <a:lstStyle/>
          <a:p>
            <a:endParaRPr lang="en-GB"/>
          </a:p>
        </p:txBody>
      </p:sp>
      <p:sp>
        <p:nvSpPr>
          <p:cNvPr id="17" name="Text 15"/>
          <p:cNvSpPr/>
          <p:nvPr/>
        </p:nvSpPr>
        <p:spPr>
          <a:xfrm>
            <a:off x="274320" y="2862072"/>
            <a:ext cx="502920" cy="50292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8" name="Shape 16"/>
          <p:cNvSpPr/>
          <p:nvPr/>
        </p:nvSpPr>
        <p:spPr>
          <a:xfrm>
            <a:off x="960120" y="2816352"/>
            <a:ext cx="7909560" cy="621792"/>
          </a:xfrm>
          <a:prstGeom prst="roundRect">
            <a:avLst>
              <a:gd name="adj" fmla="val 11765"/>
            </a:avLst>
          </a:prstGeom>
          <a:solidFill>
            <a:srgbClr val="F1F5F9"/>
          </a:solidFill>
          <a:ln/>
        </p:spPr>
        <p:txBody>
          <a:bodyPr/>
          <a:lstStyle/>
          <a:p>
            <a:endParaRPr lang="en-GB"/>
          </a:p>
        </p:txBody>
      </p:sp>
      <p:sp>
        <p:nvSpPr>
          <p:cNvPr id="19" name="Text 17"/>
          <p:cNvSpPr/>
          <p:nvPr/>
        </p:nvSpPr>
        <p:spPr>
          <a:xfrm>
            <a:off x="1097280" y="2935224"/>
            <a:ext cx="1828800" cy="384048"/>
          </a:xfrm>
          <a:prstGeom prst="rect">
            <a:avLst/>
          </a:prstGeom>
          <a:noFill/>
          <a:ln/>
        </p:spPr>
        <p:txBody>
          <a:bodyPr wrap="square" rtlCol="0" anchor="ctr"/>
          <a:lstStyle/>
          <a:p>
            <a:pPr marL="0" indent="0">
              <a:buNone/>
            </a:pPr>
            <a:r>
              <a:rPr lang="en-US" sz="1250" b="1" dirty="0">
                <a:solidFill>
                  <a:srgbClr val="7C3AED"/>
                </a:solidFill>
                <a:latin typeface="Calibri" pitchFamily="34" charset="0"/>
                <a:ea typeface="Calibri" pitchFamily="34" charset="-122"/>
                <a:cs typeface="Calibri" pitchFamily="34" charset="-120"/>
              </a:rPr>
              <a:t>Telehealth Continued — </a:t>
            </a:r>
            <a:endParaRPr lang="en-US" sz="1250" dirty="0"/>
          </a:p>
        </p:txBody>
      </p:sp>
      <p:sp>
        <p:nvSpPr>
          <p:cNvPr id="20" name="Text 18"/>
          <p:cNvSpPr/>
          <p:nvPr/>
        </p:nvSpPr>
        <p:spPr>
          <a:xfrm>
            <a:off x="2834640" y="2935224"/>
            <a:ext cx="5852160" cy="384048"/>
          </a:xfrm>
          <a:prstGeom prst="rect">
            <a:avLst/>
          </a:prstGeom>
          <a:noFill/>
          <a:ln/>
        </p:spPr>
        <p:txBody>
          <a:bodyPr wrap="square" rtlCol="0" anchor="ctr"/>
          <a:lstStyle/>
          <a:p>
            <a:pPr marL="0" indent="0">
              <a:buNone/>
            </a:pPr>
            <a:r>
              <a:rPr lang="en-US" sz="1200" dirty="0">
                <a:solidFill>
                  <a:srgbClr val="1E293B"/>
                </a:solidFill>
                <a:latin typeface="Calibri" pitchFamily="34" charset="0"/>
                <a:ea typeface="Calibri" pitchFamily="34" charset="-122"/>
                <a:cs typeface="Calibri" pitchFamily="34" charset="-120"/>
              </a:rPr>
              <a:t>Remote monitoring reduced hospital admissions and maintained care</a:t>
            </a:r>
            <a:endParaRPr lang="en-US" sz="1200" dirty="0"/>
          </a:p>
        </p:txBody>
      </p:sp>
      <p:sp>
        <p:nvSpPr>
          <p:cNvPr id="21" name="Shape 19"/>
          <p:cNvSpPr/>
          <p:nvPr/>
        </p:nvSpPr>
        <p:spPr>
          <a:xfrm>
            <a:off x="274320" y="3584448"/>
            <a:ext cx="502920" cy="502920"/>
          </a:xfrm>
          <a:prstGeom prst="ellipse">
            <a:avLst/>
          </a:prstGeom>
          <a:solidFill>
            <a:srgbClr val="F59E0B"/>
          </a:solidFill>
          <a:ln/>
        </p:spPr>
        <p:txBody>
          <a:bodyPr/>
          <a:lstStyle/>
          <a:p>
            <a:endParaRPr lang="en-GB"/>
          </a:p>
        </p:txBody>
      </p:sp>
      <p:sp>
        <p:nvSpPr>
          <p:cNvPr id="22" name="Text 20"/>
          <p:cNvSpPr/>
          <p:nvPr/>
        </p:nvSpPr>
        <p:spPr>
          <a:xfrm>
            <a:off x="274320" y="3584448"/>
            <a:ext cx="502920" cy="50292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4</a:t>
            </a:r>
            <a:endParaRPr lang="en-US" sz="1400" dirty="0"/>
          </a:p>
        </p:txBody>
      </p:sp>
      <p:sp>
        <p:nvSpPr>
          <p:cNvPr id="23" name="Shape 21"/>
          <p:cNvSpPr/>
          <p:nvPr/>
        </p:nvSpPr>
        <p:spPr>
          <a:xfrm>
            <a:off x="960120" y="3538728"/>
            <a:ext cx="7909560" cy="621792"/>
          </a:xfrm>
          <a:prstGeom prst="roundRect">
            <a:avLst>
              <a:gd name="adj" fmla="val 11765"/>
            </a:avLst>
          </a:prstGeom>
          <a:solidFill>
            <a:srgbClr val="F1F5F9"/>
          </a:solidFill>
          <a:ln/>
        </p:spPr>
        <p:txBody>
          <a:bodyPr/>
          <a:lstStyle/>
          <a:p>
            <a:endParaRPr lang="en-GB"/>
          </a:p>
        </p:txBody>
      </p:sp>
      <p:sp>
        <p:nvSpPr>
          <p:cNvPr id="24" name="Text 22"/>
          <p:cNvSpPr/>
          <p:nvPr/>
        </p:nvSpPr>
        <p:spPr>
          <a:xfrm>
            <a:off x="1097280" y="3657600"/>
            <a:ext cx="1828800" cy="384048"/>
          </a:xfrm>
          <a:prstGeom prst="rect">
            <a:avLst/>
          </a:prstGeom>
          <a:noFill/>
          <a:ln/>
        </p:spPr>
        <p:txBody>
          <a:bodyPr wrap="square" rtlCol="0" anchor="ctr"/>
          <a:lstStyle/>
          <a:p>
            <a:pPr marL="0" indent="0">
              <a:buNone/>
            </a:pPr>
            <a:r>
              <a:rPr lang="en-US" sz="1250" b="1" dirty="0">
                <a:solidFill>
                  <a:srgbClr val="F59E0B"/>
                </a:solidFill>
                <a:latin typeface="Calibri" pitchFamily="34" charset="0"/>
                <a:ea typeface="Calibri" pitchFamily="34" charset="-122"/>
                <a:cs typeface="Calibri" pitchFamily="34" charset="-120"/>
              </a:rPr>
              <a:t>Nutrition &amp; Mobility — </a:t>
            </a:r>
            <a:endParaRPr lang="en-US" sz="1250" dirty="0"/>
          </a:p>
        </p:txBody>
      </p:sp>
      <p:sp>
        <p:nvSpPr>
          <p:cNvPr id="25" name="Text 23"/>
          <p:cNvSpPr/>
          <p:nvPr/>
        </p:nvSpPr>
        <p:spPr>
          <a:xfrm>
            <a:off x="2834640" y="3657600"/>
            <a:ext cx="5852160" cy="384048"/>
          </a:xfrm>
          <a:prstGeom prst="rect">
            <a:avLst/>
          </a:prstGeom>
          <a:noFill/>
          <a:ln/>
        </p:spPr>
        <p:txBody>
          <a:bodyPr wrap="square" rtlCol="0" anchor="ctr"/>
          <a:lstStyle/>
          <a:p>
            <a:pPr marL="0" indent="0">
              <a:buNone/>
            </a:pPr>
            <a:r>
              <a:rPr lang="en-US" sz="1200" dirty="0">
                <a:solidFill>
                  <a:srgbClr val="1E293B"/>
                </a:solidFill>
                <a:latin typeface="Calibri" pitchFamily="34" charset="0"/>
                <a:ea typeface="Calibri" pitchFamily="34" charset="-122"/>
                <a:cs typeface="Calibri" pitchFamily="34" charset="-120"/>
              </a:rPr>
              <a:t>Staff supported hydration, nutrition and physiotherapy recovery</a:t>
            </a:r>
            <a:endParaRPr lang="en-US" sz="1200" dirty="0"/>
          </a:p>
        </p:txBody>
      </p:sp>
      <p:sp>
        <p:nvSpPr>
          <p:cNvPr id="26" name="Shape 24"/>
          <p:cNvSpPr/>
          <p:nvPr/>
        </p:nvSpPr>
        <p:spPr>
          <a:xfrm>
            <a:off x="274320" y="4306824"/>
            <a:ext cx="502920" cy="502920"/>
          </a:xfrm>
          <a:prstGeom prst="ellipse">
            <a:avLst/>
          </a:prstGeom>
          <a:solidFill>
            <a:srgbClr val="16A34A"/>
          </a:solidFill>
          <a:ln/>
        </p:spPr>
        <p:txBody>
          <a:bodyPr/>
          <a:lstStyle/>
          <a:p>
            <a:endParaRPr lang="en-GB"/>
          </a:p>
        </p:txBody>
      </p:sp>
      <p:sp>
        <p:nvSpPr>
          <p:cNvPr id="27" name="Text 25"/>
          <p:cNvSpPr/>
          <p:nvPr/>
        </p:nvSpPr>
        <p:spPr>
          <a:xfrm>
            <a:off x="274320" y="4306824"/>
            <a:ext cx="502920" cy="50292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5</a:t>
            </a:r>
            <a:endParaRPr lang="en-US" sz="1400" dirty="0"/>
          </a:p>
        </p:txBody>
      </p:sp>
      <p:sp>
        <p:nvSpPr>
          <p:cNvPr id="28" name="Shape 26"/>
          <p:cNvSpPr/>
          <p:nvPr/>
        </p:nvSpPr>
        <p:spPr>
          <a:xfrm>
            <a:off x="960120" y="4261104"/>
            <a:ext cx="7909560" cy="621792"/>
          </a:xfrm>
          <a:prstGeom prst="roundRect">
            <a:avLst>
              <a:gd name="adj" fmla="val 11765"/>
            </a:avLst>
          </a:prstGeom>
          <a:solidFill>
            <a:srgbClr val="F1F5F9"/>
          </a:solidFill>
          <a:ln/>
        </p:spPr>
        <p:txBody>
          <a:bodyPr/>
          <a:lstStyle/>
          <a:p>
            <a:endParaRPr lang="en-GB"/>
          </a:p>
        </p:txBody>
      </p:sp>
      <p:sp>
        <p:nvSpPr>
          <p:cNvPr id="29" name="Text 27"/>
          <p:cNvSpPr/>
          <p:nvPr/>
        </p:nvSpPr>
        <p:spPr>
          <a:xfrm>
            <a:off x="1097280" y="4379976"/>
            <a:ext cx="1828800" cy="384048"/>
          </a:xfrm>
          <a:prstGeom prst="rect">
            <a:avLst/>
          </a:prstGeom>
          <a:noFill/>
          <a:ln/>
        </p:spPr>
        <p:txBody>
          <a:bodyPr wrap="square" rtlCol="0" anchor="ctr"/>
          <a:lstStyle/>
          <a:p>
            <a:pPr marL="0" indent="0">
              <a:buNone/>
            </a:pPr>
            <a:r>
              <a:rPr lang="en-US" sz="1250" b="1" dirty="0">
                <a:solidFill>
                  <a:srgbClr val="16A34A"/>
                </a:solidFill>
                <a:latin typeface="Calibri" pitchFamily="34" charset="0"/>
                <a:ea typeface="Calibri" pitchFamily="34" charset="-122"/>
                <a:cs typeface="Calibri" pitchFamily="34" charset="-120"/>
              </a:rPr>
              <a:t>Person-Centred Care — </a:t>
            </a:r>
            <a:endParaRPr lang="en-US" sz="1250" dirty="0"/>
          </a:p>
        </p:txBody>
      </p:sp>
      <p:sp>
        <p:nvSpPr>
          <p:cNvPr id="30" name="Text 28"/>
          <p:cNvSpPr/>
          <p:nvPr/>
        </p:nvSpPr>
        <p:spPr>
          <a:xfrm>
            <a:off x="2834640" y="4379976"/>
            <a:ext cx="5852160" cy="384048"/>
          </a:xfrm>
          <a:prstGeom prst="rect">
            <a:avLst/>
          </a:prstGeom>
          <a:noFill/>
          <a:ln/>
        </p:spPr>
        <p:txBody>
          <a:bodyPr wrap="square" rtlCol="0" anchor="ctr"/>
          <a:lstStyle/>
          <a:p>
            <a:pPr marL="0" indent="0">
              <a:buNone/>
            </a:pPr>
            <a:r>
              <a:rPr lang="en-US" sz="1200" dirty="0">
                <a:solidFill>
                  <a:srgbClr val="1E293B"/>
                </a:solidFill>
                <a:latin typeface="Calibri" pitchFamily="34" charset="0"/>
                <a:ea typeface="Calibri" pitchFamily="34" charset="-122"/>
                <a:cs typeface="Calibri" pitchFamily="34" charset="-120"/>
              </a:rPr>
              <a:t>Residents' choices, dignity and independence restored post-COVID</a:t>
            </a:r>
            <a:endParaRPr lang="en-US" sz="1200" dirty="0"/>
          </a:p>
        </p:txBody>
      </p:sp>
      <p:pic>
        <p:nvPicPr>
          <p:cNvPr id="33" name="Audio 32">
            <a:hlinkClick r:id="" action="ppaction://media"/>
            <a:extLst>
              <a:ext uri="{FF2B5EF4-FFF2-40B4-BE49-F238E27FC236}">
                <a16:creationId xmlns:a16="http://schemas.microsoft.com/office/drawing/2014/main" id="{1BD80C9E-09FD-BB3B-B7C5-37249669EA7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0746"/>
    </mc:Choice>
    <mc:Fallback>
      <p:transition spd="slow" advTm="20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1F5F9"/>
        </a:solidFill>
        <a:effectLst/>
      </p:bgPr>
    </p:bg>
    <p:spTree>
      <p:nvGrpSpPr>
        <p:cNvPr id="1" name=""/>
        <p:cNvGrpSpPr/>
        <p:nvPr/>
      </p:nvGrpSpPr>
      <p:grpSpPr>
        <a:xfrm>
          <a:off x="0" y="0"/>
          <a:ext cx="0" cy="0"/>
          <a:chOff x="0" y="0"/>
          <a:chExt cx="0" cy="0"/>
        </a:xfrm>
      </p:grpSpPr>
      <p:sp>
        <p:nvSpPr>
          <p:cNvPr id="2" name="Shape 0"/>
          <p:cNvSpPr/>
          <p:nvPr/>
        </p:nvSpPr>
        <p:spPr>
          <a:xfrm>
            <a:off x="0" y="0"/>
            <a:ext cx="9144000" cy="777240"/>
          </a:xfrm>
          <a:prstGeom prst="rect">
            <a:avLst/>
          </a:prstGeom>
          <a:solidFill>
            <a:srgbClr val="1B3A6B"/>
          </a:solidFill>
          <a:ln/>
        </p:spPr>
        <p:txBody>
          <a:bodyPr/>
          <a:lstStyle/>
          <a:p>
            <a:endParaRPr lang="en-GB"/>
          </a:p>
        </p:txBody>
      </p:sp>
      <p:sp>
        <p:nvSpPr>
          <p:cNvPr id="3" name="Text 1"/>
          <p:cNvSpPr/>
          <p:nvPr/>
        </p:nvSpPr>
        <p:spPr>
          <a:xfrm>
            <a:off x="365760" y="45720"/>
            <a:ext cx="8229600" cy="685800"/>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Recommendations for Improvement</a:t>
            </a:r>
            <a:endParaRPr lang="en-US" sz="2600" dirty="0"/>
          </a:p>
        </p:txBody>
      </p:sp>
      <p:sp>
        <p:nvSpPr>
          <p:cNvPr id="4" name="Shape 2"/>
          <p:cNvSpPr/>
          <p:nvPr/>
        </p:nvSpPr>
        <p:spPr>
          <a:xfrm>
            <a:off x="274320" y="868680"/>
            <a:ext cx="8595360" cy="713232"/>
          </a:xfrm>
          <a:prstGeom prst="roundRect">
            <a:avLst>
              <a:gd name="adj" fmla="val 12821"/>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5" name="Shape 3"/>
          <p:cNvSpPr/>
          <p:nvPr/>
        </p:nvSpPr>
        <p:spPr>
          <a:xfrm>
            <a:off x="274320" y="868680"/>
            <a:ext cx="594360" cy="713232"/>
          </a:xfrm>
          <a:prstGeom prst="roundRect">
            <a:avLst>
              <a:gd name="adj" fmla="val 15385"/>
            </a:avLst>
          </a:prstGeom>
          <a:solidFill>
            <a:srgbClr val="0D9488"/>
          </a:solidFill>
          <a:ln/>
        </p:spPr>
        <p:txBody>
          <a:bodyPr/>
          <a:lstStyle/>
          <a:p>
            <a:endParaRPr lang="en-GB"/>
          </a:p>
        </p:txBody>
      </p:sp>
      <p:sp>
        <p:nvSpPr>
          <p:cNvPr id="6" name="Text 4"/>
          <p:cNvSpPr/>
          <p:nvPr/>
        </p:nvSpPr>
        <p:spPr>
          <a:xfrm>
            <a:off x="274320" y="1051560"/>
            <a:ext cx="594360"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R1</a:t>
            </a:r>
            <a:endParaRPr lang="en-US" sz="1100" dirty="0"/>
          </a:p>
        </p:txBody>
      </p:sp>
      <p:sp>
        <p:nvSpPr>
          <p:cNvPr id="7" name="Text 5"/>
          <p:cNvSpPr/>
          <p:nvPr/>
        </p:nvSpPr>
        <p:spPr>
          <a:xfrm>
            <a:off x="1005840" y="941832"/>
            <a:ext cx="3840480" cy="320040"/>
          </a:xfrm>
          <a:prstGeom prst="rect">
            <a:avLst/>
          </a:prstGeom>
          <a:noFill/>
          <a:ln/>
        </p:spPr>
        <p:txBody>
          <a:bodyPr wrap="square" rtlCol="0" anchor="ctr"/>
          <a:lstStyle/>
          <a:p>
            <a:pPr marL="0" indent="0">
              <a:buNone/>
            </a:pPr>
            <a:r>
              <a:rPr lang="en-US" sz="1300" b="1" dirty="0">
                <a:solidFill>
                  <a:srgbClr val="0D9488"/>
                </a:solidFill>
                <a:latin typeface="Calibri" pitchFamily="34" charset="0"/>
                <a:ea typeface="Calibri" pitchFamily="34" charset="-122"/>
                <a:cs typeface="Calibri" pitchFamily="34" charset="-120"/>
              </a:rPr>
              <a:t>Improve Safe Visiting Plans</a:t>
            </a:r>
            <a:endParaRPr lang="en-US" sz="1300" dirty="0"/>
          </a:p>
        </p:txBody>
      </p:sp>
      <p:sp>
        <p:nvSpPr>
          <p:cNvPr id="8" name="Text 6"/>
          <p:cNvSpPr/>
          <p:nvPr/>
        </p:nvSpPr>
        <p:spPr>
          <a:xfrm>
            <a:off x="1005840" y="1234440"/>
            <a:ext cx="7680960" cy="27432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Infection-safe protocols balancing safety and family rights (Human Rights Act 1998)</a:t>
            </a:r>
            <a:endParaRPr lang="en-US" sz="1100" dirty="0"/>
          </a:p>
        </p:txBody>
      </p:sp>
      <p:sp>
        <p:nvSpPr>
          <p:cNvPr id="9" name="Shape 7"/>
          <p:cNvSpPr/>
          <p:nvPr/>
        </p:nvSpPr>
        <p:spPr>
          <a:xfrm>
            <a:off x="274320" y="1691640"/>
            <a:ext cx="8595360" cy="713232"/>
          </a:xfrm>
          <a:prstGeom prst="roundRect">
            <a:avLst>
              <a:gd name="adj" fmla="val 12821"/>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10" name="Shape 8"/>
          <p:cNvSpPr/>
          <p:nvPr/>
        </p:nvSpPr>
        <p:spPr>
          <a:xfrm>
            <a:off x="274320" y="1691640"/>
            <a:ext cx="594360" cy="713232"/>
          </a:xfrm>
          <a:prstGeom prst="roundRect">
            <a:avLst>
              <a:gd name="adj" fmla="val 15385"/>
            </a:avLst>
          </a:prstGeom>
          <a:solidFill>
            <a:srgbClr val="1B3A6B"/>
          </a:solidFill>
          <a:ln/>
        </p:spPr>
        <p:txBody>
          <a:bodyPr/>
          <a:lstStyle/>
          <a:p>
            <a:endParaRPr lang="en-GB"/>
          </a:p>
        </p:txBody>
      </p:sp>
      <p:sp>
        <p:nvSpPr>
          <p:cNvPr id="11" name="Text 9"/>
          <p:cNvSpPr/>
          <p:nvPr/>
        </p:nvSpPr>
        <p:spPr>
          <a:xfrm>
            <a:off x="274320" y="1874520"/>
            <a:ext cx="594360"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R2</a:t>
            </a:r>
            <a:endParaRPr lang="en-US" sz="1100" dirty="0"/>
          </a:p>
        </p:txBody>
      </p:sp>
      <p:sp>
        <p:nvSpPr>
          <p:cNvPr id="12" name="Text 10"/>
          <p:cNvSpPr/>
          <p:nvPr/>
        </p:nvSpPr>
        <p:spPr>
          <a:xfrm>
            <a:off x="1005840" y="1764792"/>
            <a:ext cx="3840480" cy="320040"/>
          </a:xfrm>
          <a:prstGeom prst="rect">
            <a:avLst/>
          </a:prstGeom>
          <a:noFill/>
          <a:ln/>
        </p:spPr>
        <p:txBody>
          <a:bodyPr wrap="square" rtlCol="0" anchor="ctr"/>
          <a:lstStyle/>
          <a:p>
            <a:pPr marL="0" indent="0">
              <a:buNone/>
            </a:pPr>
            <a:r>
              <a:rPr lang="en-US" sz="1300" b="1" dirty="0">
                <a:solidFill>
                  <a:srgbClr val="1B3A6B"/>
                </a:solidFill>
                <a:latin typeface="Calibri" pitchFamily="34" charset="0"/>
                <a:ea typeface="Calibri" pitchFamily="34" charset="-122"/>
                <a:cs typeface="Calibri" pitchFamily="34" charset="-120"/>
              </a:rPr>
              <a:t>Increase Infection Control Training</a:t>
            </a:r>
            <a:endParaRPr lang="en-US" sz="1300" dirty="0"/>
          </a:p>
        </p:txBody>
      </p:sp>
      <p:sp>
        <p:nvSpPr>
          <p:cNvPr id="13" name="Text 11"/>
          <p:cNvSpPr/>
          <p:nvPr/>
        </p:nvSpPr>
        <p:spPr>
          <a:xfrm>
            <a:off x="1005840" y="2057400"/>
            <a:ext cx="7680960" cy="27432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Evidence-based training for all care staff (UKHSA, 2023)</a:t>
            </a:r>
            <a:endParaRPr lang="en-US" sz="1100" dirty="0"/>
          </a:p>
        </p:txBody>
      </p:sp>
      <p:sp>
        <p:nvSpPr>
          <p:cNvPr id="14" name="Shape 12"/>
          <p:cNvSpPr/>
          <p:nvPr/>
        </p:nvSpPr>
        <p:spPr>
          <a:xfrm>
            <a:off x="274320" y="2514600"/>
            <a:ext cx="8595360" cy="713232"/>
          </a:xfrm>
          <a:prstGeom prst="roundRect">
            <a:avLst>
              <a:gd name="adj" fmla="val 12821"/>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15" name="Shape 13"/>
          <p:cNvSpPr/>
          <p:nvPr/>
        </p:nvSpPr>
        <p:spPr>
          <a:xfrm>
            <a:off x="274320" y="2514600"/>
            <a:ext cx="594360" cy="713232"/>
          </a:xfrm>
          <a:prstGeom prst="roundRect">
            <a:avLst>
              <a:gd name="adj" fmla="val 15385"/>
            </a:avLst>
          </a:prstGeom>
          <a:solidFill>
            <a:srgbClr val="7C3AED"/>
          </a:solidFill>
          <a:ln/>
        </p:spPr>
        <p:txBody>
          <a:bodyPr/>
          <a:lstStyle/>
          <a:p>
            <a:endParaRPr lang="en-GB"/>
          </a:p>
        </p:txBody>
      </p:sp>
      <p:sp>
        <p:nvSpPr>
          <p:cNvPr id="16" name="Text 14"/>
          <p:cNvSpPr/>
          <p:nvPr/>
        </p:nvSpPr>
        <p:spPr>
          <a:xfrm>
            <a:off x="274320" y="2697480"/>
            <a:ext cx="594360"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R3</a:t>
            </a:r>
            <a:endParaRPr lang="en-US" sz="1100" dirty="0"/>
          </a:p>
        </p:txBody>
      </p:sp>
      <p:sp>
        <p:nvSpPr>
          <p:cNvPr id="17" name="Text 15"/>
          <p:cNvSpPr/>
          <p:nvPr/>
        </p:nvSpPr>
        <p:spPr>
          <a:xfrm>
            <a:off x="1005840" y="2587752"/>
            <a:ext cx="3840480" cy="320040"/>
          </a:xfrm>
          <a:prstGeom prst="rect">
            <a:avLst/>
          </a:prstGeom>
          <a:noFill/>
          <a:ln/>
        </p:spPr>
        <p:txBody>
          <a:bodyPr wrap="square" rtlCol="0" anchor="ctr"/>
          <a:lstStyle/>
          <a:p>
            <a:pPr marL="0" indent="0">
              <a:buNone/>
            </a:pPr>
            <a:r>
              <a:rPr lang="en-US" sz="1300" b="1" dirty="0">
                <a:solidFill>
                  <a:srgbClr val="7C3AED"/>
                </a:solidFill>
                <a:latin typeface="Calibri" pitchFamily="34" charset="0"/>
                <a:ea typeface="Calibri" pitchFamily="34" charset="-122"/>
                <a:cs typeface="Calibri" pitchFamily="34" charset="-120"/>
              </a:rPr>
              <a:t>Support Staff Wellbeing &amp; Retention</a:t>
            </a:r>
            <a:endParaRPr lang="en-US" sz="1300" dirty="0"/>
          </a:p>
        </p:txBody>
      </p:sp>
      <p:sp>
        <p:nvSpPr>
          <p:cNvPr id="18" name="Text 16"/>
          <p:cNvSpPr/>
          <p:nvPr/>
        </p:nvSpPr>
        <p:spPr>
          <a:xfrm>
            <a:off x="1005840" y="2880360"/>
            <a:ext cx="7680960" cy="27432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Address burnout; reduce 26% annual turnover rate (Skills for Care, 2025)</a:t>
            </a:r>
            <a:endParaRPr lang="en-US" sz="1100" dirty="0"/>
          </a:p>
        </p:txBody>
      </p:sp>
      <p:sp>
        <p:nvSpPr>
          <p:cNvPr id="19" name="Shape 17"/>
          <p:cNvSpPr/>
          <p:nvPr/>
        </p:nvSpPr>
        <p:spPr>
          <a:xfrm>
            <a:off x="274320" y="3337560"/>
            <a:ext cx="8595360" cy="713232"/>
          </a:xfrm>
          <a:prstGeom prst="roundRect">
            <a:avLst>
              <a:gd name="adj" fmla="val 12821"/>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20" name="Shape 18"/>
          <p:cNvSpPr/>
          <p:nvPr/>
        </p:nvSpPr>
        <p:spPr>
          <a:xfrm>
            <a:off x="274320" y="3337560"/>
            <a:ext cx="594360" cy="713232"/>
          </a:xfrm>
          <a:prstGeom prst="roundRect">
            <a:avLst>
              <a:gd name="adj" fmla="val 15385"/>
            </a:avLst>
          </a:prstGeom>
          <a:solidFill>
            <a:srgbClr val="F59E0B"/>
          </a:solidFill>
          <a:ln/>
        </p:spPr>
        <p:txBody>
          <a:bodyPr/>
          <a:lstStyle/>
          <a:p>
            <a:endParaRPr lang="en-GB"/>
          </a:p>
        </p:txBody>
      </p:sp>
      <p:sp>
        <p:nvSpPr>
          <p:cNvPr id="21" name="Text 19"/>
          <p:cNvSpPr/>
          <p:nvPr/>
        </p:nvSpPr>
        <p:spPr>
          <a:xfrm>
            <a:off x="274320" y="3520440"/>
            <a:ext cx="594360"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R4</a:t>
            </a:r>
            <a:endParaRPr lang="en-US" sz="1100" dirty="0"/>
          </a:p>
        </p:txBody>
      </p:sp>
      <p:sp>
        <p:nvSpPr>
          <p:cNvPr id="22" name="Text 20"/>
          <p:cNvSpPr/>
          <p:nvPr/>
        </p:nvSpPr>
        <p:spPr>
          <a:xfrm>
            <a:off x="1005840" y="3410712"/>
            <a:ext cx="3840480" cy="320040"/>
          </a:xfrm>
          <a:prstGeom prst="rect">
            <a:avLst/>
          </a:prstGeom>
          <a:noFill/>
          <a:ln/>
        </p:spPr>
        <p:txBody>
          <a:bodyPr wrap="square" rtlCol="0" anchor="ctr"/>
          <a:lstStyle/>
          <a:p>
            <a:pPr marL="0" indent="0">
              <a:buNone/>
            </a:pPr>
            <a:r>
              <a:rPr lang="en-US" sz="1300" b="1" dirty="0">
                <a:solidFill>
                  <a:srgbClr val="F59E0B"/>
                </a:solidFill>
                <a:latin typeface="Calibri" pitchFamily="34" charset="0"/>
                <a:ea typeface="Calibri" pitchFamily="34" charset="-122"/>
                <a:cs typeface="Calibri" pitchFamily="34" charset="-120"/>
              </a:rPr>
              <a:t>Use Technology Fairly &amp; Safely</a:t>
            </a:r>
            <a:endParaRPr lang="en-US" sz="1300" dirty="0"/>
          </a:p>
        </p:txBody>
      </p:sp>
      <p:sp>
        <p:nvSpPr>
          <p:cNvPr id="23" name="Text 21"/>
          <p:cNvSpPr/>
          <p:nvPr/>
        </p:nvSpPr>
        <p:spPr>
          <a:xfrm>
            <a:off x="1005840" y="3703320"/>
            <a:ext cx="7680960" cy="27432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Bridge digital exclusion and ensure ethical use (DHSC, 2022)</a:t>
            </a:r>
            <a:endParaRPr lang="en-US" sz="1100" dirty="0"/>
          </a:p>
        </p:txBody>
      </p:sp>
      <p:sp>
        <p:nvSpPr>
          <p:cNvPr id="24" name="Shape 22"/>
          <p:cNvSpPr/>
          <p:nvPr/>
        </p:nvSpPr>
        <p:spPr>
          <a:xfrm>
            <a:off x="274320" y="4160520"/>
            <a:ext cx="8595360" cy="713232"/>
          </a:xfrm>
          <a:prstGeom prst="roundRect">
            <a:avLst>
              <a:gd name="adj" fmla="val 12821"/>
            </a:avLst>
          </a:prstGeom>
          <a:solidFill>
            <a:srgbClr val="FFFFFF"/>
          </a:solidFill>
          <a:ln/>
          <a:effectLst>
            <a:outerShdw blurRad="101600" dist="25400" dir="2700000" algn="bl" rotWithShape="0">
              <a:srgbClr val="000000">
                <a:alpha val="13000"/>
              </a:srgbClr>
            </a:outerShdw>
          </a:effectLst>
        </p:spPr>
        <p:txBody>
          <a:bodyPr/>
          <a:lstStyle/>
          <a:p>
            <a:endParaRPr lang="en-GB"/>
          </a:p>
        </p:txBody>
      </p:sp>
      <p:sp>
        <p:nvSpPr>
          <p:cNvPr id="25" name="Shape 23"/>
          <p:cNvSpPr/>
          <p:nvPr/>
        </p:nvSpPr>
        <p:spPr>
          <a:xfrm>
            <a:off x="274320" y="4160520"/>
            <a:ext cx="594360" cy="713232"/>
          </a:xfrm>
          <a:prstGeom prst="roundRect">
            <a:avLst>
              <a:gd name="adj" fmla="val 15385"/>
            </a:avLst>
          </a:prstGeom>
          <a:solidFill>
            <a:srgbClr val="E05A5A"/>
          </a:solidFill>
          <a:ln/>
        </p:spPr>
        <p:txBody>
          <a:bodyPr/>
          <a:lstStyle/>
          <a:p>
            <a:endParaRPr lang="en-GB"/>
          </a:p>
        </p:txBody>
      </p:sp>
      <p:sp>
        <p:nvSpPr>
          <p:cNvPr id="26" name="Text 24"/>
          <p:cNvSpPr/>
          <p:nvPr/>
        </p:nvSpPr>
        <p:spPr>
          <a:xfrm>
            <a:off x="274320" y="4343400"/>
            <a:ext cx="594360"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R5</a:t>
            </a:r>
            <a:endParaRPr lang="en-US" sz="1100" dirty="0"/>
          </a:p>
        </p:txBody>
      </p:sp>
      <p:sp>
        <p:nvSpPr>
          <p:cNvPr id="27" name="Text 25"/>
          <p:cNvSpPr/>
          <p:nvPr/>
        </p:nvSpPr>
        <p:spPr>
          <a:xfrm>
            <a:off x="1005840" y="4233672"/>
            <a:ext cx="3840480" cy="320040"/>
          </a:xfrm>
          <a:prstGeom prst="rect">
            <a:avLst/>
          </a:prstGeom>
          <a:noFill/>
          <a:ln/>
        </p:spPr>
        <p:txBody>
          <a:bodyPr wrap="square" rtlCol="0" anchor="ctr"/>
          <a:lstStyle/>
          <a:p>
            <a:pPr marL="0" indent="0">
              <a:buNone/>
            </a:pPr>
            <a:r>
              <a:rPr lang="en-US" sz="1300" b="1" dirty="0">
                <a:solidFill>
                  <a:srgbClr val="E05A5A"/>
                </a:solidFill>
                <a:latin typeface="Calibri" pitchFamily="34" charset="0"/>
                <a:ea typeface="Calibri" pitchFamily="34" charset="-122"/>
                <a:cs typeface="Calibri" pitchFamily="34" charset="-120"/>
              </a:rPr>
              <a:t>Involve Families in Care Planning</a:t>
            </a:r>
            <a:endParaRPr lang="en-US" sz="1300" dirty="0"/>
          </a:p>
        </p:txBody>
      </p:sp>
      <p:sp>
        <p:nvSpPr>
          <p:cNvPr id="28" name="Text 26"/>
          <p:cNvSpPr/>
          <p:nvPr/>
        </p:nvSpPr>
        <p:spPr>
          <a:xfrm>
            <a:off x="1005840" y="4526280"/>
            <a:ext cx="7680960" cy="274320"/>
          </a:xfrm>
          <a:prstGeom prst="rect">
            <a:avLst/>
          </a:prstGeom>
          <a:noFill/>
          <a:ln/>
        </p:spPr>
        <p:txBody>
          <a:bodyPr wrap="square" rtlCol="0" anchor="ctr"/>
          <a:lstStyle/>
          <a:p>
            <a:pPr marL="0" indent="0">
              <a:buNone/>
            </a:pPr>
            <a:r>
              <a:rPr lang="en-US" sz="1100" dirty="0">
                <a:solidFill>
                  <a:srgbClr val="1E293B"/>
                </a:solidFill>
                <a:latin typeface="Calibri" pitchFamily="34" charset="0"/>
                <a:ea typeface="Calibri" pitchFamily="34" charset="-122"/>
                <a:cs typeface="Calibri" pitchFamily="34" charset="-120"/>
              </a:rPr>
              <a:t>Person-centred planning improves outcomes and quality (Care Act 2014)</a:t>
            </a:r>
            <a:endParaRPr lang="en-US" sz="1100" dirty="0"/>
          </a:p>
        </p:txBody>
      </p:sp>
      <p:pic>
        <p:nvPicPr>
          <p:cNvPr id="31" name="Audio 30">
            <a:hlinkClick r:id="" action="ppaction://media"/>
            <a:extLst>
              <a:ext uri="{FF2B5EF4-FFF2-40B4-BE49-F238E27FC236}">
                <a16:creationId xmlns:a16="http://schemas.microsoft.com/office/drawing/2014/main" id="{3F073EBE-E6E2-0B8C-E866-F069FD0C215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3758"/>
    </mc:Choice>
    <mc:Fallback>
      <p:transition spd="slow" advTm="237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1B3A6B"/>
        </a:solidFill>
        <a:effectLst/>
      </p:bgPr>
    </p:bg>
    <p:spTree>
      <p:nvGrpSpPr>
        <p:cNvPr id="1" name=""/>
        <p:cNvGrpSpPr/>
        <p:nvPr/>
      </p:nvGrpSpPr>
      <p:grpSpPr>
        <a:xfrm>
          <a:off x="0" y="0"/>
          <a:ext cx="0" cy="0"/>
          <a:chOff x="0" y="0"/>
          <a:chExt cx="0" cy="0"/>
        </a:xfrm>
      </p:grpSpPr>
      <p:sp>
        <p:nvSpPr>
          <p:cNvPr id="2" name="Shape 0"/>
          <p:cNvSpPr/>
          <p:nvPr/>
        </p:nvSpPr>
        <p:spPr>
          <a:xfrm>
            <a:off x="5943600" y="73152"/>
            <a:ext cx="3200400" cy="3200400"/>
          </a:xfrm>
          <a:prstGeom prst="ellipse">
            <a:avLst/>
          </a:prstGeom>
          <a:solidFill>
            <a:srgbClr val="0D9488">
              <a:alpha val="35000"/>
            </a:srgbClr>
          </a:solidFill>
          <a:ln/>
        </p:spPr>
        <p:txBody>
          <a:bodyPr/>
          <a:lstStyle/>
          <a:p>
            <a:endParaRPr lang="en-US" dirty="0"/>
          </a:p>
        </p:txBody>
      </p:sp>
      <p:sp>
        <p:nvSpPr>
          <p:cNvPr id="3" name="Shape 1"/>
          <p:cNvSpPr/>
          <p:nvPr/>
        </p:nvSpPr>
        <p:spPr>
          <a:xfrm>
            <a:off x="234564" y="2112264"/>
            <a:ext cx="2743200" cy="2743200"/>
          </a:xfrm>
          <a:prstGeom prst="ellipse">
            <a:avLst/>
          </a:prstGeom>
          <a:solidFill>
            <a:srgbClr val="E05A5A">
              <a:alpha val="30000"/>
            </a:srgbClr>
          </a:solidFill>
          <a:ln/>
        </p:spPr>
        <p:txBody>
          <a:bodyPr/>
          <a:lstStyle/>
          <a:p>
            <a:endParaRPr lang="en-GB"/>
          </a:p>
        </p:txBody>
      </p:sp>
      <p:sp>
        <p:nvSpPr>
          <p:cNvPr id="4" name="Text 2"/>
          <p:cNvSpPr/>
          <p:nvPr/>
        </p:nvSpPr>
        <p:spPr>
          <a:xfrm>
            <a:off x="457200" y="274320"/>
            <a:ext cx="8229600" cy="731520"/>
          </a:xfrm>
          <a:prstGeom prst="rect">
            <a:avLst/>
          </a:prstGeom>
          <a:noFill/>
          <a:ln/>
        </p:spPr>
        <p:txBody>
          <a:bodyPr wrap="square" rtlCol="0" anchor="ctr"/>
          <a:lstStyle/>
          <a:p>
            <a:pPr marL="0" indent="0">
              <a:buNone/>
            </a:pPr>
            <a:r>
              <a:rPr lang="en-US" sz="3400" b="1" dirty="0">
                <a:solidFill>
                  <a:srgbClr val="FFFFFF"/>
                </a:solidFill>
                <a:latin typeface="Calibri" pitchFamily="34" charset="0"/>
                <a:ea typeface="Calibri" pitchFamily="34" charset="-122"/>
                <a:cs typeface="Calibri" pitchFamily="34" charset="-120"/>
              </a:rPr>
              <a:t>Conclusion</a:t>
            </a:r>
            <a:endParaRPr lang="en-US" sz="3400" dirty="0"/>
          </a:p>
        </p:txBody>
      </p:sp>
      <p:sp>
        <p:nvSpPr>
          <p:cNvPr id="5" name="Text 3"/>
          <p:cNvSpPr/>
          <p:nvPr/>
        </p:nvSpPr>
        <p:spPr>
          <a:xfrm>
            <a:off x="457200" y="1097280"/>
            <a:ext cx="8229600" cy="3200400"/>
          </a:xfrm>
          <a:prstGeom prst="rect">
            <a:avLst/>
          </a:prstGeom>
          <a:noFill/>
          <a:ln/>
        </p:spPr>
        <p:txBody>
          <a:bodyPr wrap="square" rtlCol="0" anchor="ctr"/>
          <a:lstStyle/>
          <a:p>
            <a:pPr marL="342900" indent="-342900">
              <a:spcAft>
                <a:spcPts val="1000"/>
              </a:spcAft>
              <a:buSzPct val="100000"/>
              <a:buChar char="•"/>
            </a:pPr>
            <a:r>
              <a:rPr lang="en-US" sz="1450" dirty="0">
                <a:solidFill>
                  <a:srgbClr val="FFFFFF"/>
                </a:solidFill>
                <a:latin typeface="Calibri" pitchFamily="34" charset="0"/>
                <a:ea typeface="Calibri" pitchFamily="34" charset="-122"/>
                <a:cs typeface="Calibri" pitchFamily="34" charset="-120"/>
              </a:rPr>
              <a:t>COVID-19 exposed serious risks in nursing home settings across the UK</a:t>
            </a:r>
            <a:endParaRPr lang="en-US" sz="1450" dirty="0"/>
          </a:p>
          <a:p>
            <a:pPr marL="342900" indent="-342900">
              <a:spcAft>
                <a:spcPts val="1000"/>
              </a:spcAft>
              <a:buSzPct val="100000"/>
              <a:buChar char="•"/>
            </a:pPr>
            <a:r>
              <a:rPr lang="en-US" sz="1450" dirty="0">
                <a:solidFill>
                  <a:srgbClr val="FFFFFF"/>
                </a:solidFill>
                <a:latin typeface="Calibri" pitchFamily="34" charset="0"/>
                <a:ea typeface="Calibri" pitchFamily="34" charset="-122"/>
                <a:cs typeface="Calibri" pitchFamily="34" charset="-120"/>
              </a:rPr>
              <a:t>Older people required both safety measures AND dignity, choice and connection</a:t>
            </a:r>
            <a:endParaRPr lang="en-US" sz="1450" dirty="0"/>
          </a:p>
          <a:p>
            <a:pPr marL="342900" indent="-342900">
              <a:spcAft>
                <a:spcPts val="1000"/>
              </a:spcAft>
              <a:buSzPct val="100000"/>
              <a:buChar char="•"/>
            </a:pPr>
            <a:r>
              <a:rPr lang="en-US" sz="1450" dirty="0">
                <a:solidFill>
                  <a:srgbClr val="FFFFFF"/>
                </a:solidFill>
                <a:latin typeface="Calibri" pitchFamily="34" charset="0"/>
                <a:ea typeface="Calibri" pitchFamily="34" charset="-122"/>
                <a:cs typeface="Calibri" pitchFamily="34" charset="-120"/>
              </a:rPr>
              <a:t>Ageing theories explain biological vulnerability and the need for holistic support</a:t>
            </a:r>
            <a:endParaRPr lang="en-US" sz="1450" dirty="0"/>
          </a:p>
          <a:p>
            <a:pPr marL="342900" indent="-342900">
              <a:spcAft>
                <a:spcPts val="1000"/>
              </a:spcAft>
              <a:buSzPct val="100000"/>
              <a:buChar char="•"/>
            </a:pPr>
            <a:r>
              <a:rPr lang="en-US" sz="1450" dirty="0">
                <a:solidFill>
                  <a:srgbClr val="FFFFFF"/>
                </a:solidFill>
                <a:latin typeface="Calibri" pitchFamily="34" charset="0"/>
                <a:ea typeface="Calibri" pitchFamily="34" charset="-122"/>
                <a:cs typeface="Calibri" pitchFamily="34" charset="-120"/>
              </a:rPr>
              <a:t>Technology offers improvements but must be accessible, ethical and person-centred</a:t>
            </a:r>
            <a:endParaRPr lang="en-US" sz="1450" dirty="0"/>
          </a:p>
          <a:p>
            <a:pPr marL="342900" indent="-342900">
              <a:spcAft>
                <a:spcPts val="1000"/>
              </a:spcAft>
              <a:buSzPct val="100000"/>
              <a:buChar char="•"/>
            </a:pPr>
            <a:r>
              <a:rPr lang="en-US" sz="1450" dirty="0">
                <a:solidFill>
                  <a:srgbClr val="FFFFFF"/>
                </a:solidFill>
                <a:latin typeface="Calibri" pitchFamily="34" charset="0"/>
                <a:ea typeface="Calibri" pitchFamily="34" charset="-122"/>
                <a:cs typeface="Calibri" pitchFamily="34" charset="-120"/>
              </a:rPr>
              <a:t>Future care must be safe, well-funded, inclusive and empowering for all older adults</a:t>
            </a:r>
            <a:endParaRPr lang="en-US" sz="1450" dirty="0"/>
          </a:p>
        </p:txBody>
      </p:sp>
      <p:sp>
        <p:nvSpPr>
          <p:cNvPr id="6" name="Shape 4"/>
          <p:cNvSpPr/>
          <p:nvPr/>
        </p:nvSpPr>
        <p:spPr>
          <a:xfrm>
            <a:off x="457200" y="4389120"/>
            <a:ext cx="8229600" cy="502920"/>
          </a:xfrm>
          <a:prstGeom prst="roundRect">
            <a:avLst>
              <a:gd name="adj" fmla="val 18182"/>
            </a:avLst>
          </a:prstGeom>
          <a:solidFill>
            <a:srgbClr val="0D9488">
              <a:alpha val="80000"/>
            </a:srgbClr>
          </a:solidFill>
          <a:ln/>
        </p:spPr>
        <p:txBody>
          <a:bodyPr/>
          <a:lstStyle/>
          <a:p>
            <a:endParaRPr lang="en-GB"/>
          </a:p>
        </p:txBody>
      </p:sp>
      <p:sp>
        <p:nvSpPr>
          <p:cNvPr id="7" name="Text 5"/>
          <p:cNvSpPr/>
          <p:nvPr/>
        </p:nvSpPr>
        <p:spPr>
          <a:xfrm>
            <a:off x="548640" y="4416552"/>
            <a:ext cx="8046720" cy="438912"/>
          </a:xfrm>
          <a:prstGeom prst="rect">
            <a:avLst/>
          </a:prstGeom>
          <a:noFill/>
          <a:ln/>
        </p:spPr>
        <p:txBody>
          <a:bodyPr wrap="square" rtlCol="0" anchor="ctr"/>
          <a:lstStyle/>
          <a:p>
            <a:pPr marL="0" indent="0" algn="ctr">
              <a:buNone/>
            </a:pPr>
            <a:r>
              <a:rPr lang="en-US" sz="1200" i="1" dirty="0">
                <a:solidFill>
                  <a:srgbClr val="CCFBF1"/>
                </a:solidFill>
                <a:latin typeface="Calibri" pitchFamily="34" charset="0"/>
                <a:ea typeface="Calibri" pitchFamily="34" charset="-122"/>
                <a:cs typeface="Calibri" pitchFamily="34" charset="-120"/>
              </a:rPr>
              <a:t>"Safe care is not enough. Older people deserve care that empowers, connects and preserves dignity."</a:t>
            </a:r>
            <a:endParaRPr lang="en-US" sz="1200" dirty="0"/>
          </a:p>
        </p:txBody>
      </p:sp>
      <p:pic>
        <p:nvPicPr>
          <p:cNvPr id="10" name="Audio 9">
            <a:hlinkClick r:id="" action="ppaction://media"/>
            <a:extLst>
              <a:ext uri="{FF2B5EF4-FFF2-40B4-BE49-F238E27FC236}">
                <a16:creationId xmlns:a16="http://schemas.microsoft.com/office/drawing/2014/main" id="{DAFBC791-7F3F-FF1C-B171-CBC02BF28F8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0430"/>
    </mc:Choice>
    <mc:Fallback>
      <p:transition spd="slow" advTm="20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22860"/>
            <a:ext cx="9144000" cy="685800"/>
          </a:xfrm>
          <a:prstGeom prst="rect">
            <a:avLst/>
          </a:prstGeom>
          <a:solidFill>
            <a:srgbClr val="1B3A6B"/>
          </a:solidFill>
          <a:ln/>
        </p:spPr>
        <p:txBody>
          <a:bodyPr/>
          <a:lstStyle/>
          <a:p>
            <a:endParaRPr lang="en-GB"/>
          </a:p>
        </p:txBody>
      </p:sp>
      <p:sp>
        <p:nvSpPr>
          <p:cNvPr id="3" name="Text 1"/>
          <p:cNvSpPr/>
          <p:nvPr/>
        </p:nvSpPr>
        <p:spPr>
          <a:xfrm>
            <a:off x="365760" y="45720"/>
            <a:ext cx="8229600" cy="594360"/>
          </a:xfrm>
          <a:prstGeom prst="rect">
            <a:avLst/>
          </a:prstGeom>
          <a:noFill/>
          <a:ln/>
        </p:spPr>
        <p:txBody>
          <a:bodyPr wrap="square" rtlCol="0" anchor="ctr"/>
          <a:lstStyle/>
          <a:p>
            <a:pPr marL="0" indent="0">
              <a:buNone/>
            </a:pPr>
            <a:r>
              <a:rPr lang="en-US" sz="2600" b="1" dirty="0">
                <a:solidFill>
                  <a:srgbClr val="FFFFFF"/>
                </a:solidFill>
                <a:latin typeface="Calibri" pitchFamily="34" charset="0"/>
                <a:ea typeface="Calibri" pitchFamily="34" charset="-122"/>
                <a:cs typeface="Calibri" pitchFamily="34" charset="-120"/>
              </a:rPr>
              <a:t>References</a:t>
            </a:r>
            <a:endParaRPr lang="en-US" sz="2600" dirty="0"/>
          </a:p>
        </p:txBody>
      </p:sp>
      <p:sp>
        <p:nvSpPr>
          <p:cNvPr id="4" name="Text 2"/>
          <p:cNvSpPr/>
          <p:nvPr/>
        </p:nvSpPr>
        <p:spPr>
          <a:xfrm>
            <a:off x="228600" y="594360"/>
            <a:ext cx="8780228" cy="4251960"/>
          </a:xfrm>
          <a:prstGeom prst="rect">
            <a:avLst/>
          </a:prstGeom>
          <a:noFill/>
          <a:ln/>
        </p:spPr>
        <p:txBody>
          <a:bodyPr wrap="square" rtlCol="0" anchor="ctr"/>
          <a:lstStyle/>
          <a:p>
            <a:r>
              <a:rPr lang="en-US" sz="900" dirty="0"/>
              <a:t>Bartleson, J.M., Radenkovic, D., Covarrubias, A.J., Furman, D., Winer, D.A. and Verdin, E. (2021) ‘SARS-CoV-2, COVID-19 and the aging immune system’, </a:t>
            </a:r>
            <a:r>
              <a:rPr lang="en-US" sz="900" i="1" dirty="0"/>
              <a:t>Nature Aging</a:t>
            </a:r>
            <a:r>
              <a:rPr lang="en-US" sz="900" dirty="0"/>
              <a:t>, 1, pp. 769-782. Available at: </a:t>
            </a:r>
            <a:r>
              <a:rPr lang="en-US" sz="900" u="sng" dirty="0">
                <a:hlinkClick r:id="rId5"/>
              </a:rPr>
              <a:t>https://doi.org/10.1038/s43587-021-00114-7</a:t>
            </a:r>
            <a:r>
              <a:rPr lang="en-US" sz="900" dirty="0"/>
              <a:t> (Accessed: 2 June 2026).</a:t>
            </a:r>
          </a:p>
          <a:p>
            <a:r>
              <a:rPr lang="en-US" sz="900" dirty="0"/>
              <a:t>Bunn, D., Brainard, J., Lane, K., Salter, C. and Lake, I. (2021) ‘The lived experience of implementing infection control measures in care homes during two waves of the COVID-19 pandemic. A mixed-methods study’, </a:t>
            </a:r>
            <a:r>
              <a:rPr lang="en-US" sz="900" i="1" dirty="0"/>
              <a:t>Journal of Long-Term Care</a:t>
            </a:r>
            <a:r>
              <a:rPr lang="en-US" sz="900" dirty="0"/>
              <a:t>, pp. 386-400. Available at: </a:t>
            </a:r>
            <a:r>
              <a:rPr lang="en-US" sz="900" u="sng" dirty="0">
                <a:hlinkClick r:id="rId6"/>
              </a:rPr>
              <a:t>https://doi.org/10.31389/jltc.109</a:t>
            </a:r>
            <a:r>
              <a:rPr lang="en-US" sz="900" dirty="0"/>
              <a:t> (Accessed: 2 June 2026).</a:t>
            </a:r>
          </a:p>
          <a:p>
            <a:r>
              <a:rPr lang="en-US" sz="900" dirty="0"/>
              <a:t>Care Quality Commission (2025) </a:t>
            </a:r>
            <a:r>
              <a:rPr lang="en-US" sz="900" i="1" dirty="0"/>
              <a:t>The state of health care and adult social care in England 2024/25</a:t>
            </a:r>
            <a:r>
              <a:rPr lang="en-US" sz="900" dirty="0"/>
              <a:t>. Available at: </a:t>
            </a:r>
            <a:r>
              <a:rPr lang="en-US" sz="900" u="sng" dirty="0">
                <a:hlinkClick r:id="rId7"/>
              </a:rPr>
              <a:t>https://www.cqc.org.uk/publications/major-report/state-care/2024-2025</a:t>
            </a:r>
            <a:r>
              <a:rPr lang="en-US" sz="900" dirty="0"/>
              <a:t> (Accessed: 2 June 2026).</a:t>
            </a:r>
          </a:p>
          <a:p>
            <a:r>
              <a:rPr lang="en-US" sz="900" dirty="0"/>
              <a:t>Department of Health and Social Care (2022) </a:t>
            </a:r>
            <a:r>
              <a:rPr lang="en-US" sz="900" i="1" dirty="0"/>
              <a:t>A plan for digital health and social care</a:t>
            </a:r>
            <a:r>
              <a:rPr lang="en-US" sz="900" dirty="0"/>
              <a:t>. Available at: </a:t>
            </a:r>
            <a:r>
              <a:rPr lang="en-US" sz="900" u="sng" dirty="0">
                <a:hlinkClick r:id="rId8"/>
              </a:rPr>
              <a:t>https://www.gov.uk/government/publications/a-plan-for-digital-health-and-social-care/a-plan-for-digital-health-and-social-care</a:t>
            </a:r>
            <a:r>
              <a:rPr lang="en-US" sz="900" dirty="0"/>
              <a:t> (Accessed: 2 June 2026).</a:t>
            </a:r>
          </a:p>
          <a:p>
            <a:r>
              <a:rPr lang="en-US" sz="900" dirty="0"/>
              <a:t>Department of Health and Social Care (2025) </a:t>
            </a:r>
            <a:r>
              <a:rPr lang="en-US" sz="900" i="1" dirty="0"/>
              <a:t>Care and support statutory guidance</a:t>
            </a:r>
            <a:r>
              <a:rPr lang="en-US" sz="900" dirty="0"/>
              <a:t>. Available at: </a:t>
            </a:r>
            <a:r>
              <a:rPr lang="en-US" sz="900" u="sng" dirty="0">
                <a:hlinkClick r:id="rId9"/>
              </a:rPr>
              <a:t>https://www.gov.uk/government/publications/care-act-statutory-guidance/care-and-support-statutory-guidance</a:t>
            </a:r>
            <a:r>
              <a:rPr lang="en-US" sz="900" dirty="0"/>
              <a:t> (Accessed: 2 June 2026).</a:t>
            </a:r>
          </a:p>
          <a:p>
            <a:r>
              <a:rPr lang="en-US" sz="900" dirty="0"/>
              <a:t>Giebel, C. et al. (2022) ‘Guilt, tears and burnout: impact of UK care home restrictions on the mental wellbeing of staff, families and residents’, </a:t>
            </a:r>
            <a:r>
              <a:rPr lang="en-US" sz="900" i="1" dirty="0"/>
              <a:t>Journal of Advanced Nursing</a:t>
            </a:r>
            <a:r>
              <a:rPr lang="en-US" sz="900" dirty="0"/>
              <a:t>, 78(7), pp. 2191-2202. Available at: </a:t>
            </a:r>
            <a:r>
              <a:rPr lang="en-US" sz="900" u="sng" dirty="0">
                <a:hlinkClick r:id="rId10"/>
              </a:rPr>
              <a:t>https://doi.org/10.1111/jan.15181</a:t>
            </a:r>
            <a:r>
              <a:rPr lang="en-US" sz="900" dirty="0"/>
              <a:t> (Accessed: 2 June 2026).</a:t>
            </a:r>
          </a:p>
          <a:p>
            <a:r>
              <a:rPr lang="en-US" sz="900" dirty="0"/>
              <a:t>Great Britain (1998) </a:t>
            </a:r>
            <a:r>
              <a:rPr lang="en-US" sz="900" i="1" dirty="0"/>
              <a:t>Human Rights Act 1998</a:t>
            </a:r>
            <a:r>
              <a:rPr lang="en-US" sz="900" dirty="0"/>
              <a:t>. Available at: </a:t>
            </a:r>
            <a:r>
              <a:rPr lang="en-US" sz="900" u="sng" dirty="0">
                <a:hlinkClick r:id="rId11"/>
              </a:rPr>
              <a:t>https://www.legislation.gov.uk/ukpga/1998/42/contents</a:t>
            </a:r>
            <a:r>
              <a:rPr lang="en-US" sz="900" dirty="0"/>
              <a:t> (Accessed: 2 June 2026).</a:t>
            </a:r>
          </a:p>
          <a:p>
            <a:r>
              <a:rPr lang="en-US" sz="900" dirty="0"/>
              <a:t>Great Britain (2010) </a:t>
            </a:r>
            <a:r>
              <a:rPr lang="en-US" sz="900" i="1" dirty="0"/>
              <a:t>Equality Act 2010</a:t>
            </a:r>
            <a:r>
              <a:rPr lang="en-US" sz="900" dirty="0"/>
              <a:t>. Available at: </a:t>
            </a:r>
            <a:r>
              <a:rPr lang="en-US" sz="900" u="sng" dirty="0">
                <a:hlinkClick r:id="rId12"/>
              </a:rPr>
              <a:t>https://www.legislation.gov.uk/ukpga/2010/15/contents</a:t>
            </a:r>
            <a:r>
              <a:rPr lang="en-US" sz="900" dirty="0"/>
              <a:t> (Accessed: 2 June 2026).</a:t>
            </a:r>
          </a:p>
          <a:p>
            <a:r>
              <a:rPr lang="en-US" sz="900" dirty="0"/>
              <a:t>Great Britain (2012) </a:t>
            </a:r>
            <a:r>
              <a:rPr lang="en-US" sz="900" i="1" dirty="0"/>
              <a:t>Health and Social Care Act 2012</a:t>
            </a:r>
            <a:r>
              <a:rPr lang="en-US" sz="900" dirty="0"/>
              <a:t>. Available at: </a:t>
            </a:r>
            <a:r>
              <a:rPr lang="en-US" sz="900" u="sng" dirty="0">
                <a:hlinkClick r:id="rId13"/>
              </a:rPr>
              <a:t>https://www.legislation.gov.uk/ukpga/2012/7/contents</a:t>
            </a:r>
            <a:r>
              <a:rPr lang="en-US" sz="900" dirty="0"/>
              <a:t> (Accessed: 2 June 2026).</a:t>
            </a:r>
          </a:p>
          <a:p>
            <a:r>
              <a:rPr lang="en-US" sz="900" dirty="0"/>
              <a:t>Great Britain (2014) </a:t>
            </a:r>
            <a:r>
              <a:rPr lang="en-US" sz="900" i="1" dirty="0"/>
              <a:t>Care Act 2014</a:t>
            </a:r>
            <a:r>
              <a:rPr lang="en-US" sz="900" dirty="0"/>
              <a:t>. Available at: </a:t>
            </a:r>
            <a:r>
              <a:rPr lang="en-US" sz="900" u="sng" dirty="0">
                <a:hlinkClick r:id="rId14"/>
              </a:rPr>
              <a:t>https://www.legislation.gov.uk/ukpga/2014/23/contents</a:t>
            </a:r>
            <a:r>
              <a:rPr lang="en-US" sz="900" dirty="0"/>
              <a:t> (Accessed: 2 June 2026).</a:t>
            </a:r>
          </a:p>
          <a:p>
            <a:r>
              <a:rPr lang="en-US" sz="900" dirty="0"/>
              <a:t>NHS England (2023) </a:t>
            </a:r>
            <a:r>
              <a:rPr lang="en-US" sz="900" i="1" dirty="0"/>
              <a:t>Providing proactive care for people living in care homes: Enhanced health in care homes framework</a:t>
            </a:r>
            <a:r>
              <a:rPr lang="en-US" sz="900" dirty="0"/>
              <a:t>. Available at: </a:t>
            </a:r>
            <a:r>
              <a:rPr lang="en-US" sz="900" u="sng" dirty="0">
                <a:hlinkClick r:id="rId15"/>
              </a:rPr>
              <a:t>https://www.england.nhs.uk/long-read/providing-proactive-care-for-people-living-in-care-homes-enhanced-health-in-care-homes-framework/</a:t>
            </a:r>
            <a:r>
              <a:rPr lang="en-US" sz="900" dirty="0"/>
              <a:t> (Accessed: 2 June 2026).</a:t>
            </a:r>
          </a:p>
          <a:p>
            <a:r>
              <a:rPr lang="en-US" sz="900" dirty="0"/>
              <a:t>Office for National Statistics (2023) </a:t>
            </a:r>
            <a:r>
              <a:rPr lang="en-US" sz="900" i="1" dirty="0"/>
              <a:t>Profile of the older population living in England and Wales in 2021 and changes since 2011</a:t>
            </a:r>
            <a:r>
              <a:rPr lang="en-US" sz="900" dirty="0"/>
              <a:t>. Available at: </a:t>
            </a:r>
            <a:r>
              <a:rPr lang="en-US" sz="900" u="sng" dirty="0">
                <a:hlinkClick r:id="rId16"/>
              </a:rPr>
              <a:t>https://www.ons.gov.uk/peoplepopulationandcommunity/birthsdeathsandmarriages/ageing/articles/profileoftheolderpopulationlivinginenglandandwalesin2021andchangessince2011/2023-04-03</a:t>
            </a:r>
            <a:r>
              <a:rPr lang="en-US" sz="900" dirty="0"/>
              <a:t> (Accessed: 2 June 2026).</a:t>
            </a:r>
          </a:p>
          <a:p>
            <a:r>
              <a:rPr lang="en-US" sz="900" dirty="0"/>
              <a:t>Office for National Statistics (2025) </a:t>
            </a:r>
            <a:r>
              <a:rPr lang="en-US" sz="900" i="1" dirty="0"/>
              <a:t>Old age dependency ratios and projections of State Pension and working age populations for local authorities</a:t>
            </a:r>
            <a:r>
              <a:rPr lang="en-US" sz="900" dirty="0"/>
              <a:t>. Available at: </a:t>
            </a:r>
            <a:r>
              <a:rPr lang="en-US" sz="900" u="sng" dirty="0">
                <a:hlinkClick r:id="rId17"/>
              </a:rPr>
              <a:t>https://www.ons.gov.uk/peoplepopulationandcommunity/populationandmigration/populationprojections/datasets/populationofstatepensionageandworkingageandoldagedependencyratiosforlocalauthoritiesandregionsinengland</a:t>
            </a:r>
            <a:r>
              <a:rPr lang="en-US" sz="900" dirty="0"/>
              <a:t> (Accessed: 2 June 2026).</a:t>
            </a:r>
          </a:p>
          <a:p>
            <a:r>
              <a:rPr lang="en-US" sz="900" dirty="0"/>
              <a:t>Skills for Care (2025) </a:t>
            </a:r>
            <a:r>
              <a:rPr lang="en-US" sz="900" i="1" dirty="0"/>
              <a:t>The state of the adult social care sector and workforce in England</a:t>
            </a:r>
            <a:r>
              <a:rPr lang="en-US" sz="900" dirty="0"/>
              <a:t>. Available at: </a:t>
            </a:r>
            <a:r>
              <a:rPr lang="en-US" sz="900" u="sng" dirty="0">
                <a:hlinkClick r:id="rId18"/>
              </a:rPr>
              <a:t>https://www.skillsforcare.org.uk/Adult-Social-Care-Workforce-Data/workforceintelligence/Reports-and-visualisations/National-information/The-State-of-report.aspx</a:t>
            </a:r>
            <a:r>
              <a:rPr lang="en-US" sz="900" dirty="0"/>
              <a:t> (Accessed: 2 June 2026).</a:t>
            </a:r>
          </a:p>
          <a:p>
            <a:r>
              <a:rPr lang="en-US" sz="900" dirty="0"/>
              <a:t>UK Health Security Agency (2023) </a:t>
            </a:r>
            <a:r>
              <a:rPr lang="en-US" sz="900" i="1" dirty="0"/>
              <a:t>Technical report on the COVID-19 pandemic in the UK: Chapter 8.2 care homes</a:t>
            </a:r>
            <a:r>
              <a:rPr lang="en-US" sz="900" dirty="0"/>
              <a:t>. Available at: </a:t>
            </a:r>
            <a:r>
              <a:rPr lang="en-US" sz="900" u="sng" dirty="0">
                <a:hlinkClick r:id="rId19"/>
              </a:rPr>
              <a:t>https://www.gov.uk/government/publications/technical-report-on-the-covid-19-pandemic-in-the-uk/chapter-82-care-homes</a:t>
            </a:r>
            <a:r>
              <a:rPr lang="en-US" sz="900" dirty="0"/>
              <a:t> (Accessed: 2 June 2026).</a:t>
            </a:r>
          </a:p>
        </p:txBody>
      </p:sp>
      <p:sp>
        <p:nvSpPr>
          <p:cNvPr id="5" name="Shape 3"/>
          <p:cNvSpPr/>
          <p:nvPr/>
        </p:nvSpPr>
        <p:spPr>
          <a:xfrm>
            <a:off x="274320" y="4846320"/>
            <a:ext cx="8595360" cy="182880"/>
          </a:xfrm>
          <a:prstGeom prst="roundRect">
            <a:avLst>
              <a:gd name="adj" fmla="val 25000"/>
            </a:avLst>
          </a:prstGeom>
          <a:solidFill>
            <a:srgbClr val="0D9488"/>
          </a:solidFill>
          <a:ln/>
        </p:spPr>
        <p:txBody>
          <a:bodyPr/>
          <a:lstStyle/>
          <a:p>
            <a:endParaRPr lang="en-GB"/>
          </a:p>
        </p:txBody>
      </p:sp>
      <p:sp>
        <p:nvSpPr>
          <p:cNvPr id="6" name="Text 4"/>
          <p:cNvSpPr/>
          <p:nvPr/>
        </p:nvSpPr>
        <p:spPr>
          <a:xfrm>
            <a:off x="274320" y="4919472"/>
            <a:ext cx="8595360" cy="182880"/>
          </a:xfrm>
          <a:prstGeom prst="rect">
            <a:avLst/>
          </a:prstGeom>
          <a:noFill/>
          <a:ln/>
        </p:spPr>
        <p:txBody>
          <a:bodyPr wrap="square" rtlCol="0" anchor="ctr"/>
          <a:lstStyle/>
          <a:p>
            <a:pPr marL="0" indent="0" algn="ctr">
              <a:buNone/>
            </a:pPr>
            <a:endParaRPr lang="en-US" sz="900" dirty="0"/>
          </a:p>
        </p:txBody>
      </p:sp>
      <p:pic>
        <p:nvPicPr>
          <p:cNvPr id="9" name="Audio 8">
            <a:hlinkClick r:id="" action="ppaction://media"/>
            <a:extLst>
              <a:ext uri="{FF2B5EF4-FFF2-40B4-BE49-F238E27FC236}">
                <a16:creationId xmlns:a16="http://schemas.microsoft.com/office/drawing/2014/main" id="{793F68DC-59EC-CAF8-159C-DF7113D9D62E}"/>
              </a:ext>
            </a:extLst>
          </p:cNvPr>
          <p:cNvPicPr>
            <a:picLocks noChangeAspect="1"/>
          </p:cNvPicPr>
          <p:nvPr>
            <a:audioFile r:link="rId2"/>
            <p:extLst>
              <p:ext uri="{DAA4B4D4-6D71-4841-9C94-3DE7FCFB9230}">
                <p14:media xmlns:p14="http://schemas.microsoft.com/office/powerpoint/2010/main" r:embed="rId1"/>
              </p:ext>
            </p:extLst>
          </p:nvPr>
        </p:nvPicPr>
        <p:blipFill>
          <a:blip r:embed="rId20"/>
          <a:srcRect l="-108306" t="-108306" r="-108306" b="-108306"/>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5872"/>
    </mc:Choice>
    <mc:Fallback>
      <p:transition spd="slow" advTm="35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2441</TotalTime>
  <Words>3794</Words>
  <Application>Microsoft Office PowerPoint</Application>
  <PresentationFormat>On-screen Show (16:9)</PresentationFormat>
  <Paragraphs>212</Paragraphs>
  <Slides>15</Slides>
  <Notes>15</Notes>
  <HiddenSlides>0</HiddenSlides>
  <MMClips>15</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COVID in the Nursing Home</dc:title>
  <dc:subject>PptxGenJS Presentation</dc:subject>
  <dc:creator>PptxGenJS</dc:creator>
  <cp:lastModifiedBy>Annorah Sonahar (2220772)</cp:lastModifiedBy>
  <cp:revision>9</cp:revision>
  <dcterms:created xsi:type="dcterms:W3CDTF">2026-06-09T11:08:18Z</dcterms:created>
  <dcterms:modified xsi:type="dcterms:W3CDTF">2026-07-03T13:16:20Z</dcterms:modified>
</cp:coreProperties>
</file>