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1.xml" ContentType="application/vnd.openxmlformats-officedocument.presentationml.tags+xml"/>
  <Override PartName="/ppt/notesSlides/notesSlide5.xml" ContentType="application/vnd.openxmlformats-officedocument.presentationml.notesSlide+xml"/>
  <Override PartName="/ppt/tags/tag2.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tags/tag3.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tags/tag4.xml" ContentType="application/vnd.openxmlformats-officedocument.presentationml.tags+xml"/>
  <Override PartName="/ppt/notesSlides/notesSlide2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4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tags/tag5.xml" ContentType="application/vnd.openxmlformats-officedocument.presentationml.tags+xml"/>
  <Override PartName="/ppt/notesSlides/notesSlide43.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44.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45.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46.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47.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48.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49.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50.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56.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85"/>
  </p:notesMasterIdLst>
  <p:sldIdLst>
    <p:sldId id="256" r:id="rId2"/>
    <p:sldId id="257" r:id="rId3"/>
    <p:sldId id="324" r:id="rId4"/>
    <p:sldId id="693" r:id="rId5"/>
    <p:sldId id="435" r:id="rId6"/>
    <p:sldId id="624" r:id="rId7"/>
    <p:sldId id="436" r:id="rId8"/>
    <p:sldId id="468" r:id="rId9"/>
    <p:sldId id="625" r:id="rId10"/>
    <p:sldId id="626" r:id="rId11"/>
    <p:sldId id="627" r:id="rId12"/>
    <p:sldId id="441" r:id="rId13"/>
    <p:sldId id="442" r:id="rId14"/>
    <p:sldId id="628" r:id="rId15"/>
    <p:sldId id="629" r:id="rId16"/>
    <p:sldId id="630" r:id="rId17"/>
    <p:sldId id="284" r:id="rId18"/>
    <p:sldId id="582" r:id="rId19"/>
    <p:sldId id="586" r:id="rId20"/>
    <p:sldId id="583" r:id="rId21"/>
    <p:sldId id="584" r:id="rId22"/>
    <p:sldId id="587" r:id="rId23"/>
    <p:sldId id="588" r:id="rId24"/>
    <p:sldId id="631" r:id="rId25"/>
    <p:sldId id="632" r:id="rId26"/>
    <p:sldId id="633" r:id="rId27"/>
    <p:sldId id="634" r:id="rId28"/>
    <p:sldId id="635" r:id="rId29"/>
    <p:sldId id="636" r:id="rId30"/>
    <p:sldId id="637" r:id="rId31"/>
    <p:sldId id="638" r:id="rId32"/>
    <p:sldId id="639" r:id="rId33"/>
    <p:sldId id="483" r:id="rId34"/>
    <p:sldId id="689" r:id="rId35"/>
    <p:sldId id="690" r:id="rId36"/>
    <p:sldId id="264" r:id="rId37"/>
    <p:sldId id="691" r:id="rId38"/>
    <p:sldId id="692" r:id="rId39"/>
    <p:sldId id="309" r:id="rId40"/>
    <p:sldId id="325" r:id="rId41"/>
    <p:sldId id="310" r:id="rId42"/>
    <p:sldId id="326" r:id="rId43"/>
    <p:sldId id="312" r:id="rId44"/>
    <p:sldId id="327" r:id="rId45"/>
    <p:sldId id="313" r:id="rId46"/>
    <p:sldId id="317" r:id="rId47"/>
    <p:sldId id="318" r:id="rId48"/>
    <p:sldId id="319" r:id="rId49"/>
    <p:sldId id="320" r:id="rId50"/>
    <p:sldId id="321" r:id="rId51"/>
    <p:sldId id="322" r:id="rId52"/>
    <p:sldId id="323" r:id="rId53"/>
    <p:sldId id="314" r:id="rId54"/>
    <p:sldId id="330" r:id="rId55"/>
    <p:sldId id="592" r:id="rId56"/>
    <p:sldId id="593" r:id="rId57"/>
    <p:sldId id="329" r:id="rId58"/>
    <p:sldId id="315" r:id="rId59"/>
    <p:sldId id="331" r:id="rId60"/>
    <p:sldId id="356" r:id="rId61"/>
    <p:sldId id="332" r:id="rId62"/>
    <p:sldId id="333" r:id="rId63"/>
    <p:sldId id="357" r:id="rId64"/>
    <p:sldId id="334" r:id="rId65"/>
    <p:sldId id="335" r:id="rId66"/>
    <p:sldId id="328" r:id="rId67"/>
    <p:sldId id="336" r:id="rId68"/>
    <p:sldId id="338" r:id="rId69"/>
    <p:sldId id="358" r:id="rId70"/>
    <p:sldId id="339" r:id="rId71"/>
    <p:sldId id="349" r:id="rId72"/>
    <p:sldId id="350" r:id="rId73"/>
    <p:sldId id="351" r:id="rId74"/>
    <p:sldId id="352" r:id="rId75"/>
    <p:sldId id="344" r:id="rId76"/>
    <p:sldId id="353" r:id="rId77"/>
    <p:sldId id="354" r:id="rId78"/>
    <p:sldId id="355" r:id="rId79"/>
    <p:sldId id="341" r:id="rId80"/>
    <p:sldId id="340" r:id="rId81"/>
    <p:sldId id="342" r:id="rId82"/>
    <p:sldId id="343" r:id="rId83"/>
    <p:sldId id="337" r:id="rId8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YlCs4ouQVS5bcm3wyANeuw==" hashData="3dt5OjjP4BuxkSg4dFRbV8XS9szs+pqI3MAn7DJ/DKUs7iN957imGqcNl9KTjEqZJLcjy1qwYQ4A7OAmCByZiA=="/>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442"/>
    <p:restoredTop sz="52695"/>
  </p:normalViewPr>
  <p:slideViewPr>
    <p:cSldViewPr snapToGrid="0">
      <p:cViewPr varScale="1">
        <p:scale>
          <a:sx n="81" d="100"/>
          <a:sy n="81" d="100"/>
        </p:scale>
        <p:origin x="336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tableStyles" Target="tableStyle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viewProps" Target="viewProps.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s>
</file>

<file path=ppt/diagrams/_rels/data13.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image" Target="../media/image56.png"/></Relationships>
</file>

<file path=ppt/diagrams/_rels/data17.xml.rels><?xml version="1.0" encoding="UTF-8" standalone="yes"?>
<Relationships xmlns="http://schemas.openxmlformats.org/package/2006/relationships"><Relationship Id="rId8" Type="http://schemas.openxmlformats.org/officeDocument/2006/relationships/image" Target="../media/image77.svg"/><Relationship Id="rId3" Type="http://schemas.openxmlformats.org/officeDocument/2006/relationships/image" Target="../media/image72.png"/><Relationship Id="rId7" Type="http://schemas.openxmlformats.org/officeDocument/2006/relationships/image" Target="../media/image76.png"/><Relationship Id="rId12" Type="http://schemas.openxmlformats.org/officeDocument/2006/relationships/image" Target="../media/image81.svg"/><Relationship Id="rId2" Type="http://schemas.openxmlformats.org/officeDocument/2006/relationships/image" Target="../media/image71.svg"/><Relationship Id="rId1" Type="http://schemas.openxmlformats.org/officeDocument/2006/relationships/image" Target="../media/image70.png"/><Relationship Id="rId6" Type="http://schemas.openxmlformats.org/officeDocument/2006/relationships/image" Target="../media/image75.svg"/><Relationship Id="rId11" Type="http://schemas.openxmlformats.org/officeDocument/2006/relationships/image" Target="../media/image80.png"/><Relationship Id="rId5" Type="http://schemas.openxmlformats.org/officeDocument/2006/relationships/image" Target="../media/image74.png"/><Relationship Id="rId10" Type="http://schemas.openxmlformats.org/officeDocument/2006/relationships/image" Target="../media/image79.svg"/><Relationship Id="rId4" Type="http://schemas.openxmlformats.org/officeDocument/2006/relationships/image" Target="../media/image73.svg"/><Relationship Id="rId9" Type="http://schemas.openxmlformats.org/officeDocument/2006/relationships/image" Target="../media/image78.png"/></Relationships>
</file>

<file path=ppt/diagrams/_rels/drawing13.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image" Target="../media/image56.png"/></Relationships>
</file>

<file path=ppt/diagrams/_rels/drawing17.xml.rels><?xml version="1.0" encoding="UTF-8" standalone="yes"?>
<Relationships xmlns="http://schemas.openxmlformats.org/package/2006/relationships"><Relationship Id="rId8" Type="http://schemas.openxmlformats.org/officeDocument/2006/relationships/image" Target="../media/image77.svg"/><Relationship Id="rId3" Type="http://schemas.openxmlformats.org/officeDocument/2006/relationships/image" Target="../media/image72.png"/><Relationship Id="rId7" Type="http://schemas.openxmlformats.org/officeDocument/2006/relationships/image" Target="../media/image76.png"/><Relationship Id="rId12" Type="http://schemas.openxmlformats.org/officeDocument/2006/relationships/image" Target="../media/image81.svg"/><Relationship Id="rId2" Type="http://schemas.openxmlformats.org/officeDocument/2006/relationships/image" Target="../media/image71.svg"/><Relationship Id="rId1" Type="http://schemas.openxmlformats.org/officeDocument/2006/relationships/image" Target="../media/image70.png"/><Relationship Id="rId6" Type="http://schemas.openxmlformats.org/officeDocument/2006/relationships/image" Target="../media/image75.svg"/><Relationship Id="rId11" Type="http://schemas.openxmlformats.org/officeDocument/2006/relationships/image" Target="../media/image80.png"/><Relationship Id="rId5" Type="http://schemas.openxmlformats.org/officeDocument/2006/relationships/image" Target="../media/image74.png"/><Relationship Id="rId10" Type="http://schemas.openxmlformats.org/officeDocument/2006/relationships/image" Target="../media/image79.svg"/><Relationship Id="rId4" Type="http://schemas.openxmlformats.org/officeDocument/2006/relationships/image" Target="../media/image73.svg"/><Relationship Id="rId9" Type="http://schemas.openxmlformats.org/officeDocument/2006/relationships/image" Target="../media/image78.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4483F3-60CD-475A-B43A-E09EB99CE36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AE6F29B-90C7-4E5B-9C8A-4005AB76EA90}">
      <dgm:prSet/>
      <dgm:spPr/>
      <dgm:t>
        <a:bodyPr/>
        <a:lstStyle/>
        <a:p>
          <a:r>
            <a:rPr lang="en-US"/>
            <a:t>Section 24 Police and Criminal Evidence Act 1984 </a:t>
          </a:r>
        </a:p>
      </dgm:t>
    </dgm:pt>
    <dgm:pt modelId="{D19154D7-C6E6-4530-87AF-0B3940213B83}" type="parTrans" cxnId="{EC64E0CE-2DBE-4212-81AD-56E6DA78CF65}">
      <dgm:prSet/>
      <dgm:spPr/>
      <dgm:t>
        <a:bodyPr/>
        <a:lstStyle/>
        <a:p>
          <a:endParaRPr lang="en-US"/>
        </a:p>
      </dgm:t>
    </dgm:pt>
    <dgm:pt modelId="{3A05D94C-8660-4CB6-919D-35533B77AD20}" type="sibTrans" cxnId="{EC64E0CE-2DBE-4212-81AD-56E6DA78CF65}">
      <dgm:prSet/>
      <dgm:spPr/>
      <dgm:t>
        <a:bodyPr/>
        <a:lstStyle/>
        <a:p>
          <a:endParaRPr lang="en-US"/>
        </a:p>
      </dgm:t>
    </dgm:pt>
    <dgm:pt modelId="{3C3D9D5F-1691-4C60-B80C-0BA68A9B2440}">
      <dgm:prSet/>
      <dgm:spPr/>
      <dgm:t>
        <a:bodyPr/>
        <a:lstStyle/>
        <a:p>
          <a:r>
            <a:rPr lang="en-US"/>
            <a:t>SCREEN</a:t>
          </a:r>
        </a:p>
      </dgm:t>
    </dgm:pt>
    <dgm:pt modelId="{29BC5A0B-1122-44D6-B154-22C0F3B8507D}" type="parTrans" cxnId="{210194FD-D722-4E1D-909B-C770F9AFA59D}">
      <dgm:prSet/>
      <dgm:spPr/>
      <dgm:t>
        <a:bodyPr/>
        <a:lstStyle/>
        <a:p>
          <a:endParaRPr lang="en-US"/>
        </a:p>
      </dgm:t>
    </dgm:pt>
    <dgm:pt modelId="{05F65E43-235E-44E5-B124-359057118423}" type="sibTrans" cxnId="{210194FD-D722-4E1D-909B-C770F9AFA59D}">
      <dgm:prSet/>
      <dgm:spPr/>
      <dgm:t>
        <a:bodyPr/>
        <a:lstStyle/>
        <a:p>
          <a:endParaRPr lang="en-US"/>
        </a:p>
      </dgm:t>
    </dgm:pt>
    <dgm:pt modelId="{3FCB076C-E685-4DD7-BD6B-ECBBD8BE6CDC}">
      <dgm:prSet/>
      <dgm:spPr/>
      <dgm:t>
        <a:bodyPr/>
        <a:lstStyle/>
        <a:p>
          <a:r>
            <a:rPr lang="en-US"/>
            <a:t>National Crime Standards </a:t>
          </a:r>
        </a:p>
      </dgm:t>
    </dgm:pt>
    <dgm:pt modelId="{9750115D-35AE-4E7D-BC85-B8252F400719}" type="parTrans" cxnId="{FEE8BDDF-481D-444A-AFCA-A95B5D8F288F}">
      <dgm:prSet/>
      <dgm:spPr/>
      <dgm:t>
        <a:bodyPr/>
        <a:lstStyle/>
        <a:p>
          <a:endParaRPr lang="en-US"/>
        </a:p>
      </dgm:t>
    </dgm:pt>
    <dgm:pt modelId="{D555CA0D-6E0E-4DA1-87E4-231E7AF5DD78}" type="sibTrans" cxnId="{FEE8BDDF-481D-444A-AFCA-A95B5D8F288F}">
      <dgm:prSet/>
      <dgm:spPr/>
      <dgm:t>
        <a:bodyPr/>
        <a:lstStyle/>
        <a:p>
          <a:endParaRPr lang="en-US"/>
        </a:p>
      </dgm:t>
    </dgm:pt>
    <dgm:pt modelId="{8911B34F-D19D-924A-A2D9-8E4B9C5BFB43}" type="pres">
      <dgm:prSet presAssocID="{414483F3-60CD-475A-B43A-E09EB99CE362}" presName="linear" presStyleCnt="0">
        <dgm:presLayoutVars>
          <dgm:animLvl val="lvl"/>
          <dgm:resizeHandles val="exact"/>
        </dgm:presLayoutVars>
      </dgm:prSet>
      <dgm:spPr/>
    </dgm:pt>
    <dgm:pt modelId="{3379AD1A-D92F-F648-91B3-027F329B3FB8}" type="pres">
      <dgm:prSet presAssocID="{DAE6F29B-90C7-4E5B-9C8A-4005AB76EA90}" presName="parentText" presStyleLbl="node1" presStyleIdx="0" presStyleCnt="3">
        <dgm:presLayoutVars>
          <dgm:chMax val="0"/>
          <dgm:bulletEnabled val="1"/>
        </dgm:presLayoutVars>
      </dgm:prSet>
      <dgm:spPr/>
    </dgm:pt>
    <dgm:pt modelId="{62E4B7C4-6D43-F547-B8F7-B94A88B2F84F}" type="pres">
      <dgm:prSet presAssocID="{3A05D94C-8660-4CB6-919D-35533B77AD20}" presName="spacer" presStyleCnt="0"/>
      <dgm:spPr/>
    </dgm:pt>
    <dgm:pt modelId="{560EAF55-75A7-D542-985D-1627DCE036E4}" type="pres">
      <dgm:prSet presAssocID="{3C3D9D5F-1691-4C60-B80C-0BA68A9B2440}" presName="parentText" presStyleLbl="node1" presStyleIdx="1" presStyleCnt="3">
        <dgm:presLayoutVars>
          <dgm:chMax val="0"/>
          <dgm:bulletEnabled val="1"/>
        </dgm:presLayoutVars>
      </dgm:prSet>
      <dgm:spPr/>
    </dgm:pt>
    <dgm:pt modelId="{4FE0C5AF-3398-8147-AEAB-7423A47EA703}" type="pres">
      <dgm:prSet presAssocID="{05F65E43-235E-44E5-B124-359057118423}" presName="spacer" presStyleCnt="0"/>
      <dgm:spPr/>
    </dgm:pt>
    <dgm:pt modelId="{B5D43553-C3CD-1743-AEA6-8B725D3B4829}" type="pres">
      <dgm:prSet presAssocID="{3FCB076C-E685-4DD7-BD6B-ECBBD8BE6CDC}" presName="parentText" presStyleLbl="node1" presStyleIdx="2" presStyleCnt="3">
        <dgm:presLayoutVars>
          <dgm:chMax val="0"/>
          <dgm:bulletEnabled val="1"/>
        </dgm:presLayoutVars>
      </dgm:prSet>
      <dgm:spPr/>
    </dgm:pt>
  </dgm:ptLst>
  <dgm:cxnLst>
    <dgm:cxn modelId="{C831C200-DC09-FA4E-AD87-997333632046}" type="presOf" srcId="{DAE6F29B-90C7-4E5B-9C8A-4005AB76EA90}" destId="{3379AD1A-D92F-F648-91B3-027F329B3FB8}" srcOrd="0" destOrd="0" presId="urn:microsoft.com/office/officeart/2005/8/layout/vList2"/>
    <dgm:cxn modelId="{37E04118-E487-7A4F-AEBA-399BCC1A3A37}" type="presOf" srcId="{3FCB076C-E685-4DD7-BD6B-ECBBD8BE6CDC}" destId="{B5D43553-C3CD-1743-AEA6-8B725D3B4829}" srcOrd="0" destOrd="0" presId="urn:microsoft.com/office/officeart/2005/8/layout/vList2"/>
    <dgm:cxn modelId="{7E6B66B6-34CB-804A-8D93-891E6BDB5413}" type="presOf" srcId="{414483F3-60CD-475A-B43A-E09EB99CE362}" destId="{8911B34F-D19D-924A-A2D9-8E4B9C5BFB43}" srcOrd="0" destOrd="0" presId="urn:microsoft.com/office/officeart/2005/8/layout/vList2"/>
    <dgm:cxn modelId="{EC64E0CE-2DBE-4212-81AD-56E6DA78CF65}" srcId="{414483F3-60CD-475A-B43A-E09EB99CE362}" destId="{DAE6F29B-90C7-4E5B-9C8A-4005AB76EA90}" srcOrd="0" destOrd="0" parTransId="{D19154D7-C6E6-4530-87AF-0B3940213B83}" sibTransId="{3A05D94C-8660-4CB6-919D-35533B77AD20}"/>
    <dgm:cxn modelId="{FEE8BDDF-481D-444A-AFCA-A95B5D8F288F}" srcId="{414483F3-60CD-475A-B43A-E09EB99CE362}" destId="{3FCB076C-E685-4DD7-BD6B-ECBBD8BE6CDC}" srcOrd="2" destOrd="0" parTransId="{9750115D-35AE-4E7D-BC85-B8252F400719}" sibTransId="{D555CA0D-6E0E-4DA1-87E4-231E7AF5DD78}"/>
    <dgm:cxn modelId="{061089F2-6D49-2D4B-880F-83E2BCF5CA21}" type="presOf" srcId="{3C3D9D5F-1691-4C60-B80C-0BA68A9B2440}" destId="{560EAF55-75A7-D542-985D-1627DCE036E4}" srcOrd="0" destOrd="0" presId="urn:microsoft.com/office/officeart/2005/8/layout/vList2"/>
    <dgm:cxn modelId="{210194FD-D722-4E1D-909B-C770F9AFA59D}" srcId="{414483F3-60CD-475A-B43A-E09EB99CE362}" destId="{3C3D9D5F-1691-4C60-B80C-0BA68A9B2440}" srcOrd="1" destOrd="0" parTransId="{29BC5A0B-1122-44D6-B154-22C0F3B8507D}" sibTransId="{05F65E43-235E-44E5-B124-359057118423}"/>
    <dgm:cxn modelId="{3B80C765-1CEC-024C-B642-9BBF5D61B354}" type="presParOf" srcId="{8911B34F-D19D-924A-A2D9-8E4B9C5BFB43}" destId="{3379AD1A-D92F-F648-91B3-027F329B3FB8}" srcOrd="0" destOrd="0" presId="urn:microsoft.com/office/officeart/2005/8/layout/vList2"/>
    <dgm:cxn modelId="{94973A77-F684-094B-9408-5D969AA44FA8}" type="presParOf" srcId="{8911B34F-D19D-924A-A2D9-8E4B9C5BFB43}" destId="{62E4B7C4-6D43-F547-B8F7-B94A88B2F84F}" srcOrd="1" destOrd="0" presId="urn:microsoft.com/office/officeart/2005/8/layout/vList2"/>
    <dgm:cxn modelId="{C9457492-DCC5-3C41-954E-8A98B359F84B}" type="presParOf" srcId="{8911B34F-D19D-924A-A2D9-8E4B9C5BFB43}" destId="{560EAF55-75A7-D542-985D-1627DCE036E4}" srcOrd="2" destOrd="0" presId="urn:microsoft.com/office/officeart/2005/8/layout/vList2"/>
    <dgm:cxn modelId="{51A54B4D-38D3-3144-AC58-5C9A6F272C96}" type="presParOf" srcId="{8911B34F-D19D-924A-A2D9-8E4B9C5BFB43}" destId="{4FE0C5AF-3398-8147-AEAB-7423A47EA703}" srcOrd="3" destOrd="0" presId="urn:microsoft.com/office/officeart/2005/8/layout/vList2"/>
    <dgm:cxn modelId="{0B27EB06-97E2-FD44-9FC1-5C1B64966AC4}" type="presParOf" srcId="{8911B34F-D19D-924A-A2D9-8E4B9C5BFB43}" destId="{B5D43553-C3CD-1743-AEA6-8B725D3B482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0605249-9B3C-488C-BD1B-C984D19D3325}" type="doc">
      <dgm:prSet loTypeId="urn:microsoft.com/office/officeart/2005/8/layout/pyramid3" loCatId="pyramid" qsTypeId="urn:microsoft.com/office/officeart/2005/8/quickstyle/simple5" qsCatId="simple" csTypeId="urn:microsoft.com/office/officeart/2005/8/colors/colorful5" csCatId="colorful" phldr="1"/>
      <dgm:spPr/>
    </dgm:pt>
    <dgm:pt modelId="{C4F9A7E8-741C-4B8E-90D7-5ED934D0448D}">
      <dgm:prSet phldrT="[Text]" custT="1"/>
      <dgm:spPr>
        <a:xfrm rot="10800000">
          <a:off x="0" y="0"/>
          <a:ext cx="10058399" cy="1201208"/>
        </a:xfrm>
        <a:prstGeom prst="trapezoid">
          <a:avLst>
            <a:gd name="adj" fmla="val 139559"/>
          </a:avLst>
        </a:prstGeom>
        <a:scene3d>
          <a:camera prst="orthographicFront">
            <a:rot lat="0" lon="0" rev="0"/>
          </a:camera>
          <a:lightRig rig="threePt" dir="t">
            <a:rot lat="0" lon="0" rev="19800000"/>
          </a:lightRig>
        </a:scene3d>
        <a:sp3d prstMaterial="flat">
          <a:bevelT w="25400" h="31750"/>
        </a:sp3d>
      </dgm:spPr>
      <dgm:t>
        <a:bodyPr/>
        <a:lstStyle/>
        <a:p>
          <a:r>
            <a:rPr lang="en-US" sz="2400" b="1" dirty="0">
              <a:latin typeface="Arial" panose="020B0604020202020204" pitchFamily="34" charset="0"/>
              <a:ea typeface="+mn-ea"/>
              <a:cs typeface="Arial" panose="020B0604020202020204" pitchFamily="34" charset="0"/>
            </a:rPr>
            <a:t>Knowing</a:t>
          </a:r>
        </a:p>
      </dgm:t>
    </dgm:pt>
    <dgm:pt modelId="{BF7AC08B-2149-43DC-AD51-64B42E6ACC8D}" type="parTrans" cxnId="{D094E98A-933C-464C-AABF-8FFBF00D5F77}">
      <dgm:prSet/>
      <dgm:spPr/>
      <dgm:t>
        <a:bodyPr/>
        <a:lstStyle/>
        <a:p>
          <a:endParaRPr lang="en-US"/>
        </a:p>
      </dgm:t>
    </dgm:pt>
    <dgm:pt modelId="{5D8281C8-245C-4490-A9B8-568F4BEDA971}" type="sibTrans" cxnId="{D094E98A-933C-464C-AABF-8FFBF00D5F77}">
      <dgm:prSet/>
      <dgm:spPr/>
      <dgm:t>
        <a:bodyPr/>
        <a:lstStyle/>
        <a:p>
          <a:endParaRPr lang="en-US"/>
        </a:p>
      </dgm:t>
    </dgm:pt>
    <dgm:pt modelId="{E78B6570-31A8-4218-8427-CE634C69F9A7}">
      <dgm:prSet phldrT="[Text]" custT="1"/>
      <dgm:spPr>
        <a:xfrm rot="10800000">
          <a:off x="1676400" y="1201208"/>
          <a:ext cx="6705599" cy="1201208"/>
        </a:xfrm>
        <a:prstGeom prst="trapezoid">
          <a:avLst>
            <a:gd name="adj" fmla="val 139559"/>
          </a:avLst>
        </a:prstGeom>
        <a:scene3d>
          <a:camera prst="orthographicFront">
            <a:rot lat="0" lon="0" rev="0"/>
          </a:camera>
          <a:lightRig rig="threePt" dir="t">
            <a:rot lat="0" lon="0" rev="19800000"/>
          </a:lightRig>
        </a:scene3d>
        <a:sp3d prstMaterial="flat">
          <a:bevelT w="25400" h="31750"/>
        </a:sp3d>
      </dgm:spPr>
      <dgm:t>
        <a:bodyPr/>
        <a:lstStyle/>
        <a:p>
          <a:r>
            <a:rPr lang="en-US" sz="2400" b="1">
              <a:latin typeface="Arial" panose="020B0604020202020204" pitchFamily="34" charset="0"/>
              <a:ea typeface="+mn-ea"/>
              <a:cs typeface="Arial" panose="020B0604020202020204" pitchFamily="34" charset="0"/>
            </a:rPr>
            <a:t>Believing</a:t>
          </a:r>
          <a:endParaRPr lang="en-US" sz="2400" b="1" dirty="0">
            <a:latin typeface="Arial" panose="020B0604020202020204" pitchFamily="34" charset="0"/>
            <a:ea typeface="+mn-ea"/>
            <a:cs typeface="Arial" panose="020B0604020202020204" pitchFamily="34" charset="0"/>
          </a:endParaRPr>
        </a:p>
      </dgm:t>
    </dgm:pt>
    <dgm:pt modelId="{17BA083D-6BDB-4935-B2FF-E0FB68A3461E}" type="parTrans" cxnId="{322446DF-AD20-48C1-AF94-2D083009C9A4}">
      <dgm:prSet/>
      <dgm:spPr/>
      <dgm:t>
        <a:bodyPr/>
        <a:lstStyle/>
        <a:p>
          <a:endParaRPr lang="en-US"/>
        </a:p>
      </dgm:t>
    </dgm:pt>
    <dgm:pt modelId="{0BA2FFBD-C193-4968-AA15-051452CD19AB}" type="sibTrans" cxnId="{322446DF-AD20-48C1-AF94-2D083009C9A4}">
      <dgm:prSet/>
      <dgm:spPr/>
      <dgm:t>
        <a:bodyPr/>
        <a:lstStyle/>
        <a:p>
          <a:endParaRPr lang="en-US"/>
        </a:p>
      </dgm:t>
    </dgm:pt>
    <dgm:pt modelId="{139918BB-9DE8-47B5-BEC6-4D5A43E4E2EE}">
      <dgm:prSet phldrT="[Text]" custT="1"/>
      <dgm:spPr>
        <a:xfrm rot="10800000">
          <a:off x="3352799" y="2402416"/>
          <a:ext cx="3352799" cy="1201208"/>
        </a:xfrm>
        <a:prstGeom prst="trapezoid">
          <a:avLst>
            <a:gd name="adj" fmla="val 139559"/>
          </a:avLst>
        </a:prstGeom>
        <a:scene3d>
          <a:camera prst="orthographicFront">
            <a:rot lat="0" lon="0" rev="0"/>
          </a:camera>
          <a:lightRig rig="threePt" dir="t">
            <a:rot lat="0" lon="0" rev="19800000"/>
          </a:lightRig>
        </a:scene3d>
        <a:sp3d prstMaterial="flat">
          <a:bevelT w="25400" h="31750"/>
        </a:sp3d>
      </dgm:spPr>
      <dgm:t>
        <a:bodyPr/>
        <a:lstStyle/>
        <a:p>
          <a:r>
            <a:rPr lang="en-US" sz="2400" b="1" dirty="0">
              <a:latin typeface="Arial" panose="020B0604020202020204" pitchFamily="34" charset="0"/>
              <a:ea typeface="+mn-ea"/>
              <a:cs typeface="Arial" panose="020B0604020202020204" pitchFamily="34" charset="0"/>
            </a:rPr>
            <a:t>Suspecting</a:t>
          </a:r>
        </a:p>
      </dgm:t>
    </dgm:pt>
    <dgm:pt modelId="{DCBD3410-6211-407D-80EB-D2F1DC493188}" type="parTrans" cxnId="{43DDF188-7044-451C-81C1-F2AA9F1F3104}">
      <dgm:prSet/>
      <dgm:spPr/>
      <dgm:t>
        <a:bodyPr/>
        <a:lstStyle/>
        <a:p>
          <a:endParaRPr lang="en-US"/>
        </a:p>
      </dgm:t>
    </dgm:pt>
    <dgm:pt modelId="{CBD1114B-39B8-4252-8F36-3D99E226D3F0}" type="sibTrans" cxnId="{43DDF188-7044-451C-81C1-F2AA9F1F3104}">
      <dgm:prSet/>
      <dgm:spPr/>
      <dgm:t>
        <a:bodyPr/>
        <a:lstStyle/>
        <a:p>
          <a:endParaRPr lang="en-US"/>
        </a:p>
      </dgm:t>
    </dgm:pt>
    <dgm:pt modelId="{1CB5EA9B-FA24-4A05-910D-2AEBDE6F0F5B}" type="pres">
      <dgm:prSet presAssocID="{70605249-9B3C-488C-BD1B-C984D19D3325}" presName="Name0" presStyleCnt="0">
        <dgm:presLayoutVars>
          <dgm:dir/>
          <dgm:animLvl val="lvl"/>
          <dgm:resizeHandles val="exact"/>
        </dgm:presLayoutVars>
      </dgm:prSet>
      <dgm:spPr/>
    </dgm:pt>
    <dgm:pt modelId="{899BF5D1-4573-4397-94E8-FFE8D64E7F77}" type="pres">
      <dgm:prSet presAssocID="{C4F9A7E8-741C-4B8E-90D7-5ED934D0448D}" presName="Name8" presStyleCnt="0"/>
      <dgm:spPr/>
    </dgm:pt>
    <dgm:pt modelId="{9AF7140A-1B63-4AF0-AC14-000DD44253A7}" type="pres">
      <dgm:prSet presAssocID="{C4F9A7E8-741C-4B8E-90D7-5ED934D0448D}" presName="level" presStyleLbl="node1" presStyleIdx="0" presStyleCnt="3">
        <dgm:presLayoutVars>
          <dgm:chMax val="1"/>
          <dgm:bulletEnabled val="1"/>
        </dgm:presLayoutVars>
      </dgm:prSet>
      <dgm:spPr/>
    </dgm:pt>
    <dgm:pt modelId="{DD7CCD27-9E92-4386-9912-081D94CDC647}" type="pres">
      <dgm:prSet presAssocID="{C4F9A7E8-741C-4B8E-90D7-5ED934D0448D}" presName="levelTx" presStyleLbl="revTx" presStyleIdx="0" presStyleCnt="0">
        <dgm:presLayoutVars>
          <dgm:chMax val="1"/>
          <dgm:bulletEnabled val="1"/>
        </dgm:presLayoutVars>
      </dgm:prSet>
      <dgm:spPr/>
    </dgm:pt>
    <dgm:pt modelId="{3EED2144-DE0B-4C56-8FEF-F7001BE063DF}" type="pres">
      <dgm:prSet presAssocID="{E78B6570-31A8-4218-8427-CE634C69F9A7}" presName="Name8" presStyleCnt="0"/>
      <dgm:spPr/>
    </dgm:pt>
    <dgm:pt modelId="{E39C8E5E-ADAF-411E-B5AC-9A53AFCEB9FA}" type="pres">
      <dgm:prSet presAssocID="{E78B6570-31A8-4218-8427-CE634C69F9A7}" presName="level" presStyleLbl="node1" presStyleIdx="1" presStyleCnt="3" custScaleX="113767">
        <dgm:presLayoutVars>
          <dgm:chMax val="1"/>
          <dgm:bulletEnabled val="1"/>
        </dgm:presLayoutVars>
      </dgm:prSet>
      <dgm:spPr/>
    </dgm:pt>
    <dgm:pt modelId="{B6B5E9B3-D27E-4E7B-9245-27023A88BA19}" type="pres">
      <dgm:prSet presAssocID="{E78B6570-31A8-4218-8427-CE634C69F9A7}" presName="levelTx" presStyleLbl="revTx" presStyleIdx="0" presStyleCnt="0">
        <dgm:presLayoutVars>
          <dgm:chMax val="1"/>
          <dgm:bulletEnabled val="1"/>
        </dgm:presLayoutVars>
      </dgm:prSet>
      <dgm:spPr/>
    </dgm:pt>
    <dgm:pt modelId="{1FFF9A8E-B7BE-4119-A7F0-ED353F0D4BD2}" type="pres">
      <dgm:prSet presAssocID="{139918BB-9DE8-47B5-BEC6-4D5A43E4E2EE}" presName="Name8" presStyleCnt="0"/>
      <dgm:spPr/>
    </dgm:pt>
    <dgm:pt modelId="{2AF2D461-9AA2-4F5C-9EED-7B89FEBDAB57}" type="pres">
      <dgm:prSet presAssocID="{139918BB-9DE8-47B5-BEC6-4D5A43E4E2EE}" presName="level" presStyleLbl="node1" presStyleIdx="2" presStyleCnt="3" custScaleX="160714">
        <dgm:presLayoutVars>
          <dgm:chMax val="1"/>
          <dgm:bulletEnabled val="1"/>
        </dgm:presLayoutVars>
      </dgm:prSet>
      <dgm:spPr/>
    </dgm:pt>
    <dgm:pt modelId="{BB96676E-EB88-4FC0-958D-97F77450821C}" type="pres">
      <dgm:prSet presAssocID="{139918BB-9DE8-47B5-BEC6-4D5A43E4E2EE}" presName="levelTx" presStyleLbl="revTx" presStyleIdx="0" presStyleCnt="0">
        <dgm:presLayoutVars>
          <dgm:chMax val="1"/>
          <dgm:bulletEnabled val="1"/>
        </dgm:presLayoutVars>
      </dgm:prSet>
      <dgm:spPr/>
    </dgm:pt>
  </dgm:ptLst>
  <dgm:cxnLst>
    <dgm:cxn modelId="{A1FFF92D-C732-4170-9F5C-F5780358DED8}" type="presOf" srcId="{E78B6570-31A8-4218-8427-CE634C69F9A7}" destId="{B6B5E9B3-D27E-4E7B-9245-27023A88BA19}" srcOrd="1" destOrd="0" presId="urn:microsoft.com/office/officeart/2005/8/layout/pyramid3"/>
    <dgm:cxn modelId="{7A7AFD49-73FF-450E-A547-4E5754477223}" type="presOf" srcId="{C4F9A7E8-741C-4B8E-90D7-5ED934D0448D}" destId="{9AF7140A-1B63-4AF0-AC14-000DD44253A7}" srcOrd="0" destOrd="0" presId="urn:microsoft.com/office/officeart/2005/8/layout/pyramid3"/>
    <dgm:cxn modelId="{69F06E4F-D135-4227-81A7-FDBF188A5EA2}" type="presOf" srcId="{139918BB-9DE8-47B5-BEC6-4D5A43E4E2EE}" destId="{BB96676E-EB88-4FC0-958D-97F77450821C}" srcOrd="1" destOrd="0" presId="urn:microsoft.com/office/officeart/2005/8/layout/pyramid3"/>
    <dgm:cxn modelId="{D9B9C463-BFDB-415B-926B-28E3FBC9F771}" type="presOf" srcId="{70605249-9B3C-488C-BD1B-C984D19D3325}" destId="{1CB5EA9B-FA24-4A05-910D-2AEBDE6F0F5B}" srcOrd="0" destOrd="0" presId="urn:microsoft.com/office/officeart/2005/8/layout/pyramid3"/>
    <dgm:cxn modelId="{43DDF188-7044-451C-81C1-F2AA9F1F3104}" srcId="{70605249-9B3C-488C-BD1B-C984D19D3325}" destId="{139918BB-9DE8-47B5-BEC6-4D5A43E4E2EE}" srcOrd="2" destOrd="0" parTransId="{DCBD3410-6211-407D-80EB-D2F1DC493188}" sibTransId="{CBD1114B-39B8-4252-8F36-3D99E226D3F0}"/>
    <dgm:cxn modelId="{D094E98A-933C-464C-AABF-8FFBF00D5F77}" srcId="{70605249-9B3C-488C-BD1B-C984D19D3325}" destId="{C4F9A7E8-741C-4B8E-90D7-5ED934D0448D}" srcOrd="0" destOrd="0" parTransId="{BF7AC08B-2149-43DC-AD51-64B42E6ACC8D}" sibTransId="{5D8281C8-245C-4490-A9B8-568F4BEDA971}"/>
    <dgm:cxn modelId="{073C4EB8-A59A-4464-ACC4-4470C10BE9C2}" type="presOf" srcId="{E78B6570-31A8-4218-8427-CE634C69F9A7}" destId="{E39C8E5E-ADAF-411E-B5AC-9A53AFCEB9FA}" srcOrd="0" destOrd="0" presId="urn:microsoft.com/office/officeart/2005/8/layout/pyramid3"/>
    <dgm:cxn modelId="{322446DF-AD20-48C1-AF94-2D083009C9A4}" srcId="{70605249-9B3C-488C-BD1B-C984D19D3325}" destId="{E78B6570-31A8-4218-8427-CE634C69F9A7}" srcOrd="1" destOrd="0" parTransId="{17BA083D-6BDB-4935-B2FF-E0FB68A3461E}" sibTransId="{0BA2FFBD-C193-4968-AA15-051452CD19AB}"/>
    <dgm:cxn modelId="{9CA50CE1-5A8D-460B-B3B9-6CFBD0DF7F42}" type="presOf" srcId="{139918BB-9DE8-47B5-BEC6-4D5A43E4E2EE}" destId="{2AF2D461-9AA2-4F5C-9EED-7B89FEBDAB57}" srcOrd="0" destOrd="0" presId="urn:microsoft.com/office/officeart/2005/8/layout/pyramid3"/>
    <dgm:cxn modelId="{E64D7BF0-8393-438C-9F12-06D2E0248703}" type="presOf" srcId="{C4F9A7E8-741C-4B8E-90D7-5ED934D0448D}" destId="{DD7CCD27-9E92-4386-9912-081D94CDC647}" srcOrd="1" destOrd="0" presId="urn:microsoft.com/office/officeart/2005/8/layout/pyramid3"/>
    <dgm:cxn modelId="{708E6386-2B22-47E6-87C5-C916205A653A}" type="presParOf" srcId="{1CB5EA9B-FA24-4A05-910D-2AEBDE6F0F5B}" destId="{899BF5D1-4573-4397-94E8-FFE8D64E7F77}" srcOrd="0" destOrd="0" presId="urn:microsoft.com/office/officeart/2005/8/layout/pyramid3"/>
    <dgm:cxn modelId="{169E76A8-650D-4688-B769-C2BE0E3CC033}" type="presParOf" srcId="{899BF5D1-4573-4397-94E8-FFE8D64E7F77}" destId="{9AF7140A-1B63-4AF0-AC14-000DD44253A7}" srcOrd="0" destOrd="0" presId="urn:microsoft.com/office/officeart/2005/8/layout/pyramid3"/>
    <dgm:cxn modelId="{15C6E205-DF48-4895-AF28-B0EC4D5EADB6}" type="presParOf" srcId="{899BF5D1-4573-4397-94E8-FFE8D64E7F77}" destId="{DD7CCD27-9E92-4386-9912-081D94CDC647}" srcOrd="1" destOrd="0" presId="urn:microsoft.com/office/officeart/2005/8/layout/pyramid3"/>
    <dgm:cxn modelId="{6B2EB677-FA64-4E72-ADC9-38248F6BC7E9}" type="presParOf" srcId="{1CB5EA9B-FA24-4A05-910D-2AEBDE6F0F5B}" destId="{3EED2144-DE0B-4C56-8FEF-F7001BE063DF}" srcOrd="1" destOrd="0" presId="urn:microsoft.com/office/officeart/2005/8/layout/pyramid3"/>
    <dgm:cxn modelId="{CDB691EC-6BE3-43A4-9EAD-06FED565B98B}" type="presParOf" srcId="{3EED2144-DE0B-4C56-8FEF-F7001BE063DF}" destId="{E39C8E5E-ADAF-411E-B5AC-9A53AFCEB9FA}" srcOrd="0" destOrd="0" presId="urn:microsoft.com/office/officeart/2005/8/layout/pyramid3"/>
    <dgm:cxn modelId="{3F076D11-3405-4183-8C6F-97F1E6F8AA00}" type="presParOf" srcId="{3EED2144-DE0B-4C56-8FEF-F7001BE063DF}" destId="{B6B5E9B3-D27E-4E7B-9245-27023A88BA19}" srcOrd="1" destOrd="0" presId="urn:microsoft.com/office/officeart/2005/8/layout/pyramid3"/>
    <dgm:cxn modelId="{08EEB19D-09B4-4EFA-AB7A-E1158D946195}" type="presParOf" srcId="{1CB5EA9B-FA24-4A05-910D-2AEBDE6F0F5B}" destId="{1FFF9A8E-B7BE-4119-A7F0-ED353F0D4BD2}" srcOrd="2" destOrd="0" presId="urn:microsoft.com/office/officeart/2005/8/layout/pyramid3"/>
    <dgm:cxn modelId="{558DDCDC-DCA0-46DF-97DC-71FE2F79BE02}" type="presParOf" srcId="{1FFF9A8E-B7BE-4119-A7F0-ED353F0D4BD2}" destId="{2AF2D461-9AA2-4F5C-9EED-7B89FEBDAB57}" srcOrd="0" destOrd="0" presId="urn:microsoft.com/office/officeart/2005/8/layout/pyramid3"/>
    <dgm:cxn modelId="{83914CC8-F8C8-4198-94CA-0460C475243A}" type="presParOf" srcId="{1FFF9A8E-B7BE-4119-A7F0-ED353F0D4BD2}" destId="{BB96676E-EB88-4FC0-958D-97F77450821C}" srcOrd="1" destOrd="0" presId="urn:microsoft.com/office/officeart/2005/8/layout/pyramid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8E200E0-C675-4B67-9CFC-4D2D31C8CEC9}"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6AA146FC-B4A6-44F8-BB83-3CCE659EDD2F}">
      <dgm:prSet/>
      <dgm:spPr/>
      <dgm:t>
        <a:bodyPr/>
        <a:lstStyle/>
        <a:p>
          <a:r>
            <a:rPr lang="en-GB" b="1"/>
            <a:t>Section 117 of the Police and Criminal Evidence Act 1984</a:t>
          </a:r>
          <a:endParaRPr lang="en-US"/>
        </a:p>
      </dgm:t>
    </dgm:pt>
    <dgm:pt modelId="{7F5FD9AB-0F20-461B-A654-78FAFB0CC7D6}" type="parTrans" cxnId="{C6A4065B-F3A5-48FB-BF94-D0ACE0E6B777}">
      <dgm:prSet/>
      <dgm:spPr/>
      <dgm:t>
        <a:bodyPr/>
        <a:lstStyle/>
        <a:p>
          <a:endParaRPr lang="en-US"/>
        </a:p>
      </dgm:t>
    </dgm:pt>
    <dgm:pt modelId="{D56F0490-09E4-47F4-B309-4ABAE6FB4D16}" type="sibTrans" cxnId="{C6A4065B-F3A5-48FB-BF94-D0ACE0E6B777}">
      <dgm:prSet/>
      <dgm:spPr/>
      <dgm:t>
        <a:bodyPr/>
        <a:lstStyle/>
        <a:p>
          <a:endParaRPr lang="en-US"/>
        </a:p>
      </dgm:t>
    </dgm:pt>
    <dgm:pt modelId="{2B3FBFFD-AE14-4261-B583-3FCD9B6FD194}">
      <dgm:prSet/>
      <dgm:spPr/>
      <dgm:t>
        <a:bodyPr/>
        <a:lstStyle/>
        <a:p>
          <a:r>
            <a:rPr lang="en-GB"/>
            <a:t>Provides that a constable can use </a:t>
          </a:r>
          <a:r>
            <a:rPr lang="en-GB" b="1"/>
            <a:t>reasonable force</a:t>
          </a:r>
          <a:r>
            <a:rPr lang="en-GB" b="0"/>
            <a:t>, if necessary, in </a:t>
          </a:r>
          <a:r>
            <a:rPr lang="en-GB"/>
            <a:t>the exercise of any power under this Act</a:t>
          </a:r>
          <a:endParaRPr lang="en-US"/>
        </a:p>
      </dgm:t>
    </dgm:pt>
    <dgm:pt modelId="{EF516BFA-E54A-4115-B882-FEA81C5C1EBF}" type="parTrans" cxnId="{5FB5B927-53EC-407D-8731-DB404E03126C}">
      <dgm:prSet/>
      <dgm:spPr/>
      <dgm:t>
        <a:bodyPr/>
        <a:lstStyle/>
        <a:p>
          <a:endParaRPr lang="en-US"/>
        </a:p>
      </dgm:t>
    </dgm:pt>
    <dgm:pt modelId="{7C5545B4-2DB8-4241-A7C7-13CCD69E0CC1}" type="sibTrans" cxnId="{5FB5B927-53EC-407D-8731-DB404E03126C}">
      <dgm:prSet/>
      <dgm:spPr/>
      <dgm:t>
        <a:bodyPr/>
        <a:lstStyle/>
        <a:p>
          <a:endParaRPr lang="en-US"/>
        </a:p>
      </dgm:t>
    </dgm:pt>
    <dgm:pt modelId="{BAA64A48-30D2-4D9D-A0D6-E5D838D7ACDA}">
      <dgm:prSet/>
      <dgm:spPr/>
      <dgm:t>
        <a:bodyPr/>
        <a:lstStyle/>
        <a:p>
          <a:r>
            <a:rPr lang="en-GB" b="0"/>
            <a:t>(Police power only)</a:t>
          </a:r>
          <a:r>
            <a:rPr lang="en-GB" b="0" baseline="0"/>
            <a:t> </a:t>
          </a:r>
          <a:endParaRPr lang="en-US"/>
        </a:p>
      </dgm:t>
    </dgm:pt>
    <dgm:pt modelId="{EC864F42-DD52-4C8B-A52C-A44FA0D1E548}" type="parTrans" cxnId="{DAC3CADC-542B-4D88-90A9-76F115F83BE1}">
      <dgm:prSet/>
      <dgm:spPr/>
      <dgm:t>
        <a:bodyPr/>
        <a:lstStyle/>
        <a:p>
          <a:endParaRPr lang="en-US"/>
        </a:p>
      </dgm:t>
    </dgm:pt>
    <dgm:pt modelId="{D6415430-1D15-49B7-A4BF-A91CFAE0882B}" type="sibTrans" cxnId="{DAC3CADC-542B-4D88-90A9-76F115F83BE1}">
      <dgm:prSet/>
      <dgm:spPr/>
      <dgm:t>
        <a:bodyPr/>
        <a:lstStyle/>
        <a:p>
          <a:endParaRPr lang="en-US"/>
        </a:p>
      </dgm:t>
    </dgm:pt>
    <dgm:pt modelId="{E55FC32B-8A90-304A-B74E-85D114DDD79F}" type="pres">
      <dgm:prSet presAssocID="{38E200E0-C675-4B67-9CFC-4D2D31C8CEC9}" presName="linear" presStyleCnt="0">
        <dgm:presLayoutVars>
          <dgm:animLvl val="lvl"/>
          <dgm:resizeHandles val="exact"/>
        </dgm:presLayoutVars>
      </dgm:prSet>
      <dgm:spPr/>
    </dgm:pt>
    <dgm:pt modelId="{DC977071-D632-2F42-87B2-A18BD0AB0C1C}" type="pres">
      <dgm:prSet presAssocID="{6AA146FC-B4A6-44F8-BB83-3CCE659EDD2F}" presName="parentText" presStyleLbl="node1" presStyleIdx="0" presStyleCnt="3">
        <dgm:presLayoutVars>
          <dgm:chMax val="0"/>
          <dgm:bulletEnabled val="1"/>
        </dgm:presLayoutVars>
      </dgm:prSet>
      <dgm:spPr/>
    </dgm:pt>
    <dgm:pt modelId="{2FC9F566-69FD-144A-86D7-ED04416D02F6}" type="pres">
      <dgm:prSet presAssocID="{D56F0490-09E4-47F4-B309-4ABAE6FB4D16}" presName="spacer" presStyleCnt="0"/>
      <dgm:spPr/>
    </dgm:pt>
    <dgm:pt modelId="{F8E5B06E-2B3E-2545-86C8-810015E07032}" type="pres">
      <dgm:prSet presAssocID="{2B3FBFFD-AE14-4261-B583-3FCD9B6FD194}" presName="parentText" presStyleLbl="node1" presStyleIdx="1" presStyleCnt="3">
        <dgm:presLayoutVars>
          <dgm:chMax val="0"/>
          <dgm:bulletEnabled val="1"/>
        </dgm:presLayoutVars>
      </dgm:prSet>
      <dgm:spPr/>
    </dgm:pt>
    <dgm:pt modelId="{DEA34A41-43E9-544C-89E6-181D170F6E40}" type="pres">
      <dgm:prSet presAssocID="{7C5545B4-2DB8-4241-A7C7-13CCD69E0CC1}" presName="spacer" presStyleCnt="0"/>
      <dgm:spPr/>
    </dgm:pt>
    <dgm:pt modelId="{A59688F8-1065-624C-B65D-29B869F60525}" type="pres">
      <dgm:prSet presAssocID="{BAA64A48-30D2-4D9D-A0D6-E5D838D7ACDA}" presName="parentText" presStyleLbl="node1" presStyleIdx="2" presStyleCnt="3">
        <dgm:presLayoutVars>
          <dgm:chMax val="0"/>
          <dgm:bulletEnabled val="1"/>
        </dgm:presLayoutVars>
      </dgm:prSet>
      <dgm:spPr/>
    </dgm:pt>
  </dgm:ptLst>
  <dgm:cxnLst>
    <dgm:cxn modelId="{91965710-B25B-214E-8DA9-38DB7CF7CE08}" type="presOf" srcId="{2B3FBFFD-AE14-4261-B583-3FCD9B6FD194}" destId="{F8E5B06E-2B3E-2545-86C8-810015E07032}" srcOrd="0" destOrd="0" presId="urn:microsoft.com/office/officeart/2005/8/layout/vList2"/>
    <dgm:cxn modelId="{5FB5B927-53EC-407D-8731-DB404E03126C}" srcId="{38E200E0-C675-4B67-9CFC-4D2D31C8CEC9}" destId="{2B3FBFFD-AE14-4261-B583-3FCD9B6FD194}" srcOrd="1" destOrd="0" parTransId="{EF516BFA-E54A-4115-B882-FEA81C5C1EBF}" sibTransId="{7C5545B4-2DB8-4241-A7C7-13CCD69E0CC1}"/>
    <dgm:cxn modelId="{C6A4065B-F3A5-48FB-BF94-D0ACE0E6B777}" srcId="{38E200E0-C675-4B67-9CFC-4D2D31C8CEC9}" destId="{6AA146FC-B4A6-44F8-BB83-3CCE659EDD2F}" srcOrd="0" destOrd="0" parTransId="{7F5FD9AB-0F20-461B-A654-78FAFB0CC7D6}" sibTransId="{D56F0490-09E4-47F4-B309-4ABAE6FB4D16}"/>
    <dgm:cxn modelId="{CB54058F-87A2-284F-8AAD-73AFCE246BF3}" type="presOf" srcId="{BAA64A48-30D2-4D9D-A0D6-E5D838D7ACDA}" destId="{A59688F8-1065-624C-B65D-29B869F60525}" srcOrd="0" destOrd="0" presId="urn:microsoft.com/office/officeart/2005/8/layout/vList2"/>
    <dgm:cxn modelId="{B9775795-28B8-9243-8FF1-215DBC02165F}" type="presOf" srcId="{38E200E0-C675-4B67-9CFC-4D2D31C8CEC9}" destId="{E55FC32B-8A90-304A-B74E-85D114DDD79F}" srcOrd="0" destOrd="0" presId="urn:microsoft.com/office/officeart/2005/8/layout/vList2"/>
    <dgm:cxn modelId="{2AA9E5A1-41D2-6E4A-AA02-186B4FFBF483}" type="presOf" srcId="{6AA146FC-B4A6-44F8-BB83-3CCE659EDD2F}" destId="{DC977071-D632-2F42-87B2-A18BD0AB0C1C}" srcOrd="0" destOrd="0" presId="urn:microsoft.com/office/officeart/2005/8/layout/vList2"/>
    <dgm:cxn modelId="{DAC3CADC-542B-4D88-90A9-76F115F83BE1}" srcId="{38E200E0-C675-4B67-9CFC-4D2D31C8CEC9}" destId="{BAA64A48-30D2-4D9D-A0D6-E5D838D7ACDA}" srcOrd="2" destOrd="0" parTransId="{EC864F42-DD52-4C8B-A52C-A44FA0D1E548}" sibTransId="{D6415430-1D15-49B7-A4BF-A91CFAE0882B}"/>
    <dgm:cxn modelId="{D6E76FD9-E7DB-AD4B-A2B8-AC3F1AA095B1}" type="presParOf" srcId="{E55FC32B-8A90-304A-B74E-85D114DDD79F}" destId="{DC977071-D632-2F42-87B2-A18BD0AB0C1C}" srcOrd="0" destOrd="0" presId="urn:microsoft.com/office/officeart/2005/8/layout/vList2"/>
    <dgm:cxn modelId="{CC80D653-703E-0142-8B09-01FA4C0416CE}" type="presParOf" srcId="{E55FC32B-8A90-304A-B74E-85D114DDD79F}" destId="{2FC9F566-69FD-144A-86D7-ED04416D02F6}" srcOrd="1" destOrd="0" presId="urn:microsoft.com/office/officeart/2005/8/layout/vList2"/>
    <dgm:cxn modelId="{88FC0171-80F3-1344-A052-EFBA99576B80}" type="presParOf" srcId="{E55FC32B-8A90-304A-B74E-85D114DDD79F}" destId="{F8E5B06E-2B3E-2545-86C8-810015E07032}" srcOrd="2" destOrd="0" presId="urn:microsoft.com/office/officeart/2005/8/layout/vList2"/>
    <dgm:cxn modelId="{6EC7C1DC-E364-704F-9F6F-37056B551CD1}" type="presParOf" srcId="{E55FC32B-8A90-304A-B74E-85D114DDD79F}" destId="{DEA34A41-43E9-544C-89E6-181D170F6E40}" srcOrd="3" destOrd="0" presId="urn:microsoft.com/office/officeart/2005/8/layout/vList2"/>
    <dgm:cxn modelId="{78BC3067-8A5C-384E-B3C0-D36BA65A3F07}" type="presParOf" srcId="{E55FC32B-8A90-304A-B74E-85D114DDD79F}" destId="{A59688F8-1065-624C-B65D-29B869F6052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DBEE707-0F6E-4D43-AD83-EF91568C9C30}" type="doc">
      <dgm:prSet loTypeId="urn:microsoft.com/office/officeart/2005/8/layout/vList2" loCatId="list" qsTypeId="urn:microsoft.com/office/officeart/2005/8/quickstyle/simple5" qsCatId="simple" csTypeId="urn:microsoft.com/office/officeart/2005/8/colors/accent6_2" csCatId="accent6"/>
      <dgm:spPr/>
      <dgm:t>
        <a:bodyPr/>
        <a:lstStyle/>
        <a:p>
          <a:endParaRPr lang="en-US"/>
        </a:p>
      </dgm:t>
    </dgm:pt>
    <dgm:pt modelId="{7E85833D-A0DD-4F03-9086-AD3604131539}">
      <dgm:prSet custT="1"/>
      <dgm:spPr/>
      <dgm:t>
        <a:bodyPr/>
        <a:lstStyle/>
        <a:p>
          <a:r>
            <a:rPr lang="en-GB" sz="2400" b="1" dirty="0"/>
            <a:t>Common Law </a:t>
          </a:r>
          <a:endParaRPr lang="en-US" sz="2400" dirty="0"/>
        </a:p>
      </dgm:t>
    </dgm:pt>
    <dgm:pt modelId="{14F62C93-60F7-4F0D-9AD3-ECED31AAEB4D}" type="parTrans" cxnId="{8DAA62AA-AE45-466E-8FCF-A2238DD9B218}">
      <dgm:prSet/>
      <dgm:spPr/>
      <dgm:t>
        <a:bodyPr/>
        <a:lstStyle/>
        <a:p>
          <a:endParaRPr lang="en-US"/>
        </a:p>
      </dgm:t>
    </dgm:pt>
    <dgm:pt modelId="{A8CC5E6C-B9EB-4CFD-8994-7BE5AFBB7E8E}" type="sibTrans" cxnId="{8DAA62AA-AE45-466E-8FCF-A2238DD9B218}">
      <dgm:prSet/>
      <dgm:spPr/>
      <dgm:t>
        <a:bodyPr/>
        <a:lstStyle/>
        <a:p>
          <a:endParaRPr lang="en-US"/>
        </a:p>
      </dgm:t>
    </dgm:pt>
    <dgm:pt modelId="{1A9CD989-2931-4578-B395-10735CFB1A9F}">
      <dgm:prSet/>
      <dgm:spPr/>
      <dgm:t>
        <a:bodyPr/>
        <a:lstStyle/>
        <a:p>
          <a:r>
            <a:rPr lang="en-GB" b="0"/>
            <a:t>Recognises that there may be circumstances in which one person may inflict violence on another, without committing a crime. </a:t>
          </a:r>
          <a:endParaRPr lang="en-US"/>
        </a:p>
      </dgm:t>
    </dgm:pt>
    <dgm:pt modelId="{89D285E6-D5AC-4E3B-8FA2-14B423C08330}" type="parTrans" cxnId="{CF873027-8308-4E39-89C5-1491A3521BF2}">
      <dgm:prSet/>
      <dgm:spPr/>
      <dgm:t>
        <a:bodyPr/>
        <a:lstStyle/>
        <a:p>
          <a:endParaRPr lang="en-US"/>
        </a:p>
      </dgm:t>
    </dgm:pt>
    <dgm:pt modelId="{0A92BB29-806E-4440-8E46-B5E04AFE29CC}" type="sibTrans" cxnId="{CF873027-8308-4E39-89C5-1491A3521BF2}">
      <dgm:prSet/>
      <dgm:spPr/>
      <dgm:t>
        <a:bodyPr/>
        <a:lstStyle/>
        <a:p>
          <a:endParaRPr lang="en-US"/>
        </a:p>
      </dgm:t>
    </dgm:pt>
    <dgm:pt modelId="{A621C55C-7D11-44B1-AC48-ACC13DC1E376}">
      <dgm:prSet/>
      <dgm:spPr/>
      <dgm:t>
        <a:bodyPr/>
        <a:lstStyle/>
        <a:p>
          <a:r>
            <a:rPr lang="en-GB"/>
            <a:t>T</a:t>
          </a:r>
          <a:r>
            <a:rPr lang="en-GB" b="0"/>
            <a:t>he right of a person to protect himself / herself from attack and to act in defence of others and if necessary to inflict violence on another in doing so. </a:t>
          </a:r>
          <a:endParaRPr lang="en-US"/>
        </a:p>
      </dgm:t>
    </dgm:pt>
    <dgm:pt modelId="{D4DAD11A-3FBA-4DDE-A508-360348A4E661}" type="parTrans" cxnId="{EBE937B2-9F42-4B51-BC9D-2C8FEC061B07}">
      <dgm:prSet/>
      <dgm:spPr/>
      <dgm:t>
        <a:bodyPr/>
        <a:lstStyle/>
        <a:p>
          <a:endParaRPr lang="en-US"/>
        </a:p>
      </dgm:t>
    </dgm:pt>
    <dgm:pt modelId="{50EB8F72-A110-42D9-99F5-FC470C410016}" type="sibTrans" cxnId="{EBE937B2-9F42-4B51-BC9D-2C8FEC061B07}">
      <dgm:prSet/>
      <dgm:spPr/>
      <dgm:t>
        <a:bodyPr/>
        <a:lstStyle/>
        <a:p>
          <a:endParaRPr lang="en-US"/>
        </a:p>
      </dgm:t>
    </dgm:pt>
    <dgm:pt modelId="{2F852DF7-CC6E-456E-9311-31D54C4C3B84}">
      <dgm:prSet/>
      <dgm:spPr/>
      <dgm:t>
        <a:bodyPr/>
        <a:lstStyle/>
        <a:p>
          <a:r>
            <a:rPr lang="en-GB" b="0"/>
            <a:t>If no more force is used than is reasonable to repel the attack, such force is not unlawful. </a:t>
          </a:r>
          <a:endParaRPr lang="en-US"/>
        </a:p>
      </dgm:t>
    </dgm:pt>
    <dgm:pt modelId="{D59A48CA-9D1A-4A36-8A72-3F0D2552DA8A}" type="parTrans" cxnId="{FC5A32E0-73B7-4E71-8BC2-8E0E0293E9F8}">
      <dgm:prSet/>
      <dgm:spPr/>
      <dgm:t>
        <a:bodyPr/>
        <a:lstStyle/>
        <a:p>
          <a:endParaRPr lang="en-US"/>
        </a:p>
      </dgm:t>
    </dgm:pt>
    <dgm:pt modelId="{43C2BF96-5CA0-444C-B01D-1BC313ECC777}" type="sibTrans" cxnId="{FC5A32E0-73B7-4E71-8BC2-8E0E0293E9F8}">
      <dgm:prSet/>
      <dgm:spPr/>
      <dgm:t>
        <a:bodyPr/>
        <a:lstStyle/>
        <a:p>
          <a:endParaRPr lang="en-US"/>
        </a:p>
      </dgm:t>
    </dgm:pt>
    <dgm:pt modelId="{74AE5650-C05A-48CC-A588-9605632F6C1B}">
      <dgm:prSet/>
      <dgm:spPr/>
      <dgm:t>
        <a:bodyPr/>
        <a:lstStyle/>
        <a:p>
          <a:r>
            <a:rPr lang="en-GB" b="0"/>
            <a:t>If you have an honestly held belief that you or another, are in imminent danger, then you may use such force as is reasonable and necessary to avert that danger.</a:t>
          </a:r>
          <a:endParaRPr lang="en-US"/>
        </a:p>
      </dgm:t>
    </dgm:pt>
    <dgm:pt modelId="{7EB66945-1DF1-45C5-B952-0A364E3A3DD7}" type="parTrans" cxnId="{4CBB5C0A-D52E-4668-8575-BD35A978FB9A}">
      <dgm:prSet/>
      <dgm:spPr/>
      <dgm:t>
        <a:bodyPr/>
        <a:lstStyle/>
        <a:p>
          <a:endParaRPr lang="en-US"/>
        </a:p>
      </dgm:t>
    </dgm:pt>
    <dgm:pt modelId="{18491265-8E21-4F8A-9509-93D338EA9D0D}" type="sibTrans" cxnId="{4CBB5C0A-D52E-4668-8575-BD35A978FB9A}">
      <dgm:prSet/>
      <dgm:spPr/>
      <dgm:t>
        <a:bodyPr/>
        <a:lstStyle/>
        <a:p>
          <a:endParaRPr lang="en-US"/>
        </a:p>
      </dgm:t>
    </dgm:pt>
    <dgm:pt modelId="{5C8EC978-8BF0-BA4D-9A4D-938A4453E140}" type="pres">
      <dgm:prSet presAssocID="{1DBEE707-0F6E-4D43-AD83-EF91568C9C30}" presName="linear" presStyleCnt="0">
        <dgm:presLayoutVars>
          <dgm:animLvl val="lvl"/>
          <dgm:resizeHandles val="exact"/>
        </dgm:presLayoutVars>
      </dgm:prSet>
      <dgm:spPr/>
    </dgm:pt>
    <dgm:pt modelId="{2E87C086-7329-2B4E-93B1-4F05DA74E039}" type="pres">
      <dgm:prSet presAssocID="{7E85833D-A0DD-4F03-9086-AD3604131539}" presName="parentText" presStyleLbl="node1" presStyleIdx="0" presStyleCnt="5">
        <dgm:presLayoutVars>
          <dgm:chMax val="0"/>
          <dgm:bulletEnabled val="1"/>
        </dgm:presLayoutVars>
      </dgm:prSet>
      <dgm:spPr/>
    </dgm:pt>
    <dgm:pt modelId="{56F6F3B2-71AF-1643-9E6E-9A01962963EA}" type="pres">
      <dgm:prSet presAssocID="{A8CC5E6C-B9EB-4CFD-8994-7BE5AFBB7E8E}" presName="spacer" presStyleCnt="0"/>
      <dgm:spPr/>
    </dgm:pt>
    <dgm:pt modelId="{A1FC7F08-D522-3140-9D32-C17857B1AAC5}" type="pres">
      <dgm:prSet presAssocID="{1A9CD989-2931-4578-B395-10735CFB1A9F}" presName="parentText" presStyleLbl="node1" presStyleIdx="1" presStyleCnt="5">
        <dgm:presLayoutVars>
          <dgm:chMax val="0"/>
          <dgm:bulletEnabled val="1"/>
        </dgm:presLayoutVars>
      </dgm:prSet>
      <dgm:spPr/>
    </dgm:pt>
    <dgm:pt modelId="{18B1E0D5-66F5-1642-879A-22E09751D13C}" type="pres">
      <dgm:prSet presAssocID="{0A92BB29-806E-4440-8E46-B5E04AFE29CC}" presName="spacer" presStyleCnt="0"/>
      <dgm:spPr/>
    </dgm:pt>
    <dgm:pt modelId="{AB00B649-6BC6-E540-81A2-09520F19E315}" type="pres">
      <dgm:prSet presAssocID="{A621C55C-7D11-44B1-AC48-ACC13DC1E376}" presName="parentText" presStyleLbl="node1" presStyleIdx="2" presStyleCnt="5">
        <dgm:presLayoutVars>
          <dgm:chMax val="0"/>
          <dgm:bulletEnabled val="1"/>
        </dgm:presLayoutVars>
      </dgm:prSet>
      <dgm:spPr/>
    </dgm:pt>
    <dgm:pt modelId="{14A34961-2FAC-3944-A00B-59C646E34F08}" type="pres">
      <dgm:prSet presAssocID="{50EB8F72-A110-42D9-99F5-FC470C410016}" presName="spacer" presStyleCnt="0"/>
      <dgm:spPr/>
    </dgm:pt>
    <dgm:pt modelId="{17D11271-0DD0-2946-9F9F-DDFAD3CBB2B1}" type="pres">
      <dgm:prSet presAssocID="{2F852DF7-CC6E-456E-9311-31D54C4C3B84}" presName="parentText" presStyleLbl="node1" presStyleIdx="3" presStyleCnt="5">
        <dgm:presLayoutVars>
          <dgm:chMax val="0"/>
          <dgm:bulletEnabled val="1"/>
        </dgm:presLayoutVars>
      </dgm:prSet>
      <dgm:spPr/>
    </dgm:pt>
    <dgm:pt modelId="{78CFEC3B-36BB-FF4D-9465-5732DAC22C91}" type="pres">
      <dgm:prSet presAssocID="{43C2BF96-5CA0-444C-B01D-1BC313ECC777}" presName="spacer" presStyleCnt="0"/>
      <dgm:spPr/>
    </dgm:pt>
    <dgm:pt modelId="{9F4C4909-24C5-0047-A059-D8A0E8EF2245}" type="pres">
      <dgm:prSet presAssocID="{74AE5650-C05A-48CC-A588-9605632F6C1B}" presName="parentText" presStyleLbl="node1" presStyleIdx="4" presStyleCnt="5">
        <dgm:presLayoutVars>
          <dgm:chMax val="0"/>
          <dgm:bulletEnabled val="1"/>
        </dgm:presLayoutVars>
      </dgm:prSet>
      <dgm:spPr/>
    </dgm:pt>
  </dgm:ptLst>
  <dgm:cxnLst>
    <dgm:cxn modelId="{85476800-DB70-7A46-94C1-62216925DA0B}" type="presOf" srcId="{1A9CD989-2931-4578-B395-10735CFB1A9F}" destId="{A1FC7F08-D522-3140-9D32-C17857B1AAC5}" srcOrd="0" destOrd="0" presId="urn:microsoft.com/office/officeart/2005/8/layout/vList2"/>
    <dgm:cxn modelId="{4CBB5C0A-D52E-4668-8575-BD35A978FB9A}" srcId="{1DBEE707-0F6E-4D43-AD83-EF91568C9C30}" destId="{74AE5650-C05A-48CC-A588-9605632F6C1B}" srcOrd="4" destOrd="0" parTransId="{7EB66945-1DF1-45C5-B952-0A364E3A3DD7}" sibTransId="{18491265-8E21-4F8A-9509-93D338EA9D0D}"/>
    <dgm:cxn modelId="{CF873027-8308-4E39-89C5-1491A3521BF2}" srcId="{1DBEE707-0F6E-4D43-AD83-EF91568C9C30}" destId="{1A9CD989-2931-4578-B395-10735CFB1A9F}" srcOrd="1" destOrd="0" parTransId="{89D285E6-D5AC-4E3B-8FA2-14B423C08330}" sibTransId="{0A92BB29-806E-4440-8E46-B5E04AFE29CC}"/>
    <dgm:cxn modelId="{40D6F435-8C34-704E-9D12-3219F6D65B81}" type="presOf" srcId="{7E85833D-A0DD-4F03-9086-AD3604131539}" destId="{2E87C086-7329-2B4E-93B1-4F05DA74E039}" srcOrd="0" destOrd="0" presId="urn:microsoft.com/office/officeart/2005/8/layout/vList2"/>
    <dgm:cxn modelId="{910AA337-9B66-A746-BD43-BDE0C8912850}" type="presOf" srcId="{A621C55C-7D11-44B1-AC48-ACC13DC1E376}" destId="{AB00B649-6BC6-E540-81A2-09520F19E315}" srcOrd="0" destOrd="0" presId="urn:microsoft.com/office/officeart/2005/8/layout/vList2"/>
    <dgm:cxn modelId="{23CC0755-F9FD-5442-9C61-AEB8396C1ED3}" type="presOf" srcId="{1DBEE707-0F6E-4D43-AD83-EF91568C9C30}" destId="{5C8EC978-8BF0-BA4D-9A4D-938A4453E140}" srcOrd="0" destOrd="0" presId="urn:microsoft.com/office/officeart/2005/8/layout/vList2"/>
    <dgm:cxn modelId="{BD13A87A-C03D-D444-9631-346BEA2B1B13}" type="presOf" srcId="{74AE5650-C05A-48CC-A588-9605632F6C1B}" destId="{9F4C4909-24C5-0047-A059-D8A0E8EF2245}" srcOrd="0" destOrd="0" presId="urn:microsoft.com/office/officeart/2005/8/layout/vList2"/>
    <dgm:cxn modelId="{8DAA62AA-AE45-466E-8FCF-A2238DD9B218}" srcId="{1DBEE707-0F6E-4D43-AD83-EF91568C9C30}" destId="{7E85833D-A0DD-4F03-9086-AD3604131539}" srcOrd="0" destOrd="0" parTransId="{14F62C93-60F7-4F0D-9AD3-ECED31AAEB4D}" sibTransId="{A8CC5E6C-B9EB-4CFD-8994-7BE5AFBB7E8E}"/>
    <dgm:cxn modelId="{EBE937B2-9F42-4B51-BC9D-2C8FEC061B07}" srcId="{1DBEE707-0F6E-4D43-AD83-EF91568C9C30}" destId="{A621C55C-7D11-44B1-AC48-ACC13DC1E376}" srcOrd="2" destOrd="0" parTransId="{D4DAD11A-3FBA-4DDE-A508-360348A4E661}" sibTransId="{50EB8F72-A110-42D9-99F5-FC470C410016}"/>
    <dgm:cxn modelId="{6CA504BD-F525-F24E-9B09-981DB128C45F}" type="presOf" srcId="{2F852DF7-CC6E-456E-9311-31D54C4C3B84}" destId="{17D11271-0DD0-2946-9F9F-DDFAD3CBB2B1}" srcOrd="0" destOrd="0" presId="urn:microsoft.com/office/officeart/2005/8/layout/vList2"/>
    <dgm:cxn modelId="{FC5A32E0-73B7-4E71-8BC2-8E0E0293E9F8}" srcId="{1DBEE707-0F6E-4D43-AD83-EF91568C9C30}" destId="{2F852DF7-CC6E-456E-9311-31D54C4C3B84}" srcOrd="3" destOrd="0" parTransId="{D59A48CA-9D1A-4A36-8A72-3F0D2552DA8A}" sibTransId="{43C2BF96-5CA0-444C-B01D-1BC313ECC777}"/>
    <dgm:cxn modelId="{A0791E9E-129E-424E-B66D-43E9E9703C29}" type="presParOf" srcId="{5C8EC978-8BF0-BA4D-9A4D-938A4453E140}" destId="{2E87C086-7329-2B4E-93B1-4F05DA74E039}" srcOrd="0" destOrd="0" presId="urn:microsoft.com/office/officeart/2005/8/layout/vList2"/>
    <dgm:cxn modelId="{2BA2A689-4EEE-CB4E-AD2F-4FC469BD0337}" type="presParOf" srcId="{5C8EC978-8BF0-BA4D-9A4D-938A4453E140}" destId="{56F6F3B2-71AF-1643-9E6E-9A01962963EA}" srcOrd="1" destOrd="0" presId="urn:microsoft.com/office/officeart/2005/8/layout/vList2"/>
    <dgm:cxn modelId="{DB5A1FF1-3677-B240-B134-E5DE3210F2AC}" type="presParOf" srcId="{5C8EC978-8BF0-BA4D-9A4D-938A4453E140}" destId="{A1FC7F08-D522-3140-9D32-C17857B1AAC5}" srcOrd="2" destOrd="0" presId="urn:microsoft.com/office/officeart/2005/8/layout/vList2"/>
    <dgm:cxn modelId="{948512D2-E8DE-9B41-BADB-3D6A08DC0CD0}" type="presParOf" srcId="{5C8EC978-8BF0-BA4D-9A4D-938A4453E140}" destId="{18B1E0D5-66F5-1642-879A-22E09751D13C}" srcOrd="3" destOrd="0" presId="urn:microsoft.com/office/officeart/2005/8/layout/vList2"/>
    <dgm:cxn modelId="{8E0DBA48-BEA1-8A4C-A2A4-197E030A0AB0}" type="presParOf" srcId="{5C8EC978-8BF0-BA4D-9A4D-938A4453E140}" destId="{AB00B649-6BC6-E540-81A2-09520F19E315}" srcOrd="4" destOrd="0" presId="urn:microsoft.com/office/officeart/2005/8/layout/vList2"/>
    <dgm:cxn modelId="{A007576F-7C88-2B40-AD29-F0E5AACB7294}" type="presParOf" srcId="{5C8EC978-8BF0-BA4D-9A4D-938A4453E140}" destId="{14A34961-2FAC-3944-A00B-59C646E34F08}" srcOrd="5" destOrd="0" presId="urn:microsoft.com/office/officeart/2005/8/layout/vList2"/>
    <dgm:cxn modelId="{C57671D5-0931-B546-99CE-4C2A3AF694E1}" type="presParOf" srcId="{5C8EC978-8BF0-BA4D-9A4D-938A4453E140}" destId="{17D11271-0DD0-2946-9F9F-DDFAD3CBB2B1}" srcOrd="6" destOrd="0" presId="urn:microsoft.com/office/officeart/2005/8/layout/vList2"/>
    <dgm:cxn modelId="{EF1637D1-C979-1B46-8945-2DA02A0FAD5C}" type="presParOf" srcId="{5C8EC978-8BF0-BA4D-9A4D-938A4453E140}" destId="{78CFEC3B-36BB-FF4D-9465-5732DAC22C91}" srcOrd="7" destOrd="0" presId="urn:microsoft.com/office/officeart/2005/8/layout/vList2"/>
    <dgm:cxn modelId="{CF879845-0DCB-3E40-B731-8EE4D24955C3}" type="presParOf" srcId="{5C8EC978-8BF0-BA4D-9A4D-938A4453E140}" destId="{9F4C4909-24C5-0047-A059-D8A0E8EF2245}"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5059CBA-F172-4F34-A0B4-CF504E2BC5E2}" type="doc">
      <dgm:prSet loTypeId="urn:microsoft.com/office/officeart/2008/layout/LinedList" loCatId="list" qsTypeId="urn:microsoft.com/office/officeart/2005/8/quickstyle/simple1" qsCatId="simple" csTypeId="urn:microsoft.com/office/officeart/2005/8/colors/accent6_2" csCatId="accent6" phldr="1"/>
      <dgm:spPr/>
      <dgm:t>
        <a:bodyPr/>
        <a:lstStyle/>
        <a:p>
          <a:endParaRPr lang="en-US"/>
        </a:p>
      </dgm:t>
    </dgm:pt>
    <dgm:pt modelId="{B580994A-5E4B-465A-947B-D7C7F0D1F536}">
      <dgm:prSet/>
      <dgm:spPr/>
      <dgm:t>
        <a:bodyPr/>
        <a:lstStyle/>
        <a:p>
          <a:r>
            <a:rPr lang="en-US" b="1" dirty="0"/>
            <a:t>S.3 Criminal Law Act 1967 </a:t>
          </a:r>
          <a:endParaRPr lang="en-US" dirty="0"/>
        </a:p>
      </dgm:t>
    </dgm:pt>
    <dgm:pt modelId="{E50FC70C-B471-4A2D-A3AE-67F9E898C1A3}" type="parTrans" cxnId="{818E6CE3-B81D-4FF3-AA04-34BC3AA643CB}">
      <dgm:prSet/>
      <dgm:spPr/>
      <dgm:t>
        <a:bodyPr/>
        <a:lstStyle/>
        <a:p>
          <a:endParaRPr lang="en-US"/>
        </a:p>
      </dgm:t>
    </dgm:pt>
    <dgm:pt modelId="{5C61E63E-C53B-48C0-90E9-832BAA13AAAC}" type="sibTrans" cxnId="{818E6CE3-B81D-4FF3-AA04-34BC3AA643CB}">
      <dgm:prSet/>
      <dgm:spPr/>
      <dgm:t>
        <a:bodyPr/>
        <a:lstStyle/>
        <a:p>
          <a:endParaRPr lang="en-US"/>
        </a:p>
      </dgm:t>
    </dgm:pt>
    <dgm:pt modelId="{951EACDF-CE17-4FD0-8226-A942A9DE954F}">
      <dgm:prSet/>
      <dgm:spPr/>
      <dgm:t>
        <a:bodyPr/>
        <a:lstStyle/>
        <a:p>
          <a:r>
            <a:rPr lang="en-US"/>
            <a:t>States that a person may use such force as is reasonable in the circumstances in</a:t>
          </a:r>
        </a:p>
      </dgm:t>
    </dgm:pt>
    <dgm:pt modelId="{4347D2E5-069F-40B1-8FEE-C1F110B79C9C}" type="parTrans" cxnId="{71828AB1-E360-4EED-9382-90957B36801B}">
      <dgm:prSet/>
      <dgm:spPr/>
      <dgm:t>
        <a:bodyPr/>
        <a:lstStyle/>
        <a:p>
          <a:endParaRPr lang="en-US"/>
        </a:p>
      </dgm:t>
    </dgm:pt>
    <dgm:pt modelId="{9C5E1F69-D92B-4EB1-A9AF-6EB5B88C54C3}" type="sibTrans" cxnId="{71828AB1-E360-4EED-9382-90957B36801B}">
      <dgm:prSet/>
      <dgm:spPr/>
      <dgm:t>
        <a:bodyPr/>
        <a:lstStyle/>
        <a:p>
          <a:endParaRPr lang="en-US"/>
        </a:p>
      </dgm:t>
    </dgm:pt>
    <dgm:pt modelId="{875EB17E-75A6-4668-85ED-CB89D7C92879}">
      <dgm:prSet/>
      <dgm:spPr/>
      <dgm:t>
        <a:bodyPr/>
        <a:lstStyle/>
        <a:p>
          <a:r>
            <a:rPr lang="en-US"/>
            <a:t>The </a:t>
          </a:r>
          <a:r>
            <a:rPr lang="en-GB"/>
            <a:t>prevention of crime, or </a:t>
          </a:r>
          <a:endParaRPr lang="en-US"/>
        </a:p>
      </dgm:t>
    </dgm:pt>
    <dgm:pt modelId="{F688E18E-B343-4724-9BAC-7CA4FBCFF0B1}" type="parTrans" cxnId="{84A1CC47-F3E7-4BEB-B734-3F3546C992F0}">
      <dgm:prSet/>
      <dgm:spPr/>
      <dgm:t>
        <a:bodyPr/>
        <a:lstStyle/>
        <a:p>
          <a:endParaRPr lang="en-US"/>
        </a:p>
      </dgm:t>
    </dgm:pt>
    <dgm:pt modelId="{856E9E01-4564-45E7-83E6-9D78EACEE044}" type="sibTrans" cxnId="{84A1CC47-F3E7-4BEB-B734-3F3546C992F0}">
      <dgm:prSet/>
      <dgm:spPr/>
      <dgm:t>
        <a:bodyPr/>
        <a:lstStyle/>
        <a:p>
          <a:endParaRPr lang="en-US"/>
        </a:p>
      </dgm:t>
    </dgm:pt>
    <dgm:pt modelId="{A629D612-F08D-4BB9-8159-875454C4E897}">
      <dgm:prSet/>
      <dgm:spPr/>
      <dgm:t>
        <a:bodyPr/>
        <a:lstStyle/>
        <a:p>
          <a:r>
            <a:rPr lang="en-GB"/>
            <a:t>In effecting or assisting in the lawful arrest of offenders or suspected offenders or</a:t>
          </a:r>
          <a:endParaRPr lang="en-US"/>
        </a:p>
      </dgm:t>
    </dgm:pt>
    <dgm:pt modelId="{D3B0CB32-1961-484A-9E4A-13F8BF873A8E}" type="parTrans" cxnId="{D3B68D55-327B-4A44-BB7E-5EC57B3F8C95}">
      <dgm:prSet/>
      <dgm:spPr/>
      <dgm:t>
        <a:bodyPr/>
        <a:lstStyle/>
        <a:p>
          <a:endParaRPr lang="en-US"/>
        </a:p>
      </dgm:t>
    </dgm:pt>
    <dgm:pt modelId="{3C868F12-F7D1-41D6-81D8-A8C8F1D9B527}" type="sibTrans" cxnId="{D3B68D55-327B-4A44-BB7E-5EC57B3F8C95}">
      <dgm:prSet/>
      <dgm:spPr/>
      <dgm:t>
        <a:bodyPr/>
        <a:lstStyle/>
        <a:p>
          <a:endParaRPr lang="en-US"/>
        </a:p>
      </dgm:t>
    </dgm:pt>
    <dgm:pt modelId="{E8DB36E3-A08B-4506-A0F3-6ED8D5AFAE49}">
      <dgm:prSet/>
      <dgm:spPr/>
      <dgm:t>
        <a:bodyPr/>
        <a:lstStyle/>
        <a:p>
          <a:r>
            <a:rPr lang="en-GB"/>
            <a:t>In effecting or assisting in the lawful arrest of persons unlawfully at large.</a:t>
          </a:r>
          <a:endParaRPr lang="en-US"/>
        </a:p>
      </dgm:t>
    </dgm:pt>
    <dgm:pt modelId="{7EC20CE5-501D-4B3C-B47E-B38BBB82DE2B}" type="parTrans" cxnId="{DED6B725-CD5A-435D-9223-61F3100DE1B5}">
      <dgm:prSet/>
      <dgm:spPr/>
      <dgm:t>
        <a:bodyPr/>
        <a:lstStyle/>
        <a:p>
          <a:endParaRPr lang="en-US"/>
        </a:p>
      </dgm:t>
    </dgm:pt>
    <dgm:pt modelId="{84EA8A82-B6F6-44D3-91DA-6F246D7F037B}" type="sibTrans" cxnId="{DED6B725-CD5A-435D-9223-61F3100DE1B5}">
      <dgm:prSet/>
      <dgm:spPr/>
      <dgm:t>
        <a:bodyPr/>
        <a:lstStyle/>
        <a:p>
          <a:endParaRPr lang="en-US"/>
        </a:p>
      </dgm:t>
    </dgm:pt>
    <dgm:pt modelId="{63DA6AE0-07A5-41B9-B7EF-A0E02D9842F0}">
      <dgm:prSet/>
      <dgm:spPr/>
      <dgm:t>
        <a:bodyPr/>
        <a:lstStyle/>
        <a:p>
          <a:r>
            <a:rPr lang="en-GB"/>
            <a:t>(This power can be used by any person) </a:t>
          </a:r>
          <a:endParaRPr lang="en-US"/>
        </a:p>
      </dgm:t>
    </dgm:pt>
    <dgm:pt modelId="{69FD333D-0750-4320-AFFE-FD8A4BB34A66}" type="parTrans" cxnId="{8BFF3637-18E4-49F4-A3C9-766DF55B8968}">
      <dgm:prSet/>
      <dgm:spPr/>
      <dgm:t>
        <a:bodyPr/>
        <a:lstStyle/>
        <a:p>
          <a:endParaRPr lang="en-US"/>
        </a:p>
      </dgm:t>
    </dgm:pt>
    <dgm:pt modelId="{DB8F7BC7-1603-44B2-8962-24E5CC37AA2C}" type="sibTrans" cxnId="{8BFF3637-18E4-49F4-A3C9-766DF55B8968}">
      <dgm:prSet/>
      <dgm:spPr/>
      <dgm:t>
        <a:bodyPr/>
        <a:lstStyle/>
        <a:p>
          <a:endParaRPr lang="en-US"/>
        </a:p>
      </dgm:t>
    </dgm:pt>
    <dgm:pt modelId="{8F8FFB9E-1FE8-2842-85F4-B14D2823035D}" type="pres">
      <dgm:prSet presAssocID="{D5059CBA-F172-4F34-A0B4-CF504E2BC5E2}" presName="vert0" presStyleCnt="0">
        <dgm:presLayoutVars>
          <dgm:dir/>
          <dgm:animOne val="branch"/>
          <dgm:animLvl val="lvl"/>
        </dgm:presLayoutVars>
      </dgm:prSet>
      <dgm:spPr/>
    </dgm:pt>
    <dgm:pt modelId="{51DFA79B-43FA-E649-AEA2-FB19ADB48EDA}" type="pres">
      <dgm:prSet presAssocID="{B580994A-5E4B-465A-947B-D7C7F0D1F536}" presName="thickLine" presStyleLbl="alignNode1" presStyleIdx="0" presStyleCnt="6"/>
      <dgm:spPr/>
    </dgm:pt>
    <dgm:pt modelId="{4D022C96-224D-8146-9493-CDFE7ABACACF}" type="pres">
      <dgm:prSet presAssocID="{B580994A-5E4B-465A-947B-D7C7F0D1F536}" presName="horz1" presStyleCnt="0"/>
      <dgm:spPr/>
    </dgm:pt>
    <dgm:pt modelId="{D43CA46A-29A9-554F-BB1F-5F0D2AEB4531}" type="pres">
      <dgm:prSet presAssocID="{B580994A-5E4B-465A-947B-D7C7F0D1F536}" presName="tx1" presStyleLbl="revTx" presStyleIdx="0" presStyleCnt="6"/>
      <dgm:spPr/>
    </dgm:pt>
    <dgm:pt modelId="{C85FC7C5-B50D-0046-948E-2771109AF522}" type="pres">
      <dgm:prSet presAssocID="{B580994A-5E4B-465A-947B-D7C7F0D1F536}" presName="vert1" presStyleCnt="0"/>
      <dgm:spPr/>
    </dgm:pt>
    <dgm:pt modelId="{7E6EF8F8-EA5C-1D4D-85C0-B326365F7609}" type="pres">
      <dgm:prSet presAssocID="{951EACDF-CE17-4FD0-8226-A942A9DE954F}" presName="thickLine" presStyleLbl="alignNode1" presStyleIdx="1" presStyleCnt="6"/>
      <dgm:spPr/>
    </dgm:pt>
    <dgm:pt modelId="{63D1C3FB-5004-7D4B-A561-086E7A6179B0}" type="pres">
      <dgm:prSet presAssocID="{951EACDF-CE17-4FD0-8226-A942A9DE954F}" presName="horz1" presStyleCnt="0"/>
      <dgm:spPr/>
    </dgm:pt>
    <dgm:pt modelId="{A3C6DD9E-EE3D-6649-AD05-C842A37CB678}" type="pres">
      <dgm:prSet presAssocID="{951EACDF-CE17-4FD0-8226-A942A9DE954F}" presName="tx1" presStyleLbl="revTx" presStyleIdx="1" presStyleCnt="6"/>
      <dgm:spPr/>
    </dgm:pt>
    <dgm:pt modelId="{A2B1A35C-7AE4-4E42-9A4D-3ADDA5A606D9}" type="pres">
      <dgm:prSet presAssocID="{951EACDF-CE17-4FD0-8226-A942A9DE954F}" presName="vert1" presStyleCnt="0"/>
      <dgm:spPr/>
    </dgm:pt>
    <dgm:pt modelId="{292DCBBD-3FBA-6C48-BD44-369DF7D501D1}" type="pres">
      <dgm:prSet presAssocID="{875EB17E-75A6-4668-85ED-CB89D7C92879}" presName="thickLine" presStyleLbl="alignNode1" presStyleIdx="2" presStyleCnt="6"/>
      <dgm:spPr/>
    </dgm:pt>
    <dgm:pt modelId="{6C4E69C3-5E0C-CB48-8419-E8D488310B3F}" type="pres">
      <dgm:prSet presAssocID="{875EB17E-75A6-4668-85ED-CB89D7C92879}" presName="horz1" presStyleCnt="0"/>
      <dgm:spPr/>
    </dgm:pt>
    <dgm:pt modelId="{2991C84C-701A-0C4E-B449-1F74772C7B97}" type="pres">
      <dgm:prSet presAssocID="{875EB17E-75A6-4668-85ED-CB89D7C92879}" presName="tx1" presStyleLbl="revTx" presStyleIdx="2" presStyleCnt="6"/>
      <dgm:spPr/>
    </dgm:pt>
    <dgm:pt modelId="{40C97881-AC17-6647-AC30-D1FB28E26387}" type="pres">
      <dgm:prSet presAssocID="{875EB17E-75A6-4668-85ED-CB89D7C92879}" presName="vert1" presStyleCnt="0"/>
      <dgm:spPr/>
    </dgm:pt>
    <dgm:pt modelId="{68774900-1D80-5C47-9776-FC9C6A2F9C18}" type="pres">
      <dgm:prSet presAssocID="{A629D612-F08D-4BB9-8159-875454C4E897}" presName="thickLine" presStyleLbl="alignNode1" presStyleIdx="3" presStyleCnt="6"/>
      <dgm:spPr/>
    </dgm:pt>
    <dgm:pt modelId="{66AF9992-8EA8-2C4F-93FE-1026537B82AB}" type="pres">
      <dgm:prSet presAssocID="{A629D612-F08D-4BB9-8159-875454C4E897}" presName="horz1" presStyleCnt="0"/>
      <dgm:spPr/>
    </dgm:pt>
    <dgm:pt modelId="{790EE191-4E5D-6D44-9DAE-B8C466D38098}" type="pres">
      <dgm:prSet presAssocID="{A629D612-F08D-4BB9-8159-875454C4E897}" presName="tx1" presStyleLbl="revTx" presStyleIdx="3" presStyleCnt="6"/>
      <dgm:spPr/>
    </dgm:pt>
    <dgm:pt modelId="{EB2E1473-9B57-6340-9B89-B42CA513B4BD}" type="pres">
      <dgm:prSet presAssocID="{A629D612-F08D-4BB9-8159-875454C4E897}" presName="vert1" presStyleCnt="0"/>
      <dgm:spPr/>
    </dgm:pt>
    <dgm:pt modelId="{CBBD2DC0-8B06-1142-96C0-33220A88AE98}" type="pres">
      <dgm:prSet presAssocID="{E8DB36E3-A08B-4506-A0F3-6ED8D5AFAE49}" presName="thickLine" presStyleLbl="alignNode1" presStyleIdx="4" presStyleCnt="6"/>
      <dgm:spPr/>
    </dgm:pt>
    <dgm:pt modelId="{6ED361B9-DE1E-5B4A-A93D-440A67E7E62B}" type="pres">
      <dgm:prSet presAssocID="{E8DB36E3-A08B-4506-A0F3-6ED8D5AFAE49}" presName="horz1" presStyleCnt="0"/>
      <dgm:spPr/>
    </dgm:pt>
    <dgm:pt modelId="{7D0350FB-75C9-3A43-B178-A436942FC9D2}" type="pres">
      <dgm:prSet presAssocID="{E8DB36E3-A08B-4506-A0F3-6ED8D5AFAE49}" presName="tx1" presStyleLbl="revTx" presStyleIdx="4" presStyleCnt="6"/>
      <dgm:spPr/>
    </dgm:pt>
    <dgm:pt modelId="{D42C7A74-2553-1144-8991-2D57C0F2635F}" type="pres">
      <dgm:prSet presAssocID="{E8DB36E3-A08B-4506-A0F3-6ED8D5AFAE49}" presName="vert1" presStyleCnt="0"/>
      <dgm:spPr/>
    </dgm:pt>
    <dgm:pt modelId="{B1D53A11-75D7-0E40-87EE-D504CD5BBD3D}" type="pres">
      <dgm:prSet presAssocID="{63DA6AE0-07A5-41B9-B7EF-A0E02D9842F0}" presName="thickLine" presStyleLbl="alignNode1" presStyleIdx="5" presStyleCnt="6"/>
      <dgm:spPr/>
    </dgm:pt>
    <dgm:pt modelId="{B8295383-39D6-9B40-A39E-477048DDF10D}" type="pres">
      <dgm:prSet presAssocID="{63DA6AE0-07A5-41B9-B7EF-A0E02D9842F0}" presName="horz1" presStyleCnt="0"/>
      <dgm:spPr/>
    </dgm:pt>
    <dgm:pt modelId="{46B0C3A5-87B2-0F44-9BDA-682B38C1A12B}" type="pres">
      <dgm:prSet presAssocID="{63DA6AE0-07A5-41B9-B7EF-A0E02D9842F0}" presName="tx1" presStyleLbl="revTx" presStyleIdx="5" presStyleCnt="6"/>
      <dgm:spPr/>
    </dgm:pt>
    <dgm:pt modelId="{F889C715-3BE7-9A41-A00F-908896602B97}" type="pres">
      <dgm:prSet presAssocID="{63DA6AE0-07A5-41B9-B7EF-A0E02D9842F0}" presName="vert1" presStyleCnt="0"/>
      <dgm:spPr/>
    </dgm:pt>
  </dgm:ptLst>
  <dgm:cxnLst>
    <dgm:cxn modelId="{DED6B725-CD5A-435D-9223-61F3100DE1B5}" srcId="{D5059CBA-F172-4F34-A0B4-CF504E2BC5E2}" destId="{E8DB36E3-A08B-4506-A0F3-6ED8D5AFAE49}" srcOrd="4" destOrd="0" parTransId="{7EC20CE5-501D-4B3C-B47E-B38BBB82DE2B}" sibTransId="{84EA8A82-B6F6-44D3-91DA-6F246D7F037B}"/>
    <dgm:cxn modelId="{8BFF3637-18E4-49F4-A3C9-766DF55B8968}" srcId="{D5059CBA-F172-4F34-A0B4-CF504E2BC5E2}" destId="{63DA6AE0-07A5-41B9-B7EF-A0E02D9842F0}" srcOrd="5" destOrd="0" parTransId="{69FD333D-0750-4320-AFFE-FD8A4BB34A66}" sibTransId="{DB8F7BC7-1603-44B2-8962-24E5CC37AA2C}"/>
    <dgm:cxn modelId="{C7262646-CA38-5048-994F-539DCEA05ADE}" type="presOf" srcId="{B580994A-5E4B-465A-947B-D7C7F0D1F536}" destId="{D43CA46A-29A9-554F-BB1F-5F0D2AEB4531}" srcOrd="0" destOrd="0" presId="urn:microsoft.com/office/officeart/2008/layout/LinedList"/>
    <dgm:cxn modelId="{84A1CC47-F3E7-4BEB-B734-3F3546C992F0}" srcId="{D5059CBA-F172-4F34-A0B4-CF504E2BC5E2}" destId="{875EB17E-75A6-4668-85ED-CB89D7C92879}" srcOrd="2" destOrd="0" parTransId="{F688E18E-B343-4724-9BAC-7CA4FBCFF0B1}" sibTransId="{856E9E01-4564-45E7-83E6-9D78EACEE044}"/>
    <dgm:cxn modelId="{D00A644F-22DB-4E41-8009-1B846F5FB18E}" type="presOf" srcId="{875EB17E-75A6-4668-85ED-CB89D7C92879}" destId="{2991C84C-701A-0C4E-B449-1F74772C7B97}" srcOrd="0" destOrd="0" presId="urn:microsoft.com/office/officeart/2008/layout/LinedList"/>
    <dgm:cxn modelId="{54B93750-6468-0140-8DD3-1FF66C18CAA8}" type="presOf" srcId="{A629D612-F08D-4BB9-8159-875454C4E897}" destId="{790EE191-4E5D-6D44-9DAE-B8C466D38098}" srcOrd="0" destOrd="0" presId="urn:microsoft.com/office/officeart/2008/layout/LinedList"/>
    <dgm:cxn modelId="{D3B68D55-327B-4A44-BB7E-5EC57B3F8C95}" srcId="{D5059CBA-F172-4F34-A0B4-CF504E2BC5E2}" destId="{A629D612-F08D-4BB9-8159-875454C4E897}" srcOrd="3" destOrd="0" parTransId="{D3B0CB32-1961-484A-9E4A-13F8BF873A8E}" sibTransId="{3C868F12-F7D1-41D6-81D8-A8C8F1D9B527}"/>
    <dgm:cxn modelId="{6738355B-B912-5342-B7CD-10C82B442BFF}" type="presOf" srcId="{E8DB36E3-A08B-4506-A0F3-6ED8D5AFAE49}" destId="{7D0350FB-75C9-3A43-B178-A436942FC9D2}" srcOrd="0" destOrd="0" presId="urn:microsoft.com/office/officeart/2008/layout/LinedList"/>
    <dgm:cxn modelId="{FD17D469-E765-BD46-B301-E049B46E2C4A}" type="presOf" srcId="{63DA6AE0-07A5-41B9-B7EF-A0E02D9842F0}" destId="{46B0C3A5-87B2-0F44-9BDA-682B38C1A12B}" srcOrd="0" destOrd="0" presId="urn:microsoft.com/office/officeart/2008/layout/LinedList"/>
    <dgm:cxn modelId="{65CBA170-50CB-A44C-9D26-E288EDA7E510}" type="presOf" srcId="{951EACDF-CE17-4FD0-8226-A942A9DE954F}" destId="{A3C6DD9E-EE3D-6649-AD05-C842A37CB678}" srcOrd="0" destOrd="0" presId="urn:microsoft.com/office/officeart/2008/layout/LinedList"/>
    <dgm:cxn modelId="{F4FB8C96-5D7F-8047-A28B-98C73F20A2CB}" type="presOf" srcId="{D5059CBA-F172-4F34-A0B4-CF504E2BC5E2}" destId="{8F8FFB9E-1FE8-2842-85F4-B14D2823035D}" srcOrd="0" destOrd="0" presId="urn:microsoft.com/office/officeart/2008/layout/LinedList"/>
    <dgm:cxn modelId="{71828AB1-E360-4EED-9382-90957B36801B}" srcId="{D5059CBA-F172-4F34-A0B4-CF504E2BC5E2}" destId="{951EACDF-CE17-4FD0-8226-A942A9DE954F}" srcOrd="1" destOrd="0" parTransId="{4347D2E5-069F-40B1-8FEE-C1F110B79C9C}" sibTransId="{9C5E1F69-D92B-4EB1-A9AF-6EB5B88C54C3}"/>
    <dgm:cxn modelId="{818E6CE3-B81D-4FF3-AA04-34BC3AA643CB}" srcId="{D5059CBA-F172-4F34-A0B4-CF504E2BC5E2}" destId="{B580994A-5E4B-465A-947B-D7C7F0D1F536}" srcOrd="0" destOrd="0" parTransId="{E50FC70C-B471-4A2D-A3AE-67F9E898C1A3}" sibTransId="{5C61E63E-C53B-48C0-90E9-832BAA13AAAC}"/>
    <dgm:cxn modelId="{B6D02243-033B-B341-96EE-3479BAD68180}" type="presParOf" srcId="{8F8FFB9E-1FE8-2842-85F4-B14D2823035D}" destId="{51DFA79B-43FA-E649-AEA2-FB19ADB48EDA}" srcOrd="0" destOrd="0" presId="urn:microsoft.com/office/officeart/2008/layout/LinedList"/>
    <dgm:cxn modelId="{663EAD42-C323-3649-8BD0-F3F02A2B7C55}" type="presParOf" srcId="{8F8FFB9E-1FE8-2842-85F4-B14D2823035D}" destId="{4D022C96-224D-8146-9493-CDFE7ABACACF}" srcOrd="1" destOrd="0" presId="urn:microsoft.com/office/officeart/2008/layout/LinedList"/>
    <dgm:cxn modelId="{F43B8CB8-12CE-4147-AC79-AFF48FC41365}" type="presParOf" srcId="{4D022C96-224D-8146-9493-CDFE7ABACACF}" destId="{D43CA46A-29A9-554F-BB1F-5F0D2AEB4531}" srcOrd="0" destOrd="0" presId="urn:microsoft.com/office/officeart/2008/layout/LinedList"/>
    <dgm:cxn modelId="{86B336BC-E538-D74E-843F-F0443AE1F179}" type="presParOf" srcId="{4D022C96-224D-8146-9493-CDFE7ABACACF}" destId="{C85FC7C5-B50D-0046-948E-2771109AF522}" srcOrd="1" destOrd="0" presId="urn:microsoft.com/office/officeart/2008/layout/LinedList"/>
    <dgm:cxn modelId="{3435A833-6A99-8D43-89B2-9394C12925CB}" type="presParOf" srcId="{8F8FFB9E-1FE8-2842-85F4-B14D2823035D}" destId="{7E6EF8F8-EA5C-1D4D-85C0-B326365F7609}" srcOrd="2" destOrd="0" presId="urn:microsoft.com/office/officeart/2008/layout/LinedList"/>
    <dgm:cxn modelId="{B8BBDE8B-73BE-5342-9BF5-3F26866BB680}" type="presParOf" srcId="{8F8FFB9E-1FE8-2842-85F4-B14D2823035D}" destId="{63D1C3FB-5004-7D4B-A561-086E7A6179B0}" srcOrd="3" destOrd="0" presId="urn:microsoft.com/office/officeart/2008/layout/LinedList"/>
    <dgm:cxn modelId="{1B46F682-E39F-E747-AC6A-F14F7980DC98}" type="presParOf" srcId="{63D1C3FB-5004-7D4B-A561-086E7A6179B0}" destId="{A3C6DD9E-EE3D-6649-AD05-C842A37CB678}" srcOrd="0" destOrd="0" presId="urn:microsoft.com/office/officeart/2008/layout/LinedList"/>
    <dgm:cxn modelId="{87C74614-B8CA-F946-B396-41DA76C1942A}" type="presParOf" srcId="{63D1C3FB-5004-7D4B-A561-086E7A6179B0}" destId="{A2B1A35C-7AE4-4E42-9A4D-3ADDA5A606D9}" srcOrd="1" destOrd="0" presId="urn:microsoft.com/office/officeart/2008/layout/LinedList"/>
    <dgm:cxn modelId="{05A1E5A5-1277-9046-8ACF-C7608E6B93E8}" type="presParOf" srcId="{8F8FFB9E-1FE8-2842-85F4-B14D2823035D}" destId="{292DCBBD-3FBA-6C48-BD44-369DF7D501D1}" srcOrd="4" destOrd="0" presId="urn:microsoft.com/office/officeart/2008/layout/LinedList"/>
    <dgm:cxn modelId="{17D0D206-9306-C44E-8341-6CEDCC670530}" type="presParOf" srcId="{8F8FFB9E-1FE8-2842-85F4-B14D2823035D}" destId="{6C4E69C3-5E0C-CB48-8419-E8D488310B3F}" srcOrd="5" destOrd="0" presId="urn:microsoft.com/office/officeart/2008/layout/LinedList"/>
    <dgm:cxn modelId="{6A384935-FEDC-8E49-8A04-2B06F7236B72}" type="presParOf" srcId="{6C4E69C3-5E0C-CB48-8419-E8D488310B3F}" destId="{2991C84C-701A-0C4E-B449-1F74772C7B97}" srcOrd="0" destOrd="0" presId="urn:microsoft.com/office/officeart/2008/layout/LinedList"/>
    <dgm:cxn modelId="{224D71BE-CC87-B442-983B-F0634D3A1B9A}" type="presParOf" srcId="{6C4E69C3-5E0C-CB48-8419-E8D488310B3F}" destId="{40C97881-AC17-6647-AC30-D1FB28E26387}" srcOrd="1" destOrd="0" presId="urn:microsoft.com/office/officeart/2008/layout/LinedList"/>
    <dgm:cxn modelId="{D1419AB6-3447-AD4D-AADF-9AD435D67C2B}" type="presParOf" srcId="{8F8FFB9E-1FE8-2842-85F4-B14D2823035D}" destId="{68774900-1D80-5C47-9776-FC9C6A2F9C18}" srcOrd="6" destOrd="0" presId="urn:microsoft.com/office/officeart/2008/layout/LinedList"/>
    <dgm:cxn modelId="{72A8E981-D679-2F41-AE34-F701E371A430}" type="presParOf" srcId="{8F8FFB9E-1FE8-2842-85F4-B14D2823035D}" destId="{66AF9992-8EA8-2C4F-93FE-1026537B82AB}" srcOrd="7" destOrd="0" presId="urn:microsoft.com/office/officeart/2008/layout/LinedList"/>
    <dgm:cxn modelId="{A297D5A1-A2DD-F246-AFC5-746678F76486}" type="presParOf" srcId="{66AF9992-8EA8-2C4F-93FE-1026537B82AB}" destId="{790EE191-4E5D-6D44-9DAE-B8C466D38098}" srcOrd="0" destOrd="0" presId="urn:microsoft.com/office/officeart/2008/layout/LinedList"/>
    <dgm:cxn modelId="{31BAB33E-210D-0341-830A-05153416B669}" type="presParOf" srcId="{66AF9992-8EA8-2C4F-93FE-1026537B82AB}" destId="{EB2E1473-9B57-6340-9B89-B42CA513B4BD}" srcOrd="1" destOrd="0" presId="urn:microsoft.com/office/officeart/2008/layout/LinedList"/>
    <dgm:cxn modelId="{186EDE71-C6DB-3948-B0EA-D59061F069C8}" type="presParOf" srcId="{8F8FFB9E-1FE8-2842-85F4-B14D2823035D}" destId="{CBBD2DC0-8B06-1142-96C0-33220A88AE98}" srcOrd="8" destOrd="0" presId="urn:microsoft.com/office/officeart/2008/layout/LinedList"/>
    <dgm:cxn modelId="{8C5E10D4-E43D-364E-9F90-65A1265E04EA}" type="presParOf" srcId="{8F8FFB9E-1FE8-2842-85F4-B14D2823035D}" destId="{6ED361B9-DE1E-5B4A-A93D-440A67E7E62B}" srcOrd="9" destOrd="0" presId="urn:microsoft.com/office/officeart/2008/layout/LinedList"/>
    <dgm:cxn modelId="{9A1438D9-8A5A-6341-9731-596262DE3C44}" type="presParOf" srcId="{6ED361B9-DE1E-5B4A-A93D-440A67E7E62B}" destId="{7D0350FB-75C9-3A43-B178-A436942FC9D2}" srcOrd="0" destOrd="0" presId="urn:microsoft.com/office/officeart/2008/layout/LinedList"/>
    <dgm:cxn modelId="{1541AB6D-7756-6342-A14F-ADB7F676738A}" type="presParOf" srcId="{6ED361B9-DE1E-5B4A-A93D-440A67E7E62B}" destId="{D42C7A74-2553-1144-8991-2D57C0F2635F}" srcOrd="1" destOrd="0" presId="urn:microsoft.com/office/officeart/2008/layout/LinedList"/>
    <dgm:cxn modelId="{9F02FA07-B361-5F4D-8001-64FE97FB3D9D}" type="presParOf" srcId="{8F8FFB9E-1FE8-2842-85F4-B14D2823035D}" destId="{B1D53A11-75D7-0E40-87EE-D504CD5BBD3D}" srcOrd="10" destOrd="0" presId="urn:microsoft.com/office/officeart/2008/layout/LinedList"/>
    <dgm:cxn modelId="{B9242376-39CB-9E45-9C2F-E5B590A54A3A}" type="presParOf" srcId="{8F8FFB9E-1FE8-2842-85F4-B14D2823035D}" destId="{B8295383-39D6-9B40-A39E-477048DDF10D}" srcOrd="11" destOrd="0" presId="urn:microsoft.com/office/officeart/2008/layout/LinedList"/>
    <dgm:cxn modelId="{C2DD4335-1282-3C46-8DB7-B40C122AD769}" type="presParOf" srcId="{B8295383-39D6-9B40-A39E-477048DDF10D}" destId="{46B0C3A5-87B2-0F44-9BDA-682B38C1A12B}" srcOrd="0" destOrd="0" presId="urn:microsoft.com/office/officeart/2008/layout/LinedList"/>
    <dgm:cxn modelId="{ACC95BA3-5E60-F44B-8AF8-C389EECD31CA}" type="presParOf" srcId="{B8295383-39D6-9B40-A39E-477048DDF10D}" destId="{F889C715-3BE7-9A41-A00F-908896602B9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4077D45-DE76-4EE9-B646-B4CA6D303F04}"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80C2A4C7-625E-4D8A-8C9D-8B981808F1F8}">
      <dgm:prSet/>
      <dgm:spPr/>
      <dgm:t>
        <a:bodyPr/>
        <a:lstStyle/>
        <a:p>
          <a:r>
            <a:rPr lang="en-GB" b="1"/>
            <a:t>Section 76 of the Criminal Justice and Immigration Act 2008 </a:t>
          </a:r>
          <a:endParaRPr lang="en-US"/>
        </a:p>
      </dgm:t>
    </dgm:pt>
    <dgm:pt modelId="{05770B13-D874-435F-89F4-7E4B17A2FEF6}" type="parTrans" cxnId="{5BF5F264-B768-426A-B82A-CED6B7259EF4}">
      <dgm:prSet/>
      <dgm:spPr/>
      <dgm:t>
        <a:bodyPr/>
        <a:lstStyle/>
        <a:p>
          <a:endParaRPr lang="en-US"/>
        </a:p>
      </dgm:t>
    </dgm:pt>
    <dgm:pt modelId="{C929124A-5AAF-4AE4-BC14-FDD1D9CA1F55}" type="sibTrans" cxnId="{5BF5F264-B768-426A-B82A-CED6B7259EF4}">
      <dgm:prSet/>
      <dgm:spPr/>
      <dgm:t>
        <a:bodyPr/>
        <a:lstStyle/>
        <a:p>
          <a:endParaRPr lang="en-US"/>
        </a:p>
      </dgm:t>
    </dgm:pt>
    <dgm:pt modelId="{DC50EADC-0938-4E97-9038-344765843510}">
      <dgm:prSet/>
      <dgm:spPr/>
      <dgm:t>
        <a:bodyPr/>
        <a:lstStyle/>
        <a:p>
          <a:r>
            <a:rPr lang="en-GB" b="1"/>
            <a:t>E</a:t>
          </a:r>
          <a:r>
            <a:rPr lang="en-GB"/>
            <a:t>xpands on the common law and statutory defence of 'self-defence’. </a:t>
          </a:r>
          <a:endParaRPr lang="en-US"/>
        </a:p>
      </dgm:t>
    </dgm:pt>
    <dgm:pt modelId="{CEE99FE2-CA65-40DD-B245-3B3261355410}" type="parTrans" cxnId="{4CBE20CA-918E-4B17-B9F8-2C452C6EDA3D}">
      <dgm:prSet/>
      <dgm:spPr/>
      <dgm:t>
        <a:bodyPr/>
        <a:lstStyle/>
        <a:p>
          <a:endParaRPr lang="en-US"/>
        </a:p>
      </dgm:t>
    </dgm:pt>
    <dgm:pt modelId="{A690C573-D1C6-4C2A-97F6-58E935938FCF}" type="sibTrans" cxnId="{4CBE20CA-918E-4B17-B9F8-2C452C6EDA3D}">
      <dgm:prSet/>
      <dgm:spPr/>
      <dgm:t>
        <a:bodyPr/>
        <a:lstStyle/>
        <a:p>
          <a:endParaRPr lang="en-US"/>
        </a:p>
      </dgm:t>
    </dgm:pt>
    <dgm:pt modelId="{EAC411F8-12FC-41AA-B6B6-68562D463441}">
      <dgm:prSet/>
      <dgm:spPr/>
      <dgm:t>
        <a:bodyPr/>
        <a:lstStyle/>
        <a:p>
          <a:r>
            <a:rPr lang="en-GB"/>
            <a:t>It includes special provision for householder cases -</a:t>
          </a:r>
          <a:r>
            <a:rPr lang="en-GB" b="0" i="0" baseline="0"/>
            <a:t> you must </a:t>
          </a:r>
          <a:r>
            <a:rPr lang="en-GB" b="1" i="0" baseline="0"/>
            <a:t>genuinely </a:t>
          </a:r>
          <a:r>
            <a:rPr lang="en-GB" b="0" i="0" baseline="0"/>
            <a:t>believe that the degree of force used is necessary given the circumstances of the case. </a:t>
          </a:r>
          <a:endParaRPr lang="en-US"/>
        </a:p>
      </dgm:t>
    </dgm:pt>
    <dgm:pt modelId="{D76D66C3-7428-4995-96BB-C2AEA175BA91}" type="parTrans" cxnId="{1DFFC7EB-E28F-4CD4-A5D0-DC65891D36C6}">
      <dgm:prSet/>
      <dgm:spPr/>
      <dgm:t>
        <a:bodyPr/>
        <a:lstStyle/>
        <a:p>
          <a:endParaRPr lang="en-US"/>
        </a:p>
      </dgm:t>
    </dgm:pt>
    <dgm:pt modelId="{0504EC04-9A29-46C0-93CA-C6F7C33CFAAC}" type="sibTrans" cxnId="{1DFFC7EB-E28F-4CD4-A5D0-DC65891D36C6}">
      <dgm:prSet/>
      <dgm:spPr/>
      <dgm:t>
        <a:bodyPr/>
        <a:lstStyle/>
        <a:p>
          <a:endParaRPr lang="en-US"/>
        </a:p>
      </dgm:t>
    </dgm:pt>
    <dgm:pt modelId="{768C3134-2210-4E35-8078-CD82A6AB429C}">
      <dgm:prSet/>
      <dgm:spPr/>
      <dgm:t>
        <a:bodyPr/>
        <a:lstStyle/>
        <a:p>
          <a:r>
            <a:rPr lang="en-GB" b="0" i="0" baseline="0"/>
            <a:t>This provision should ensure your own safety and the security of the detainee. </a:t>
          </a:r>
          <a:endParaRPr lang="en-US"/>
        </a:p>
      </dgm:t>
    </dgm:pt>
    <dgm:pt modelId="{86B23F70-F52F-46E5-B2CE-BE00DF34130C}" type="parTrans" cxnId="{2A1BF561-AC96-42FE-9EC0-DF5EC32AFCC2}">
      <dgm:prSet/>
      <dgm:spPr/>
      <dgm:t>
        <a:bodyPr/>
        <a:lstStyle/>
        <a:p>
          <a:endParaRPr lang="en-US"/>
        </a:p>
      </dgm:t>
    </dgm:pt>
    <dgm:pt modelId="{E6743FD9-63CA-4CF6-98C3-E282C81F6C30}" type="sibTrans" cxnId="{2A1BF561-AC96-42FE-9EC0-DF5EC32AFCC2}">
      <dgm:prSet/>
      <dgm:spPr/>
      <dgm:t>
        <a:bodyPr/>
        <a:lstStyle/>
        <a:p>
          <a:endParaRPr lang="en-US"/>
        </a:p>
      </dgm:t>
    </dgm:pt>
    <dgm:pt modelId="{BCB08D5B-9D18-AE4B-8BC1-705198DE2ABC}" type="pres">
      <dgm:prSet presAssocID="{C4077D45-DE76-4EE9-B646-B4CA6D303F04}" presName="linear" presStyleCnt="0">
        <dgm:presLayoutVars>
          <dgm:animLvl val="lvl"/>
          <dgm:resizeHandles val="exact"/>
        </dgm:presLayoutVars>
      </dgm:prSet>
      <dgm:spPr/>
    </dgm:pt>
    <dgm:pt modelId="{8B365EEB-8179-844F-9AA3-1305E0C4BFD3}" type="pres">
      <dgm:prSet presAssocID="{80C2A4C7-625E-4D8A-8C9D-8B981808F1F8}" presName="parentText" presStyleLbl="node1" presStyleIdx="0" presStyleCnt="4">
        <dgm:presLayoutVars>
          <dgm:chMax val="0"/>
          <dgm:bulletEnabled val="1"/>
        </dgm:presLayoutVars>
      </dgm:prSet>
      <dgm:spPr/>
    </dgm:pt>
    <dgm:pt modelId="{8F844653-0E06-0B46-BF5A-441A8D5AD7A1}" type="pres">
      <dgm:prSet presAssocID="{C929124A-5AAF-4AE4-BC14-FDD1D9CA1F55}" presName="spacer" presStyleCnt="0"/>
      <dgm:spPr/>
    </dgm:pt>
    <dgm:pt modelId="{5512DF49-B1B2-2947-87F0-5C0AF8C6D809}" type="pres">
      <dgm:prSet presAssocID="{DC50EADC-0938-4E97-9038-344765843510}" presName="parentText" presStyleLbl="node1" presStyleIdx="1" presStyleCnt="4">
        <dgm:presLayoutVars>
          <dgm:chMax val="0"/>
          <dgm:bulletEnabled val="1"/>
        </dgm:presLayoutVars>
      </dgm:prSet>
      <dgm:spPr/>
    </dgm:pt>
    <dgm:pt modelId="{0F999A9E-4027-7840-9B93-307394C3BFEB}" type="pres">
      <dgm:prSet presAssocID="{A690C573-D1C6-4C2A-97F6-58E935938FCF}" presName="spacer" presStyleCnt="0"/>
      <dgm:spPr/>
    </dgm:pt>
    <dgm:pt modelId="{66324FDC-5DCE-E244-A4EB-4FDF121ABB18}" type="pres">
      <dgm:prSet presAssocID="{EAC411F8-12FC-41AA-B6B6-68562D463441}" presName="parentText" presStyleLbl="node1" presStyleIdx="2" presStyleCnt="4">
        <dgm:presLayoutVars>
          <dgm:chMax val="0"/>
          <dgm:bulletEnabled val="1"/>
        </dgm:presLayoutVars>
      </dgm:prSet>
      <dgm:spPr/>
    </dgm:pt>
    <dgm:pt modelId="{213EB09C-F4E0-5E47-B675-3B275FD471EC}" type="pres">
      <dgm:prSet presAssocID="{0504EC04-9A29-46C0-93CA-C6F7C33CFAAC}" presName="spacer" presStyleCnt="0"/>
      <dgm:spPr/>
    </dgm:pt>
    <dgm:pt modelId="{6DEB2B44-870E-B84A-94B3-B55B26B21158}" type="pres">
      <dgm:prSet presAssocID="{768C3134-2210-4E35-8078-CD82A6AB429C}" presName="parentText" presStyleLbl="node1" presStyleIdx="3" presStyleCnt="4">
        <dgm:presLayoutVars>
          <dgm:chMax val="0"/>
          <dgm:bulletEnabled val="1"/>
        </dgm:presLayoutVars>
      </dgm:prSet>
      <dgm:spPr/>
    </dgm:pt>
  </dgm:ptLst>
  <dgm:cxnLst>
    <dgm:cxn modelId="{054E1B29-6923-7D4A-AB66-DC0D65DFFEAA}" type="presOf" srcId="{EAC411F8-12FC-41AA-B6B6-68562D463441}" destId="{66324FDC-5DCE-E244-A4EB-4FDF121ABB18}" srcOrd="0" destOrd="0" presId="urn:microsoft.com/office/officeart/2005/8/layout/vList2"/>
    <dgm:cxn modelId="{A9AD1A36-9012-764E-B02A-E4947BE6ACAE}" type="presOf" srcId="{DC50EADC-0938-4E97-9038-344765843510}" destId="{5512DF49-B1B2-2947-87F0-5C0AF8C6D809}" srcOrd="0" destOrd="0" presId="urn:microsoft.com/office/officeart/2005/8/layout/vList2"/>
    <dgm:cxn modelId="{702D504E-A169-3D42-9223-1F8B54364798}" type="presOf" srcId="{768C3134-2210-4E35-8078-CD82A6AB429C}" destId="{6DEB2B44-870E-B84A-94B3-B55B26B21158}" srcOrd="0" destOrd="0" presId="urn:microsoft.com/office/officeart/2005/8/layout/vList2"/>
    <dgm:cxn modelId="{6A1D7359-E9B4-0E49-8148-CDB84A2DE311}" type="presOf" srcId="{80C2A4C7-625E-4D8A-8C9D-8B981808F1F8}" destId="{8B365EEB-8179-844F-9AA3-1305E0C4BFD3}" srcOrd="0" destOrd="0" presId="urn:microsoft.com/office/officeart/2005/8/layout/vList2"/>
    <dgm:cxn modelId="{2A1BF561-AC96-42FE-9EC0-DF5EC32AFCC2}" srcId="{C4077D45-DE76-4EE9-B646-B4CA6D303F04}" destId="{768C3134-2210-4E35-8078-CD82A6AB429C}" srcOrd="3" destOrd="0" parTransId="{86B23F70-F52F-46E5-B2CE-BE00DF34130C}" sibTransId="{E6743FD9-63CA-4CF6-98C3-E282C81F6C30}"/>
    <dgm:cxn modelId="{5BF5F264-B768-426A-B82A-CED6B7259EF4}" srcId="{C4077D45-DE76-4EE9-B646-B4CA6D303F04}" destId="{80C2A4C7-625E-4D8A-8C9D-8B981808F1F8}" srcOrd="0" destOrd="0" parTransId="{05770B13-D874-435F-89F4-7E4B17A2FEF6}" sibTransId="{C929124A-5AAF-4AE4-BC14-FDD1D9CA1F55}"/>
    <dgm:cxn modelId="{EBE56592-5A65-6F4A-A796-72E542C24BBC}" type="presOf" srcId="{C4077D45-DE76-4EE9-B646-B4CA6D303F04}" destId="{BCB08D5B-9D18-AE4B-8BC1-705198DE2ABC}" srcOrd="0" destOrd="0" presId="urn:microsoft.com/office/officeart/2005/8/layout/vList2"/>
    <dgm:cxn modelId="{4CBE20CA-918E-4B17-B9F8-2C452C6EDA3D}" srcId="{C4077D45-DE76-4EE9-B646-B4CA6D303F04}" destId="{DC50EADC-0938-4E97-9038-344765843510}" srcOrd="1" destOrd="0" parTransId="{CEE99FE2-CA65-40DD-B245-3B3261355410}" sibTransId="{A690C573-D1C6-4C2A-97F6-58E935938FCF}"/>
    <dgm:cxn modelId="{1DFFC7EB-E28F-4CD4-A5D0-DC65891D36C6}" srcId="{C4077D45-DE76-4EE9-B646-B4CA6D303F04}" destId="{EAC411F8-12FC-41AA-B6B6-68562D463441}" srcOrd="2" destOrd="0" parTransId="{D76D66C3-7428-4995-96BB-C2AEA175BA91}" sibTransId="{0504EC04-9A29-46C0-93CA-C6F7C33CFAAC}"/>
    <dgm:cxn modelId="{BBF45A8B-F55E-2142-9C5C-7C32D5CDEBC8}" type="presParOf" srcId="{BCB08D5B-9D18-AE4B-8BC1-705198DE2ABC}" destId="{8B365EEB-8179-844F-9AA3-1305E0C4BFD3}" srcOrd="0" destOrd="0" presId="urn:microsoft.com/office/officeart/2005/8/layout/vList2"/>
    <dgm:cxn modelId="{5C71660B-6C70-F54B-9A41-D9DD859F9E81}" type="presParOf" srcId="{BCB08D5B-9D18-AE4B-8BC1-705198DE2ABC}" destId="{8F844653-0E06-0B46-BF5A-441A8D5AD7A1}" srcOrd="1" destOrd="0" presId="urn:microsoft.com/office/officeart/2005/8/layout/vList2"/>
    <dgm:cxn modelId="{9C51F273-6498-9D48-B1D9-B80AAB4EB900}" type="presParOf" srcId="{BCB08D5B-9D18-AE4B-8BC1-705198DE2ABC}" destId="{5512DF49-B1B2-2947-87F0-5C0AF8C6D809}" srcOrd="2" destOrd="0" presId="urn:microsoft.com/office/officeart/2005/8/layout/vList2"/>
    <dgm:cxn modelId="{2836C272-CD7E-EC4B-AC62-1E0F2A9E09BD}" type="presParOf" srcId="{BCB08D5B-9D18-AE4B-8BC1-705198DE2ABC}" destId="{0F999A9E-4027-7840-9B93-307394C3BFEB}" srcOrd="3" destOrd="0" presId="urn:microsoft.com/office/officeart/2005/8/layout/vList2"/>
    <dgm:cxn modelId="{BC17ED14-E4B8-0746-B4A5-EABA4794786B}" type="presParOf" srcId="{BCB08D5B-9D18-AE4B-8BC1-705198DE2ABC}" destId="{66324FDC-5DCE-E244-A4EB-4FDF121ABB18}" srcOrd="4" destOrd="0" presId="urn:microsoft.com/office/officeart/2005/8/layout/vList2"/>
    <dgm:cxn modelId="{B25D0ABC-04DD-C747-AD6D-62ACCD399C39}" type="presParOf" srcId="{BCB08D5B-9D18-AE4B-8BC1-705198DE2ABC}" destId="{213EB09C-F4E0-5E47-B675-3B275FD471EC}" srcOrd="5" destOrd="0" presId="urn:microsoft.com/office/officeart/2005/8/layout/vList2"/>
    <dgm:cxn modelId="{315399FA-3ECD-CF43-A55C-583780DBAC6A}" type="presParOf" srcId="{BCB08D5B-9D18-AE4B-8BC1-705198DE2ABC}" destId="{6DEB2B44-870E-B84A-94B3-B55B26B2115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46B6491-8EF1-4972-96A1-DC343BA51B85}" type="doc">
      <dgm:prSet loTypeId="urn:microsoft.com/office/officeart/2005/8/layout/process5" loCatId="process" qsTypeId="urn:microsoft.com/office/officeart/2005/8/quickstyle/simple1" qsCatId="simple" csTypeId="urn:microsoft.com/office/officeart/2005/8/colors/colorful5" csCatId="colorful" phldr="1"/>
      <dgm:spPr/>
      <dgm:t>
        <a:bodyPr/>
        <a:lstStyle/>
        <a:p>
          <a:endParaRPr lang="en-US"/>
        </a:p>
      </dgm:t>
    </dgm:pt>
    <dgm:pt modelId="{9A98DD43-0C2C-4ABC-9FD7-D49724F15ED6}">
      <dgm:prSet phldrT="[Text]" custT="1"/>
      <dgm:spPr/>
      <dgm:t>
        <a:bodyPr/>
        <a:lstStyle/>
        <a:p>
          <a:r>
            <a:rPr lang="en-US" sz="2000"/>
            <a:t>Met Police used S &amp; S powers in Operation ‘SWAMP’ in Brixton in 1981 to target street crime</a:t>
          </a:r>
          <a:endParaRPr lang="en-US" sz="2000" dirty="0"/>
        </a:p>
      </dgm:t>
    </dgm:pt>
    <dgm:pt modelId="{8406A67E-9CB4-4722-B423-237BD9583DC9}" type="parTrans" cxnId="{C0D8D06B-3DAB-4B70-AEEE-FEBC607BAE79}">
      <dgm:prSet/>
      <dgm:spPr/>
      <dgm:t>
        <a:bodyPr/>
        <a:lstStyle/>
        <a:p>
          <a:endParaRPr lang="en-US"/>
        </a:p>
      </dgm:t>
    </dgm:pt>
    <dgm:pt modelId="{999FBC7C-F902-465D-992F-04B33F39C13C}" type="sibTrans" cxnId="{C0D8D06B-3DAB-4B70-AEEE-FEBC607BAE79}">
      <dgm:prSet/>
      <dgm:spPr/>
      <dgm:t>
        <a:bodyPr/>
        <a:lstStyle/>
        <a:p>
          <a:endParaRPr lang="en-US"/>
        </a:p>
      </dgm:t>
    </dgm:pt>
    <dgm:pt modelId="{905317F8-D19D-4348-8568-C177CFBC3972}">
      <dgm:prSet phldrT="[Text]" custT="1"/>
      <dgm:spPr/>
      <dgm:t>
        <a:bodyPr/>
        <a:lstStyle/>
        <a:p>
          <a:r>
            <a:rPr lang="en-US" sz="2000"/>
            <a:t>Between 10</a:t>
          </a:r>
          <a:r>
            <a:rPr lang="en-US" sz="2000" baseline="30000"/>
            <a:t>th</a:t>
          </a:r>
          <a:r>
            <a:rPr lang="en-US" sz="2000"/>
            <a:t> &amp; 11</a:t>
          </a:r>
          <a:r>
            <a:rPr lang="en-US" sz="2000" baseline="30000"/>
            <a:t>th</a:t>
          </a:r>
          <a:r>
            <a:rPr lang="en-US" sz="2000"/>
            <a:t> April Brixton Riots</a:t>
          </a:r>
          <a:endParaRPr lang="en-US" sz="2000" dirty="0"/>
        </a:p>
      </dgm:t>
    </dgm:pt>
    <dgm:pt modelId="{A147ACB5-DB37-4A51-A10C-9B30A73A5C20}" type="parTrans" cxnId="{8F48D020-6475-44A5-B06D-129B43571D21}">
      <dgm:prSet/>
      <dgm:spPr/>
      <dgm:t>
        <a:bodyPr/>
        <a:lstStyle/>
        <a:p>
          <a:endParaRPr lang="en-US"/>
        </a:p>
      </dgm:t>
    </dgm:pt>
    <dgm:pt modelId="{EDE14F46-1661-48E2-8059-53B4CB32114F}" type="sibTrans" cxnId="{8F48D020-6475-44A5-B06D-129B43571D21}">
      <dgm:prSet/>
      <dgm:spPr/>
      <dgm:t>
        <a:bodyPr/>
        <a:lstStyle/>
        <a:p>
          <a:endParaRPr lang="en-US"/>
        </a:p>
      </dgm:t>
    </dgm:pt>
    <dgm:pt modelId="{C7DC9E2F-958F-4CD2-AABD-E4DA2DA33F1B}">
      <dgm:prSet phldrT="[Text]" custT="1"/>
      <dgm:spPr/>
      <dgm:t>
        <a:bodyPr/>
        <a:lstStyle/>
        <a:p>
          <a:r>
            <a:rPr lang="en-US" sz="2000"/>
            <a:t>25</a:t>
          </a:r>
          <a:r>
            <a:rPr lang="en-US" sz="2000" baseline="30000"/>
            <a:t>th</a:t>
          </a:r>
          <a:r>
            <a:rPr lang="en-US" sz="2000"/>
            <a:t> Nov 1981 Lord Scarman Report – critical of the disproportionate &amp; indiscriminate use of S &amp; S</a:t>
          </a:r>
          <a:endParaRPr lang="en-US" sz="2000" dirty="0"/>
        </a:p>
      </dgm:t>
    </dgm:pt>
    <dgm:pt modelId="{30C64973-4D6C-43FB-BA1C-176CEFFC8AF4}" type="parTrans" cxnId="{9CEA7A90-39FC-4C5E-8C04-BD7BD5D0C503}">
      <dgm:prSet/>
      <dgm:spPr/>
      <dgm:t>
        <a:bodyPr/>
        <a:lstStyle/>
        <a:p>
          <a:endParaRPr lang="en-US"/>
        </a:p>
      </dgm:t>
    </dgm:pt>
    <dgm:pt modelId="{C6184ADB-5E2C-4BCA-90C9-2CFFBAB02520}" type="sibTrans" cxnId="{9CEA7A90-39FC-4C5E-8C04-BD7BD5D0C503}">
      <dgm:prSet/>
      <dgm:spPr/>
      <dgm:t>
        <a:bodyPr/>
        <a:lstStyle/>
        <a:p>
          <a:endParaRPr lang="en-US"/>
        </a:p>
      </dgm:t>
    </dgm:pt>
    <dgm:pt modelId="{BB901377-6BB0-4A18-A6CC-D1B9CF94914B}">
      <dgm:prSet phldrT="[Text]" custT="1"/>
      <dgm:spPr/>
      <dgm:t>
        <a:bodyPr/>
        <a:lstStyle/>
        <a:p>
          <a:r>
            <a:rPr lang="en-US" sz="2000"/>
            <a:t>1984 PACE introduced</a:t>
          </a:r>
          <a:endParaRPr lang="en-US" sz="2000" dirty="0"/>
        </a:p>
      </dgm:t>
    </dgm:pt>
    <dgm:pt modelId="{2B9DD449-AC05-4A18-9C67-A86B9A0EBA37}" type="parTrans" cxnId="{0A0BC0C8-3733-4C41-8CB4-2CE9C7ACE76B}">
      <dgm:prSet/>
      <dgm:spPr/>
      <dgm:t>
        <a:bodyPr/>
        <a:lstStyle/>
        <a:p>
          <a:endParaRPr lang="en-US"/>
        </a:p>
      </dgm:t>
    </dgm:pt>
    <dgm:pt modelId="{342D83F9-C7E9-466F-A732-15A84198977F}" type="sibTrans" cxnId="{0A0BC0C8-3733-4C41-8CB4-2CE9C7ACE76B}">
      <dgm:prSet/>
      <dgm:spPr/>
      <dgm:t>
        <a:bodyPr/>
        <a:lstStyle/>
        <a:p>
          <a:endParaRPr lang="en-US"/>
        </a:p>
      </dgm:t>
    </dgm:pt>
    <dgm:pt modelId="{583F549F-08BB-4C97-965F-A8FBC8DD6D68}" type="pres">
      <dgm:prSet presAssocID="{A46B6491-8EF1-4972-96A1-DC343BA51B85}" presName="diagram" presStyleCnt="0">
        <dgm:presLayoutVars>
          <dgm:dir/>
          <dgm:resizeHandles val="exact"/>
        </dgm:presLayoutVars>
      </dgm:prSet>
      <dgm:spPr/>
    </dgm:pt>
    <dgm:pt modelId="{D5830E9E-5A67-4FC7-B083-4F7B08795E6E}" type="pres">
      <dgm:prSet presAssocID="{9A98DD43-0C2C-4ABC-9FD7-D49724F15ED6}" presName="node" presStyleLbl="node1" presStyleIdx="0" presStyleCnt="4" custScaleX="162413" custLinFactNeighborX="-9616" custLinFactNeighborY="-1783">
        <dgm:presLayoutVars>
          <dgm:bulletEnabled val="1"/>
        </dgm:presLayoutVars>
      </dgm:prSet>
      <dgm:spPr/>
    </dgm:pt>
    <dgm:pt modelId="{E7A97CF4-B9A6-44B9-A6ED-79501B9C112F}" type="pres">
      <dgm:prSet presAssocID="{999FBC7C-F902-465D-992F-04B33F39C13C}" presName="sibTrans" presStyleLbl="sibTrans2D1" presStyleIdx="0" presStyleCnt="3"/>
      <dgm:spPr/>
    </dgm:pt>
    <dgm:pt modelId="{726BB683-BFA3-4C62-812D-8AD3D0479483}" type="pres">
      <dgm:prSet presAssocID="{999FBC7C-F902-465D-992F-04B33F39C13C}" presName="connectorText" presStyleLbl="sibTrans2D1" presStyleIdx="0" presStyleCnt="3"/>
      <dgm:spPr/>
    </dgm:pt>
    <dgm:pt modelId="{56887706-C8DC-4488-B329-177C8C655314}" type="pres">
      <dgm:prSet presAssocID="{905317F8-D19D-4348-8568-C177CFBC3972}" presName="node" presStyleLbl="node1" presStyleIdx="1" presStyleCnt="4" custScaleX="159177">
        <dgm:presLayoutVars>
          <dgm:bulletEnabled val="1"/>
        </dgm:presLayoutVars>
      </dgm:prSet>
      <dgm:spPr/>
    </dgm:pt>
    <dgm:pt modelId="{10605458-C7BE-4888-8E37-E680E6CA2BE7}" type="pres">
      <dgm:prSet presAssocID="{EDE14F46-1661-48E2-8059-53B4CB32114F}" presName="sibTrans" presStyleLbl="sibTrans2D1" presStyleIdx="1" presStyleCnt="3"/>
      <dgm:spPr/>
    </dgm:pt>
    <dgm:pt modelId="{A39F7A32-E758-48A0-A52A-CEBECA40CB3F}" type="pres">
      <dgm:prSet presAssocID="{EDE14F46-1661-48E2-8059-53B4CB32114F}" presName="connectorText" presStyleLbl="sibTrans2D1" presStyleIdx="1" presStyleCnt="3"/>
      <dgm:spPr/>
    </dgm:pt>
    <dgm:pt modelId="{23E298B6-C2A6-4843-B670-3036F3461D92}" type="pres">
      <dgm:prSet presAssocID="{C7DC9E2F-958F-4CD2-AABD-E4DA2DA33F1B}" presName="node" presStyleLbl="node1" presStyleIdx="2" presStyleCnt="4" custScaleX="157586" custLinFactNeighborX="-3587" custLinFactNeighborY="-4668">
        <dgm:presLayoutVars>
          <dgm:bulletEnabled val="1"/>
        </dgm:presLayoutVars>
      </dgm:prSet>
      <dgm:spPr/>
    </dgm:pt>
    <dgm:pt modelId="{D502931A-2683-40FB-B02F-A3D08FB63B44}" type="pres">
      <dgm:prSet presAssocID="{C6184ADB-5E2C-4BCA-90C9-2CFFBAB02520}" presName="sibTrans" presStyleLbl="sibTrans2D1" presStyleIdx="2" presStyleCnt="3"/>
      <dgm:spPr/>
    </dgm:pt>
    <dgm:pt modelId="{A2181470-7FEE-4899-8BFB-37387B113230}" type="pres">
      <dgm:prSet presAssocID="{C6184ADB-5E2C-4BCA-90C9-2CFFBAB02520}" presName="connectorText" presStyleLbl="sibTrans2D1" presStyleIdx="2" presStyleCnt="3"/>
      <dgm:spPr/>
    </dgm:pt>
    <dgm:pt modelId="{1AAFEF4D-7D51-4DF4-9C4C-1B0D1903CCB5}" type="pres">
      <dgm:prSet presAssocID="{BB901377-6BB0-4A18-A6CC-D1B9CF94914B}" presName="node" presStyleLbl="node1" presStyleIdx="3" presStyleCnt="4" custScaleX="164275" custLinFactNeighborX="-15265" custLinFactNeighborY="-2146">
        <dgm:presLayoutVars>
          <dgm:bulletEnabled val="1"/>
        </dgm:presLayoutVars>
      </dgm:prSet>
      <dgm:spPr/>
    </dgm:pt>
  </dgm:ptLst>
  <dgm:cxnLst>
    <dgm:cxn modelId="{68137605-2202-4F57-A2ED-5C7A5556B9D7}" type="presOf" srcId="{999FBC7C-F902-465D-992F-04B33F39C13C}" destId="{726BB683-BFA3-4C62-812D-8AD3D0479483}" srcOrd="1" destOrd="0" presId="urn:microsoft.com/office/officeart/2005/8/layout/process5"/>
    <dgm:cxn modelId="{875AF305-DCB7-451E-BE53-188FDF4E718F}" type="presOf" srcId="{905317F8-D19D-4348-8568-C177CFBC3972}" destId="{56887706-C8DC-4488-B329-177C8C655314}" srcOrd="0" destOrd="0" presId="urn:microsoft.com/office/officeart/2005/8/layout/process5"/>
    <dgm:cxn modelId="{8F48D020-6475-44A5-B06D-129B43571D21}" srcId="{A46B6491-8EF1-4972-96A1-DC343BA51B85}" destId="{905317F8-D19D-4348-8568-C177CFBC3972}" srcOrd="1" destOrd="0" parTransId="{A147ACB5-DB37-4A51-A10C-9B30A73A5C20}" sibTransId="{EDE14F46-1661-48E2-8059-53B4CB32114F}"/>
    <dgm:cxn modelId="{4853AD3C-E6E2-48AB-8C66-8F89D3A1F3CB}" type="presOf" srcId="{C7DC9E2F-958F-4CD2-AABD-E4DA2DA33F1B}" destId="{23E298B6-C2A6-4843-B670-3036F3461D92}" srcOrd="0" destOrd="0" presId="urn:microsoft.com/office/officeart/2005/8/layout/process5"/>
    <dgm:cxn modelId="{F220CF40-3C87-409B-BB58-5C600BD84A08}" type="presOf" srcId="{EDE14F46-1661-48E2-8059-53B4CB32114F}" destId="{10605458-C7BE-4888-8E37-E680E6CA2BE7}" srcOrd="0" destOrd="0" presId="urn:microsoft.com/office/officeart/2005/8/layout/process5"/>
    <dgm:cxn modelId="{CE66605D-247D-41FA-B5A9-4D963D815B3F}" type="presOf" srcId="{A46B6491-8EF1-4972-96A1-DC343BA51B85}" destId="{583F549F-08BB-4C97-965F-A8FBC8DD6D68}" srcOrd="0" destOrd="0" presId="urn:microsoft.com/office/officeart/2005/8/layout/process5"/>
    <dgm:cxn modelId="{C0D8D06B-3DAB-4B70-AEEE-FEBC607BAE79}" srcId="{A46B6491-8EF1-4972-96A1-DC343BA51B85}" destId="{9A98DD43-0C2C-4ABC-9FD7-D49724F15ED6}" srcOrd="0" destOrd="0" parTransId="{8406A67E-9CB4-4722-B423-237BD9583DC9}" sibTransId="{999FBC7C-F902-465D-992F-04B33F39C13C}"/>
    <dgm:cxn modelId="{228C1279-B55A-4E6E-898D-5AA066B662D9}" type="presOf" srcId="{C6184ADB-5E2C-4BCA-90C9-2CFFBAB02520}" destId="{A2181470-7FEE-4899-8BFB-37387B113230}" srcOrd="1" destOrd="0" presId="urn:microsoft.com/office/officeart/2005/8/layout/process5"/>
    <dgm:cxn modelId="{7951AF8D-6306-42C4-87E1-DF09E51CF697}" type="presOf" srcId="{EDE14F46-1661-48E2-8059-53B4CB32114F}" destId="{A39F7A32-E758-48A0-A52A-CEBECA40CB3F}" srcOrd="1" destOrd="0" presId="urn:microsoft.com/office/officeart/2005/8/layout/process5"/>
    <dgm:cxn modelId="{9CEA7A90-39FC-4C5E-8C04-BD7BD5D0C503}" srcId="{A46B6491-8EF1-4972-96A1-DC343BA51B85}" destId="{C7DC9E2F-958F-4CD2-AABD-E4DA2DA33F1B}" srcOrd="2" destOrd="0" parTransId="{30C64973-4D6C-43FB-BA1C-176CEFFC8AF4}" sibTransId="{C6184ADB-5E2C-4BCA-90C9-2CFFBAB02520}"/>
    <dgm:cxn modelId="{53B9A9AF-8AD8-4EEA-907C-15ED4DC64410}" type="presOf" srcId="{C6184ADB-5E2C-4BCA-90C9-2CFFBAB02520}" destId="{D502931A-2683-40FB-B02F-A3D08FB63B44}" srcOrd="0" destOrd="0" presId="urn:microsoft.com/office/officeart/2005/8/layout/process5"/>
    <dgm:cxn modelId="{0A0BC0C8-3733-4C41-8CB4-2CE9C7ACE76B}" srcId="{A46B6491-8EF1-4972-96A1-DC343BA51B85}" destId="{BB901377-6BB0-4A18-A6CC-D1B9CF94914B}" srcOrd="3" destOrd="0" parTransId="{2B9DD449-AC05-4A18-9C67-A86B9A0EBA37}" sibTransId="{342D83F9-C7E9-466F-A732-15A84198977F}"/>
    <dgm:cxn modelId="{A9E5C1C9-6C53-40C1-A3F4-2C31489C905F}" type="presOf" srcId="{BB901377-6BB0-4A18-A6CC-D1B9CF94914B}" destId="{1AAFEF4D-7D51-4DF4-9C4C-1B0D1903CCB5}" srcOrd="0" destOrd="0" presId="urn:microsoft.com/office/officeart/2005/8/layout/process5"/>
    <dgm:cxn modelId="{EEF56AE3-ECFA-41AA-99F3-41F9D08820CB}" type="presOf" srcId="{999FBC7C-F902-465D-992F-04B33F39C13C}" destId="{E7A97CF4-B9A6-44B9-A6ED-79501B9C112F}" srcOrd="0" destOrd="0" presId="urn:microsoft.com/office/officeart/2005/8/layout/process5"/>
    <dgm:cxn modelId="{8FD2AFFA-BE87-470F-8694-0EFE0F827116}" type="presOf" srcId="{9A98DD43-0C2C-4ABC-9FD7-D49724F15ED6}" destId="{D5830E9E-5A67-4FC7-B083-4F7B08795E6E}" srcOrd="0" destOrd="0" presId="urn:microsoft.com/office/officeart/2005/8/layout/process5"/>
    <dgm:cxn modelId="{778C0D9F-2C74-4486-83EC-0B44F6910096}" type="presParOf" srcId="{583F549F-08BB-4C97-965F-A8FBC8DD6D68}" destId="{D5830E9E-5A67-4FC7-B083-4F7B08795E6E}" srcOrd="0" destOrd="0" presId="urn:microsoft.com/office/officeart/2005/8/layout/process5"/>
    <dgm:cxn modelId="{BA17BA95-29C8-454F-A2C2-9E705B108B31}" type="presParOf" srcId="{583F549F-08BB-4C97-965F-A8FBC8DD6D68}" destId="{E7A97CF4-B9A6-44B9-A6ED-79501B9C112F}" srcOrd="1" destOrd="0" presId="urn:microsoft.com/office/officeart/2005/8/layout/process5"/>
    <dgm:cxn modelId="{7ACA0B47-21D3-4021-977C-5F228ED448A9}" type="presParOf" srcId="{E7A97CF4-B9A6-44B9-A6ED-79501B9C112F}" destId="{726BB683-BFA3-4C62-812D-8AD3D0479483}" srcOrd="0" destOrd="0" presId="urn:microsoft.com/office/officeart/2005/8/layout/process5"/>
    <dgm:cxn modelId="{7A4D062E-D745-49FC-93A0-DD31250C9D61}" type="presParOf" srcId="{583F549F-08BB-4C97-965F-A8FBC8DD6D68}" destId="{56887706-C8DC-4488-B329-177C8C655314}" srcOrd="2" destOrd="0" presId="urn:microsoft.com/office/officeart/2005/8/layout/process5"/>
    <dgm:cxn modelId="{6C229990-AAD9-4AF0-9AA8-07A180A4EE45}" type="presParOf" srcId="{583F549F-08BB-4C97-965F-A8FBC8DD6D68}" destId="{10605458-C7BE-4888-8E37-E680E6CA2BE7}" srcOrd="3" destOrd="0" presId="urn:microsoft.com/office/officeart/2005/8/layout/process5"/>
    <dgm:cxn modelId="{EE86197E-8A17-4EE2-AACC-9E26BF5CFB4C}" type="presParOf" srcId="{10605458-C7BE-4888-8E37-E680E6CA2BE7}" destId="{A39F7A32-E758-48A0-A52A-CEBECA40CB3F}" srcOrd="0" destOrd="0" presId="urn:microsoft.com/office/officeart/2005/8/layout/process5"/>
    <dgm:cxn modelId="{2F86D29D-5D91-4978-8F0A-9D8142C99266}" type="presParOf" srcId="{583F549F-08BB-4C97-965F-A8FBC8DD6D68}" destId="{23E298B6-C2A6-4843-B670-3036F3461D92}" srcOrd="4" destOrd="0" presId="urn:microsoft.com/office/officeart/2005/8/layout/process5"/>
    <dgm:cxn modelId="{D89E2CA8-52D8-4D13-B69F-45AE65024BDF}" type="presParOf" srcId="{583F549F-08BB-4C97-965F-A8FBC8DD6D68}" destId="{D502931A-2683-40FB-B02F-A3D08FB63B44}" srcOrd="5" destOrd="0" presId="urn:microsoft.com/office/officeart/2005/8/layout/process5"/>
    <dgm:cxn modelId="{1CBAD35D-2313-410C-840E-B282F237482B}" type="presParOf" srcId="{D502931A-2683-40FB-B02F-A3D08FB63B44}" destId="{A2181470-7FEE-4899-8BFB-37387B113230}" srcOrd="0" destOrd="0" presId="urn:microsoft.com/office/officeart/2005/8/layout/process5"/>
    <dgm:cxn modelId="{7D81329C-EC26-4C3B-B7E0-492B29C33BB2}" type="presParOf" srcId="{583F549F-08BB-4C97-965F-A8FBC8DD6D68}" destId="{1AAFEF4D-7D51-4DF4-9C4C-1B0D1903CCB5}"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B4566A5-FBE4-4A58-8A7B-842CB8807207}" type="doc">
      <dgm:prSet loTypeId="urn:microsoft.com/office/officeart/2005/8/layout/matrix3" loCatId="matrix" qsTypeId="urn:microsoft.com/office/officeart/2005/8/quickstyle/simple3" qsCatId="simple" csTypeId="urn:microsoft.com/office/officeart/2005/8/colors/colorful5" csCatId="colorful" phldr="1"/>
      <dgm:spPr/>
      <dgm:t>
        <a:bodyPr/>
        <a:lstStyle/>
        <a:p>
          <a:endParaRPr lang="en-US"/>
        </a:p>
      </dgm:t>
    </dgm:pt>
    <dgm:pt modelId="{967FBB21-7A58-43EC-99FC-0C695C4D112D}">
      <dgm:prSet phldrT="[Text]" custT="1"/>
      <dgm:spPr/>
      <dgm:t>
        <a:bodyPr/>
        <a:lstStyle/>
        <a:p>
          <a:r>
            <a:rPr lang="en-US" sz="2200" b="1"/>
            <a:t>Rec 60 </a:t>
          </a:r>
          <a:r>
            <a:rPr lang="en-US" sz="2200"/>
            <a:t>: S &amp; S powers should remain</a:t>
          </a:r>
          <a:endParaRPr lang="en-US" sz="2200" dirty="0"/>
        </a:p>
      </dgm:t>
    </dgm:pt>
    <dgm:pt modelId="{E22F72E8-810F-4773-8515-33012A50E229}" type="parTrans" cxnId="{5ACFBE99-BE21-4518-BC45-2BF93BFA767A}">
      <dgm:prSet/>
      <dgm:spPr/>
      <dgm:t>
        <a:bodyPr/>
        <a:lstStyle/>
        <a:p>
          <a:endParaRPr lang="en-US"/>
        </a:p>
      </dgm:t>
    </dgm:pt>
    <dgm:pt modelId="{42129314-FC1D-4786-B61D-4CB014FA734B}" type="sibTrans" cxnId="{5ACFBE99-BE21-4518-BC45-2BF93BFA767A}">
      <dgm:prSet/>
      <dgm:spPr/>
      <dgm:t>
        <a:bodyPr/>
        <a:lstStyle/>
        <a:p>
          <a:endParaRPr lang="en-US"/>
        </a:p>
      </dgm:t>
    </dgm:pt>
    <dgm:pt modelId="{675FBA37-ECC5-4B80-BE67-8B584AB638DA}">
      <dgm:prSet phldrT="[Text]" custT="1"/>
      <dgm:spPr/>
      <dgm:t>
        <a:bodyPr/>
        <a:lstStyle/>
        <a:p>
          <a:r>
            <a:rPr lang="en-US" sz="2200" b="1"/>
            <a:t>Rec 61</a:t>
          </a:r>
          <a:r>
            <a:rPr lang="en-US" sz="2200"/>
            <a:t>: a record must be made of all S &amp; S and a copy must be given to the person stopped</a:t>
          </a:r>
          <a:endParaRPr lang="en-US" sz="2200" dirty="0"/>
        </a:p>
      </dgm:t>
    </dgm:pt>
    <dgm:pt modelId="{C09777CC-630C-48A2-83DB-742960DFA360}" type="parTrans" cxnId="{EF828714-2E4A-4D6E-9E5E-93286D7E43EF}">
      <dgm:prSet/>
      <dgm:spPr/>
      <dgm:t>
        <a:bodyPr/>
        <a:lstStyle/>
        <a:p>
          <a:endParaRPr lang="en-US"/>
        </a:p>
      </dgm:t>
    </dgm:pt>
    <dgm:pt modelId="{5ACCF601-47B4-4AB6-AF72-C4999D58F7C9}" type="sibTrans" cxnId="{EF828714-2E4A-4D6E-9E5E-93286D7E43EF}">
      <dgm:prSet/>
      <dgm:spPr/>
      <dgm:t>
        <a:bodyPr/>
        <a:lstStyle/>
        <a:p>
          <a:endParaRPr lang="en-US"/>
        </a:p>
      </dgm:t>
    </dgm:pt>
    <dgm:pt modelId="{0D997064-6C61-4043-AA5E-DED2D0D35561}">
      <dgm:prSet phldrT="[Text]" custT="1"/>
      <dgm:spPr/>
      <dgm:t>
        <a:bodyPr/>
        <a:lstStyle/>
        <a:p>
          <a:r>
            <a:rPr lang="en-US" sz="2200" b="1" dirty="0"/>
            <a:t>Rec 62</a:t>
          </a:r>
          <a:r>
            <a:rPr lang="en-US" sz="2200" dirty="0"/>
            <a:t>: search records should be monitored &amp; the information should be </a:t>
          </a:r>
          <a:r>
            <a:rPr lang="en-US" sz="2200" dirty="0" err="1"/>
            <a:t>analysed</a:t>
          </a:r>
          <a:r>
            <a:rPr lang="en-US" sz="2200" dirty="0"/>
            <a:t> &amp; published</a:t>
          </a:r>
        </a:p>
      </dgm:t>
    </dgm:pt>
    <dgm:pt modelId="{A985B2E3-CE3F-416D-9923-06B9E113E460}" type="parTrans" cxnId="{FC8C896B-9B06-457A-AF2A-739EBB54BBE2}">
      <dgm:prSet/>
      <dgm:spPr/>
      <dgm:t>
        <a:bodyPr/>
        <a:lstStyle/>
        <a:p>
          <a:endParaRPr lang="en-US"/>
        </a:p>
      </dgm:t>
    </dgm:pt>
    <dgm:pt modelId="{3453BFF9-C10B-4F4B-ADFD-6CEACCF8C16D}" type="sibTrans" cxnId="{FC8C896B-9B06-457A-AF2A-739EBB54BBE2}">
      <dgm:prSet/>
      <dgm:spPr/>
      <dgm:t>
        <a:bodyPr/>
        <a:lstStyle/>
        <a:p>
          <a:endParaRPr lang="en-US"/>
        </a:p>
      </dgm:t>
    </dgm:pt>
    <dgm:pt modelId="{377495D9-73AF-4199-A4D0-98D319461ABA}">
      <dgm:prSet phldrT="[Text]" custT="1"/>
      <dgm:spPr/>
      <dgm:t>
        <a:bodyPr/>
        <a:lstStyle/>
        <a:p>
          <a:r>
            <a:rPr lang="en-US" sz="2200" b="1" dirty="0"/>
            <a:t>Rec 63</a:t>
          </a:r>
          <a:r>
            <a:rPr lang="en-US" sz="2200" dirty="0"/>
            <a:t>: the police Authorities have a duty to raise public awareness on S &amp; S</a:t>
          </a:r>
        </a:p>
      </dgm:t>
    </dgm:pt>
    <dgm:pt modelId="{E091AD60-C2DE-4FF2-BD4E-0066B05332C6}" type="parTrans" cxnId="{EB7E98B8-58F5-494A-BD51-662DA6FD96CE}">
      <dgm:prSet/>
      <dgm:spPr/>
      <dgm:t>
        <a:bodyPr/>
        <a:lstStyle/>
        <a:p>
          <a:endParaRPr lang="en-US"/>
        </a:p>
      </dgm:t>
    </dgm:pt>
    <dgm:pt modelId="{8A6FB8C2-7C95-421F-B0B5-51298801FE9F}" type="sibTrans" cxnId="{EB7E98B8-58F5-494A-BD51-662DA6FD96CE}">
      <dgm:prSet/>
      <dgm:spPr/>
      <dgm:t>
        <a:bodyPr/>
        <a:lstStyle/>
        <a:p>
          <a:endParaRPr lang="en-US"/>
        </a:p>
      </dgm:t>
    </dgm:pt>
    <dgm:pt modelId="{E8AB235F-693A-4689-AF3B-78789EA21874}" type="pres">
      <dgm:prSet presAssocID="{FB4566A5-FBE4-4A58-8A7B-842CB8807207}" presName="matrix" presStyleCnt="0">
        <dgm:presLayoutVars>
          <dgm:chMax val="1"/>
          <dgm:dir/>
          <dgm:resizeHandles val="exact"/>
        </dgm:presLayoutVars>
      </dgm:prSet>
      <dgm:spPr/>
    </dgm:pt>
    <dgm:pt modelId="{5C6E6870-41A9-45BE-93F0-0C9239B0ABC3}" type="pres">
      <dgm:prSet presAssocID="{FB4566A5-FBE4-4A58-8A7B-842CB8807207}" presName="diamond" presStyleLbl="bgShp" presStyleIdx="0" presStyleCnt="1"/>
      <dgm:spPr/>
    </dgm:pt>
    <dgm:pt modelId="{F83C9F53-388D-445A-98A3-1127C10C9ECD}" type="pres">
      <dgm:prSet presAssocID="{FB4566A5-FBE4-4A58-8A7B-842CB8807207}" presName="quad1" presStyleLbl="node1" presStyleIdx="0" presStyleCnt="4" custScaleY="128994">
        <dgm:presLayoutVars>
          <dgm:chMax val="0"/>
          <dgm:chPref val="0"/>
          <dgm:bulletEnabled val="1"/>
        </dgm:presLayoutVars>
      </dgm:prSet>
      <dgm:spPr/>
    </dgm:pt>
    <dgm:pt modelId="{08766682-6F49-4B94-9275-FCC0867FB0A1}" type="pres">
      <dgm:prSet presAssocID="{FB4566A5-FBE4-4A58-8A7B-842CB8807207}" presName="quad2" presStyleLbl="node1" presStyleIdx="1" presStyleCnt="4" custScaleY="122419">
        <dgm:presLayoutVars>
          <dgm:chMax val="0"/>
          <dgm:chPref val="0"/>
          <dgm:bulletEnabled val="1"/>
        </dgm:presLayoutVars>
      </dgm:prSet>
      <dgm:spPr/>
    </dgm:pt>
    <dgm:pt modelId="{0B1FFB81-133C-446C-B661-645061C6B787}" type="pres">
      <dgm:prSet presAssocID="{FB4566A5-FBE4-4A58-8A7B-842CB8807207}" presName="quad3" presStyleLbl="node1" presStyleIdx="2" presStyleCnt="4" custScaleY="115296" custLinFactNeighborX="296" custLinFactNeighborY="16951">
        <dgm:presLayoutVars>
          <dgm:chMax val="0"/>
          <dgm:chPref val="0"/>
          <dgm:bulletEnabled val="1"/>
        </dgm:presLayoutVars>
      </dgm:prSet>
      <dgm:spPr/>
    </dgm:pt>
    <dgm:pt modelId="{A92D13D2-9242-4D6C-B990-737ECB377BD2}" type="pres">
      <dgm:prSet presAssocID="{FB4566A5-FBE4-4A58-8A7B-842CB8807207}" presName="quad4" presStyleLbl="node1" presStyleIdx="3" presStyleCnt="4" custScaleY="115296" custLinFactNeighborX="1085" custLinFactNeighborY="16951">
        <dgm:presLayoutVars>
          <dgm:chMax val="0"/>
          <dgm:chPref val="0"/>
          <dgm:bulletEnabled val="1"/>
        </dgm:presLayoutVars>
      </dgm:prSet>
      <dgm:spPr/>
    </dgm:pt>
  </dgm:ptLst>
  <dgm:cxnLst>
    <dgm:cxn modelId="{EF828714-2E4A-4D6E-9E5E-93286D7E43EF}" srcId="{FB4566A5-FBE4-4A58-8A7B-842CB8807207}" destId="{675FBA37-ECC5-4B80-BE67-8B584AB638DA}" srcOrd="1" destOrd="0" parTransId="{C09777CC-630C-48A2-83DB-742960DFA360}" sibTransId="{5ACCF601-47B4-4AB6-AF72-C4999D58F7C9}"/>
    <dgm:cxn modelId="{C30C4830-AA29-4D27-8297-13D18ED8898E}" type="presOf" srcId="{967FBB21-7A58-43EC-99FC-0C695C4D112D}" destId="{F83C9F53-388D-445A-98A3-1127C10C9ECD}" srcOrd="0" destOrd="0" presId="urn:microsoft.com/office/officeart/2005/8/layout/matrix3"/>
    <dgm:cxn modelId="{14B88C3B-FACE-4E65-A4BA-754D86BB9CAA}" type="presOf" srcId="{675FBA37-ECC5-4B80-BE67-8B584AB638DA}" destId="{08766682-6F49-4B94-9275-FCC0867FB0A1}" srcOrd="0" destOrd="0" presId="urn:microsoft.com/office/officeart/2005/8/layout/matrix3"/>
    <dgm:cxn modelId="{7D8F7066-6487-405B-84A1-58B6178832F7}" type="presOf" srcId="{0D997064-6C61-4043-AA5E-DED2D0D35561}" destId="{0B1FFB81-133C-446C-B661-645061C6B787}" srcOrd="0" destOrd="0" presId="urn:microsoft.com/office/officeart/2005/8/layout/matrix3"/>
    <dgm:cxn modelId="{FC8C896B-9B06-457A-AF2A-739EBB54BBE2}" srcId="{FB4566A5-FBE4-4A58-8A7B-842CB8807207}" destId="{0D997064-6C61-4043-AA5E-DED2D0D35561}" srcOrd="2" destOrd="0" parTransId="{A985B2E3-CE3F-416D-9923-06B9E113E460}" sibTransId="{3453BFF9-C10B-4F4B-ADFD-6CEACCF8C16D}"/>
    <dgm:cxn modelId="{70C10F8E-1143-4B51-9215-73F3C22ED1D8}" type="presOf" srcId="{FB4566A5-FBE4-4A58-8A7B-842CB8807207}" destId="{E8AB235F-693A-4689-AF3B-78789EA21874}" srcOrd="0" destOrd="0" presId="urn:microsoft.com/office/officeart/2005/8/layout/matrix3"/>
    <dgm:cxn modelId="{5ACFBE99-BE21-4518-BC45-2BF93BFA767A}" srcId="{FB4566A5-FBE4-4A58-8A7B-842CB8807207}" destId="{967FBB21-7A58-43EC-99FC-0C695C4D112D}" srcOrd="0" destOrd="0" parTransId="{E22F72E8-810F-4773-8515-33012A50E229}" sibTransId="{42129314-FC1D-4786-B61D-4CB014FA734B}"/>
    <dgm:cxn modelId="{EB7E98B8-58F5-494A-BD51-662DA6FD96CE}" srcId="{FB4566A5-FBE4-4A58-8A7B-842CB8807207}" destId="{377495D9-73AF-4199-A4D0-98D319461ABA}" srcOrd="3" destOrd="0" parTransId="{E091AD60-C2DE-4FF2-BD4E-0066B05332C6}" sibTransId="{8A6FB8C2-7C95-421F-B0B5-51298801FE9F}"/>
    <dgm:cxn modelId="{683897FD-2599-4661-A85A-9CBDA553925B}" type="presOf" srcId="{377495D9-73AF-4199-A4D0-98D319461ABA}" destId="{A92D13D2-9242-4D6C-B990-737ECB377BD2}" srcOrd="0" destOrd="0" presId="urn:microsoft.com/office/officeart/2005/8/layout/matrix3"/>
    <dgm:cxn modelId="{9EA8D86C-7FB9-4772-8E53-65C06446A1E6}" type="presParOf" srcId="{E8AB235F-693A-4689-AF3B-78789EA21874}" destId="{5C6E6870-41A9-45BE-93F0-0C9239B0ABC3}" srcOrd="0" destOrd="0" presId="urn:microsoft.com/office/officeart/2005/8/layout/matrix3"/>
    <dgm:cxn modelId="{0CD6009C-F532-40E9-98D9-6C0AD25C34E0}" type="presParOf" srcId="{E8AB235F-693A-4689-AF3B-78789EA21874}" destId="{F83C9F53-388D-445A-98A3-1127C10C9ECD}" srcOrd="1" destOrd="0" presId="urn:microsoft.com/office/officeart/2005/8/layout/matrix3"/>
    <dgm:cxn modelId="{F01D82AD-7794-4615-9347-4A572A7CE84A}" type="presParOf" srcId="{E8AB235F-693A-4689-AF3B-78789EA21874}" destId="{08766682-6F49-4B94-9275-FCC0867FB0A1}" srcOrd="2" destOrd="0" presId="urn:microsoft.com/office/officeart/2005/8/layout/matrix3"/>
    <dgm:cxn modelId="{B1DCCFC5-454D-488D-AC4D-7585B7C969E9}" type="presParOf" srcId="{E8AB235F-693A-4689-AF3B-78789EA21874}" destId="{0B1FFB81-133C-446C-B661-645061C6B787}" srcOrd="3" destOrd="0" presId="urn:microsoft.com/office/officeart/2005/8/layout/matrix3"/>
    <dgm:cxn modelId="{EE8B8852-071B-48A3-9191-CCCDFA94B191}" type="presParOf" srcId="{E8AB235F-693A-4689-AF3B-78789EA21874}" destId="{A92D13D2-9242-4D6C-B990-737ECB377BD2}" srcOrd="4" destOrd="0" presId="urn:microsoft.com/office/officeart/2005/8/layout/matrix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5DB5C0F-1A04-47C3-9C3A-0AE9DD8BE0D8}" type="doc">
      <dgm:prSet loTypeId="urn:microsoft.com/office/officeart/2005/8/layout/process4" loCatId="process" qsTypeId="urn:microsoft.com/office/officeart/2005/8/quickstyle/simple1" qsCatId="simple" csTypeId="urn:microsoft.com/office/officeart/2005/8/colors/colorful5" csCatId="colorful" phldr="1"/>
      <dgm:spPr/>
      <dgm:t>
        <a:bodyPr/>
        <a:lstStyle/>
        <a:p>
          <a:endParaRPr lang="en-US"/>
        </a:p>
      </dgm:t>
    </dgm:pt>
    <dgm:pt modelId="{FA66963B-AFF7-4C38-9EC0-86877B0046A8}">
      <dgm:prSet phldrT="[Text]" custT="1"/>
      <dgm:spPr/>
      <dgm:t>
        <a:bodyPr/>
        <a:lstStyle/>
        <a:p>
          <a:r>
            <a:rPr lang="en-US" sz="2000" dirty="0"/>
            <a:t>There are 20 different Sections from 16 different Acts</a:t>
          </a:r>
        </a:p>
      </dgm:t>
    </dgm:pt>
    <dgm:pt modelId="{A15E5C25-9C73-403B-B885-B79702836991}" type="parTrans" cxnId="{A763AB3C-4C4B-47F7-A859-D90F14A008AE}">
      <dgm:prSet/>
      <dgm:spPr/>
      <dgm:t>
        <a:bodyPr/>
        <a:lstStyle/>
        <a:p>
          <a:endParaRPr lang="en-US"/>
        </a:p>
      </dgm:t>
    </dgm:pt>
    <dgm:pt modelId="{EBDBAE34-38B1-49CC-B723-A741D96C39C0}" type="sibTrans" cxnId="{A763AB3C-4C4B-47F7-A859-D90F14A008AE}">
      <dgm:prSet/>
      <dgm:spPr/>
      <dgm:t>
        <a:bodyPr/>
        <a:lstStyle/>
        <a:p>
          <a:endParaRPr lang="en-US"/>
        </a:p>
      </dgm:t>
    </dgm:pt>
    <dgm:pt modelId="{E4EF4AE0-5110-4102-8733-97EAA5B9E569}">
      <dgm:prSet phldrT="[Text]" custT="1"/>
      <dgm:spPr/>
      <dgm:t>
        <a:bodyPr/>
        <a:lstStyle/>
        <a:p>
          <a:r>
            <a:rPr lang="en-US" sz="2000" dirty="0"/>
            <a:t>PACE provides statutory guidance</a:t>
          </a:r>
        </a:p>
      </dgm:t>
    </dgm:pt>
    <dgm:pt modelId="{701B5C46-8DFB-4B13-921E-6BC185B5594D}" type="parTrans" cxnId="{BB213ED0-192B-4384-9E87-BCD2E4AD8D7D}">
      <dgm:prSet/>
      <dgm:spPr/>
      <dgm:t>
        <a:bodyPr/>
        <a:lstStyle/>
        <a:p>
          <a:endParaRPr lang="en-US"/>
        </a:p>
      </dgm:t>
    </dgm:pt>
    <dgm:pt modelId="{C49B967C-DB33-4BF2-BE3B-516094A5E86C}" type="sibTrans" cxnId="{BB213ED0-192B-4384-9E87-BCD2E4AD8D7D}">
      <dgm:prSet/>
      <dgm:spPr/>
      <dgm:t>
        <a:bodyPr/>
        <a:lstStyle/>
        <a:p>
          <a:endParaRPr lang="en-US"/>
        </a:p>
      </dgm:t>
    </dgm:pt>
    <dgm:pt modelId="{82BBEA97-951E-404A-9449-F36D905B074F}">
      <dgm:prSet phldrT="[Text]" custT="1"/>
      <dgm:spPr/>
      <dgm:t>
        <a:bodyPr/>
        <a:lstStyle/>
        <a:p>
          <a:r>
            <a:rPr lang="en-US" sz="2000" dirty="0"/>
            <a:t>In most cases an officer must have reasonable grounds for suspicion</a:t>
          </a:r>
        </a:p>
      </dgm:t>
    </dgm:pt>
    <dgm:pt modelId="{320D7E16-C93A-4517-AAB4-A00CA6C3E891}" type="parTrans" cxnId="{F757D241-E5CB-48CE-AF59-D48566DB02C8}">
      <dgm:prSet/>
      <dgm:spPr/>
      <dgm:t>
        <a:bodyPr/>
        <a:lstStyle/>
        <a:p>
          <a:endParaRPr lang="en-US"/>
        </a:p>
      </dgm:t>
    </dgm:pt>
    <dgm:pt modelId="{8B879642-7057-4517-8E15-C5E4A3AEC95C}" type="sibTrans" cxnId="{F757D241-E5CB-48CE-AF59-D48566DB02C8}">
      <dgm:prSet/>
      <dgm:spPr/>
      <dgm:t>
        <a:bodyPr/>
        <a:lstStyle/>
        <a:p>
          <a:endParaRPr lang="en-US"/>
        </a:p>
      </dgm:t>
    </dgm:pt>
    <dgm:pt modelId="{CF394BEA-5780-419E-A89D-F1A73AE93BF1}">
      <dgm:prSet phldrT="[Text]" custT="1"/>
      <dgm:spPr/>
      <dgm:t>
        <a:bodyPr/>
        <a:lstStyle/>
        <a:p>
          <a:r>
            <a:rPr lang="en-US" sz="2000" dirty="0"/>
            <a:t>There must be some objective basis for suspicion based on facts</a:t>
          </a:r>
        </a:p>
      </dgm:t>
    </dgm:pt>
    <dgm:pt modelId="{43B69516-CCF9-4355-B461-9B667B222A31}" type="parTrans" cxnId="{888DCA8A-3E6F-4058-80D3-852B93AF69D3}">
      <dgm:prSet/>
      <dgm:spPr/>
      <dgm:t>
        <a:bodyPr/>
        <a:lstStyle/>
        <a:p>
          <a:endParaRPr lang="en-US"/>
        </a:p>
      </dgm:t>
    </dgm:pt>
    <dgm:pt modelId="{826E3C20-834D-4C99-8D3A-CDDEFFE1D36A}" type="sibTrans" cxnId="{888DCA8A-3E6F-4058-80D3-852B93AF69D3}">
      <dgm:prSet/>
      <dgm:spPr/>
      <dgm:t>
        <a:bodyPr/>
        <a:lstStyle/>
        <a:p>
          <a:endParaRPr lang="en-US"/>
        </a:p>
      </dgm:t>
    </dgm:pt>
    <dgm:pt modelId="{E9847D51-877F-4EA9-91FB-BD691B4FFF4B}">
      <dgm:prSet phldrT="[Text]" custT="1"/>
      <dgm:spPr/>
      <dgm:t>
        <a:bodyPr/>
        <a:lstStyle/>
        <a:p>
          <a:r>
            <a:rPr lang="en-US" sz="2000" dirty="0"/>
            <a:t>Officers cannot use ethnicity to help form their grounds for suspicion</a:t>
          </a:r>
        </a:p>
      </dgm:t>
    </dgm:pt>
    <dgm:pt modelId="{EF89D8F5-E763-4B09-8D2C-7BA0A711DD42}" type="sibTrans" cxnId="{5D4BE2F9-43C7-453D-90BA-13AD00ED51DA}">
      <dgm:prSet/>
      <dgm:spPr/>
      <dgm:t>
        <a:bodyPr/>
        <a:lstStyle/>
        <a:p>
          <a:endParaRPr lang="en-US"/>
        </a:p>
      </dgm:t>
    </dgm:pt>
    <dgm:pt modelId="{8C0E30BF-DA6E-474E-8B84-FA027113C190}" type="parTrans" cxnId="{5D4BE2F9-43C7-453D-90BA-13AD00ED51DA}">
      <dgm:prSet/>
      <dgm:spPr/>
      <dgm:t>
        <a:bodyPr/>
        <a:lstStyle/>
        <a:p>
          <a:endParaRPr lang="en-US"/>
        </a:p>
      </dgm:t>
    </dgm:pt>
    <dgm:pt modelId="{9307B63D-0638-3F49-9E96-B8F8C5EF239C}" type="pres">
      <dgm:prSet presAssocID="{E5DB5C0F-1A04-47C3-9C3A-0AE9DD8BE0D8}" presName="Name0" presStyleCnt="0">
        <dgm:presLayoutVars>
          <dgm:dir/>
          <dgm:animLvl val="lvl"/>
          <dgm:resizeHandles val="exact"/>
        </dgm:presLayoutVars>
      </dgm:prSet>
      <dgm:spPr/>
    </dgm:pt>
    <dgm:pt modelId="{51FA8205-DA5F-214D-B41B-26D67175A2BB}" type="pres">
      <dgm:prSet presAssocID="{E9847D51-877F-4EA9-91FB-BD691B4FFF4B}" presName="boxAndChildren" presStyleCnt="0"/>
      <dgm:spPr/>
    </dgm:pt>
    <dgm:pt modelId="{88E79970-7970-A546-9027-4C50ED5F4351}" type="pres">
      <dgm:prSet presAssocID="{E9847D51-877F-4EA9-91FB-BD691B4FFF4B}" presName="parentTextBox" presStyleLbl="node1" presStyleIdx="0" presStyleCnt="5"/>
      <dgm:spPr/>
    </dgm:pt>
    <dgm:pt modelId="{F8628D7F-EE38-1E47-923D-17D3D9D21F23}" type="pres">
      <dgm:prSet presAssocID="{826E3C20-834D-4C99-8D3A-CDDEFFE1D36A}" presName="sp" presStyleCnt="0"/>
      <dgm:spPr/>
    </dgm:pt>
    <dgm:pt modelId="{25F81878-B0E0-D945-90EB-66413FBEED96}" type="pres">
      <dgm:prSet presAssocID="{CF394BEA-5780-419E-A89D-F1A73AE93BF1}" presName="arrowAndChildren" presStyleCnt="0"/>
      <dgm:spPr/>
    </dgm:pt>
    <dgm:pt modelId="{2C2E52F1-B3F2-F54C-93F8-C234F81930EF}" type="pres">
      <dgm:prSet presAssocID="{CF394BEA-5780-419E-A89D-F1A73AE93BF1}" presName="parentTextArrow" presStyleLbl="node1" presStyleIdx="1" presStyleCnt="5"/>
      <dgm:spPr/>
    </dgm:pt>
    <dgm:pt modelId="{D67EF495-FE4C-1C4A-8599-C95044D52F1E}" type="pres">
      <dgm:prSet presAssocID="{8B879642-7057-4517-8E15-C5E4A3AEC95C}" presName="sp" presStyleCnt="0"/>
      <dgm:spPr/>
    </dgm:pt>
    <dgm:pt modelId="{EE86DB66-B98A-2A43-ADD6-423E2512BDB8}" type="pres">
      <dgm:prSet presAssocID="{82BBEA97-951E-404A-9449-F36D905B074F}" presName="arrowAndChildren" presStyleCnt="0"/>
      <dgm:spPr/>
    </dgm:pt>
    <dgm:pt modelId="{5656267F-9C47-DA44-BA80-84E9E07A850D}" type="pres">
      <dgm:prSet presAssocID="{82BBEA97-951E-404A-9449-F36D905B074F}" presName="parentTextArrow" presStyleLbl="node1" presStyleIdx="2" presStyleCnt="5"/>
      <dgm:spPr/>
    </dgm:pt>
    <dgm:pt modelId="{329C1FF9-2FEC-9144-AB6B-A375ADC049C3}" type="pres">
      <dgm:prSet presAssocID="{C49B967C-DB33-4BF2-BE3B-516094A5E86C}" presName="sp" presStyleCnt="0"/>
      <dgm:spPr/>
    </dgm:pt>
    <dgm:pt modelId="{4B0223A6-CB4A-794A-918F-E83C534DC7EB}" type="pres">
      <dgm:prSet presAssocID="{E4EF4AE0-5110-4102-8733-97EAA5B9E569}" presName="arrowAndChildren" presStyleCnt="0"/>
      <dgm:spPr/>
    </dgm:pt>
    <dgm:pt modelId="{BE785EB0-9F77-C345-87AE-A88096A0AB9D}" type="pres">
      <dgm:prSet presAssocID="{E4EF4AE0-5110-4102-8733-97EAA5B9E569}" presName="parentTextArrow" presStyleLbl="node1" presStyleIdx="3" presStyleCnt="5"/>
      <dgm:spPr/>
    </dgm:pt>
    <dgm:pt modelId="{B49AD970-56DB-A24D-952D-C66AB18C8599}" type="pres">
      <dgm:prSet presAssocID="{EBDBAE34-38B1-49CC-B723-A741D96C39C0}" presName="sp" presStyleCnt="0"/>
      <dgm:spPr/>
    </dgm:pt>
    <dgm:pt modelId="{574D21BF-FA01-E14E-817C-1AA640C2E88B}" type="pres">
      <dgm:prSet presAssocID="{FA66963B-AFF7-4C38-9EC0-86877B0046A8}" presName="arrowAndChildren" presStyleCnt="0"/>
      <dgm:spPr/>
    </dgm:pt>
    <dgm:pt modelId="{7B5D3364-711D-B54D-A23F-FAAF97125EF0}" type="pres">
      <dgm:prSet presAssocID="{FA66963B-AFF7-4C38-9EC0-86877B0046A8}" presName="parentTextArrow" presStyleLbl="node1" presStyleIdx="4" presStyleCnt="5"/>
      <dgm:spPr/>
    </dgm:pt>
  </dgm:ptLst>
  <dgm:cxnLst>
    <dgm:cxn modelId="{18CCB534-5446-B54C-8F54-89860E66BFF6}" type="presOf" srcId="{82BBEA97-951E-404A-9449-F36D905B074F}" destId="{5656267F-9C47-DA44-BA80-84E9E07A850D}" srcOrd="0" destOrd="0" presId="urn:microsoft.com/office/officeart/2005/8/layout/process4"/>
    <dgm:cxn modelId="{A763AB3C-4C4B-47F7-A859-D90F14A008AE}" srcId="{E5DB5C0F-1A04-47C3-9C3A-0AE9DD8BE0D8}" destId="{FA66963B-AFF7-4C38-9EC0-86877B0046A8}" srcOrd="0" destOrd="0" parTransId="{A15E5C25-9C73-403B-B885-B79702836991}" sibTransId="{EBDBAE34-38B1-49CC-B723-A741D96C39C0}"/>
    <dgm:cxn modelId="{F757D241-E5CB-48CE-AF59-D48566DB02C8}" srcId="{E5DB5C0F-1A04-47C3-9C3A-0AE9DD8BE0D8}" destId="{82BBEA97-951E-404A-9449-F36D905B074F}" srcOrd="2" destOrd="0" parTransId="{320D7E16-C93A-4517-AAB4-A00CA6C3E891}" sibTransId="{8B879642-7057-4517-8E15-C5E4A3AEC95C}"/>
    <dgm:cxn modelId="{888DCA8A-3E6F-4058-80D3-852B93AF69D3}" srcId="{E5DB5C0F-1A04-47C3-9C3A-0AE9DD8BE0D8}" destId="{CF394BEA-5780-419E-A89D-F1A73AE93BF1}" srcOrd="3" destOrd="0" parTransId="{43B69516-CCF9-4355-B461-9B667B222A31}" sibTransId="{826E3C20-834D-4C99-8D3A-CDDEFFE1D36A}"/>
    <dgm:cxn modelId="{9B79158D-D9FC-3B4C-B37C-7A0BB43629AD}" type="presOf" srcId="{CF394BEA-5780-419E-A89D-F1A73AE93BF1}" destId="{2C2E52F1-B3F2-F54C-93F8-C234F81930EF}" srcOrd="0" destOrd="0" presId="urn:microsoft.com/office/officeart/2005/8/layout/process4"/>
    <dgm:cxn modelId="{BB213ED0-192B-4384-9E87-BCD2E4AD8D7D}" srcId="{E5DB5C0F-1A04-47C3-9C3A-0AE9DD8BE0D8}" destId="{E4EF4AE0-5110-4102-8733-97EAA5B9E569}" srcOrd="1" destOrd="0" parTransId="{701B5C46-8DFB-4B13-921E-6BC185B5594D}" sibTransId="{C49B967C-DB33-4BF2-BE3B-516094A5E86C}"/>
    <dgm:cxn modelId="{4D3C84D5-9BD8-8649-8ACA-6EDB8338B09E}" type="presOf" srcId="{E4EF4AE0-5110-4102-8733-97EAA5B9E569}" destId="{BE785EB0-9F77-C345-87AE-A88096A0AB9D}" srcOrd="0" destOrd="0" presId="urn:microsoft.com/office/officeart/2005/8/layout/process4"/>
    <dgm:cxn modelId="{9A87D1DA-8388-BE45-ABEB-24AC3B8C6F30}" type="presOf" srcId="{FA66963B-AFF7-4C38-9EC0-86877B0046A8}" destId="{7B5D3364-711D-B54D-A23F-FAAF97125EF0}" srcOrd="0" destOrd="0" presId="urn:microsoft.com/office/officeart/2005/8/layout/process4"/>
    <dgm:cxn modelId="{50E5AAE8-9B1B-084B-BC60-1B83B7A35BEC}" type="presOf" srcId="{E9847D51-877F-4EA9-91FB-BD691B4FFF4B}" destId="{88E79970-7970-A546-9027-4C50ED5F4351}" srcOrd="0" destOrd="0" presId="urn:microsoft.com/office/officeart/2005/8/layout/process4"/>
    <dgm:cxn modelId="{813D8AEC-B4D6-A34C-965E-64654413807D}" type="presOf" srcId="{E5DB5C0F-1A04-47C3-9C3A-0AE9DD8BE0D8}" destId="{9307B63D-0638-3F49-9E96-B8F8C5EF239C}" srcOrd="0" destOrd="0" presId="urn:microsoft.com/office/officeart/2005/8/layout/process4"/>
    <dgm:cxn modelId="{5D4BE2F9-43C7-453D-90BA-13AD00ED51DA}" srcId="{E5DB5C0F-1A04-47C3-9C3A-0AE9DD8BE0D8}" destId="{E9847D51-877F-4EA9-91FB-BD691B4FFF4B}" srcOrd="4" destOrd="0" parTransId="{8C0E30BF-DA6E-474E-8B84-FA027113C190}" sibTransId="{EF89D8F5-E763-4B09-8D2C-7BA0A711DD42}"/>
    <dgm:cxn modelId="{23CF0B36-EDC1-EF41-8559-9220F5CAC43E}" type="presParOf" srcId="{9307B63D-0638-3F49-9E96-B8F8C5EF239C}" destId="{51FA8205-DA5F-214D-B41B-26D67175A2BB}" srcOrd="0" destOrd="0" presId="urn:microsoft.com/office/officeart/2005/8/layout/process4"/>
    <dgm:cxn modelId="{6E0DE0A0-3304-0E4D-BA8F-52AA7B6A44B1}" type="presParOf" srcId="{51FA8205-DA5F-214D-B41B-26D67175A2BB}" destId="{88E79970-7970-A546-9027-4C50ED5F4351}" srcOrd="0" destOrd="0" presId="urn:microsoft.com/office/officeart/2005/8/layout/process4"/>
    <dgm:cxn modelId="{E93AB91A-C483-3947-B37B-452762A7B1F0}" type="presParOf" srcId="{9307B63D-0638-3F49-9E96-B8F8C5EF239C}" destId="{F8628D7F-EE38-1E47-923D-17D3D9D21F23}" srcOrd="1" destOrd="0" presId="urn:microsoft.com/office/officeart/2005/8/layout/process4"/>
    <dgm:cxn modelId="{E86251BE-7933-084C-9683-60AC171B6B87}" type="presParOf" srcId="{9307B63D-0638-3F49-9E96-B8F8C5EF239C}" destId="{25F81878-B0E0-D945-90EB-66413FBEED96}" srcOrd="2" destOrd="0" presId="urn:microsoft.com/office/officeart/2005/8/layout/process4"/>
    <dgm:cxn modelId="{62A10BBE-851B-D54C-9349-95EBD20E6F63}" type="presParOf" srcId="{25F81878-B0E0-D945-90EB-66413FBEED96}" destId="{2C2E52F1-B3F2-F54C-93F8-C234F81930EF}" srcOrd="0" destOrd="0" presId="urn:microsoft.com/office/officeart/2005/8/layout/process4"/>
    <dgm:cxn modelId="{D53C2AFF-E88E-B742-B1DE-A56E7D8E2762}" type="presParOf" srcId="{9307B63D-0638-3F49-9E96-B8F8C5EF239C}" destId="{D67EF495-FE4C-1C4A-8599-C95044D52F1E}" srcOrd="3" destOrd="0" presId="urn:microsoft.com/office/officeart/2005/8/layout/process4"/>
    <dgm:cxn modelId="{03F28C00-B7ED-184B-8E36-5B1713404A73}" type="presParOf" srcId="{9307B63D-0638-3F49-9E96-B8F8C5EF239C}" destId="{EE86DB66-B98A-2A43-ADD6-423E2512BDB8}" srcOrd="4" destOrd="0" presId="urn:microsoft.com/office/officeart/2005/8/layout/process4"/>
    <dgm:cxn modelId="{884D0EFF-B9E6-4C4C-9062-4087C7DC20B5}" type="presParOf" srcId="{EE86DB66-B98A-2A43-ADD6-423E2512BDB8}" destId="{5656267F-9C47-DA44-BA80-84E9E07A850D}" srcOrd="0" destOrd="0" presId="urn:microsoft.com/office/officeart/2005/8/layout/process4"/>
    <dgm:cxn modelId="{D89156A5-ED13-C441-9BC7-DA02850AD47C}" type="presParOf" srcId="{9307B63D-0638-3F49-9E96-B8F8C5EF239C}" destId="{329C1FF9-2FEC-9144-AB6B-A375ADC049C3}" srcOrd="5" destOrd="0" presId="urn:microsoft.com/office/officeart/2005/8/layout/process4"/>
    <dgm:cxn modelId="{F6DD928C-12A2-6D45-BAEC-CD0AF4BFE133}" type="presParOf" srcId="{9307B63D-0638-3F49-9E96-B8F8C5EF239C}" destId="{4B0223A6-CB4A-794A-918F-E83C534DC7EB}" srcOrd="6" destOrd="0" presId="urn:microsoft.com/office/officeart/2005/8/layout/process4"/>
    <dgm:cxn modelId="{4E17B1E7-D4E4-FE46-8C79-C453CDA82BCA}" type="presParOf" srcId="{4B0223A6-CB4A-794A-918F-E83C534DC7EB}" destId="{BE785EB0-9F77-C345-87AE-A88096A0AB9D}" srcOrd="0" destOrd="0" presId="urn:microsoft.com/office/officeart/2005/8/layout/process4"/>
    <dgm:cxn modelId="{34431F4F-48B3-3542-9FD0-6022AEA639BA}" type="presParOf" srcId="{9307B63D-0638-3F49-9E96-B8F8C5EF239C}" destId="{B49AD970-56DB-A24D-952D-C66AB18C8599}" srcOrd="7" destOrd="0" presId="urn:microsoft.com/office/officeart/2005/8/layout/process4"/>
    <dgm:cxn modelId="{B5BC164A-983A-644A-9043-7C250246A415}" type="presParOf" srcId="{9307B63D-0638-3F49-9E96-B8F8C5EF239C}" destId="{574D21BF-FA01-E14E-817C-1AA640C2E88B}" srcOrd="8" destOrd="0" presId="urn:microsoft.com/office/officeart/2005/8/layout/process4"/>
    <dgm:cxn modelId="{89A622B7-0194-4B41-AEB6-A737E1CC5674}" type="presParOf" srcId="{574D21BF-FA01-E14E-817C-1AA640C2E88B}" destId="{7B5D3364-711D-B54D-A23F-FAAF97125EF0}"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6F3C7A5-21FB-40CA-8E4E-C4BAE72CC5D6}" type="doc">
      <dgm:prSet loTypeId="urn:microsoft.com/office/officeart/2005/8/layout/process2" loCatId="process" qsTypeId="urn:microsoft.com/office/officeart/2005/8/quickstyle/simple1" qsCatId="simple" csTypeId="urn:microsoft.com/office/officeart/2005/8/colors/accent1_2" csCatId="accent1" phldr="1"/>
      <dgm:spPr/>
      <dgm:t>
        <a:bodyPr/>
        <a:lstStyle/>
        <a:p>
          <a:endParaRPr lang="en-US"/>
        </a:p>
      </dgm:t>
    </dgm:pt>
    <dgm:pt modelId="{ED9ABC59-F486-455C-B883-ADDDEEC7CD83}">
      <dgm:prSet phldrT="[Text]" custT="1"/>
      <dgm:spPr>
        <a:solidFill>
          <a:schemeClr val="accent2">
            <a:lumMod val="20000"/>
            <a:lumOff val="80000"/>
          </a:schemeClr>
        </a:solidFill>
        <a:ln>
          <a:solidFill>
            <a:schemeClr val="tx1"/>
          </a:solidFill>
        </a:ln>
      </dgm:spPr>
      <dgm:t>
        <a:bodyPr/>
        <a:lstStyle/>
        <a:p>
          <a:r>
            <a:rPr lang="en-US" sz="2300" dirty="0">
              <a:solidFill>
                <a:schemeClr val="tx1"/>
              </a:solidFill>
            </a:rPr>
            <a:t>A </a:t>
          </a:r>
          <a:r>
            <a:rPr lang="en-US" sz="2300" b="1" i="1" u="sng" dirty="0">
              <a:solidFill>
                <a:schemeClr val="tx1"/>
              </a:solidFill>
            </a:rPr>
            <a:t>police constable </a:t>
          </a:r>
          <a:r>
            <a:rPr lang="en-US" sz="2300" dirty="0">
              <a:solidFill>
                <a:schemeClr val="tx1"/>
              </a:solidFill>
            </a:rPr>
            <a:t>may </a:t>
          </a:r>
          <a:r>
            <a:rPr lang="en-US" sz="2300" b="1" i="1" u="sng" dirty="0">
              <a:solidFill>
                <a:schemeClr val="tx1"/>
              </a:solidFill>
            </a:rPr>
            <a:t>detain</a:t>
          </a:r>
          <a:r>
            <a:rPr lang="en-US" sz="2300" dirty="0">
              <a:solidFill>
                <a:schemeClr val="tx1"/>
              </a:solidFill>
            </a:rPr>
            <a:t> </a:t>
          </a:r>
          <a:r>
            <a:rPr lang="en-US" sz="2300" b="1" i="1" u="sng" dirty="0">
              <a:solidFill>
                <a:schemeClr val="tx1"/>
              </a:solidFill>
            </a:rPr>
            <a:t>any person </a:t>
          </a:r>
          <a:r>
            <a:rPr lang="en-US" sz="2300" dirty="0">
              <a:solidFill>
                <a:schemeClr val="tx1"/>
              </a:solidFill>
            </a:rPr>
            <a:t>or </a:t>
          </a:r>
          <a:r>
            <a:rPr lang="en-US" sz="2300" b="1" i="1" u="sng" dirty="0">
              <a:solidFill>
                <a:schemeClr val="tx1"/>
              </a:solidFill>
            </a:rPr>
            <a:t>vehicle</a:t>
          </a:r>
          <a:r>
            <a:rPr lang="en-US" sz="2300" dirty="0">
              <a:solidFill>
                <a:schemeClr val="tx1"/>
              </a:solidFill>
            </a:rPr>
            <a:t> or anything which is in or on a vehicle, in any place to which the public has access</a:t>
          </a:r>
        </a:p>
      </dgm:t>
    </dgm:pt>
    <dgm:pt modelId="{B7591C2D-AE49-4101-B666-F0A91D138012}" type="parTrans" cxnId="{4892503C-FED1-4B66-A304-2373DFEEA33D}">
      <dgm:prSet/>
      <dgm:spPr/>
      <dgm:t>
        <a:bodyPr/>
        <a:lstStyle/>
        <a:p>
          <a:endParaRPr lang="en-US"/>
        </a:p>
      </dgm:t>
    </dgm:pt>
    <dgm:pt modelId="{2EAF76D2-03CB-40BB-9944-2A8B43314A98}" type="sibTrans" cxnId="{4892503C-FED1-4B66-A304-2373DFEEA33D}">
      <dgm:prSet/>
      <dgm:spPr>
        <a:solidFill>
          <a:schemeClr val="accent2">
            <a:lumMod val="75000"/>
            <a:alpha val="90000"/>
          </a:schemeClr>
        </a:solidFill>
        <a:ln>
          <a:solidFill>
            <a:schemeClr val="tx1">
              <a:alpha val="90000"/>
            </a:schemeClr>
          </a:solidFill>
        </a:ln>
      </dgm:spPr>
      <dgm:t>
        <a:bodyPr/>
        <a:lstStyle/>
        <a:p>
          <a:endParaRPr lang="en-US"/>
        </a:p>
      </dgm:t>
    </dgm:pt>
    <dgm:pt modelId="{82F4358C-EF5D-4D5F-B622-AA096C9855AE}">
      <dgm:prSet phldrT="[Text]" custT="1"/>
      <dgm:spPr>
        <a:solidFill>
          <a:schemeClr val="accent2">
            <a:lumMod val="40000"/>
            <a:lumOff val="60000"/>
          </a:schemeClr>
        </a:solidFill>
        <a:ln>
          <a:solidFill>
            <a:schemeClr val="tx1"/>
          </a:solidFill>
        </a:ln>
      </dgm:spPr>
      <dgm:t>
        <a:bodyPr/>
        <a:lstStyle/>
        <a:p>
          <a:r>
            <a:rPr lang="en-US" sz="2300" dirty="0">
              <a:solidFill>
                <a:schemeClr val="tx1"/>
              </a:solidFill>
            </a:rPr>
            <a:t>If he or she </a:t>
          </a:r>
          <a:r>
            <a:rPr lang="en-US" sz="2300" b="1" i="1" u="sng" dirty="0">
              <a:solidFill>
                <a:schemeClr val="tx1"/>
              </a:solidFill>
            </a:rPr>
            <a:t>has reasonable grounds for suspecting</a:t>
          </a:r>
          <a:r>
            <a:rPr lang="en-US" sz="2300" dirty="0">
              <a:solidFill>
                <a:schemeClr val="tx1"/>
              </a:solidFill>
            </a:rPr>
            <a:t> that </a:t>
          </a:r>
          <a:r>
            <a:rPr lang="en-US" sz="2300" b="1" i="1" u="sng" dirty="0">
              <a:solidFill>
                <a:schemeClr val="tx1"/>
              </a:solidFill>
            </a:rPr>
            <a:t>stolen</a:t>
          </a:r>
          <a:r>
            <a:rPr lang="en-US" sz="2300" dirty="0">
              <a:solidFill>
                <a:schemeClr val="tx1"/>
              </a:solidFill>
            </a:rPr>
            <a:t> or </a:t>
          </a:r>
          <a:r>
            <a:rPr lang="en-US" sz="2300" b="1" i="1" u="sng" dirty="0">
              <a:solidFill>
                <a:schemeClr val="tx1"/>
              </a:solidFill>
            </a:rPr>
            <a:t>prohibited articles, prohibited fireworks </a:t>
          </a:r>
          <a:r>
            <a:rPr lang="en-US" sz="2300" dirty="0">
              <a:solidFill>
                <a:schemeClr val="tx1"/>
              </a:solidFill>
            </a:rPr>
            <a:t>or </a:t>
          </a:r>
          <a:r>
            <a:rPr lang="en-US" sz="2300" b="1" i="1" u="sng" dirty="0">
              <a:solidFill>
                <a:schemeClr val="tx1"/>
              </a:solidFill>
            </a:rPr>
            <a:t>bladed or sharply pointed articles</a:t>
          </a:r>
          <a:r>
            <a:rPr lang="en-US" sz="2300" dirty="0">
              <a:solidFill>
                <a:schemeClr val="tx1"/>
              </a:solidFill>
            </a:rPr>
            <a:t> will be found</a:t>
          </a:r>
        </a:p>
      </dgm:t>
    </dgm:pt>
    <dgm:pt modelId="{844EC100-E7AB-4770-845B-3775E055657E}" type="parTrans" cxnId="{B99309AF-3D61-4E26-BFEB-73501C768132}">
      <dgm:prSet/>
      <dgm:spPr/>
      <dgm:t>
        <a:bodyPr/>
        <a:lstStyle/>
        <a:p>
          <a:endParaRPr lang="en-US"/>
        </a:p>
      </dgm:t>
    </dgm:pt>
    <dgm:pt modelId="{48496B41-DC19-4AF2-88F0-85DB72A5BF40}" type="sibTrans" cxnId="{B99309AF-3D61-4E26-BFEB-73501C768132}">
      <dgm:prSet/>
      <dgm:spPr>
        <a:solidFill>
          <a:schemeClr val="accent2">
            <a:lumMod val="75000"/>
            <a:alpha val="90000"/>
          </a:schemeClr>
        </a:solidFill>
        <a:ln>
          <a:solidFill>
            <a:schemeClr val="tx1">
              <a:alpha val="90000"/>
            </a:schemeClr>
          </a:solidFill>
        </a:ln>
      </dgm:spPr>
      <dgm:t>
        <a:bodyPr/>
        <a:lstStyle/>
        <a:p>
          <a:endParaRPr lang="en-US"/>
        </a:p>
      </dgm:t>
    </dgm:pt>
    <dgm:pt modelId="{8C67A14F-EAD2-4621-A92E-48CBF376F18F}">
      <dgm:prSet phldrT="[Text]" custT="1"/>
      <dgm:spPr>
        <a:solidFill>
          <a:schemeClr val="accent2">
            <a:lumMod val="60000"/>
            <a:lumOff val="40000"/>
          </a:schemeClr>
        </a:solidFill>
        <a:ln>
          <a:solidFill>
            <a:schemeClr val="tx1"/>
          </a:solidFill>
        </a:ln>
      </dgm:spPr>
      <dgm:t>
        <a:bodyPr/>
        <a:lstStyle/>
        <a:p>
          <a:r>
            <a:rPr lang="en-US" sz="2300" dirty="0">
              <a:solidFill>
                <a:schemeClr val="tx1"/>
              </a:solidFill>
            </a:rPr>
            <a:t>Any such article found during a search may be seized</a:t>
          </a:r>
        </a:p>
      </dgm:t>
    </dgm:pt>
    <dgm:pt modelId="{CBD4D101-18FD-4F6D-B21E-672FA29AABCE}" type="parTrans" cxnId="{749B90FB-FF81-48F6-A6CF-4233C0399351}">
      <dgm:prSet/>
      <dgm:spPr/>
      <dgm:t>
        <a:bodyPr/>
        <a:lstStyle/>
        <a:p>
          <a:endParaRPr lang="en-US"/>
        </a:p>
      </dgm:t>
    </dgm:pt>
    <dgm:pt modelId="{E58CDC8B-8293-4C0F-9EF1-525AB2647736}" type="sibTrans" cxnId="{749B90FB-FF81-48F6-A6CF-4233C0399351}">
      <dgm:prSet/>
      <dgm:spPr/>
      <dgm:t>
        <a:bodyPr/>
        <a:lstStyle/>
        <a:p>
          <a:endParaRPr lang="en-US"/>
        </a:p>
      </dgm:t>
    </dgm:pt>
    <dgm:pt modelId="{312586A4-0A5B-C747-B293-10C409827542}" type="pres">
      <dgm:prSet presAssocID="{56F3C7A5-21FB-40CA-8E4E-C4BAE72CC5D6}" presName="linearFlow" presStyleCnt="0">
        <dgm:presLayoutVars>
          <dgm:resizeHandles val="exact"/>
        </dgm:presLayoutVars>
      </dgm:prSet>
      <dgm:spPr/>
    </dgm:pt>
    <dgm:pt modelId="{BE6F6C9D-6858-EB44-99C0-3911CC852D56}" type="pres">
      <dgm:prSet presAssocID="{ED9ABC59-F486-455C-B883-ADDDEEC7CD83}" presName="node" presStyleLbl="node1" presStyleIdx="0" presStyleCnt="3" custScaleX="142429">
        <dgm:presLayoutVars>
          <dgm:bulletEnabled val="1"/>
        </dgm:presLayoutVars>
      </dgm:prSet>
      <dgm:spPr/>
    </dgm:pt>
    <dgm:pt modelId="{19B1B738-6BE3-824E-884B-E829FCA7A43D}" type="pres">
      <dgm:prSet presAssocID="{2EAF76D2-03CB-40BB-9944-2A8B43314A98}" presName="sibTrans" presStyleLbl="sibTrans2D1" presStyleIdx="0" presStyleCnt="2"/>
      <dgm:spPr/>
    </dgm:pt>
    <dgm:pt modelId="{42F6CE40-7E30-3C41-94C9-0DC12477CF73}" type="pres">
      <dgm:prSet presAssocID="{2EAF76D2-03CB-40BB-9944-2A8B43314A98}" presName="connectorText" presStyleLbl="sibTrans2D1" presStyleIdx="0" presStyleCnt="2"/>
      <dgm:spPr/>
    </dgm:pt>
    <dgm:pt modelId="{7BB447FF-E54B-CD49-A06C-1DB31A5D4FF3}" type="pres">
      <dgm:prSet presAssocID="{82F4358C-EF5D-4D5F-B622-AA096C9855AE}" presName="node" presStyleLbl="node1" presStyleIdx="1" presStyleCnt="3" custScaleX="142953">
        <dgm:presLayoutVars>
          <dgm:bulletEnabled val="1"/>
        </dgm:presLayoutVars>
      </dgm:prSet>
      <dgm:spPr/>
    </dgm:pt>
    <dgm:pt modelId="{2285B069-DBC3-4040-A16C-B49ADAD0C9F2}" type="pres">
      <dgm:prSet presAssocID="{48496B41-DC19-4AF2-88F0-85DB72A5BF40}" presName="sibTrans" presStyleLbl="sibTrans2D1" presStyleIdx="1" presStyleCnt="2"/>
      <dgm:spPr/>
    </dgm:pt>
    <dgm:pt modelId="{AB1BF96F-7490-C641-AD37-EF77853DF92B}" type="pres">
      <dgm:prSet presAssocID="{48496B41-DC19-4AF2-88F0-85DB72A5BF40}" presName="connectorText" presStyleLbl="sibTrans2D1" presStyleIdx="1" presStyleCnt="2"/>
      <dgm:spPr/>
    </dgm:pt>
    <dgm:pt modelId="{40F1F6E5-1061-5C42-B348-B09BD63F97AE}" type="pres">
      <dgm:prSet presAssocID="{8C67A14F-EAD2-4621-A92E-48CBF376F18F}" presName="node" presStyleLbl="node1" presStyleIdx="2" presStyleCnt="3" custScaleX="142429">
        <dgm:presLayoutVars>
          <dgm:bulletEnabled val="1"/>
        </dgm:presLayoutVars>
      </dgm:prSet>
      <dgm:spPr/>
    </dgm:pt>
  </dgm:ptLst>
  <dgm:cxnLst>
    <dgm:cxn modelId="{5C9F3810-6EC7-CB4F-AA37-3B66424E78AF}" type="presOf" srcId="{82F4358C-EF5D-4D5F-B622-AA096C9855AE}" destId="{7BB447FF-E54B-CD49-A06C-1DB31A5D4FF3}" srcOrd="0" destOrd="0" presId="urn:microsoft.com/office/officeart/2005/8/layout/process2"/>
    <dgm:cxn modelId="{5C62FF11-DCA2-2041-A6FA-14840215A577}" type="presOf" srcId="{56F3C7A5-21FB-40CA-8E4E-C4BAE72CC5D6}" destId="{312586A4-0A5B-C747-B293-10C409827542}" srcOrd="0" destOrd="0" presId="urn:microsoft.com/office/officeart/2005/8/layout/process2"/>
    <dgm:cxn modelId="{86AD5F29-262D-724B-A73E-E1497712DF6E}" type="presOf" srcId="{8C67A14F-EAD2-4621-A92E-48CBF376F18F}" destId="{40F1F6E5-1061-5C42-B348-B09BD63F97AE}" srcOrd="0" destOrd="0" presId="urn:microsoft.com/office/officeart/2005/8/layout/process2"/>
    <dgm:cxn modelId="{4892503C-FED1-4B66-A304-2373DFEEA33D}" srcId="{56F3C7A5-21FB-40CA-8E4E-C4BAE72CC5D6}" destId="{ED9ABC59-F486-455C-B883-ADDDEEC7CD83}" srcOrd="0" destOrd="0" parTransId="{B7591C2D-AE49-4101-B666-F0A91D138012}" sibTransId="{2EAF76D2-03CB-40BB-9944-2A8B43314A98}"/>
    <dgm:cxn modelId="{50E00762-973E-B949-9DA8-D4ED9CF271EB}" type="presOf" srcId="{48496B41-DC19-4AF2-88F0-85DB72A5BF40}" destId="{AB1BF96F-7490-C641-AD37-EF77853DF92B}" srcOrd="1" destOrd="0" presId="urn:microsoft.com/office/officeart/2005/8/layout/process2"/>
    <dgm:cxn modelId="{B99309AF-3D61-4E26-BFEB-73501C768132}" srcId="{56F3C7A5-21FB-40CA-8E4E-C4BAE72CC5D6}" destId="{82F4358C-EF5D-4D5F-B622-AA096C9855AE}" srcOrd="1" destOrd="0" parTransId="{844EC100-E7AB-4770-845B-3775E055657E}" sibTransId="{48496B41-DC19-4AF2-88F0-85DB72A5BF40}"/>
    <dgm:cxn modelId="{6BDB1AB6-2B68-D141-88F6-2297273728D7}" type="presOf" srcId="{ED9ABC59-F486-455C-B883-ADDDEEC7CD83}" destId="{BE6F6C9D-6858-EB44-99C0-3911CC852D56}" srcOrd="0" destOrd="0" presId="urn:microsoft.com/office/officeart/2005/8/layout/process2"/>
    <dgm:cxn modelId="{273200E0-47F7-1D4C-BEA4-2A6B7D8D3A4F}" type="presOf" srcId="{2EAF76D2-03CB-40BB-9944-2A8B43314A98}" destId="{42F6CE40-7E30-3C41-94C9-0DC12477CF73}" srcOrd="1" destOrd="0" presId="urn:microsoft.com/office/officeart/2005/8/layout/process2"/>
    <dgm:cxn modelId="{386258E6-FC34-A04C-9B44-CD37064F4C44}" type="presOf" srcId="{2EAF76D2-03CB-40BB-9944-2A8B43314A98}" destId="{19B1B738-6BE3-824E-884B-E829FCA7A43D}" srcOrd="0" destOrd="0" presId="urn:microsoft.com/office/officeart/2005/8/layout/process2"/>
    <dgm:cxn modelId="{5D613EF0-8331-EA42-994B-DD878D11BEC1}" type="presOf" srcId="{48496B41-DC19-4AF2-88F0-85DB72A5BF40}" destId="{2285B069-DBC3-4040-A16C-B49ADAD0C9F2}" srcOrd="0" destOrd="0" presId="urn:microsoft.com/office/officeart/2005/8/layout/process2"/>
    <dgm:cxn modelId="{749B90FB-FF81-48F6-A6CF-4233C0399351}" srcId="{56F3C7A5-21FB-40CA-8E4E-C4BAE72CC5D6}" destId="{8C67A14F-EAD2-4621-A92E-48CBF376F18F}" srcOrd="2" destOrd="0" parTransId="{CBD4D101-18FD-4F6D-B21E-672FA29AABCE}" sibTransId="{E58CDC8B-8293-4C0F-9EF1-525AB2647736}"/>
    <dgm:cxn modelId="{FDBAB78A-E952-2B4D-B46F-43B2F1F84C73}" type="presParOf" srcId="{312586A4-0A5B-C747-B293-10C409827542}" destId="{BE6F6C9D-6858-EB44-99C0-3911CC852D56}" srcOrd="0" destOrd="0" presId="urn:microsoft.com/office/officeart/2005/8/layout/process2"/>
    <dgm:cxn modelId="{BDC35DFE-B303-3140-8B05-3A1D60AF3710}" type="presParOf" srcId="{312586A4-0A5B-C747-B293-10C409827542}" destId="{19B1B738-6BE3-824E-884B-E829FCA7A43D}" srcOrd="1" destOrd="0" presId="urn:microsoft.com/office/officeart/2005/8/layout/process2"/>
    <dgm:cxn modelId="{9ADE871C-0DBC-3C44-A76C-82E133CE89FB}" type="presParOf" srcId="{19B1B738-6BE3-824E-884B-E829FCA7A43D}" destId="{42F6CE40-7E30-3C41-94C9-0DC12477CF73}" srcOrd="0" destOrd="0" presId="urn:microsoft.com/office/officeart/2005/8/layout/process2"/>
    <dgm:cxn modelId="{DFE423C8-ED90-3F49-876B-31311DB93BBE}" type="presParOf" srcId="{312586A4-0A5B-C747-B293-10C409827542}" destId="{7BB447FF-E54B-CD49-A06C-1DB31A5D4FF3}" srcOrd="2" destOrd="0" presId="urn:microsoft.com/office/officeart/2005/8/layout/process2"/>
    <dgm:cxn modelId="{F5BBA754-3CD8-F340-B80B-95438BE58FE5}" type="presParOf" srcId="{312586A4-0A5B-C747-B293-10C409827542}" destId="{2285B069-DBC3-4040-A16C-B49ADAD0C9F2}" srcOrd="3" destOrd="0" presId="urn:microsoft.com/office/officeart/2005/8/layout/process2"/>
    <dgm:cxn modelId="{841E7B4E-6CA2-C44C-B669-B9BB969FA255}" type="presParOf" srcId="{2285B069-DBC3-4040-A16C-B49ADAD0C9F2}" destId="{AB1BF96F-7490-C641-AD37-EF77853DF92B}" srcOrd="0" destOrd="0" presId="urn:microsoft.com/office/officeart/2005/8/layout/process2"/>
    <dgm:cxn modelId="{F18A461A-A951-C043-A2BA-3FB66018A8F9}" type="presParOf" srcId="{312586A4-0A5B-C747-B293-10C409827542}" destId="{40F1F6E5-1061-5C42-B348-B09BD63F97AE}"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40A57DA-799B-4A75-AE89-BD5274F47304}"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US"/>
        </a:p>
      </dgm:t>
    </dgm:pt>
    <dgm:pt modelId="{27252B3C-961A-4F76-AA90-A68355E8019F}">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Any public place or place which the public have permission to be there through payment or otherwise</a:t>
          </a:r>
        </a:p>
      </dgm:t>
    </dgm:pt>
    <dgm:pt modelId="{FA0A9BB0-3688-4CD8-8E0D-AA2B9FA62B21}" type="parTrans" cxnId="{552BBB79-4EB7-4A01-8286-23B08DDAE9D1}">
      <dgm:prSet/>
      <dgm:spPr/>
      <dgm:t>
        <a:bodyPr/>
        <a:lstStyle/>
        <a:p>
          <a:endParaRPr lang="en-US"/>
        </a:p>
      </dgm:t>
    </dgm:pt>
    <dgm:pt modelId="{18AE8758-656A-4E0D-9480-2D57C5CD6832}" type="sibTrans" cxnId="{552BBB79-4EB7-4A01-8286-23B08DDAE9D1}">
      <dgm:prSet/>
      <dgm:spPr/>
      <dgm:t>
        <a:bodyPr/>
        <a:lstStyle/>
        <a:p>
          <a:endParaRPr lang="en-US"/>
        </a:p>
      </dgm:t>
    </dgm:pt>
    <dgm:pt modelId="{FA9B21F1-83E8-4FF6-BF36-0A3A9C176EE7}">
      <dgm:prSet phldrT="[Text]" custT="1"/>
      <dgm:spPr>
        <a:solidFill>
          <a:schemeClr val="accent2">
            <a:lumMod val="40000"/>
            <a:lumOff val="60000"/>
            <a:alpha val="90000"/>
          </a:schemeClr>
        </a:solidFill>
        <a:ln>
          <a:solidFill>
            <a:schemeClr val="tx1">
              <a:alpha val="90000"/>
            </a:schemeClr>
          </a:solidFill>
        </a:ln>
      </dgm:spPr>
      <dgm:t>
        <a:bodyPr/>
        <a:lstStyle/>
        <a:p>
          <a:r>
            <a:rPr lang="en-US" sz="2400" dirty="0"/>
            <a:t>Includes places to which only a section of the public would have access</a:t>
          </a:r>
        </a:p>
      </dgm:t>
    </dgm:pt>
    <dgm:pt modelId="{110527C6-FD14-494A-800C-81AC5D633E2A}" type="parTrans" cxnId="{867D059B-58A0-4E2A-AD67-058C1A9E58F3}">
      <dgm:prSet/>
      <dgm:spPr>
        <a:solidFill>
          <a:schemeClr val="accent2">
            <a:lumMod val="75000"/>
          </a:schemeClr>
        </a:solidFill>
        <a:ln>
          <a:solidFill>
            <a:schemeClr val="tx1"/>
          </a:solidFill>
        </a:ln>
      </dgm:spPr>
      <dgm:t>
        <a:bodyPr/>
        <a:lstStyle/>
        <a:p>
          <a:endParaRPr lang="en-US"/>
        </a:p>
      </dgm:t>
    </dgm:pt>
    <dgm:pt modelId="{A42DF12F-0011-48BB-9B5C-143100CC899A}" type="sibTrans" cxnId="{867D059B-58A0-4E2A-AD67-058C1A9E58F3}">
      <dgm:prSet/>
      <dgm:spPr>
        <a:solidFill>
          <a:schemeClr val="accent2">
            <a:lumMod val="75000"/>
          </a:schemeClr>
        </a:solidFill>
        <a:ln>
          <a:solidFill>
            <a:schemeClr val="tx1"/>
          </a:solidFill>
        </a:ln>
      </dgm:spPr>
      <dgm:t>
        <a:bodyPr/>
        <a:lstStyle/>
        <a:p>
          <a:endParaRPr lang="en-US"/>
        </a:p>
      </dgm:t>
    </dgm:pt>
    <dgm:pt modelId="{5C05D37C-2B88-405A-BC43-CFC636CD9DB3}">
      <dgm:prSet phldrT="[Text]" custT="1"/>
      <dgm:spPr>
        <a:solidFill>
          <a:schemeClr val="accent2">
            <a:lumMod val="60000"/>
            <a:lumOff val="40000"/>
            <a:alpha val="90000"/>
          </a:schemeClr>
        </a:solidFill>
        <a:ln>
          <a:solidFill>
            <a:schemeClr val="tx1">
              <a:alpha val="90000"/>
            </a:schemeClr>
          </a:solidFill>
        </a:ln>
      </dgm:spPr>
      <dgm:t>
        <a:bodyPr/>
        <a:lstStyle/>
        <a:p>
          <a:r>
            <a:rPr lang="en-US" sz="2400" i="1" u="sng" dirty="0"/>
            <a:t>Does not include their dwelling or one which they have expressed or implied permission by the person that resides there</a:t>
          </a:r>
        </a:p>
      </dgm:t>
    </dgm:pt>
    <dgm:pt modelId="{98D303B0-9D1E-4970-A0B5-13B177DDD486}" type="parTrans" cxnId="{3CA5AC05-E202-4A58-963B-B2290886C7AD}">
      <dgm:prSet/>
      <dgm:spPr/>
      <dgm:t>
        <a:bodyPr/>
        <a:lstStyle/>
        <a:p>
          <a:endParaRPr lang="en-US"/>
        </a:p>
      </dgm:t>
    </dgm:pt>
    <dgm:pt modelId="{0A2351BA-66EB-44EC-AA52-C449E9FCCAD1}" type="sibTrans" cxnId="{3CA5AC05-E202-4A58-963B-B2290886C7AD}">
      <dgm:prSet/>
      <dgm:spPr/>
      <dgm:t>
        <a:bodyPr/>
        <a:lstStyle/>
        <a:p>
          <a:endParaRPr lang="en-US"/>
        </a:p>
      </dgm:t>
    </dgm:pt>
    <dgm:pt modelId="{8D09D2C4-D36E-47D8-8592-8FD95DDD356D}" type="pres">
      <dgm:prSet presAssocID="{A40A57DA-799B-4A75-AE89-BD5274F47304}" presName="Name0" presStyleCnt="0">
        <dgm:presLayoutVars>
          <dgm:dir/>
          <dgm:animLvl val="lvl"/>
          <dgm:resizeHandles val="exact"/>
        </dgm:presLayoutVars>
      </dgm:prSet>
      <dgm:spPr/>
    </dgm:pt>
    <dgm:pt modelId="{1DEE7794-D11B-454F-80FA-1693F29622DD}" type="pres">
      <dgm:prSet presAssocID="{27252B3C-961A-4F76-AA90-A68355E8019F}" presName="vertFlow" presStyleCnt="0"/>
      <dgm:spPr/>
    </dgm:pt>
    <dgm:pt modelId="{D1871445-1E2E-4FB1-9025-7F542A004801}" type="pres">
      <dgm:prSet presAssocID="{27252B3C-961A-4F76-AA90-A68355E8019F}" presName="header" presStyleLbl="node1" presStyleIdx="0" presStyleCnt="1" custScaleX="119239"/>
      <dgm:spPr/>
    </dgm:pt>
    <dgm:pt modelId="{F336F540-D502-4A57-A5C5-972F5061FB4B}" type="pres">
      <dgm:prSet presAssocID="{110527C6-FD14-494A-800C-81AC5D633E2A}" presName="parTrans" presStyleLbl="sibTrans2D1" presStyleIdx="0" presStyleCnt="2"/>
      <dgm:spPr/>
    </dgm:pt>
    <dgm:pt modelId="{2AC28CF3-5F2F-40EE-8D23-DD64410548B8}" type="pres">
      <dgm:prSet presAssocID="{FA9B21F1-83E8-4FF6-BF36-0A3A9C176EE7}" presName="child" presStyleLbl="alignAccFollowNode1" presStyleIdx="0" presStyleCnt="2" custScaleX="119239">
        <dgm:presLayoutVars>
          <dgm:chMax val="0"/>
          <dgm:bulletEnabled val="1"/>
        </dgm:presLayoutVars>
      </dgm:prSet>
      <dgm:spPr/>
    </dgm:pt>
    <dgm:pt modelId="{096D904C-6CB3-4B49-99B7-0F80E84347C6}" type="pres">
      <dgm:prSet presAssocID="{A42DF12F-0011-48BB-9B5C-143100CC899A}" presName="sibTrans" presStyleLbl="sibTrans2D1" presStyleIdx="1" presStyleCnt="2"/>
      <dgm:spPr/>
    </dgm:pt>
    <dgm:pt modelId="{3946C185-A721-44C2-BA3E-4978A8595645}" type="pres">
      <dgm:prSet presAssocID="{5C05D37C-2B88-405A-BC43-CFC636CD9DB3}" presName="child" presStyleLbl="alignAccFollowNode1" presStyleIdx="1" presStyleCnt="2" custScaleX="119239">
        <dgm:presLayoutVars>
          <dgm:chMax val="0"/>
          <dgm:bulletEnabled val="1"/>
        </dgm:presLayoutVars>
      </dgm:prSet>
      <dgm:spPr/>
    </dgm:pt>
  </dgm:ptLst>
  <dgm:cxnLst>
    <dgm:cxn modelId="{2A8CA505-9074-434F-AAAA-61E1B9B649BD}" type="presOf" srcId="{A40A57DA-799B-4A75-AE89-BD5274F47304}" destId="{8D09D2C4-D36E-47D8-8592-8FD95DDD356D}" srcOrd="0" destOrd="0" presId="urn:microsoft.com/office/officeart/2005/8/layout/lProcess1"/>
    <dgm:cxn modelId="{3CA5AC05-E202-4A58-963B-B2290886C7AD}" srcId="{27252B3C-961A-4F76-AA90-A68355E8019F}" destId="{5C05D37C-2B88-405A-BC43-CFC636CD9DB3}" srcOrd="1" destOrd="0" parTransId="{98D303B0-9D1E-4970-A0B5-13B177DDD486}" sibTransId="{0A2351BA-66EB-44EC-AA52-C449E9FCCAD1}"/>
    <dgm:cxn modelId="{FF68953E-79E5-44FB-87E5-3087D964AB24}" type="presOf" srcId="{27252B3C-961A-4F76-AA90-A68355E8019F}" destId="{D1871445-1E2E-4FB1-9025-7F542A004801}" srcOrd="0" destOrd="0" presId="urn:microsoft.com/office/officeart/2005/8/layout/lProcess1"/>
    <dgm:cxn modelId="{81C88770-C66C-438F-9709-E575CDC5BAC6}" type="presOf" srcId="{110527C6-FD14-494A-800C-81AC5D633E2A}" destId="{F336F540-D502-4A57-A5C5-972F5061FB4B}" srcOrd="0" destOrd="0" presId="urn:microsoft.com/office/officeart/2005/8/layout/lProcess1"/>
    <dgm:cxn modelId="{552BBB79-4EB7-4A01-8286-23B08DDAE9D1}" srcId="{A40A57DA-799B-4A75-AE89-BD5274F47304}" destId="{27252B3C-961A-4F76-AA90-A68355E8019F}" srcOrd="0" destOrd="0" parTransId="{FA0A9BB0-3688-4CD8-8E0D-AA2B9FA62B21}" sibTransId="{18AE8758-656A-4E0D-9480-2D57C5CD6832}"/>
    <dgm:cxn modelId="{B03DD790-8067-461D-B003-EA04F4B9B21D}" type="presOf" srcId="{A42DF12F-0011-48BB-9B5C-143100CC899A}" destId="{096D904C-6CB3-4B49-99B7-0F80E84347C6}" srcOrd="0" destOrd="0" presId="urn:microsoft.com/office/officeart/2005/8/layout/lProcess1"/>
    <dgm:cxn modelId="{0E9C2F98-A205-4B09-9C8E-2E0D68F66F7C}" type="presOf" srcId="{5C05D37C-2B88-405A-BC43-CFC636CD9DB3}" destId="{3946C185-A721-44C2-BA3E-4978A8595645}" srcOrd="0" destOrd="0" presId="urn:microsoft.com/office/officeart/2005/8/layout/lProcess1"/>
    <dgm:cxn modelId="{867D059B-58A0-4E2A-AD67-058C1A9E58F3}" srcId="{27252B3C-961A-4F76-AA90-A68355E8019F}" destId="{FA9B21F1-83E8-4FF6-BF36-0A3A9C176EE7}" srcOrd="0" destOrd="0" parTransId="{110527C6-FD14-494A-800C-81AC5D633E2A}" sibTransId="{A42DF12F-0011-48BB-9B5C-143100CC899A}"/>
    <dgm:cxn modelId="{91377BC3-BF9F-4222-95A0-1893E0344981}" type="presOf" srcId="{FA9B21F1-83E8-4FF6-BF36-0A3A9C176EE7}" destId="{2AC28CF3-5F2F-40EE-8D23-DD64410548B8}" srcOrd="0" destOrd="0" presId="urn:microsoft.com/office/officeart/2005/8/layout/lProcess1"/>
    <dgm:cxn modelId="{6A9FEB0A-3CD1-41A0-8D37-05894FCFED4D}" type="presParOf" srcId="{8D09D2C4-D36E-47D8-8592-8FD95DDD356D}" destId="{1DEE7794-D11B-454F-80FA-1693F29622DD}" srcOrd="0" destOrd="0" presId="urn:microsoft.com/office/officeart/2005/8/layout/lProcess1"/>
    <dgm:cxn modelId="{D4B89BE2-2B3C-41D2-A193-3D4BE9442E32}" type="presParOf" srcId="{1DEE7794-D11B-454F-80FA-1693F29622DD}" destId="{D1871445-1E2E-4FB1-9025-7F542A004801}" srcOrd="0" destOrd="0" presId="urn:microsoft.com/office/officeart/2005/8/layout/lProcess1"/>
    <dgm:cxn modelId="{F2CEB243-9E71-4DD2-8401-51F85CCB65EF}" type="presParOf" srcId="{1DEE7794-D11B-454F-80FA-1693F29622DD}" destId="{F336F540-D502-4A57-A5C5-972F5061FB4B}" srcOrd="1" destOrd="0" presId="urn:microsoft.com/office/officeart/2005/8/layout/lProcess1"/>
    <dgm:cxn modelId="{6BA2E438-59E0-484D-8800-4C33CA1115C6}" type="presParOf" srcId="{1DEE7794-D11B-454F-80FA-1693F29622DD}" destId="{2AC28CF3-5F2F-40EE-8D23-DD64410548B8}" srcOrd="2" destOrd="0" presId="urn:microsoft.com/office/officeart/2005/8/layout/lProcess1"/>
    <dgm:cxn modelId="{8A0CBEFE-70C3-407A-B08B-745886A8B880}" type="presParOf" srcId="{1DEE7794-D11B-454F-80FA-1693F29622DD}" destId="{096D904C-6CB3-4B49-99B7-0F80E84347C6}" srcOrd="3" destOrd="0" presId="urn:microsoft.com/office/officeart/2005/8/layout/lProcess1"/>
    <dgm:cxn modelId="{8B177FB4-23BE-4497-BD0B-8702BD06AB82}" type="presParOf" srcId="{1DEE7794-D11B-454F-80FA-1693F29622DD}" destId="{3946C185-A721-44C2-BA3E-4978A8595645}" srcOrd="4" destOrd="0" presId="urn:microsoft.com/office/officeart/2005/8/layout/l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E3A1291-5230-4B01-9B1C-E7A18A8A7234}" type="doc">
      <dgm:prSet loTypeId="urn:microsoft.com/office/officeart/2005/8/layout/default" loCatId="process" qsTypeId="urn:microsoft.com/office/officeart/2005/8/quickstyle/simple1" qsCatId="simple" csTypeId="urn:microsoft.com/office/officeart/2005/8/colors/colorful2" csCatId="colorful" phldr="1"/>
      <dgm:spPr/>
      <dgm:t>
        <a:bodyPr/>
        <a:lstStyle/>
        <a:p>
          <a:endParaRPr lang="en-US"/>
        </a:p>
      </dgm:t>
    </dgm:pt>
    <dgm:pt modelId="{D982A8E4-02C7-44DF-ACA1-F7C579FC3226}">
      <dgm:prSet phldrT="[Text]" custT="1"/>
      <dgm:spPr/>
      <dgm:t>
        <a:bodyPr/>
        <a:lstStyle/>
        <a:p>
          <a:r>
            <a:rPr lang="en-US" sz="2400"/>
            <a:t>Any item obtained dishonestly from another.</a:t>
          </a:r>
          <a:endParaRPr lang="en-US" sz="2400" dirty="0"/>
        </a:p>
      </dgm:t>
    </dgm:pt>
    <dgm:pt modelId="{C29239C6-E594-45D8-82C4-9E667870394E}" type="parTrans" cxnId="{411B061C-DF7C-48C2-8F39-97A9991D8E27}">
      <dgm:prSet/>
      <dgm:spPr/>
      <dgm:t>
        <a:bodyPr/>
        <a:lstStyle/>
        <a:p>
          <a:endParaRPr lang="en-US"/>
        </a:p>
      </dgm:t>
    </dgm:pt>
    <dgm:pt modelId="{6E1E0D10-4EEF-4F9F-8E28-1136E58E511A}" type="sibTrans" cxnId="{411B061C-DF7C-48C2-8F39-97A9991D8E27}">
      <dgm:prSet/>
      <dgm:spPr/>
      <dgm:t>
        <a:bodyPr/>
        <a:lstStyle/>
        <a:p>
          <a:endParaRPr lang="en-US"/>
        </a:p>
      </dgm:t>
    </dgm:pt>
    <dgm:pt modelId="{C9C39294-3610-4CC0-84BE-721CDF845521}">
      <dgm:prSet phldrT="[Text]" custT="1"/>
      <dgm:spPr/>
      <dgm:t>
        <a:bodyPr/>
        <a:lstStyle/>
        <a:p>
          <a:r>
            <a:rPr lang="en-US" sz="2400"/>
            <a:t>Any item which directly or indirectly represent a stolen item (includes the proceeds of stolen goods)</a:t>
          </a:r>
          <a:endParaRPr lang="en-US" sz="2400" dirty="0"/>
        </a:p>
      </dgm:t>
    </dgm:pt>
    <dgm:pt modelId="{76B30F7A-5E0B-417F-AD47-4926BF2FC955}" type="parTrans" cxnId="{87210B4C-22D7-441F-B0C6-EAC4CA5BE1F5}">
      <dgm:prSet/>
      <dgm:spPr/>
      <dgm:t>
        <a:bodyPr/>
        <a:lstStyle/>
        <a:p>
          <a:endParaRPr lang="en-US"/>
        </a:p>
      </dgm:t>
    </dgm:pt>
    <dgm:pt modelId="{FC89B5E3-5327-46DC-B16D-72FBB7BB9EE0}" type="sibTrans" cxnId="{87210B4C-22D7-441F-B0C6-EAC4CA5BE1F5}">
      <dgm:prSet/>
      <dgm:spPr/>
      <dgm:t>
        <a:bodyPr/>
        <a:lstStyle/>
        <a:p>
          <a:endParaRPr lang="en-US"/>
        </a:p>
      </dgm:t>
    </dgm:pt>
    <dgm:pt modelId="{88485A22-B571-4046-AEED-5031F154DC66}" type="pres">
      <dgm:prSet presAssocID="{BE3A1291-5230-4B01-9B1C-E7A18A8A7234}" presName="diagram" presStyleCnt="0">
        <dgm:presLayoutVars>
          <dgm:dir/>
          <dgm:resizeHandles val="exact"/>
        </dgm:presLayoutVars>
      </dgm:prSet>
      <dgm:spPr/>
    </dgm:pt>
    <dgm:pt modelId="{1520782A-C0BE-034C-873C-46651E366944}" type="pres">
      <dgm:prSet presAssocID="{D982A8E4-02C7-44DF-ACA1-F7C579FC3226}" presName="node" presStyleLbl="node1" presStyleIdx="0" presStyleCnt="2">
        <dgm:presLayoutVars>
          <dgm:bulletEnabled val="1"/>
        </dgm:presLayoutVars>
      </dgm:prSet>
      <dgm:spPr/>
    </dgm:pt>
    <dgm:pt modelId="{51490DED-A304-534D-895A-A44F05A4D355}" type="pres">
      <dgm:prSet presAssocID="{6E1E0D10-4EEF-4F9F-8E28-1136E58E511A}" presName="sibTrans" presStyleCnt="0"/>
      <dgm:spPr/>
    </dgm:pt>
    <dgm:pt modelId="{D573ED27-0047-8240-AC65-20FBDB31EFAD}" type="pres">
      <dgm:prSet presAssocID="{C9C39294-3610-4CC0-84BE-721CDF845521}" presName="node" presStyleLbl="node1" presStyleIdx="1" presStyleCnt="2">
        <dgm:presLayoutVars>
          <dgm:bulletEnabled val="1"/>
        </dgm:presLayoutVars>
      </dgm:prSet>
      <dgm:spPr/>
    </dgm:pt>
  </dgm:ptLst>
  <dgm:cxnLst>
    <dgm:cxn modelId="{05F97208-AFD2-2F46-B2E8-32010E907343}" type="presOf" srcId="{C9C39294-3610-4CC0-84BE-721CDF845521}" destId="{D573ED27-0047-8240-AC65-20FBDB31EFAD}" srcOrd="0" destOrd="0" presId="urn:microsoft.com/office/officeart/2005/8/layout/default"/>
    <dgm:cxn modelId="{411B061C-DF7C-48C2-8F39-97A9991D8E27}" srcId="{BE3A1291-5230-4B01-9B1C-E7A18A8A7234}" destId="{D982A8E4-02C7-44DF-ACA1-F7C579FC3226}" srcOrd="0" destOrd="0" parTransId="{C29239C6-E594-45D8-82C4-9E667870394E}" sibTransId="{6E1E0D10-4EEF-4F9F-8E28-1136E58E511A}"/>
    <dgm:cxn modelId="{87210B4C-22D7-441F-B0C6-EAC4CA5BE1F5}" srcId="{BE3A1291-5230-4B01-9B1C-E7A18A8A7234}" destId="{C9C39294-3610-4CC0-84BE-721CDF845521}" srcOrd="1" destOrd="0" parTransId="{76B30F7A-5E0B-417F-AD47-4926BF2FC955}" sibTransId="{FC89B5E3-5327-46DC-B16D-72FBB7BB9EE0}"/>
    <dgm:cxn modelId="{61A99464-33B9-CD41-90A3-4F26CBBF5F31}" type="presOf" srcId="{BE3A1291-5230-4B01-9B1C-E7A18A8A7234}" destId="{88485A22-B571-4046-AEED-5031F154DC66}" srcOrd="0" destOrd="0" presId="urn:microsoft.com/office/officeart/2005/8/layout/default"/>
    <dgm:cxn modelId="{D21523F4-05A0-3745-80FE-A5A07F17D39D}" type="presOf" srcId="{D982A8E4-02C7-44DF-ACA1-F7C579FC3226}" destId="{1520782A-C0BE-034C-873C-46651E366944}" srcOrd="0" destOrd="0" presId="urn:microsoft.com/office/officeart/2005/8/layout/default"/>
    <dgm:cxn modelId="{6AB2B911-6F9A-0A40-8552-3B83B09C2FAA}" type="presParOf" srcId="{88485A22-B571-4046-AEED-5031F154DC66}" destId="{1520782A-C0BE-034C-873C-46651E366944}" srcOrd="0" destOrd="0" presId="urn:microsoft.com/office/officeart/2005/8/layout/default"/>
    <dgm:cxn modelId="{A95F5A39-7FF5-0942-9934-A1BC4CD39DD7}" type="presParOf" srcId="{88485A22-B571-4046-AEED-5031F154DC66}" destId="{51490DED-A304-534D-895A-A44F05A4D355}" srcOrd="1" destOrd="0" presId="urn:microsoft.com/office/officeart/2005/8/layout/default"/>
    <dgm:cxn modelId="{E1774570-C54F-7F4A-9F0C-0C10F63326BD}" type="presParOf" srcId="{88485A22-B571-4046-AEED-5031F154DC66}" destId="{D573ED27-0047-8240-AC65-20FBDB31EFAD}"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748477D-EF21-4851-B3BC-B89A6D7E2057}" type="doc">
      <dgm:prSet loTypeId="urn:microsoft.com/office/officeart/2005/8/layout/pList2" loCatId="list" qsTypeId="urn:microsoft.com/office/officeart/2005/8/quickstyle/simple1" qsCatId="simple" csTypeId="urn:microsoft.com/office/officeart/2005/8/colors/colorful3" csCatId="colorful" phldr="1"/>
      <dgm:spPr/>
    </dgm:pt>
    <dgm:pt modelId="{3FB9396D-4BBC-48E1-931F-A132E0EB19B2}">
      <dgm:prSet phldrT="[Text]" custT="1"/>
      <dgm:spPr/>
      <dgm:t>
        <a:bodyPr/>
        <a:lstStyle/>
        <a:p>
          <a:r>
            <a:rPr lang="en-US" sz="2800"/>
            <a:t>Made</a:t>
          </a:r>
          <a:endParaRPr lang="en-US" sz="2800" dirty="0"/>
        </a:p>
      </dgm:t>
    </dgm:pt>
    <dgm:pt modelId="{B6DBE9C9-8D30-4291-8EED-BEFF83A71945}" type="parTrans" cxnId="{4C082014-EF34-4971-A3DC-9441E40E0EE3}">
      <dgm:prSet/>
      <dgm:spPr/>
      <dgm:t>
        <a:bodyPr/>
        <a:lstStyle/>
        <a:p>
          <a:endParaRPr lang="en-US"/>
        </a:p>
      </dgm:t>
    </dgm:pt>
    <dgm:pt modelId="{74EEDD02-6BD3-45BF-8F31-74B9DB0ACCE6}" type="sibTrans" cxnId="{4C082014-EF34-4971-A3DC-9441E40E0EE3}">
      <dgm:prSet/>
      <dgm:spPr/>
      <dgm:t>
        <a:bodyPr/>
        <a:lstStyle/>
        <a:p>
          <a:endParaRPr lang="en-US"/>
        </a:p>
      </dgm:t>
    </dgm:pt>
    <dgm:pt modelId="{8C9F77A5-AD7C-4986-BDB3-CE4965C065D0}">
      <dgm:prSet phldrT="[Text]" custT="1"/>
      <dgm:spPr/>
      <dgm:t>
        <a:bodyPr/>
        <a:lstStyle/>
        <a:p>
          <a:r>
            <a:rPr lang="en-US" sz="2800"/>
            <a:t>Adapted</a:t>
          </a:r>
          <a:endParaRPr lang="en-US" sz="2800" dirty="0"/>
        </a:p>
      </dgm:t>
    </dgm:pt>
    <dgm:pt modelId="{8453FE20-E75A-4AB9-BAC3-1E205AE7E51C}" type="parTrans" cxnId="{D4335BBB-7F19-4D37-8A3E-AD912663D76E}">
      <dgm:prSet/>
      <dgm:spPr/>
      <dgm:t>
        <a:bodyPr/>
        <a:lstStyle/>
        <a:p>
          <a:endParaRPr lang="en-US"/>
        </a:p>
      </dgm:t>
    </dgm:pt>
    <dgm:pt modelId="{CBA29F9F-1627-4490-8A06-B242F1976F28}" type="sibTrans" cxnId="{D4335BBB-7F19-4D37-8A3E-AD912663D76E}">
      <dgm:prSet/>
      <dgm:spPr/>
      <dgm:t>
        <a:bodyPr/>
        <a:lstStyle/>
        <a:p>
          <a:endParaRPr lang="en-US"/>
        </a:p>
      </dgm:t>
    </dgm:pt>
    <dgm:pt modelId="{DF39B033-0134-4F61-86B1-AAE65D0AA282}">
      <dgm:prSet phldrT="[Text]" custT="1"/>
      <dgm:spPr/>
      <dgm:t>
        <a:bodyPr/>
        <a:lstStyle/>
        <a:p>
          <a:r>
            <a:rPr lang="en-US" sz="2800"/>
            <a:t>Intended</a:t>
          </a:r>
          <a:endParaRPr lang="en-US" sz="2800" dirty="0"/>
        </a:p>
      </dgm:t>
    </dgm:pt>
    <dgm:pt modelId="{4A23913B-8A63-480A-B853-3602AAA50B16}" type="parTrans" cxnId="{5FF49BCB-4313-4054-952D-F2A1B55D2403}">
      <dgm:prSet/>
      <dgm:spPr/>
      <dgm:t>
        <a:bodyPr/>
        <a:lstStyle/>
        <a:p>
          <a:endParaRPr lang="en-US"/>
        </a:p>
      </dgm:t>
    </dgm:pt>
    <dgm:pt modelId="{BD5F2499-5F06-4F18-A8ED-E8F8797A72AD}" type="sibTrans" cxnId="{5FF49BCB-4313-4054-952D-F2A1B55D2403}">
      <dgm:prSet/>
      <dgm:spPr/>
      <dgm:t>
        <a:bodyPr/>
        <a:lstStyle/>
        <a:p>
          <a:endParaRPr lang="en-US"/>
        </a:p>
      </dgm:t>
    </dgm:pt>
    <dgm:pt modelId="{D409E060-BC3F-4B39-BC9B-65173E1FF714}" type="pres">
      <dgm:prSet presAssocID="{A748477D-EF21-4851-B3BC-B89A6D7E2057}" presName="Name0" presStyleCnt="0">
        <dgm:presLayoutVars>
          <dgm:dir/>
          <dgm:resizeHandles val="exact"/>
        </dgm:presLayoutVars>
      </dgm:prSet>
      <dgm:spPr/>
    </dgm:pt>
    <dgm:pt modelId="{3166F583-D892-4FD6-A5F5-07BB56812E94}" type="pres">
      <dgm:prSet presAssocID="{A748477D-EF21-4851-B3BC-B89A6D7E2057}" presName="bkgdShp" presStyleLbl="alignAccFollowNode1" presStyleIdx="0" presStyleCnt="1"/>
      <dgm:spPr/>
    </dgm:pt>
    <dgm:pt modelId="{26314573-DFFF-4C57-8CA4-9E5BBE69C4C0}" type="pres">
      <dgm:prSet presAssocID="{A748477D-EF21-4851-B3BC-B89A6D7E2057}" presName="linComp" presStyleCnt="0"/>
      <dgm:spPr/>
    </dgm:pt>
    <dgm:pt modelId="{5BC6CFC8-8A80-45FD-8691-DB7E8B3D2BE9}" type="pres">
      <dgm:prSet presAssocID="{3FB9396D-4BBC-48E1-931F-A132E0EB19B2}" presName="compNode" presStyleCnt="0"/>
      <dgm:spPr/>
    </dgm:pt>
    <dgm:pt modelId="{E0CA6A82-11BE-4073-A681-356FF65EA4CC}" type="pres">
      <dgm:prSet presAssocID="{3FB9396D-4BBC-48E1-931F-A132E0EB19B2}" presName="node" presStyleLbl="node1" presStyleIdx="0" presStyleCnt="3">
        <dgm:presLayoutVars>
          <dgm:bulletEnabled val="1"/>
        </dgm:presLayoutVars>
      </dgm:prSet>
      <dgm:spPr/>
    </dgm:pt>
    <dgm:pt modelId="{7D2E0B65-4188-4433-ACFD-10A8158D2D8D}" type="pres">
      <dgm:prSet presAssocID="{3FB9396D-4BBC-48E1-931F-A132E0EB19B2}" presName="invisiNode" presStyleLbl="node1" presStyleIdx="0" presStyleCnt="3"/>
      <dgm:spPr/>
    </dgm:pt>
    <dgm:pt modelId="{150D457A-B283-4A32-ABE2-CC1C42D91441}" type="pres">
      <dgm:prSet presAssocID="{3FB9396D-4BBC-48E1-931F-A132E0EB19B2}" presName="imagNode" presStyleLbl="fgImgPlace1" presStyleIdx="0" presStyleCnt="3"/>
      <dgm:spPr>
        <a:blipFill rotWithShape="1">
          <a:blip xmlns:r="http://schemas.openxmlformats.org/officeDocument/2006/relationships" r:embed="rId1"/>
          <a:stretch>
            <a:fillRect/>
          </a:stretch>
        </a:blipFill>
      </dgm:spPr>
    </dgm:pt>
    <dgm:pt modelId="{863B9C23-665D-4E45-9F52-4EBBD4081895}" type="pres">
      <dgm:prSet presAssocID="{74EEDD02-6BD3-45BF-8F31-74B9DB0ACCE6}" presName="sibTrans" presStyleLbl="sibTrans2D1" presStyleIdx="0" presStyleCnt="0"/>
      <dgm:spPr/>
    </dgm:pt>
    <dgm:pt modelId="{42704FF7-A2AE-4C32-9D1D-AD1DC2AAAD89}" type="pres">
      <dgm:prSet presAssocID="{8C9F77A5-AD7C-4986-BDB3-CE4965C065D0}" presName="compNode" presStyleCnt="0"/>
      <dgm:spPr/>
    </dgm:pt>
    <dgm:pt modelId="{4B476BCE-E40D-41D5-96B1-B20B8C6E60C1}" type="pres">
      <dgm:prSet presAssocID="{8C9F77A5-AD7C-4986-BDB3-CE4965C065D0}" presName="node" presStyleLbl="node1" presStyleIdx="1" presStyleCnt="3">
        <dgm:presLayoutVars>
          <dgm:bulletEnabled val="1"/>
        </dgm:presLayoutVars>
      </dgm:prSet>
      <dgm:spPr/>
    </dgm:pt>
    <dgm:pt modelId="{8F2F4948-1A36-445D-8888-B905C3A6ED43}" type="pres">
      <dgm:prSet presAssocID="{8C9F77A5-AD7C-4986-BDB3-CE4965C065D0}" presName="invisiNode" presStyleLbl="node1" presStyleIdx="1" presStyleCnt="3"/>
      <dgm:spPr/>
    </dgm:pt>
    <dgm:pt modelId="{5377701A-D022-4BAB-A782-4CF1612CD72C}" type="pres">
      <dgm:prSet presAssocID="{8C9F77A5-AD7C-4986-BDB3-CE4965C065D0}" presName="imagNode" presStyleLbl="fgImgPlace1" presStyleIdx="1" presStyleCnt="3"/>
      <dgm:spPr>
        <a:blipFill rotWithShape="1">
          <a:blip xmlns:r="http://schemas.openxmlformats.org/officeDocument/2006/relationships" r:embed="rId2"/>
          <a:stretch>
            <a:fillRect/>
          </a:stretch>
        </a:blipFill>
      </dgm:spPr>
    </dgm:pt>
    <dgm:pt modelId="{7819A587-79C3-491B-9EF4-14BF7CAB7EF2}" type="pres">
      <dgm:prSet presAssocID="{CBA29F9F-1627-4490-8A06-B242F1976F28}" presName="sibTrans" presStyleLbl="sibTrans2D1" presStyleIdx="0" presStyleCnt="0"/>
      <dgm:spPr/>
    </dgm:pt>
    <dgm:pt modelId="{02F7A05E-7958-498F-BA4E-44110216735A}" type="pres">
      <dgm:prSet presAssocID="{DF39B033-0134-4F61-86B1-AAE65D0AA282}" presName="compNode" presStyleCnt="0"/>
      <dgm:spPr/>
    </dgm:pt>
    <dgm:pt modelId="{DDE64D25-4DC8-4F78-A1D8-33229E64348D}" type="pres">
      <dgm:prSet presAssocID="{DF39B033-0134-4F61-86B1-AAE65D0AA282}" presName="node" presStyleLbl="node1" presStyleIdx="2" presStyleCnt="3">
        <dgm:presLayoutVars>
          <dgm:bulletEnabled val="1"/>
        </dgm:presLayoutVars>
      </dgm:prSet>
      <dgm:spPr/>
    </dgm:pt>
    <dgm:pt modelId="{D888CEA8-1A02-4A7C-A404-4F3A19E412DF}" type="pres">
      <dgm:prSet presAssocID="{DF39B033-0134-4F61-86B1-AAE65D0AA282}" presName="invisiNode" presStyleLbl="node1" presStyleIdx="2" presStyleCnt="3"/>
      <dgm:spPr/>
    </dgm:pt>
    <dgm:pt modelId="{94BBAEB2-8F73-498F-8CC7-B50C7EA03F55}" type="pres">
      <dgm:prSet presAssocID="{DF39B033-0134-4F61-86B1-AAE65D0AA282}" presName="imagNode" presStyleLbl="fgImgPlace1" presStyleIdx="2" presStyleCnt="3"/>
      <dgm:spPr>
        <a:blipFill rotWithShape="1">
          <a:blip xmlns:r="http://schemas.openxmlformats.org/officeDocument/2006/relationships" r:embed="rId3"/>
          <a:stretch>
            <a:fillRect/>
          </a:stretch>
        </a:blipFill>
      </dgm:spPr>
    </dgm:pt>
  </dgm:ptLst>
  <dgm:cxnLst>
    <dgm:cxn modelId="{6C04EE0F-E59D-4190-A5D3-A812D5BF8333}" type="presOf" srcId="{A748477D-EF21-4851-B3BC-B89A6D7E2057}" destId="{D409E060-BC3F-4B39-BC9B-65173E1FF714}" srcOrd="0" destOrd="0" presId="urn:microsoft.com/office/officeart/2005/8/layout/pList2"/>
    <dgm:cxn modelId="{4C082014-EF34-4971-A3DC-9441E40E0EE3}" srcId="{A748477D-EF21-4851-B3BC-B89A6D7E2057}" destId="{3FB9396D-4BBC-48E1-931F-A132E0EB19B2}" srcOrd="0" destOrd="0" parTransId="{B6DBE9C9-8D30-4291-8EED-BEFF83A71945}" sibTransId="{74EEDD02-6BD3-45BF-8F31-74B9DB0ACCE6}"/>
    <dgm:cxn modelId="{F5766217-F747-4DE5-9060-3BF90879B879}" type="presOf" srcId="{74EEDD02-6BD3-45BF-8F31-74B9DB0ACCE6}" destId="{863B9C23-665D-4E45-9F52-4EBBD4081895}" srcOrd="0" destOrd="0" presId="urn:microsoft.com/office/officeart/2005/8/layout/pList2"/>
    <dgm:cxn modelId="{FFF0217A-6F75-4E64-99A1-B86B5F13109F}" type="presOf" srcId="{3FB9396D-4BBC-48E1-931F-A132E0EB19B2}" destId="{E0CA6A82-11BE-4073-A681-356FF65EA4CC}" srcOrd="0" destOrd="0" presId="urn:microsoft.com/office/officeart/2005/8/layout/pList2"/>
    <dgm:cxn modelId="{FD0A7F92-CAA6-4270-BCD7-5BCB50D01CF8}" type="presOf" srcId="{8C9F77A5-AD7C-4986-BDB3-CE4965C065D0}" destId="{4B476BCE-E40D-41D5-96B1-B20B8C6E60C1}" srcOrd="0" destOrd="0" presId="urn:microsoft.com/office/officeart/2005/8/layout/pList2"/>
    <dgm:cxn modelId="{C2461FA6-8AE8-4124-A8CC-31B0F39B17F3}" type="presOf" srcId="{CBA29F9F-1627-4490-8A06-B242F1976F28}" destId="{7819A587-79C3-491B-9EF4-14BF7CAB7EF2}" srcOrd="0" destOrd="0" presId="urn:microsoft.com/office/officeart/2005/8/layout/pList2"/>
    <dgm:cxn modelId="{27AD51B6-59FD-4283-9652-B3A94B4A055F}" type="presOf" srcId="{DF39B033-0134-4F61-86B1-AAE65D0AA282}" destId="{DDE64D25-4DC8-4F78-A1D8-33229E64348D}" srcOrd="0" destOrd="0" presId="urn:microsoft.com/office/officeart/2005/8/layout/pList2"/>
    <dgm:cxn modelId="{D4335BBB-7F19-4D37-8A3E-AD912663D76E}" srcId="{A748477D-EF21-4851-B3BC-B89A6D7E2057}" destId="{8C9F77A5-AD7C-4986-BDB3-CE4965C065D0}" srcOrd="1" destOrd="0" parTransId="{8453FE20-E75A-4AB9-BAC3-1E205AE7E51C}" sibTransId="{CBA29F9F-1627-4490-8A06-B242F1976F28}"/>
    <dgm:cxn modelId="{5FF49BCB-4313-4054-952D-F2A1B55D2403}" srcId="{A748477D-EF21-4851-B3BC-B89A6D7E2057}" destId="{DF39B033-0134-4F61-86B1-AAE65D0AA282}" srcOrd="2" destOrd="0" parTransId="{4A23913B-8A63-480A-B853-3602AAA50B16}" sibTransId="{BD5F2499-5F06-4F18-A8ED-E8F8797A72AD}"/>
    <dgm:cxn modelId="{B0A2C330-CC6F-4D38-B807-6B4067ED46EF}" type="presParOf" srcId="{D409E060-BC3F-4B39-BC9B-65173E1FF714}" destId="{3166F583-D892-4FD6-A5F5-07BB56812E94}" srcOrd="0" destOrd="0" presId="urn:microsoft.com/office/officeart/2005/8/layout/pList2"/>
    <dgm:cxn modelId="{9678F6A9-B490-49D3-B762-C9B0DC2B0B16}" type="presParOf" srcId="{D409E060-BC3F-4B39-BC9B-65173E1FF714}" destId="{26314573-DFFF-4C57-8CA4-9E5BBE69C4C0}" srcOrd="1" destOrd="0" presId="urn:microsoft.com/office/officeart/2005/8/layout/pList2"/>
    <dgm:cxn modelId="{E54F16CE-5D0A-4232-A881-6B14ECA28F52}" type="presParOf" srcId="{26314573-DFFF-4C57-8CA4-9E5BBE69C4C0}" destId="{5BC6CFC8-8A80-45FD-8691-DB7E8B3D2BE9}" srcOrd="0" destOrd="0" presId="urn:microsoft.com/office/officeart/2005/8/layout/pList2"/>
    <dgm:cxn modelId="{7BD861C8-FABA-4D0A-8E98-69B75E5DC978}" type="presParOf" srcId="{5BC6CFC8-8A80-45FD-8691-DB7E8B3D2BE9}" destId="{E0CA6A82-11BE-4073-A681-356FF65EA4CC}" srcOrd="0" destOrd="0" presId="urn:microsoft.com/office/officeart/2005/8/layout/pList2"/>
    <dgm:cxn modelId="{84351D7A-6A06-45EA-8BDA-CA3907287C1F}" type="presParOf" srcId="{5BC6CFC8-8A80-45FD-8691-DB7E8B3D2BE9}" destId="{7D2E0B65-4188-4433-ACFD-10A8158D2D8D}" srcOrd="1" destOrd="0" presId="urn:microsoft.com/office/officeart/2005/8/layout/pList2"/>
    <dgm:cxn modelId="{0FD48DB7-B170-4657-A329-8128F1F2682D}" type="presParOf" srcId="{5BC6CFC8-8A80-45FD-8691-DB7E8B3D2BE9}" destId="{150D457A-B283-4A32-ABE2-CC1C42D91441}" srcOrd="2" destOrd="0" presId="urn:microsoft.com/office/officeart/2005/8/layout/pList2"/>
    <dgm:cxn modelId="{0F18FA76-C0FE-47F4-B828-DC09967629C0}" type="presParOf" srcId="{26314573-DFFF-4C57-8CA4-9E5BBE69C4C0}" destId="{863B9C23-665D-4E45-9F52-4EBBD4081895}" srcOrd="1" destOrd="0" presId="urn:microsoft.com/office/officeart/2005/8/layout/pList2"/>
    <dgm:cxn modelId="{8C4A33F7-7A84-4635-BB2B-CD55C8373042}" type="presParOf" srcId="{26314573-DFFF-4C57-8CA4-9E5BBE69C4C0}" destId="{42704FF7-A2AE-4C32-9D1D-AD1DC2AAAD89}" srcOrd="2" destOrd="0" presId="urn:microsoft.com/office/officeart/2005/8/layout/pList2"/>
    <dgm:cxn modelId="{DA73B570-C8A8-496F-9960-53015E6FFC5B}" type="presParOf" srcId="{42704FF7-A2AE-4C32-9D1D-AD1DC2AAAD89}" destId="{4B476BCE-E40D-41D5-96B1-B20B8C6E60C1}" srcOrd="0" destOrd="0" presId="urn:microsoft.com/office/officeart/2005/8/layout/pList2"/>
    <dgm:cxn modelId="{AFA30D51-49FB-48FD-9402-6E7D9A7F2EFA}" type="presParOf" srcId="{42704FF7-A2AE-4C32-9D1D-AD1DC2AAAD89}" destId="{8F2F4948-1A36-445D-8888-B905C3A6ED43}" srcOrd="1" destOrd="0" presId="urn:microsoft.com/office/officeart/2005/8/layout/pList2"/>
    <dgm:cxn modelId="{672F7449-ED32-49D4-B4CC-B44C1A082B22}" type="presParOf" srcId="{42704FF7-A2AE-4C32-9D1D-AD1DC2AAAD89}" destId="{5377701A-D022-4BAB-A782-4CF1612CD72C}" srcOrd="2" destOrd="0" presId="urn:microsoft.com/office/officeart/2005/8/layout/pList2"/>
    <dgm:cxn modelId="{1D066A05-5711-46D1-9159-224EF2B7B9F6}" type="presParOf" srcId="{26314573-DFFF-4C57-8CA4-9E5BBE69C4C0}" destId="{7819A587-79C3-491B-9EF4-14BF7CAB7EF2}" srcOrd="3" destOrd="0" presId="urn:microsoft.com/office/officeart/2005/8/layout/pList2"/>
    <dgm:cxn modelId="{6D105990-9420-4B99-9ED8-5CBD2CFD8ED7}" type="presParOf" srcId="{26314573-DFFF-4C57-8CA4-9E5BBE69C4C0}" destId="{02F7A05E-7958-498F-BA4E-44110216735A}" srcOrd="4" destOrd="0" presId="urn:microsoft.com/office/officeart/2005/8/layout/pList2"/>
    <dgm:cxn modelId="{94464CA3-2F65-47F1-85F7-D62C37E914C2}" type="presParOf" srcId="{02F7A05E-7958-498F-BA4E-44110216735A}" destId="{DDE64D25-4DC8-4F78-A1D8-33229E64348D}" srcOrd="0" destOrd="0" presId="urn:microsoft.com/office/officeart/2005/8/layout/pList2"/>
    <dgm:cxn modelId="{2E2639E8-DC98-40EE-BC00-F049E30F62BD}" type="presParOf" srcId="{02F7A05E-7958-498F-BA4E-44110216735A}" destId="{D888CEA8-1A02-4A7C-A404-4F3A19E412DF}" srcOrd="1" destOrd="0" presId="urn:microsoft.com/office/officeart/2005/8/layout/pList2"/>
    <dgm:cxn modelId="{62029CC1-B602-46DC-9750-2BBEFC99200F}" type="presParOf" srcId="{02F7A05E-7958-498F-BA4E-44110216735A}" destId="{94BBAEB2-8F73-498F-8CC7-B50C7EA03F55}" srcOrd="2" destOrd="0" presId="urn:microsoft.com/office/officeart/2005/8/layout/p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C86AE94-B6DE-4369-B63C-75D29CA0C3E2}" type="doc">
      <dgm:prSet loTypeId="urn:microsoft.com/office/officeart/2005/8/layout/process2" loCatId="process" qsTypeId="urn:microsoft.com/office/officeart/2005/8/quickstyle/simple1" qsCatId="simple" csTypeId="urn:microsoft.com/office/officeart/2005/8/colors/colorful3" csCatId="colorful" phldr="1"/>
      <dgm:spPr/>
      <dgm:t>
        <a:bodyPr/>
        <a:lstStyle/>
        <a:p>
          <a:endParaRPr lang="en-US"/>
        </a:p>
      </dgm:t>
    </dgm:pt>
    <dgm:pt modelId="{80B2CC38-54C1-49F1-A054-229318C82273}">
      <dgm:prSet phldrT="[Text]" custT="1"/>
      <dgm:spPr/>
      <dgm:t>
        <a:bodyPr/>
        <a:lstStyle/>
        <a:p>
          <a:r>
            <a:rPr lang="en-US" sz="2400"/>
            <a:t>Or, any article made or adapted for use in the course of or in connection with:</a:t>
          </a:r>
          <a:endParaRPr lang="en-US" sz="2400" dirty="0"/>
        </a:p>
      </dgm:t>
    </dgm:pt>
    <dgm:pt modelId="{C7071F6C-FCDF-4BAE-83D7-35902ABDC176}" type="parTrans" cxnId="{E1822379-D15B-4D64-8313-9AD8CC28B9FF}">
      <dgm:prSet/>
      <dgm:spPr/>
      <dgm:t>
        <a:bodyPr/>
        <a:lstStyle/>
        <a:p>
          <a:endParaRPr lang="en-US"/>
        </a:p>
      </dgm:t>
    </dgm:pt>
    <dgm:pt modelId="{EACEAA64-8A87-47EF-8EF4-FB69623B01E1}" type="sibTrans" cxnId="{E1822379-D15B-4D64-8313-9AD8CC28B9FF}">
      <dgm:prSet/>
      <dgm:spPr/>
      <dgm:t>
        <a:bodyPr/>
        <a:lstStyle/>
        <a:p>
          <a:endParaRPr lang="en-US"/>
        </a:p>
      </dgm:t>
    </dgm:pt>
    <dgm:pt modelId="{ABFA966A-7D03-486D-874F-A2A7ECFE64E3}">
      <dgm:prSet phldrT="[Text]" custT="1"/>
      <dgm:spPr/>
      <dgm:t>
        <a:bodyPr/>
        <a:lstStyle/>
        <a:p>
          <a:r>
            <a:rPr lang="en-US" sz="2400"/>
            <a:t>Burglary, Theft, TWOC, Fraud, Criminal Damage</a:t>
          </a:r>
          <a:endParaRPr lang="en-US" sz="2400" dirty="0"/>
        </a:p>
      </dgm:t>
    </dgm:pt>
    <dgm:pt modelId="{426F0700-C4B7-4540-B99F-763901611277}" type="parTrans" cxnId="{028A7DFB-8545-4FAF-B39C-0A5921BDCE6F}">
      <dgm:prSet/>
      <dgm:spPr/>
      <dgm:t>
        <a:bodyPr/>
        <a:lstStyle/>
        <a:p>
          <a:endParaRPr lang="en-US"/>
        </a:p>
      </dgm:t>
    </dgm:pt>
    <dgm:pt modelId="{24BB00D2-4911-4F2D-9CFD-916A8DC1F670}" type="sibTrans" cxnId="{028A7DFB-8545-4FAF-B39C-0A5921BDCE6F}">
      <dgm:prSet/>
      <dgm:spPr/>
      <dgm:t>
        <a:bodyPr/>
        <a:lstStyle/>
        <a:p>
          <a:endParaRPr lang="en-US"/>
        </a:p>
      </dgm:t>
    </dgm:pt>
    <dgm:pt modelId="{F2D3A3D4-41F5-4AEA-8A1A-BC9385170518}">
      <dgm:prSet phldrT="[Text]" custT="1"/>
      <dgm:spPr/>
      <dgm:t>
        <a:bodyPr/>
        <a:lstStyle/>
        <a:p>
          <a:r>
            <a:rPr lang="en-US" sz="2400" dirty="0"/>
            <a:t>Or intended by the person having it with them for such use by them, or some other person</a:t>
          </a:r>
        </a:p>
      </dgm:t>
    </dgm:pt>
    <dgm:pt modelId="{9DECD86D-E576-47EB-9713-4F1210A04E48}" type="parTrans" cxnId="{D918D92A-C354-4547-B78E-6DEC05BB2EED}">
      <dgm:prSet/>
      <dgm:spPr/>
      <dgm:t>
        <a:bodyPr/>
        <a:lstStyle/>
        <a:p>
          <a:endParaRPr lang="en-US"/>
        </a:p>
      </dgm:t>
    </dgm:pt>
    <dgm:pt modelId="{B3AC8027-A01A-4C99-B323-5EAAF68EA004}" type="sibTrans" cxnId="{D918D92A-C354-4547-B78E-6DEC05BB2EED}">
      <dgm:prSet/>
      <dgm:spPr/>
      <dgm:t>
        <a:bodyPr/>
        <a:lstStyle/>
        <a:p>
          <a:endParaRPr lang="en-US"/>
        </a:p>
      </dgm:t>
    </dgm:pt>
    <dgm:pt modelId="{CD021707-3CB7-5D45-BE5B-DE6F21D8019B}" type="pres">
      <dgm:prSet presAssocID="{9C86AE94-B6DE-4369-B63C-75D29CA0C3E2}" presName="linearFlow" presStyleCnt="0">
        <dgm:presLayoutVars>
          <dgm:resizeHandles val="exact"/>
        </dgm:presLayoutVars>
      </dgm:prSet>
      <dgm:spPr/>
    </dgm:pt>
    <dgm:pt modelId="{5A6C5445-E406-A349-BBB5-FCFADD0091D1}" type="pres">
      <dgm:prSet presAssocID="{80B2CC38-54C1-49F1-A054-229318C82273}" presName="node" presStyleLbl="node1" presStyleIdx="0" presStyleCnt="3">
        <dgm:presLayoutVars>
          <dgm:bulletEnabled val="1"/>
        </dgm:presLayoutVars>
      </dgm:prSet>
      <dgm:spPr/>
    </dgm:pt>
    <dgm:pt modelId="{A0C16849-A505-4942-9C21-3E2AF4F3666A}" type="pres">
      <dgm:prSet presAssocID="{EACEAA64-8A87-47EF-8EF4-FB69623B01E1}" presName="sibTrans" presStyleLbl="sibTrans2D1" presStyleIdx="0" presStyleCnt="2"/>
      <dgm:spPr/>
    </dgm:pt>
    <dgm:pt modelId="{B816A567-9A90-8F43-BF0C-622A8A6505B4}" type="pres">
      <dgm:prSet presAssocID="{EACEAA64-8A87-47EF-8EF4-FB69623B01E1}" presName="connectorText" presStyleLbl="sibTrans2D1" presStyleIdx="0" presStyleCnt="2"/>
      <dgm:spPr/>
    </dgm:pt>
    <dgm:pt modelId="{A89A756F-668C-2844-9DEE-FC02D399D00F}" type="pres">
      <dgm:prSet presAssocID="{ABFA966A-7D03-486D-874F-A2A7ECFE64E3}" presName="node" presStyleLbl="node1" presStyleIdx="1" presStyleCnt="3">
        <dgm:presLayoutVars>
          <dgm:bulletEnabled val="1"/>
        </dgm:presLayoutVars>
      </dgm:prSet>
      <dgm:spPr/>
    </dgm:pt>
    <dgm:pt modelId="{8A37D94D-0B8B-0148-8DB6-31CC2A58AA12}" type="pres">
      <dgm:prSet presAssocID="{24BB00D2-4911-4F2D-9CFD-916A8DC1F670}" presName="sibTrans" presStyleLbl="sibTrans2D1" presStyleIdx="1" presStyleCnt="2"/>
      <dgm:spPr/>
    </dgm:pt>
    <dgm:pt modelId="{B9622045-A886-5C46-8983-9FCD72B8A8EC}" type="pres">
      <dgm:prSet presAssocID="{24BB00D2-4911-4F2D-9CFD-916A8DC1F670}" presName="connectorText" presStyleLbl="sibTrans2D1" presStyleIdx="1" presStyleCnt="2"/>
      <dgm:spPr/>
    </dgm:pt>
    <dgm:pt modelId="{1D1C26C3-0AC6-054A-8FD6-00825AC77044}" type="pres">
      <dgm:prSet presAssocID="{F2D3A3D4-41F5-4AEA-8A1A-BC9385170518}" presName="node" presStyleLbl="node1" presStyleIdx="2" presStyleCnt="3">
        <dgm:presLayoutVars>
          <dgm:bulletEnabled val="1"/>
        </dgm:presLayoutVars>
      </dgm:prSet>
      <dgm:spPr/>
    </dgm:pt>
  </dgm:ptLst>
  <dgm:cxnLst>
    <dgm:cxn modelId="{D918D92A-C354-4547-B78E-6DEC05BB2EED}" srcId="{9C86AE94-B6DE-4369-B63C-75D29CA0C3E2}" destId="{F2D3A3D4-41F5-4AEA-8A1A-BC9385170518}" srcOrd="2" destOrd="0" parTransId="{9DECD86D-E576-47EB-9713-4F1210A04E48}" sibTransId="{B3AC8027-A01A-4C99-B323-5EAAF68EA004}"/>
    <dgm:cxn modelId="{0135AE47-6824-9C4F-B0B5-38EE5931C244}" type="presOf" srcId="{EACEAA64-8A87-47EF-8EF4-FB69623B01E1}" destId="{A0C16849-A505-4942-9C21-3E2AF4F3666A}" srcOrd="0" destOrd="0" presId="urn:microsoft.com/office/officeart/2005/8/layout/process2"/>
    <dgm:cxn modelId="{7B522D4E-0B20-A34D-A692-3D9C04FA242A}" type="presOf" srcId="{ABFA966A-7D03-486D-874F-A2A7ECFE64E3}" destId="{A89A756F-668C-2844-9DEE-FC02D399D00F}" srcOrd="0" destOrd="0" presId="urn:microsoft.com/office/officeart/2005/8/layout/process2"/>
    <dgm:cxn modelId="{E1822379-D15B-4D64-8313-9AD8CC28B9FF}" srcId="{9C86AE94-B6DE-4369-B63C-75D29CA0C3E2}" destId="{80B2CC38-54C1-49F1-A054-229318C82273}" srcOrd="0" destOrd="0" parTransId="{C7071F6C-FCDF-4BAE-83D7-35902ABDC176}" sibTransId="{EACEAA64-8A87-47EF-8EF4-FB69623B01E1}"/>
    <dgm:cxn modelId="{8A003193-4571-794E-8482-EE645177A110}" type="presOf" srcId="{24BB00D2-4911-4F2D-9CFD-916A8DC1F670}" destId="{8A37D94D-0B8B-0148-8DB6-31CC2A58AA12}" srcOrd="0" destOrd="0" presId="urn:microsoft.com/office/officeart/2005/8/layout/process2"/>
    <dgm:cxn modelId="{85B93AA6-CCB5-814B-914C-DBF7D371B0E4}" type="presOf" srcId="{F2D3A3D4-41F5-4AEA-8A1A-BC9385170518}" destId="{1D1C26C3-0AC6-054A-8FD6-00825AC77044}" srcOrd="0" destOrd="0" presId="urn:microsoft.com/office/officeart/2005/8/layout/process2"/>
    <dgm:cxn modelId="{4EB8DCC6-0C82-384D-BBF9-0874AD62A8E7}" type="presOf" srcId="{9C86AE94-B6DE-4369-B63C-75D29CA0C3E2}" destId="{CD021707-3CB7-5D45-BE5B-DE6F21D8019B}" srcOrd="0" destOrd="0" presId="urn:microsoft.com/office/officeart/2005/8/layout/process2"/>
    <dgm:cxn modelId="{15F2F2D9-AC1C-7841-991E-BE1D639FAFB3}" type="presOf" srcId="{EACEAA64-8A87-47EF-8EF4-FB69623B01E1}" destId="{B816A567-9A90-8F43-BF0C-622A8A6505B4}" srcOrd="1" destOrd="0" presId="urn:microsoft.com/office/officeart/2005/8/layout/process2"/>
    <dgm:cxn modelId="{40D8F4E3-DC81-2446-89CF-23C70983C357}" type="presOf" srcId="{80B2CC38-54C1-49F1-A054-229318C82273}" destId="{5A6C5445-E406-A349-BBB5-FCFADD0091D1}" srcOrd="0" destOrd="0" presId="urn:microsoft.com/office/officeart/2005/8/layout/process2"/>
    <dgm:cxn modelId="{68F380EB-5191-124C-8D5F-B4B1E4DFA445}" type="presOf" srcId="{24BB00D2-4911-4F2D-9CFD-916A8DC1F670}" destId="{B9622045-A886-5C46-8983-9FCD72B8A8EC}" srcOrd="1" destOrd="0" presId="urn:microsoft.com/office/officeart/2005/8/layout/process2"/>
    <dgm:cxn modelId="{028A7DFB-8545-4FAF-B39C-0A5921BDCE6F}" srcId="{9C86AE94-B6DE-4369-B63C-75D29CA0C3E2}" destId="{ABFA966A-7D03-486D-874F-A2A7ECFE64E3}" srcOrd="1" destOrd="0" parTransId="{426F0700-C4B7-4540-B99F-763901611277}" sibTransId="{24BB00D2-4911-4F2D-9CFD-916A8DC1F670}"/>
    <dgm:cxn modelId="{5037A1A4-0FA3-A148-A944-563C82212431}" type="presParOf" srcId="{CD021707-3CB7-5D45-BE5B-DE6F21D8019B}" destId="{5A6C5445-E406-A349-BBB5-FCFADD0091D1}" srcOrd="0" destOrd="0" presId="urn:microsoft.com/office/officeart/2005/8/layout/process2"/>
    <dgm:cxn modelId="{E760C9AA-95F5-2D40-AF0D-209F5A78527D}" type="presParOf" srcId="{CD021707-3CB7-5D45-BE5B-DE6F21D8019B}" destId="{A0C16849-A505-4942-9C21-3E2AF4F3666A}" srcOrd="1" destOrd="0" presId="urn:microsoft.com/office/officeart/2005/8/layout/process2"/>
    <dgm:cxn modelId="{E38D0F50-DAA3-7145-8832-4933F34164F4}" type="presParOf" srcId="{A0C16849-A505-4942-9C21-3E2AF4F3666A}" destId="{B816A567-9A90-8F43-BF0C-622A8A6505B4}" srcOrd="0" destOrd="0" presId="urn:microsoft.com/office/officeart/2005/8/layout/process2"/>
    <dgm:cxn modelId="{CC3939B9-EFAD-2F41-BB71-3A01525A7242}" type="presParOf" srcId="{CD021707-3CB7-5D45-BE5B-DE6F21D8019B}" destId="{A89A756F-668C-2844-9DEE-FC02D399D00F}" srcOrd="2" destOrd="0" presId="urn:microsoft.com/office/officeart/2005/8/layout/process2"/>
    <dgm:cxn modelId="{9732EE3D-3F3C-E44D-9B2A-6E5F8E86C8AF}" type="presParOf" srcId="{CD021707-3CB7-5D45-BE5B-DE6F21D8019B}" destId="{8A37D94D-0B8B-0148-8DB6-31CC2A58AA12}" srcOrd="3" destOrd="0" presId="urn:microsoft.com/office/officeart/2005/8/layout/process2"/>
    <dgm:cxn modelId="{0203D351-048F-8A4B-B1C1-CE17567D6F81}" type="presParOf" srcId="{8A37D94D-0B8B-0148-8DB6-31CC2A58AA12}" destId="{B9622045-A886-5C46-8983-9FCD72B8A8EC}" srcOrd="0" destOrd="0" presId="urn:microsoft.com/office/officeart/2005/8/layout/process2"/>
    <dgm:cxn modelId="{6877F903-C52B-E54D-9331-D09502B83731}" type="presParOf" srcId="{CD021707-3CB7-5D45-BE5B-DE6F21D8019B}" destId="{1D1C26C3-0AC6-054A-8FD6-00825AC77044}" srcOrd="4" destOrd="0" presId="urn:microsoft.com/office/officeart/2005/8/layout/process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57D3EE3B-592D-4CE9-88C1-57A66F9F258B}" type="doc">
      <dgm:prSet loTypeId="urn:microsoft.com/office/officeart/2005/8/layout/process4" loCatId="list" qsTypeId="urn:microsoft.com/office/officeart/2005/8/quickstyle/simple1" qsCatId="simple" csTypeId="urn:microsoft.com/office/officeart/2005/8/colors/colorful2" csCatId="colorful" phldr="1"/>
      <dgm:spPr/>
      <dgm:t>
        <a:bodyPr/>
        <a:lstStyle/>
        <a:p>
          <a:endParaRPr lang="en-US"/>
        </a:p>
      </dgm:t>
    </dgm:pt>
    <dgm:pt modelId="{9CB38577-9E2F-40E3-BA3F-BD22C41A276E}">
      <dgm:prSet phldrT="[Text]" custT="1"/>
      <dgm:spPr/>
      <dgm:t>
        <a:bodyPr/>
        <a:lstStyle/>
        <a:p>
          <a:r>
            <a:rPr lang="en-US" sz="2400"/>
            <a:t>Bladed or sharply pointed article or</a:t>
          </a:r>
          <a:endParaRPr lang="en-US" sz="2400" dirty="0"/>
        </a:p>
      </dgm:t>
    </dgm:pt>
    <dgm:pt modelId="{006B75EB-A695-418F-A33A-0E676AE391E8}" type="parTrans" cxnId="{30CF6876-D6F5-483A-8270-DB09AB7840F1}">
      <dgm:prSet/>
      <dgm:spPr/>
      <dgm:t>
        <a:bodyPr/>
        <a:lstStyle/>
        <a:p>
          <a:endParaRPr lang="en-US"/>
        </a:p>
      </dgm:t>
    </dgm:pt>
    <dgm:pt modelId="{C15B69F7-6DBF-4572-A2E2-864C3DB231B1}" type="sibTrans" cxnId="{30CF6876-D6F5-483A-8270-DB09AB7840F1}">
      <dgm:prSet/>
      <dgm:spPr/>
      <dgm:t>
        <a:bodyPr/>
        <a:lstStyle/>
        <a:p>
          <a:endParaRPr lang="en-US"/>
        </a:p>
      </dgm:t>
    </dgm:pt>
    <dgm:pt modelId="{FCF59075-FD7F-4D5F-B1D0-ADC15E0C7CCF}">
      <dgm:prSet phldrT="[Text]" custT="1"/>
      <dgm:spPr/>
      <dgm:t>
        <a:bodyPr/>
        <a:lstStyle/>
        <a:p>
          <a:r>
            <a:rPr lang="en-US" sz="2400"/>
            <a:t>prohibited firework</a:t>
          </a:r>
          <a:endParaRPr lang="en-US" sz="2400" dirty="0"/>
        </a:p>
      </dgm:t>
    </dgm:pt>
    <dgm:pt modelId="{026AE270-8398-4BBA-A566-81ABA726027D}" type="parTrans" cxnId="{4A410B9E-5CE5-4B6E-9883-4B891912F247}">
      <dgm:prSet/>
      <dgm:spPr/>
      <dgm:t>
        <a:bodyPr/>
        <a:lstStyle/>
        <a:p>
          <a:endParaRPr lang="en-US"/>
        </a:p>
      </dgm:t>
    </dgm:pt>
    <dgm:pt modelId="{6BF4708F-B719-498F-8F73-E7CC7F45572C}" type="sibTrans" cxnId="{4A410B9E-5CE5-4B6E-9883-4B891912F247}">
      <dgm:prSet/>
      <dgm:spPr/>
      <dgm:t>
        <a:bodyPr/>
        <a:lstStyle/>
        <a:p>
          <a:endParaRPr lang="en-US"/>
        </a:p>
      </dgm:t>
    </dgm:pt>
    <dgm:pt modelId="{019F0367-1F10-41A0-AE66-5EF73AE8F83B}">
      <dgm:prSet phldrT="[Text]" custT="1"/>
      <dgm:spPr/>
      <dgm:t>
        <a:bodyPr/>
        <a:lstStyle/>
        <a:p>
          <a:r>
            <a:rPr lang="en-US" sz="2400"/>
            <a:t>Any such article found during a search may be seized</a:t>
          </a:r>
          <a:endParaRPr lang="en-US" sz="2400" dirty="0"/>
        </a:p>
      </dgm:t>
    </dgm:pt>
    <dgm:pt modelId="{A2FA9FA6-F131-443F-9557-D105650C9399}" type="parTrans" cxnId="{E59052A5-6CB9-453B-8BED-3427EC343F3F}">
      <dgm:prSet/>
      <dgm:spPr/>
      <dgm:t>
        <a:bodyPr/>
        <a:lstStyle/>
        <a:p>
          <a:endParaRPr lang="en-US"/>
        </a:p>
      </dgm:t>
    </dgm:pt>
    <dgm:pt modelId="{2FF81830-9787-42EE-9968-209F90AFA5EC}" type="sibTrans" cxnId="{E59052A5-6CB9-453B-8BED-3427EC343F3F}">
      <dgm:prSet/>
      <dgm:spPr/>
      <dgm:t>
        <a:bodyPr/>
        <a:lstStyle/>
        <a:p>
          <a:endParaRPr lang="en-US"/>
        </a:p>
      </dgm:t>
    </dgm:pt>
    <dgm:pt modelId="{C3443D87-DEC0-49F3-8A80-FFE95D08E3D2}" type="pres">
      <dgm:prSet presAssocID="{57D3EE3B-592D-4CE9-88C1-57A66F9F258B}" presName="Name0" presStyleCnt="0">
        <dgm:presLayoutVars>
          <dgm:dir/>
          <dgm:animLvl val="lvl"/>
          <dgm:resizeHandles val="exact"/>
        </dgm:presLayoutVars>
      </dgm:prSet>
      <dgm:spPr/>
    </dgm:pt>
    <dgm:pt modelId="{1222C546-37F7-457B-9361-4E40B9BB94D2}" type="pres">
      <dgm:prSet presAssocID="{019F0367-1F10-41A0-AE66-5EF73AE8F83B}" presName="boxAndChildren" presStyleCnt="0"/>
      <dgm:spPr/>
    </dgm:pt>
    <dgm:pt modelId="{9FD49B8A-06A0-4069-8A55-01D3443D24B3}" type="pres">
      <dgm:prSet presAssocID="{019F0367-1F10-41A0-AE66-5EF73AE8F83B}" presName="parentTextBox" presStyleLbl="node1" presStyleIdx="0" presStyleCnt="3"/>
      <dgm:spPr/>
    </dgm:pt>
    <dgm:pt modelId="{A59273AE-142A-4029-9D70-A313476EDD83}" type="pres">
      <dgm:prSet presAssocID="{6BF4708F-B719-498F-8F73-E7CC7F45572C}" presName="sp" presStyleCnt="0"/>
      <dgm:spPr/>
    </dgm:pt>
    <dgm:pt modelId="{1419A01D-9A77-4B69-8B54-42695C6F03D2}" type="pres">
      <dgm:prSet presAssocID="{FCF59075-FD7F-4D5F-B1D0-ADC15E0C7CCF}" presName="arrowAndChildren" presStyleCnt="0"/>
      <dgm:spPr/>
    </dgm:pt>
    <dgm:pt modelId="{29386E58-2EB0-408A-9AA7-8222A4E724D4}" type="pres">
      <dgm:prSet presAssocID="{FCF59075-FD7F-4D5F-B1D0-ADC15E0C7CCF}" presName="parentTextArrow" presStyleLbl="node1" presStyleIdx="1" presStyleCnt="3"/>
      <dgm:spPr/>
    </dgm:pt>
    <dgm:pt modelId="{BA184DE7-D8ED-4A86-BF01-C6A03300D270}" type="pres">
      <dgm:prSet presAssocID="{C15B69F7-6DBF-4572-A2E2-864C3DB231B1}" presName="sp" presStyleCnt="0"/>
      <dgm:spPr/>
    </dgm:pt>
    <dgm:pt modelId="{F28BEF1F-A81C-489E-AF2E-4956DA728C99}" type="pres">
      <dgm:prSet presAssocID="{9CB38577-9E2F-40E3-BA3F-BD22C41A276E}" presName="arrowAndChildren" presStyleCnt="0"/>
      <dgm:spPr/>
    </dgm:pt>
    <dgm:pt modelId="{6571FF1F-8849-4FFD-8345-5DC0698F18B1}" type="pres">
      <dgm:prSet presAssocID="{9CB38577-9E2F-40E3-BA3F-BD22C41A276E}" presName="parentTextArrow" presStyleLbl="node1" presStyleIdx="2" presStyleCnt="3"/>
      <dgm:spPr/>
    </dgm:pt>
  </dgm:ptLst>
  <dgm:cxnLst>
    <dgm:cxn modelId="{44832062-48C7-4C84-B56E-8AFEF7F52CA6}" type="presOf" srcId="{57D3EE3B-592D-4CE9-88C1-57A66F9F258B}" destId="{C3443D87-DEC0-49F3-8A80-FFE95D08E3D2}" srcOrd="0" destOrd="0" presId="urn:microsoft.com/office/officeart/2005/8/layout/process4"/>
    <dgm:cxn modelId="{30CF6876-D6F5-483A-8270-DB09AB7840F1}" srcId="{57D3EE3B-592D-4CE9-88C1-57A66F9F258B}" destId="{9CB38577-9E2F-40E3-BA3F-BD22C41A276E}" srcOrd="0" destOrd="0" parTransId="{006B75EB-A695-418F-A33A-0E676AE391E8}" sibTransId="{C15B69F7-6DBF-4572-A2E2-864C3DB231B1}"/>
    <dgm:cxn modelId="{891EBB85-CB67-4BA6-9505-86D621FE4251}" type="presOf" srcId="{FCF59075-FD7F-4D5F-B1D0-ADC15E0C7CCF}" destId="{29386E58-2EB0-408A-9AA7-8222A4E724D4}" srcOrd="0" destOrd="0" presId="urn:microsoft.com/office/officeart/2005/8/layout/process4"/>
    <dgm:cxn modelId="{84F5D38C-F6DD-4D60-B058-CB86FF1F14B1}" type="presOf" srcId="{019F0367-1F10-41A0-AE66-5EF73AE8F83B}" destId="{9FD49B8A-06A0-4069-8A55-01D3443D24B3}" srcOrd="0" destOrd="0" presId="urn:microsoft.com/office/officeart/2005/8/layout/process4"/>
    <dgm:cxn modelId="{4A410B9E-5CE5-4B6E-9883-4B891912F247}" srcId="{57D3EE3B-592D-4CE9-88C1-57A66F9F258B}" destId="{FCF59075-FD7F-4D5F-B1D0-ADC15E0C7CCF}" srcOrd="1" destOrd="0" parTransId="{026AE270-8398-4BBA-A566-81ABA726027D}" sibTransId="{6BF4708F-B719-498F-8F73-E7CC7F45572C}"/>
    <dgm:cxn modelId="{E59052A5-6CB9-453B-8BED-3427EC343F3F}" srcId="{57D3EE3B-592D-4CE9-88C1-57A66F9F258B}" destId="{019F0367-1F10-41A0-AE66-5EF73AE8F83B}" srcOrd="2" destOrd="0" parTransId="{A2FA9FA6-F131-443F-9557-D105650C9399}" sibTransId="{2FF81830-9787-42EE-9968-209F90AFA5EC}"/>
    <dgm:cxn modelId="{F5368FC8-86D4-4120-A90D-EDF289030354}" type="presOf" srcId="{9CB38577-9E2F-40E3-BA3F-BD22C41A276E}" destId="{6571FF1F-8849-4FFD-8345-5DC0698F18B1}" srcOrd="0" destOrd="0" presId="urn:microsoft.com/office/officeart/2005/8/layout/process4"/>
    <dgm:cxn modelId="{0C8377CE-FDF5-426C-AEC1-7FF23A68C3AB}" type="presParOf" srcId="{C3443D87-DEC0-49F3-8A80-FFE95D08E3D2}" destId="{1222C546-37F7-457B-9361-4E40B9BB94D2}" srcOrd="0" destOrd="0" presId="urn:microsoft.com/office/officeart/2005/8/layout/process4"/>
    <dgm:cxn modelId="{DEEC83F4-BF10-4D76-96CD-7B235309C3AF}" type="presParOf" srcId="{1222C546-37F7-457B-9361-4E40B9BB94D2}" destId="{9FD49B8A-06A0-4069-8A55-01D3443D24B3}" srcOrd="0" destOrd="0" presId="urn:microsoft.com/office/officeart/2005/8/layout/process4"/>
    <dgm:cxn modelId="{2606FBDE-E071-454F-8126-EAF80055B0EF}" type="presParOf" srcId="{C3443D87-DEC0-49F3-8A80-FFE95D08E3D2}" destId="{A59273AE-142A-4029-9D70-A313476EDD83}" srcOrd="1" destOrd="0" presId="urn:microsoft.com/office/officeart/2005/8/layout/process4"/>
    <dgm:cxn modelId="{B1306C1B-FA07-4F3C-86AA-B5D28E67089B}" type="presParOf" srcId="{C3443D87-DEC0-49F3-8A80-FFE95D08E3D2}" destId="{1419A01D-9A77-4B69-8B54-42695C6F03D2}" srcOrd="2" destOrd="0" presId="urn:microsoft.com/office/officeart/2005/8/layout/process4"/>
    <dgm:cxn modelId="{80EBB877-31DF-4129-A3EA-BC89DE65DDC1}" type="presParOf" srcId="{1419A01D-9A77-4B69-8B54-42695C6F03D2}" destId="{29386E58-2EB0-408A-9AA7-8222A4E724D4}" srcOrd="0" destOrd="0" presId="urn:microsoft.com/office/officeart/2005/8/layout/process4"/>
    <dgm:cxn modelId="{E6FD0D34-08F0-4D19-910F-DABC17923130}" type="presParOf" srcId="{C3443D87-DEC0-49F3-8A80-FFE95D08E3D2}" destId="{BA184DE7-D8ED-4A86-BF01-C6A03300D270}" srcOrd="3" destOrd="0" presId="urn:microsoft.com/office/officeart/2005/8/layout/process4"/>
    <dgm:cxn modelId="{E22D3B2A-DC30-4DD8-AF0A-75A646A79C5E}" type="presParOf" srcId="{C3443D87-DEC0-49F3-8A80-FFE95D08E3D2}" destId="{F28BEF1F-A81C-489E-AF2E-4956DA728C99}" srcOrd="4" destOrd="0" presId="urn:microsoft.com/office/officeart/2005/8/layout/process4"/>
    <dgm:cxn modelId="{9998BB98-60DE-4B74-A2B8-FA32F9D7A0C6}" type="presParOf" srcId="{F28BEF1F-A81C-489E-AF2E-4956DA728C99}" destId="{6571FF1F-8849-4FFD-8345-5DC0698F18B1}"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F4F87BB5-A3FC-484F-A9A3-14184A9EB5E0}"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US"/>
        </a:p>
      </dgm:t>
    </dgm:pt>
    <dgm:pt modelId="{76E10504-49E0-4F84-961D-AE6EA28D9E0D}">
      <dgm:prSet phldrT="[Text]" custT="1"/>
      <dgm:spPr>
        <a:solidFill>
          <a:schemeClr val="accent6">
            <a:lumMod val="60000"/>
            <a:lumOff val="40000"/>
          </a:schemeClr>
        </a:solidFill>
        <a:ln w="28575">
          <a:solidFill>
            <a:schemeClr val="tx1"/>
          </a:solidFill>
        </a:ln>
      </dgm:spPr>
      <dgm:t>
        <a:bodyPr/>
        <a:lstStyle/>
        <a:p>
          <a:r>
            <a:rPr lang="en-US" sz="2800" dirty="0">
              <a:solidFill>
                <a:schemeClr val="tx1"/>
              </a:solidFill>
            </a:rPr>
            <a:t>Know</a:t>
          </a:r>
        </a:p>
      </dgm:t>
    </dgm:pt>
    <dgm:pt modelId="{F0AB0739-F6B2-4F1C-8765-5E9340EAC04A}" type="parTrans" cxnId="{3074851C-BA64-42A2-B980-D05739284BE7}">
      <dgm:prSet/>
      <dgm:spPr/>
      <dgm:t>
        <a:bodyPr/>
        <a:lstStyle/>
        <a:p>
          <a:endParaRPr lang="en-US" sz="2800"/>
        </a:p>
      </dgm:t>
    </dgm:pt>
    <dgm:pt modelId="{3962E081-A370-4D36-8762-F46695CF8D86}" type="sibTrans" cxnId="{3074851C-BA64-42A2-B980-D05739284BE7}">
      <dgm:prSet/>
      <dgm:spPr/>
      <dgm:t>
        <a:bodyPr/>
        <a:lstStyle/>
        <a:p>
          <a:endParaRPr lang="en-US" sz="2800"/>
        </a:p>
      </dgm:t>
    </dgm:pt>
    <dgm:pt modelId="{3A2C396F-D27F-4E23-921F-AFA7A7C7AE76}">
      <dgm:prSet phldrT="[Text]" custT="1"/>
      <dgm:spPr>
        <a:solidFill>
          <a:schemeClr val="accent2">
            <a:lumMod val="60000"/>
            <a:lumOff val="40000"/>
          </a:schemeClr>
        </a:solidFill>
        <a:ln w="28575">
          <a:solidFill>
            <a:schemeClr val="tx1"/>
          </a:solidFill>
        </a:ln>
      </dgm:spPr>
      <dgm:t>
        <a:bodyPr/>
        <a:lstStyle/>
        <a:p>
          <a:r>
            <a:rPr lang="en-US" sz="2800" dirty="0">
              <a:solidFill>
                <a:schemeClr val="tx1"/>
              </a:solidFill>
            </a:rPr>
            <a:t>Believe</a:t>
          </a:r>
        </a:p>
      </dgm:t>
    </dgm:pt>
    <dgm:pt modelId="{854DA781-C85A-49A4-9CB6-F1FABCB199E5}" type="parTrans" cxnId="{48C55FD3-A41E-4996-B7CA-90EB7A278640}">
      <dgm:prSet/>
      <dgm:spPr/>
      <dgm:t>
        <a:bodyPr/>
        <a:lstStyle/>
        <a:p>
          <a:endParaRPr lang="en-US" sz="2800"/>
        </a:p>
      </dgm:t>
    </dgm:pt>
    <dgm:pt modelId="{6B051C9F-B847-4061-AC65-167844EF91F8}" type="sibTrans" cxnId="{48C55FD3-A41E-4996-B7CA-90EB7A278640}">
      <dgm:prSet/>
      <dgm:spPr/>
      <dgm:t>
        <a:bodyPr/>
        <a:lstStyle/>
        <a:p>
          <a:endParaRPr lang="en-US" sz="2800"/>
        </a:p>
      </dgm:t>
    </dgm:pt>
    <dgm:pt modelId="{95863FA9-B8BD-4E12-9035-358CF30C3CB3}">
      <dgm:prSet phldrT="[Text]" custT="1"/>
      <dgm:spPr>
        <a:solidFill>
          <a:schemeClr val="accent4">
            <a:lumMod val="60000"/>
            <a:lumOff val="40000"/>
          </a:schemeClr>
        </a:solidFill>
        <a:ln w="28575">
          <a:solidFill>
            <a:schemeClr val="tx1"/>
          </a:solidFill>
        </a:ln>
      </dgm:spPr>
      <dgm:t>
        <a:bodyPr/>
        <a:lstStyle/>
        <a:p>
          <a:r>
            <a:rPr lang="en-US" sz="2800" dirty="0">
              <a:solidFill>
                <a:schemeClr val="tx1"/>
              </a:solidFill>
            </a:rPr>
            <a:t>Suspect</a:t>
          </a:r>
        </a:p>
      </dgm:t>
    </dgm:pt>
    <dgm:pt modelId="{427CCB1C-C99B-467F-A442-845EFE83E041}" type="parTrans" cxnId="{376D5E88-95E1-403C-89C4-0F0216A57B10}">
      <dgm:prSet/>
      <dgm:spPr/>
      <dgm:t>
        <a:bodyPr/>
        <a:lstStyle/>
        <a:p>
          <a:endParaRPr lang="en-US" sz="2800"/>
        </a:p>
      </dgm:t>
    </dgm:pt>
    <dgm:pt modelId="{7C5AD426-BC15-4C5D-9132-34384AA5A33B}" type="sibTrans" cxnId="{376D5E88-95E1-403C-89C4-0F0216A57B10}">
      <dgm:prSet/>
      <dgm:spPr/>
      <dgm:t>
        <a:bodyPr/>
        <a:lstStyle/>
        <a:p>
          <a:endParaRPr lang="en-US" sz="2800"/>
        </a:p>
      </dgm:t>
    </dgm:pt>
    <dgm:pt modelId="{E19514FB-CA7C-4A04-B244-A9C8830BC707}" type="pres">
      <dgm:prSet presAssocID="{F4F87BB5-A3FC-484F-A9A3-14184A9EB5E0}" presName="Name0" presStyleCnt="0">
        <dgm:presLayoutVars>
          <dgm:dir/>
          <dgm:animLvl val="lvl"/>
          <dgm:resizeHandles val="exact"/>
        </dgm:presLayoutVars>
      </dgm:prSet>
      <dgm:spPr/>
    </dgm:pt>
    <dgm:pt modelId="{2BAB7513-5A67-4A9E-9A21-BF70A81338EF}" type="pres">
      <dgm:prSet presAssocID="{95863FA9-B8BD-4E12-9035-358CF30C3CB3}" presName="boxAndChildren" presStyleCnt="0"/>
      <dgm:spPr/>
    </dgm:pt>
    <dgm:pt modelId="{88B22D7D-2CF6-4834-B8CE-0424797544DD}" type="pres">
      <dgm:prSet presAssocID="{95863FA9-B8BD-4E12-9035-358CF30C3CB3}" presName="parentTextBox" presStyleLbl="node1" presStyleIdx="0" presStyleCnt="3"/>
      <dgm:spPr/>
    </dgm:pt>
    <dgm:pt modelId="{10A27258-58ED-48AE-B903-8D78E49C399A}" type="pres">
      <dgm:prSet presAssocID="{6B051C9F-B847-4061-AC65-167844EF91F8}" presName="sp" presStyleCnt="0"/>
      <dgm:spPr/>
    </dgm:pt>
    <dgm:pt modelId="{507A90F1-047A-4974-B610-919AE83D7DC2}" type="pres">
      <dgm:prSet presAssocID="{3A2C396F-D27F-4E23-921F-AFA7A7C7AE76}" presName="arrowAndChildren" presStyleCnt="0"/>
      <dgm:spPr/>
    </dgm:pt>
    <dgm:pt modelId="{40336F90-D95A-4773-AD97-6FF8021E7814}" type="pres">
      <dgm:prSet presAssocID="{3A2C396F-D27F-4E23-921F-AFA7A7C7AE76}" presName="parentTextArrow" presStyleLbl="node1" presStyleIdx="1" presStyleCnt="3"/>
      <dgm:spPr/>
    </dgm:pt>
    <dgm:pt modelId="{4C41DB00-B104-40A8-BFB3-D46EE2A68483}" type="pres">
      <dgm:prSet presAssocID="{3962E081-A370-4D36-8762-F46695CF8D86}" presName="sp" presStyleCnt="0"/>
      <dgm:spPr/>
    </dgm:pt>
    <dgm:pt modelId="{1A88AD1D-5EFB-43CA-BE8C-8F6CC18F6179}" type="pres">
      <dgm:prSet presAssocID="{76E10504-49E0-4F84-961D-AE6EA28D9E0D}" presName="arrowAndChildren" presStyleCnt="0"/>
      <dgm:spPr/>
    </dgm:pt>
    <dgm:pt modelId="{B26FDA26-65E2-4D89-818A-6697CBB9BEBC}" type="pres">
      <dgm:prSet presAssocID="{76E10504-49E0-4F84-961D-AE6EA28D9E0D}" presName="parentTextArrow" presStyleLbl="node1" presStyleIdx="2" presStyleCnt="3" custLinFactNeighborX="2599" custLinFactNeighborY="2476"/>
      <dgm:spPr/>
    </dgm:pt>
  </dgm:ptLst>
  <dgm:cxnLst>
    <dgm:cxn modelId="{3074851C-BA64-42A2-B980-D05739284BE7}" srcId="{F4F87BB5-A3FC-484F-A9A3-14184A9EB5E0}" destId="{76E10504-49E0-4F84-961D-AE6EA28D9E0D}" srcOrd="0" destOrd="0" parTransId="{F0AB0739-F6B2-4F1C-8765-5E9340EAC04A}" sibTransId="{3962E081-A370-4D36-8762-F46695CF8D86}"/>
    <dgm:cxn modelId="{DA803827-F2DF-4C96-8529-9E1D9ABA1797}" type="presOf" srcId="{76E10504-49E0-4F84-961D-AE6EA28D9E0D}" destId="{B26FDA26-65E2-4D89-818A-6697CBB9BEBC}" srcOrd="0" destOrd="0" presId="urn:microsoft.com/office/officeart/2005/8/layout/process4"/>
    <dgm:cxn modelId="{186D027D-4F4D-42C0-9125-11F644FDD7E4}" type="presOf" srcId="{3A2C396F-D27F-4E23-921F-AFA7A7C7AE76}" destId="{40336F90-D95A-4773-AD97-6FF8021E7814}" srcOrd="0" destOrd="0" presId="urn:microsoft.com/office/officeart/2005/8/layout/process4"/>
    <dgm:cxn modelId="{376D5E88-95E1-403C-89C4-0F0216A57B10}" srcId="{F4F87BB5-A3FC-484F-A9A3-14184A9EB5E0}" destId="{95863FA9-B8BD-4E12-9035-358CF30C3CB3}" srcOrd="2" destOrd="0" parTransId="{427CCB1C-C99B-467F-A442-845EFE83E041}" sibTransId="{7C5AD426-BC15-4C5D-9132-34384AA5A33B}"/>
    <dgm:cxn modelId="{1ADA7F8A-F0B5-46DD-865A-71AE30B28F90}" type="presOf" srcId="{F4F87BB5-A3FC-484F-A9A3-14184A9EB5E0}" destId="{E19514FB-CA7C-4A04-B244-A9C8830BC707}" srcOrd="0" destOrd="0" presId="urn:microsoft.com/office/officeart/2005/8/layout/process4"/>
    <dgm:cxn modelId="{C78C669B-C646-46AE-8604-8A7C13CBE24B}" type="presOf" srcId="{95863FA9-B8BD-4E12-9035-358CF30C3CB3}" destId="{88B22D7D-2CF6-4834-B8CE-0424797544DD}" srcOrd="0" destOrd="0" presId="urn:microsoft.com/office/officeart/2005/8/layout/process4"/>
    <dgm:cxn modelId="{48C55FD3-A41E-4996-B7CA-90EB7A278640}" srcId="{F4F87BB5-A3FC-484F-A9A3-14184A9EB5E0}" destId="{3A2C396F-D27F-4E23-921F-AFA7A7C7AE76}" srcOrd="1" destOrd="0" parTransId="{854DA781-C85A-49A4-9CB6-F1FABCB199E5}" sibTransId="{6B051C9F-B847-4061-AC65-167844EF91F8}"/>
    <dgm:cxn modelId="{6717F9BA-F2DA-4157-8683-A03D78C21486}" type="presParOf" srcId="{E19514FB-CA7C-4A04-B244-A9C8830BC707}" destId="{2BAB7513-5A67-4A9E-9A21-BF70A81338EF}" srcOrd="0" destOrd="0" presId="urn:microsoft.com/office/officeart/2005/8/layout/process4"/>
    <dgm:cxn modelId="{F9A83896-C89B-4795-B959-97C6483C9FE2}" type="presParOf" srcId="{2BAB7513-5A67-4A9E-9A21-BF70A81338EF}" destId="{88B22D7D-2CF6-4834-B8CE-0424797544DD}" srcOrd="0" destOrd="0" presId="urn:microsoft.com/office/officeart/2005/8/layout/process4"/>
    <dgm:cxn modelId="{9D8879DF-93D8-4016-BD9F-504974215776}" type="presParOf" srcId="{E19514FB-CA7C-4A04-B244-A9C8830BC707}" destId="{10A27258-58ED-48AE-B903-8D78E49C399A}" srcOrd="1" destOrd="0" presId="urn:microsoft.com/office/officeart/2005/8/layout/process4"/>
    <dgm:cxn modelId="{46C340F2-50BA-4C4E-8464-72A4819E9518}" type="presParOf" srcId="{E19514FB-CA7C-4A04-B244-A9C8830BC707}" destId="{507A90F1-047A-4974-B610-919AE83D7DC2}" srcOrd="2" destOrd="0" presId="urn:microsoft.com/office/officeart/2005/8/layout/process4"/>
    <dgm:cxn modelId="{FAD371F7-F3FA-46A0-9318-E926E67095B8}" type="presParOf" srcId="{507A90F1-047A-4974-B610-919AE83D7DC2}" destId="{40336F90-D95A-4773-AD97-6FF8021E7814}" srcOrd="0" destOrd="0" presId="urn:microsoft.com/office/officeart/2005/8/layout/process4"/>
    <dgm:cxn modelId="{4996ECD9-7292-424F-933D-893DBF8F2CEF}" type="presParOf" srcId="{E19514FB-CA7C-4A04-B244-A9C8830BC707}" destId="{4C41DB00-B104-40A8-BFB3-D46EE2A68483}" srcOrd="3" destOrd="0" presId="urn:microsoft.com/office/officeart/2005/8/layout/process4"/>
    <dgm:cxn modelId="{42DB5BD3-9FDD-4E70-AC38-019885308B60}" type="presParOf" srcId="{E19514FB-CA7C-4A04-B244-A9C8830BC707}" destId="{1A88AD1D-5EFB-43CA-BE8C-8F6CC18F6179}" srcOrd="4" destOrd="0" presId="urn:microsoft.com/office/officeart/2005/8/layout/process4"/>
    <dgm:cxn modelId="{7638EBE7-712D-4B1A-BFA7-1981405AA8CE}" type="presParOf" srcId="{1A88AD1D-5EFB-43CA-BE8C-8F6CC18F6179}" destId="{B26FDA26-65E2-4D89-818A-6697CBB9BEBC}"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EC166779-2031-40E0-BDD6-E0FE3A8CA981}" type="doc">
      <dgm:prSet loTypeId="urn:microsoft.com/office/officeart/2018/2/layout/IconCircleList" loCatId="icon" qsTypeId="urn:microsoft.com/office/officeart/2005/8/quickstyle/simple1" qsCatId="simple" csTypeId="urn:microsoft.com/office/officeart/2018/5/colors/Iconchunking_neutralbg_accent3_2" csCatId="accent3" phldr="1"/>
      <dgm:spPr/>
      <dgm:t>
        <a:bodyPr/>
        <a:lstStyle/>
        <a:p>
          <a:endParaRPr lang="en-US"/>
        </a:p>
      </dgm:t>
    </dgm:pt>
    <dgm:pt modelId="{B16C6B06-DD52-4BBD-B2D2-79D0480C21C9}">
      <dgm:prSet/>
      <dgm:spPr/>
      <dgm:t>
        <a:bodyPr/>
        <a:lstStyle/>
        <a:p>
          <a:pPr>
            <a:lnSpc>
              <a:spcPct val="100000"/>
            </a:lnSpc>
          </a:pPr>
          <a:r>
            <a:rPr lang="en-GB" i="1" u="sng" baseline="0"/>
            <a:t>S</a:t>
          </a:r>
          <a:r>
            <a:rPr lang="en-GB" b="0" i="0" baseline="0"/>
            <a:t>een</a:t>
          </a:r>
          <a:endParaRPr lang="en-US"/>
        </a:p>
      </dgm:t>
    </dgm:pt>
    <dgm:pt modelId="{39B1EC10-0DE6-4B22-AEE1-56B774D007F2}" type="parTrans" cxnId="{FFEEE1A8-C263-4D68-BF90-63B8350CDF6B}">
      <dgm:prSet/>
      <dgm:spPr/>
      <dgm:t>
        <a:bodyPr/>
        <a:lstStyle/>
        <a:p>
          <a:endParaRPr lang="en-US"/>
        </a:p>
      </dgm:t>
    </dgm:pt>
    <dgm:pt modelId="{38C91F10-F323-4C48-A7C9-F6D08454C882}" type="sibTrans" cxnId="{FFEEE1A8-C263-4D68-BF90-63B8350CDF6B}">
      <dgm:prSet/>
      <dgm:spPr/>
      <dgm:t>
        <a:bodyPr/>
        <a:lstStyle/>
        <a:p>
          <a:pPr>
            <a:lnSpc>
              <a:spcPct val="100000"/>
            </a:lnSpc>
          </a:pPr>
          <a:endParaRPr lang="en-US"/>
        </a:p>
      </dgm:t>
    </dgm:pt>
    <dgm:pt modelId="{9551526B-5A26-442D-9302-69E76A3A806D}">
      <dgm:prSet/>
      <dgm:spPr/>
      <dgm:t>
        <a:bodyPr/>
        <a:lstStyle/>
        <a:p>
          <a:pPr>
            <a:lnSpc>
              <a:spcPct val="100000"/>
            </a:lnSpc>
          </a:pPr>
          <a:r>
            <a:rPr lang="en-GB" i="1" u="sng" baseline="0"/>
            <a:t>H</a:t>
          </a:r>
          <a:r>
            <a:rPr lang="en-GB" b="0" i="0" baseline="0"/>
            <a:t>eard</a:t>
          </a:r>
          <a:endParaRPr lang="en-US"/>
        </a:p>
      </dgm:t>
    </dgm:pt>
    <dgm:pt modelId="{13B046BD-DC87-41C4-9EC5-43824B76BFA5}" type="parTrans" cxnId="{0F78B47B-060B-4AAA-BB52-E69C526039C1}">
      <dgm:prSet/>
      <dgm:spPr/>
      <dgm:t>
        <a:bodyPr/>
        <a:lstStyle/>
        <a:p>
          <a:endParaRPr lang="en-US"/>
        </a:p>
      </dgm:t>
    </dgm:pt>
    <dgm:pt modelId="{8F705F38-D9D1-4C5E-9E53-34955B96BF85}" type="sibTrans" cxnId="{0F78B47B-060B-4AAA-BB52-E69C526039C1}">
      <dgm:prSet/>
      <dgm:spPr/>
      <dgm:t>
        <a:bodyPr/>
        <a:lstStyle/>
        <a:p>
          <a:pPr>
            <a:lnSpc>
              <a:spcPct val="100000"/>
            </a:lnSpc>
          </a:pPr>
          <a:endParaRPr lang="en-US"/>
        </a:p>
      </dgm:t>
    </dgm:pt>
    <dgm:pt modelId="{64A5972A-3E02-4571-AF7D-A2A097EB81DB}">
      <dgm:prSet/>
      <dgm:spPr/>
      <dgm:t>
        <a:bodyPr/>
        <a:lstStyle/>
        <a:p>
          <a:pPr>
            <a:lnSpc>
              <a:spcPct val="100000"/>
            </a:lnSpc>
          </a:pPr>
          <a:r>
            <a:rPr lang="en-GB" i="1" u="sng" baseline="0"/>
            <a:t>A</a:t>
          </a:r>
          <a:r>
            <a:rPr lang="en-GB" b="0" i="0" baseline="0"/>
            <a:t>ctions</a:t>
          </a:r>
          <a:endParaRPr lang="en-US"/>
        </a:p>
      </dgm:t>
    </dgm:pt>
    <dgm:pt modelId="{EEC47E92-FF9C-4FEB-906C-BF9CB689AE69}" type="parTrans" cxnId="{89CBFC95-B0DE-4615-8ADA-BD5A2DDE833C}">
      <dgm:prSet/>
      <dgm:spPr/>
      <dgm:t>
        <a:bodyPr/>
        <a:lstStyle/>
        <a:p>
          <a:endParaRPr lang="en-US"/>
        </a:p>
      </dgm:t>
    </dgm:pt>
    <dgm:pt modelId="{CEBB499A-7646-4CC6-83B6-72FCC667DAAD}" type="sibTrans" cxnId="{89CBFC95-B0DE-4615-8ADA-BD5A2DDE833C}">
      <dgm:prSet/>
      <dgm:spPr/>
      <dgm:t>
        <a:bodyPr/>
        <a:lstStyle/>
        <a:p>
          <a:pPr>
            <a:lnSpc>
              <a:spcPct val="100000"/>
            </a:lnSpc>
          </a:pPr>
          <a:endParaRPr lang="en-US"/>
        </a:p>
      </dgm:t>
    </dgm:pt>
    <dgm:pt modelId="{70507D03-F166-4A6A-9070-E127E3439AFB}">
      <dgm:prSet/>
      <dgm:spPr/>
      <dgm:t>
        <a:bodyPr/>
        <a:lstStyle/>
        <a:p>
          <a:pPr>
            <a:lnSpc>
              <a:spcPct val="100000"/>
            </a:lnSpc>
          </a:pPr>
          <a:r>
            <a:rPr lang="en-GB" i="1" u="sng" baseline="0"/>
            <a:t>C</a:t>
          </a:r>
          <a:r>
            <a:rPr lang="en-GB" b="0" i="0" baseline="0"/>
            <a:t>onversations</a:t>
          </a:r>
          <a:endParaRPr lang="en-US"/>
        </a:p>
      </dgm:t>
    </dgm:pt>
    <dgm:pt modelId="{331E78CF-5107-4691-BB72-72EEE50A7737}" type="parTrans" cxnId="{8FD94A8A-27DA-4EC2-9FA1-6C8E8F454CDC}">
      <dgm:prSet/>
      <dgm:spPr/>
      <dgm:t>
        <a:bodyPr/>
        <a:lstStyle/>
        <a:p>
          <a:endParaRPr lang="en-US"/>
        </a:p>
      </dgm:t>
    </dgm:pt>
    <dgm:pt modelId="{4AE0BEC5-3297-4EC7-A0F1-E11E8269011A}" type="sibTrans" cxnId="{8FD94A8A-27DA-4EC2-9FA1-6C8E8F454CDC}">
      <dgm:prSet/>
      <dgm:spPr/>
      <dgm:t>
        <a:bodyPr/>
        <a:lstStyle/>
        <a:p>
          <a:pPr>
            <a:lnSpc>
              <a:spcPct val="100000"/>
            </a:lnSpc>
          </a:pPr>
          <a:endParaRPr lang="en-US"/>
        </a:p>
      </dgm:t>
    </dgm:pt>
    <dgm:pt modelId="{81B1761C-B29C-4ECA-AFBC-279852B9D8C0}">
      <dgm:prSet/>
      <dgm:spPr/>
      <dgm:t>
        <a:bodyPr/>
        <a:lstStyle/>
        <a:p>
          <a:pPr>
            <a:lnSpc>
              <a:spcPct val="100000"/>
            </a:lnSpc>
          </a:pPr>
          <a:r>
            <a:rPr lang="en-GB" i="1" u="sng" baseline="0"/>
            <a:t>K</a:t>
          </a:r>
          <a:r>
            <a:rPr lang="en-GB" b="0" i="0" baseline="0"/>
            <a:t>nowledge</a:t>
          </a:r>
          <a:endParaRPr lang="en-US"/>
        </a:p>
      </dgm:t>
    </dgm:pt>
    <dgm:pt modelId="{FAB65542-A428-4FEE-A3D9-29851709C74C}" type="parTrans" cxnId="{11D37414-F529-45DA-920C-B292481390A5}">
      <dgm:prSet/>
      <dgm:spPr/>
      <dgm:t>
        <a:bodyPr/>
        <a:lstStyle/>
        <a:p>
          <a:endParaRPr lang="en-US"/>
        </a:p>
      </dgm:t>
    </dgm:pt>
    <dgm:pt modelId="{0A703548-54CA-41ED-9AAE-DF5020B12009}" type="sibTrans" cxnId="{11D37414-F529-45DA-920C-B292481390A5}">
      <dgm:prSet/>
      <dgm:spPr/>
      <dgm:t>
        <a:bodyPr/>
        <a:lstStyle/>
        <a:p>
          <a:pPr>
            <a:lnSpc>
              <a:spcPct val="100000"/>
            </a:lnSpc>
          </a:pPr>
          <a:endParaRPr lang="en-US"/>
        </a:p>
      </dgm:t>
    </dgm:pt>
    <dgm:pt modelId="{435ABF5C-0B28-4E02-B761-87B7797B209D}">
      <dgm:prSet/>
      <dgm:spPr/>
      <dgm:t>
        <a:bodyPr/>
        <a:lstStyle/>
        <a:p>
          <a:pPr>
            <a:lnSpc>
              <a:spcPct val="100000"/>
            </a:lnSpc>
          </a:pPr>
          <a:r>
            <a:rPr lang="en-GB" i="1" u="sng" baseline="0"/>
            <a:t>S</a:t>
          </a:r>
          <a:r>
            <a:rPr lang="en-GB" b="0" i="0" baseline="0"/>
            <a:t>mell</a:t>
          </a:r>
          <a:endParaRPr lang="en-US"/>
        </a:p>
      </dgm:t>
    </dgm:pt>
    <dgm:pt modelId="{6BB9668F-7B4D-460C-AA79-4B3353F5DEAF}" type="parTrans" cxnId="{487262CD-31D0-4B71-8EA4-171C41C97D73}">
      <dgm:prSet/>
      <dgm:spPr/>
      <dgm:t>
        <a:bodyPr/>
        <a:lstStyle/>
        <a:p>
          <a:endParaRPr lang="en-US"/>
        </a:p>
      </dgm:t>
    </dgm:pt>
    <dgm:pt modelId="{B514655F-EBB7-428D-8CFA-C6F40BB65B0D}" type="sibTrans" cxnId="{487262CD-31D0-4B71-8EA4-171C41C97D73}">
      <dgm:prSet/>
      <dgm:spPr/>
      <dgm:t>
        <a:bodyPr/>
        <a:lstStyle/>
        <a:p>
          <a:endParaRPr lang="en-US"/>
        </a:p>
      </dgm:t>
    </dgm:pt>
    <dgm:pt modelId="{B423ECD3-4758-4CBA-AA04-5872AB765C20}" type="pres">
      <dgm:prSet presAssocID="{EC166779-2031-40E0-BDD6-E0FE3A8CA981}" presName="root" presStyleCnt="0">
        <dgm:presLayoutVars>
          <dgm:dir/>
          <dgm:resizeHandles val="exact"/>
        </dgm:presLayoutVars>
      </dgm:prSet>
      <dgm:spPr/>
    </dgm:pt>
    <dgm:pt modelId="{B78E545F-F520-4DA3-B383-4FE1F8697326}" type="pres">
      <dgm:prSet presAssocID="{EC166779-2031-40E0-BDD6-E0FE3A8CA981}" presName="container" presStyleCnt="0">
        <dgm:presLayoutVars>
          <dgm:dir/>
          <dgm:resizeHandles val="exact"/>
        </dgm:presLayoutVars>
      </dgm:prSet>
      <dgm:spPr/>
    </dgm:pt>
    <dgm:pt modelId="{F9567B29-29C6-437A-AC64-EDAFE50DB941}" type="pres">
      <dgm:prSet presAssocID="{B16C6B06-DD52-4BBD-B2D2-79D0480C21C9}" presName="compNode" presStyleCnt="0"/>
      <dgm:spPr/>
    </dgm:pt>
    <dgm:pt modelId="{6C256B7C-8459-4DE7-AA2D-B5093F97A279}" type="pres">
      <dgm:prSet presAssocID="{B16C6B06-DD52-4BBD-B2D2-79D0480C21C9}" presName="iconBgRect" presStyleLbl="bgShp" presStyleIdx="0" presStyleCnt="6"/>
      <dgm:spPr/>
    </dgm:pt>
    <dgm:pt modelId="{0DA6D66F-8B11-4908-ABB8-0A4C589BAC17}" type="pres">
      <dgm:prSet presAssocID="{B16C6B06-DD52-4BBD-B2D2-79D0480C21C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yes"/>
        </a:ext>
      </dgm:extLst>
    </dgm:pt>
    <dgm:pt modelId="{B85D0D7B-0F03-4ED7-A61D-54ABAD9A584B}" type="pres">
      <dgm:prSet presAssocID="{B16C6B06-DD52-4BBD-B2D2-79D0480C21C9}" presName="spaceRect" presStyleCnt="0"/>
      <dgm:spPr/>
    </dgm:pt>
    <dgm:pt modelId="{2BA277D0-EA97-4A30-B01F-EC928A0A2E4E}" type="pres">
      <dgm:prSet presAssocID="{B16C6B06-DD52-4BBD-B2D2-79D0480C21C9}" presName="textRect" presStyleLbl="revTx" presStyleIdx="0" presStyleCnt="6">
        <dgm:presLayoutVars>
          <dgm:chMax val="1"/>
          <dgm:chPref val="1"/>
        </dgm:presLayoutVars>
      </dgm:prSet>
      <dgm:spPr/>
    </dgm:pt>
    <dgm:pt modelId="{15F6C82E-BBED-4F51-924D-27A978095212}" type="pres">
      <dgm:prSet presAssocID="{38C91F10-F323-4C48-A7C9-F6D08454C882}" presName="sibTrans" presStyleLbl="sibTrans2D1" presStyleIdx="0" presStyleCnt="0"/>
      <dgm:spPr/>
    </dgm:pt>
    <dgm:pt modelId="{36026882-5D37-4E0B-A504-DAE3EB926A82}" type="pres">
      <dgm:prSet presAssocID="{9551526B-5A26-442D-9302-69E76A3A806D}" presName="compNode" presStyleCnt="0"/>
      <dgm:spPr/>
    </dgm:pt>
    <dgm:pt modelId="{07531CE3-1A70-4F7C-AF22-30902FC25D6E}" type="pres">
      <dgm:prSet presAssocID="{9551526B-5A26-442D-9302-69E76A3A806D}" presName="iconBgRect" presStyleLbl="bgShp" presStyleIdx="1" presStyleCnt="6"/>
      <dgm:spPr/>
    </dgm:pt>
    <dgm:pt modelId="{FDC6B4B5-921C-40D4-8468-D6725D123C2A}" type="pres">
      <dgm:prSet presAssocID="{9551526B-5A26-442D-9302-69E76A3A806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af"/>
        </a:ext>
      </dgm:extLst>
    </dgm:pt>
    <dgm:pt modelId="{C99E07A3-EECC-4B38-91CD-7504D6A58133}" type="pres">
      <dgm:prSet presAssocID="{9551526B-5A26-442D-9302-69E76A3A806D}" presName="spaceRect" presStyleCnt="0"/>
      <dgm:spPr/>
    </dgm:pt>
    <dgm:pt modelId="{ED89B5DA-9552-491B-9343-F173E7A3C243}" type="pres">
      <dgm:prSet presAssocID="{9551526B-5A26-442D-9302-69E76A3A806D}" presName="textRect" presStyleLbl="revTx" presStyleIdx="1" presStyleCnt="6">
        <dgm:presLayoutVars>
          <dgm:chMax val="1"/>
          <dgm:chPref val="1"/>
        </dgm:presLayoutVars>
      </dgm:prSet>
      <dgm:spPr/>
    </dgm:pt>
    <dgm:pt modelId="{7E97016D-9C06-43C1-A5E7-4D5D5110F4E2}" type="pres">
      <dgm:prSet presAssocID="{8F705F38-D9D1-4C5E-9E53-34955B96BF85}" presName="sibTrans" presStyleLbl="sibTrans2D1" presStyleIdx="0" presStyleCnt="0"/>
      <dgm:spPr/>
    </dgm:pt>
    <dgm:pt modelId="{9DE101E1-7C3B-450B-808B-2AC303BA462C}" type="pres">
      <dgm:prSet presAssocID="{64A5972A-3E02-4571-AF7D-A2A097EB81DB}" presName="compNode" presStyleCnt="0"/>
      <dgm:spPr/>
    </dgm:pt>
    <dgm:pt modelId="{C57B044C-AF31-4A13-B437-AFF95C7EF1EF}" type="pres">
      <dgm:prSet presAssocID="{64A5972A-3E02-4571-AF7D-A2A097EB81DB}" presName="iconBgRect" presStyleLbl="bgShp" presStyleIdx="2" presStyleCnt="6"/>
      <dgm:spPr/>
    </dgm:pt>
    <dgm:pt modelId="{51FD679B-F353-4E77-8913-70CE5B097C97}" type="pres">
      <dgm:prSet presAssocID="{64A5972A-3E02-4571-AF7D-A2A097EB81D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A29AF571-30E2-49F3-ACEB-DF56DDC1CFB6}" type="pres">
      <dgm:prSet presAssocID="{64A5972A-3E02-4571-AF7D-A2A097EB81DB}" presName="spaceRect" presStyleCnt="0"/>
      <dgm:spPr/>
    </dgm:pt>
    <dgm:pt modelId="{A839BE78-7172-40C5-A238-5F8D8192364A}" type="pres">
      <dgm:prSet presAssocID="{64A5972A-3E02-4571-AF7D-A2A097EB81DB}" presName="textRect" presStyleLbl="revTx" presStyleIdx="2" presStyleCnt="6">
        <dgm:presLayoutVars>
          <dgm:chMax val="1"/>
          <dgm:chPref val="1"/>
        </dgm:presLayoutVars>
      </dgm:prSet>
      <dgm:spPr/>
    </dgm:pt>
    <dgm:pt modelId="{09A2B5A8-D3C4-4ABD-B046-978ACDC9F812}" type="pres">
      <dgm:prSet presAssocID="{CEBB499A-7646-4CC6-83B6-72FCC667DAAD}" presName="sibTrans" presStyleLbl="sibTrans2D1" presStyleIdx="0" presStyleCnt="0"/>
      <dgm:spPr/>
    </dgm:pt>
    <dgm:pt modelId="{B974AFDB-F9F0-418C-8349-DD18F365B652}" type="pres">
      <dgm:prSet presAssocID="{70507D03-F166-4A6A-9070-E127E3439AFB}" presName="compNode" presStyleCnt="0"/>
      <dgm:spPr/>
    </dgm:pt>
    <dgm:pt modelId="{71F09B24-BB14-460C-AD00-B081C70060DF}" type="pres">
      <dgm:prSet presAssocID="{70507D03-F166-4A6A-9070-E127E3439AFB}" presName="iconBgRect" presStyleLbl="bgShp" presStyleIdx="3" presStyleCnt="6"/>
      <dgm:spPr/>
    </dgm:pt>
    <dgm:pt modelId="{1BED0E7B-1716-48B0-88DE-F375758535B3}" type="pres">
      <dgm:prSet presAssocID="{70507D03-F166-4A6A-9070-E127E3439AF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505D82DD-BDD7-4A38-A075-C4BFFD6BEE21}" type="pres">
      <dgm:prSet presAssocID="{70507D03-F166-4A6A-9070-E127E3439AFB}" presName="spaceRect" presStyleCnt="0"/>
      <dgm:spPr/>
    </dgm:pt>
    <dgm:pt modelId="{2676B599-D584-4150-9B97-3810D8D00D2E}" type="pres">
      <dgm:prSet presAssocID="{70507D03-F166-4A6A-9070-E127E3439AFB}" presName="textRect" presStyleLbl="revTx" presStyleIdx="3" presStyleCnt="6">
        <dgm:presLayoutVars>
          <dgm:chMax val="1"/>
          <dgm:chPref val="1"/>
        </dgm:presLayoutVars>
      </dgm:prSet>
      <dgm:spPr/>
    </dgm:pt>
    <dgm:pt modelId="{033C2DE0-24A7-4058-88D8-78B8237AD5A0}" type="pres">
      <dgm:prSet presAssocID="{4AE0BEC5-3297-4EC7-A0F1-E11E8269011A}" presName="sibTrans" presStyleLbl="sibTrans2D1" presStyleIdx="0" presStyleCnt="0"/>
      <dgm:spPr/>
    </dgm:pt>
    <dgm:pt modelId="{03225B85-1757-4701-A2FC-74CAA7FA9D09}" type="pres">
      <dgm:prSet presAssocID="{81B1761C-B29C-4ECA-AFBC-279852B9D8C0}" presName="compNode" presStyleCnt="0"/>
      <dgm:spPr/>
    </dgm:pt>
    <dgm:pt modelId="{77378CA9-19DB-4677-940F-9C5840EC4EF0}" type="pres">
      <dgm:prSet presAssocID="{81B1761C-B29C-4ECA-AFBC-279852B9D8C0}" presName="iconBgRect" presStyleLbl="bgShp" presStyleIdx="4" presStyleCnt="6"/>
      <dgm:spPr/>
    </dgm:pt>
    <dgm:pt modelId="{4285C8FC-D03C-4A91-AA20-B96EC65410B3}" type="pres">
      <dgm:prSet presAssocID="{81B1761C-B29C-4ECA-AFBC-279852B9D8C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erson with Idea"/>
        </a:ext>
      </dgm:extLst>
    </dgm:pt>
    <dgm:pt modelId="{52206DE3-2D3F-48DB-8689-4A5144BE2EBE}" type="pres">
      <dgm:prSet presAssocID="{81B1761C-B29C-4ECA-AFBC-279852B9D8C0}" presName="spaceRect" presStyleCnt="0"/>
      <dgm:spPr/>
    </dgm:pt>
    <dgm:pt modelId="{F822E93B-A339-4FB5-AE9D-7D79A2E4BF2C}" type="pres">
      <dgm:prSet presAssocID="{81B1761C-B29C-4ECA-AFBC-279852B9D8C0}" presName="textRect" presStyleLbl="revTx" presStyleIdx="4" presStyleCnt="6">
        <dgm:presLayoutVars>
          <dgm:chMax val="1"/>
          <dgm:chPref val="1"/>
        </dgm:presLayoutVars>
      </dgm:prSet>
      <dgm:spPr/>
    </dgm:pt>
    <dgm:pt modelId="{6D73638F-E7C2-4C05-AFCE-F6E6821F7C3B}" type="pres">
      <dgm:prSet presAssocID="{0A703548-54CA-41ED-9AAE-DF5020B12009}" presName="sibTrans" presStyleLbl="sibTrans2D1" presStyleIdx="0" presStyleCnt="0"/>
      <dgm:spPr/>
    </dgm:pt>
    <dgm:pt modelId="{39358EC8-8AB7-4A20-AF52-4F11993AE4A8}" type="pres">
      <dgm:prSet presAssocID="{435ABF5C-0B28-4E02-B761-87B7797B209D}" presName="compNode" presStyleCnt="0"/>
      <dgm:spPr/>
    </dgm:pt>
    <dgm:pt modelId="{A5E7CBBB-0F8C-4E87-A73B-BF23173EBCE0}" type="pres">
      <dgm:prSet presAssocID="{435ABF5C-0B28-4E02-B761-87B7797B209D}" presName="iconBgRect" presStyleLbl="bgShp" presStyleIdx="5" presStyleCnt="6"/>
      <dgm:spPr/>
    </dgm:pt>
    <dgm:pt modelId="{DCF848CC-2C45-4E59-BCD2-B510228272C9}" type="pres">
      <dgm:prSet presAssocID="{435ABF5C-0B28-4E02-B761-87B7797B209D}"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Nose"/>
        </a:ext>
      </dgm:extLst>
    </dgm:pt>
    <dgm:pt modelId="{AF4AEFD3-1F26-405E-8403-9B8B08217D6E}" type="pres">
      <dgm:prSet presAssocID="{435ABF5C-0B28-4E02-B761-87B7797B209D}" presName="spaceRect" presStyleCnt="0"/>
      <dgm:spPr/>
    </dgm:pt>
    <dgm:pt modelId="{38BB5893-4448-4695-9EC1-85E5C3AB87B4}" type="pres">
      <dgm:prSet presAssocID="{435ABF5C-0B28-4E02-B761-87B7797B209D}" presName="textRect" presStyleLbl="revTx" presStyleIdx="5" presStyleCnt="6">
        <dgm:presLayoutVars>
          <dgm:chMax val="1"/>
          <dgm:chPref val="1"/>
        </dgm:presLayoutVars>
      </dgm:prSet>
      <dgm:spPr/>
    </dgm:pt>
  </dgm:ptLst>
  <dgm:cxnLst>
    <dgm:cxn modelId="{CFEA7906-2058-C741-94A7-21141335A4F4}" type="presOf" srcId="{64A5972A-3E02-4571-AF7D-A2A097EB81DB}" destId="{A839BE78-7172-40C5-A238-5F8D8192364A}" srcOrd="0" destOrd="0" presId="urn:microsoft.com/office/officeart/2018/2/layout/IconCircleList"/>
    <dgm:cxn modelId="{11D37414-F529-45DA-920C-B292481390A5}" srcId="{EC166779-2031-40E0-BDD6-E0FE3A8CA981}" destId="{81B1761C-B29C-4ECA-AFBC-279852B9D8C0}" srcOrd="4" destOrd="0" parTransId="{FAB65542-A428-4FEE-A3D9-29851709C74C}" sibTransId="{0A703548-54CA-41ED-9AAE-DF5020B12009}"/>
    <dgm:cxn modelId="{2A337422-D72D-6241-BC3C-68B823A2E5DA}" type="presOf" srcId="{CEBB499A-7646-4CC6-83B6-72FCC667DAAD}" destId="{09A2B5A8-D3C4-4ABD-B046-978ACDC9F812}" srcOrd="0" destOrd="0" presId="urn:microsoft.com/office/officeart/2018/2/layout/IconCircleList"/>
    <dgm:cxn modelId="{70FEA63A-4AB3-AA4C-B9B0-0DB1450906D6}" type="presOf" srcId="{B16C6B06-DD52-4BBD-B2D2-79D0480C21C9}" destId="{2BA277D0-EA97-4A30-B01F-EC928A0A2E4E}" srcOrd="0" destOrd="0" presId="urn:microsoft.com/office/officeart/2018/2/layout/IconCircleList"/>
    <dgm:cxn modelId="{0F78B47B-060B-4AAA-BB52-E69C526039C1}" srcId="{EC166779-2031-40E0-BDD6-E0FE3A8CA981}" destId="{9551526B-5A26-442D-9302-69E76A3A806D}" srcOrd="1" destOrd="0" parTransId="{13B046BD-DC87-41C4-9EC5-43824B76BFA5}" sibTransId="{8F705F38-D9D1-4C5E-9E53-34955B96BF85}"/>
    <dgm:cxn modelId="{1004E57B-A155-644E-A5F5-DB6197A662D0}" type="presOf" srcId="{81B1761C-B29C-4ECA-AFBC-279852B9D8C0}" destId="{F822E93B-A339-4FB5-AE9D-7D79A2E4BF2C}" srcOrd="0" destOrd="0" presId="urn:microsoft.com/office/officeart/2018/2/layout/IconCircleList"/>
    <dgm:cxn modelId="{8FD94A8A-27DA-4EC2-9FA1-6C8E8F454CDC}" srcId="{EC166779-2031-40E0-BDD6-E0FE3A8CA981}" destId="{70507D03-F166-4A6A-9070-E127E3439AFB}" srcOrd="3" destOrd="0" parTransId="{331E78CF-5107-4691-BB72-72EEE50A7737}" sibTransId="{4AE0BEC5-3297-4EC7-A0F1-E11E8269011A}"/>
    <dgm:cxn modelId="{F7F47F92-CA79-3C4F-AE70-9997F9FE17CC}" type="presOf" srcId="{EC166779-2031-40E0-BDD6-E0FE3A8CA981}" destId="{B423ECD3-4758-4CBA-AA04-5872AB765C20}" srcOrd="0" destOrd="0" presId="urn:microsoft.com/office/officeart/2018/2/layout/IconCircleList"/>
    <dgm:cxn modelId="{89CBFC95-B0DE-4615-8ADA-BD5A2DDE833C}" srcId="{EC166779-2031-40E0-BDD6-E0FE3A8CA981}" destId="{64A5972A-3E02-4571-AF7D-A2A097EB81DB}" srcOrd="2" destOrd="0" parTransId="{EEC47E92-FF9C-4FEB-906C-BF9CB689AE69}" sibTransId="{CEBB499A-7646-4CC6-83B6-72FCC667DAAD}"/>
    <dgm:cxn modelId="{8C7404A6-55BE-664A-83F0-B4174A411553}" type="presOf" srcId="{70507D03-F166-4A6A-9070-E127E3439AFB}" destId="{2676B599-D584-4150-9B97-3810D8D00D2E}" srcOrd="0" destOrd="0" presId="urn:microsoft.com/office/officeart/2018/2/layout/IconCircleList"/>
    <dgm:cxn modelId="{FFEEE1A8-C263-4D68-BF90-63B8350CDF6B}" srcId="{EC166779-2031-40E0-BDD6-E0FE3A8CA981}" destId="{B16C6B06-DD52-4BBD-B2D2-79D0480C21C9}" srcOrd="0" destOrd="0" parTransId="{39B1EC10-0DE6-4B22-AEE1-56B774D007F2}" sibTransId="{38C91F10-F323-4C48-A7C9-F6D08454C882}"/>
    <dgm:cxn modelId="{EF2E84AE-B91F-D94D-8DC0-B796CC94F489}" type="presOf" srcId="{435ABF5C-0B28-4E02-B761-87B7797B209D}" destId="{38BB5893-4448-4695-9EC1-85E5C3AB87B4}" srcOrd="0" destOrd="0" presId="urn:microsoft.com/office/officeart/2018/2/layout/IconCircleList"/>
    <dgm:cxn modelId="{C99E79C0-DDD3-544E-8BF6-1CC6CFE6AAA6}" type="presOf" srcId="{8F705F38-D9D1-4C5E-9E53-34955B96BF85}" destId="{7E97016D-9C06-43C1-A5E7-4D5D5110F4E2}" srcOrd="0" destOrd="0" presId="urn:microsoft.com/office/officeart/2018/2/layout/IconCircleList"/>
    <dgm:cxn modelId="{487262CD-31D0-4B71-8EA4-171C41C97D73}" srcId="{EC166779-2031-40E0-BDD6-E0FE3A8CA981}" destId="{435ABF5C-0B28-4E02-B761-87B7797B209D}" srcOrd="5" destOrd="0" parTransId="{6BB9668F-7B4D-460C-AA79-4B3353F5DEAF}" sibTransId="{B514655F-EBB7-428D-8CFA-C6F40BB65B0D}"/>
    <dgm:cxn modelId="{0239D8E4-882C-F847-81DB-083C688CCD4B}" type="presOf" srcId="{9551526B-5A26-442D-9302-69E76A3A806D}" destId="{ED89B5DA-9552-491B-9343-F173E7A3C243}" srcOrd="0" destOrd="0" presId="urn:microsoft.com/office/officeart/2018/2/layout/IconCircleList"/>
    <dgm:cxn modelId="{380A26EF-A7C4-6A45-B742-3F349737ADA5}" type="presOf" srcId="{4AE0BEC5-3297-4EC7-A0F1-E11E8269011A}" destId="{033C2DE0-24A7-4058-88D8-78B8237AD5A0}" srcOrd="0" destOrd="0" presId="urn:microsoft.com/office/officeart/2018/2/layout/IconCircleList"/>
    <dgm:cxn modelId="{44F338EF-431E-414F-851D-446F6081C2D3}" type="presOf" srcId="{0A703548-54CA-41ED-9AAE-DF5020B12009}" destId="{6D73638F-E7C2-4C05-AFCE-F6E6821F7C3B}" srcOrd="0" destOrd="0" presId="urn:microsoft.com/office/officeart/2018/2/layout/IconCircleList"/>
    <dgm:cxn modelId="{EFEBACF4-F925-6F4E-A64A-2968B5578D8D}" type="presOf" srcId="{38C91F10-F323-4C48-A7C9-F6D08454C882}" destId="{15F6C82E-BBED-4F51-924D-27A978095212}" srcOrd="0" destOrd="0" presId="urn:microsoft.com/office/officeart/2018/2/layout/IconCircleList"/>
    <dgm:cxn modelId="{800F2D8B-81FC-E347-B5EB-7941E7C71A51}" type="presParOf" srcId="{B423ECD3-4758-4CBA-AA04-5872AB765C20}" destId="{B78E545F-F520-4DA3-B383-4FE1F8697326}" srcOrd="0" destOrd="0" presId="urn:microsoft.com/office/officeart/2018/2/layout/IconCircleList"/>
    <dgm:cxn modelId="{BC13D5A0-80C9-604E-8A83-4294C37EBD38}" type="presParOf" srcId="{B78E545F-F520-4DA3-B383-4FE1F8697326}" destId="{F9567B29-29C6-437A-AC64-EDAFE50DB941}" srcOrd="0" destOrd="0" presId="urn:microsoft.com/office/officeart/2018/2/layout/IconCircleList"/>
    <dgm:cxn modelId="{E042985C-380F-964C-A136-5D4E012A3795}" type="presParOf" srcId="{F9567B29-29C6-437A-AC64-EDAFE50DB941}" destId="{6C256B7C-8459-4DE7-AA2D-B5093F97A279}" srcOrd="0" destOrd="0" presId="urn:microsoft.com/office/officeart/2018/2/layout/IconCircleList"/>
    <dgm:cxn modelId="{38C848D6-2730-B540-8230-B65D112A2063}" type="presParOf" srcId="{F9567B29-29C6-437A-AC64-EDAFE50DB941}" destId="{0DA6D66F-8B11-4908-ABB8-0A4C589BAC17}" srcOrd="1" destOrd="0" presId="urn:microsoft.com/office/officeart/2018/2/layout/IconCircleList"/>
    <dgm:cxn modelId="{0E564C7C-267B-2545-BA88-2F9EEC28AE65}" type="presParOf" srcId="{F9567B29-29C6-437A-AC64-EDAFE50DB941}" destId="{B85D0D7B-0F03-4ED7-A61D-54ABAD9A584B}" srcOrd="2" destOrd="0" presId="urn:microsoft.com/office/officeart/2018/2/layout/IconCircleList"/>
    <dgm:cxn modelId="{668DC00A-FC8E-0345-A16E-E59C9130346E}" type="presParOf" srcId="{F9567B29-29C6-437A-AC64-EDAFE50DB941}" destId="{2BA277D0-EA97-4A30-B01F-EC928A0A2E4E}" srcOrd="3" destOrd="0" presId="urn:microsoft.com/office/officeart/2018/2/layout/IconCircleList"/>
    <dgm:cxn modelId="{00688685-595C-A94C-87B5-B3192D87646A}" type="presParOf" srcId="{B78E545F-F520-4DA3-B383-4FE1F8697326}" destId="{15F6C82E-BBED-4F51-924D-27A978095212}" srcOrd="1" destOrd="0" presId="urn:microsoft.com/office/officeart/2018/2/layout/IconCircleList"/>
    <dgm:cxn modelId="{613A2099-B7A4-5D4B-A9E4-FF1F0F702897}" type="presParOf" srcId="{B78E545F-F520-4DA3-B383-4FE1F8697326}" destId="{36026882-5D37-4E0B-A504-DAE3EB926A82}" srcOrd="2" destOrd="0" presId="urn:microsoft.com/office/officeart/2018/2/layout/IconCircleList"/>
    <dgm:cxn modelId="{4594FC15-F1D2-784B-B1FA-A74DE76BA7CC}" type="presParOf" srcId="{36026882-5D37-4E0B-A504-DAE3EB926A82}" destId="{07531CE3-1A70-4F7C-AF22-30902FC25D6E}" srcOrd="0" destOrd="0" presId="urn:microsoft.com/office/officeart/2018/2/layout/IconCircleList"/>
    <dgm:cxn modelId="{8EA891E4-05CF-CA4D-B8CC-561F1FC6C341}" type="presParOf" srcId="{36026882-5D37-4E0B-A504-DAE3EB926A82}" destId="{FDC6B4B5-921C-40D4-8468-D6725D123C2A}" srcOrd="1" destOrd="0" presId="urn:microsoft.com/office/officeart/2018/2/layout/IconCircleList"/>
    <dgm:cxn modelId="{AE5FC83E-B72C-2B47-A1DD-E7BB5B9C8370}" type="presParOf" srcId="{36026882-5D37-4E0B-A504-DAE3EB926A82}" destId="{C99E07A3-EECC-4B38-91CD-7504D6A58133}" srcOrd="2" destOrd="0" presId="urn:microsoft.com/office/officeart/2018/2/layout/IconCircleList"/>
    <dgm:cxn modelId="{BE21B1C7-1DCC-B747-94F6-4CA05B87439E}" type="presParOf" srcId="{36026882-5D37-4E0B-A504-DAE3EB926A82}" destId="{ED89B5DA-9552-491B-9343-F173E7A3C243}" srcOrd="3" destOrd="0" presId="urn:microsoft.com/office/officeart/2018/2/layout/IconCircleList"/>
    <dgm:cxn modelId="{415FAAA1-AEF8-C843-B111-6CB79F78AE68}" type="presParOf" srcId="{B78E545F-F520-4DA3-B383-4FE1F8697326}" destId="{7E97016D-9C06-43C1-A5E7-4D5D5110F4E2}" srcOrd="3" destOrd="0" presId="urn:microsoft.com/office/officeart/2018/2/layout/IconCircleList"/>
    <dgm:cxn modelId="{2B87A37D-7362-6140-946B-EBE24237F0A9}" type="presParOf" srcId="{B78E545F-F520-4DA3-B383-4FE1F8697326}" destId="{9DE101E1-7C3B-450B-808B-2AC303BA462C}" srcOrd="4" destOrd="0" presId="urn:microsoft.com/office/officeart/2018/2/layout/IconCircleList"/>
    <dgm:cxn modelId="{B44A6473-5214-DE4F-A4A7-5F2D3F6A837D}" type="presParOf" srcId="{9DE101E1-7C3B-450B-808B-2AC303BA462C}" destId="{C57B044C-AF31-4A13-B437-AFF95C7EF1EF}" srcOrd="0" destOrd="0" presId="urn:microsoft.com/office/officeart/2018/2/layout/IconCircleList"/>
    <dgm:cxn modelId="{91D3D456-C8D6-CB48-B7DE-948ACE6DFDD1}" type="presParOf" srcId="{9DE101E1-7C3B-450B-808B-2AC303BA462C}" destId="{51FD679B-F353-4E77-8913-70CE5B097C97}" srcOrd="1" destOrd="0" presId="urn:microsoft.com/office/officeart/2018/2/layout/IconCircleList"/>
    <dgm:cxn modelId="{79A97530-46C3-0F45-86C5-C9215E6CF56E}" type="presParOf" srcId="{9DE101E1-7C3B-450B-808B-2AC303BA462C}" destId="{A29AF571-30E2-49F3-ACEB-DF56DDC1CFB6}" srcOrd="2" destOrd="0" presId="urn:microsoft.com/office/officeart/2018/2/layout/IconCircleList"/>
    <dgm:cxn modelId="{D5A68AA1-0594-5F43-BF4E-CAC09BEDF825}" type="presParOf" srcId="{9DE101E1-7C3B-450B-808B-2AC303BA462C}" destId="{A839BE78-7172-40C5-A238-5F8D8192364A}" srcOrd="3" destOrd="0" presId="urn:microsoft.com/office/officeart/2018/2/layout/IconCircleList"/>
    <dgm:cxn modelId="{7CEE9E91-53FD-D044-9F86-8DEEEE864649}" type="presParOf" srcId="{B78E545F-F520-4DA3-B383-4FE1F8697326}" destId="{09A2B5A8-D3C4-4ABD-B046-978ACDC9F812}" srcOrd="5" destOrd="0" presId="urn:microsoft.com/office/officeart/2018/2/layout/IconCircleList"/>
    <dgm:cxn modelId="{02545CDF-FD51-D64D-9B05-F9BA031F6EC4}" type="presParOf" srcId="{B78E545F-F520-4DA3-B383-4FE1F8697326}" destId="{B974AFDB-F9F0-418C-8349-DD18F365B652}" srcOrd="6" destOrd="0" presId="urn:microsoft.com/office/officeart/2018/2/layout/IconCircleList"/>
    <dgm:cxn modelId="{CB7CB0F3-9CB0-C245-A235-E79545243D88}" type="presParOf" srcId="{B974AFDB-F9F0-418C-8349-DD18F365B652}" destId="{71F09B24-BB14-460C-AD00-B081C70060DF}" srcOrd="0" destOrd="0" presId="urn:microsoft.com/office/officeart/2018/2/layout/IconCircleList"/>
    <dgm:cxn modelId="{F65E628D-5DD7-9C45-8B33-1CF1713959EF}" type="presParOf" srcId="{B974AFDB-F9F0-418C-8349-DD18F365B652}" destId="{1BED0E7B-1716-48B0-88DE-F375758535B3}" srcOrd="1" destOrd="0" presId="urn:microsoft.com/office/officeart/2018/2/layout/IconCircleList"/>
    <dgm:cxn modelId="{2D7A8841-F0FB-B14E-87CA-060EE8A2E494}" type="presParOf" srcId="{B974AFDB-F9F0-418C-8349-DD18F365B652}" destId="{505D82DD-BDD7-4A38-A075-C4BFFD6BEE21}" srcOrd="2" destOrd="0" presId="urn:microsoft.com/office/officeart/2018/2/layout/IconCircleList"/>
    <dgm:cxn modelId="{BF315740-C9F7-144D-9A90-FE4BD863956A}" type="presParOf" srcId="{B974AFDB-F9F0-418C-8349-DD18F365B652}" destId="{2676B599-D584-4150-9B97-3810D8D00D2E}" srcOrd="3" destOrd="0" presId="urn:microsoft.com/office/officeart/2018/2/layout/IconCircleList"/>
    <dgm:cxn modelId="{B582EB28-A5D6-4948-8252-3921B08B4339}" type="presParOf" srcId="{B78E545F-F520-4DA3-B383-4FE1F8697326}" destId="{033C2DE0-24A7-4058-88D8-78B8237AD5A0}" srcOrd="7" destOrd="0" presId="urn:microsoft.com/office/officeart/2018/2/layout/IconCircleList"/>
    <dgm:cxn modelId="{440C2279-9B62-EF47-A222-C47882CDFA9B}" type="presParOf" srcId="{B78E545F-F520-4DA3-B383-4FE1F8697326}" destId="{03225B85-1757-4701-A2FC-74CAA7FA9D09}" srcOrd="8" destOrd="0" presId="urn:microsoft.com/office/officeart/2018/2/layout/IconCircleList"/>
    <dgm:cxn modelId="{E1BD557E-00F4-9A46-87AC-D2D10356826F}" type="presParOf" srcId="{03225B85-1757-4701-A2FC-74CAA7FA9D09}" destId="{77378CA9-19DB-4677-940F-9C5840EC4EF0}" srcOrd="0" destOrd="0" presId="urn:microsoft.com/office/officeart/2018/2/layout/IconCircleList"/>
    <dgm:cxn modelId="{CE7BE815-EE0B-1948-BE55-C119A62BDE74}" type="presParOf" srcId="{03225B85-1757-4701-A2FC-74CAA7FA9D09}" destId="{4285C8FC-D03C-4A91-AA20-B96EC65410B3}" srcOrd="1" destOrd="0" presId="urn:microsoft.com/office/officeart/2018/2/layout/IconCircleList"/>
    <dgm:cxn modelId="{A2CF9289-76F3-6D45-98E1-B08726934A99}" type="presParOf" srcId="{03225B85-1757-4701-A2FC-74CAA7FA9D09}" destId="{52206DE3-2D3F-48DB-8689-4A5144BE2EBE}" srcOrd="2" destOrd="0" presId="urn:microsoft.com/office/officeart/2018/2/layout/IconCircleList"/>
    <dgm:cxn modelId="{353648C5-DFD3-454F-BF6A-DBBC6024E06E}" type="presParOf" srcId="{03225B85-1757-4701-A2FC-74CAA7FA9D09}" destId="{F822E93B-A339-4FB5-AE9D-7D79A2E4BF2C}" srcOrd="3" destOrd="0" presId="urn:microsoft.com/office/officeart/2018/2/layout/IconCircleList"/>
    <dgm:cxn modelId="{E69F2267-7F5C-EB40-863C-2F630CFF00DE}" type="presParOf" srcId="{B78E545F-F520-4DA3-B383-4FE1F8697326}" destId="{6D73638F-E7C2-4C05-AFCE-F6E6821F7C3B}" srcOrd="9" destOrd="0" presId="urn:microsoft.com/office/officeart/2018/2/layout/IconCircleList"/>
    <dgm:cxn modelId="{70F03F3E-816A-5F41-A9FB-47B5A3B37607}" type="presParOf" srcId="{B78E545F-F520-4DA3-B383-4FE1F8697326}" destId="{39358EC8-8AB7-4A20-AF52-4F11993AE4A8}" srcOrd="10" destOrd="0" presId="urn:microsoft.com/office/officeart/2018/2/layout/IconCircleList"/>
    <dgm:cxn modelId="{176E7501-0239-6E47-91AC-715803DC38DB}" type="presParOf" srcId="{39358EC8-8AB7-4A20-AF52-4F11993AE4A8}" destId="{A5E7CBBB-0F8C-4E87-A73B-BF23173EBCE0}" srcOrd="0" destOrd="0" presId="urn:microsoft.com/office/officeart/2018/2/layout/IconCircleList"/>
    <dgm:cxn modelId="{685154C7-AB3D-674E-958F-DC4974D7FFB9}" type="presParOf" srcId="{39358EC8-8AB7-4A20-AF52-4F11993AE4A8}" destId="{DCF848CC-2C45-4E59-BCD2-B510228272C9}" srcOrd="1" destOrd="0" presId="urn:microsoft.com/office/officeart/2018/2/layout/IconCircleList"/>
    <dgm:cxn modelId="{C341AD26-C9A6-F146-B7DD-E1844B0E6F73}" type="presParOf" srcId="{39358EC8-8AB7-4A20-AF52-4F11993AE4A8}" destId="{AF4AEFD3-1F26-405E-8403-9B8B08217D6E}" srcOrd="2" destOrd="0" presId="urn:microsoft.com/office/officeart/2018/2/layout/IconCircleList"/>
    <dgm:cxn modelId="{FFC2AA46-576C-244F-A425-1BE95DBA040A}" type="presParOf" srcId="{39358EC8-8AB7-4A20-AF52-4F11993AE4A8}" destId="{38BB5893-4448-4695-9EC1-85E5C3AB87B4}"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124766C0-99A8-491E-B351-B5948B572CE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8D64AE7-22D6-4247-A150-B863FE9DB927}">
      <dgm:prSet/>
      <dgm:spPr/>
      <dgm:t>
        <a:bodyPr/>
        <a:lstStyle/>
        <a:p>
          <a:r>
            <a:rPr lang="en-US"/>
            <a:t>The officer must have formed a </a:t>
          </a:r>
          <a:r>
            <a:rPr lang="en-US" i="1"/>
            <a:t>genuine </a:t>
          </a:r>
          <a:r>
            <a:rPr lang="en-US"/>
            <a:t>suspicion in their own mind that they will find the object for which the search power being exercised allows them to search and the suspicion that the object will be found must be reasonable. </a:t>
          </a:r>
        </a:p>
      </dgm:t>
    </dgm:pt>
    <dgm:pt modelId="{B2C34056-485C-448B-8CDF-199170833D48}" type="parTrans" cxnId="{DE2AF9B7-73D2-42DD-9964-CEC0FBF9D4C7}">
      <dgm:prSet/>
      <dgm:spPr/>
      <dgm:t>
        <a:bodyPr/>
        <a:lstStyle/>
        <a:p>
          <a:endParaRPr lang="en-US"/>
        </a:p>
      </dgm:t>
    </dgm:pt>
    <dgm:pt modelId="{F9CB9488-5705-4F2B-9FE8-78F70C147F09}" type="sibTrans" cxnId="{DE2AF9B7-73D2-42DD-9964-CEC0FBF9D4C7}">
      <dgm:prSet/>
      <dgm:spPr/>
      <dgm:t>
        <a:bodyPr/>
        <a:lstStyle/>
        <a:p>
          <a:endParaRPr lang="en-US"/>
        </a:p>
      </dgm:t>
    </dgm:pt>
    <dgm:pt modelId="{6FB5372E-5AF1-49D5-8683-118134845C8F}">
      <dgm:prSet/>
      <dgm:spPr/>
      <dgm:t>
        <a:bodyPr/>
        <a:lstStyle/>
        <a:p>
          <a:r>
            <a:rPr lang="en-US"/>
            <a:t>This means that there must be an </a:t>
          </a:r>
          <a:r>
            <a:rPr lang="en-US" i="1"/>
            <a:t>objective </a:t>
          </a:r>
          <a:r>
            <a:rPr lang="en-US"/>
            <a:t>basis for that suspicion based on facts, information and/or intelligence which are relevant to the likelihood that the object in question will be found, so that a reasonable person would be entitled to reach the same conclusion based on the same facts and information and/or intelligence. </a:t>
          </a:r>
        </a:p>
      </dgm:t>
    </dgm:pt>
    <dgm:pt modelId="{8B3BA97B-F31A-404A-AC3B-85DE7EF2B35F}" type="parTrans" cxnId="{237C9DAC-9F2A-45EB-B5C7-8D09679734CD}">
      <dgm:prSet/>
      <dgm:spPr/>
      <dgm:t>
        <a:bodyPr/>
        <a:lstStyle/>
        <a:p>
          <a:endParaRPr lang="en-US"/>
        </a:p>
      </dgm:t>
    </dgm:pt>
    <dgm:pt modelId="{E2E66D8B-AF21-4CB9-A711-5BB4E5EAB341}" type="sibTrans" cxnId="{237C9DAC-9F2A-45EB-B5C7-8D09679734CD}">
      <dgm:prSet/>
      <dgm:spPr/>
      <dgm:t>
        <a:bodyPr/>
        <a:lstStyle/>
        <a:p>
          <a:endParaRPr lang="en-US"/>
        </a:p>
      </dgm:t>
    </dgm:pt>
    <dgm:pt modelId="{04DB2302-D58B-44B6-A4B8-B092BE6A7807}">
      <dgm:prSet/>
      <dgm:spPr/>
      <dgm:t>
        <a:bodyPr/>
        <a:lstStyle/>
        <a:p>
          <a:r>
            <a:rPr lang="en-US" dirty="0"/>
            <a:t>Reasonable grounds for suspicion should be linked to </a:t>
          </a:r>
          <a:r>
            <a:rPr lang="en-US" b="1" dirty="0"/>
            <a:t>accurate and current </a:t>
          </a:r>
          <a:r>
            <a:rPr lang="en-US" dirty="0"/>
            <a:t>intelligence or information, relating to articles for which there is a power to stop and search, being carried by individuals or being in vehicles in any locality</a:t>
          </a:r>
        </a:p>
      </dgm:t>
    </dgm:pt>
    <dgm:pt modelId="{7937C863-7B69-4E48-B2BA-070AE277DFB2}" type="parTrans" cxnId="{E40144B6-FD82-4626-B5FA-978C8E6A6160}">
      <dgm:prSet/>
      <dgm:spPr/>
      <dgm:t>
        <a:bodyPr/>
        <a:lstStyle/>
        <a:p>
          <a:endParaRPr lang="en-US"/>
        </a:p>
      </dgm:t>
    </dgm:pt>
    <dgm:pt modelId="{344278A2-E979-4488-BAFF-987FFF2F38D1}" type="sibTrans" cxnId="{E40144B6-FD82-4626-B5FA-978C8E6A6160}">
      <dgm:prSet/>
      <dgm:spPr/>
      <dgm:t>
        <a:bodyPr/>
        <a:lstStyle/>
        <a:p>
          <a:endParaRPr lang="en-US"/>
        </a:p>
      </dgm:t>
    </dgm:pt>
    <dgm:pt modelId="{02BEC0EC-3C81-4F50-9DBF-0092439FAE87}">
      <dgm:prSet/>
      <dgm:spPr/>
      <dgm:t>
        <a:bodyPr/>
        <a:lstStyle/>
        <a:p>
          <a:r>
            <a:rPr lang="en-US"/>
            <a:t>The suspicion must be objective and based on relevant facts, information and intelligence about the person concerned, or some aspect of his/her behaviour</a:t>
          </a:r>
        </a:p>
      </dgm:t>
    </dgm:pt>
    <dgm:pt modelId="{7C068994-FE9B-4179-A3F1-352A909FC889}" type="parTrans" cxnId="{FB9161BA-BF02-421F-A7C0-379F1693692C}">
      <dgm:prSet/>
      <dgm:spPr/>
      <dgm:t>
        <a:bodyPr/>
        <a:lstStyle/>
        <a:p>
          <a:endParaRPr lang="en-US"/>
        </a:p>
      </dgm:t>
    </dgm:pt>
    <dgm:pt modelId="{2507FCAD-A8D5-4706-8BAE-246A4001BFFC}" type="sibTrans" cxnId="{FB9161BA-BF02-421F-A7C0-379F1693692C}">
      <dgm:prSet/>
      <dgm:spPr/>
      <dgm:t>
        <a:bodyPr/>
        <a:lstStyle/>
        <a:p>
          <a:endParaRPr lang="en-US"/>
        </a:p>
      </dgm:t>
    </dgm:pt>
    <dgm:pt modelId="{AB8586AC-BA3A-4B31-BFCC-B0D2032A7B0A}">
      <dgm:prSet/>
      <dgm:spPr/>
      <dgm:t>
        <a:bodyPr/>
        <a:lstStyle/>
        <a:p>
          <a:r>
            <a:rPr lang="en-US"/>
            <a:t>Officers must be able to explain the basis for their suspicion by reference to intelligence or information about, or some specific behaviour by, the person concerned</a:t>
          </a:r>
        </a:p>
      </dgm:t>
    </dgm:pt>
    <dgm:pt modelId="{4C963130-A46A-497E-86CF-7348F73BCD27}" type="parTrans" cxnId="{ADBF7099-C0CA-4261-AD48-B5FBE3E177CD}">
      <dgm:prSet/>
      <dgm:spPr/>
      <dgm:t>
        <a:bodyPr/>
        <a:lstStyle/>
        <a:p>
          <a:endParaRPr lang="en-US"/>
        </a:p>
      </dgm:t>
    </dgm:pt>
    <dgm:pt modelId="{CCB11C44-08CC-4570-AD26-EE8BA2B5A372}" type="sibTrans" cxnId="{ADBF7099-C0CA-4261-AD48-B5FBE3E177CD}">
      <dgm:prSet/>
      <dgm:spPr/>
      <dgm:t>
        <a:bodyPr/>
        <a:lstStyle/>
        <a:p>
          <a:endParaRPr lang="en-US"/>
        </a:p>
      </dgm:t>
    </dgm:pt>
    <dgm:pt modelId="{48E813B6-F77A-4AD4-8B48-D8961ACBEF9F}">
      <dgm:prSet/>
      <dgm:spPr/>
      <dgm:t>
        <a:bodyPr/>
        <a:lstStyle/>
        <a:p>
          <a:r>
            <a:rPr lang="en-US"/>
            <a:t>A person cannot, in themselves, give grounds for suspicion.</a:t>
          </a:r>
        </a:p>
      </dgm:t>
    </dgm:pt>
    <dgm:pt modelId="{22E908B1-C447-4330-8C53-69DA81AE2D31}" type="parTrans" cxnId="{C921ADE7-BEE7-4950-8253-47F4D9594C07}">
      <dgm:prSet/>
      <dgm:spPr/>
      <dgm:t>
        <a:bodyPr/>
        <a:lstStyle/>
        <a:p>
          <a:endParaRPr lang="en-US"/>
        </a:p>
      </dgm:t>
    </dgm:pt>
    <dgm:pt modelId="{7E8CBE50-2DBF-4743-A573-41DFE1651F86}" type="sibTrans" cxnId="{C921ADE7-BEE7-4950-8253-47F4D9594C07}">
      <dgm:prSet/>
      <dgm:spPr/>
      <dgm:t>
        <a:bodyPr/>
        <a:lstStyle/>
        <a:p>
          <a:endParaRPr lang="en-US"/>
        </a:p>
      </dgm:t>
    </dgm:pt>
    <dgm:pt modelId="{13FBE1A2-546C-6944-8478-14A125959CA8}" type="pres">
      <dgm:prSet presAssocID="{124766C0-99A8-491E-B351-B5948B572CEE}" presName="linear" presStyleCnt="0">
        <dgm:presLayoutVars>
          <dgm:animLvl val="lvl"/>
          <dgm:resizeHandles val="exact"/>
        </dgm:presLayoutVars>
      </dgm:prSet>
      <dgm:spPr/>
    </dgm:pt>
    <dgm:pt modelId="{5951B3DB-0404-1E4D-B1C9-8E60514B9BDE}" type="pres">
      <dgm:prSet presAssocID="{B8D64AE7-22D6-4247-A150-B863FE9DB927}" presName="parentText" presStyleLbl="node1" presStyleIdx="0" presStyleCnt="6">
        <dgm:presLayoutVars>
          <dgm:chMax val="0"/>
          <dgm:bulletEnabled val="1"/>
        </dgm:presLayoutVars>
      </dgm:prSet>
      <dgm:spPr/>
    </dgm:pt>
    <dgm:pt modelId="{25012EBA-0868-DC48-B3FE-10D9ACB4D7EA}" type="pres">
      <dgm:prSet presAssocID="{F9CB9488-5705-4F2B-9FE8-78F70C147F09}" presName="spacer" presStyleCnt="0"/>
      <dgm:spPr/>
    </dgm:pt>
    <dgm:pt modelId="{E1B4CD24-3FB0-8F4C-B9B0-C5F32F9C4770}" type="pres">
      <dgm:prSet presAssocID="{6FB5372E-5AF1-49D5-8683-118134845C8F}" presName="parentText" presStyleLbl="node1" presStyleIdx="1" presStyleCnt="6">
        <dgm:presLayoutVars>
          <dgm:chMax val="0"/>
          <dgm:bulletEnabled val="1"/>
        </dgm:presLayoutVars>
      </dgm:prSet>
      <dgm:spPr/>
    </dgm:pt>
    <dgm:pt modelId="{6ACFEC8E-CA78-404C-BE8F-2FA00DA9ECCC}" type="pres">
      <dgm:prSet presAssocID="{E2E66D8B-AF21-4CB9-A711-5BB4E5EAB341}" presName="spacer" presStyleCnt="0"/>
      <dgm:spPr/>
    </dgm:pt>
    <dgm:pt modelId="{05A9D83C-0F0C-0145-9340-3A3E49AD686B}" type="pres">
      <dgm:prSet presAssocID="{04DB2302-D58B-44B6-A4B8-B092BE6A7807}" presName="parentText" presStyleLbl="node1" presStyleIdx="2" presStyleCnt="6">
        <dgm:presLayoutVars>
          <dgm:chMax val="0"/>
          <dgm:bulletEnabled val="1"/>
        </dgm:presLayoutVars>
      </dgm:prSet>
      <dgm:spPr/>
    </dgm:pt>
    <dgm:pt modelId="{719BB2BE-742C-184E-984C-B06E230B70C0}" type="pres">
      <dgm:prSet presAssocID="{344278A2-E979-4488-BAFF-987FFF2F38D1}" presName="spacer" presStyleCnt="0"/>
      <dgm:spPr/>
    </dgm:pt>
    <dgm:pt modelId="{226C6858-3BFF-0843-95E0-CE2FF3441B7C}" type="pres">
      <dgm:prSet presAssocID="{02BEC0EC-3C81-4F50-9DBF-0092439FAE87}" presName="parentText" presStyleLbl="node1" presStyleIdx="3" presStyleCnt="6">
        <dgm:presLayoutVars>
          <dgm:chMax val="0"/>
          <dgm:bulletEnabled val="1"/>
        </dgm:presLayoutVars>
      </dgm:prSet>
      <dgm:spPr/>
    </dgm:pt>
    <dgm:pt modelId="{E8B668DA-2B75-454B-883E-0B2768FB3C95}" type="pres">
      <dgm:prSet presAssocID="{2507FCAD-A8D5-4706-8BAE-246A4001BFFC}" presName="spacer" presStyleCnt="0"/>
      <dgm:spPr/>
    </dgm:pt>
    <dgm:pt modelId="{B7A482CA-6C95-C941-9B5E-443BE741EC1B}" type="pres">
      <dgm:prSet presAssocID="{AB8586AC-BA3A-4B31-BFCC-B0D2032A7B0A}" presName="parentText" presStyleLbl="node1" presStyleIdx="4" presStyleCnt="6">
        <dgm:presLayoutVars>
          <dgm:chMax val="0"/>
          <dgm:bulletEnabled val="1"/>
        </dgm:presLayoutVars>
      </dgm:prSet>
      <dgm:spPr/>
    </dgm:pt>
    <dgm:pt modelId="{D32285A0-342D-944A-BC9D-3649E03DE23C}" type="pres">
      <dgm:prSet presAssocID="{CCB11C44-08CC-4570-AD26-EE8BA2B5A372}" presName="spacer" presStyleCnt="0"/>
      <dgm:spPr/>
    </dgm:pt>
    <dgm:pt modelId="{C9814824-FEB0-F343-ACDB-95E43891C04A}" type="pres">
      <dgm:prSet presAssocID="{48E813B6-F77A-4AD4-8B48-D8961ACBEF9F}" presName="parentText" presStyleLbl="node1" presStyleIdx="5" presStyleCnt="6">
        <dgm:presLayoutVars>
          <dgm:chMax val="0"/>
          <dgm:bulletEnabled val="1"/>
        </dgm:presLayoutVars>
      </dgm:prSet>
      <dgm:spPr/>
    </dgm:pt>
  </dgm:ptLst>
  <dgm:cxnLst>
    <dgm:cxn modelId="{7ACC5F07-00C8-D44E-B2C9-212E2F87BF81}" type="presOf" srcId="{AB8586AC-BA3A-4B31-BFCC-B0D2032A7B0A}" destId="{B7A482CA-6C95-C941-9B5E-443BE741EC1B}" srcOrd="0" destOrd="0" presId="urn:microsoft.com/office/officeart/2005/8/layout/vList2"/>
    <dgm:cxn modelId="{32883F1A-67B6-2E4F-954B-206310450EC9}" type="presOf" srcId="{02BEC0EC-3C81-4F50-9DBF-0092439FAE87}" destId="{226C6858-3BFF-0843-95E0-CE2FF3441B7C}" srcOrd="0" destOrd="0" presId="urn:microsoft.com/office/officeart/2005/8/layout/vList2"/>
    <dgm:cxn modelId="{6023E063-E065-3843-8A5E-B6B86E2668E2}" type="presOf" srcId="{124766C0-99A8-491E-B351-B5948B572CEE}" destId="{13FBE1A2-546C-6944-8478-14A125959CA8}" srcOrd="0" destOrd="0" presId="urn:microsoft.com/office/officeart/2005/8/layout/vList2"/>
    <dgm:cxn modelId="{61E5E966-C26E-9F4E-8BF1-62A9C9CAB40C}" type="presOf" srcId="{B8D64AE7-22D6-4247-A150-B863FE9DB927}" destId="{5951B3DB-0404-1E4D-B1C9-8E60514B9BDE}" srcOrd="0" destOrd="0" presId="urn:microsoft.com/office/officeart/2005/8/layout/vList2"/>
    <dgm:cxn modelId="{442C8496-6C73-BC4F-8D21-C94283CBA910}" type="presOf" srcId="{04DB2302-D58B-44B6-A4B8-B092BE6A7807}" destId="{05A9D83C-0F0C-0145-9340-3A3E49AD686B}" srcOrd="0" destOrd="0" presId="urn:microsoft.com/office/officeart/2005/8/layout/vList2"/>
    <dgm:cxn modelId="{ADBF7099-C0CA-4261-AD48-B5FBE3E177CD}" srcId="{124766C0-99A8-491E-B351-B5948B572CEE}" destId="{AB8586AC-BA3A-4B31-BFCC-B0D2032A7B0A}" srcOrd="4" destOrd="0" parTransId="{4C963130-A46A-497E-86CF-7348F73BCD27}" sibTransId="{CCB11C44-08CC-4570-AD26-EE8BA2B5A372}"/>
    <dgm:cxn modelId="{237C9DAC-9F2A-45EB-B5C7-8D09679734CD}" srcId="{124766C0-99A8-491E-B351-B5948B572CEE}" destId="{6FB5372E-5AF1-49D5-8683-118134845C8F}" srcOrd="1" destOrd="0" parTransId="{8B3BA97B-F31A-404A-AC3B-85DE7EF2B35F}" sibTransId="{E2E66D8B-AF21-4CB9-A711-5BB4E5EAB341}"/>
    <dgm:cxn modelId="{E40144B6-FD82-4626-B5FA-978C8E6A6160}" srcId="{124766C0-99A8-491E-B351-B5948B572CEE}" destId="{04DB2302-D58B-44B6-A4B8-B092BE6A7807}" srcOrd="2" destOrd="0" parTransId="{7937C863-7B69-4E48-B2BA-070AE277DFB2}" sibTransId="{344278A2-E979-4488-BAFF-987FFF2F38D1}"/>
    <dgm:cxn modelId="{DE2AF9B7-73D2-42DD-9964-CEC0FBF9D4C7}" srcId="{124766C0-99A8-491E-B351-B5948B572CEE}" destId="{B8D64AE7-22D6-4247-A150-B863FE9DB927}" srcOrd="0" destOrd="0" parTransId="{B2C34056-485C-448B-8CDF-199170833D48}" sibTransId="{F9CB9488-5705-4F2B-9FE8-78F70C147F09}"/>
    <dgm:cxn modelId="{FB9161BA-BF02-421F-A7C0-379F1693692C}" srcId="{124766C0-99A8-491E-B351-B5948B572CEE}" destId="{02BEC0EC-3C81-4F50-9DBF-0092439FAE87}" srcOrd="3" destOrd="0" parTransId="{7C068994-FE9B-4179-A3F1-352A909FC889}" sibTransId="{2507FCAD-A8D5-4706-8BAE-246A4001BFFC}"/>
    <dgm:cxn modelId="{9C7AC3C0-BC28-7546-B79D-E0C79A0D8D29}" type="presOf" srcId="{6FB5372E-5AF1-49D5-8683-118134845C8F}" destId="{E1B4CD24-3FB0-8F4C-B9B0-C5F32F9C4770}" srcOrd="0" destOrd="0" presId="urn:microsoft.com/office/officeart/2005/8/layout/vList2"/>
    <dgm:cxn modelId="{C921ADE7-BEE7-4950-8253-47F4D9594C07}" srcId="{124766C0-99A8-491E-B351-B5948B572CEE}" destId="{48E813B6-F77A-4AD4-8B48-D8961ACBEF9F}" srcOrd="5" destOrd="0" parTransId="{22E908B1-C447-4330-8C53-69DA81AE2D31}" sibTransId="{7E8CBE50-2DBF-4743-A573-41DFE1651F86}"/>
    <dgm:cxn modelId="{772CA6FC-833E-7E4C-BD9C-4DAD0FF3B8A3}" type="presOf" srcId="{48E813B6-F77A-4AD4-8B48-D8961ACBEF9F}" destId="{C9814824-FEB0-F343-ACDB-95E43891C04A}" srcOrd="0" destOrd="0" presId="urn:microsoft.com/office/officeart/2005/8/layout/vList2"/>
    <dgm:cxn modelId="{5A24216A-6B10-7546-9079-DBD73E5A6194}" type="presParOf" srcId="{13FBE1A2-546C-6944-8478-14A125959CA8}" destId="{5951B3DB-0404-1E4D-B1C9-8E60514B9BDE}" srcOrd="0" destOrd="0" presId="urn:microsoft.com/office/officeart/2005/8/layout/vList2"/>
    <dgm:cxn modelId="{8B71DD22-8DB2-094D-BBCA-CBF30F81974C}" type="presParOf" srcId="{13FBE1A2-546C-6944-8478-14A125959CA8}" destId="{25012EBA-0868-DC48-B3FE-10D9ACB4D7EA}" srcOrd="1" destOrd="0" presId="urn:microsoft.com/office/officeart/2005/8/layout/vList2"/>
    <dgm:cxn modelId="{3E7B0045-0C06-5349-A4F0-5519CD5BD8AC}" type="presParOf" srcId="{13FBE1A2-546C-6944-8478-14A125959CA8}" destId="{E1B4CD24-3FB0-8F4C-B9B0-C5F32F9C4770}" srcOrd="2" destOrd="0" presId="urn:microsoft.com/office/officeart/2005/8/layout/vList2"/>
    <dgm:cxn modelId="{2355E840-0893-BE44-AD93-1792164351CB}" type="presParOf" srcId="{13FBE1A2-546C-6944-8478-14A125959CA8}" destId="{6ACFEC8E-CA78-404C-BE8F-2FA00DA9ECCC}" srcOrd="3" destOrd="0" presId="urn:microsoft.com/office/officeart/2005/8/layout/vList2"/>
    <dgm:cxn modelId="{BB9A5927-8A55-DA44-9D8F-BC3C46B427CE}" type="presParOf" srcId="{13FBE1A2-546C-6944-8478-14A125959CA8}" destId="{05A9D83C-0F0C-0145-9340-3A3E49AD686B}" srcOrd="4" destOrd="0" presId="urn:microsoft.com/office/officeart/2005/8/layout/vList2"/>
    <dgm:cxn modelId="{40E89D59-0131-DD4A-888E-01CAFC32C5F0}" type="presParOf" srcId="{13FBE1A2-546C-6944-8478-14A125959CA8}" destId="{719BB2BE-742C-184E-984C-B06E230B70C0}" srcOrd="5" destOrd="0" presId="urn:microsoft.com/office/officeart/2005/8/layout/vList2"/>
    <dgm:cxn modelId="{C78237F8-B3B0-8748-AC3C-9863DE16A92F}" type="presParOf" srcId="{13FBE1A2-546C-6944-8478-14A125959CA8}" destId="{226C6858-3BFF-0843-95E0-CE2FF3441B7C}" srcOrd="6" destOrd="0" presId="urn:microsoft.com/office/officeart/2005/8/layout/vList2"/>
    <dgm:cxn modelId="{362B2688-3229-DE45-BDA5-714CFA3A1EBA}" type="presParOf" srcId="{13FBE1A2-546C-6944-8478-14A125959CA8}" destId="{E8B668DA-2B75-454B-883E-0B2768FB3C95}" srcOrd="7" destOrd="0" presId="urn:microsoft.com/office/officeart/2005/8/layout/vList2"/>
    <dgm:cxn modelId="{BF5D226B-3843-BE41-9BD1-AC181B821DC4}" type="presParOf" srcId="{13FBE1A2-546C-6944-8478-14A125959CA8}" destId="{B7A482CA-6C95-C941-9B5E-443BE741EC1B}" srcOrd="8" destOrd="0" presId="urn:microsoft.com/office/officeart/2005/8/layout/vList2"/>
    <dgm:cxn modelId="{2863E471-42F1-8A41-BF02-37C620197F98}" type="presParOf" srcId="{13FBE1A2-546C-6944-8478-14A125959CA8}" destId="{D32285A0-342D-944A-BC9D-3649E03DE23C}" srcOrd="9" destOrd="0" presId="urn:microsoft.com/office/officeart/2005/8/layout/vList2"/>
    <dgm:cxn modelId="{3B600688-8287-4140-9998-E002C15D901B}" type="presParOf" srcId="{13FBE1A2-546C-6944-8478-14A125959CA8}" destId="{C9814824-FEB0-F343-ACDB-95E43891C04A}"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2652B348-242A-4817-A10F-AA39B0CCC3EA}"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AB3D4681-0002-49E7-BC50-2CE1DD2096C9}">
      <dgm:prSet/>
      <dgm:spPr/>
      <dgm:t>
        <a:bodyPr/>
        <a:lstStyle/>
        <a:p>
          <a:r>
            <a:rPr lang="en-US" baseline="0" dirty="0"/>
            <a:t>What does NOT constitute grounds for suspicion?</a:t>
          </a:r>
          <a:endParaRPr lang="en-US" dirty="0"/>
        </a:p>
      </dgm:t>
    </dgm:pt>
    <dgm:pt modelId="{9131ED45-0632-4189-BC06-9298CF272AD2}" type="parTrans" cxnId="{628C6CD3-DA79-40D0-8A9B-0E4EC8E72263}">
      <dgm:prSet/>
      <dgm:spPr/>
      <dgm:t>
        <a:bodyPr/>
        <a:lstStyle/>
        <a:p>
          <a:endParaRPr lang="en-US"/>
        </a:p>
      </dgm:t>
    </dgm:pt>
    <dgm:pt modelId="{5A9B7B1D-0D16-4F5C-8E2F-02B8F90AE022}" type="sibTrans" cxnId="{628C6CD3-DA79-40D0-8A9B-0E4EC8E72263}">
      <dgm:prSet/>
      <dgm:spPr/>
      <dgm:t>
        <a:bodyPr/>
        <a:lstStyle/>
        <a:p>
          <a:endParaRPr lang="en-US"/>
        </a:p>
      </dgm:t>
    </dgm:pt>
    <dgm:pt modelId="{1A84A1DC-5ED3-451B-A40A-1271669820AD}">
      <dgm:prSet/>
      <dgm:spPr/>
      <dgm:t>
        <a:bodyPr/>
        <a:lstStyle/>
        <a:p>
          <a:r>
            <a:rPr lang="en-US" i="0"/>
            <a:t>Their</a:t>
          </a:r>
          <a:r>
            <a:rPr lang="en-US" i="0" baseline="0"/>
            <a:t> </a:t>
          </a:r>
          <a:r>
            <a:rPr lang="en-US" i="0"/>
            <a:t>p</a:t>
          </a:r>
          <a:r>
            <a:rPr lang="en-US"/>
            <a:t>hysical appearance</a:t>
          </a:r>
        </a:p>
      </dgm:t>
    </dgm:pt>
    <dgm:pt modelId="{6072FF9E-44AE-43EB-8574-B53E8F244B1C}" type="parTrans" cxnId="{E0D9F7D8-9862-41FE-9159-34443D717F25}">
      <dgm:prSet/>
      <dgm:spPr/>
      <dgm:t>
        <a:bodyPr/>
        <a:lstStyle/>
        <a:p>
          <a:endParaRPr lang="en-US"/>
        </a:p>
      </dgm:t>
    </dgm:pt>
    <dgm:pt modelId="{C46D8687-9CEC-4294-829F-6F4B60F6CF6B}" type="sibTrans" cxnId="{E0D9F7D8-9862-41FE-9159-34443D717F25}">
      <dgm:prSet/>
      <dgm:spPr/>
      <dgm:t>
        <a:bodyPr/>
        <a:lstStyle/>
        <a:p>
          <a:endParaRPr lang="en-US"/>
        </a:p>
      </dgm:t>
    </dgm:pt>
    <dgm:pt modelId="{C78CD37E-7399-4464-93B6-36689BC5F2DA}">
      <dgm:prSet/>
      <dgm:spPr/>
      <dgm:t>
        <a:bodyPr/>
        <a:lstStyle/>
        <a:p>
          <a:r>
            <a:rPr lang="en-US"/>
            <a:t>Apparent race</a:t>
          </a:r>
        </a:p>
      </dgm:t>
    </dgm:pt>
    <dgm:pt modelId="{39E9CC85-4F63-43A3-AE27-AE8D7D88BCD5}" type="parTrans" cxnId="{39CE6D77-D2FC-499F-AE0F-9322284902C4}">
      <dgm:prSet/>
      <dgm:spPr/>
      <dgm:t>
        <a:bodyPr/>
        <a:lstStyle/>
        <a:p>
          <a:endParaRPr lang="en-US"/>
        </a:p>
      </dgm:t>
    </dgm:pt>
    <dgm:pt modelId="{EAE1CD50-80DB-4965-BA72-46EDF2DF5108}" type="sibTrans" cxnId="{39CE6D77-D2FC-499F-AE0F-9322284902C4}">
      <dgm:prSet/>
      <dgm:spPr/>
      <dgm:t>
        <a:bodyPr/>
        <a:lstStyle/>
        <a:p>
          <a:endParaRPr lang="en-US"/>
        </a:p>
      </dgm:t>
    </dgm:pt>
    <dgm:pt modelId="{7857ACBB-8F36-4DFE-84A7-52CEA66DBED9}">
      <dgm:prSet/>
      <dgm:spPr/>
      <dgm:t>
        <a:bodyPr/>
        <a:lstStyle/>
        <a:p>
          <a:r>
            <a:rPr lang="en-US"/>
            <a:t>Ethnicity</a:t>
          </a:r>
        </a:p>
      </dgm:t>
    </dgm:pt>
    <dgm:pt modelId="{B37145DA-0079-4FAC-93FD-BD037678980F}" type="parTrans" cxnId="{A99B4C9C-2287-4FC5-9BF9-F4BA2C87D032}">
      <dgm:prSet/>
      <dgm:spPr/>
      <dgm:t>
        <a:bodyPr/>
        <a:lstStyle/>
        <a:p>
          <a:endParaRPr lang="en-US"/>
        </a:p>
      </dgm:t>
    </dgm:pt>
    <dgm:pt modelId="{D247C501-C3D9-4D8D-8659-34A6DD88F4A7}" type="sibTrans" cxnId="{A99B4C9C-2287-4FC5-9BF9-F4BA2C87D032}">
      <dgm:prSet/>
      <dgm:spPr/>
      <dgm:t>
        <a:bodyPr/>
        <a:lstStyle/>
        <a:p>
          <a:endParaRPr lang="en-US"/>
        </a:p>
      </dgm:t>
    </dgm:pt>
    <dgm:pt modelId="{9EBFF6C4-0851-49BD-9D96-AC70D9F42529}">
      <dgm:prSet/>
      <dgm:spPr/>
      <dgm:t>
        <a:bodyPr/>
        <a:lstStyle/>
        <a:p>
          <a:r>
            <a:rPr lang="en-US"/>
            <a:t>Religion</a:t>
          </a:r>
        </a:p>
      </dgm:t>
    </dgm:pt>
    <dgm:pt modelId="{8952C7A7-5448-4BB9-A3AB-92F90EE290DC}" type="parTrans" cxnId="{8E65969B-F74F-4537-876C-31F39F9B69FF}">
      <dgm:prSet/>
      <dgm:spPr/>
      <dgm:t>
        <a:bodyPr/>
        <a:lstStyle/>
        <a:p>
          <a:endParaRPr lang="en-US"/>
        </a:p>
      </dgm:t>
    </dgm:pt>
    <dgm:pt modelId="{760305D7-8E35-4E25-80B2-40CDE4988279}" type="sibTrans" cxnId="{8E65969B-F74F-4537-876C-31F39F9B69FF}">
      <dgm:prSet/>
      <dgm:spPr/>
      <dgm:t>
        <a:bodyPr/>
        <a:lstStyle/>
        <a:p>
          <a:endParaRPr lang="en-US"/>
        </a:p>
      </dgm:t>
    </dgm:pt>
    <dgm:pt modelId="{7C592FDC-0C71-4513-B413-FF00CC0EBA22}">
      <dgm:prSet/>
      <dgm:spPr/>
      <dgm:t>
        <a:bodyPr/>
        <a:lstStyle/>
        <a:p>
          <a:r>
            <a:rPr lang="en-US"/>
            <a:t>Gender</a:t>
          </a:r>
        </a:p>
      </dgm:t>
    </dgm:pt>
    <dgm:pt modelId="{7115CC1E-89A3-4158-A535-6C109E614C9C}" type="parTrans" cxnId="{CC12BB4D-E8C9-4DFF-A405-AE914F8883BB}">
      <dgm:prSet/>
      <dgm:spPr/>
      <dgm:t>
        <a:bodyPr/>
        <a:lstStyle/>
        <a:p>
          <a:endParaRPr lang="en-US"/>
        </a:p>
      </dgm:t>
    </dgm:pt>
    <dgm:pt modelId="{152F0514-5D91-40E5-894B-456603DAAD46}" type="sibTrans" cxnId="{CC12BB4D-E8C9-4DFF-A405-AE914F8883BB}">
      <dgm:prSet/>
      <dgm:spPr/>
      <dgm:t>
        <a:bodyPr/>
        <a:lstStyle/>
        <a:p>
          <a:endParaRPr lang="en-US"/>
        </a:p>
      </dgm:t>
    </dgm:pt>
    <dgm:pt modelId="{38495332-95C5-4158-A573-913A9E8C8C6B}">
      <dgm:prSet/>
      <dgm:spPr/>
      <dgm:t>
        <a:bodyPr/>
        <a:lstStyle/>
        <a:p>
          <a:r>
            <a:rPr lang="en-US"/>
            <a:t>Age</a:t>
          </a:r>
        </a:p>
      </dgm:t>
    </dgm:pt>
    <dgm:pt modelId="{C49551A0-183C-483C-8365-540E2D894251}" type="parTrans" cxnId="{EA49AF19-532A-43C6-AF17-F3BFA1E37A67}">
      <dgm:prSet/>
      <dgm:spPr/>
      <dgm:t>
        <a:bodyPr/>
        <a:lstStyle/>
        <a:p>
          <a:endParaRPr lang="en-US"/>
        </a:p>
      </dgm:t>
    </dgm:pt>
    <dgm:pt modelId="{82D61C8C-080A-4AD7-934A-C44C28D0901C}" type="sibTrans" cxnId="{EA49AF19-532A-43C6-AF17-F3BFA1E37A67}">
      <dgm:prSet/>
      <dgm:spPr/>
      <dgm:t>
        <a:bodyPr/>
        <a:lstStyle/>
        <a:p>
          <a:endParaRPr lang="en-US"/>
        </a:p>
      </dgm:t>
    </dgm:pt>
    <dgm:pt modelId="{15E38E99-2733-4DD8-959A-404369A38B16}">
      <dgm:prSet/>
      <dgm:spPr/>
      <dgm:t>
        <a:bodyPr/>
        <a:lstStyle/>
        <a:p>
          <a:r>
            <a:rPr lang="en-US"/>
            <a:t>Social standing</a:t>
          </a:r>
        </a:p>
      </dgm:t>
    </dgm:pt>
    <dgm:pt modelId="{CD689D66-3F04-49AB-A8AF-4388CF0C2C5E}" type="parTrans" cxnId="{3D530975-A8BD-4BB5-B10E-47E354018968}">
      <dgm:prSet/>
      <dgm:spPr/>
      <dgm:t>
        <a:bodyPr/>
        <a:lstStyle/>
        <a:p>
          <a:endParaRPr lang="en-US"/>
        </a:p>
      </dgm:t>
    </dgm:pt>
    <dgm:pt modelId="{B3EE5346-082D-4344-8A4C-62964E95EFE9}" type="sibTrans" cxnId="{3D530975-A8BD-4BB5-B10E-47E354018968}">
      <dgm:prSet/>
      <dgm:spPr/>
      <dgm:t>
        <a:bodyPr/>
        <a:lstStyle/>
        <a:p>
          <a:endParaRPr lang="en-US"/>
        </a:p>
      </dgm:t>
    </dgm:pt>
    <dgm:pt modelId="{84D2F3CE-074D-4A21-BEE4-A60B1008BB7C}">
      <dgm:prSet/>
      <dgm:spPr/>
      <dgm:t>
        <a:bodyPr/>
        <a:lstStyle/>
        <a:p>
          <a:r>
            <a:rPr lang="en-US"/>
            <a:t>Previous convictions or the fact they are ‘known’</a:t>
          </a:r>
        </a:p>
      </dgm:t>
    </dgm:pt>
    <dgm:pt modelId="{6153D40E-E91E-4C17-9F9C-F1D45E004AC5}" type="parTrans" cxnId="{2C70333D-7BA6-46F7-A3F4-39F866360F7C}">
      <dgm:prSet/>
      <dgm:spPr/>
      <dgm:t>
        <a:bodyPr/>
        <a:lstStyle/>
        <a:p>
          <a:endParaRPr lang="en-US"/>
        </a:p>
      </dgm:t>
    </dgm:pt>
    <dgm:pt modelId="{20ABD59E-AF95-4584-8ED4-FEBDF696C963}" type="sibTrans" cxnId="{2C70333D-7BA6-46F7-A3F4-39F866360F7C}">
      <dgm:prSet/>
      <dgm:spPr/>
      <dgm:t>
        <a:bodyPr/>
        <a:lstStyle/>
        <a:p>
          <a:endParaRPr lang="en-US"/>
        </a:p>
      </dgm:t>
    </dgm:pt>
    <dgm:pt modelId="{6758EFEC-123B-4E32-88EC-A08A911AA439}">
      <dgm:prSet/>
      <dgm:spPr/>
      <dgm:t>
        <a:bodyPr/>
        <a:lstStyle/>
        <a:p>
          <a:r>
            <a:rPr lang="en-US"/>
            <a:t>Presence in a ‘high crime area’ </a:t>
          </a:r>
        </a:p>
      </dgm:t>
    </dgm:pt>
    <dgm:pt modelId="{714F6528-8525-49DC-9AB6-842F17436682}" type="parTrans" cxnId="{14208878-67A6-4F83-A0D3-6874A20D26C7}">
      <dgm:prSet/>
      <dgm:spPr/>
      <dgm:t>
        <a:bodyPr/>
        <a:lstStyle/>
        <a:p>
          <a:endParaRPr lang="en-US"/>
        </a:p>
      </dgm:t>
    </dgm:pt>
    <dgm:pt modelId="{78A89157-760A-4345-90AE-19F8DCF4D441}" type="sibTrans" cxnId="{14208878-67A6-4F83-A0D3-6874A20D26C7}">
      <dgm:prSet/>
      <dgm:spPr/>
      <dgm:t>
        <a:bodyPr/>
        <a:lstStyle/>
        <a:p>
          <a:endParaRPr lang="en-US"/>
        </a:p>
      </dgm:t>
    </dgm:pt>
    <dgm:pt modelId="{C6734B98-2FDB-4388-9BCB-FB320E43892B}">
      <dgm:prSet/>
      <dgm:spPr/>
      <dgm:t>
        <a:bodyPr/>
        <a:lstStyle/>
        <a:p>
          <a:r>
            <a:rPr lang="en-US"/>
            <a:t>Associates (even if there are reasonable grounds for searching one of them)</a:t>
          </a:r>
        </a:p>
      </dgm:t>
    </dgm:pt>
    <dgm:pt modelId="{29D42440-32D0-402D-9FD4-B8AF87940173}" type="parTrans" cxnId="{8536C463-4952-4BDC-8EA1-31EEF251BD46}">
      <dgm:prSet/>
      <dgm:spPr/>
      <dgm:t>
        <a:bodyPr/>
        <a:lstStyle/>
        <a:p>
          <a:endParaRPr lang="en-US"/>
        </a:p>
      </dgm:t>
    </dgm:pt>
    <dgm:pt modelId="{B528E821-5F6B-4889-B5DC-E3918D07277A}" type="sibTrans" cxnId="{8536C463-4952-4BDC-8EA1-31EEF251BD46}">
      <dgm:prSet/>
      <dgm:spPr/>
      <dgm:t>
        <a:bodyPr/>
        <a:lstStyle/>
        <a:p>
          <a:endParaRPr lang="en-US"/>
        </a:p>
      </dgm:t>
    </dgm:pt>
    <dgm:pt modelId="{EF575685-4AE8-45AA-A2F8-914482F2680F}">
      <dgm:prSet/>
      <dgm:spPr/>
      <dgm:t>
        <a:bodyPr/>
        <a:lstStyle/>
        <a:p>
          <a:r>
            <a:rPr lang="en-US"/>
            <a:t>Furtive movements.</a:t>
          </a:r>
        </a:p>
      </dgm:t>
    </dgm:pt>
    <dgm:pt modelId="{D72A3DC1-DC27-4C93-B8B5-DC0F8606097C}" type="parTrans" cxnId="{EF867E53-7526-4B8E-8D78-13CC71ED39B6}">
      <dgm:prSet/>
      <dgm:spPr/>
      <dgm:t>
        <a:bodyPr/>
        <a:lstStyle/>
        <a:p>
          <a:endParaRPr lang="en-US"/>
        </a:p>
      </dgm:t>
    </dgm:pt>
    <dgm:pt modelId="{963D3C17-A4EB-45CA-95F5-EFAA394242C1}" type="sibTrans" cxnId="{EF867E53-7526-4B8E-8D78-13CC71ED39B6}">
      <dgm:prSet/>
      <dgm:spPr/>
      <dgm:t>
        <a:bodyPr/>
        <a:lstStyle/>
        <a:p>
          <a:endParaRPr lang="en-US"/>
        </a:p>
      </dgm:t>
    </dgm:pt>
    <dgm:pt modelId="{2B5C641E-29EC-4A1C-886D-A3630D547317}">
      <dgm:prSet/>
      <dgm:spPr/>
      <dgm:t>
        <a:bodyPr/>
        <a:lstStyle/>
        <a:p>
          <a:r>
            <a:rPr lang="en-GB" i="0" dirty="0"/>
            <a:t>There must be something about their manner, deportment, conversations and the surrounding circumstances which afford that suspicion</a:t>
          </a:r>
          <a:endParaRPr lang="en-US" dirty="0"/>
        </a:p>
      </dgm:t>
    </dgm:pt>
    <dgm:pt modelId="{F9F6BE23-3D17-47AB-B077-714D68E03E2B}" type="parTrans" cxnId="{79EA4C7F-A0CF-4065-87A6-D7B8A357952C}">
      <dgm:prSet/>
      <dgm:spPr/>
      <dgm:t>
        <a:bodyPr/>
        <a:lstStyle/>
        <a:p>
          <a:endParaRPr lang="en-US"/>
        </a:p>
      </dgm:t>
    </dgm:pt>
    <dgm:pt modelId="{0CC16B30-2475-4C47-81A2-7920218BF985}" type="sibTrans" cxnId="{79EA4C7F-A0CF-4065-87A6-D7B8A357952C}">
      <dgm:prSet/>
      <dgm:spPr/>
      <dgm:t>
        <a:bodyPr/>
        <a:lstStyle/>
        <a:p>
          <a:endParaRPr lang="en-US"/>
        </a:p>
      </dgm:t>
    </dgm:pt>
    <dgm:pt modelId="{DB79B7C2-F580-B74C-A1BA-7BD054773BEE}" type="pres">
      <dgm:prSet presAssocID="{2652B348-242A-4817-A10F-AA39B0CCC3EA}" presName="diagram" presStyleCnt="0">
        <dgm:presLayoutVars>
          <dgm:dir/>
          <dgm:resizeHandles val="exact"/>
        </dgm:presLayoutVars>
      </dgm:prSet>
      <dgm:spPr/>
    </dgm:pt>
    <dgm:pt modelId="{41A3F99A-4B12-4948-A539-9E9D91CBD9B2}" type="pres">
      <dgm:prSet presAssocID="{AB3D4681-0002-49E7-BC50-2CE1DD2096C9}" presName="node" presStyleLbl="node1" presStyleIdx="0" presStyleCnt="13">
        <dgm:presLayoutVars>
          <dgm:bulletEnabled val="1"/>
        </dgm:presLayoutVars>
      </dgm:prSet>
      <dgm:spPr/>
    </dgm:pt>
    <dgm:pt modelId="{45405226-22E2-B440-B815-92E33C3056FA}" type="pres">
      <dgm:prSet presAssocID="{5A9B7B1D-0D16-4F5C-8E2F-02B8F90AE022}" presName="sibTrans" presStyleCnt="0"/>
      <dgm:spPr/>
    </dgm:pt>
    <dgm:pt modelId="{FB0C6FCF-29EE-364C-90B6-199A0D3AA439}" type="pres">
      <dgm:prSet presAssocID="{1A84A1DC-5ED3-451B-A40A-1271669820AD}" presName="node" presStyleLbl="node1" presStyleIdx="1" presStyleCnt="13">
        <dgm:presLayoutVars>
          <dgm:bulletEnabled val="1"/>
        </dgm:presLayoutVars>
      </dgm:prSet>
      <dgm:spPr/>
    </dgm:pt>
    <dgm:pt modelId="{6F52D100-AD27-984D-854A-885DB951E46B}" type="pres">
      <dgm:prSet presAssocID="{C46D8687-9CEC-4294-829F-6F4B60F6CF6B}" presName="sibTrans" presStyleCnt="0"/>
      <dgm:spPr/>
    </dgm:pt>
    <dgm:pt modelId="{16672258-98FB-9040-90DE-0875F2023BDE}" type="pres">
      <dgm:prSet presAssocID="{C78CD37E-7399-4464-93B6-36689BC5F2DA}" presName="node" presStyleLbl="node1" presStyleIdx="2" presStyleCnt="13">
        <dgm:presLayoutVars>
          <dgm:bulletEnabled val="1"/>
        </dgm:presLayoutVars>
      </dgm:prSet>
      <dgm:spPr/>
    </dgm:pt>
    <dgm:pt modelId="{8CB292A0-00D7-BD4B-903E-857674B4ACE6}" type="pres">
      <dgm:prSet presAssocID="{EAE1CD50-80DB-4965-BA72-46EDF2DF5108}" presName="sibTrans" presStyleCnt="0"/>
      <dgm:spPr/>
    </dgm:pt>
    <dgm:pt modelId="{BFB949BD-4017-E54F-8ABF-3EEDBE3734ED}" type="pres">
      <dgm:prSet presAssocID="{7857ACBB-8F36-4DFE-84A7-52CEA66DBED9}" presName="node" presStyleLbl="node1" presStyleIdx="3" presStyleCnt="13">
        <dgm:presLayoutVars>
          <dgm:bulletEnabled val="1"/>
        </dgm:presLayoutVars>
      </dgm:prSet>
      <dgm:spPr/>
    </dgm:pt>
    <dgm:pt modelId="{E679B658-E00B-304F-B021-BCB629E2F179}" type="pres">
      <dgm:prSet presAssocID="{D247C501-C3D9-4D8D-8659-34A6DD88F4A7}" presName="sibTrans" presStyleCnt="0"/>
      <dgm:spPr/>
    </dgm:pt>
    <dgm:pt modelId="{DF1B7E2E-4F38-FD40-8D77-901466FA6BA9}" type="pres">
      <dgm:prSet presAssocID="{9EBFF6C4-0851-49BD-9D96-AC70D9F42529}" presName="node" presStyleLbl="node1" presStyleIdx="4" presStyleCnt="13">
        <dgm:presLayoutVars>
          <dgm:bulletEnabled val="1"/>
        </dgm:presLayoutVars>
      </dgm:prSet>
      <dgm:spPr/>
    </dgm:pt>
    <dgm:pt modelId="{121E0CC6-6EDF-494A-988F-4BAF008B2B4A}" type="pres">
      <dgm:prSet presAssocID="{760305D7-8E35-4E25-80B2-40CDE4988279}" presName="sibTrans" presStyleCnt="0"/>
      <dgm:spPr/>
    </dgm:pt>
    <dgm:pt modelId="{85289F9F-EEF9-4B4F-8CA0-CE7DF543A8F6}" type="pres">
      <dgm:prSet presAssocID="{7C592FDC-0C71-4513-B413-FF00CC0EBA22}" presName="node" presStyleLbl="node1" presStyleIdx="5" presStyleCnt="13">
        <dgm:presLayoutVars>
          <dgm:bulletEnabled val="1"/>
        </dgm:presLayoutVars>
      </dgm:prSet>
      <dgm:spPr/>
    </dgm:pt>
    <dgm:pt modelId="{2B322BC2-3462-2F49-88A6-388D925BBF2D}" type="pres">
      <dgm:prSet presAssocID="{152F0514-5D91-40E5-894B-456603DAAD46}" presName="sibTrans" presStyleCnt="0"/>
      <dgm:spPr/>
    </dgm:pt>
    <dgm:pt modelId="{9F857F55-1AD5-6C4F-B9B8-31A3B4D30BB2}" type="pres">
      <dgm:prSet presAssocID="{38495332-95C5-4158-A573-913A9E8C8C6B}" presName="node" presStyleLbl="node1" presStyleIdx="6" presStyleCnt="13">
        <dgm:presLayoutVars>
          <dgm:bulletEnabled val="1"/>
        </dgm:presLayoutVars>
      </dgm:prSet>
      <dgm:spPr/>
    </dgm:pt>
    <dgm:pt modelId="{D8C05E27-291F-8644-90B3-C9CE7A72CA33}" type="pres">
      <dgm:prSet presAssocID="{82D61C8C-080A-4AD7-934A-C44C28D0901C}" presName="sibTrans" presStyleCnt="0"/>
      <dgm:spPr/>
    </dgm:pt>
    <dgm:pt modelId="{D448F9BC-9336-1C41-979C-D47968D3D9F9}" type="pres">
      <dgm:prSet presAssocID="{15E38E99-2733-4DD8-959A-404369A38B16}" presName="node" presStyleLbl="node1" presStyleIdx="7" presStyleCnt="13">
        <dgm:presLayoutVars>
          <dgm:bulletEnabled val="1"/>
        </dgm:presLayoutVars>
      </dgm:prSet>
      <dgm:spPr/>
    </dgm:pt>
    <dgm:pt modelId="{EE30B4F1-0C58-FF44-803D-B2558154BF9C}" type="pres">
      <dgm:prSet presAssocID="{B3EE5346-082D-4344-8A4C-62964E95EFE9}" presName="sibTrans" presStyleCnt="0"/>
      <dgm:spPr/>
    </dgm:pt>
    <dgm:pt modelId="{FF0D0EBF-EEFC-0F43-8208-5339F0FA4387}" type="pres">
      <dgm:prSet presAssocID="{84D2F3CE-074D-4A21-BEE4-A60B1008BB7C}" presName="node" presStyleLbl="node1" presStyleIdx="8" presStyleCnt="13">
        <dgm:presLayoutVars>
          <dgm:bulletEnabled val="1"/>
        </dgm:presLayoutVars>
      </dgm:prSet>
      <dgm:spPr/>
    </dgm:pt>
    <dgm:pt modelId="{3AED9DF8-A544-9D4F-A675-10AC2B6533F9}" type="pres">
      <dgm:prSet presAssocID="{20ABD59E-AF95-4584-8ED4-FEBDF696C963}" presName="sibTrans" presStyleCnt="0"/>
      <dgm:spPr/>
    </dgm:pt>
    <dgm:pt modelId="{038ECF4B-7D73-C64A-A82A-EE528C57D21B}" type="pres">
      <dgm:prSet presAssocID="{6758EFEC-123B-4E32-88EC-A08A911AA439}" presName="node" presStyleLbl="node1" presStyleIdx="9" presStyleCnt="13">
        <dgm:presLayoutVars>
          <dgm:bulletEnabled val="1"/>
        </dgm:presLayoutVars>
      </dgm:prSet>
      <dgm:spPr/>
    </dgm:pt>
    <dgm:pt modelId="{0087C744-B0A9-ED41-B762-70ED21F9FAD0}" type="pres">
      <dgm:prSet presAssocID="{78A89157-760A-4345-90AE-19F8DCF4D441}" presName="sibTrans" presStyleCnt="0"/>
      <dgm:spPr/>
    </dgm:pt>
    <dgm:pt modelId="{ECCF9702-A13D-B542-A0D0-FD0CDF44CBBE}" type="pres">
      <dgm:prSet presAssocID="{C6734B98-2FDB-4388-9BCB-FB320E43892B}" presName="node" presStyleLbl="node1" presStyleIdx="10" presStyleCnt="13">
        <dgm:presLayoutVars>
          <dgm:bulletEnabled val="1"/>
        </dgm:presLayoutVars>
      </dgm:prSet>
      <dgm:spPr/>
    </dgm:pt>
    <dgm:pt modelId="{E7829821-C6B3-EB47-9106-54AB5A4526AD}" type="pres">
      <dgm:prSet presAssocID="{B528E821-5F6B-4889-B5DC-E3918D07277A}" presName="sibTrans" presStyleCnt="0"/>
      <dgm:spPr/>
    </dgm:pt>
    <dgm:pt modelId="{382DD0C6-67A0-4843-992C-0FFA79902742}" type="pres">
      <dgm:prSet presAssocID="{EF575685-4AE8-45AA-A2F8-914482F2680F}" presName="node" presStyleLbl="node1" presStyleIdx="11" presStyleCnt="13">
        <dgm:presLayoutVars>
          <dgm:bulletEnabled val="1"/>
        </dgm:presLayoutVars>
      </dgm:prSet>
      <dgm:spPr/>
    </dgm:pt>
    <dgm:pt modelId="{80E9A06C-735E-874A-B0D9-FC18E8975AE0}" type="pres">
      <dgm:prSet presAssocID="{963D3C17-A4EB-45CA-95F5-EFAA394242C1}" presName="sibTrans" presStyleCnt="0"/>
      <dgm:spPr/>
    </dgm:pt>
    <dgm:pt modelId="{07521ECB-C7A3-944A-B62B-E39287657E45}" type="pres">
      <dgm:prSet presAssocID="{2B5C641E-29EC-4A1C-886D-A3630D547317}" presName="node" presStyleLbl="node1" presStyleIdx="12" presStyleCnt="13">
        <dgm:presLayoutVars>
          <dgm:bulletEnabled val="1"/>
        </dgm:presLayoutVars>
      </dgm:prSet>
      <dgm:spPr/>
    </dgm:pt>
  </dgm:ptLst>
  <dgm:cxnLst>
    <dgm:cxn modelId="{CB3C6A0F-DD93-4E4A-9837-83A380BD40E3}" type="presOf" srcId="{38495332-95C5-4158-A573-913A9E8C8C6B}" destId="{9F857F55-1AD5-6C4F-B9B8-31A3B4D30BB2}" srcOrd="0" destOrd="0" presId="urn:microsoft.com/office/officeart/2005/8/layout/default"/>
    <dgm:cxn modelId="{EA49AF19-532A-43C6-AF17-F3BFA1E37A67}" srcId="{2652B348-242A-4817-A10F-AA39B0CCC3EA}" destId="{38495332-95C5-4158-A573-913A9E8C8C6B}" srcOrd="6" destOrd="0" parTransId="{C49551A0-183C-483C-8365-540E2D894251}" sibTransId="{82D61C8C-080A-4AD7-934A-C44C28D0901C}"/>
    <dgm:cxn modelId="{2C70333D-7BA6-46F7-A3F4-39F866360F7C}" srcId="{2652B348-242A-4817-A10F-AA39B0CCC3EA}" destId="{84D2F3CE-074D-4A21-BEE4-A60B1008BB7C}" srcOrd="8" destOrd="0" parTransId="{6153D40E-E91E-4C17-9F9C-F1D45E004AC5}" sibTransId="{20ABD59E-AF95-4584-8ED4-FEBDF696C963}"/>
    <dgm:cxn modelId="{CC12BB4D-E8C9-4DFF-A405-AE914F8883BB}" srcId="{2652B348-242A-4817-A10F-AA39B0CCC3EA}" destId="{7C592FDC-0C71-4513-B413-FF00CC0EBA22}" srcOrd="5" destOrd="0" parTransId="{7115CC1E-89A3-4158-A535-6C109E614C9C}" sibTransId="{152F0514-5D91-40E5-894B-456603DAAD46}"/>
    <dgm:cxn modelId="{EF867E53-7526-4B8E-8D78-13CC71ED39B6}" srcId="{2652B348-242A-4817-A10F-AA39B0CCC3EA}" destId="{EF575685-4AE8-45AA-A2F8-914482F2680F}" srcOrd="11" destOrd="0" parTransId="{D72A3DC1-DC27-4C93-B8B5-DC0F8606097C}" sibTransId="{963D3C17-A4EB-45CA-95F5-EFAA394242C1}"/>
    <dgm:cxn modelId="{4AFCE059-B35E-F74B-95CE-BA198ECDE1CA}" type="presOf" srcId="{6758EFEC-123B-4E32-88EC-A08A911AA439}" destId="{038ECF4B-7D73-C64A-A82A-EE528C57D21B}" srcOrd="0" destOrd="0" presId="urn:microsoft.com/office/officeart/2005/8/layout/default"/>
    <dgm:cxn modelId="{D7AB9E5A-F729-0A41-AF7C-0196E6A29207}" type="presOf" srcId="{C6734B98-2FDB-4388-9BCB-FB320E43892B}" destId="{ECCF9702-A13D-B542-A0D0-FD0CDF44CBBE}" srcOrd="0" destOrd="0" presId="urn:microsoft.com/office/officeart/2005/8/layout/default"/>
    <dgm:cxn modelId="{9D2ADE5A-AE51-1E40-AA4A-EBF3C23A7263}" type="presOf" srcId="{7857ACBB-8F36-4DFE-84A7-52CEA66DBED9}" destId="{BFB949BD-4017-E54F-8ABF-3EEDBE3734ED}" srcOrd="0" destOrd="0" presId="urn:microsoft.com/office/officeart/2005/8/layout/default"/>
    <dgm:cxn modelId="{B4D7765E-437A-6047-824A-8005001FFB27}" type="presOf" srcId="{2652B348-242A-4817-A10F-AA39B0CCC3EA}" destId="{DB79B7C2-F580-B74C-A1BA-7BD054773BEE}" srcOrd="0" destOrd="0" presId="urn:microsoft.com/office/officeart/2005/8/layout/default"/>
    <dgm:cxn modelId="{8536C463-4952-4BDC-8EA1-31EEF251BD46}" srcId="{2652B348-242A-4817-A10F-AA39B0CCC3EA}" destId="{C6734B98-2FDB-4388-9BCB-FB320E43892B}" srcOrd="10" destOrd="0" parTransId="{29D42440-32D0-402D-9FD4-B8AF87940173}" sibTransId="{B528E821-5F6B-4889-B5DC-E3918D07277A}"/>
    <dgm:cxn modelId="{A60D1873-F7FE-3D4E-9EF2-D8EED03C0F6D}" type="presOf" srcId="{AB3D4681-0002-49E7-BC50-2CE1DD2096C9}" destId="{41A3F99A-4B12-4948-A539-9E9D91CBD9B2}" srcOrd="0" destOrd="0" presId="urn:microsoft.com/office/officeart/2005/8/layout/default"/>
    <dgm:cxn modelId="{3D530975-A8BD-4BB5-B10E-47E354018968}" srcId="{2652B348-242A-4817-A10F-AA39B0CCC3EA}" destId="{15E38E99-2733-4DD8-959A-404369A38B16}" srcOrd="7" destOrd="0" parTransId="{CD689D66-3F04-49AB-A8AF-4388CF0C2C5E}" sibTransId="{B3EE5346-082D-4344-8A4C-62964E95EFE9}"/>
    <dgm:cxn modelId="{F0743076-C3BE-4A43-BBA7-BF1675131430}" type="presOf" srcId="{2B5C641E-29EC-4A1C-886D-A3630D547317}" destId="{07521ECB-C7A3-944A-B62B-E39287657E45}" srcOrd="0" destOrd="0" presId="urn:microsoft.com/office/officeart/2005/8/layout/default"/>
    <dgm:cxn modelId="{39CE6D77-D2FC-499F-AE0F-9322284902C4}" srcId="{2652B348-242A-4817-A10F-AA39B0CCC3EA}" destId="{C78CD37E-7399-4464-93B6-36689BC5F2DA}" srcOrd="2" destOrd="0" parTransId="{39E9CC85-4F63-43A3-AE27-AE8D7D88BCD5}" sibTransId="{EAE1CD50-80DB-4965-BA72-46EDF2DF5108}"/>
    <dgm:cxn modelId="{14208878-67A6-4F83-A0D3-6874A20D26C7}" srcId="{2652B348-242A-4817-A10F-AA39B0CCC3EA}" destId="{6758EFEC-123B-4E32-88EC-A08A911AA439}" srcOrd="9" destOrd="0" parTransId="{714F6528-8525-49DC-9AB6-842F17436682}" sibTransId="{78A89157-760A-4345-90AE-19F8DCF4D441}"/>
    <dgm:cxn modelId="{06EEE879-B176-E94E-892E-422AE23EB024}" type="presOf" srcId="{9EBFF6C4-0851-49BD-9D96-AC70D9F42529}" destId="{DF1B7E2E-4F38-FD40-8D77-901466FA6BA9}" srcOrd="0" destOrd="0" presId="urn:microsoft.com/office/officeart/2005/8/layout/default"/>
    <dgm:cxn modelId="{79EA4C7F-A0CF-4065-87A6-D7B8A357952C}" srcId="{2652B348-242A-4817-A10F-AA39B0CCC3EA}" destId="{2B5C641E-29EC-4A1C-886D-A3630D547317}" srcOrd="12" destOrd="0" parTransId="{F9F6BE23-3D17-47AB-B077-714D68E03E2B}" sibTransId="{0CC16B30-2475-4C47-81A2-7920218BF985}"/>
    <dgm:cxn modelId="{8E65969B-F74F-4537-876C-31F39F9B69FF}" srcId="{2652B348-242A-4817-A10F-AA39B0CCC3EA}" destId="{9EBFF6C4-0851-49BD-9D96-AC70D9F42529}" srcOrd="4" destOrd="0" parTransId="{8952C7A7-5448-4BB9-A3AB-92F90EE290DC}" sibTransId="{760305D7-8E35-4E25-80B2-40CDE4988279}"/>
    <dgm:cxn modelId="{A99B4C9C-2287-4FC5-9BF9-F4BA2C87D032}" srcId="{2652B348-242A-4817-A10F-AA39B0CCC3EA}" destId="{7857ACBB-8F36-4DFE-84A7-52CEA66DBED9}" srcOrd="3" destOrd="0" parTransId="{B37145DA-0079-4FAC-93FD-BD037678980F}" sibTransId="{D247C501-C3D9-4D8D-8659-34A6DD88F4A7}"/>
    <dgm:cxn modelId="{8316D5BD-A0BD-B447-ADDC-05615CD3CBA3}" type="presOf" srcId="{84D2F3CE-074D-4A21-BEE4-A60B1008BB7C}" destId="{FF0D0EBF-EEFC-0F43-8208-5339F0FA4387}" srcOrd="0" destOrd="0" presId="urn:microsoft.com/office/officeart/2005/8/layout/default"/>
    <dgm:cxn modelId="{F1A0B3C8-4340-A446-B222-019D4E486D76}" type="presOf" srcId="{15E38E99-2733-4DD8-959A-404369A38B16}" destId="{D448F9BC-9336-1C41-979C-D47968D3D9F9}" srcOrd="0" destOrd="0" presId="urn:microsoft.com/office/officeart/2005/8/layout/default"/>
    <dgm:cxn modelId="{CBCF2BCB-68E6-8347-AA01-C1B40087FD0B}" type="presOf" srcId="{7C592FDC-0C71-4513-B413-FF00CC0EBA22}" destId="{85289F9F-EEF9-4B4F-8CA0-CE7DF543A8F6}" srcOrd="0" destOrd="0" presId="urn:microsoft.com/office/officeart/2005/8/layout/default"/>
    <dgm:cxn modelId="{628C6CD3-DA79-40D0-8A9B-0E4EC8E72263}" srcId="{2652B348-242A-4817-A10F-AA39B0CCC3EA}" destId="{AB3D4681-0002-49E7-BC50-2CE1DD2096C9}" srcOrd="0" destOrd="0" parTransId="{9131ED45-0632-4189-BC06-9298CF272AD2}" sibTransId="{5A9B7B1D-0D16-4F5C-8E2F-02B8F90AE022}"/>
    <dgm:cxn modelId="{E0D9F7D8-9862-41FE-9159-34443D717F25}" srcId="{2652B348-242A-4817-A10F-AA39B0CCC3EA}" destId="{1A84A1DC-5ED3-451B-A40A-1271669820AD}" srcOrd="1" destOrd="0" parTransId="{6072FF9E-44AE-43EB-8574-B53E8F244B1C}" sibTransId="{C46D8687-9CEC-4294-829F-6F4B60F6CF6B}"/>
    <dgm:cxn modelId="{BCEC4AEA-0155-144D-BCB3-29BFA3F255F2}" type="presOf" srcId="{EF575685-4AE8-45AA-A2F8-914482F2680F}" destId="{382DD0C6-67A0-4843-992C-0FFA79902742}" srcOrd="0" destOrd="0" presId="urn:microsoft.com/office/officeart/2005/8/layout/default"/>
    <dgm:cxn modelId="{B4B6B5F3-4235-8446-BB84-F5849A22A473}" type="presOf" srcId="{C78CD37E-7399-4464-93B6-36689BC5F2DA}" destId="{16672258-98FB-9040-90DE-0875F2023BDE}" srcOrd="0" destOrd="0" presId="urn:microsoft.com/office/officeart/2005/8/layout/default"/>
    <dgm:cxn modelId="{75CB5BF6-7B1E-FD45-9AD2-42926B27A584}" type="presOf" srcId="{1A84A1DC-5ED3-451B-A40A-1271669820AD}" destId="{FB0C6FCF-29EE-364C-90B6-199A0D3AA439}" srcOrd="0" destOrd="0" presId="urn:microsoft.com/office/officeart/2005/8/layout/default"/>
    <dgm:cxn modelId="{991EEE52-995A-BF4C-9EAA-263808EBA89E}" type="presParOf" srcId="{DB79B7C2-F580-B74C-A1BA-7BD054773BEE}" destId="{41A3F99A-4B12-4948-A539-9E9D91CBD9B2}" srcOrd="0" destOrd="0" presId="urn:microsoft.com/office/officeart/2005/8/layout/default"/>
    <dgm:cxn modelId="{1A04D4DD-A35E-5647-B4AC-DEDAA6CCE0C5}" type="presParOf" srcId="{DB79B7C2-F580-B74C-A1BA-7BD054773BEE}" destId="{45405226-22E2-B440-B815-92E33C3056FA}" srcOrd="1" destOrd="0" presId="urn:microsoft.com/office/officeart/2005/8/layout/default"/>
    <dgm:cxn modelId="{0F1E1B8A-EDD0-1245-99D7-8628D1727DAD}" type="presParOf" srcId="{DB79B7C2-F580-B74C-A1BA-7BD054773BEE}" destId="{FB0C6FCF-29EE-364C-90B6-199A0D3AA439}" srcOrd="2" destOrd="0" presId="urn:microsoft.com/office/officeart/2005/8/layout/default"/>
    <dgm:cxn modelId="{8D7F31F0-675A-D14A-A3E5-DFC42B488291}" type="presParOf" srcId="{DB79B7C2-F580-B74C-A1BA-7BD054773BEE}" destId="{6F52D100-AD27-984D-854A-885DB951E46B}" srcOrd="3" destOrd="0" presId="urn:microsoft.com/office/officeart/2005/8/layout/default"/>
    <dgm:cxn modelId="{B4DE32E7-48C1-5848-8BBC-086E01CD81E8}" type="presParOf" srcId="{DB79B7C2-F580-B74C-A1BA-7BD054773BEE}" destId="{16672258-98FB-9040-90DE-0875F2023BDE}" srcOrd="4" destOrd="0" presId="urn:microsoft.com/office/officeart/2005/8/layout/default"/>
    <dgm:cxn modelId="{932575C9-9EA8-F041-80CF-9AF5CFEBBD57}" type="presParOf" srcId="{DB79B7C2-F580-B74C-A1BA-7BD054773BEE}" destId="{8CB292A0-00D7-BD4B-903E-857674B4ACE6}" srcOrd="5" destOrd="0" presId="urn:microsoft.com/office/officeart/2005/8/layout/default"/>
    <dgm:cxn modelId="{B9961E03-91F0-834D-8F49-4D6895F46B77}" type="presParOf" srcId="{DB79B7C2-F580-B74C-A1BA-7BD054773BEE}" destId="{BFB949BD-4017-E54F-8ABF-3EEDBE3734ED}" srcOrd="6" destOrd="0" presId="urn:microsoft.com/office/officeart/2005/8/layout/default"/>
    <dgm:cxn modelId="{DFA60891-9E5A-CE45-81FF-D00617E597C4}" type="presParOf" srcId="{DB79B7C2-F580-B74C-A1BA-7BD054773BEE}" destId="{E679B658-E00B-304F-B021-BCB629E2F179}" srcOrd="7" destOrd="0" presId="urn:microsoft.com/office/officeart/2005/8/layout/default"/>
    <dgm:cxn modelId="{5BD272F8-12BF-AF46-9192-CF7212F1B1EB}" type="presParOf" srcId="{DB79B7C2-F580-B74C-A1BA-7BD054773BEE}" destId="{DF1B7E2E-4F38-FD40-8D77-901466FA6BA9}" srcOrd="8" destOrd="0" presId="urn:microsoft.com/office/officeart/2005/8/layout/default"/>
    <dgm:cxn modelId="{26118B13-AC17-D042-A363-E6D8DA5DAC2E}" type="presParOf" srcId="{DB79B7C2-F580-B74C-A1BA-7BD054773BEE}" destId="{121E0CC6-6EDF-494A-988F-4BAF008B2B4A}" srcOrd="9" destOrd="0" presId="urn:microsoft.com/office/officeart/2005/8/layout/default"/>
    <dgm:cxn modelId="{239E89FF-F231-9A4B-A81A-01956C4B4B75}" type="presParOf" srcId="{DB79B7C2-F580-B74C-A1BA-7BD054773BEE}" destId="{85289F9F-EEF9-4B4F-8CA0-CE7DF543A8F6}" srcOrd="10" destOrd="0" presId="urn:microsoft.com/office/officeart/2005/8/layout/default"/>
    <dgm:cxn modelId="{100CF944-57C9-934C-A714-92F4AEE9A170}" type="presParOf" srcId="{DB79B7C2-F580-B74C-A1BA-7BD054773BEE}" destId="{2B322BC2-3462-2F49-88A6-388D925BBF2D}" srcOrd="11" destOrd="0" presId="urn:microsoft.com/office/officeart/2005/8/layout/default"/>
    <dgm:cxn modelId="{F780B6B6-E97B-5F46-90F8-A45057663E18}" type="presParOf" srcId="{DB79B7C2-F580-B74C-A1BA-7BD054773BEE}" destId="{9F857F55-1AD5-6C4F-B9B8-31A3B4D30BB2}" srcOrd="12" destOrd="0" presId="urn:microsoft.com/office/officeart/2005/8/layout/default"/>
    <dgm:cxn modelId="{80AB4873-7E22-9B4E-B9FE-12410489E905}" type="presParOf" srcId="{DB79B7C2-F580-B74C-A1BA-7BD054773BEE}" destId="{D8C05E27-291F-8644-90B3-C9CE7A72CA33}" srcOrd="13" destOrd="0" presId="urn:microsoft.com/office/officeart/2005/8/layout/default"/>
    <dgm:cxn modelId="{4BB90EE9-9F9F-8F46-A8E4-46DDA3D1CFE4}" type="presParOf" srcId="{DB79B7C2-F580-B74C-A1BA-7BD054773BEE}" destId="{D448F9BC-9336-1C41-979C-D47968D3D9F9}" srcOrd="14" destOrd="0" presId="urn:microsoft.com/office/officeart/2005/8/layout/default"/>
    <dgm:cxn modelId="{0B5250A8-639B-7D49-A624-0678B3676A37}" type="presParOf" srcId="{DB79B7C2-F580-B74C-A1BA-7BD054773BEE}" destId="{EE30B4F1-0C58-FF44-803D-B2558154BF9C}" srcOrd="15" destOrd="0" presId="urn:microsoft.com/office/officeart/2005/8/layout/default"/>
    <dgm:cxn modelId="{71E4BBD1-A140-0941-AF95-E83CAFD9270C}" type="presParOf" srcId="{DB79B7C2-F580-B74C-A1BA-7BD054773BEE}" destId="{FF0D0EBF-EEFC-0F43-8208-5339F0FA4387}" srcOrd="16" destOrd="0" presId="urn:microsoft.com/office/officeart/2005/8/layout/default"/>
    <dgm:cxn modelId="{54F9A5A0-8919-5948-A72E-CC96369A87B9}" type="presParOf" srcId="{DB79B7C2-F580-B74C-A1BA-7BD054773BEE}" destId="{3AED9DF8-A544-9D4F-A675-10AC2B6533F9}" srcOrd="17" destOrd="0" presId="urn:microsoft.com/office/officeart/2005/8/layout/default"/>
    <dgm:cxn modelId="{EE8D814C-0771-AA43-B601-B642BF42C24A}" type="presParOf" srcId="{DB79B7C2-F580-B74C-A1BA-7BD054773BEE}" destId="{038ECF4B-7D73-C64A-A82A-EE528C57D21B}" srcOrd="18" destOrd="0" presId="urn:microsoft.com/office/officeart/2005/8/layout/default"/>
    <dgm:cxn modelId="{3358535D-8B8D-0646-9E90-9AB890C7EADE}" type="presParOf" srcId="{DB79B7C2-F580-B74C-A1BA-7BD054773BEE}" destId="{0087C744-B0A9-ED41-B762-70ED21F9FAD0}" srcOrd="19" destOrd="0" presId="urn:microsoft.com/office/officeart/2005/8/layout/default"/>
    <dgm:cxn modelId="{D4E24F00-01C2-4346-A8C0-B74C8BD777FF}" type="presParOf" srcId="{DB79B7C2-F580-B74C-A1BA-7BD054773BEE}" destId="{ECCF9702-A13D-B542-A0D0-FD0CDF44CBBE}" srcOrd="20" destOrd="0" presId="urn:microsoft.com/office/officeart/2005/8/layout/default"/>
    <dgm:cxn modelId="{B926A55D-3472-1D49-B317-CED74F75FCAC}" type="presParOf" srcId="{DB79B7C2-F580-B74C-A1BA-7BD054773BEE}" destId="{E7829821-C6B3-EB47-9106-54AB5A4526AD}" srcOrd="21" destOrd="0" presId="urn:microsoft.com/office/officeart/2005/8/layout/default"/>
    <dgm:cxn modelId="{1515FAE0-B4F3-7440-A11D-7BCA65879D34}" type="presParOf" srcId="{DB79B7C2-F580-B74C-A1BA-7BD054773BEE}" destId="{382DD0C6-67A0-4843-992C-0FFA79902742}" srcOrd="22" destOrd="0" presId="urn:microsoft.com/office/officeart/2005/8/layout/default"/>
    <dgm:cxn modelId="{BB5E8072-6796-5B4E-B8AE-67EE15059C50}" type="presParOf" srcId="{DB79B7C2-F580-B74C-A1BA-7BD054773BEE}" destId="{80E9A06C-735E-874A-B0D9-FC18E8975AE0}" srcOrd="23" destOrd="0" presId="urn:microsoft.com/office/officeart/2005/8/layout/default"/>
    <dgm:cxn modelId="{C5E71681-385C-D44D-8614-B63F1281D91E}" type="presParOf" srcId="{DB79B7C2-F580-B74C-A1BA-7BD054773BEE}" destId="{07521ECB-C7A3-944A-B62B-E39287657E45}" srcOrd="2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D3DA934F-7CBA-40B2-A17B-51EE18909FF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54F0DF3-984F-4141-8392-6E7735C82EA4}">
      <dgm:prSet/>
      <dgm:spPr/>
      <dgm:t>
        <a:bodyPr/>
        <a:lstStyle/>
        <a:p>
          <a:r>
            <a:rPr lang="en-GB" b="1" i="1" u="sng"/>
            <a:t>B</a:t>
          </a:r>
          <a:r>
            <a:rPr lang="en-GB" b="1" i="1"/>
            <a:t>ehaviour</a:t>
          </a:r>
          <a:r>
            <a:rPr lang="en-GB" b="0" i="1"/>
            <a:t> of the person or those with him or her</a:t>
          </a:r>
          <a:br>
            <a:rPr lang="en-GB" b="0" i="1"/>
          </a:br>
          <a:endParaRPr lang="en-US"/>
        </a:p>
      </dgm:t>
    </dgm:pt>
    <dgm:pt modelId="{5D832125-C335-4941-963B-0299A79889F8}" type="parTrans" cxnId="{35DD6E3B-B02A-4F44-9BC0-A8A73BC30D6A}">
      <dgm:prSet/>
      <dgm:spPr/>
      <dgm:t>
        <a:bodyPr/>
        <a:lstStyle/>
        <a:p>
          <a:endParaRPr lang="en-US"/>
        </a:p>
      </dgm:t>
    </dgm:pt>
    <dgm:pt modelId="{987B410E-9915-4AC8-A22E-568C89E3F335}" type="sibTrans" cxnId="{35DD6E3B-B02A-4F44-9BC0-A8A73BC30D6A}">
      <dgm:prSet/>
      <dgm:spPr/>
      <dgm:t>
        <a:bodyPr/>
        <a:lstStyle/>
        <a:p>
          <a:endParaRPr lang="en-US"/>
        </a:p>
      </dgm:t>
    </dgm:pt>
    <dgm:pt modelId="{907E85E6-4DE9-4A0B-A312-7987AD79158A}">
      <dgm:prSet/>
      <dgm:spPr/>
      <dgm:t>
        <a:bodyPr/>
        <a:lstStyle/>
        <a:p>
          <a:r>
            <a:rPr lang="en-GB" b="1" i="1" u="sng"/>
            <a:t>A</a:t>
          </a:r>
          <a:r>
            <a:rPr lang="en-GB" b="1" i="1"/>
            <a:t>rticle</a:t>
          </a:r>
          <a:r>
            <a:rPr lang="en-GB" b="0" i="1"/>
            <a:t> suspected of being carried</a:t>
          </a:r>
          <a:br>
            <a:rPr lang="en-GB" b="0" i="1"/>
          </a:br>
          <a:endParaRPr lang="en-US"/>
        </a:p>
      </dgm:t>
    </dgm:pt>
    <dgm:pt modelId="{B9CF7CAF-F452-4666-93CB-8B9E1E0825B2}" type="parTrans" cxnId="{C354B7C2-D532-464C-9390-6604F5C16D0D}">
      <dgm:prSet/>
      <dgm:spPr/>
      <dgm:t>
        <a:bodyPr/>
        <a:lstStyle/>
        <a:p>
          <a:endParaRPr lang="en-US"/>
        </a:p>
      </dgm:t>
    </dgm:pt>
    <dgm:pt modelId="{9A0D214E-034B-4328-B66D-47C266342590}" type="sibTrans" cxnId="{C354B7C2-D532-464C-9390-6604F5C16D0D}">
      <dgm:prSet/>
      <dgm:spPr/>
      <dgm:t>
        <a:bodyPr/>
        <a:lstStyle/>
        <a:p>
          <a:endParaRPr lang="en-US"/>
        </a:p>
      </dgm:t>
    </dgm:pt>
    <dgm:pt modelId="{1B9102A1-3F3A-422A-AC38-3F23FB171FEB}">
      <dgm:prSet/>
      <dgm:spPr/>
      <dgm:t>
        <a:bodyPr/>
        <a:lstStyle/>
        <a:p>
          <a:r>
            <a:rPr lang="en-GB" b="1" i="1" u="sng"/>
            <a:t>I</a:t>
          </a:r>
          <a:r>
            <a:rPr lang="en-GB" b="1" i="1"/>
            <a:t>ntelligence</a:t>
          </a:r>
          <a:r>
            <a:rPr lang="en-GB" b="1" i="1" baseline="0"/>
            <a:t> </a:t>
          </a:r>
          <a:r>
            <a:rPr lang="en-GB" b="0" i="1"/>
            <a:t>accurate &amp; current</a:t>
          </a:r>
          <a:br>
            <a:rPr lang="en-GB" b="0" i="1"/>
          </a:br>
          <a:endParaRPr lang="en-US"/>
        </a:p>
      </dgm:t>
    </dgm:pt>
    <dgm:pt modelId="{6EE49244-47F2-4616-B856-C7E058396CC8}" type="parTrans" cxnId="{09F8A34B-7811-49AD-B355-3014EDE0239E}">
      <dgm:prSet/>
      <dgm:spPr/>
      <dgm:t>
        <a:bodyPr/>
        <a:lstStyle/>
        <a:p>
          <a:endParaRPr lang="en-US"/>
        </a:p>
      </dgm:t>
    </dgm:pt>
    <dgm:pt modelId="{F5CB8FE9-FFFC-4CA2-9EB7-FA9886187612}" type="sibTrans" cxnId="{09F8A34B-7811-49AD-B355-3014EDE0239E}">
      <dgm:prSet/>
      <dgm:spPr/>
      <dgm:t>
        <a:bodyPr/>
        <a:lstStyle/>
        <a:p>
          <a:endParaRPr lang="en-US"/>
        </a:p>
      </dgm:t>
    </dgm:pt>
    <dgm:pt modelId="{78F5CD7F-5CF2-45E7-9D32-2C03F410913F}">
      <dgm:prSet/>
      <dgm:spPr/>
      <dgm:t>
        <a:bodyPr/>
        <a:lstStyle/>
        <a:p>
          <a:r>
            <a:rPr lang="en-GB" b="1" i="1" u="sng"/>
            <a:t>T</a:t>
          </a:r>
          <a:r>
            <a:rPr lang="en-GB" b="1" i="1"/>
            <a:t>ime &amp; place </a:t>
          </a:r>
          <a:r>
            <a:rPr lang="en-GB" b="0" i="1"/>
            <a:t>where the person or vehicle is</a:t>
          </a:r>
          <a:br>
            <a:rPr lang="en-GB" b="0" i="1"/>
          </a:br>
          <a:endParaRPr lang="en-US"/>
        </a:p>
      </dgm:t>
    </dgm:pt>
    <dgm:pt modelId="{F0712B13-D4E1-4F70-89BB-80F865944F8E}" type="parTrans" cxnId="{0664A30B-16F5-4762-B291-3EDC21B67F39}">
      <dgm:prSet/>
      <dgm:spPr/>
      <dgm:t>
        <a:bodyPr/>
        <a:lstStyle/>
        <a:p>
          <a:endParaRPr lang="en-US"/>
        </a:p>
      </dgm:t>
    </dgm:pt>
    <dgm:pt modelId="{8887FD31-1FAC-46BE-9DC0-4027CB960CA3}" type="sibTrans" cxnId="{0664A30B-16F5-4762-B291-3EDC21B67F39}">
      <dgm:prSet/>
      <dgm:spPr/>
      <dgm:t>
        <a:bodyPr/>
        <a:lstStyle/>
        <a:p>
          <a:endParaRPr lang="en-US"/>
        </a:p>
      </dgm:t>
    </dgm:pt>
    <dgm:pt modelId="{81D7AAC7-F40C-44BB-8288-85CAEBD5D46B}">
      <dgm:prSet/>
      <dgm:spPr/>
      <dgm:t>
        <a:bodyPr/>
        <a:lstStyle/>
        <a:p>
          <a:r>
            <a:rPr lang="en-US" b="1"/>
            <a:t>Knowledge</a:t>
          </a:r>
          <a:r>
            <a:rPr lang="en-US"/>
            <a:t> - something you have been told by someone else (police colleague – witness – or even anonymous information)</a:t>
          </a:r>
        </a:p>
      </dgm:t>
    </dgm:pt>
    <dgm:pt modelId="{677C4B34-CA81-46F3-973E-32A2ADB0349C}" type="parTrans" cxnId="{6B2EA9C9-F74E-41FE-8160-3810C62F0731}">
      <dgm:prSet/>
      <dgm:spPr/>
      <dgm:t>
        <a:bodyPr/>
        <a:lstStyle/>
        <a:p>
          <a:endParaRPr lang="en-US"/>
        </a:p>
      </dgm:t>
    </dgm:pt>
    <dgm:pt modelId="{D2DFE72B-CFC7-4BCC-8023-944ABC1BCFA5}" type="sibTrans" cxnId="{6B2EA9C9-F74E-41FE-8160-3810C62F0731}">
      <dgm:prSet/>
      <dgm:spPr/>
      <dgm:t>
        <a:bodyPr/>
        <a:lstStyle/>
        <a:p>
          <a:endParaRPr lang="en-US"/>
        </a:p>
      </dgm:t>
    </dgm:pt>
    <dgm:pt modelId="{44331797-9DB0-B946-9350-0EAE0DF3469A}" type="pres">
      <dgm:prSet presAssocID="{D3DA934F-7CBA-40B2-A17B-51EE18909FFA}" presName="linear" presStyleCnt="0">
        <dgm:presLayoutVars>
          <dgm:animLvl val="lvl"/>
          <dgm:resizeHandles val="exact"/>
        </dgm:presLayoutVars>
      </dgm:prSet>
      <dgm:spPr/>
    </dgm:pt>
    <dgm:pt modelId="{2892CBE4-AF27-7C47-AFB8-3C1E740F8EE1}" type="pres">
      <dgm:prSet presAssocID="{854F0DF3-984F-4141-8392-6E7735C82EA4}" presName="parentText" presStyleLbl="node1" presStyleIdx="0" presStyleCnt="5">
        <dgm:presLayoutVars>
          <dgm:chMax val="0"/>
          <dgm:bulletEnabled val="1"/>
        </dgm:presLayoutVars>
      </dgm:prSet>
      <dgm:spPr/>
    </dgm:pt>
    <dgm:pt modelId="{A8B1AC60-2AED-0A4D-A964-92A5FFE29A58}" type="pres">
      <dgm:prSet presAssocID="{987B410E-9915-4AC8-A22E-568C89E3F335}" presName="spacer" presStyleCnt="0"/>
      <dgm:spPr/>
    </dgm:pt>
    <dgm:pt modelId="{476A02D9-1254-0245-8D7E-D66982AAC845}" type="pres">
      <dgm:prSet presAssocID="{907E85E6-4DE9-4A0B-A312-7987AD79158A}" presName="parentText" presStyleLbl="node1" presStyleIdx="1" presStyleCnt="5">
        <dgm:presLayoutVars>
          <dgm:chMax val="0"/>
          <dgm:bulletEnabled val="1"/>
        </dgm:presLayoutVars>
      </dgm:prSet>
      <dgm:spPr/>
    </dgm:pt>
    <dgm:pt modelId="{27D9233C-DA64-934D-9DF0-D0CDDD4937D1}" type="pres">
      <dgm:prSet presAssocID="{9A0D214E-034B-4328-B66D-47C266342590}" presName="spacer" presStyleCnt="0"/>
      <dgm:spPr/>
    </dgm:pt>
    <dgm:pt modelId="{C221611E-C8AD-504A-95F6-21C50B655EE2}" type="pres">
      <dgm:prSet presAssocID="{1B9102A1-3F3A-422A-AC38-3F23FB171FEB}" presName="parentText" presStyleLbl="node1" presStyleIdx="2" presStyleCnt="5">
        <dgm:presLayoutVars>
          <dgm:chMax val="0"/>
          <dgm:bulletEnabled val="1"/>
        </dgm:presLayoutVars>
      </dgm:prSet>
      <dgm:spPr/>
    </dgm:pt>
    <dgm:pt modelId="{C6FD00BD-96E0-6E4B-BEF0-F15B4C07C8E5}" type="pres">
      <dgm:prSet presAssocID="{F5CB8FE9-FFFC-4CA2-9EB7-FA9886187612}" presName="spacer" presStyleCnt="0"/>
      <dgm:spPr/>
    </dgm:pt>
    <dgm:pt modelId="{B19663CF-592D-BB41-9A78-CDFA87E79C2B}" type="pres">
      <dgm:prSet presAssocID="{78F5CD7F-5CF2-45E7-9D32-2C03F410913F}" presName="parentText" presStyleLbl="node1" presStyleIdx="3" presStyleCnt="5">
        <dgm:presLayoutVars>
          <dgm:chMax val="0"/>
          <dgm:bulletEnabled val="1"/>
        </dgm:presLayoutVars>
      </dgm:prSet>
      <dgm:spPr/>
    </dgm:pt>
    <dgm:pt modelId="{3C600015-C905-A449-9755-28493BE222F0}" type="pres">
      <dgm:prSet presAssocID="{8887FD31-1FAC-46BE-9DC0-4027CB960CA3}" presName="spacer" presStyleCnt="0"/>
      <dgm:spPr/>
    </dgm:pt>
    <dgm:pt modelId="{7D6E1605-7968-0D4F-B55A-64889C8C0EAE}" type="pres">
      <dgm:prSet presAssocID="{81D7AAC7-F40C-44BB-8288-85CAEBD5D46B}" presName="parentText" presStyleLbl="node1" presStyleIdx="4" presStyleCnt="5">
        <dgm:presLayoutVars>
          <dgm:chMax val="0"/>
          <dgm:bulletEnabled val="1"/>
        </dgm:presLayoutVars>
      </dgm:prSet>
      <dgm:spPr/>
    </dgm:pt>
  </dgm:ptLst>
  <dgm:cxnLst>
    <dgm:cxn modelId="{0664A30B-16F5-4762-B291-3EDC21B67F39}" srcId="{D3DA934F-7CBA-40B2-A17B-51EE18909FFA}" destId="{78F5CD7F-5CF2-45E7-9D32-2C03F410913F}" srcOrd="3" destOrd="0" parTransId="{F0712B13-D4E1-4F70-89BB-80F865944F8E}" sibTransId="{8887FD31-1FAC-46BE-9DC0-4027CB960CA3}"/>
    <dgm:cxn modelId="{28536B26-3EB6-CD4C-9FD0-496406C2DE3D}" type="presOf" srcId="{81D7AAC7-F40C-44BB-8288-85CAEBD5D46B}" destId="{7D6E1605-7968-0D4F-B55A-64889C8C0EAE}" srcOrd="0" destOrd="0" presId="urn:microsoft.com/office/officeart/2005/8/layout/vList2"/>
    <dgm:cxn modelId="{7473B127-DA53-3045-A2D8-9A925E34E23B}" type="presOf" srcId="{1B9102A1-3F3A-422A-AC38-3F23FB171FEB}" destId="{C221611E-C8AD-504A-95F6-21C50B655EE2}" srcOrd="0" destOrd="0" presId="urn:microsoft.com/office/officeart/2005/8/layout/vList2"/>
    <dgm:cxn modelId="{35DD6E3B-B02A-4F44-9BC0-A8A73BC30D6A}" srcId="{D3DA934F-7CBA-40B2-A17B-51EE18909FFA}" destId="{854F0DF3-984F-4141-8392-6E7735C82EA4}" srcOrd="0" destOrd="0" parTransId="{5D832125-C335-4941-963B-0299A79889F8}" sibTransId="{987B410E-9915-4AC8-A22E-568C89E3F335}"/>
    <dgm:cxn modelId="{08FE653C-7B9F-994E-8D24-E3ADEE3B93CF}" type="presOf" srcId="{854F0DF3-984F-4141-8392-6E7735C82EA4}" destId="{2892CBE4-AF27-7C47-AFB8-3C1E740F8EE1}" srcOrd="0" destOrd="0" presId="urn:microsoft.com/office/officeart/2005/8/layout/vList2"/>
    <dgm:cxn modelId="{09F8A34B-7811-49AD-B355-3014EDE0239E}" srcId="{D3DA934F-7CBA-40B2-A17B-51EE18909FFA}" destId="{1B9102A1-3F3A-422A-AC38-3F23FB171FEB}" srcOrd="2" destOrd="0" parTransId="{6EE49244-47F2-4616-B856-C7E058396CC8}" sibTransId="{F5CB8FE9-FFFC-4CA2-9EB7-FA9886187612}"/>
    <dgm:cxn modelId="{AA5AFC76-60B8-C94A-9749-9F0753A29877}" type="presOf" srcId="{D3DA934F-7CBA-40B2-A17B-51EE18909FFA}" destId="{44331797-9DB0-B946-9350-0EAE0DF3469A}" srcOrd="0" destOrd="0" presId="urn:microsoft.com/office/officeart/2005/8/layout/vList2"/>
    <dgm:cxn modelId="{A97D2C8B-D544-B54D-B7C6-BB8A13B56A90}" type="presOf" srcId="{907E85E6-4DE9-4A0B-A312-7987AD79158A}" destId="{476A02D9-1254-0245-8D7E-D66982AAC845}" srcOrd="0" destOrd="0" presId="urn:microsoft.com/office/officeart/2005/8/layout/vList2"/>
    <dgm:cxn modelId="{A1710FB0-BBFD-4447-A57F-B8B8EF53B4B7}" type="presOf" srcId="{78F5CD7F-5CF2-45E7-9D32-2C03F410913F}" destId="{B19663CF-592D-BB41-9A78-CDFA87E79C2B}" srcOrd="0" destOrd="0" presId="urn:microsoft.com/office/officeart/2005/8/layout/vList2"/>
    <dgm:cxn modelId="{C354B7C2-D532-464C-9390-6604F5C16D0D}" srcId="{D3DA934F-7CBA-40B2-A17B-51EE18909FFA}" destId="{907E85E6-4DE9-4A0B-A312-7987AD79158A}" srcOrd="1" destOrd="0" parTransId="{B9CF7CAF-F452-4666-93CB-8B9E1E0825B2}" sibTransId="{9A0D214E-034B-4328-B66D-47C266342590}"/>
    <dgm:cxn modelId="{6B2EA9C9-F74E-41FE-8160-3810C62F0731}" srcId="{D3DA934F-7CBA-40B2-A17B-51EE18909FFA}" destId="{81D7AAC7-F40C-44BB-8288-85CAEBD5D46B}" srcOrd="4" destOrd="0" parTransId="{677C4B34-CA81-46F3-973E-32A2ADB0349C}" sibTransId="{D2DFE72B-CFC7-4BCC-8023-944ABC1BCFA5}"/>
    <dgm:cxn modelId="{24EFA56B-2CD2-C846-8F93-0325331AEC42}" type="presParOf" srcId="{44331797-9DB0-B946-9350-0EAE0DF3469A}" destId="{2892CBE4-AF27-7C47-AFB8-3C1E740F8EE1}" srcOrd="0" destOrd="0" presId="urn:microsoft.com/office/officeart/2005/8/layout/vList2"/>
    <dgm:cxn modelId="{FC6F2DB9-E663-9447-BA5D-43E13EAF3FB7}" type="presParOf" srcId="{44331797-9DB0-B946-9350-0EAE0DF3469A}" destId="{A8B1AC60-2AED-0A4D-A964-92A5FFE29A58}" srcOrd="1" destOrd="0" presId="urn:microsoft.com/office/officeart/2005/8/layout/vList2"/>
    <dgm:cxn modelId="{E83C07D4-E063-E14B-847D-DCD9077EA738}" type="presParOf" srcId="{44331797-9DB0-B946-9350-0EAE0DF3469A}" destId="{476A02D9-1254-0245-8D7E-D66982AAC845}" srcOrd="2" destOrd="0" presId="urn:microsoft.com/office/officeart/2005/8/layout/vList2"/>
    <dgm:cxn modelId="{73EE48EB-A062-934B-810F-B1303DEE2C86}" type="presParOf" srcId="{44331797-9DB0-B946-9350-0EAE0DF3469A}" destId="{27D9233C-DA64-934D-9DF0-D0CDDD4937D1}" srcOrd="3" destOrd="0" presId="urn:microsoft.com/office/officeart/2005/8/layout/vList2"/>
    <dgm:cxn modelId="{28281A0E-667C-6649-AA7B-5B711D2BB565}" type="presParOf" srcId="{44331797-9DB0-B946-9350-0EAE0DF3469A}" destId="{C221611E-C8AD-504A-95F6-21C50B655EE2}" srcOrd="4" destOrd="0" presId="urn:microsoft.com/office/officeart/2005/8/layout/vList2"/>
    <dgm:cxn modelId="{C5F6105C-C0EE-AF4D-B286-0DD228A8D219}" type="presParOf" srcId="{44331797-9DB0-B946-9350-0EAE0DF3469A}" destId="{C6FD00BD-96E0-6E4B-BEF0-F15B4C07C8E5}" srcOrd="5" destOrd="0" presId="urn:microsoft.com/office/officeart/2005/8/layout/vList2"/>
    <dgm:cxn modelId="{7BA0EB6E-541C-CE4D-8B23-B06CF6D9F2C6}" type="presParOf" srcId="{44331797-9DB0-B946-9350-0EAE0DF3469A}" destId="{B19663CF-592D-BB41-9A78-CDFA87E79C2B}" srcOrd="6" destOrd="0" presId="urn:microsoft.com/office/officeart/2005/8/layout/vList2"/>
    <dgm:cxn modelId="{4B7632E7-76DF-544A-BF55-421D46C13DC8}" type="presParOf" srcId="{44331797-9DB0-B946-9350-0EAE0DF3469A}" destId="{3C600015-C905-A449-9755-28493BE222F0}" srcOrd="7" destOrd="0" presId="urn:microsoft.com/office/officeart/2005/8/layout/vList2"/>
    <dgm:cxn modelId="{61007B11-F76B-2B44-8292-C9A80D749325}" type="presParOf" srcId="{44331797-9DB0-B946-9350-0EAE0DF3469A}" destId="{7D6E1605-7968-0D4F-B55A-64889C8C0EAE}"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7CBB15C8-9C06-46B3-965C-F6352311012F}" type="doc">
      <dgm:prSet loTypeId="urn:microsoft.com/office/officeart/2005/8/layout/process4" loCatId="process" qsTypeId="urn:microsoft.com/office/officeart/2005/8/quickstyle/simple1" qsCatId="simple" csTypeId="urn:microsoft.com/office/officeart/2005/8/colors/colorful3" csCatId="colorful" phldr="1"/>
      <dgm:spPr/>
    </dgm:pt>
    <dgm:pt modelId="{CDF11527-434A-4735-BC75-99F8FC48B5C7}">
      <dgm:prSet phldrT="[Text]" custT="1"/>
      <dgm:spPr/>
      <dgm:t>
        <a:bodyPr/>
        <a:lstStyle/>
        <a:p>
          <a:r>
            <a:rPr lang="en-US" sz="2000" dirty="0"/>
            <a:t>Each time a stop and search of a person is considered officers should ask themselves this question</a:t>
          </a:r>
        </a:p>
      </dgm:t>
    </dgm:pt>
    <dgm:pt modelId="{AECDAE53-D542-4DBF-B25D-8E5CBF8A1F87}" type="parTrans" cxnId="{769B45C5-28D5-415B-ACA9-037F8C8B0481}">
      <dgm:prSet/>
      <dgm:spPr/>
      <dgm:t>
        <a:bodyPr/>
        <a:lstStyle/>
        <a:p>
          <a:endParaRPr lang="en-US"/>
        </a:p>
      </dgm:t>
    </dgm:pt>
    <dgm:pt modelId="{7579FFED-380C-4626-8D30-9638028AFF77}" type="sibTrans" cxnId="{769B45C5-28D5-415B-ACA9-037F8C8B0481}">
      <dgm:prSet/>
      <dgm:spPr/>
      <dgm:t>
        <a:bodyPr/>
        <a:lstStyle/>
        <a:p>
          <a:endParaRPr lang="en-US"/>
        </a:p>
      </dgm:t>
    </dgm:pt>
    <dgm:pt modelId="{576D5EAA-F4CA-47F9-A1CA-CD357142769F}">
      <dgm:prSet phldrT="[Text]" custT="1"/>
      <dgm:spPr/>
      <dgm:t>
        <a:bodyPr/>
        <a:lstStyle/>
        <a:p>
          <a:r>
            <a:rPr lang="en-US" sz="2000" dirty="0"/>
            <a:t>Do I have specific intelligence including my own observations, which provides reasonable grounds for suspecting that this person at this time in these circumstances possesses a specific prohibited article and there is a likelihood based on these suspicions that I will find the item I am looking for? </a:t>
          </a:r>
        </a:p>
      </dgm:t>
    </dgm:pt>
    <dgm:pt modelId="{1DC8DF76-CDBD-4356-9C9B-5BBF39917BC6}" type="parTrans" cxnId="{C0C2A469-C8B0-4C74-BF5F-66EA907AA1E5}">
      <dgm:prSet/>
      <dgm:spPr/>
      <dgm:t>
        <a:bodyPr/>
        <a:lstStyle/>
        <a:p>
          <a:endParaRPr lang="en-US"/>
        </a:p>
      </dgm:t>
    </dgm:pt>
    <dgm:pt modelId="{1E50498B-F274-46DE-BB8D-5C02D2D42E36}" type="sibTrans" cxnId="{C0C2A469-C8B0-4C74-BF5F-66EA907AA1E5}">
      <dgm:prSet/>
      <dgm:spPr/>
      <dgm:t>
        <a:bodyPr/>
        <a:lstStyle/>
        <a:p>
          <a:endParaRPr lang="en-US" dirty="0"/>
        </a:p>
      </dgm:t>
    </dgm:pt>
    <dgm:pt modelId="{8C7FADA9-C871-4854-B5DE-7411775BB2DF}">
      <dgm:prSet phldrT="[Text]" custT="1"/>
      <dgm:spPr/>
      <dgm:t>
        <a:bodyPr/>
        <a:lstStyle/>
        <a:p>
          <a:r>
            <a:rPr lang="en-US" sz="2000"/>
            <a:t>If there is no such intelligence, then </a:t>
          </a:r>
          <a:r>
            <a:rPr lang="en-US" sz="2000" b="1" i="1" u="sng"/>
            <a:t>no</a:t>
          </a:r>
          <a:r>
            <a:rPr lang="en-US" sz="2000"/>
            <a:t> search should be made</a:t>
          </a:r>
          <a:endParaRPr lang="en-US" sz="2000" dirty="0"/>
        </a:p>
      </dgm:t>
    </dgm:pt>
    <dgm:pt modelId="{4AA0133F-50DE-4B36-8199-F03E4828E300}" type="parTrans" cxnId="{67BB3AD0-7067-4662-9F8E-91B0E4A362C2}">
      <dgm:prSet/>
      <dgm:spPr/>
      <dgm:t>
        <a:bodyPr/>
        <a:lstStyle/>
        <a:p>
          <a:endParaRPr lang="en-US"/>
        </a:p>
      </dgm:t>
    </dgm:pt>
    <dgm:pt modelId="{0FE82D45-BE5B-424C-AB36-DC192394B50D}" type="sibTrans" cxnId="{67BB3AD0-7067-4662-9F8E-91B0E4A362C2}">
      <dgm:prSet/>
      <dgm:spPr/>
      <dgm:t>
        <a:bodyPr/>
        <a:lstStyle/>
        <a:p>
          <a:endParaRPr lang="en-US"/>
        </a:p>
      </dgm:t>
    </dgm:pt>
    <dgm:pt modelId="{C7A2CDC2-39AB-3041-951E-F7547AB93672}" type="pres">
      <dgm:prSet presAssocID="{7CBB15C8-9C06-46B3-965C-F6352311012F}" presName="Name0" presStyleCnt="0">
        <dgm:presLayoutVars>
          <dgm:dir/>
          <dgm:animLvl val="lvl"/>
          <dgm:resizeHandles val="exact"/>
        </dgm:presLayoutVars>
      </dgm:prSet>
      <dgm:spPr/>
    </dgm:pt>
    <dgm:pt modelId="{164E9D83-E34B-D84F-8270-2AB628DD7D12}" type="pres">
      <dgm:prSet presAssocID="{8C7FADA9-C871-4854-B5DE-7411775BB2DF}" presName="boxAndChildren" presStyleCnt="0"/>
      <dgm:spPr/>
    </dgm:pt>
    <dgm:pt modelId="{A3817B2D-11DA-B746-B3C5-FB3D5CED7D1A}" type="pres">
      <dgm:prSet presAssocID="{8C7FADA9-C871-4854-B5DE-7411775BB2DF}" presName="parentTextBox" presStyleLbl="node1" presStyleIdx="0" presStyleCnt="3"/>
      <dgm:spPr/>
    </dgm:pt>
    <dgm:pt modelId="{72162C50-0C05-C646-840E-CCA385D1E088}" type="pres">
      <dgm:prSet presAssocID="{1E50498B-F274-46DE-BB8D-5C02D2D42E36}" presName="sp" presStyleCnt="0"/>
      <dgm:spPr/>
    </dgm:pt>
    <dgm:pt modelId="{760FA6E3-A328-724E-BCC4-ACCBE77421B6}" type="pres">
      <dgm:prSet presAssocID="{576D5EAA-F4CA-47F9-A1CA-CD357142769F}" presName="arrowAndChildren" presStyleCnt="0"/>
      <dgm:spPr/>
    </dgm:pt>
    <dgm:pt modelId="{E27E7946-31DC-2D49-A1C7-4B024F32D3EC}" type="pres">
      <dgm:prSet presAssocID="{576D5EAA-F4CA-47F9-A1CA-CD357142769F}" presName="parentTextArrow" presStyleLbl="node1" presStyleIdx="1" presStyleCnt="3" custScaleY="147933"/>
      <dgm:spPr/>
    </dgm:pt>
    <dgm:pt modelId="{B5BED5EF-53C8-8F47-979C-E8DB23FB16FA}" type="pres">
      <dgm:prSet presAssocID="{7579FFED-380C-4626-8D30-9638028AFF77}" presName="sp" presStyleCnt="0"/>
      <dgm:spPr/>
    </dgm:pt>
    <dgm:pt modelId="{5743B384-5FAC-BE4A-9901-26B44910D731}" type="pres">
      <dgm:prSet presAssocID="{CDF11527-434A-4735-BC75-99F8FC48B5C7}" presName="arrowAndChildren" presStyleCnt="0"/>
      <dgm:spPr/>
    </dgm:pt>
    <dgm:pt modelId="{78C55B14-76E9-AE4D-89DA-DAF0AEE76D09}" type="pres">
      <dgm:prSet presAssocID="{CDF11527-434A-4735-BC75-99F8FC48B5C7}" presName="parentTextArrow" presStyleLbl="node1" presStyleIdx="2" presStyleCnt="3"/>
      <dgm:spPr/>
    </dgm:pt>
  </dgm:ptLst>
  <dgm:cxnLst>
    <dgm:cxn modelId="{E0E4405A-4D3D-6F43-8161-00DDBCF67EBE}" type="presOf" srcId="{8C7FADA9-C871-4854-B5DE-7411775BB2DF}" destId="{A3817B2D-11DA-B746-B3C5-FB3D5CED7D1A}" srcOrd="0" destOrd="0" presId="urn:microsoft.com/office/officeart/2005/8/layout/process4"/>
    <dgm:cxn modelId="{C0C2A469-C8B0-4C74-BF5F-66EA907AA1E5}" srcId="{7CBB15C8-9C06-46B3-965C-F6352311012F}" destId="{576D5EAA-F4CA-47F9-A1CA-CD357142769F}" srcOrd="1" destOrd="0" parTransId="{1DC8DF76-CDBD-4356-9C9B-5BBF39917BC6}" sibTransId="{1E50498B-F274-46DE-BB8D-5C02D2D42E36}"/>
    <dgm:cxn modelId="{26561C7C-4F0F-044D-833C-6A71DDF96A88}" type="presOf" srcId="{CDF11527-434A-4735-BC75-99F8FC48B5C7}" destId="{78C55B14-76E9-AE4D-89DA-DAF0AEE76D09}" srcOrd="0" destOrd="0" presId="urn:microsoft.com/office/officeart/2005/8/layout/process4"/>
    <dgm:cxn modelId="{5CA2EC96-C745-C844-8C53-DF7C97A7134C}" type="presOf" srcId="{7CBB15C8-9C06-46B3-965C-F6352311012F}" destId="{C7A2CDC2-39AB-3041-951E-F7547AB93672}" srcOrd="0" destOrd="0" presId="urn:microsoft.com/office/officeart/2005/8/layout/process4"/>
    <dgm:cxn modelId="{769B45C5-28D5-415B-ACA9-037F8C8B0481}" srcId="{7CBB15C8-9C06-46B3-965C-F6352311012F}" destId="{CDF11527-434A-4735-BC75-99F8FC48B5C7}" srcOrd="0" destOrd="0" parTransId="{AECDAE53-D542-4DBF-B25D-8E5CBF8A1F87}" sibTransId="{7579FFED-380C-4626-8D30-9638028AFF77}"/>
    <dgm:cxn modelId="{67BB3AD0-7067-4662-9F8E-91B0E4A362C2}" srcId="{7CBB15C8-9C06-46B3-965C-F6352311012F}" destId="{8C7FADA9-C871-4854-B5DE-7411775BB2DF}" srcOrd="2" destOrd="0" parTransId="{4AA0133F-50DE-4B36-8199-F03E4828E300}" sibTransId="{0FE82D45-BE5B-424C-AB36-DC192394B50D}"/>
    <dgm:cxn modelId="{3F1989D1-4894-CD42-96E0-D0E21944E966}" type="presOf" srcId="{576D5EAA-F4CA-47F9-A1CA-CD357142769F}" destId="{E27E7946-31DC-2D49-A1C7-4B024F32D3EC}" srcOrd="0" destOrd="0" presId="urn:microsoft.com/office/officeart/2005/8/layout/process4"/>
    <dgm:cxn modelId="{777270F3-65CE-0848-B907-8BF717B5E095}" type="presParOf" srcId="{C7A2CDC2-39AB-3041-951E-F7547AB93672}" destId="{164E9D83-E34B-D84F-8270-2AB628DD7D12}" srcOrd="0" destOrd="0" presId="urn:microsoft.com/office/officeart/2005/8/layout/process4"/>
    <dgm:cxn modelId="{E308893C-A200-D44B-B346-B68006425067}" type="presParOf" srcId="{164E9D83-E34B-D84F-8270-2AB628DD7D12}" destId="{A3817B2D-11DA-B746-B3C5-FB3D5CED7D1A}" srcOrd="0" destOrd="0" presId="urn:microsoft.com/office/officeart/2005/8/layout/process4"/>
    <dgm:cxn modelId="{3B08857E-7357-2D4C-BE66-43B4E9A16B1A}" type="presParOf" srcId="{C7A2CDC2-39AB-3041-951E-F7547AB93672}" destId="{72162C50-0C05-C646-840E-CCA385D1E088}" srcOrd="1" destOrd="0" presId="urn:microsoft.com/office/officeart/2005/8/layout/process4"/>
    <dgm:cxn modelId="{8855E21F-55DA-154C-9072-E1330D239E53}" type="presParOf" srcId="{C7A2CDC2-39AB-3041-951E-F7547AB93672}" destId="{760FA6E3-A328-724E-BCC4-ACCBE77421B6}" srcOrd="2" destOrd="0" presId="urn:microsoft.com/office/officeart/2005/8/layout/process4"/>
    <dgm:cxn modelId="{E7A4B64C-17C5-EA48-BC61-BE4D12F838FF}" type="presParOf" srcId="{760FA6E3-A328-724E-BCC4-ACCBE77421B6}" destId="{E27E7946-31DC-2D49-A1C7-4B024F32D3EC}" srcOrd="0" destOrd="0" presId="urn:microsoft.com/office/officeart/2005/8/layout/process4"/>
    <dgm:cxn modelId="{A8C5944F-9DF7-5C40-B6D5-EC50DD3C56C0}" type="presParOf" srcId="{C7A2CDC2-39AB-3041-951E-F7547AB93672}" destId="{B5BED5EF-53C8-8F47-979C-E8DB23FB16FA}" srcOrd="3" destOrd="0" presId="urn:microsoft.com/office/officeart/2005/8/layout/process4"/>
    <dgm:cxn modelId="{EF6AD52D-3121-EB47-A037-139151A305C6}" type="presParOf" srcId="{C7A2CDC2-39AB-3041-951E-F7547AB93672}" destId="{5743B384-5FAC-BE4A-9901-26B44910D731}" srcOrd="4" destOrd="0" presId="urn:microsoft.com/office/officeart/2005/8/layout/process4"/>
    <dgm:cxn modelId="{BA8A9F79-BDF1-8D44-B588-2B9F55B0BC45}" type="presParOf" srcId="{5743B384-5FAC-BE4A-9901-26B44910D731}" destId="{78C55B14-76E9-AE4D-89DA-DAF0AEE76D09}"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CC7716E5-A656-4BE2-A25E-CA0DD104A488}"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18BE7B08-6A42-460B-936A-5750F201E4E6}">
      <dgm:prSet phldrT="[Text]" custT="1"/>
      <dgm:spPr/>
      <dgm:t>
        <a:bodyPr/>
        <a:lstStyle/>
        <a:p>
          <a:r>
            <a:rPr lang="en-US" sz="1900" dirty="0"/>
            <a:t>Stop &amp; Search can be a valuable power to assist policing provided that it is used correctly</a:t>
          </a:r>
        </a:p>
      </dgm:t>
    </dgm:pt>
    <dgm:pt modelId="{223690E8-216A-4B33-9F96-F7700320104D}" type="parTrans" cxnId="{3908F0DE-A3AE-4665-9622-10025A8AD6B2}">
      <dgm:prSet/>
      <dgm:spPr/>
      <dgm:t>
        <a:bodyPr/>
        <a:lstStyle/>
        <a:p>
          <a:endParaRPr lang="en-US"/>
        </a:p>
      </dgm:t>
    </dgm:pt>
    <dgm:pt modelId="{8F7DCBEA-E685-4FC6-AD3B-13EF595CAA97}" type="sibTrans" cxnId="{3908F0DE-A3AE-4665-9622-10025A8AD6B2}">
      <dgm:prSet/>
      <dgm:spPr/>
      <dgm:t>
        <a:bodyPr/>
        <a:lstStyle/>
        <a:p>
          <a:endParaRPr lang="en-US"/>
        </a:p>
      </dgm:t>
    </dgm:pt>
    <dgm:pt modelId="{9111EC06-D3F3-4EC2-8CF5-05FE16105CE4}">
      <dgm:prSet phldrT="[Text]" custT="1"/>
      <dgm:spPr/>
      <dgm:t>
        <a:bodyPr/>
        <a:lstStyle/>
        <a:p>
          <a:r>
            <a:rPr lang="en-US" sz="1900"/>
            <a:t>A Stop &amp; Search is likely to be effective when:</a:t>
          </a:r>
          <a:endParaRPr lang="en-US" sz="1900" dirty="0"/>
        </a:p>
      </dgm:t>
    </dgm:pt>
    <dgm:pt modelId="{3C1749FC-D006-4C45-AE17-E0871E5E9C92}" type="parTrans" cxnId="{7A6617D7-2198-4C12-BC14-A5914F2C65F7}">
      <dgm:prSet/>
      <dgm:spPr/>
      <dgm:t>
        <a:bodyPr/>
        <a:lstStyle/>
        <a:p>
          <a:endParaRPr lang="en-US"/>
        </a:p>
      </dgm:t>
    </dgm:pt>
    <dgm:pt modelId="{3B1C0E41-2B79-4F65-8857-EF62E120B7EA}" type="sibTrans" cxnId="{7A6617D7-2198-4C12-BC14-A5914F2C65F7}">
      <dgm:prSet/>
      <dgm:spPr/>
      <dgm:t>
        <a:bodyPr/>
        <a:lstStyle/>
        <a:p>
          <a:endParaRPr lang="en-US"/>
        </a:p>
      </dgm:t>
    </dgm:pt>
    <dgm:pt modelId="{9D91E515-010B-4004-8C8C-407DFB73CA63}">
      <dgm:prSet phldrT="[Text]" custT="1"/>
      <dgm:spPr/>
      <dgm:t>
        <a:bodyPr/>
        <a:lstStyle/>
        <a:p>
          <a:r>
            <a:rPr lang="en-US" sz="1900"/>
            <a:t>The search is justified, lawful and stands up to public scrutiny</a:t>
          </a:r>
          <a:endParaRPr lang="en-US" sz="1900" dirty="0"/>
        </a:p>
      </dgm:t>
    </dgm:pt>
    <dgm:pt modelId="{DC17EF7F-232E-4CCB-9238-6A8402F2604B}" type="parTrans" cxnId="{F32AE0B3-7B0E-479A-8DA8-40C70B48E0BF}">
      <dgm:prSet/>
      <dgm:spPr/>
      <dgm:t>
        <a:bodyPr/>
        <a:lstStyle/>
        <a:p>
          <a:endParaRPr lang="en-US"/>
        </a:p>
      </dgm:t>
    </dgm:pt>
    <dgm:pt modelId="{B457596A-4E62-418B-9AA5-16981DC7A876}" type="sibTrans" cxnId="{F32AE0B3-7B0E-479A-8DA8-40C70B48E0BF}">
      <dgm:prSet/>
      <dgm:spPr/>
      <dgm:t>
        <a:bodyPr/>
        <a:lstStyle/>
        <a:p>
          <a:endParaRPr lang="en-US"/>
        </a:p>
      </dgm:t>
    </dgm:pt>
    <dgm:pt modelId="{7AA919D5-0931-4171-B98E-8DB94568BED2}">
      <dgm:prSet phldrT="[Text]" custT="1"/>
      <dgm:spPr/>
      <dgm:t>
        <a:bodyPr/>
        <a:lstStyle/>
        <a:p>
          <a:r>
            <a:rPr lang="en-US" sz="1900"/>
            <a:t>The Officer has genuine and objective reasonable suspicion that they will find a prohibited article or item for use in crime</a:t>
          </a:r>
          <a:endParaRPr lang="en-US" sz="1900" dirty="0"/>
        </a:p>
      </dgm:t>
    </dgm:pt>
    <dgm:pt modelId="{384DACB8-0917-416E-BBEE-A8872143E80E}" type="parTrans" cxnId="{8AF92E7E-36F7-400C-A613-73DFA94BF969}">
      <dgm:prSet/>
      <dgm:spPr/>
      <dgm:t>
        <a:bodyPr/>
        <a:lstStyle/>
        <a:p>
          <a:endParaRPr lang="en-US"/>
        </a:p>
      </dgm:t>
    </dgm:pt>
    <dgm:pt modelId="{6C365100-2B0E-4C1F-9F56-AE627A88E77B}" type="sibTrans" cxnId="{8AF92E7E-36F7-400C-A613-73DFA94BF969}">
      <dgm:prSet/>
      <dgm:spPr/>
      <dgm:t>
        <a:bodyPr/>
        <a:lstStyle/>
        <a:p>
          <a:endParaRPr lang="en-US"/>
        </a:p>
      </dgm:t>
    </dgm:pt>
    <dgm:pt modelId="{BA05FEB8-BE22-488B-BE33-F5DB8B765DA7}">
      <dgm:prSet phldrT="[Text]" custT="1"/>
      <dgm:spPr/>
      <dgm:t>
        <a:bodyPr/>
        <a:lstStyle/>
        <a:p>
          <a:r>
            <a:rPr lang="en-US" sz="1900"/>
            <a:t>The person understands why they have been searched &amp; feels that they have been treated with respect</a:t>
          </a:r>
          <a:endParaRPr lang="en-US" sz="1900" dirty="0"/>
        </a:p>
      </dgm:t>
    </dgm:pt>
    <dgm:pt modelId="{5BC8A629-42BD-48B4-9986-115B78B2D912}" type="parTrans" cxnId="{410A558C-75DF-4FE5-A338-669CEC08DD36}">
      <dgm:prSet/>
      <dgm:spPr/>
      <dgm:t>
        <a:bodyPr/>
        <a:lstStyle/>
        <a:p>
          <a:endParaRPr lang="en-US"/>
        </a:p>
      </dgm:t>
    </dgm:pt>
    <dgm:pt modelId="{8167E9D1-E0EC-46DC-87C6-D25D693D617E}" type="sibTrans" cxnId="{410A558C-75DF-4FE5-A338-669CEC08DD36}">
      <dgm:prSet/>
      <dgm:spPr/>
      <dgm:t>
        <a:bodyPr/>
        <a:lstStyle/>
        <a:p>
          <a:endParaRPr lang="en-US"/>
        </a:p>
      </dgm:t>
    </dgm:pt>
    <dgm:pt modelId="{3AD8E14A-6A98-4EDD-839F-5E0A36A2E0D5}">
      <dgm:prSet phldrT="[Text]" custT="1"/>
      <dgm:spPr/>
      <dgm:t>
        <a:bodyPr/>
        <a:lstStyle/>
        <a:p>
          <a:r>
            <a:rPr lang="en-US" sz="1900"/>
            <a:t>The search was necessary &amp; was the most appropriate method that could be used to establish whether the person had such an item</a:t>
          </a:r>
          <a:endParaRPr lang="en-US" sz="1900" dirty="0"/>
        </a:p>
      </dgm:t>
    </dgm:pt>
    <dgm:pt modelId="{73033A77-287B-45B1-92FB-72DA09D4C12A}" type="parTrans" cxnId="{3234492D-ED9F-475F-9EDA-C9618960A1AD}">
      <dgm:prSet/>
      <dgm:spPr/>
      <dgm:t>
        <a:bodyPr/>
        <a:lstStyle/>
        <a:p>
          <a:endParaRPr lang="en-US"/>
        </a:p>
      </dgm:t>
    </dgm:pt>
    <dgm:pt modelId="{62716C9F-428A-4860-9CEA-AA816AC01DFA}" type="sibTrans" cxnId="{3234492D-ED9F-475F-9EDA-C9618960A1AD}">
      <dgm:prSet/>
      <dgm:spPr/>
      <dgm:t>
        <a:bodyPr/>
        <a:lstStyle/>
        <a:p>
          <a:endParaRPr lang="en-US"/>
        </a:p>
      </dgm:t>
    </dgm:pt>
    <dgm:pt modelId="{4A4BCE99-E520-8449-A595-812529980176}" type="pres">
      <dgm:prSet presAssocID="{CC7716E5-A656-4BE2-A25E-CA0DD104A488}" presName="Name0" presStyleCnt="0">
        <dgm:presLayoutVars>
          <dgm:dir/>
          <dgm:animLvl val="lvl"/>
          <dgm:resizeHandles val="exact"/>
        </dgm:presLayoutVars>
      </dgm:prSet>
      <dgm:spPr/>
    </dgm:pt>
    <dgm:pt modelId="{6E000444-8F70-0C4F-9203-A3E68E0C1D50}" type="pres">
      <dgm:prSet presAssocID="{3AD8E14A-6A98-4EDD-839F-5E0A36A2E0D5}" presName="boxAndChildren" presStyleCnt="0"/>
      <dgm:spPr/>
    </dgm:pt>
    <dgm:pt modelId="{44701B77-4363-6C46-9452-4EE8294D817F}" type="pres">
      <dgm:prSet presAssocID="{3AD8E14A-6A98-4EDD-839F-5E0A36A2E0D5}" presName="parentTextBox" presStyleLbl="node1" presStyleIdx="0" presStyleCnt="6"/>
      <dgm:spPr/>
    </dgm:pt>
    <dgm:pt modelId="{3B9FCAB6-55FE-E44F-B0E2-97E09D6B338E}" type="pres">
      <dgm:prSet presAssocID="{8167E9D1-E0EC-46DC-87C6-D25D693D617E}" presName="sp" presStyleCnt="0"/>
      <dgm:spPr/>
    </dgm:pt>
    <dgm:pt modelId="{8EE5C5A1-87DC-2E4C-B4BD-7A02A803B215}" type="pres">
      <dgm:prSet presAssocID="{BA05FEB8-BE22-488B-BE33-F5DB8B765DA7}" presName="arrowAndChildren" presStyleCnt="0"/>
      <dgm:spPr/>
    </dgm:pt>
    <dgm:pt modelId="{150649A6-DCF6-3841-8ECE-AFC5753264EB}" type="pres">
      <dgm:prSet presAssocID="{BA05FEB8-BE22-488B-BE33-F5DB8B765DA7}" presName="parentTextArrow" presStyleLbl="node1" presStyleIdx="1" presStyleCnt="6"/>
      <dgm:spPr/>
    </dgm:pt>
    <dgm:pt modelId="{2AC8674F-B0AE-F445-B078-A47D4D51938E}" type="pres">
      <dgm:prSet presAssocID="{6C365100-2B0E-4C1F-9F56-AE627A88E77B}" presName="sp" presStyleCnt="0"/>
      <dgm:spPr/>
    </dgm:pt>
    <dgm:pt modelId="{B02E6EEA-76AB-FF4F-9B14-867D02E8F2DD}" type="pres">
      <dgm:prSet presAssocID="{7AA919D5-0931-4171-B98E-8DB94568BED2}" presName="arrowAndChildren" presStyleCnt="0"/>
      <dgm:spPr/>
    </dgm:pt>
    <dgm:pt modelId="{A3529444-E4B9-C648-ACB3-55B87B1ECA49}" type="pres">
      <dgm:prSet presAssocID="{7AA919D5-0931-4171-B98E-8DB94568BED2}" presName="parentTextArrow" presStyleLbl="node1" presStyleIdx="2" presStyleCnt="6"/>
      <dgm:spPr/>
    </dgm:pt>
    <dgm:pt modelId="{8AE22487-B311-7C42-AC02-6F02EE7DC07A}" type="pres">
      <dgm:prSet presAssocID="{B457596A-4E62-418B-9AA5-16981DC7A876}" presName="sp" presStyleCnt="0"/>
      <dgm:spPr/>
    </dgm:pt>
    <dgm:pt modelId="{A1D784A6-187D-CC43-9F55-13AC8D33BB17}" type="pres">
      <dgm:prSet presAssocID="{9D91E515-010B-4004-8C8C-407DFB73CA63}" presName="arrowAndChildren" presStyleCnt="0"/>
      <dgm:spPr/>
    </dgm:pt>
    <dgm:pt modelId="{A9D91631-9F9E-954A-8482-C584C5590255}" type="pres">
      <dgm:prSet presAssocID="{9D91E515-010B-4004-8C8C-407DFB73CA63}" presName="parentTextArrow" presStyleLbl="node1" presStyleIdx="3" presStyleCnt="6"/>
      <dgm:spPr/>
    </dgm:pt>
    <dgm:pt modelId="{871FADAC-DB1D-7941-AAA2-4A506230A7DA}" type="pres">
      <dgm:prSet presAssocID="{3B1C0E41-2B79-4F65-8857-EF62E120B7EA}" presName="sp" presStyleCnt="0"/>
      <dgm:spPr/>
    </dgm:pt>
    <dgm:pt modelId="{01FFABC4-9D74-3F44-AA00-7C5AC654C3C9}" type="pres">
      <dgm:prSet presAssocID="{9111EC06-D3F3-4EC2-8CF5-05FE16105CE4}" presName="arrowAndChildren" presStyleCnt="0"/>
      <dgm:spPr/>
    </dgm:pt>
    <dgm:pt modelId="{AF92D606-32D8-704E-9502-36AE5218CDCF}" type="pres">
      <dgm:prSet presAssocID="{9111EC06-D3F3-4EC2-8CF5-05FE16105CE4}" presName="parentTextArrow" presStyleLbl="node1" presStyleIdx="4" presStyleCnt="6"/>
      <dgm:spPr/>
    </dgm:pt>
    <dgm:pt modelId="{D939D0E6-0E8D-9F4D-8FC6-9B0056519256}" type="pres">
      <dgm:prSet presAssocID="{8F7DCBEA-E685-4FC6-AD3B-13EF595CAA97}" presName="sp" presStyleCnt="0"/>
      <dgm:spPr/>
    </dgm:pt>
    <dgm:pt modelId="{35561801-2F41-E349-BF0C-C05C410AA33F}" type="pres">
      <dgm:prSet presAssocID="{18BE7B08-6A42-460B-936A-5750F201E4E6}" presName="arrowAndChildren" presStyleCnt="0"/>
      <dgm:spPr/>
    </dgm:pt>
    <dgm:pt modelId="{685F1C9C-ADF7-5547-A37F-FE1FE534AE72}" type="pres">
      <dgm:prSet presAssocID="{18BE7B08-6A42-460B-936A-5750F201E4E6}" presName="parentTextArrow" presStyleLbl="node1" presStyleIdx="5" presStyleCnt="6"/>
      <dgm:spPr/>
    </dgm:pt>
  </dgm:ptLst>
  <dgm:cxnLst>
    <dgm:cxn modelId="{E96C0216-FC5E-7C45-A144-00F90057A996}" type="presOf" srcId="{CC7716E5-A656-4BE2-A25E-CA0DD104A488}" destId="{4A4BCE99-E520-8449-A595-812529980176}" srcOrd="0" destOrd="0" presId="urn:microsoft.com/office/officeart/2005/8/layout/process4"/>
    <dgm:cxn modelId="{F90EB223-DD72-F04D-9065-DAFDF216654C}" type="presOf" srcId="{9111EC06-D3F3-4EC2-8CF5-05FE16105CE4}" destId="{AF92D606-32D8-704E-9502-36AE5218CDCF}" srcOrd="0" destOrd="0" presId="urn:microsoft.com/office/officeart/2005/8/layout/process4"/>
    <dgm:cxn modelId="{C44D1B28-C4AE-EB4A-A3BD-D880CDFD6FE5}" type="presOf" srcId="{9D91E515-010B-4004-8C8C-407DFB73CA63}" destId="{A9D91631-9F9E-954A-8482-C584C5590255}" srcOrd="0" destOrd="0" presId="urn:microsoft.com/office/officeart/2005/8/layout/process4"/>
    <dgm:cxn modelId="{3234492D-ED9F-475F-9EDA-C9618960A1AD}" srcId="{CC7716E5-A656-4BE2-A25E-CA0DD104A488}" destId="{3AD8E14A-6A98-4EDD-839F-5E0A36A2E0D5}" srcOrd="5" destOrd="0" parTransId="{73033A77-287B-45B1-92FB-72DA09D4C12A}" sibTransId="{62716C9F-428A-4860-9CEA-AA816AC01DFA}"/>
    <dgm:cxn modelId="{660D1E6C-CE8B-394B-B118-5B945A4A74AF}" type="presOf" srcId="{18BE7B08-6A42-460B-936A-5750F201E4E6}" destId="{685F1C9C-ADF7-5547-A37F-FE1FE534AE72}" srcOrd="0" destOrd="0" presId="urn:microsoft.com/office/officeart/2005/8/layout/process4"/>
    <dgm:cxn modelId="{8AF92E7E-36F7-400C-A613-73DFA94BF969}" srcId="{CC7716E5-A656-4BE2-A25E-CA0DD104A488}" destId="{7AA919D5-0931-4171-B98E-8DB94568BED2}" srcOrd="3" destOrd="0" parTransId="{384DACB8-0917-416E-BBEE-A8872143E80E}" sibTransId="{6C365100-2B0E-4C1F-9F56-AE627A88E77B}"/>
    <dgm:cxn modelId="{410A558C-75DF-4FE5-A338-669CEC08DD36}" srcId="{CC7716E5-A656-4BE2-A25E-CA0DD104A488}" destId="{BA05FEB8-BE22-488B-BE33-F5DB8B765DA7}" srcOrd="4" destOrd="0" parTransId="{5BC8A629-42BD-48B4-9986-115B78B2D912}" sibTransId="{8167E9D1-E0EC-46DC-87C6-D25D693D617E}"/>
    <dgm:cxn modelId="{9CDF1793-EAC6-C241-8A85-988A09FC74EE}" type="presOf" srcId="{BA05FEB8-BE22-488B-BE33-F5DB8B765DA7}" destId="{150649A6-DCF6-3841-8ECE-AFC5753264EB}" srcOrd="0" destOrd="0" presId="urn:microsoft.com/office/officeart/2005/8/layout/process4"/>
    <dgm:cxn modelId="{32B72495-DF7B-E44E-9790-9D308C6475F5}" type="presOf" srcId="{3AD8E14A-6A98-4EDD-839F-5E0A36A2E0D5}" destId="{44701B77-4363-6C46-9452-4EE8294D817F}" srcOrd="0" destOrd="0" presId="urn:microsoft.com/office/officeart/2005/8/layout/process4"/>
    <dgm:cxn modelId="{F32AE0B3-7B0E-479A-8DA8-40C70B48E0BF}" srcId="{CC7716E5-A656-4BE2-A25E-CA0DD104A488}" destId="{9D91E515-010B-4004-8C8C-407DFB73CA63}" srcOrd="2" destOrd="0" parTransId="{DC17EF7F-232E-4CCB-9238-6A8402F2604B}" sibTransId="{B457596A-4E62-418B-9AA5-16981DC7A876}"/>
    <dgm:cxn modelId="{00D050C6-E64C-0942-B047-54C948A6726A}" type="presOf" srcId="{7AA919D5-0931-4171-B98E-8DB94568BED2}" destId="{A3529444-E4B9-C648-ACB3-55B87B1ECA49}" srcOrd="0" destOrd="0" presId="urn:microsoft.com/office/officeart/2005/8/layout/process4"/>
    <dgm:cxn modelId="{7A6617D7-2198-4C12-BC14-A5914F2C65F7}" srcId="{CC7716E5-A656-4BE2-A25E-CA0DD104A488}" destId="{9111EC06-D3F3-4EC2-8CF5-05FE16105CE4}" srcOrd="1" destOrd="0" parTransId="{3C1749FC-D006-4C45-AE17-E0871E5E9C92}" sibTransId="{3B1C0E41-2B79-4F65-8857-EF62E120B7EA}"/>
    <dgm:cxn modelId="{3908F0DE-A3AE-4665-9622-10025A8AD6B2}" srcId="{CC7716E5-A656-4BE2-A25E-CA0DD104A488}" destId="{18BE7B08-6A42-460B-936A-5750F201E4E6}" srcOrd="0" destOrd="0" parTransId="{223690E8-216A-4B33-9F96-F7700320104D}" sibTransId="{8F7DCBEA-E685-4FC6-AD3B-13EF595CAA97}"/>
    <dgm:cxn modelId="{221930BF-B03C-BF4F-BDC8-4E58F3F22982}" type="presParOf" srcId="{4A4BCE99-E520-8449-A595-812529980176}" destId="{6E000444-8F70-0C4F-9203-A3E68E0C1D50}" srcOrd="0" destOrd="0" presId="urn:microsoft.com/office/officeart/2005/8/layout/process4"/>
    <dgm:cxn modelId="{5B627987-F5A8-B748-8C3A-CD974AC37F63}" type="presParOf" srcId="{6E000444-8F70-0C4F-9203-A3E68E0C1D50}" destId="{44701B77-4363-6C46-9452-4EE8294D817F}" srcOrd="0" destOrd="0" presId="urn:microsoft.com/office/officeart/2005/8/layout/process4"/>
    <dgm:cxn modelId="{DE1E268B-ECF0-414E-AAF0-1ED02D7EA933}" type="presParOf" srcId="{4A4BCE99-E520-8449-A595-812529980176}" destId="{3B9FCAB6-55FE-E44F-B0E2-97E09D6B338E}" srcOrd="1" destOrd="0" presId="urn:microsoft.com/office/officeart/2005/8/layout/process4"/>
    <dgm:cxn modelId="{7AA5E6D0-889E-8C41-81A9-6557D547B35E}" type="presParOf" srcId="{4A4BCE99-E520-8449-A595-812529980176}" destId="{8EE5C5A1-87DC-2E4C-B4BD-7A02A803B215}" srcOrd="2" destOrd="0" presId="urn:microsoft.com/office/officeart/2005/8/layout/process4"/>
    <dgm:cxn modelId="{6208441A-B347-7343-97C8-51902FFA8A49}" type="presParOf" srcId="{8EE5C5A1-87DC-2E4C-B4BD-7A02A803B215}" destId="{150649A6-DCF6-3841-8ECE-AFC5753264EB}" srcOrd="0" destOrd="0" presId="urn:microsoft.com/office/officeart/2005/8/layout/process4"/>
    <dgm:cxn modelId="{64121CFB-5FA3-0548-AF09-23D075153ED5}" type="presParOf" srcId="{4A4BCE99-E520-8449-A595-812529980176}" destId="{2AC8674F-B0AE-F445-B078-A47D4D51938E}" srcOrd="3" destOrd="0" presId="urn:microsoft.com/office/officeart/2005/8/layout/process4"/>
    <dgm:cxn modelId="{1CBA1D24-8637-B044-8456-96B771E09217}" type="presParOf" srcId="{4A4BCE99-E520-8449-A595-812529980176}" destId="{B02E6EEA-76AB-FF4F-9B14-867D02E8F2DD}" srcOrd="4" destOrd="0" presId="urn:microsoft.com/office/officeart/2005/8/layout/process4"/>
    <dgm:cxn modelId="{42DEBC87-011B-1642-BE61-CBD1A8ADD5AC}" type="presParOf" srcId="{B02E6EEA-76AB-FF4F-9B14-867D02E8F2DD}" destId="{A3529444-E4B9-C648-ACB3-55B87B1ECA49}" srcOrd="0" destOrd="0" presId="urn:microsoft.com/office/officeart/2005/8/layout/process4"/>
    <dgm:cxn modelId="{D1938BDC-6425-5448-B32D-E19BEF36464A}" type="presParOf" srcId="{4A4BCE99-E520-8449-A595-812529980176}" destId="{8AE22487-B311-7C42-AC02-6F02EE7DC07A}" srcOrd="5" destOrd="0" presId="urn:microsoft.com/office/officeart/2005/8/layout/process4"/>
    <dgm:cxn modelId="{305F4E41-D82A-B240-B75E-B9BD64B6E28E}" type="presParOf" srcId="{4A4BCE99-E520-8449-A595-812529980176}" destId="{A1D784A6-187D-CC43-9F55-13AC8D33BB17}" srcOrd="6" destOrd="0" presId="urn:microsoft.com/office/officeart/2005/8/layout/process4"/>
    <dgm:cxn modelId="{41444A72-9262-AD4E-B183-2237036DDE8D}" type="presParOf" srcId="{A1D784A6-187D-CC43-9F55-13AC8D33BB17}" destId="{A9D91631-9F9E-954A-8482-C584C5590255}" srcOrd="0" destOrd="0" presId="urn:microsoft.com/office/officeart/2005/8/layout/process4"/>
    <dgm:cxn modelId="{ED46014A-7BBE-104A-8AF8-6E81142D6D6F}" type="presParOf" srcId="{4A4BCE99-E520-8449-A595-812529980176}" destId="{871FADAC-DB1D-7941-AAA2-4A506230A7DA}" srcOrd="7" destOrd="0" presId="urn:microsoft.com/office/officeart/2005/8/layout/process4"/>
    <dgm:cxn modelId="{8B18F30D-BBB3-4643-A149-C2B7067428CB}" type="presParOf" srcId="{4A4BCE99-E520-8449-A595-812529980176}" destId="{01FFABC4-9D74-3F44-AA00-7C5AC654C3C9}" srcOrd="8" destOrd="0" presId="urn:microsoft.com/office/officeart/2005/8/layout/process4"/>
    <dgm:cxn modelId="{3E5FC7B8-5883-C24A-9943-B78DBC893F0D}" type="presParOf" srcId="{01FFABC4-9D74-3F44-AA00-7C5AC654C3C9}" destId="{AF92D606-32D8-704E-9502-36AE5218CDCF}" srcOrd="0" destOrd="0" presId="urn:microsoft.com/office/officeart/2005/8/layout/process4"/>
    <dgm:cxn modelId="{9B561E01-F9E4-9847-8C95-766BDDE0D4F2}" type="presParOf" srcId="{4A4BCE99-E520-8449-A595-812529980176}" destId="{D939D0E6-0E8D-9F4D-8FC6-9B0056519256}" srcOrd="9" destOrd="0" presId="urn:microsoft.com/office/officeart/2005/8/layout/process4"/>
    <dgm:cxn modelId="{8561E3FC-60B6-F04C-8028-019505B39BF3}" type="presParOf" srcId="{4A4BCE99-E520-8449-A595-812529980176}" destId="{35561801-2F41-E349-BF0C-C05C410AA33F}" srcOrd="10" destOrd="0" presId="urn:microsoft.com/office/officeart/2005/8/layout/process4"/>
    <dgm:cxn modelId="{B5DE9523-ACCE-B34B-9F27-11867D3DDFF7}" type="presParOf" srcId="{35561801-2F41-E349-BF0C-C05C410AA33F}" destId="{685F1C9C-ADF7-5547-A37F-FE1FE534AE7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BC386ABB-3912-4C41-83A3-502657043A49}" type="doc">
      <dgm:prSet loTypeId="urn:microsoft.com/office/officeart/2005/8/layout/process1" loCatId="process" qsTypeId="urn:microsoft.com/office/officeart/2005/8/quickstyle/simple1" qsCatId="simple" csTypeId="urn:microsoft.com/office/officeart/2005/8/colors/colorful2" csCatId="colorful" phldr="1"/>
      <dgm:spPr/>
    </dgm:pt>
    <dgm:pt modelId="{780C85A7-1480-42DC-9B61-338F5953F07E}">
      <dgm:prSet phldrT="[Text]" custT="1"/>
      <dgm:spPr/>
      <dgm:t>
        <a:bodyPr/>
        <a:lstStyle/>
        <a:p>
          <a:r>
            <a:rPr lang="en-US" sz="2400" dirty="0"/>
            <a:t>Data Recording</a:t>
          </a:r>
        </a:p>
      </dgm:t>
    </dgm:pt>
    <dgm:pt modelId="{C84B3B61-C15E-4FAF-8C65-91F9E2494EF9}" type="parTrans" cxnId="{1A40B5D0-B83B-46B5-8860-F7F063DF68A3}">
      <dgm:prSet/>
      <dgm:spPr/>
      <dgm:t>
        <a:bodyPr/>
        <a:lstStyle/>
        <a:p>
          <a:endParaRPr lang="en-US"/>
        </a:p>
      </dgm:t>
    </dgm:pt>
    <dgm:pt modelId="{80269EA3-D882-43A4-B8E8-E66EF2F0ED5E}" type="sibTrans" cxnId="{1A40B5D0-B83B-46B5-8860-F7F063DF68A3}">
      <dgm:prSet/>
      <dgm:spPr/>
      <dgm:t>
        <a:bodyPr/>
        <a:lstStyle/>
        <a:p>
          <a:endParaRPr lang="en-US"/>
        </a:p>
      </dgm:t>
    </dgm:pt>
    <dgm:pt modelId="{1F2D3A0D-96EF-482D-A9BC-6104B0922E4E}">
      <dgm:prSet phldrT="[Text]" custT="1"/>
      <dgm:spPr/>
      <dgm:t>
        <a:bodyPr/>
        <a:lstStyle/>
        <a:p>
          <a:r>
            <a:rPr lang="en-US" sz="2400" dirty="0"/>
            <a:t>Lay Observation Policies</a:t>
          </a:r>
        </a:p>
      </dgm:t>
    </dgm:pt>
    <dgm:pt modelId="{7729EC31-105C-4FBB-96C7-3240A9D6121F}" type="parTrans" cxnId="{16B5DCE9-CF37-49A6-9CA3-47EB96E8D651}">
      <dgm:prSet/>
      <dgm:spPr/>
      <dgm:t>
        <a:bodyPr/>
        <a:lstStyle/>
        <a:p>
          <a:endParaRPr lang="en-US"/>
        </a:p>
      </dgm:t>
    </dgm:pt>
    <dgm:pt modelId="{9325C0F4-7913-476D-91E8-A0F98D645665}" type="sibTrans" cxnId="{16B5DCE9-CF37-49A6-9CA3-47EB96E8D651}">
      <dgm:prSet/>
      <dgm:spPr/>
      <dgm:t>
        <a:bodyPr/>
        <a:lstStyle/>
        <a:p>
          <a:endParaRPr lang="en-US"/>
        </a:p>
      </dgm:t>
    </dgm:pt>
    <dgm:pt modelId="{515D95F0-F72F-4691-AB21-9271FE2C629C}">
      <dgm:prSet phldrT="[Text]" custT="1"/>
      <dgm:spPr/>
      <dgm:t>
        <a:bodyPr/>
        <a:lstStyle/>
        <a:p>
          <a:r>
            <a:rPr lang="en-US" sz="2400" dirty="0"/>
            <a:t>S &amp; S complaints ‘ community trigger’</a:t>
          </a:r>
        </a:p>
      </dgm:t>
    </dgm:pt>
    <dgm:pt modelId="{9084091B-DC78-456A-AF90-9D8957E9A833}" type="parTrans" cxnId="{ECF33D56-AC59-45DB-B18B-9CF3FFEBA598}">
      <dgm:prSet/>
      <dgm:spPr/>
      <dgm:t>
        <a:bodyPr/>
        <a:lstStyle/>
        <a:p>
          <a:endParaRPr lang="en-US"/>
        </a:p>
      </dgm:t>
    </dgm:pt>
    <dgm:pt modelId="{394FFBD2-4C39-4F9A-9005-A92B32BBA739}" type="sibTrans" cxnId="{ECF33D56-AC59-45DB-B18B-9CF3FFEBA598}">
      <dgm:prSet/>
      <dgm:spPr/>
      <dgm:t>
        <a:bodyPr/>
        <a:lstStyle/>
        <a:p>
          <a:endParaRPr lang="en-US"/>
        </a:p>
      </dgm:t>
    </dgm:pt>
    <dgm:pt modelId="{465A9599-CFD5-4A5F-97D9-73954B810600}" type="pres">
      <dgm:prSet presAssocID="{BC386ABB-3912-4C41-83A3-502657043A49}" presName="Name0" presStyleCnt="0">
        <dgm:presLayoutVars>
          <dgm:dir/>
          <dgm:resizeHandles val="exact"/>
        </dgm:presLayoutVars>
      </dgm:prSet>
      <dgm:spPr/>
    </dgm:pt>
    <dgm:pt modelId="{900CBF59-EA8A-4591-AAF6-51FBEA2DE8AE}" type="pres">
      <dgm:prSet presAssocID="{780C85A7-1480-42DC-9B61-338F5953F07E}" presName="node" presStyleLbl="node1" presStyleIdx="0" presStyleCnt="3">
        <dgm:presLayoutVars>
          <dgm:bulletEnabled val="1"/>
        </dgm:presLayoutVars>
      </dgm:prSet>
      <dgm:spPr/>
    </dgm:pt>
    <dgm:pt modelId="{BA74FF88-AA67-4D42-A72C-C0B0589C3B88}" type="pres">
      <dgm:prSet presAssocID="{80269EA3-D882-43A4-B8E8-E66EF2F0ED5E}" presName="sibTrans" presStyleLbl="sibTrans2D1" presStyleIdx="0" presStyleCnt="2"/>
      <dgm:spPr/>
    </dgm:pt>
    <dgm:pt modelId="{3326E8DC-21CF-4A4F-8774-FB2562B7C464}" type="pres">
      <dgm:prSet presAssocID="{80269EA3-D882-43A4-B8E8-E66EF2F0ED5E}" presName="connectorText" presStyleLbl="sibTrans2D1" presStyleIdx="0" presStyleCnt="2"/>
      <dgm:spPr/>
    </dgm:pt>
    <dgm:pt modelId="{C87D8FA2-62D8-44EA-85E6-8DAF3C6958BC}" type="pres">
      <dgm:prSet presAssocID="{1F2D3A0D-96EF-482D-A9BC-6104B0922E4E}" presName="node" presStyleLbl="node1" presStyleIdx="1" presStyleCnt="3">
        <dgm:presLayoutVars>
          <dgm:bulletEnabled val="1"/>
        </dgm:presLayoutVars>
      </dgm:prSet>
      <dgm:spPr/>
    </dgm:pt>
    <dgm:pt modelId="{D3816CF0-A7E5-4961-8765-52581A3D5391}" type="pres">
      <dgm:prSet presAssocID="{9325C0F4-7913-476D-91E8-A0F98D645665}" presName="sibTrans" presStyleLbl="sibTrans2D1" presStyleIdx="1" presStyleCnt="2"/>
      <dgm:spPr/>
    </dgm:pt>
    <dgm:pt modelId="{403477E8-DD71-4F40-B53C-2AF26027123C}" type="pres">
      <dgm:prSet presAssocID="{9325C0F4-7913-476D-91E8-A0F98D645665}" presName="connectorText" presStyleLbl="sibTrans2D1" presStyleIdx="1" presStyleCnt="2"/>
      <dgm:spPr/>
    </dgm:pt>
    <dgm:pt modelId="{978FE933-73CB-4889-AFF2-7E26C04B013B}" type="pres">
      <dgm:prSet presAssocID="{515D95F0-F72F-4691-AB21-9271FE2C629C}" presName="node" presStyleLbl="node1" presStyleIdx="2" presStyleCnt="3">
        <dgm:presLayoutVars>
          <dgm:bulletEnabled val="1"/>
        </dgm:presLayoutVars>
      </dgm:prSet>
      <dgm:spPr/>
    </dgm:pt>
  </dgm:ptLst>
  <dgm:cxnLst>
    <dgm:cxn modelId="{7AABAE3C-6189-47B9-AF30-46CACDFEA054}" type="presOf" srcId="{80269EA3-D882-43A4-B8E8-E66EF2F0ED5E}" destId="{BA74FF88-AA67-4D42-A72C-C0B0589C3B88}" srcOrd="0" destOrd="0" presId="urn:microsoft.com/office/officeart/2005/8/layout/process1"/>
    <dgm:cxn modelId="{ECF33D56-AC59-45DB-B18B-9CF3FFEBA598}" srcId="{BC386ABB-3912-4C41-83A3-502657043A49}" destId="{515D95F0-F72F-4691-AB21-9271FE2C629C}" srcOrd="2" destOrd="0" parTransId="{9084091B-DC78-456A-AF90-9D8957E9A833}" sibTransId="{394FFBD2-4C39-4F9A-9005-A92B32BBA739}"/>
    <dgm:cxn modelId="{BBD3215B-E124-48AE-8F48-21650A76912D}" type="presOf" srcId="{BC386ABB-3912-4C41-83A3-502657043A49}" destId="{465A9599-CFD5-4A5F-97D9-73954B810600}" srcOrd="0" destOrd="0" presId="urn:microsoft.com/office/officeart/2005/8/layout/process1"/>
    <dgm:cxn modelId="{D3393573-66D1-4BF5-8F48-B1A8B6A25AA0}" type="presOf" srcId="{780C85A7-1480-42DC-9B61-338F5953F07E}" destId="{900CBF59-EA8A-4591-AAF6-51FBEA2DE8AE}" srcOrd="0" destOrd="0" presId="urn:microsoft.com/office/officeart/2005/8/layout/process1"/>
    <dgm:cxn modelId="{64934889-F116-4F52-B8C1-09BAFA3B38FA}" type="presOf" srcId="{80269EA3-D882-43A4-B8E8-E66EF2F0ED5E}" destId="{3326E8DC-21CF-4A4F-8774-FB2562B7C464}" srcOrd="1" destOrd="0" presId="urn:microsoft.com/office/officeart/2005/8/layout/process1"/>
    <dgm:cxn modelId="{4AD7738F-3FE3-40F3-9EFF-1BEA41630727}" type="presOf" srcId="{9325C0F4-7913-476D-91E8-A0F98D645665}" destId="{403477E8-DD71-4F40-B53C-2AF26027123C}" srcOrd="1" destOrd="0" presId="urn:microsoft.com/office/officeart/2005/8/layout/process1"/>
    <dgm:cxn modelId="{F8BD4ECC-9A97-4CCF-AE60-E4BBF451BA7E}" type="presOf" srcId="{515D95F0-F72F-4691-AB21-9271FE2C629C}" destId="{978FE933-73CB-4889-AFF2-7E26C04B013B}" srcOrd="0" destOrd="0" presId="urn:microsoft.com/office/officeart/2005/8/layout/process1"/>
    <dgm:cxn modelId="{FCA6EACF-95EB-4740-BC2A-223934D829C6}" type="presOf" srcId="{9325C0F4-7913-476D-91E8-A0F98D645665}" destId="{D3816CF0-A7E5-4961-8765-52581A3D5391}" srcOrd="0" destOrd="0" presId="urn:microsoft.com/office/officeart/2005/8/layout/process1"/>
    <dgm:cxn modelId="{6F6E8DD0-5408-4625-8FC3-6C7C9A6DF965}" type="presOf" srcId="{1F2D3A0D-96EF-482D-A9BC-6104B0922E4E}" destId="{C87D8FA2-62D8-44EA-85E6-8DAF3C6958BC}" srcOrd="0" destOrd="0" presId="urn:microsoft.com/office/officeart/2005/8/layout/process1"/>
    <dgm:cxn modelId="{1A40B5D0-B83B-46B5-8860-F7F063DF68A3}" srcId="{BC386ABB-3912-4C41-83A3-502657043A49}" destId="{780C85A7-1480-42DC-9B61-338F5953F07E}" srcOrd="0" destOrd="0" parTransId="{C84B3B61-C15E-4FAF-8C65-91F9E2494EF9}" sibTransId="{80269EA3-D882-43A4-B8E8-E66EF2F0ED5E}"/>
    <dgm:cxn modelId="{16B5DCE9-CF37-49A6-9CA3-47EB96E8D651}" srcId="{BC386ABB-3912-4C41-83A3-502657043A49}" destId="{1F2D3A0D-96EF-482D-A9BC-6104B0922E4E}" srcOrd="1" destOrd="0" parTransId="{7729EC31-105C-4FBB-96C7-3240A9D6121F}" sibTransId="{9325C0F4-7913-476D-91E8-A0F98D645665}"/>
    <dgm:cxn modelId="{7618A8AC-D0F2-46C9-8180-EE7E4110182C}" type="presParOf" srcId="{465A9599-CFD5-4A5F-97D9-73954B810600}" destId="{900CBF59-EA8A-4591-AAF6-51FBEA2DE8AE}" srcOrd="0" destOrd="0" presId="urn:microsoft.com/office/officeart/2005/8/layout/process1"/>
    <dgm:cxn modelId="{9C7786BD-E2A7-4EAD-8E53-5DA303602457}" type="presParOf" srcId="{465A9599-CFD5-4A5F-97D9-73954B810600}" destId="{BA74FF88-AA67-4D42-A72C-C0B0589C3B88}" srcOrd="1" destOrd="0" presId="urn:microsoft.com/office/officeart/2005/8/layout/process1"/>
    <dgm:cxn modelId="{FC63FDDE-0F27-4F36-BF40-930AF9546F13}" type="presParOf" srcId="{BA74FF88-AA67-4D42-A72C-C0B0589C3B88}" destId="{3326E8DC-21CF-4A4F-8774-FB2562B7C464}" srcOrd="0" destOrd="0" presId="urn:microsoft.com/office/officeart/2005/8/layout/process1"/>
    <dgm:cxn modelId="{057285FB-36EB-45F7-B9F2-10DCE51AFDC6}" type="presParOf" srcId="{465A9599-CFD5-4A5F-97D9-73954B810600}" destId="{C87D8FA2-62D8-44EA-85E6-8DAF3C6958BC}" srcOrd="2" destOrd="0" presId="urn:microsoft.com/office/officeart/2005/8/layout/process1"/>
    <dgm:cxn modelId="{7D2E621A-3ED8-4D97-80F3-C06EE158CC0F}" type="presParOf" srcId="{465A9599-CFD5-4A5F-97D9-73954B810600}" destId="{D3816CF0-A7E5-4961-8765-52581A3D5391}" srcOrd="3" destOrd="0" presId="urn:microsoft.com/office/officeart/2005/8/layout/process1"/>
    <dgm:cxn modelId="{B9BCAA82-805A-4417-B745-FD5834212A95}" type="presParOf" srcId="{D3816CF0-A7E5-4961-8765-52581A3D5391}" destId="{403477E8-DD71-4F40-B53C-2AF26027123C}" srcOrd="0" destOrd="0" presId="urn:microsoft.com/office/officeart/2005/8/layout/process1"/>
    <dgm:cxn modelId="{4A25C9AD-59B8-47E8-A3E3-DAF17E63FC8E}" type="presParOf" srcId="{465A9599-CFD5-4A5F-97D9-73954B810600}" destId="{978FE933-73CB-4889-AFF2-7E26C04B013B}" srcOrd="4" destOrd="0" presId="urn:microsoft.com/office/officeart/2005/8/layout/process1"/>
  </dgm:cxnLst>
  <dgm:bg>
    <a:solidFill>
      <a:schemeClr val="bg1"/>
    </a:solid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2A525EBB-A37D-41FF-B4AF-5D231FC588E5}" type="doc">
      <dgm:prSet loTypeId="urn:microsoft.com/office/officeart/2005/8/layout/vProcess5" loCatId="process" qsTypeId="urn:microsoft.com/office/officeart/2005/8/quickstyle/simple3" qsCatId="simple" csTypeId="urn:microsoft.com/office/officeart/2005/8/colors/colorful2" csCatId="colorful" phldr="1"/>
      <dgm:spPr/>
      <dgm:t>
        <a:bodyPr/>
        <a:lstStyle/>
        <a:p>
          <a:endParaRPr lang="en-US"/>
        </a:p>
      </dgm:t>
    </dgm:pt>
    <dgm:pt modelId="{98A23A8B-CF7F-43C4-AA92-C029C926B075}">
      <dgm:prSet phldrT="[Text]" custT="1"/>
      <dgm:spPr/>
      <dgm:t>
        <a:bodyPr/>
        <a:lstStyle/>
        <a:p>
          <a:pPr algn="ctr"/>
          <a:r>
            <a:rPr lang="en-US" sz="3200" dirty="0"/>
            <a:t>Once the search is complete the officer </a:t>
          </a:r>
          <a:r>
            <a:rPr lang="en-US" sz="3200" b="1" dirty="0"/>
            <a:t>MUST</a:t>
          </a:r>
          <a:r>
            <a:rPr lang="en-US" sz="3200" dirty="0"/>
            <a:t> make a record of the search</a:t>
          </a:r>
        </a:p>
      </dgm:t>
    </dgm:pt>
    <dgm:pt modelId="{F292A9AE-ECDF-44C5-BD4B-285A2262FD93}" type="parTrans" cxnId="{AEE2FA58-3408-4051-86E0-45CF4B5160CD}">
      <dgm:prSet/>
      <dgm:spPr/>
      <dgm:t>
        <a:bodyPr/>
        <a:lstStyle/>
        <a:p>
          <a:endParaRPr lang="en-US"/>
        </a:p>
      </dgm:t>
    </dgm:pt>
    <dgm:pt modelId="{4CE795A5-3B02-42EB-B19D-960C8D780879}" type="sibTrans" cxnId="{AEE2FA58-3408-4051-86E0-45CF4B5160CD}">
      <dgm:prSet/>
      <dgm:spPr/>
      <dgm:t>
        <a:bodyPr/>
        <a:lstStyle/>
        <a:p>
          <a:endParaRPr lang="en-US"/>
        </a:p>
      </dgm:t>
    </dgm:pt>
    <dgm:pt modelId="{75551DAB-151F-409D-80DE-460AF56C58FD}">
      <dgm:prSet phldrT="[Text]" custT="1"/>
      <dgm:spPr/>
      <dgm:t>
        <a:bodyPr/>
        <a:lstStyle/>
        <a:p>
          <a:pPr algn="ctr"/>
          <a:r>
            <a:rPr lang="en-US" sz="3200" dirty="0"/>
            <a:t>The subject </a:t>
          </a:r>
          <a:r>
            <a:rPr lang="en-US" sz="3200" b="1" dirty="0"/>
            <a:t>MUST</a:t>
          </a:r>
          <a:r>
            <a:rPr lang="en-US" sz="3200" dirty="0"/>
            <a:t> be provided with a receipt of the search</a:t>
          </a:r>
        </a:p>
      </dgm:t>
    </dgm:pt>
    <dgm:pt modelId="{A98EDB91-FDC6-4BA3-9827-5BC83796A568}" type="parTrans" cxnId="{2998FB2F-0775-40CB-9A88-02A926024451}">
      <dgm:prSet/>
      <dgm:spPr/>
      <dgm:t>
        <a:bodyPr/>
        <a:lstStyle/>
        <a:p>
          <a:endParaRPr lang="en-US"/>
        </a:p>
      </dgm:t>
    </dgm:pt>
    <dgm:pt modelId="{06A165A8-E69A-46E2-A39C-95E5C1708993}" type="sibTrans" cxnId="{2998FB2F-0775-40CB-9A88-02A926024451}">
      <dgm:prSet/>
      <dgm:spPr/>
      <dgm:t>
        <a:bodyPr/>
        <a:lstStyle/>
        <a:p>
          <a:endParaRPr lang="en-US"/>
        </a:p>
      </dgm:t>
    </dgm:pt>
    <dgm:pt modelId="{2983DC9F-56EC-4757-A4C3-5188B351E8DD}" type="pres">
      <dgm:prSet presAssocID="{2A525EBB-A37D-41FF-B4AF-5D231FC588E5}" presName="outerComposite" presStyleCnt="0">
        <dgm:presLayoutVars>
          <dgm:chMax val="5"/>
          <dgm:dir/>
          <dgm:resizeHandles val="exact"/>
        </dgm:presLayoutVars>
      </dgm:prSet>
      <dgm:spPr/>
    </dgm:pt>
    <dgm:pt modelId="{E6D414EB-4F25-4B9C-BFD3-F2CCA16C4D50}" type="pres">
      <dgm:prSet presAssocID="{2A525EBB-A37D-41FF-B4AF-5D231FC588E5}" presName="dummyMaxCanvas" presStyleCnt="0">
        <dgm:presLayoutVars/>
      </dgm:prSet>
      <dgm:spPr/>
    </dgm:pt>
    <dgm:pt modelId="{B1A1FDCC-84E0-4FF8-844C-3AD49FAE7823}" type="pres">
      <dgm:prSet presAssocID="{2A525EBB-A37D-41FF-B4AF-5D231FC588E5}" presName="TwoNodes_1" presStyleLbl="node1" presStyleIdx="0" presStyleCnt="2" custScaleX="117647">
        <dgm:presLayoutVars>
          <dgm:bulletEnabled val="1"/>
        </dgm:presLayoutVars>
      </dgm:prSet>
      <dgm:spPr/>
    </dgm:pt>
    <dgm:pt modelId="{995C6B46-3552-4387-9471-2BDE619F7AAB}" type="pres">
      <dgm:prSet presAssocID="{2A525EBB-A37D-41FF-B4AF-5D231FC588E5}" presName="TwoNodes_2" presStyleLbl="node1" presStyleIdx="1" presStyleCnt="2" custScaleX="113876">
        <dgm:presLayoutVars>
          <dgm:bulletEnabled val="1"/>
        </dgm:presLayoutVars>
      </dgm:prSet>
      <dgm:spPr/>
    </dgm:pt>
    <dgm:pt modelId="{453AFB15-FA4D-419B-B231-3F5FA70C4E06}" type="pres">
      <dgm:prSet presAssocID="{2A525EBB-A37D-41FF-B4AF-5D231FC588E5}" presName="TwoConn_1-2" presStyleLbl="fgAccFollowNode1" presStyleIdx="0" presStyleCnt="1" custLinFactNeighborX="-1510" custLinFactNeighborY="-16707">
        <dgm:presLayoutVars>
          <dgm:bulletEnabled val="1"/>
        </dgm:presLayoutVars>
      </dgm:prSet>
      <dgm:spPr/>
    </dgm:pt>
    <dgm:pt modelId="{7D2B6F1E-7C43-4300-9C2F-7BFCFDD7C3BF}" type="pres">
      <dgm:prSet presAssocID="{2A525EBB-A37D-41FF-B4AF-5D231FC588E5}" presName="TwoNodes_1_text" presStyleLbl="node1" presStyleIdx="1" presStyleCnt="2">
        <dgm:presLayoutVars>
          <dgm:bulletEnabled val="1"/>
        </dgm:presLayoutVars>
      </dgm:prSet>
      <dgm:spPr/>
    </dgm:pt>
    <dgm:pt modelId="{5E0E4F3F-061F-4312-88DF-327C72A7DF6B}" type="pres">
      <dgm:prSet presAssocID="{2A525EBB-A37D-41FF-B4AF-5D231FC588E5}" presName="TwoNodes_2_text" presStyleLbl="node1" presStyleIdx="1" presStyleCnt="2">
        <dgm:presLayoutVars>
          <dgm:bulletEnabled val="1"/>
        </dgm:presLayoutVars>
      </dgm:prSet>
      <dgm:spPr/>
    </dgm:pt>
  </dgm:ptLst>
  <dgm:cxnLst>
    <dgm:cxn modelId="{DA6D2129-13BE-49F2-9809-62727967A5D3}" type="presOf" srcId="{98A23A8B-CF7F-43C4-AA92-C029C926B075}" destId="{B1A1FDCC-84E0-4FF8-844C-3AD49FAE7823}" srcOrd="0" destOrd="0" presId="urn:microsoft.com/office/officeart/2005/8/layout/vProcess5"/>
    <dgm:cxn modelId="{2998FB2F-0775-40CB-9A88-02A926024451}" srcId="{2A525EBB-A37D-41FF-B4AF-5D231FC588E5}" destId="{75551DAB-151F-409D-80DE-460AF56C58FD}" srcOrd="1" destOrd="0" parTransId="{A98EDB91-FDC6-4BA3-9827-5BC83796A568}" sibTransId="{06A165A8-E69A-46E2-A39C-95E5C1708993}"/>
    <dgm:cxn modelId="{E0EAA939-DFF6-4D74-8AC4-02186F61F11A}" type="presOf" srcId="{75551DAB-151F-409D-80DE-460AF56C58FD}" destId="{5E0E4F3F-061F-4312-88DF-327C72A7DF6B}" srcOrd="1" destOrd="0" presId="urn:microsoft.com/office/officeart/2005/8/layout/vProcess5"/>
    <dgm:cxn modelId="{76643942-32F9-4BF6-A812-4F0A8A6D17BB}" type="presOf" srcId="{75551DAB-151F-409D-80DE-460AF56C58FD}" destId="{995C6B46-3552-4387-9471-2BDE619F7AAB}" srcOrd="0" destOrd="0" presId="urn:microsoft.com/office/officeart/2005/8/layout/vProcess5"/>
    <dgm:cxn modelId="{AEE2FA58-3408-4051-86E0-45CF4B5160CD}" srcId="{2A525EBB-A37D-41FF-B4AF-5D231FC588E5}" destId="{98A23A8B-CF7F-43C4-AA92-C029C926B075}" srcOrd="0" destOrd="0" parTransId="{F292A9AE-ECDF-44C5-BD4B-285A2262FD93}" sibTransId="{4CE795A5-3B02-42EB-B19D-960C8D780879}"/>
    <dgm:cxn modelId="{690CC263-6D0D-4303-AF11-EF3D59527954}" type="presOf" srcId="{4CE795A5-3B02-42EB-B19D-960C8D780879}" destId="{453AFB15-FA4D-419B-B231-3F5FA70C4E06}" srcOrd="0" destOrd="0" presId="urn:microsoft.com/office/officeart/2005/8/layout/vProcess5"/>
    <dgm:cxn modelId="{9AD7CDB9-2F82-4BEE-AE8C-3905E52944CA}" type="presOf" srcId="{98A23A8B-CF7F-43C4-AA92-C029C926B075}" destId="{7D2B6F1E-7C43-4300-9C2F-7BFCFDD7C3BF}" srcOrd="1" destOrd="0" presId="urn:microsoft.com/office/officeart/2005/8/layout/vProcess5"/>
    <dgm:cxn modelId="{6D8650EC-BFA4-4718-A915-197992750467}" type="presOf" srcId="{2A525EBB-A37D-41FF-B4AF-5D231FC588E5}" destId="{2983DC9F-56EC-4757-A4C3-5188B351E8DD}" srcOrd="0" destOrd="0" presId="urn:microsoft.com/office/officeart/2005/8/layout/vProcess5"/>
    <dgm:cxn modelId="{7E7DC4A3-3AC0-4C75-A51B-DB60B1B41C0B}" type="presParOf" srcId="{2983DC9F-56EC-4757-A4C3-5188B351E8DD}" destId="{E6D414EB-4F25-4B9C-BFD3-F2CCA16C4D50}" srcOrd="0" destOrd="0" presId="urn:microsoft.com/office/officeart/2005/8/layout/vProcess5"/>
    <dgm:cxn modelId="{55725A0B-B5B1-4791-870B-3B1424A17423}" type="presParOf" srcId="{2983DC9F-56EC-4757-A4C3-5188B351E8DD}" destId="{B1A1FDCC-84E0-4FF8-844C-3AD49FAE7823}" srcOrd="1" destOrd="0" presId="urn:microsoft.com/office/officeart/2005/8/layout/vProcess5"/>
    <dgm:cxn modelId="{EF2E8662-D931-485A-82C7-668C4327ADD0}" type="presParOf" srcId="{2983DC9F-56EC-4757-A4C3-5188B351E8DD}" destId="{995C6B46-3552-4387-9471-2BDE619F7AAB}" srcOrd="2" destOrd="0" presId="urn:microsoft.com/office/officeart/2005/8/layout/vProcess5"/>
    <dgm:cxn modelId="{24D7BF13-8D84-43F8-AA5C-B634995803B2}" type="presParOf" srcId="{2983DC9F-56EC-4757-A4C3-5188B351E8DD}" destId="{453AFB15-FA4D-419B-B231-3F5FA70C4E06}" srcOrd="3" destOrd="0" presId="urn:microsoft.com/office/officeart/2005/8/layout/vProcess5"/>
    <dgm:cxn modelId="{F1F48723-BDA4-444D-B3DF-BC9D9565E23B}" type="presParOf" srcId="{2983DC9F-56EC-4757-A4C3-5188B351E8DD}" destId="{7D2B6F1E-7C43-4300-9C2F-7BFCFDD7C3BF}" srcOrd="4" destOrd="0" presId="urn:microsoft.com/office/officeart/2005/8/layout/vProcess5"/>
    <dgm:cxn modelId="{C5CEE180-6159-4125-8776-85BC14EB2869}" type="presParOf" srcId="{2983DC9F-56EC-4757-A4C3-5188B351E8DD}" destId="{5E0E4F3F-061F-4312-88DF-327C72A7DF6B}" srcOrd="5"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74C8B43B-3AEE-46B5-86B6-BBE6054EADBD}"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3659FA46-7BC6-42B6-B8AF-8162D533242F}">
      <dgm:prSet phldrT="[Text]" custT="1"/>
      <dgm:spPr/>
      <dgm:t>
        <a:bodyPr/>
        <a:lstStyle/>
        <a:p>
          <a:r>
            <a:rPr lang="en-US" sz="2000"/>
            <a:t>Relevant</a:t>
          </a:r>
          <a:endParaRPr lang="en-US" sz="2000" dirty="0"/>
        </a:p>
      </dgm:t>
    </dgm:pt>
    <dgm:pt modelId="{85BE4EBB-BD74-4AA0-AE6B-CCE1F0858D11}" type="parTrans" cxnId="{08ADAD7A-68B9-49CE-84DE-5E994CFBD287}">
      <dgm:prSet/>
      <dgm:spPr/>
      <dgm:t>
        <a:bodyPr/>
        <a:lstStyle/>
        <a:p>
          <a:endParaRPr lang="en-US"/>
        </a:p>
      </dgm:t>
    </dgm:pt>
    <dgm:pt modelId="{BDFA579B-1173-4C2C-813C-B4AC17187189}" type="sibTrans" cxnId="{08ADAD7A-68B9-49CE-84DE-5E994CFBD287}">
      <dgm:prSet/>
      <dgm:spPr/>
      <dgm:t>
        <a:bodyPr/>
        <a:lstStyle/>
        <a:p>
          <a:endParaRPr lang="en-US"/>
        </a:p>
      </dgm:t>
    </dgm:pt>
    <dgm:pt modelId="{B4935A46-4E6D-4780-94CD-3CA9BAD62289}">
      <dgm:prSet phldrT="[Text]" custT="1"/>
      <dgm:spPr/>
      <dgm:t>
        <a:bodyPr/>
        <a:lstStyle/>
        <a:p>
          <a:r>
            <a:rPr lang="en-US" sz="2000" dirty="0"/>
            <a:t>Length of time</a:t>
          </a:r>
        </a:p>
      </dgm:t>
    </dgm:pt>
    <dgm:pt modelId="{E4A69667-DD2E-479A-9C44-7E78359E2AB6}" type="parTrans" cxnId="{6AB640CA-8295-4D89-B897-220A7BE293DD}">
      <dgm:prSet/>
      <dgm:spPr/>
      <dgm:t>
        <a:bodyPr/>
        <a:lstStyle/>
        <a:p>
          <a:endParaRPr lang="en-US"/>
        </a:p>
      </dgm:t>
    </dgm:pt>
    <dgm:pt modelId="{61C98547-D81B-4CB1-A947-F1A3A1C31C95}" type="sibTrans" cxnId="{6AB640CA-8295-4D89-B897-220A7BE293DD}">
      <dgm:prSet/>
      <dgm:spPr/>
      <dgm:t>
        <a:bodyPr/>
        <a:lstStyle/>
        <a:p>
          <a:endParaRPr lang="en-US"/>
        </a:p>
      </dgm:t>
    </dgm:pt>
    <dgm:pt modelId="{18D1246E-CCCB-4C17-858E-6E54D3D01F56}">
      <dgm:prSet phldrT="[Text]" custT="1"/>
      <dgm:spPr/>
      <dgm:t>
        <a:bodyPr/>
        <a:lstStyle/>
        <a:p>
          <a:r>
            <a:rPr lang="en-US" sz="2000"/>
            <a:t>Cooperation</a:t>
          </a:r>
          <a:endParaRPr lang="en-US" sz="2000" dirty="0"/>
        </a:p>
      </dgm:t>
    </dgm:pt>
    <dgm:pt modelId="{BF2488B6-0CC8-4D89-B8F8-A35AC65CFADF}" type="parTrans" cxnId="{E861F1DF-E025-4537-9507-553398BE1AD5}">
      <dgm:prSet/>
      <dgm:spPr/>
      <dgm:t>
        <a:bodyPr/>
        <a:lstStyle/>
        <a:p>
          <a:endParaRPr lang="en-US"/>
        </a:p>
      </dgm:t>
    </dgm:pt>
    <dgm:pt modelId="{6B19C017-476F-43B3-9CC7-19C0E265A45F}" type="sibTrans" cxnId="{E861F1DF-E025-4537-9507-553398BE1AD5}">
      <dgm:prSet/>
      <dgm:spPr/>
      <dgm:t>
        <a:bodyPr/>
        <a:lstStyle/>
        <a:p>
          <a:endParaRPr lang="en-US"/>
        </a:p>
      </dgm:t>
    </dgm:pt>
    <dgm:pt modelId="{5192663A-6188-4B34-A190-A56E07E8E729}">
      <dgm:prSet phldrT="[Text]" custT="1"/>
      <dgm:spPr/>
      <dgm:t>
        <a:bodyPr/>
        <a:lstStyle/>
        <a:p>
          <a:r>
            <a:rPr lang="en-US" sz="2000"/>
            <a:t>Same sex searches</a:t>
          </a:r>
          <a:endParaRPr lang="en-US" sz="2000" dirty="0"/>
        </a:p>
      </dgm:t>
    </dgm:pt>
    <dgm:pt modelId="{6CD5B976-74C9-45C9-96DF-3D3604C6BFE8}" type="parTrans" cxnId="{81E3E4FB-6737-4B79-9410-263A3BA2CDE6}">
      <dgm:prSet/>
      <dgm:spPr/>
      <dgm:t>
        <a:bodyPr/>
        <a:lstStyle/>
        <a:p>
          <a:endParaRPr lang="en-US"/>
        </a:p>
      </dgm:t>
    </dgm:pt>
    <dgm:pt modelId="{18A7C44C-DED6-46E3-910D-E02FE67BA19D}" type="sibTrans" cxnId="{81E3E4FB-6737-4B79-9410-263A3BA2CDE6}">
      <dgm:prSet/>
      <dgm:spPr/>
      <dgm:t>
        <a:bodyPr/>
        <a:lstStyle/>
        <a:p>
          <a:endParaRPr lang="en-US"/>
        </a:p>
      </dgm:t>
    </dgm:pt>
    <dgm:pt modelId="{3935B196-CE6A-471F-A607-B560A9E915DC}">
      <dgm:prSet phldrT="[Text]" custT="1"/>
      <dgm:spPr/>
      <dgm:t>
        <a:bodyPr/>
        <a:lstStyle/>
        <a:p>
          <a:r>
            <a:rPr lang="en-US" sz="2000"/>
            <a:t>Public view</a:t>
          </a:r>
          <a:endParaRPr lang="en-US" sz="2000" dirty="0"/>
        </a:p>
      </dgm:t>
    </dgm:pt>
    <dgm:pt modelId="{70A0C4DB-0DF9-4F93-82CD-3B9949AF80A1}" type="parTrans" cxnId="{A85FB9C3-A64B-4AA6-97F8-E24203BF7B08}">
      <dgm:prSet/>
      <dgm:spPr/>
      <dgm:t>
        <a:bodyPr/>
        <a:lstStyle/>
        <a:p>
          <a:endParaRPr lang="en-US"/>
        </a:p>
      </dgm:t>
    </dgm:pt>
    <dgm:pt modelId="{B6B73B5E-4A32-4405-93BC-5CEF30CA21B8}" type="sibTrans" cxnId="{A85FB9C3-A64B-4AA6-97F8-E24203BF7B08}">
      <dgm:prSet/>
      <dgm:spPr/>
      <dgm:t>
        <a:bodyPr/>
        <a:lstStyle/>
        <a:p>
          <a:endParaRPr lang="en-US"/>
        </a:p>
      </dgm:t>
    </dgm:pt>
    <dgm:pt modelId="{35C0B7E4-6E69-4EF7-8A36-63D2A51DA497}">
      <dgm:prSet phldrT="[Text]" custT="1"/>
      <dgm:spPr/>
      <dgm:t>
        <a:bodyPr/>
        <a:lstStyle/>
        <a:p>
          <a:r>
            <a:rPr lang="en-US" sz="2000"/>
            <a:t>Place hands</a:t>
          </a:r>
          <a:endParaRPr lang="en-US" sz="2000" dirty="0"/>
        </a:p>
      </dgm:t>
    </dgm:pt>
    <dgm:pt modelId="{75483F72-5C49-46FF-BE36-63DB67A0A23E}" type="parTrans" cxnId="{9114EC6E-9919-42DF-859A-E16B19D05161}">
      <dgm:prSet/>
      <dgm:spPr/>
      <dgm:t>
        <a:bodyPr/>
        <a:lstStyle/>
        <a:p>
          <a:endParaRPr lang="en-US"/>
        </a:p>
      </dgm:t>
    </dgm:pt>
    <dgm:pt modelId="{3359BBBE-4A67-41DA-B00D-24EFC0C32CA3}" type="sibTrans" cxnId="{9114EC6E-9919-42DF-859A-E16B19D05161}">
      <dgm:prSet/>
      <dgm:spPr/>
      <dgm:t>
        <a:bodyPr/>
        <a:lstStyle/>
        <a:p>
          <a:endParaRPr lang="en-US"/>
        </a:p>
      </dgm:t>
    </dgm:pt>
    <dgm:pt modelId="{12306C41-9F57-4EA9-AEBF-31D2C0FB07C5}" type="pres">
      <dgm:prSet presAssocID="{74C8B43B-3AEE-46B5-86B6-BBE6054EADBD}" presName="diagram" presStyleCnt="0">
        <dgm:presLayoutVars>
          <dgm:dir/>
          <dgm:resizeHandles val="exact"/>
        </dgm:presLayoutVars>
      </dgm:prSet>
      <dgm:spPr/>
    </dgm:pt>
    <dgm:pt modelId="{D44B9FB9-5C53-4050-B904-1BAF369C344B}" type="pres">
      <dgm:prSet presAssocID="{3659FA46-7BC6-42B6-B8AF-8162D533242F}" presName="node" presStyleLbl="node1" presStyleIdx="0" presStyleCnt="6">
        <dgm:presLayoutVars>
          <dgm:bulletEnabled val="1"/>
        </dgm:presLayoutVars>
      </dgm:prSet>
      <dgm:spPr/>
    </dgm:pt>
    <dgm:pt modelId="{0B6BBDB9-AE31-4551-8844-2D3AD8C03410}" type="pres">
      <dgm:prSet presAssocID="{BDFA579B-1173-4C2C-813C-B4AC17187189}" presName="sibTrans" presStyleCnt="0"/>
      <dgm:spPr/>
    </dgm:pt>
    <dgm:pt modelId="{208693CB-94C1-44D2-9941-DBB37CE0A789}" type="pres">
      <dgm:prSet presAssocID="{B4935A46-4E6D-4780-94CD-3CA9BAD62289}" presName="node" presStyleLbl="node1" presStyleIdx="1" presStyleCnt="6">
        <dgm:presLayoutVars>
          <dgm:bulletEnabled val="1"/>
        </dgm:presLayoutVars>
      </dgm:prSet>
      <dgm:spPr/>
    </dgm:pt>
    <dgm:pt modelId="{2C7D63B0-4ECD-4BA9-A5A7-6022701573C0}" type="pres">
      <dgm:prSet presAssocID="{61C98547-D81B-4CB1-A947-F1A3A1C31C95}" presName="sibTrans" presStyleCnt="0"/>
      <dgm:spPr/>
    </dgm:pt>
    <dgm:pt modelId="{980E613F-B1CB-4CC6-8743-6DFA7191E2A4}" type="pres">
      <dgm:prSet presAssocID="{18D1246E-CCCB-4C17-858E-6E54D3D01F56}" presName="node" presStyleLbl="node1" presStyleIdx="2" presStyleCnt="6">
        <dgm:presLayoutVars>
          <dgm:bulletEnabled val="1"/>
        </dgm:presLayoutVars>
      </dgm:prSet>
      <dgm:spPr/>
    </dgm:pt>
    <dgm:pt modelId="{12C5FFE1-856C-4017-9FF8-C557B082F2CC}" type="pres">
      <dgm:prSet presAssocID="{6B19C017-476F-43B3-9CC7-19C0E265A45F}" presName="sibTrans" presStyleCnt="0"/>
      <dgm:spPr/>
    </dgm:pt>
    <dgm:pt modelId="{221DF6B5-3811-4B8A-B352-A8331B3F4D5C}" type="pres">
      <dgm:prSet presAssocID="{5192663A-6188-4B34-A190-A56E07E8E729}" presName="node" presStyleLbl="node1" presStyleIdx="3" presStyleCnt="6">
        <dgm:presLayoutVars>
          <dgm:bulletEnabled val="1"/>
        </dgm:presLayoutVars>
      </dgm:prSet>
      <dgm:spPr/>
    </dgm:pt>
    <dgm:pt modelId="{8F85B362-227E-4C0A-9D4F-73CC63BF3F43}" type="pres">
      <dgm:prSet presAssocID="{18A7C44C-DED6-46E3-910D-E02FE67BA19D}" presName="sibTrans" presStyleCnt="0"/>
      <dgm:spPr/>
    </dgm:pt>
    <dgm:pt modelId="{4C8897DD-C4AC-4D15-AE6A-4C6C3BCBCF04}" type="pres">
      <dgm:prSet presAssocID="{3935B196-CE6A-471F-A607-B560A9E915DC}" presName="node" presStyleLbl="node1" presStyleIdx="4" presStyleCnt="6">
        <dgm:presLayoutVars>
          <dgm:bulletEnabled val="1"/>
        </dgm:presLayoutVars>
      </dgm:prSet>
      <dgm:spPr/>
    </dgm:pt>
    <dgm:pt modelId="{DBDE6759-7DC1-47A8-8B89-5DA0DA2E0208}" type="pres">
      <dgm:prSet presAssocID="{B6B73B5E-4A32-4405-93BC-5CEF30CA21B8}" presName="sibTrans" presStyleCnt="0"/>
      <dgm:spPr/>
    </dgm:pt>
    <dgm:pt modelId="{80AD4FBB-E875-4B7F-92BF-21AC2D599E3F}" type="pres">
      <dgm:prSet presAssocID="{35C0B7E4-6E69-4EF7-8A36-63D2A51DA497}" presName="node" presStyleLbl="node1" presStyleIdx="5" presStyleCnt="6">
        <dgm:presLayoutVars>
          <dgm:bulletEnabled val="1"/>
        </dgm:presLayoutVars>
      </dgm:prSet>
      <dgm:spPr/>
    </dgm:pt>
  </dgm:ptLst>
  <dgm:cxnLst>
    <dgm:cxn modelId="{AD380460-4CFA-4066-BFDC-DB0A67DE8A83}" type="presOf" srcId="{5192663A-6188-4B34-A190-A56E07E8E729}" destId="{221DF6B5-3811-4B8A-B352-A8331B3F4D5C}" srcOrd="0" destOrd="0" presId="urn:microsoft.com/office/officeart/2005/8/layout/default"/>
    <dgm:cxn modelId="{9114EC6E-9919-42DF-859A-E16B19D05161}" srcId="{74C8B43B-3AEE-46B5-86B6-BBE6054EADBD}" destId="{35C0B7E4-6E69-4EF7-8A36-63D2A51DA497}" srcOrd="5" destOrd="0" parTransId="{75483F72-5C49-46FF-BE36-63DB67A0A23E}" sibTransId="{3359BBBE-4A67-41DA-B00D-24EFC0C32CA3}"/>
    <dgm:cxn modelId="{7DC82E70-6CC5-4EF0-88BC-68779D8158E9}" type="presOf" srcId="{3935B196-CE6A-471F-A607-B560A9E915DC}" destId="{4C8897DD-C4AC-4D15-AE6A-4C6C3BCBCF04}" srcOrd="0" destOrd="0" presId="urn:microsoft.com/office/officeart/2005/8/layout/default"/>
    <dgm:cxn modelId="{08ADAD7A-68B9-49CE-84DE-5E994CFBD287}" srcId="{74C8B43B-3AEE-46B5-86B6-BBE6054EADBD}" destId="{3659FA46-7BC6-42B6-B8AF-8162D533242F}" srcOrd="0" destOrd="0" parTransId="{85BE4EBB-BD74-4AA0-AE6B-CCE1F0858D11}" sibTransId="{BDFA579B-1173-4C2C-813C-B4AC17187189}"/>
    <dgm:cxn modelId="{F976027E-0CC0-491E-9D32-F984522EC35F}" type="presOf" srcId="{B4935A46-4E6D-4780-94CD-3CA9BAD62289}" destId="{208693CB-94C1-44D2-9941-DBB37CE0A789}" srcOrd="0" destOrd="0" presId="urn:microsoft.com/office/officeart/2005/8/layout/default"/>
    <dgm:cxn modelId="{A85FB9C3-A64B-4AA6-97F8-E24203BF7B08}" srcId="{74C8B43B-3AEE-46B5-86B6-BBE6054EADBD}" destId="{3935B196-CE6A-471F-A607-B560A9E915DC}" srcOrd="4" destOrd="0" parTransId="{70A0C4DB-0DF9-4F93-82CD-3B9949AF80A1}" sibTransId="{B6B73B5E-4A32-4405-93BC-5CEF30CA21B8}"/>
    <dgm:cxn modelId="{6AB640CA-8295-4D89-B897-220A7BE293DD}" srcId="{74C8B43B-3AEE-46B5-86B6-BBE6054EADBD}" destId="{B4935A46-4E6D-4780-94CD-3CA9BAD62289}" srcOrd="1" destOrd="0" parTransId="{E4A69667-DD2E-479A-9C44-7E78359E2AB6}" sibTransId="{61C98547-D81B-4CB1-A947-F1A3A1C31C95}"/>
    <dgm:cxn modelId="{F6A285CB-5D48-44EE-8968-379376A4E891}" type="presOf" srcId="{3659FA46-7BC6-42B6-B8AF-8162D533242F}" destId="{D44B9FB9-5C53-4050-B904-1BAF369C344B}" srcOrd="0" destOrd="0" presId="urn:microsoft.com/office/officeart/2005/8/layout/default"/>
    <dgm:cxn modelId="{0D60D9CE-E193-493B-92EA-FFA15AC06982}" type="presOf" srcId="{35C0B7E4-6E69-4EF7-8A36-63D2A51DA497}" destId="{80AD4FBB-E875-4B7F-92BF-21AC2D599E3F}" srcOrd="0" destOrd="0" presId="urn:microsoft.com/office/officeart/2005/8/layout/default"/>
    <dgm:cxn modelId="{E861F1DF-E025-4537-9507-553398BE1AD5}" srcId="{74C8B43B-3AEE-46B5-86B6-BBE6054EADBD}" destId="{18D1246E-CCCB-4C17-858E-6E54D3D01F56}" srcOrd="2" destOrd="0" parTransId="{BF2488B6-0CC8-4D89-B8F8-A35AC65CFADF}" sibTransId="{6B19C017-476F-43B3-9CC7-19C0E265A45F}"/>
    <dgm:cxn modelId="{68ECF6DF-BCA6-45D3-B597-D646B2C35540}" type="presOf" srcId="{18D1246E-CCCB-4C17-858E-6E54D3D01F56}" destId="{980E613F-B1CB-4CC6-8743-6DFA7191E2A4}" srcOrd="0" destOrd="0" presId="urn:microsoft.com/office/officeart/2005/8/layout/default"/>
    <dgm:cxn modelId="{E97FB5E5-F740-49E4-AEDD-793664DA7046}" type="presOf" srcId="{74C8B43B-3AEE-46B5-86B6-BBE6054EADBD}" destId="{12306C41-9F57-4EA9-AEBF-31D2C0FB07C5}" srcOrd="0" destOrd="0" presId="urn:microsoft.com/office/officeart/2005/8/layout/default"/>
    <dgm:cxn modelId="{81E3E4FB-6737-4B79-9410-263A3BA2CDE6}" srcId="{74C8B43B-3AEE-46B5-86B6-BBE6054EADBD}" destId="{5192663A-6188-4B34-A190-A56E07E8E729}" srcOrd="3" destOrd="0" parTransId="{6CD5B976-74C9-45C9-96DF-3D3604C6BFE8}" sibTransId="{18A7C44C-DED6-46E3-910D-E02FE67BA19D}"/>
    <dgm:cxn modelId="{C47632E2-39A0-4E91-9472-21DB8A93263D}" type="presParOf" srcId="{12306C41-9F57-4EA9-AEBF-31D2C0FB07C5}" destId="{D44B9FB9-5C53-4050-B904-1BAF369C344B}" srcOrd="0" destOrd="0" presId="urn:microsoft.com/office/officeart/2005/8/layout/default"/>
    <dgm:cxn modelId="{D3652F27-CD1E-41A9-8312-6204610C42C8}" type="presParOf" srcId="{12306C41-9F57-4EA9-AEBF-31D2C0FB07C5}" destId="{0B6BBDB9-AE31-4551-8844-2D3AD8C03410}" srcOrd="1" destOrd="0" presId="urn:microsoft.com/office/officeart/2005/8/layout/default"/>
    <dgm:cxn modelId="{A7D9B418-777B-4A32-83F3-493391653AE4}" type="presParOf" srcId="{12306C41-9F57-4EA9-AEBF-31D2C0FB07C5}" destId="{208693CB-94C1-44D2-9941-DBB37CE0A789}" srcOrd="2" destOrd="0" presId="urn:microsoft.com/office/officeart/2005/8/layout/default"/>
    <dgm:cxn modelId="{F7782D20-11F2-4D11-B7A7-E7F43953FA65}" type="presParOf" srcId="{12306C41-9F57-4EA9-AEBF-31D2C0FB07C5}" destId="{2C7D63B0-4ECD-4BA9-A5A7-6022701573C0}" srcOrd="3" destOrd="0" presId="urn:microsoft.com/office/officeart/2005/8/layout/default"/>
    <dgm:cxn modelId="{A4C01EE1-8574-461D-A7CA-BAD0F790C648}" type="presParOf" srcId="{12306C41-9F57-4EA9-AEBF-31D2C0FB07C5}" destId="{980E613F-B1CB-4CC6-8743-6DFA7191E2A4}" srcOrd="4" destOrd="0" presId="urn:microsoft.com/office/officeart/2005/8/layout/default"/>
    <dgm:cxn modelId="{011E851C-F54F-49DF-9397-6C80CF464F48}" type="presParOf" srcId="{12306C41-9F57-4EA9-AEBF-31D2C0FB07C5}" destId="{12C5FFE1-856C-4017-9FF8-C557B082F2CC}" srcOrd="5" destOrd="0" presId="urn:microsoft.com/office/officeart/2005/8/layout/default"/>
    <dgm:cxn modelId="{DD733620-0902-4044-BCD6-56C6F8813C0F}" type="presParOf" srcId="{12306C41-9F57-4EA9-AEBF-31D2C0FB07C5}" destId="{221DF6B5-3811-4B8A-B352-A8331B3F4D5C}" srcOrd="6" destOrd="0" presId="urn:microsoft.com/office/officeart/2005/8/layout/default"/>
    <dgm:cxn modelId="{27F86FEC-82E9-4B28-BDD3-146D88C1D781}" type="presParOf" srcId="{12306C41-9F57-4EA9-AEBF-31D2C0FB07C5}" destId="{8F85B362-227E-4C0A-9D4F-73CC63BF3F43}" srcOrd="7" destOrd="0" presId="urn:microsoft.com/office/officeart/2005/8/layout/default"/>
    <dgm:cxn modelId="{CCFBBEF4-ECB9-4207-8457-8D40095C7DED}" type="presParOf" srcId="{12306C41-9F57-4EA9-AEBF-31D2C0FB07C5}" destId="{4C8897DD-C4AC-4D15-AE6A-4C6C3BCBCF04}" srcOrd="8" destOrd="0" presId="urn:microsoft.com/office/officeart/2005/8/layout/default"/>
    <dgm:cxn modelId="{3A9DA0DE-F0F8-42F3-87E5-FD466973F22B}" type="presParOf" srcId="{12306C41-9F57-4EA9-AEBF-31D2C0FB07C5}" destId="{DBDE6759-7DC1-47A8-8B89-5DA0DA2E0208}" srcOrd="9" destOrd="0" presId="urn:microsoft.com/office/officeart/2005/8/layout/default"/>
    <dgm:cxn modelId="{57642464-9F03-4DB0-B412-F14E565D66CD}" type="presParOf" srcId="{12306C41-9F57-4EA9-AEBF-31D2C0FB07C5}" destId="{80AD4FBB-E875-4B7F-92BF-21AC2D599E3F}"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74C8B43B-3AEE-46B5-86B6-BBE6054EADBD}"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3659FA46-7BC6-42B6-B8AF-8162D533242F}">
      <dgm:prSet phldrT="[Text]" custT="1"/>
      <dgm:spPr/>
      <dgm:t>
        <a:bodyPr/>
        <a:lstStyle/>
        <a:p>
          <a:r>
            <a:rPr lang="en-US" sz="2000"/>
            <a:t>Removing clothing J.O.G</a:t>
          </a:r>
          <a:endParaRPr lang="en-US" sz="2000" dirty="0"/>
        </a:p>
      </dgm:t>
    </dgm:pt>
    <dgm:pt modelId="{85BE4EBB-BD74-4AA0-AE6B-CCE1F0858D11}" type="parTrans" cxnId="{08ADAD7A-68B9-49CE-84DE-5E994CFBD287}">
      <dgm:prSet/>
      <dgm:spPr/>
      <dgm:t>
        <a:bodyPr/>
        <a:lstStyle/>
        <a:p>
          <a:endParaRPr lang="en-US"/>
        </a:p>
      </dgm:t>
    </dgm:pt>
    <dgm:pt modelId="{BDFA579B-1173-4C2C-813C-B4AC17187189}" type="sibTrans" cxnId="{08ADAD7A-68B9-49CE-84DE-5E994CFBD287}">
      <dgm:prSet/>
      <dgm:spPr/>
      <dgm:t>
        <a:bodyPr/>
        <a:lstStyle/>
        <a:p>
          <a:endParaRPr lang="en-US"/>
        </a:p>
      </dgm:t>
    </dgm:pt>
    <dgm:pt modelId="{B4935A46-4E6D-4780-94CD-3CA9BAD62289}">
      <dgm:prSet phldrT="[Text]" custT="1"/>
      <dgm:spPr/>
      <dgm:t>
        <a:bodyPr/>
        <a:lstStyle/>
        <a:p>
          <a:r>
            <a:rPr lang="en-US" sz="2000"/>
            <a:t>Documentation</a:t>
          </a:r>
          <a:endParaRPr lang="en-US" sz="2000" dirty="0"/>
        </a:p>
      </dgm:t>
    </dgm:pt>
    <dgm:pt modelId="{E4A69667-DD2E-479A-9C44-7E78359E2AB6}" type="parTrans" cxnId="{6AB640CA-8295-4D89-B897-220A7BE293DD}">
      <dgm:prSet/>
      <dgm:spPr/>
      <dgm:t>
        <a:bodyPr/>
        <a:lstStyle/>
        <a:p>
          <a:endParaRPr lang="en-US"/>
        </a:p>
      </dgm:t>
    </dgm:pt>
    <dgm:pt modelId="{61C98547-D81B-4CB1-A947-F1A3A1C31C95}" type="sibTrans" cxnId="{6AB640CA-8295-4D89-B897-220A7BE293DD}">
      <dgm:prSet/>
      <dgm:spPr/>
      <dgm:t>
        <a:bodyPr/>
        <a:lstStyle/>
        <a:p>
          <a:endParaRPr lang="en-US"/>
        </a:p>
      </dgm:t>
    </dgm:pt>
    <dgm:pt modelId="{18D1246E-CCCB-4C17-858E-6E54D3D01F56}">
      <dgm:prSet phldrT="[Text]" custT="1"/>
      <dgm:spPr/>
      <dgm:t>
        <a:bodyPr/>
        <a:lstStyle/>
        <a:p>
          <a:r>
            <a:rPr lang="en-US" sz="2000" dirty="0"/>
            <a:t>Respect &amp; courtesy</a:t>
          </a:r>
        </a:p>
      </dgm:t>
    </dgm:pt>
    <dgm:pt modelId="{BF2488B6-0CC8-4D89-B8F8-A35AC65CFADF}" type="parTrans" cxnId="{E861F1DF-E025-4537-9507-553398BE1AD5}">
      <dgm:prSet/>
      <dgm:spPr/>
      <dgm:t>
        <a:bodyPr/>
        <a:lstStyle/>
        <a:p>
          <a:endParaRPr lang="en-US"/>
        </a:p>
      </dgm:t>
    </dgm:pt>
    <dgm:pt modelId="{6B19C017-476F-43B3-9CC7-19C0E265A45F}" type="sibTrans" cxnId="{E861F1DF-E025-4537-9507-553398BE1AD5}">
      <dgm:prSet/>
      <dgm:spPr/>
      <dgm:t>
        <a:bodyPr/>
        <a:lstStyle/>
        <a:p>
          <a:endParaRPr lang="en-US"/>
        </a:p>
      </dgm:t>
    </dgm:pt>
    <dgm:pt modelId="{5192663A-6188-4B34-A190-A56E07E8E729}">
      <dgm:prSet phldrT="[Text]" custT="1"/>
      <dgm:spPr/>
      <dgm:t>
        <a:bodyPr/>
        <a:lstStyle/>
        <a:p>
          <a:r>
            <a:rPr lang="en-US" sz="2000"/>
            <a:t>Minimise embarrassment</a:t>
          </a:r>
          <a:endParaRPr lang="en-US" sz="2000" dirty="0"/>
        </a:p>
      </dgm:t>
    </dgm:pt>
    <dgm:pt modelId="{6CD5B976-74C9-45C9-96DF-3D3604C6BFE8}" type="parTrans" cxnId="{81E3E4FB-6737-4B79-9410-263A3BA2CDE6}">
      <dgm:prSet/>
      <dgm:spPr/>
      <dgm:t>
        <a:bodyPr/>
        <a:lstStyle/>
        <a:p>
          <a:endParaRPr lang="en-US"/>
        </a:p>
      </dgm:t>
    </dgm:pt>
    <dgm:pt modelId="{18A7C44C-DED6-46E3-910D-E02FE67BA19D}" type="sibTrans" cxnId="{81E3E4FB-6737-4B79-9410-263A3BA2CDE6}">
      <dgm:prSet/>
      <dgm:spPr/>
      <dgm:t>
        <a:bodyPr/>
        <a:lstStyle/>
        <a:p>
          <a:endParaRPr lang="en-US"/>
        </a:p>
      </dgm:t>
    </dgm:pt>
    <dgm:pt modelId="{3935B196-CE6A-471F-A607-B560A9E915DC}">
      <dgm:prSet phldrT="[Text]" custT="1"/>
      <dgm:spPr/>
      <dgm:t>
        <a:bodyPr/>
        <a:lstStyle/>
        <a:p>
          <a:r>
            <a:rPr lang="en-US" sz="2000"/>
            <a:t>Treat as individual</a:t>
          </a:r>
          <a:endParaRPr lang="en-US" sz="2000" dirty="0"/>
        </a:p>
      </dgm:t>
    </dgm:pt>
    <dgm:pt modelId="{70A0C4DB-0DF9-4F93-82CD-3B9949AF80A1}" type="parTrans" cxnId="{A85FB9C3-A64B-4AA6-97F8-E24203BF7B08}">
      <dgm:prSet/>
      <dgm:spPr/>
      <dgm:t>
        <a:bodyPr/>
        <a:lstStyle/>
        <a:p>
          <a:endParaRPr lang="en-US"/>
        </a:p>
      </dgm:t>
    </dgm:pt>
    <dgm:pt modelId="{B6B73B5E-4A32-4405-93BC-5CEF30CA21B8}" type="sibTrans" cxnId="{A85FB9C3-A64B-4AA6-97F8-E24203BF7B08}">
      <dgm:prSet/>
      <dgm:spPr/>
      <dgm:t>
        <a:bodyPr/>
        <a:lstStyle/>
        <a:p>
          <a:endParaRPr lang="en-US"/>
        </a:p>
      </dgm:t>
    </dgm:pt>
    <dgm:pt modelId="{EE8CC6FC-779B-41CC-B6C0-99084916B95A}">
      <dgm:prSet phldrT="[Text]" custT="1"/>
      <dgm:spPr/>
      <dgm:t>
        <a:bodyPr/>
        <a:lstStyle/>
        <a:p>
          <a:r>
            <a:rPr lang="en-US" sz="2000" dirty="0"/>
            <a:t>Aware of individual needs</a:t>
          </a:r>
        </a:p>
      </dgm:t>
    </dgm:pt>
    <dgm:pt modelId="{58E6F69C-BD3F-4AE6-B498-D7CE6B215E6E}" type="parTrans" cxnId="{7336DDE1-2802-4B9E-B777-42A2E6F1FB8A}">
      <dgm:prSet/>
      <dgm:spPr/>
      <dgm:t>
        <a:bodyPr/>
        <a:lstStyle/>
        <a:p>
          <a:endParaRPr lang="en-US"/>
        </a:p>
      </dgm:t>
    </dgm:pt>
    <dgm:pt modelId="{29581533-03B4-4AF8-B158-43A97C8C5644}" type="sibTrans" cxnId="{7336DDE1-2802-4B9E-B777-42A2E6F1FB8A}">
      <dgm:prSet/>
      <dgm:spPr/>
      <dgm:t>
        <a:bodyPr/>
        <a:lstStyle/>
        <a:p>
          <a:endParaRPr lang="en-US"/>
        </a:p>
      </dgm:t>
    </dgm:pt>
    <dgm:pt modelId="{12306C41-9F57-4EA9-AEBF-31D2C0FB07C5}" type="pres">
      <dgm:prSet presAssocID="{74C8B43B-3AEE-46B5-86B6-BBE6054EADBD}" presName="diagram" presStyleCnt="0">
        <dgm:presLayoutVars>
          <dgm:dir/>
          <dgm:resizeHandles val="exact"/>
        </dgm:presLayoutVars>
      </dgm:prSet>
      <dgm:spPr/>
    </dgm:pt>
    <dgm:pt modelId="{D44B9FB9-5C53-4050-B904-1BAF369C344B}" type="pres">
      <dgm:prSet presAssocID="{3659FA46-7BC6-42B6-B8AF-8162D533242F}" presName="node" presStyleLbl="node1" presStyleIdx="0" presStyleCnt="6">
        <dgm:presLayoutVars>
          <dgm:bulletEnabled val="1"/>
        </dgm:presLayoutVars>
      </dgm:prSet>
      <dgm:spPr/>
    </dgm:pt>
    <dgm:pt modelId="{0B6BBDB9-AE31-4551-8844-2D3AD8C03410}" type="pres">
      <dgm:prSet presAssocID="{BDFA579B-1173-4C2C-813C-B4AC17187189}" presName="sibTrans" presStyleCnt="0"/>
      <dgm:spPr/>
    </dgm:pt>
    <dgm:pt modelId="{208693CB-94C1-44D2-9941-DBB37CE0A789}" type="pres">
      <dgm:prSet presAssocID="{B4935A46-4E6D-4780-94CD-3CA9BAD62289}" presName="node" presStyleLbl="node1" presStyleIdx="1" presStyleCnt="6">
        <dgm:presLayoutVars>
          <dgm:bulletEnabled val="1"/>
        </dgm:presLayoutVars>
      </dgm:prSet>
      <dgm:spPr/>
    </dgm:pt>
    <dgm:pt modelId="{2C7D63B0-4ECD-4BA9-A5A7-6022701573C0}" type="pres">
      <dgm:prSet presAssocID="{61C98547-D81B-4CB1-A947-F1A3A1C31C95}" presName="sibTrans" presStyleCnt="0"/>
      <dgm:spPr/>
    </dgm:pt>
    <dgm:pt modelId="{980E613F-B1CB-4CC6-8743-6DFA7191E2A4}" type="pres">
      <dgm:prSet presAssocID="{18D1246E-CCCB-4C17-858E-6E54D3D01F56}" presName="node" presStyleLbl="node1" presStyleIdx="2" presStyleCnt="6">
        <dgm:presLayoutVars>
          <dgm:bulletEnabled val="1"/>
        </dgm:presLayoutVars>
      </dgm:prSet>
      <dgm:spPr/>
    </dgm:pt>
    <dgm:pt modelId="{12C5FFE1-856C-4017-9FF8-C557B082F2CC}" type="pres">
      <dgm:prSet presAssocID="{6B19C017-476F-43B3-9CC7-19C0E265A45F}" presName="sibTrans" presStyleCnt="0"/>
      <dgm:spPr/>
    </dgm:pt>
    <dgm:pt modelId="{221DF6B5-3811-4B8A-B352-A8331B3F4D5C}" type="pres">
      <dgm:prSet presAssocID="{5192663A-6188-4B34-A190-A56E07E8E729}" presName="node" presStyleLbl="node1" presStyleIdx="3" presStyleCnt="6">
        <dgm:presLayoutVars>
          <dgm:bulletEnabled val="1"/>
        </dgm:presLayoutVars>
      </dgm:prSet>
      <dgm:spPr/>
    </dgm:pt>
    <dgm:pt modelId="{8F85B362-227E-4C0A-9D4F-73CC63BF3F43}" type="pres">
      <dgm:prSet presAssocID="{18A7C44C-DED6-46E3-910D-E02FE67BA19D}" presName="sibTrans" presStyleCnt="0"/>
      <dgm:spPr/>
    </dgm:pt>
    <dgm:pt modelId="{4C8897DD-C4AC-4D15-AE6A-4C6C3BCBCF04}" type="pres">
      <dgm:prSet presAssocID="{3935B196-CE6A-471F-A607-B560A9E915DC}" presName="node" presStyleLbl="node1" presStyleIdx="4" presStyleCnt="6">
        <dgm:presLayoutVars>
          <dgm:bulletEnabled val="1"/>
        </dgm:presLayoutVars>
      </dgm:prSet>
      <dgm:spPr/>
    </dgm:pt>
    <dgm:pt modelId="{78B40576-B96D-4DF7-B5B8-DD351BD0C6F5}" type="pres">
      <dgm:prSet presAssocID="{B6B73B5E-4A32-4405-93BC-5CEF30CA21B8}" presName="sibTrans" presStyleCnt="0"/>
      <dgm:spPr/>
    </dgm:pt>
    <dgm:pt modelId="{C7469FC0-E91F-40AC-A22B-BA2D2B35F49C}" type="pres">
      <dgm:prSet presAssocID="{EE8CC6FC-779B-41CC-B6C0-99084916B95A}" presName="node" presStyleLbl="node1" presStyleIdx="5" presStyleCnt="6">
        <dgm:presLayoutVars>
          <dgm:bulletEnabled val="1"/>
        </dgm:presLayoutVars>
      </dgm:prSet>
      <dgm:spPr/>
    </dgm:pt>
  </dgm:ptLst>
  <dgm:cxnLst>
    <dgm:cxn modelId="{63D6FA46-25F2-4F83-9F5A-E86994FD2A15}" type="presOf" srcId="{EE8CC6FC-779B-41CC-B6C0-99084916B95A}" destId="{C7469FC0-E91F-40AC-A22B-BA2D2B35F49C}" srcOrd="0" destOrd="0" presId="urn:microsoft.com/office/officeart/2005/8/layout/default"/>
    <dgm:cxn modelId="{AD380460-4CFA-4066-BFDC-DB0A67DE8A83}" type="presOf" srcId="{5192663A-6188-4B34-A190-A56E07E8E729}" destId="{221DF6B5-3811-4B8A-B352-A8331B3F4D5C}" srcOrd="0" destOrd="0" presId="urn:microsoft.com/office/officeart/2005/8/layout/default"/>
    <dgm:cxn modelId="{7DC82E70-6CC5-4EF0-88BC-68779D8158E9}" type="presOf" srcId="{3935B196-CE6A-471F-A607-B560A9E915DC}" destId="{4C8897DD-C4AC-4D15-AE6A-4C6C3BCBCF04}" srcOrd="0" destOrd="0" presId="urn:microsoft.com/office/officeart/2005/8/layout/default"/>
    <dgm:cxn modelId="{08ADAD7A-68B9-49CE-84DE-5E994CFBD287}" srcId="{74C8B43B-3AEE-46B5-86B6-BBE6054EADBD}" destId="{3659FA46-7BC6-42B6-B8AF-8162D533242F}" srcOrd="0" destOrd="0" parTransId="{85BE4EBB-BD74-4AA0-AE6B-CCE1F0858D11}" sibTransId="{BDFA579B-1173-4C2C-813C-B4AC17187189}"/>
    <dgm:cxn modelId="{F976027E-0CC0-491E-9D32-F984522EC35F}" type="presOf" srcId="{B4935A46-4E6D-4780-94CD-3CA9BAD62289}" destId="{208693CB-94C1-44D2-9941-DBB37CE0A789}" srcOrd="0" destOrd="0" presId="urn:microsoft.com/office/officeart/2005/8/layout/default"/>
    <dgm:cxn modelId="{A85FB9C3-A64B-4AA6-97F8-E24203BF7B08}" srcId="{74C8B43B-3AEE-46B5-86B6-BBE6054EADBD}" destId="{3935B196-CE6A-471F-A607-B560A9E915DC}" srcOrd="4" destOrd="0" parTransId="{70A0C4DB-0DF9-4F93-82CD-3B9949AF80A1}" sibTransId="{B6B73B5E-4A32-4405-93BC-5CEF30CA21B8}"/>
    <dgm:cxn modelId="{6AB640CA-8295-4D89-B897-220A7BE293DD}" srcId="{74C8B43B-3AEE-46B5-86B6-BBE6054EADBD}" destId="{B4935A46-4E6D-4780-94CD-3CA9BAD62289}" srcOrd="1" destOrd="0" parTransId="{E4A69667-DD2E-479A-9C44-7E78359E2AB6}" sibTransId="{61C98547-D81B-4CB1-A947-F1A3A1C31C95}"/>
    <dgm:cxn modelId="{F6A285CB-5D48-44EE-8968-379376A4E891}" type="presOf" srcId="{3659FA46-7BC6-42B6-B8AF-8162D533242F}" destId="{D44B9FB9-5C53-4050-B904-1BAF369C344B}" srcOrd="0" destOrd="0" presId="urn:microsoft.com/office/officeart/2005/8/layout/default"/>
    <dgm:cxn modelId="{E861F1DF-E025-4537-9507-553398BE1AD5}" srcId="{74C8B43B-3AEE-46B5-86B6-BBE6054EADBD}" destId="{18D1246E-CCCB-4C17-858E-6E54D3D01F56}" srcOrd="2" destOrd="0" parTransId="{BF2488B6-0CC8-4D89-B8F8-A35AC65CFADF}" sibTransId="{6B19C017-476F-43B3-9CC7-19C0E265A45F}"/>
    <dgm:cxn modelId="{68ECF6DF-BCA6-45D3-B597-D646B2C35540}" type="presOf" srcId="{18D1246E-CCCB-4C17-858E-6E54D3D01F56}" destId="{980E613F-B1CB-4CC6-8743-6DFA7191E2A4}" srcOrd="0" destOrd="0" presId="urn:microsoft.com/office/officeart/2005/8/layout/default"/>
    <dgm:cxn modelId="{7336DDE1-2802-4B9E-B777-42A2E6F1FB8A}" srcId="{74C8B43B-3AEE-46B5-86B6-BBE6054EADBD}" destId="{EE8CC6FC-779B-41CC-B6C0-99084916B95A}" srcOrd="5" destOrd="0" parTransId="{58E6F69C-BD3F-4AE6-B498-D7CE6B215E6E}" sibTransId="{29581533-03B4-4AF8-B158-43A97C8C5644}"/>
    <dgm:cxn modelId="{E97FB5E5-F740-49E4-AEDD-793664DA7046}" type="presOf" srcId="{74C8B43B-3AEE-46B5-86B6-BBE6054EADBD}" destId="{12306C41-9F57-4EA9-AEBF-31D2C0FB07C5}" srcOrd="0" destOrd="0" presId="urn:microsoft.com/office/officeart/2005/8/layout/default"/>
    <dgm:cxn modelId="{81E3E4FB-6737-4B79-9410-263A3BA2CDE6}" srcId="{74C8B43B-3AEE-46B5-86B6-BBE6054EADBD}" destId="{5192663A-6188-4B34-A190-A56E07E8E729}" srcOrd="3" destOrd="0" parTransId="{6CD5B976-74C9-45C9-96DF-3D3604C6BFE8}" sibTransId="{18A7C44C-DED6-46E3-910D-E02FE67BA19D}"/>
    <dgm:cxn modelId="{C47632E2-39A0-4E91-9472-21DB8A93263D}" type="presParOf" srcId="{12306C41-9F57-4EA9-AEBF-31D2C0FB07C5}" destId="{D44B9FB9-5C53-4050-B904-1BAF369C344B}" srcOrd="0" destOrd="0" presId="urn:microsoft.com/office/officeart/2005/8/layout/default"/>
    <dgm:cxn modelId="{D3652F27-CD1E-41A9-8312-6204610C42C8}" type="presParOf" srcId="{12306C41-9F57-4EA9-AEBF-31D2C0FB07C5}" destId="{0B6BBDB9-AE31-4551-8844-2D3AD8C03410}" srcOrd="1" destOrd="0" presId="urn:microsoft.com/office/officeart/2005/8/layout/default"/>
    <dgm:cxn modelId="{A7D9B418-777B-4A32-83F3-493391653AE4}" type="presParOf" srcId="{12306C41-9F57-4EA9-AEBF-31D2C0FB07C5}" destId="{208693CB-94C1-44D2-9941-DBB37CE0A789}" srcOrd="2" destOrd="0" presId="urn:microsoft.com/office/officeart/2005/8/layout/default"/>
    <dgm:cxn modelId="{F7782D20-11F2-4D11-B7A7-E7F43953FA65}" type="presParOf" srcId="{12306C41-9F57-4EA9-AEBF-31D2C0FB07C5}" destId="{2C7D63B0-4ECD-4BA9-A5A7-6022701573C0}" srcOrd="3" destOrd="0" presId="urn:microsoft.com/office/officeart/2005/8/layout/default"/>
    <dgm:cxn modelId="{A4C01EE1-8574-461D-A7CA-BAD0F790C648}" type="presParOf" srcId="{12306C41-9F57-4EA9-AEBF-31D2C0FB07C5}" destId="{980E613F-B1CB-4CC6-8743-6DFA7191E2A4}" srcOrd="4" destOrd="0" presId="urn:microsoft.com/office/officeart/2005/8/layout/default"/>
    <dgm:cxn modelId="{011E851C-F54F-49DF-9397-6C80CF464F48}" type="presParOf" srcId="{12306C41-9F57-4EA9-AEBF-31D2C0FB07C5}" destId="{12C5FFE1-856C-4017-9FF8-C557B082F2CC}" srcOrd="5" destOrd="0" presId="urn:microsoft.com/office/officeart/2005/8/layout/default"/>
    <dgm:cxn modelId="{DD733620-0902-4044-BCD6-56C6F8813C0F}" type="presParOf" srcId="{12306C41-9F57-4EA9-AEBF-31D2C0FB07C5}" destId="{221DF6B5-3811-4B8A-B352-A8331B3F4D5C}" srcOrd="6" destOrd="0" presId="urn:microsoft.com/office/officeart/2005/8/layout/default"/>
    <dgm:cxn modelId="{27F86FEC-82E9-4B28-BDD3-146D88C1D781}" type="presParOf" srcId="{12306C41-9F57-4EA9-AEBF-31D2C0FB07C5}" destId="{8F85B362-227E-4C0A-9D4F-73CC63BF3F43}" srcOrd="7" destOrd="0" presId="urn:microsoft.com/office/officeart/2005/8/layout/default"/>
    <dgm:cxn modelId="{CCFBBEF4-ECB9-4207-8457-8D40095C7DED}" type="presParOf" srcId="{12306C41-9F57-4EA9-AEBF-31D2C0FB07C5}" destId="{4C8897DD-C4AC-4D15-AE6A-4C6C3BCBCF04}" srcOrd="8" destOrd="0" presId="urn:microsoft.com/office/officeart/2005/8/layout/default"/>
    <dgm:cxn modelId="{779B5B0D-B069-4902-841B-3C3993CE6B2A}" type="presParOf" srcId="{12306C41-9F57-4EA9-AEBF-31D2C0FB07C5}" destId="{78B40576-B96D-4DF7-B5B8-DD351BD0C6F5}" srcOrd="9" destOrd="0" presId="urn:microsoft.com/office/officeart/2005/8/layout/default"/>
    <dgm:cxn modelId="{0FE4B5D2-09A3-4599-AF61-C6D3CD67DDF8}" type="presParOf" srcId="{12306C41-9F57-4EA9-AEBF-31D2C0FB07C5}" destId="{C7469FC0-E91F-40AC-A22B-BA2D2B35F49C}" srcOrd="1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10F4BF63-48E2-44B9-8473-426735C1C14A}" type="doc">
      <dgm:prSet loTypeId="urn:microsoft.com/office/officeart/2005/8/layout/bProcess4" loCatId="process" qsTypeId="urn:microsoft.com/office/officeart/2005/8/quickstyle/simple1" qsCatId="simple" csTypeId="urn:microsoft.com/office/officeart/2005/8/colors/colorful2" csCatId="colorful" phldr="1"/>
      <dgm:spPr/>
      <dgm:t>
        <a:bodyPr/>
        <a:lstStyle/>
        <a:p>
          <a:endParaRPr lang="en-US"/>
        </a:p>
      </dgm:t>
    </dgm:pt>
    <dgm:pt modelId="{769463EE-E127-4C09-AA84-2D47289E5FDF}">
      <dgm:prSet phldrT="[Text]" custT="1"/>
      <dgm:spPr/>
      <dgm:t>
        <a:bodyPr/>
        <a:lstStyle/>
        <a:p>
          <a:r>
            <a:rPr lang="en-US" sz="2400">
              <a:latin typeface="+mn-lt"/>
            </a:rPr>
            <a:t>Personal Safety</a:t>
          </a:r>
          <a:endParaRPr lang="en-US" sz="2400" dirty="0">
            <a:latin typeface="+mn-lt"/>
          </a:endParaRPr>
        </a:p>
      </dgm:t>
    </dgm:pt>
    <dgm:pt modelId="{CD104536-9A0B-47D7-8C2C-58773512AE31}" type="parTrans" cxnId="{45E22F0B-8BC4-4559-8AC7-E05648AF0D33}">
      <dgm:prSet/>
      <dgm:spPr/>
      <dgm:t>
        <a:bodyPr/>
        <a:lstStyle/>
        <a:p>
          <a:endParaRPr lang="en-US"/>
        </a:p>
      </dgm:t>
    </dgm:pt>
    <dgm:pt modelId="{2A80E6E6-8AFB-4CE1-AAB8-0C699738C494}" type="sibTrans" cxnId="{45E22F0B-8BC4-4559-8AC7-E05648AF0D33}">
      <dgm:prSet/>
      <dgm:spPr/>
      <dgm:t>
        <a:bodyPr/>
        <a:lstStyle/>
        <a:p>
          <a:endParaRPr lang="en-US"/>
        </a:p>
      </dgm:t>
    </dgm:pt>
    <dgm:pt modelId="{74BA849A-4ED2-4933-9416-54ABFCEF0BEB}">
      <dgm:prSet phldrT="[Text]" custT="1"/>
      <dgm:spPr/>
      <dgm:t>
        <a:bodyPr/>
        <a:lstStyle/>
        <a:p>
          <a:r>
            <a:rPr lang="en-US" sz="2400"/>
            <a:t>Areas of concealment</a:t>
          </a:r>
          <a:endParaRPr lang="en-US" sz="2400" dirty="0"/>
        </a:p>
      </dgm:t>
    </dgm:pt>
    <dgm:pt modelId="{1FD6CDD8-8194-4539-A472-9A980F62D6E7}" type="parTrans" cxnId="{D017F754-AED9-4F90-A7F9-85557A46940B}">
      <dgm:prSet/>
      <dgm:spPr/>
      <dgm:t>
        <a:bodyPr/>
        <a:lstStyle/>
        <a:p>
          <a:endParaRPr lang="en-US"/>
        </a:p>
      </dgm:t>
    </dgm:pt>
    <dgm:pt modelId="{FE0312AA-7A14-4547-B69E-A9ED87747268}" type="sibTrans" cxnId="{D017F754-AED9-4F90-A7F9-85557A46940B}">
      <dgm:prSet/>
      <dgm:spPr/>
      <dgm:t>
        <a:bodyPr/>
        <a:lstStyle/>
        <a:p>
          <a:endParaRPr lang="en-US"/>
        </a:p>
      </dgm:t>
    </dgm:pt>
    <dgm:pt modelId="{1D1E40F1-F2E3-4FC0-B37F-7BD7EE288CD8}">
      <dgm:prSet phldrT="[Text]" custT="1"/>
      <dgm:spPr/>
      <dgm:t>
        <a:bodyPr/>
        <a:lstStyle/>
        <a:p>
          <a:r>
            <a:rPr lang="en-US" sz="2400"/>
            <a:t>Areas routinely missed</a:t>
          </a:r>
          <a:endParaRPr lang="en-US" sz="2400" dirty="0"/>
        </a:p>
      </dgm:t>
    </dgm:pt>
    <dgm:pt modelId="{DF63839A-86D2-439C-8896-ABC7DA175AF3}" type="parTrans" cxnId="{E5AC967E-86CA-4E3B-8EDE-0DB69E9A403D}">
      <dgm:prSet/>
      <dgm:spPr/>
      <dgm:t>
        <a:bodyPr/>
        <a:lstStyle/>
        <a:p>
          <a:endParaRPr lang="en-US"/>
        </a:p>
      </dgm:t>
    </dgm:pt>
    <dgm:pt modelId="{5051BB3E-2BDE-41A4-A689-F0A56FE2BE53}" type="sibTrans" cxnId="{E5AC967E-86CA-4E3B-8EDE-0DB69E9A403D}">
      <dgm:prSet/>
      <dgm:spPr/>
      <dgm:t>
        <a:bodyPr/>
        <a:lstStyle/>
        <a:p>
          <a:endParaRPr lang="en-US"/>
        </a:p>
      </dgm:t>
    </dgm:pt>
    <dgm:pt modelId="{6BD59353-7708-4432-9283-A30B35750830}">
      <dgm:prSet phldrT="[Text]" custT="1"/>
      <dgm:spPr/>
      <dgm:t>
        <a:bodyPr/>
        <a:lstStyle/>
        <a:p>
          <a:r>
            <a:rPr lang="en-US" sz="2400"/>
            <a:t>J.O.G</a:t>
          </a:r>
          <a:endParaRPr lang="en-US" sz="2400" dirty="0"/>
        </a:p>
      </dgm:t>
    </dgm:pt>
    <dgm:pt modelId="{1097E89E-3C76-4316-BEB4-770B1F8FD70B}" type="parTrans" cxnId="{888C36F4-8A30-4B85-BCF6-56B8F1923F2D}">
      <dgm:prSet/>
      <dgm:spPr/>
      <dgm:t>
        <a:bodyPr/>
        <a:lstStyle/>
        <a:p>
          <a:endParaRPr lang="en-US"/>
        </a:p>
      </dgm:t>
    </dgm:pt>
    <dgm:pt modelId="{2AC80BF4-AE23-4128-AB3E-7643CB1CA726}" type="sibTrans" cxnId="{888C36F4-8A30-4B85-BCF6-56B8F1923F2D}">
      <dgm:prSet/>
      <dgm:spPr/>
      <dgm:t>
        <a:bodyPr/>
        <a:lstStyle/>
        <a:p>
          <a:endParaRPr lang="en-US"/>
        </a:p>
      </dgm:t>
    </dgm:pt>
    <dgm:pt modelId="{0D572E6C-B97A-4783-BE08-3CC4CB0093EF}">
      <dgm:prSet phldrT="[Text]" custT="1"/>
      <dgm:spPr/>
      <dgm:t>
        <a:bodyPr/>
        <a:lstStyle/>
        <a:p>
          <a:r>
            <a:rPr lang="en-US" sz="2400"/>
            <a:t>Recovery of exhibits</a:t>
          </a:r>
          <a:endParaRPr lang="en-US" sz="2400" dirty="0"/>
        </a:p>
      </dgm:t>
    </dgm:pt>
    <dgm:pt modelId="{3E7DEBD1-6790-4EFE-9AF2-F7771ABA7853}" type="parTrans" cxnId="{33A5C74C-C380-4B65-ADFA-32A7BE10DAC0}">
      <dgm:prSet/>
      <dgm:spPr/>
      <dgm:t>
        <a:bodyPr/>
        <a:lstStyle/>
        <a:p>
          <a:endParaRPr lang="en-US"/>
        </a:p>
      </dgm:t>
    </dgm:pt>
    <dgm:pt modelId="{FCAF3CB0-07F4-4C6B-BBBE-4AB0742C2FD7}" type="sibTrans" cxnId="{33A5C74C-C380-4B65-ADFA-32A7BE10DAC0}">
      <dgm:prSet/>
      <dgm:spPr/>
      <dgm:t>
        <a:bodyPr/>
        <a:lstStyle/>
        <a:p>
          <a:endParaRPr lang="en-US"/>
        </a:p>
      </dgm:t>
    </dgm:pt>
    <dgm:pt modelId="{8FABEF53-0ACC-458C-A0CE-2D398196ACB2}">
      <dgm:prSet phldrT="[Text]" custT="1"/>
      <dgm:spPr/>
      <dgm:t>
        <a:bodyPr/>
        <a:lstStyle/>
        <a:p>
          <a:r>
            <a:rPr lang="en-US" sz="2400"/>
            <a:t>Control of subject, seeing hands</a:t>
          </a:r>
          <a:endParaRPr lang="en-US" sz="2400" dirty="0"/>
        </a:p>
      </dgm:t>
    </dgm:pt>
    <dgm:pt modelId="{260B921B-7B69-46FD-9411-131A626F4B16}" type="parTrans" cxnId="{167FD132-DE8C-4657-BAE8-388BE7BF4D1D}">
      <dgm:prSet/>
      <dgm:spPr/>
      <dgm:t>
        <a:bodyPr/>
        <a:lstStyle/>
        <a:p>
          <a:endParaRPr lang="en-US"/>
        </a:p>
      </dgm:t>
    </dgm:pt>
    <dgm:pt modelId="{76028015-EDF1-43D0-82BD-E1DE8DBC11C6}" type="sibTrans" cxnId="{167FD132-DE8C-4657-BAE8-388BE7BF4D1D}">
      <dgm:prSet/>
      <dgm:spPr/>
      <dgm:t>
        <a:bodyPr/>
        <a:lstStyle/>
        <a:p>
          <a:endParaRPr lang="en-US"/>
        </a:p>
      </dgm:t>
    </dgm:pt>
    <dgm:pt modelId="{DC76CDBF-FE42-415B-8B21-5E8FAE665AC1}" type="pres">
      <dgm:prSet presAssocID="{10F4BF63-48E2-44B9-8473-426735C1C14A}" presName="Name0" presStyleCnt="0">
        <dgm:presLayoutVars>
          <dgm:dir/>
          <dgm:resizeHandles/>
        </dgm:presLayoutVars>
      </dgm:prSet>
      <dgm:spPr/>
    </dgm:pt>
    <dgm:pt modelId="{85D17460-56A1-41A0-AE21-2D3D67EB78CA}" type="pres">
      <dgm:prSet presAssocID="{769463EE-E127-4C09-AA84-2D47289E5FDF}" presName="compNode" presStyleCnt="0"/>
      <dgm:spPr/>
    </dgm:pt>
    <dgm:pt modelId="{BFDB6CB6-23F3-47D9-8232-BBB273FF48C6}" type="pres">
      <dgm:prSet presAssocID="{769463EE-E127-4C09-AA84-2D47289E5FDF}" presName="dummyConnPt" presStyleCnt="0"/>
      <dgm:spPr/>
    </dgm:pt>
    <dgm:pt modelId="{385AE680-B236-4F75-B0BB-51203BF1DC13}" type="pres">
      <dgm:prSet presAssocID="{769463EE-E127-4C09-AA84-2D47289E5FDF}" presName="node" presStyleLbl="node1" presStyleIdx="0" presStyleCnt="6">
        <dgm:presLayoutVars>
          <dgm:bulletEnabled val="1"/>
        </dgm:presLayoutVars>
      </dgm:prSet>
      <dgm:spPr/>
    </dgm:pt>
    <dgm:pt modelId="{B9E3AFEC-B8B2-4CFC-B5F3-B4199C6A509B}" type="pres">
      <dgm:prSet presAssocID="{2A80E6E6-8AFB-4CE1-AAB8-0C699738C494}" presName="sibTrans" presStyleLbl="bgSibTrans2D1" presStyleIdx="0" presStyleCnt="5"/>
      <dgm:spPr/>
    </dgm:pt>
    <dgm:pt modelId="{6AF472F6-F2BF-4260-B20C-0E1B95BD89C0}" type="pres">
      <dgm:prSet presAssocID="{74BA849A-4ED2-4933-9416-54ABFCEF0BEB}" presName="compNode" presStyleCnt="0"/>
      <dgm:spPr/>
    </dgm:pt>
    <dgm:pt modelId="{7C70C19C-080D-4A53-8C07-B9BEF63702E0}" type="pres">
      <dgm:prSet presAssocID="{74BA849A-4ED2-4933-9416-54ABFCEF0BEB}" presName="dummyConnPt" presStyleCnt="0"/>
      <dgm:spPr/>
    </dgm:pt>
    <dgm:pt modelId="{E0FA83BC-D3C2-4084-AD0E-18654CAB3657}" type="pres">
      <dgm:prSet presAssocID="{74BA849A-4ED2-4933-9416-54ABFCEF0BEB}" presName="node" presStyleLbl="node1" presStyleIdx="1" presStyleCnt="6">
        <dgm:presLayoutVars>
          <dgm:bulletEnabled val="1"/>
        </dgm:presLayoutVars>
      </dgm:prSet>
      <dgm:spPr/>
    </dgm:pt>
    <dgm:pt modelId="{4CC92139-FAF6-4C2F-9EAD-1BC8D092FC04}" type="pres">
      <dgm:prSet presAssocID="{FE0312AA-7A14-4547-B69E-A9ED87747268}" presName="sibTrans" presStyleLbl="bgSibTrans2D1" presStyleIdx="1" presStyleCnt="5"/>
      <dgm:spPr/>
    </dgm:pt>
    <dgm:pt modelId="{B2B8679C-2E1C-476F-8255-0ED3601C7353}" type="pres">
      <dgm:prSet presAssocID="{1D1E40F1-F2E3-4FC0-B37F-7BD7EE288CD8}" presName="compNode" presStyleCnt="0"/>
      <dgm:spPr/>
    </dgm:pt>
    <dgm:pt modelId="{9B880240-A53C-4FD5-9D97-116EF91A60B9}" type="pres">
      <dgm:prSet presAssocID="{1D1E40F1-F2E3-4FC0-B37F-7BD7EE288CD8}" presName="dummyConnPt" presStyleCnt="0"/>
      <dgm:spPr/>
    </dgm:pt>
    <dgm:pt modelId="{223231E7-9EA6-44FD-B577-D1AB489C34DF}" type="pres">
      <dgm:prSet presAssocID="{1D1E40F1-F2E3-4FC0-B37F-7BD7EE288CD8}" presName="node" presStyleLbl="node1" presStyleIdx="2" presStyleCnt="6" custLinFactNeighborX="-99" custLinFactNeighborY="-2548">
        <dgm:presLayoutVars>
          <dgm:bulletEnabled val="1"/>
        </dgm:presLayoutVars>
      </dgm:prSet>
      <dgm:spPr/>
    </dgm:pt>
    <dgm:pt modelId="{AE6CD333-5C1F-4170-BA32-1B05DE736538}" type="pres">
      <dgm:prSet presAssocID="{5051BB3E-2BDE-41A4-A689-F0A56FE2BE53}" presName="sibTrans" presStyleLbl="bgSibTrans2D1" presStyleIdx="2" presStyleCnt="5"/>
      <dgm:spPr/>
    </dgm:pt>
    <dgm:pt modelId="{52707321-3E8B-4177-8A10-91A33957A01E}" type="pres">
      <dgm:prSet presAssocID="{6BD59353-7708-4432-9283-A30B35750830}" presName="compNode" presStyleCnt="0"/>
      <dgm:spPr/>
    </dgm:pt>
    <dgm:pt modelId="{D5E49573-333E-4703-9E41-5E4B0419EB49}" type="pres">
      <dgm:prSet presAssocID="{6BD59353-7708-4432-9283-A30B35750830}" presName="dummyConnPt" presStyleCnt="0"/>
      <dgm:spPr/>
    </dgm:pt>
    <dgm:pt modelId="{35E68FE2-94F3-4B8A-BF39-BB976A322BAC}" type="pres">
      <dgm:prSet presAssocID="{6BD59353-7708-4432-9283-A30B35750830}" presName="node" presStyleLbl="node1" presStyleIdx="3" presStyleCnt="6">
        <dgm:presLayoutVars>
          <dgm:bulletEnabled val="1"/>
        </dgm:presLayoutVars>
      </dgm:prSet>
      <dgm:spPr/>
    </dgm:pt>
    <dgm:pt modelId="{D2C82C3B-7D62-4FE7-9FF3-D99B8391832E}" type="pres">
      <dgm:prSet presAssocID="{2AC80BF4-AE23-4128-AB3E-7643CB1CA726}" presName="sibTrans" presStyleLbl="bgSibTrans2D1" presStyleIdx="3" presStyleCnt="5"/>
      <dgm:spPr/>
    </dgm:pt>
    <dgm:pt modelId="{BE092953-4E58-4073-ADD0-8AFF4F8AFE74}" type="pres">
      <dgm:prSet presAssocID="{0D572E6C-B97A-4783-BE08-3CC4CB0093EF}" presName="compNode" presStyleCnt="0"/>
      <dgm:spPr/>
    </dgm:pt>
    <dgm:pt modelId="{780CF1DA-5B8E-4956-9F5C-C51A1D71BB15}" type="pres">
      <dgm:prSet presAssocID="{0D572E6C-B97A-4783-BE08-3CC4CB0093EF}" presName="dummyConnPt" presStyleCnt="0"/>
      <dgm:spPr/>
    </dgm:pt>
    <dgm:pt modelId="{0902FA34-684E-4A27-902B-98CCB12D35E3}" type="pres">
      <dgm:prSet presAssocID="{0D572E6C-B97A-4783-BE08-3CC4CB0093EF}" presName="node" presStyleLbl="node1" presStyleIdx="4" presStyleCnt="6">
        <dgm:presLayoutVars>
          <dgm:bulletEnabled val="1"/>
        </dgm:presLayoutVars>
      </dgm:prSet>
      <dgm:spPr/>
    </dgm:pt>
    <dgm:pt modelId="{742F4AD2-3A7C-4E42-B68C-D5744D222658}" type="pres">
      <dgm:prSet presAssocID="{FCAF3CB0-07F4-4C6B-BBBE-4AB0742C2FD7}" presName="sibTrans" presStyleLbl="bgSibTrans2D1" presStyleIdx="4" presStyleCnt="5"/>
      <dgm:spPr/>
    </dgm:pt>
    <dgm:pt modelId="{3930CF31-9B47-49B6-AF72-7A446A9B9AFF}" type="pres">
      <dgm:prSet presAssocID="{8FABEF53-0ACC-458C-A0CE-2D398196ACB2}" presName="compNode" presStyleCnt="0"/>
      <dgm:spPr/>
    </dgm:pt>
    <dgm:pt modelId="{B4207587-F62D-4E5C-811C-77C2C332F407}" type="pres">
      <dgm:prSet presAssocID="{8FABEF53-0ACC-458C-A0CE-2D398196ACB2}" presName="dummyConnPt" presStyleCnt="0"/>
      <dgm:spPr/>
    </dgm:pt>
    <dgm:pt modelId="{F4CF9539-14EF-43E9-8D0F-0E0ABEF5898C}" type="pres">
      <dgm:prSet presAssocID="{8FABEF53-0ACC-458C-A0CE-2D398196ACB2}" presName="node" presStyleLbl="node1" presStyleIdx="5" presStyleCnt="6">
        <dgm:presLayoutVars>
          <dgm:bulletEnabled val="1"/>
        </dgm:presLayoutVars>
      </dgm:prSet>
      <dgm:spPr/>
    </dgm:pt>
  </dgm:ptLst>
  <dgm:cxnLst>
    <dgm:cxn modelId="{45E22F0B-8BC4-4559-8AC7-E05648AF0D33}" srcId="{10F4BF63-48E2-44B9-8473-426735C1C14A}" destId="{769463EE-E127-4C09-AA84-2D47289E5FDF}" srcOrd="0" destOrd="0" parTransId="{CD104536-9A0B-47D7-8C2C-58773512AE31}" sibTransId="{2A80E6E6-8AFB-4CE1-AAB8-0C699738C494}"/>
    <dgm:cxn modelId="{167FD132-DE8C-4657-BAE8-388BE7BF4D1D}" srcId="{10F4BF63-48E2-44B9-8473-426735C1C14A}" destId="{8FABEF53-0ACC-458C-A0CE-2D398196ACB2}" srcOrd="5" destOrd="0" parTransId="{260B921B-7B69-46FD-9411-131A626F4B16}" sibTransId="{76028015-EDF1-43D0-82BD-E1DE8DBC11C6}"/>
    <dgm:cxn modelId="{33A5C74C-C380-4B65-ADFA-32A7BE10DAC0}" srcId="{10F4BF63-48E2-44B9-8473-426735C1C14A}" destId="{0D572E6C-B97A-4783-BE08-3CC4CB0093EF}" srcOrd="4" destOrd="0" parTransId="{3E7DEBD1-6790-4EFE-9AF2-F7771ABA7853}" sibTransId="{FCAF3CB0-07F4-4C6B-BBBE-4AB0742C2FD7}"/>
    <dgm:cxn modelId="{ED2AF14C-C220-452A-B00B-479886E75A48}" type="presOf" srcId="{6BD59353-7708-4432-9283-A30B35750830}" destId="{35E68FE2-94F3-4B8A-BF39-BB976A322BAC}" srcOrd="0" destOrd="0" presId="urn:microsoft.com/office/officeart/2005/8/layout/bProcess4"/>
    <dgm:cxn modelId="{D017F754-AED9-4F90-A7F9-85557A46940B}" srcId="{10F4BF63-48E2-44B9-8473-426735C1C14A}" destId="{74BA849A-4ED2-4933-9416-54ABFCEF0BEB}" srcOrd="1" destOrd="0" parTransId="{1FD6CDD8-8194-4539-A472-9A980F62D6E7}" sibTransId="{FE0312AA-7A14-4547-B69E-A9ED87747268}"/>
    <dgm:cxn modelId="{98337873-8573-4DBD-A61E-2DE96E9468D3}" type="presOf" srcId="{8FABEF53-0ACC-458C-A0CE-2D398196ACB2}" destId="{F4CF9539-14EF-43E9-8D0F-0E0ABEF5898C}" srcOrd="0" destOrd="0" presId="urn:microsoft.com/office/officeart/2005/8/layout/bProcess4"/>
    <dgm:cxn modelId="{E5AC967E-86CA-4E3B-8EDE-0DB69E9A403D}" srcId="{10F4BF63-48E2-44B9-8473-426735C1C14A}" destId="{1D1E40F1-F2E3-4FC0-B37F-7BD7EE288CD8}" srcOrd="2" destOrd="0" parTransId="{DF63839A-86D2-439C-8896-ABC7DA175AF3}" sibTransId="{5051BB3E-2BDE-41A4-A689-F0A56FE2BE53}"/>
    <dgm:cxn modelId="{AB813F87-3025-4924-A902-BB8F4456F9CA}" type="presOf" srcId="{2A80E6E6-8AFB-4CE1-AAB8-0C699738C494}" destId="{B9E3AFEC-B8B2-4CFC-B5F3-B4199C6A509B}" srcOrd="0" destOrd="0" presId="urn:microsoft.com/office/officeart/2005/8/layout/bProcess4"/>
    <dgm:cxn modelId="{035299AE-3A36-48B8-AFE6-782ED3C5D455}" type="presOf" srcId="{10F4BF63-48E2-44B9-8473-426735C1C14A}" destId="{DC76CDBF-FE42-415B-8B21-5E8FAE665AC1}" srcOrd="0" destOrd="0" presId="urn:microsoft.com/office/officeart/2005/8/layout/bProcess4"/>
    <dgm:cxn modelId="{2B118DB3-B9E0-498D-B1CC-616C0635D666}" type="presOf" srcId="{0D572E6C-B97A-4783-BE08-3CC4CB0093EF}" destId="{0902FA34-684E-4A27-902B-98CCB12D35E3}" srcOrd="0" destOrd="0" presId="urn:microsoft.com/office/officeart/2005/8/layout/bProcess4"/>
    <dgm:cxn modelId="{5EAFBAB7-871A-4390-93D7-FBCF0339694D}" type="presOf" srcId="{FCAF3CB0-07F4-4C6B-BBBE-4AB0742C2FD7}" destId="{742F4AD2-3A7C-4E42-B68C-D5744D222658}" srcOrd="0" destOrd="0" presId="urn:microsoft.com/office/officeart/2005/8/layout/bProcess4"/>
    <dgm:cxn modelId="{2365BCD9-B853-496D-B550-E965C46C53E2}" type="presOf" srcId="{74BA849A-4ED2-4933-9416-54ABFCEF0BEB}" destId="{E0FA83BC-D3C2-4084-AD0E-18654CAB3657}" srcOrd="0" destOrd="0" presId="urn:microsoft.com/office/officeart/2005/8/layout/bProcess4"/>
    <dgm:cxn modelId="{6A1659E6-3144-4B86-8AF4-11F6E9C10E5B}" type="presOf" srcId="{5051BB3E-2BDE-41A4-A689-F0A56FE2BE53}" destId="{AE6CD333-5C1F-4170-BA32-1B05DE736538}" srcOrd="0" destOrd="0" presId="urn:microsoft.com/office/officeart/2005/8/layout/bProcess4"/>
    <dgm:cxn modelId="{888C36F4-8A30-4B85-BCF6-56B8F1923F2D}" srcId="{10F4BF63-48E2-44B9-8473-426735C1C14A}" destId="{6BD59353-7708-4432-9283-A30B35750830}" srcOrd="3" destOrd="0" parTransId="{1097E89E-3C76-4316-BEB4-770B1F8FD70B}" sibTransId="{2AC80BF4-AE23-4128-AB3E-7643CB1CA726}"/>
    <dgm:cxn modelId="{1C8515F5-BD03-437C-AD94-A7408B80547B}" type="presOf" srcId="{1D1E40F1-F2E3-4FC0-B37F-7BD7EE288CD8}" destId="{223231E7-9EA6-44FD-B577-D1AB489C34DF}" srcOrd="0" destOrd="0" presId="urn:microsoft.com/office/officeart/2005/8/layout/bProcess4"/>
    <dgm:cxn modelId="{814419FC-9E23-45DF-B362-DD61889C8B29}" type="presOf" srcId="{2AC80BF4-AE23-4128-AB3E-7643CB1CA726}" destId="{D2C82C3B-7D62-4FE7-9FF3-D99B8391832E}" srcOrd="0" destOrd="0" presId="urn:microsoft.com/office/officeart/2005/8/layout/bProcess4"/>
    <dgm:cxn modelId="{77A94FFC-3635-4416-BBAE-2F2558A67338}" type="presOf" srcId="{FE0312AA-7A14-4547-B69E-A9ED87747268}" destId="{4CC92139-FAF6-4C2F-9EAD-1BC8D092FC04}" srcOrd="0" destOrd="0" presId="urn:microsoft.com/office/officeart/2005/8/layout/bProcess4"/>
    <dgm:cxn modelId="{BE257DFE-C506-45D5-A301-34DE6FE7BDB1}" type="presOf" srcId="{769463EE-E127-4C09-AA84-2D47289E5FDF}" destId="{385AE680-B236-4F75-B0BB-51203BF1DC13}" srcOrd="0" destOrd="0" presId="urn:microsoft.com/office/officeart/2005/8/layout/bProcess4"/>
    <dgm:cxn modelId="{3CA63246-1102-44EC-9BA3-921520679332}" type="presParOf" srcId="{DC76CDBF-FE42-415B-8B21-5E8FAE665AC1}" destId="{85D17460-56A1-41A0-AE21-2D3D67EB78CA}" srcOrd="0" destOrd="0" presId="urn:microsoft.com/office/officeart/2005/8/layout/bProcess4"/>
    <dgm:cxn modelId="{6B31A0DE-DCAC-4F87-A575-B9B81FA71CA8}" type="presParOf" srcId="{85D17460-56A1-41A0-AE21-2D3D67EB78CA}" destId="{BFDB6CB6-23F3-47D9-8232-BBB273FF48C6}" srcOrd="0" destOrd="0" presId="urn:microsoft.com/office/officeart/2005/8/layout/bProcess4"/>
    <dgm:cxn modelId="{BE9AEB84-731B-43F1-8F0C-D8B5E06F995F}" type="presParOf" srcId="{85D17460-56A1-41A0-AE21-2D3D67EB78CA}" destId="{385AE680-B236-4F75-B0BB-51203BF1DC13}" srcOrd="1" destOrd="0" presId="urn:microsoft.com/office/officeart/2005/8/layout/bProcess4"/>
    <dgm:cxn modelId="{02E609AB-E6BF-426D-A923-F445C39929D2}" type="presParOf" srcId="{DC76CDBF-FE42-415B-8B21-5E8FAE665AC1}" destId="{B9E3AFEC-B8B2-4CFC-B5F3-B4199C6A509B}" srcOrd="1" destOrd="0" presId="urn:microsoft.com/office/officeart/2005/8/layout/bProcess4"/>
    <dgm:cxn modelId="{665360B7-DE10-4B9E-B4FB-D13476844EF2}" type="presParOf" srcId="{DC76CDBF-FE42-415B-8B21-5E8FAE665AC1}" destId="{6AF472F6-F2BF-4260-B20C-0E1B95BD89C0}" srcOrd="2" destOrd="0" presId="urn:microsoft.com/office/officeart/2005/8/layout/bProcess4"/>
    <dgm:cxn modelId="{9CB75AAF-9A3F-4E70-B768-E72D78AB9EE1}" type="presParOf" srcId="{6AF472F6-F2BF-4260-B20C-0E1B95BD89C0}" destId="{7C70C19C-080D-4A53-8C07-B9BEF63702E0}" srcOrd="0" destOrd="0" presId="urn:microsoft.com/office/officeart/2005/8/layout/bProcess4"/>
    <dgm:cxn modelId="{F0300DDE-AB7B-48DB-AA63-A5996E9C5ECC}" type="presParOf" srcId="{6AF472F6-F2BF-4260-B20C-0E1B95BD89C0}" destId="{E0FA83BC-D3C2-4084-AD0E-18654CAB3657}" srcOrd="1" destOrd="0" presId="urn:microsoft.com/office/officeart/2005/8/layout/bProcess4"/>
    <dgm:cxn modelId="{1708B209-077E-43B5-8DBA-0A9290EB1073}" type="presParOf" srcId="{DC76CDBF-FE42-415B-8B21-5E8FAE665AC1}" destId="{4CC92139-FAF6-4C2F-9EAD-1BC8D092FC04}" srcOrd="3" destOrd="0" presId="urn:microsoft.com/office/officeart/2005/8/layout/bProcess4"/>
    <dgm:cxn modelId="{87F11BCA-6D87-435A-885A-030754D7AFC9}" type="presParOf" srcId="{DC76CDBF-FE42-415B-8B21-5E8FAE665AC1}" destId="{B2B8679C-2E1C-476F-8255-0ED3601C7353}" srcOrd="4" destOrd="0" presId="urn:microsoft.com/office/officeart/2005/8/layout/bProcess4"/>
    <dgm:cxn modelId="{EF54C5E1-B1FB-4D60-9DBC-9814174FC948}" type="presParOf" srcId="{B2B8679C-2E1C-476F-8255-0ED3601C7353}" destId="{9B880240-A53C-4FD5-9D97-116EF91A60B9}" srcOrd="0" destOrd="0" presId="urn:microsoft.com/office/officeart/2005/8/layout/bProcess4"/>
    <dgm:cxn modelId="{3C3A7EFA-2F2C-4504-A8E9-5D74D0EDB8E1}" type="presParOf" srcId="{B2B8679C-2E1C-476F-8255-0ED3601C7353}" destId="{223231E7-9EA6-44FD-B577-D1AB489C34DF}" srcOrd="1" destOrd="0" presId="urn:microsoft.com/office/officeart/2005/8/layout/bProcess4"/>
    <dgm:cxn modelId="{B088D8F3-F9D7-4C7F-AF56-7D98AE22D6B5}" type="presParOf" srcId="{DC76CDBF-FE42-415B-8B21-5E8FAE665AC1}" destId="{AE6CD333-5C1F-4170-BA32-1B05DE736538}" srcOrd="5" destOrd="0" presId="urn:microsoft.com/office/officeart/2005/8/layout/bProcess4"/>
    <dgm:cxn modelId="{E5954E07-CE09-47CB-B7BB-28BFB37D17A2}" type="presParOf" srcId="{DC76CDBF-FE42-415B-8B21-5E8FAE665AC1}" destId="{52707321-3E8B-4177-8A10-91A33957A01E}" srcOrd="6" destOrd="0" presId="urn:microsoft.com/office/officeart/2005/8/layout/bProcess4"/>
    <dgm:cxn modelId="{7CD96CC7-5318-48F1-8CE9-23ADE18BB67F}" type="presParOf" srcId="{52707321-3E8B-4177-8A10-91A33957A01E}" destId="{D5E49573-333E-4703-9E41-5E4B0419EB49}" srcOrd="0" destOrd="0" presId="urn:microsoft.com/office/officeart/2005/8/layout/bProcess4"/>
    <dgm:cxn modelId="{2AB6E9E1-C48C-44EC-B3E1-7E3A7BDFDBBD}" type="presParOf" srcId="{52707321-3E8B-4177-8A10-91A33957A01E}" destId="{35E68FE2-94F3-4B8A-BF39-BB976A322BAC}" srcOrd="1" destOrd="0" presId="urn:microsoft.com/office/officeart/2005/8/layout/bProcess4"/>
    <dgm:cxn modelId="{B90F5851-596E-42DB-953A-613B60D32B69}" type="presParOf" srcId="{DC76CDBF-FE42-415B-8B21-5E8FAE665AC1}" destId="{D2C82C3B-7D62-4FE7-9FF3-D99B8391832E}" srcOrd="7" destOrd="0" presId="urn:microsoft.com/office/officeart/2005/8/layout/bProcess4"/>
    <dgm:cxn modelId="{C6CB1141-19FF-426D-A926-AED6123B94DD}" type="presParOf" srcId="{DC76CDBF-FE42-415B-8B21-5E8FAE665AC1}" destId="{BE092953-4E58-4073-ADD0-8AFF4F8AFE74}" srcOrd="8" destOrd="0" presId="urn:microsoft.com/office/officeart/2005/8/layout/bProcess4"/>
    <dgm:cxn modelId="{0B1F6F2F-BED8-4D4E-8868-2E97FDFFE33D}" type="presParOf" srcId="{BE092953-4E58-4073-ADD0-8AFF4F8AFE74}" destId="{780CF1DA-5B8E-4956-9F5C-C51A1D71BB15}" srcOrd="0" destOrd="0" presId="urn:microsoft.com/office/officeart/2005/8/layout/bProcess4"/>
    <dgm:cxn modelId="{0F9795EC-24DF-4435-9795-A73F1E8CEECE}" type="presParOf" srcId="{BE092953-4E58-4073-ADD0-8AFF4F8AFE74}" destId="{0902FA34-684E-4A27-902B-98CCB12D35E3}" srcOrd="1" destOrd="0" presId="urn:microsoft.com/office/officeart/2005/8/layout/bProcess4"/>
    <dgm:cxn modelId="{DA2C5B60-F8AF-44E2-A547-E905233FE08C}" type="presParOf" srcId="{DC76CDBF-FE42-415B-8B21-5E8FAE665AC1}" destId="{742F4AD2-3A7C-4E42-B68C-D5744D222658}" srcOrd="9" destOrd="0" presId="urn:microsoft.com/office/officeart/2005/8/layout/bProcess4"/>
    <dgm:cxn modelId="{EF4E6D89-3DD9-4E4E-A2C8-B51498138687}" type="presParOf" srcId="{DC76CDBF-FE42-415B-8B21-5E8FAE665AC1}" destId="{3930CF31-9B47-49B6-AF72-7A446A9B9AFF}" srcOrd="10" destOrd="0" presId="urn:microsoft.com/office/officeart/2005/8/layout/bProcess4"/>
    <dgm:cxn modelId="{4654282D-B7CE-47B6-9B27-25570032B031}" type="presParOf" srcId="{3930CF31-9B47-49B6-AF72-7A446A9B9AFF}" destId="{B4207587-F62D-4E5C-811C-77C2C332F407}" srcOrd="0" destOrd="0" presId="urn:microsoft.com/office/officeart/2005/8/layout/bProcess4"/>
    <dgm:cxn modelId="{2E38B1F2-B53E-49D7-B759-D01C0870CF70}" type="presParOf" srcId="{3930CF31-9B47-49B6-AF72-7A446A9B9AFF}" destId="{F4CF9539-14EF-43E9-8D0F-0E0ABEF5898C}" srcOrd="1" destOrd="0" presId="urn:microsoft.com/office/officeart/2005/8/layout/b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79AD1A-D92F-F648-91B3-027F329B3FB8}">
      <dsp:nvSpPr>
        <dsp:cNvPr id="0" name=""/>
        <dsp:cNvSpPr/>
      </dsp:nvSpPr>
      <dsp:spPr>
        <a:xfrm>
          <a:off x="0" y="187793"/>
          <a:ext cx="6263640" cy="16309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Section 24 Police and Criminal Evidence Act 1984 </a:t>
          </a:r>
        </a:p>
      </dsp:txBody>
      <dsp:txXfrm>
        <a:off x="79618" y="267411"/>
        <a:ext cx="6104404" cy="1471744"/>
      </dsp:txXfrm>
    </dsp:sp>
    <dsp:sp modelId="{560EAF55-75A7-D542-985D-1627DCE036E4}">
      <dsp:nvSpPr>
        <dsp:cNvPr id="0" name=""/>
        <dsp:cNvSpPr/>
      </dsp:nvSpPr>
      <dsp:spPr>
        <a:xfrm>
          <a:off x="0" y="1936854"/>
          <a:ext cx="6263640" cy="163098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SCREEN</a:t>
          </a:r>
        </a:p>
      </dsp:txBody>
      <dsp:txXfrm>
        <a:off x="79618" y="2016472"/>
        <a:ext cx="6104404" cy="1471744"/>
      </dsp:txXfrm>
    </dsp:sp>
    <dsp:sp modelId="{B5D43553-C3CD-1743-AEA6-8B725D3B4829}">
      <dsp:nvSpPr>
        <dsp:cNvPr id="0" name=""/>
        <dsp:cNvSpPr/>
      </dsp:nvSpPr>
      <dsp:spPr>
        <a:xfrm>
          <a:off x="0" y="3685914"/>
          <a:ext cx="6263640" cy="16309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National Crime Standards </a:t>
          </a:r>
        </a:p>
      </dsp:txBody>
      <dsp:txXfrm>
        <a:off x="79618" y="3765532"/>
        <a:ext cx="6104404" cy="14717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F7140A-1B63-4AF0-AC14-000DD44253A7}">
      <dsp:nvSpPr>
        <dsp:cNvPr id="0" name=""/>
        <dsp:cNvSpPr/>
      </dsp:nvSpPr>
      <dsp:spPr>
        <a:xfrm rot="10800000">
          <a:off x="0" y="0"/>
          <a:ext cx="8064896" cy="1369923"/>
        </a:xfrm>
        <a:prstGeom prst="trapezoid">
          <a:avLst>
            <a:gd name="adj" fmla="val 139559"/>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Arial" panose="020B0604020202020204" pitchFamily="34" charset="0"/>
              <a:ea typeface="+mn-ea"/>
              <a:cs typeface="Arial" panose="020B0604020202020204" pitchFamily="34" charset="0"/>
            </a:rPr>
            <a:t>Knowing</a:t>
          </a:r>
        </a:p>
      </dsp:txBody>
      <dsp:txXfrm rot="-10800000">
        <a:off x="2685923" y="333079"/>
        <a:ext cx="2693048" cy="1036844"/>
      </dsp:txXfrm>
    </dsp:sp>
    <dsp:sp modelId="{E39C8E5E-ADAF-411E-B5AC-9A53AFCEB9FA}">
      <dsp:nvSpPr>
        <dsp:cNvPr id="0" name=""/>
        <dsp:cNvSpPr/>
      </dsp:nvSpPr>
      <dsp:spPr>
        <a:xfrm rot="10800000">
          <a:off x="974051" y="1369923"/>
          <a:ext cx="6116793" cy="1369923"/>
        </a:xfrm>
        <a:prstGeom prst="trapezoid">
          <a:avLst>
            <a:gd name="adj" fmla="val 139559"/>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1" kern="1200">
              <a:latin typeface="Arial" panose="020B0604020202020204" pitchFamily="34" charset="0"/>
              <a:ea typeface="+mn-ea"/>
              <a:cs typeface="Arial" panose="020B0604020202020204" pitchFamily="34" charset="0"/>
            </a:rPr>
            <a:t>Believing</a:t>
          </a:r>
          <a:endParaRPr lang="en-US" sz="2400" b="1" kern="1200" dirty="0">
            <a:latin typeface="Arial" panose="020B0604020202020204" pitchFamily="34" charset="0"/>
            <a:ea typeface="+mn-ea"/>
            <a:cs typeface="Arial" panose="020B0604020202020204" pitchFamily="34" charset="0"/>
          </a:endParaRPr>
        </a:p>
      </dsp:txBody>
      <dsp:txXfrm rot="-10800000">
        <a:off x="3319057" y="1809082"/>
        <a:ext cx="1426781" cy="930764"/>
      </dsp:txXfrm>
    </dsp:sp>
    <dsp:sp modelId="{2AF2D461-9AA2-4F5C-9EED-7B89FEBDAB57}">
      <dsp:nvSpPr>
        <dsp:cNvPr id="0" name=""/>
        <dsp:cNvSpPr/>
      </dsp:nvSpPr>
      <dsp:spPr>
        <a:xfrm rot="10800000">
          <a:off x="1872211" y="2739846"/>
          <a:ext cx="4320472" cy="1369923"/>
        </a:xfrm>
        <a:prstGeom prst="trapezoid">
          <a:avLst>
            <a:gd name="adj" fmla="val 139559"/>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Arial" panose="020B0604020202020204" pitchFamily="34" charset="0"/>
              <a:ea typeface="+mn-ea"/>
              <a:cs typeface="Arial" panose="020B0604020202020204" pitchFamily="34" charset="0"/>
            </a:rPr>
            <a:t>Suspecting</a:t>
          </a:r>
        </a:p>
      </dsp:txBody>
      <dsp:txXfrm rot="-10800000">
        <a:off x="3146778" y="3143982"/>
        <a:ext cx="1771338" cy="9657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977071-D632-2F42-87B2-A18BD0AB0C1C}">
      <dsp:nvSpPr>
        <dsp:cNvPr id="0" name=""/>
        <dsp:cNvSpPr/>
      </dsp:nvSpPr>
      <dsp:spPr>
        <a:xfrm>
          <a:off x="0" y="19983"/>
          <a:ext cx="6172199" cy="1230693"/>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Section 117 of the Police and Criminal Evidence Act 1984</a:t>
          </a:r>
          <a:endParaRPr lang="en-US" sz="2200" kern="1200"/>
        </a:p>
      </dsp:txBody>
      <dsp:txXfrm>
        <a:off x="60077" y="80060"/>
        <a:ext cx="6052045" cy="1110539"/>
      </dsp:txXfrm>
    </dsp:sp>
    <dsp:sp modelId="{F8E5B06E-2B3E-2545-86C8-810015E07032}">
      <dsp:nvSpPr>
        <dsp:cNvPr id="0" name=""/>
        <dsp:cNvSpPr/>
      </dsp:nvSpPr>
      <dsp:spPr>
        <a:xfrm>
          <a:off x="0" y="1314037"/>
          <a:ext cx="6172199" cy="1230693"/>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Provides that a constable can use </a:t>
          </a:r>
          <a:r>
            <a:rPr lang="en-GB" sz="2200" b="1" kern="1200"/>
            <a:t>reasonable force</a:t>
          </a:r>
          <a:r>
            <a:rPr lang="en-GB" sz="2200" b="0" kern="1200"/>
            <a:t>, if necessary, in </a:t>
          </a:r>
          <a:r>
            <a:rPr lang="en-GB" sz="2200" kern="1200"/>
            <a:t>the exercise of any power under this Act</a:t>
          </a:r>
          <a:endParaRPr lang="en-US" sz="2200" kern="1200"/>
        </a:p>
      </dsp:txBody>
      <dsp:txXfrm>
        <a:off x="60077" y="1374114"/>
        <a:ext cx="6052045" cy="1110539"/>
      </dsp:txXfrm>
    </dsp:sp>
    <dsp:sp modelId="{A59688F8-1065-624C-B65D-29B869F60525}">
      <dsp:nvSpPr>
        <dsp:cNvPr id="0" name=""/>
        <dsp:cNvSpPr/>
      </dsp:nvSpPr>
      <dsp:spPr>
        <a:xfrm>
          <a:off x="0" y="2608090"/>
          <a:ext cx="6172199" cy="1230693"/>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kern="1200"/>
            <a:t>(Police power only)</a:t>
          </a:r>
          <a:r>
            <a:rPr lang="en-GB" sz="2200" b="0" kern="1200" baseline="0"/>
            <a:t> </a:t>
          </a:r>
          <a:endParaRPr lang="en-US" sz="2200" kern="1200"/>
        </a:p>
      </dsp:txBody>
      <dsp:txXfrm>
        <a:off x="60077" y="2668167"/>
        <a:ext cx="6052045" cy="111053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87C086-7329-2B4E-93B1-4F05DA74E039}">
      <dsp:nvSpPr>
        <dsp:cNvPr id="0" name=""/>
        <dsp:cNvSpPr/>
      </dsp:nvSpPr>
      <dsp:spPr>
        <a:xfrm>
          <a:off x="0" y="312420"/>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Common Law </a:t>
          </a:r>
          <a:endParaRPr lang="en-US" sz="2400" kern="1200" dirty="0"/>
        </a:p>
      </dsp:txBody>
      <dsp:txXfrm>
        <a:off x="45756" y="358176"/>
        <a:ext cx="5143406" cy="845804"/>
      </dsp:txXfrm>
    </dsp:sp>
    <dsp:sp modelId="{A1FC7F08-D522-3140-9D32-C17857B1AAC5}">
      <dsp:nvSpPr>
        <dsp:cNvPr id="0" name=""/>
        <dsp:cNvSpPr/>
      </dsp:nvSpPr>
      <dsp:spPr>
        <a:xfrm>
          <a:off x="0" y="1298696"/>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kern="1200"/>
            <a:t>Recognises that there may be circumstances in which one person may inflict violence on another, without committing a crime. </a:t>
          </a:r>
          <a:endParaRPr lang="en-US" sz="1700" kern="1200"/>
        </a:p>
      </dsp:txBody>
      <dsp:txXfrm>
        <a:off x="45756" y="1344452"/>
        <a:ext cx="5143406" cy="845804"/>
      </dsp:txXfrm>
    </dsp:sp>
    <dsp:sp modelId="{AB00B649-6BC6-E540-81A2-09520F19E315}">
      <dsp:nvSpPr>
        <dsp:cNvPr id="0" name=""/>
        <dsp:cNvSpPr/>
      </dsp:nvSpPr>
      <dsp:spPr>
        <a:xfrm>
          <a:off x="0" y="2284972"/>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a:t>
          </a:r>
          <a:r>
            <a:rPr lang="en-GB" sz="1700" b="0" kern="1200"/>
            <a:t>he right of a person to protect himself / herself from attack and to act in defence of others and if necessary to inflict violence on another in doing so. </a:t>
          </a:r>
          <a:endParaRPr lang="en-US" sz="1700" kern="1200"/>
        </a:p>
      </dsp:txBody>
      <dsp:txXfrm>
        <a:off x="45756" y="2330728"/>
        <a:ext cx="5143406" cy="845804"/>
      </dsp:txXfrm>
    </dsp:sp>
    <dsp:sp modelId="{17D11271-0DD0-2946-9F9F-DDFAD3CBB2B1}">
      <dsp:nvSpPr>
        <dsp:cNvPr id="0" name=""/>
        <dsp:cNvSpPr/>
      </dsp:nvSpPr>
      <dsp:spPr>
        <a:xfrm>
          <a:off x="0" y="3271249"/>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kern="1200"/>
            <a:t>If no more force is used than is reasonable to repel the attack, such force is not unlawful. </a:t>
          </a:r>
          <a:endParaRPr lang="en-US" sz="1700" kern="1200"/>
        </a:p>
      </dsp:txBody>
      <dsp:txXfrm>
        <a:off x="45756" y="3317005"/>
        <a:ext cx="5143406" cy="845804"/>
      </dsp:txXfrm>
    </dsp:sp>
    <dsp:sp modelId="{9F4C4909-24C5-0047-A059-D8A0E8EF2245}">
      <dsp:nvSpPr>
        <dsp:cNvPr id="0" name=""/>
        <dsp:cNvSpPr/>
      </dsp:nvSpPr>
      <dsp:spPr>
        <a:xfrm>
          <a:off x="0" y="4257525"/>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kern="1200"/>
            <a:t>If you have an honestly held belief that you or another, are in imminent danger, then you may use such force as is reasonable and necessary to avert that danger.</a:t>
          </a:r>
          <a:endParaRPr lang="en-US" sz="1700" kern="1200"/>
        </a:p>
      </dsp:txBody>
      <dsp:txXfrm>
        <a:off x="45756" y="4303281"/>
        <a:ext cx="5143406" cy="84580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DFA79B-43FA-E649-AEA2-FB19ADB48EDA}">
      <dsp:nvSpPr>
        <dsp:cNvPr id="0" name=""/>
        <dsp:cNvSpPr/>
      </dsp:nvSpPr>
      <dsp:spPr>
        <a:xfrm>
          <a:off x="0" y="2011"/>
          <a:ext cx="671355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3CA46A-29A9-554F-BB1F-5F0D2AEB4531}">
      <dsp:nvSpPr>
        <dsp:cNvPr id="0" name=""/>
        <dsp:cNvSpPr/>
      </dsp:nvSpPr>
      <dsp:spPr>
        <a:xfrm>
          <a:off x="0" y="2011"/>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1" kern="1200" dirty="0"/>
            <a:t>S.3 Criminal Law Act 1967 </a:t>
          </a:r>
          <a:endParaRPr lang="en-US" sz="1900" kern="1200" dirty="0"/>
        </a:p>
      </dsp:txBody>
      <dsp:txXfrm>
        <a:off x="0" y="2011"/>
        <a:ext cx="6713552" cy="685858"/>
      </dsp:txXfrm>
    </dsp:sp>
    <dsp:sp modelId="{7E6EF8F8-EA5C-1D4D-85C0-B326365F7609}">
      <dsp:nvSpPr>
        <dsp:cNvPr id="0" name=""/>
        <dsp:cNvSpPr/>
      </dsp:nvSpPr>
      <dsp:spPr>
        <a:xfrm>
          <a:off x="0" y="687869"/>
          <a:ext cx="671355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C6DD9E-EE3D-6649-AD05-C842A37CB678}">
      <dsp:nvSpPr>
        <dsp:cNvPr id="0" name=""/>
        <dsp:cNvSpPr/>
      </dsp:nvSpPr>
      <dsp:spPr>
        <a:xfrm>
          <a:off x="0" y="687869"/>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States that a person may use such force as is reasonable in the circumstances in</a:t>
          </a:r>
        </a:p>
      </dsp:txBody>
      <dsp:txXfrm>
        <a:off x="0" y="687869"/>
        <a:ext cx="6713552" cy="685858"/>
      </dsp:txXfrm>
    </dsp:sp>
    <dsp:sp modelId="{292DCBBD-3FBA-6C48-BD44-369DF7D501D1}">
      <dsp:nvSpPr>
        <dsp:cNvPr id="0" name=""/>
        <dsp:cNvSpPr/>
      </dsp:nvSpPr>
      <dsp:spPr>
        <a:xfrm>
          <a:off x="0" y="1373727"/>
          <a:ext cx="671355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91C84C-701A-0C4E-B449-1F74772C7B97}">
      <dsp:nvSpPr>
        <dsp:cNvPr id="0" name=""/>
        <dsp:cNvSpPr/>
      </dsp:nvSpPr>
      <dsp:spPr>
        <a:xfrm>
          <a:off x="0" y="1373727"/>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The </a:t>
          </a:r>
          <a:r>
            <a:rPr lang="en-GB" sz="1900" kern="1200"/>
            <a:t>prevention of crime, or </a:t>
          </a:r>
          <a:endParaRPr lang="en-US" sz="1900" kern="1200"/>
        </a:p>
      </dsp:txBody>
      <dsp:txXfrm>
        <a:off x="0" y="1373727"/>
        <a:ext cx="6713552" cy="685858"/>
      </dsp:txXfrm>
    </dsp:sp>
    <dsp:sp modelId="{68774900-1D80-5C47-9776-FC9C6A2F9C18}">
      <dsp:nvSpPr>
        <dsp:cNvPr id="0" name=""/>
        <dsp:cNvSpPr/>
      </dsp:nvSpPr>
      <dsp:spPr>
        <a:xfrm>
          <a:off x="0" y="2059585"/>
          <a:ext cx="671355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0EE191-4E5D-6D44-9DAE-B8C466D38098}">
      <dsp:nvSpPr>
        <dsp:cNvPr id="0" name=""/>
        <dsp:cNvSpPr/>
      </dsp:nvSpPr>
      <dsp:spPr>
        <a:xfrm>
          <a:off x="0" y="2059586"/>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In effecting or assisting in the lawful arrest of offenders or suspected offenders or</a:t>
          </a:r>
          <a:endParaRPr lang="en-US" sz="1900" kern="1200"/>
        </a:p>
      </dsp:txBody>
      <dsp:txXfrm>
        <a:off x="0" y="2059586"/>
        <a:ext cx="6713552" cy="685858"/>
      </dsp:txXfrm>
    </dsp:sp>
    <dsp:sp modelId="{CBBD2DC0-8B06-1142-96C0-33220A88AE98}">
      <dsp:nvSpPr>
        <dsp:cNvPr id="0" name=""/>
        <dsp:cNvSpPr/>
      </dsp:nvSpPr>
      <dsp:spPr>
        <a:xfrm>
          <a:off x="0" y="2745444"/>
          <a:ext cx="671355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0350FB-75C9-3A43-B178-A436942FC9D2}">
      <dsp:nvSpPr>
        <dsp:cNvPr id="0" name=""/>
        <dsp:cNvSpPr/>
      </dsp:nvSpPr>
      <dsp:spPr>
        <a:xfrm>
          <a:off x="0" y="2745444"/>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In effecting or assisting in the lawful arrest of persons unlawfully at large.</a:t>
          </a:r>
          <a:endParaRPr lang="en-US" sz="1900" kern="1200"/>
        </a:p>
      </dsp:txBody>
      <dsp:txXfrm>
        <a:off x="0" y="2745444"/>
        <a:ext cx="6713552" cy="685858"/>
      </dsp:txXfrm>
    </dsp:sp>
    <dsp:sp modelId="{B1D53A11-75D7-0E40-87EE-D504CD5BBD3D}">
      <dsp:nvSpPr>
        <dsp:cNvPr id="0" name=""/>
        <dsp:cNvSpPr/>
      </dsp:nvSpPr>
      <dsp:spPr>
        <a:xfrm>
          <a:off x="0" y="3431302"/>
          <a:ext cx="671355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B0C3A5-87B2-0F44-9BDA-682B38C1A12B}">
      <dsp:nvSpPr>
        <dsp:cNvPr id="0" name=""/>
        <dsp:cNvSpPr/>
      </dsp:nvSpPr>
      <dsp:spPr>
        <a:xfrm>
          <a:off x="0" y="3431302"/>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(This power can be used by any person) </a:t>
          </a:r>
          <a:endParaRPr lang="en-US" sz="1900" kern="1200"/>
        </a:p>
      </dsp:txBody>
      <dsp:txXfrm>
        <a:off x="0" y="3431302"/>
        <a:ext cx="6713552" cy="68585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365EEB-8179-844F-9AA3-1305E0C4BFD3}">
      <dsp:nvSpPr>
        <dsp:cNvPr id="0" name=""/>
        <dsp:cNvSpPr/>
      </dsp:nvSpPr>
      <dsp:spPr>
        <a:xfrm>
          <a:off x="0" y="354447"/>
          <a:ext cx="6245265" cy="117475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Section 76 of the Criminal Justice and Immigration Act 2008 </a:t>
          </a:r>
          <a:endParaRPr lang="en-US" sz="2100" kern="1200"/>
        </a:p>
      </dsp:txBody>
      <dsp:txXfrm>
        <a:off x="57347" y="411794"/>
        <a:ext cx="6130571" cy="1060059"/>
      </dsp:txXfrm>
    </dsp:sp>
    <dsp:sp modelId="{5512DF49-B1B2-2947-87F0-5C0AF8C6D809}">
      <dsp:nvSpPr>
        <dsp:cNvPr id="0" name=""/>
        <dsp:cNvSpPr/>
      </dsp:nvSpPr>
      <dsp:spPr>
        <a:xfrm>
          <a:off x="0" y="1589680"/>
          <a:ext cx="6245265" cy="1174753"/>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E</a:t>
          </a:r>
          <a:r>
            <a:rPr lang="en-GB" sz="2100" kern="1200"/>
            <a:t>xpands on the common law and statutory defence of 'self-defence’. </a:t>
          </a:r>
          <a:endParaRPr lang="en-US" sz="2100" kern="1200"/>
        </a:p>
      </dsp:txBody>
      <dsp:txXfrm>
        <a:off x="57347" y="1647027"/>
        <a:ext cx="6130571" cy="1060059"/>
      </dsp:txXfrm>
    </dsp:sp>
    <dsp:sp modelId="{66324FDC-5DCE-E244-A4EB-4FDF121ABB18}">
      <dsp:nvSpPr>
        <dsp:cNvPr id="0" name=""/>
        <dsp:cNvSpPr/>
      </dsp:nvSpPr>
      <dsp:spPr>
        <a:xfrm>
          <a:off x="0" y="2824913"/>
          <a:ext cx="6245265" cy="1174753"/>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It includes special provision for householder cases -</a:t>
          </a:r>
          <a:r>
            <a:rPr lang="en-GB" sz="2100" b="0" i="0" kern="1200" baseline="0"/>
            <a:t> you must </a:t>
          </a:r>
          <a:r>
            <a:rPr lang="en-GB" sz="2100" b="1" i="0" kern="1200" baseline="0"/>
            <a:t>genuinely </a:t>
          </a:r>
          <a:r>
            <a:rPr lang="en-GB" sz="2100" b="0" i="0" kern="1200" baseline="0"/>
            <a:t>believe that the degree of force used is necessary given the circumstances of the case. </a:t>
          </a:r>
          <a:endParaRPr lang="en-US" sz="2100" kern="1200"/>
        </a:p>
      </dsp:txBody>
      <dsp:txXfrm>
        <a:off x="57347" y="2882260"/>
        <a:ext cx="6130571" cy="1060059"/>
      </dsp:txXfrm>
    </dsp:sp>
    <dsp:sp modelId="{6DEB2B44-870E-B84A-94B3-B55B26B21158}">
      <dsp:nvSpPr>
        <dsp:cNvPr id="0" name=""/>
        <dsp:cNvSpPr/>
      </dsp:nvSpPr>
      <dsp:spPr>
        <a:xfrm>
          <a:off x="0" y="4060146"/>
          <a:ext cx="6245265" cy="117475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baseline="0"/>
            <a:t>This provision should ensure your own safety and the security of the detainee. </a:t>
          </a:r>
          <a:endParaRPr lang="en-US" sz="2100" kern="1200"/>
        </a:p>
      </dsp:txBody>
      <dsp:txXfrm>
        <a:off x="57347" y="4117493"/>
        <a:ext cx="6130571" cy="106005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830E9E-5A67-4FC7-B083-4F7B08795E6E}">
      <dsp:nvSpPr>
        <dsp:cNvPr id="0" name=""/>
        <dsp:cNvSpPr/>
      </dsp:nvSpPr>
      <dsp:spPr>
        <a:xfrm>
          <a:off x="0" y="0"/>
          <a:ext cx="4051757" cy="149683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Met Police used S &amp; S powers in Operation ‘SWAMP’ in Brixton in 1981 to target street crime</a:t>
          </a:r>
          <a:endParaRPr lang="en-US" sz="2000" kern="1200" dirty="0"/>
        </a:p>
      </dsp:txBody>
      <dsp:txXfrm>
        <a:off x="43841" y="43841"/>
        <a:ext cx="3964075" cy="1409152"/>
      </dsp:txXfrm>
    </dsp:sp>
    <dsp:sp modelId="{E7A97CF4-B9A6-44B9-A6ED-79501B9C112F}">
      <dsp:nvSpPr>
        <dsp:cNvPr id="0" name=""/>
        <dsp:cNvSpPr/>
      </dsp:nvSpPr>
      <dsp:spPr>
        <a:xfrm rot="1874">
          <a:off x="4299746" y="440474"/>
          <a:ext cx="597430" cy="618691"/>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4299746" y="564163"/>
        <a:ext cx="418201" cy="371215"/>
      </dsp:txXfrm>
    </dsp:sp>
    <dsp:sp modelId="{56887706-C8DC-4488-B329-177C8C655314}">
      <dsp:nvSpPr>
        <dsp:cNvPr id="0" name=""/>
        <dsp:cNvSpPr/>
      </dsp:nvSpPr>
      <dsp:spPr>
        <a:xfrm>
          <a:off x="5178983" y="2801"/>
          <a:ext cx="3971027" cy="1496834"/>
        </a:xfrm>
        <a:prstGeom prst="roundRect">
          <a:avLst>
            <a:gd name="adj" fmla="val 10000"/>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Between 10</a:t>
          </a:r>
          <a:r>
            <a:rPr lang="en-US" sz="2000" kern="1200" baseline="30000"/>
            <a:t>th</a:t>
          </a:r>
          <a:r>
            <a:rPr lang="en-US" sz="2000" kern="1200"/>
            <a:t> &amp; 11</a:t>
          </a:r>
          <a:r>
            <a:rPr lang="en-US" sz="2000" kern="1200" baseline="30000"/>
            <a:t>th</a:t>
          </a:r>
          <a:r>
            <a:rPr lang="en-US" sz="2000" kern="1200"/>
            <a:t> April Brixton Riots</a:t>
          </a:r>
          <a:endParaRPr lang="en-US" sz="2000" kern="1200" dirty="0"/>
        </a:p>
      </dsp:txBody>
      <dsp:txXfrm>
        <a:off x="5222824" y="46642"/>
        <a:ext cx="3883345" cy="1409152"/>
      </dsp:txXfrm>
    </dsp:sp>
    <dsp:sp modelId="{10605458-C7BE-4888-8E37-E680E6CA2BE7}">
      <dsp:nvSpPr>
        <dsp:cNvPr id="0" name=""/>
        <dsp:cNvSpPr/>
      </dsp:nvSpPr>
      <dsp:spPr>
        <a:xfrm rot="5498703">
          <a:off x="6884051" y="1640379"/>
          <a:ext cx="492052" cy="618691"/>
        </a:xfrm>
        <a:prstGeom prst="rightArrow">
          <a:avLst>
            <a:gd name="adj1" fmla="val 60000"/>
            <a:gd name="adj2" fmla="val 50000"/>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rot="-5400000">
        <a:off x="6946589" y="1703728"/>
        <a:ext cx="371215" cy="344436"/>
      </dsp:txXfrm>
    </dsp:sp>
    <dsp:sp modelId="{23E298B6-C2A6-4843-B670-3036F3461D92}">
      <dsp:nvSpPr>
        <dsp:cNvPr id="0" name=""/>
        <dsp:cNvSpPr/>
      </dsp:nvSpPr>
      <dsp:spPr>
        <a:xfrm>
          <a:off x="5129189" y="2427654"/>
          <a:ext cx="3931336" cy="1496834"/>
        </a:xfrm>
        <a:prstGeom prst="roundRect">
          <a:avLst>
            <a:gd name="adj" fmla="val 10000"/>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25</a:t>
          </a:r>
          <a:r>
            <a:rPr lang="en-US" sz="2000" kern="1200" baseline="30000"/>
            <a:t>th</a:t>
          </a:r>
          <a:r>
            <a:rPr lang="en-US" sz="2000" kern="1200"/>
            <a:t> Nov 1981 Lord Scarman Report – critical of the disproportionate &amp; indiscriminate use of S &amp; S</a:t>
          </a:r>
          <a:endParaRPr lang="en-US" sz="2000" kern="1200" dirty="0"/>
        </a:p>
      </dsp:txBody>
      <dsp:txXfrm>
        <a:off x="5173030" y="2471495"/>
        <a:ext cx="3843654" cy="1409152"/>
      </dsp:txXfrm>
    </dsp:sp>
    <dsp:sp modelId="{D502931A-2683-40FB-B02F-A3D08FB63B44}">
      <dsp:nvSpPr>
        <dsp:cNvPr id="0" name=""/>
        <dsp:cNvSpPr/>
      </dsp:nvSpPr>
      <dsp:spPr>
        <a:xfrm rot="10774281">
          <a:off x="4355946" y="2885172"/>
          <a:ext cx="546434" cy="618691"/>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10800000">
        <a:off x="4519874" y="3008297"/>
        <a:ext cx="382504" cy="371215"/>
      </dsp:txXfrm>
    </dsp:sp>
    <dsp:sp modelId="{1AAFEF4D-7D51-4DF4-9C4C-1B0D1903CCB5}">
      <dsp:nvSpPr>
        <dsp:cNvPr id="0" name=""/>
        <dsp:cNvSpPr/>
      </dsp:nvSpPr>
      <dsp:spPr>
        <a:xfrm>
          <a:off x="0" y="2465404"/>
          <a:ext cx="4098208" cy="1496834"/>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1984 PACE introduced</a:t>
          </a:r>
          <a:endParaRPr lang="en-US" sz="2000" kern="1200" dirty="0"/>
        </a:p>
      </dsp:txBody>
      <dsp:txXfrm>
        <a:off x="43841" y="2509245"/>
        <a:ext cx="4010526" cy="140915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6E6870-41A9-45BE-93F0-0C9239B0ABC3}">
      <dsp:nvSpPr>
        <dsp:cNvPr id="0" name=""/>
        <dsp:cNvSpPr/>
      </dsp:nvSpPr>
      <dsp:spPr>
        <a:xfrm>
          <a:off x="751098" y="0"/>
          <a:ext cx="5925839" cy="5925839"/>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F83C9F53-388D-445A-98A3-1127C10C9ECD}">
      <dsp:nvSpPr>
        <dsp:cNvPr id="0" name=""/>
        <dsp:cNvSpPr/>
      </dsp:nvSpPr>
      <dsp:spPr>
        <a:xfrm>
          <a:off x="1314053" y="227917"/>
          <a:ext cx="2311077" cy="2981150"/>
        </a:xfrm>
        <a:prstGeom prst="round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a:t>Rec 60 </a:t>
          </a:r>
          <a:r>
            <a:rPr lang="en-US" sz="2200" kern="1200"/>
            <a:t>: S &amp; S powers should remain</a:t>
          </a:r>
          <a:endParaRPr lang="en-US" sz="2200" kern="1200" dirty="0"/>
        </a:p>
      </dsp:txBody>
      <dsp:txXfrm>
        <a:off x="1426870" y="340734"/>
        <a:ext cx="2085443" cy="2755516"/>
      </dsp:txXfrm>
    </dsp:sp>
    <dsp:sp modelId="{08766682-6F49-4B94-9275-FCC0867FB0A1}">
      <dsp:nvSpPr>
        <dsp:cNvPr id="0" name=""/>
        <dsp:cNvSpPr/>
      </dsp:nvSpPr>
      <dsp:spPr>
        <a:xfrm>
          <a:off x="3802905" y="303894"/>
          <a:ext cx="2311077" cy="2829197"/>
        </a:xfrm>
        <a:prstGeom prst="roundRect">
          <a:avLst/>
        </a:prstGeom>
        <a:gradFill rotWithShape="0">
          <a:gsLst>
            <a:gs pos="0">
              <a:schemeClr val="accent5">
                <a:hueOff val="-2252848"/>
                <a:satOff val="-5806"/>
                <a:lumOff val="-3922"/>
                <a:alphaOff val="0"/>
                <a:lumMod val="110000"/>
                <a:satMod val="105000"/>
                <a:tint val="67000"/>
              </a:schemeClr>
            </a:gs>
            <a:gs pos="50000">
              <a:schemeClr val="accent5">
                <a:hueOff val="-2252848"/>
                <a:satOff val="-5806"/>
                <a:lumOff val="-3922"/>
                <a:alphaOff val="0"/>
                <a:lumMod val="105000"/>
                <a:satMod val="103000"/>
                <a:tint val="73000"/>
              </a:schemeClr>
            </a:gs>
            <a:gs pos="100000">
              <a:schemeClr val="accent5">
                <a:hueOff val="-2252848"/>
                <a:satOff val="-5806"/>
                <a:lumOff val="-392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a:t>Rec 61</a:t>
          </a:r>
          <a:r>
            <a:rPr lang="en-US" sz="2200" kern="1200"/>
            <a:t>: a record must be made of all S &amp; S and a copy must be given to the person stopped</a:t>
          </a:r>
          <a:endParaRPr lang="en-US" sz="2200" kern="1200" dirty="0"/>
        </a:p>
      </dsp:txBody>
      <dsp:txXfrm>
        <a:off x="3915722" y="416711"/>
        <a:ext cx="2085443" cy="2603563"/>
      </dsp:txXfrm>
    </dsp:sp>
    <dsp:sp modelId="{0B1FFB81-133C-446C-B661-645061C6B787}">
      <dsp:nvSpPr>
        <dsp:cNvPr id="0" name=""/>
        <dsp:cNvSpPr/>
      </dsp:nvSpPr>
      <dsp:spPr>
        <a:xfrm>
          <a:off x="1320893" y="3261259"/>
          <a:ext cx="2311077" cy="2664579"/>
        </a:xfrm>
        <a:prstGeom prst="roundRect">
          <a:avLst/>
        </a:prstGeom>
        <a:gradFill rotWithShape="0">
          <a:gsLst>
            <a:gs pos="0">
              <a:schemeClr val="accent5">
                <a:hueOff val="-4505695"/>
                <a:satOff val="-11613"/>
                <a:lumOff val="-7843"/>
                <a:alphaOff val="0"/>
                <a:lumMod val="110000"/>
                <a:satMod val="105000"/>
                <a:tint val="67000"/>
              </a:schemeClr>
            </a:gs>
            <a:gs pos="50000">
              <a:schemeClr val="accent5">
                <a:hueOff val="-4505695"/>
                <a:satOff val="-11613"/>
                <a:lumOff val="-7843"/>
                <a:alphaOff val="0"/>
                <a:lumMod val="105000"/>
                <a:satMod val="103000"/>
                <a:tint val="73000"/>
              </a:schemeClr>
            </a:gs>
            <a:gs pos="100000">
              <a:schemeClr val="accent5">
                <a:hueOff val="-4505695"/>
                <a:satOff val="-11613"/>
                <a:lumOff val="-784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dirty="0"/>
            <a:t>Rec 62</a:t>
          </a:r>
          <a:r>
            <a:rPr lang="en-US" sz="2200" kern="1200" dirty="0"/>
            <a:t>: search records should be monitored &amp; the information should be </a:t>
          </a:r>
          <a:r>
            <a:rPr lang="en-US" sz="2200" kern="1200" dirty="0" err="1"/>
            <a:t>analysed</a:t>
          </a:r>
          <a:r>
            <a:rPr lang="en-US" sz="2200" kern="1200" dirty="0"/>
            <a:t> &amp; published</a:t>
          </a:r>
        </a:p>
      </dsp:txBody>
      <dsp:txXfrm>
        <a:off x="1433710" y="3374076"/>
        <a:ext cx="2085443" cy="2438945"/>
      </dsp:txXfrm>
    </dsp:sp>
    <dsp:sp modelId="{A92D13D2-9242-4D6C-B990-737ECB377BD2}">
      <dsp:nvSpPr>
        <dsp:cNvPr id="0" name=""/>
        <dsp:cNvSpPr/>
      </dsp:nvSpPr>
      <dsp:spPr>
        <a:xfrm>
          <a:off x="3827980" y="3261259"/>
          <a:ext cx="2311077" cy="2664579"/>
        </a:xfrm>
        <a:prstGeom prst="roundRect">
          <a:avLst/>
        </a:prstGeom>
        <a:gradFill rotWithShape="0">
          <a:gsLst>
            <a:gs pos="0">
              <a:schemeClr val="accent5">
                <a:hueOff val="-6758543"/>
                <a:satOff val="-17419"/>
                <a:lumOff val="-11765"/>
                <a:alphaOff val="0"/>
                <a:lumMod val="110000"/>
                <a:satMod val="105000"/>
                <a:tint val="67000"/>
              </a:schemeClr>
            </a:gs>
            <a:gs pos="50000">
              <a:schemeClr val="accent5">
                <a:hueOff val="-6758543"/>
                <a:satOff val="-17419"/>
                <a:lumOff val="-11765"/>
                <a:alphaOff val="0"/>
                <a:lumMod val="105000"/>
                <a:satMod val="103000"/>
                <a:tint val="73000"/>
              </a:schemeClr>
            </a:gs>
            <a:gs pos="100000">
              <a:schemeClr val="accent5">
                <a:hueOff val="-6758543"/>
                <a:satOff val="-17419"/>
                <a:lumOff val="-1176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dirty="0"/>
            <a:t>Rec 63</a:t>
          </a:r>
          <a:r>
            <a:rPr lang="en-US" sz="2200" kern="1200" dirty="0"/>
            <a:t>: the police Authorities have a duty to raise public awareness on S &amp; S</a:t>
          </a:r>
        </a:p>
      </dsp:txBody>
      <dsp:txXfrm>
        <a:off x="3940797" y="3374076"/>
        <a:ext cx="2085443" cy="243894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E79970-7970-A546-9027-4C50ED5F4351}">
      <dsp:nvSpPr>
        <dsp:cNvPr id="0" name=""/>
        <dsp:cNvSpPr/>
      </dsp:nvSpPr>
      <dsp:spPr>
        <a:xfrm>
          <a:off x="0" y="4444271"/>
          <a:ext cx="8424936" cy="72911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Officers cannot use ethnicity to help form their grounds for suspicion</a:t>
          </a:r>
        </a:p>
      </dsp:txBody>
      <dsp:txXfrm>
        <a:off x="0" y="4444271"/>
        <a:ext cx="8424936" cy="729119"/>
      </dsp:txXfrm>
    </dsp:sp>
    <dsp:sp modelId="{2C2E52F1-B3F2-F54C-93F8-C234F81930EF}">
      <dsp:nvSpPr>
        <dsp:cNvPr id="0" name=""/>
        <dsp:cNvSpPr/>
      </dsp:nvSpPr>
      <dsp:spPr>
        <a:xfrm rot="10800000">
          <a:off x="0" y="3333821"/>
          <a:ext cx="8424936" cy="1121386"/>
        </a:xfrm>
        <a:prstGeom prst="upArrowCallou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There must be some objective basis for suspicion based on facts</a:t>
          </a:r>
        </a:p>
      </dsp:txBody>
      <dsp:txXfrm rot="10800000">
        <a:off x="0" y="3333821"/>
        <a:ext cx="8424936" cy="728643"/>
      </dsp:txXfrm>
    </dsp:sp>
    <dsp:sp modelId="{5656267F-9C47-DA44-BA80-84E9E07A850D}">
      <dsp:nvSpPr>
        <dsp:cNvPr id="0" name=""/>
        <dsp:cNvSpPr/>
      </dsp:nvSpPr>
      <dsp:spPr>
        <a:xfrm rot="10800000">
          <a:off x="0" y="2223372"/>
          <a:ext cx="8424936" cy="1121386"/>
        </a:xfrm>
        <a:prstGeom prst="upArrowCallou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In most cases an officer must have reasonable grounds for suspicion</a:t>
          </a:r>
        </a:p>
      </dsp:txBody>
      <dsp:txXfrm rot="10800000">
        <a:off x="0" y="2223372"/>
        <a:ext cx="8424936" cy="728643"/>
      </dsp:txXfrm>
    </dsp:sp>
    <dsp:sp modelId="{BE785EB0-9F77-C345-87AE-A88096A0AB9D}">
      <dsp:nvSpPr>
        <dsp:cNvPr id="0" name=""/>
        <dsp:cNvSpPr/>
      </dsp:nvSpPr>
      <dsp:spPr>
        <a:xfrm rot="10800000">
          <a:off x="0" y="1112923"/>
          <a:ext cx="8424936" cy="1121386"/>
        </a:xfrm>
        <a:prstGeom prst="upArrowCallou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PACE provides statutory guidance</a:t>
          </a:r>
        </a:p>
      </dsp:txBody>
      <dsp:txXfrm rot="10800000">
        <a:off x="0" y="1112923"/>
        <a:ext cx="8424936" cy="728643"/>
      </dsp:txXfrm>
    </dsp:sp>
    <dsp:sp modelId="{7B5D3364-711D-B54D-A23F-FAAF97125EF0}">
      <dsp:nvSpPr>
        <dsp:cNvPr id="0" name=""/>
        <dsp:cNvSpPr/>
      </dsp:nvSpPr>
      <dsp:spPr>
        <a:xfrm rot="10800000">
          <a:off x="0" y="2474"/>
          <a:ext cx="8424936" cy="1121386"/>
        </a:xfrm>
        <a:prstGeom prst="upArrowCallou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There are 20 different Sections from 16 different Acts</a:t>
          </a:r>
        </a:p>
      </dsp:txBody>
      <dsp:txXfrm rot="10800000">
        <a:off x="0" y="2474"/>
        <a:ext cx="8424936" cy="72864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6F6C9D-6858-EB44-99C0-3911CC852D56}">
      <dsp:nvSpPr>
        <dsp:cNvPr id="0" name=""/>
        <dsp:cNvSpPr/>
      </dsp:nvSpPr>
      <dsp:spPr>
        <a:xfrm>
          <a:off x="1543053" y="2667"/>
          <a:ext cx="7772392" cy="136425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A </a:t>
          </a:r>
          <a:r>
            <a:rPr lang="en-US" sz="2300" b="1" i="1" u="sng" kern="1200" dirty="0">
              <a:solidFill>
                <a:schemeClr val="tx1"/>
              </a:solidFill>
            </a:rPr>
            <a:t>police constable </a:t>
          </a:r>
          <a:r>
            <a:rPr lang="en-US" sz="2300" kern="1200" dirty="0">
              <a:solidFill>
                <a:schemeClr val="tx1"/>
              </a:solidFill>
            </a:rPr>
            <a:t>may </a:t>
          </a:r>
          <a:r>
            <a:rPr lang="en-US" sz="2300" b="1" i="1" u="sng" kern="1200" dirty="0">
              <a:solidFill>
                <a:schemeClr val="tx1"/>
              </a:solidFill>
            </a:rPr>
            <a:t>detain</a:t>
          </a:r>
          <a:r>
            <a:rPr lang="en-US" sz="2300" kern="1200" dirty="0">
              <a:solidFill>
                <a:schemeClr val="tx1"/>
              </a:solidFill>
            </a:rPr>
            <a:t> </a:t>
          </a:r>
          <a:r>
            <a:rPr lang="en-US" sz="2300" b="1" i="1" u="sng" kern="1200" dirty="0">
              <a:solidFill>
                <a:schemeClr val="tx1"/>
              </a:solidFill>
            </a:rPr>
            <a:t>any person </a:t>
          </a:r>
          <a:r>
            <a:rPr lang="en-US" sz="2300" kern="1200" dirty="0">
              <a:solidFill>
                <a:schemeClr val="tx1"/>
              </a:solidFill>
            </a:rPr>
            <a:t>or </a:t>
          </a:r>
          <a:r>
            <a:rPr lang="en-US" sz="2300" b="1" i="1" u="sng" kern="1200" dirty="0">
              <a:solidFill>
                <a:schemeClr val="tx1"/>
              </a:solidFill>
            </a:rPr>
            <a:t>vehicle</a:t>
          </a:r>
          <a:r>
            <a:rPr lang="en-US" sz="2300" kern="1200" dirty="0">
              <a:solidFill>
                <a:schemeClr val="tx1"/>
              </a:solidFill>
            </a:rPr>
            <a:t> or anything which is in or on a vehicle, in any place to which the public has access</a:t>
          </a:r>
        </a:p>
      </dsp:txBody>
      <dsp:txXfrm>
        <a:off x="1583011" y="42625"/>
        <a:ext cx="7692476" cy="1284341"/>
      </dsp:txXfrm>
    </dsp:sp>
    <dsp:sp modelId="{19B1B738-6BE3-824E-884B-E829FCA7A43D}">
      <dsp:nvSpPr>
        <dsp:cNvPr id="0" name=""/>
        <dsp:cNvSpPr/>
      </dsp:nvSpPr>
      <dsp:spPr>
        <a:xfrm rot="5400000">
          <a:off x="5173451" y="1401031"/>
          <a:ext cx="511596" cy="613915"/>
        </a:xfrm>
        <a:prstGeom prst="rightArrow">
          <a:avLst>
            <a:gd name="adj1" fmla="val 60000"/>
            <a:gd name="adj2" fmla="val 50000"/>
          </a:avLst>
        </a:prstGeom>
        <a:solidFill>
          <a:schemeClr val="accent2">
            <a:lumMod val="75000"/>
            <a:alpha val="90000"/>
          </a:schemeClr>
        </a:solidFill>
        <a:ln>
          <a:solidFill>
            <a:schemeClr val="tx1">
              <a:alpha val="90000"/>
            </a:schemeClr>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5245075" y="1452191"/>
        <a:ext cx="368349" cy="358117"/>
      </dsp:txXfrm>
    </dsp:sp>
    <dsp:sp modelId="{7BB447FF-E54B-CD49-A06C-1DB31A5D4FF3}">
      <dsp:nvSpPr>
        <dsp:cNvPr id="0" name=""/>
        <dsp:cNvSpPr/>
      </dsp:nvSpPr>
      <dsp:spPr>
        <a:xfrm>
          <a:off x="1528755" y="2049053"/>
          <a:ext cx="7800987" cy="136425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If he or she </a:t>
          </a:r>
          <a:r>
            <a:rPr lang="en-US" sz="2300" b="1" i="1" u="sng" kern="1200" dirty="0">
              <a:solidFill>
                <a:schemeClr val="tx1"/>
              </a:solidFill>
            </a:rPr>
            <a:t>has reasonable grounds for suspecting</a:t>
          </a:r>
          <a:r>
            <a:rPr lang="en-US" sz="2300" kern="1200" dirty="0">
              <a:solidFill>
                <a:schemeClr val="tx1"/>
              </a:solidFill>
            </a:rPr>
            <a:t> that </a:t>
          </a:r>
          <a:r>
            <a:rPr lang="en-US" sz="2300" b="1" i="1" u="sng" kern="1200" dirty="0">
              <a:solidFill>
                <a:schemeClr val="tx1"/>
              </a:solidFill>
            </a:rPr>
            <a:t>stolen</a:t>
          </a:r>
          <a:r>
            <a:rPr lang="en-US" sz="2300" kern="1200" dirty="0">
              <a:solidFill>
                <a:schemeClr val="tx1"/>
              </a:solidFill>
            </a:rPr>
            <a:t> or </a:t>
          </a:r>
          <a:r>
            <a:rPr lang="en-US" sz="2300" b="1" i="1" u="sng" kern="1200" dirty="0">
              <a:solidFill>
                <a:schemeClr val="tx1"/>
              </a:solidFill>
            </a:rPr>
            <a:t>prohibited articles, prohibited fireworks </a:t>
          </a:r>
          <a:r>
            <a:rPr lang="en-US" sz="2300" kern="1200" dirty="0">
              <a:solidFill>
                <a:schemeClr val="tx1"/>
              </a:solidFill>
            </a:rPr>
            <a:t>or </a:t>
          </a:r>
          <a:r>
            <a:rPr lang="en-US" sz="2300" b="1" i="1" u="sng" kern="1200" dirty="0">
              <a:solidFill>
                <a:schemeClr val="tx1"/>
              </a:solidFill>
            </a:rPr>
            <a:t>bladed or sharply pointed articles</a:t>
          </a:r>
          <a:r>
            <a:rPr lang="en-US" sz="2300" kern="1200" dirty="0">
              <a:solidFill>
                <a:schemeClr val="tx1"/>
              </a:solidFill>
            </a:rPr>
            <a:t> will be found</a:t>
          </a:r>
        </a:p>
      </dsp:txBody>
      <dsp:txXfrm>
        <a:off x="1568713" y="2089011"/>
        <a:ext cx="7721071" cy="1284341"/>
      </dsp:txXfrm>
    </dsp:sp>
    <dsp:sp modelId="{2285B069-DBC3-4040-A16C-B49ADAD0C9F2}">
      <dsp:nvSpPr>
        <dsp:cNvPr id="0" name=""/>
        <dsp:cNvSpPr/>
      </dsp:nvSpPr>
      <dsp:spPr>
        <a:xfrm rot="5400000">
          <a:off x="5173451" y="3447417"/>
          <a:ext cx="511596" cy="613915"/>
        </a:xfrm>
        <a:prstGeom prst="rightArrow">
          <a:avLst>
            <a:gd name="adj1" fmla="val 60000"/>
            <a:gd name="adj2" fmla="val 50000"/>
          </a:avLst>
        </a:prstGeom>
        <a:solidFill>
          <a:schemeClr val="accent2">
            <a:lumMod val="75000"/>
            <a:alpha val="90000"/>
          </a:schemeClr>
        </a:solidFill>
        <a:ln>
          <a:solidFill>
            <a:schemeClr val="tx1">
              <a:alpha val="90000"/>
            </a:schemeClr>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5245075" y="3498577"/>
        <a:ext cx="368349" cy="358117"/>
      </dsp:txXfrm>
    </dsp:sp>
    <dsp:sp modelId="{40F1F6E5-1061-5C42-B348-B09BD63F97AE}">
      <dsp:nvSpPr>
        <dsp:cNvPr id="0" name=""/>
        <dsp:cNvSpPr/>
      </dsp:nvSpPr>
      <dsp:spPr>
        <a:xfrm>
          <a:off x="1543053" y="4095439"/>
          <a:ext cx="7772392" cy="136425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Any such article found during a search may be seized</a:t>
          </a:r>
        </a:p>
      </dsp:txBody>
      <dsp:txXfrm>
        <a:off x="1583011" y="4135397"/>
        <a:ext cx="7692476" cy="128434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871445-1E2E-4FB1-9025-7F542A004801}">
      <dsp:nvSpPr>
        <dsp:cNvPr id="0" name=""/>
        <dsp:cNvSpPr/>
      </dsp:nvSpPr>
      <dsp:spPr>
        <a:xfrm>
          <a:off x="792098" y="2204"/>
          <a:ext cx="6120658" cy="128327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Any public place or place which the public have permission to be there through payment or otherwise</a:t>
          </a:r>
        </a:p>
      </dsp:txBody>
      <dsp:txXfrm>
        <a:off x="829684" y="39790"/>
        <a:ext cx="6045486" cy="1208103"/>
      </dsp:txXfrm>
    </dsp:sp>
    <dsp:sp modelId="{F336F540-D502-4A57-A5C5-972F5061FB4B}">
      <dsp:nvSpPr>
        <dsp:cNvPr id="0" name=""/>
        <dsp:cNvSpPr/>
      </dsp:nvSpPr>
      <dsp:spPr>
        <a:xfrm rot="5400000">
          <a:off x="3740141" y="1397766"/>
          <a:ext cx="224573" cy="224573"/>
        </a:xfrm>
        <a:prstGeom prst="rightArrow">
          <a:avLst>
            <a:gd name="adj1" fmla="val 667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AC28CF3-5F2F-40EE-8D23-DD64410548B8}">
      <dsp:nvSpPr>
        <dsp:cNvPr id="0" name=""/>
        <dsp:cNvSpPr/>
      </dsp:nvSpPr>
      <dsp:spPr>
        <a:xfrm>
          <a:off x="792098" y="1734626"/>
          <a:ext cx="6120658" cy="1283275"/>
        </a:xfrm>
        <a:prstGeom prst="roundRect">
          <a:avLst>
            <a:gd name="adj" fmla="val 10000"/>
          </a:avLst>
        </a:prstGeom>
        <a:solidFill>
          <a:schemeClr val="accent2">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Includes places to which only a section of the public would have access</a:t>
          </a:r>
        </a:p>
      </dsp:txBody>
      <dsp:txXfrm>
        <a:off x="829684" y="1772212"/>
        <a:ext cx="6045486" cy="1208103"/>
      </dsp:txXfrm>
    </dsp:sp>
    <dsp:sp modelId="{096D904C-6CB3-4B49-99B7-0F80E84347C6}">
      <dsp:nvSpPr>
        <dsp:cNvPr id="0" name=""/>
        <dsp:cNvSpPr/>
      </dsp:nvSpPr>
      <dsp:spPr>
        <a:xfrm rot="5400000">
          <a:off x="3740141" y="3130188"/>
          <a:ext cx="224573" cy="224573"/>
        </a:xfrm>
        <a:prstGeom prst="rightArrow">
          <a:avLst>
            <a:gd name="adj1" fmla="val 667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946C185-A721-44C2-BA3E-4978A8595645}">
      <dsp:nvSpPr>
        <dsp:cNvPr id="0" name=""/>
        <dsp:cNvSpPr/>
      </dsp:nvSpPr>
      <dsp:spPr>
        <a:xfrm>
          <a:off x="792098" y="3467048"/>
          <a:ext cx="6120658" cy="1283275"/>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i="1" u="sng" kern="1200" dirty="0"/>
            <a:t>Does not include their dwelling or one which they have expressed or implied permission by the person that resides there</a:t>
          </a:r>
        </a:p>
      </dsp:txBody>
      <dsp:txXfrm>
        <a:off x="829684" y="3504634"/>
        <a:ext cx="6045486" cy="120810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20782A-C0BE-034C-873C-46651E366944}">
      <dsp:nvSpPr>
        <dsp:cNvPr id="0" name=""/>
        <dsp:cNvSpPr/>
      </dsp:nvSpPr>
      <dsp:spPr>
        <a:xfrm>
          <a:off x="943" y="928195"/>
          <a:ext cx="3679349" cy="220760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Any item obtained dishonestly from another.</a:t>
          </a:r>
          <a:endParaRPr lang="en-US" sz="2400" kern="1200" dirty="0"/>
        </a:p>
      </dsp:txBody>
      <dsp:txXfrm>
        <a:off x="943" y="928195"/>
        <a:ext cx="3679349" cy="2207609"/>
      </dsp:txXfrm>
    </dsp:sp>
    <dsp:sp modelId="{D573ED27-0047-8240-AC65-20FBDB31EFAD}">
      <dsp:nvSpPr>
        <dsp:cNvPr id="0" name=""/>
        <dsp:cNvSpPr/>
      </dsp:nvSpPr>
      <dsp:spPr>
        <a:xfrm>
          <a:off x="4048227" y="928195"/>
          <a:ext cx="3679349" cy="2207609"/>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Any item which directly or indirectly represent a stolen item (includes the proceeds of stolen goods)</a:t>
          </a:r>
          <a:endParaRPr lang="en-US" sz="2400" kern="1200" dirty="0"/>
        </a:p>
      </dsp:txBody>
      <dsp:txXfrm>
        <a:off x="4048227" y="928195"/>
        <a:ext cx="3679349" cy="220760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66F583-D892-4FD6-A5F5-07BB56812E94}">
      <dsp:nvSpPr>
        <dsp:cNvPr id="0" name=""/>
        <dsp:cNvSpPr/>
      </dsp:nvSpPr>
      <dsp:spPr>
        <a:xfrm>
          <a:off x="0" y="0"/>
          <a:ext cx="8674943" cy="2147631"/>
        </a:xfrm>
        <a:prstGeom prst="roundRect">
          <a:avLst>
            <a:gd name="adj" fmla="val 1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50D457A-B283-4A32-ABE2-CC1C42D91441}">
      <dsp:nvSpPr>
        <dsp:cNvPr id="0" name=""/>
        <dsp:cNvSpPr/>
      </dsp:nvSpPr>
      <dsp:spPr>
        <a:xfrm>
          <a:off x="260248" y="286350"/>
          <a:ext cx="2548264" cy="1574929"/>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0CA6A82-11BE-4073-A681-356FF65EA4CC}">
      <dsp:nvSpPr>
        <dsp:cNvPr id="0" name=""/>
        <dsp:cNvSpPr/>
      </dsp:nvSpPr>
      <dsp:spPr>
        <a:xfrm rot="10800000">
          <a:off x="260248" y="2147631"/>
          <a:ext cx="2548264" cy="2624883"/>
        </a:xfrm>
        <a:prstGeom prst="round2SameRect">
          <a:avLst>
            <a:gd name="adj1" fmla="val 10500"/>
            <a:gd name="adj2" fmla="val 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a:t>Made</a:t>
          </a:r>
          <a:endParaRPr lang="en-US" sz="2800" kern="1200" dirty="0"/>
        </a:p>
      </dsp:txBody>
      <dsp:txXfrm rot="10800000">
        <a:off x="338616" y="2147631"/>
        <a:ext cx="2391528" cy="2546515"/>
      </dsp:txXfrm>
    </dsp:sp>
    <dsp:sp modelId="{5377701A-D022-4BAB-A782-4CF1612CD72C}">
      <dsp:nvSpPr>
        <dsp:cNvPr id="0" name=""/>
        <dsp:cNvSpPr/>
      </dsp:nvSpPr>
      <dsp:spPr>
        <a:xfrm>
          <a:off x="3063339" y="286350"/>
          <a:ext cx="2548264" cy="1574929"/>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B476BCE-E40D-41D5-96B1-B20B8C6E60C1}">
      <dsp:nvSpPr>
        <dsp:cNvPr id="0" name=""/>
        <dsp:cNvSpPr/>
      </dsp:nvSpPr>
      <dsp:spPr>
        <a:xfrm rot="10800000">
          <a:off x="3063339" y="2147631"/>
          <a:ext cx="2548264" cy="2624883"/>
        </a:xfrm>
        <a:prstGeom prst="round2SameRect">
          <a:avLst>
            <a:gd name="adj1" fmla="val 10500"/>
            <a:gd name="adj2" fmla="val 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a:t>Adapted</a:t>
          </a:r>
          <a:endParaRPr lang="en-US" sz="2800" kern="1200" dirty="0"/>
        </a:p>
      </dsp:txBody>
      <dsp:txXfrm rot="10800000">
        <a:off x="3141707" y="2147631"/>
        <a:ext cx="2391528" cy="2546515"/>
      </dsp:txXfrm>
    </dsp:sp>
    <dsp:sp modelId="{94BBAEB2-8F73-498F-8CC7-B50C7EA03F55}">
      <dsp:nvSpPr>
        <dsp:cNvPr id="0" name=""/>
        <dsp:cNvSpPr/>
      </dsp:nvSpPr>
      <dsp:spPr>
        <a:xfrm>
          <a:off x="5866430" y="286350"/>
          <a:ext cx="2548264" cy="1574929"/>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DE64D25-4DC8-4F78-A1D8-33229E64348D}">
      <dsp:nvSpPr>
        <dsp:cNvPr id="0" name=""/>
        <dsp:cNvSpPr/>
      </dsp:nvSpPr>
      <dsp:spPr>
        <a:xfrm rot="10800000">
          <a:off x="5866430" y="2147631"/>
          <a:ext cx="2548264" cy="2624883"/>
        </a:xfrm>
        <a:prstGeom prst="round2SameRect">
          <a:avLst>
            <a:gd name="adj1" fmla="val 10500"/>
            <a:gd name="adj2" fmla="val 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a:t>Intended</a:t>
          </a:r>
          <a:endParaRPr lang="en-US" sz="2800" kern="1200" dirty="0"/>
        </a:p>
      </dsp:txBody>
      <dsp:txXfrm rot="10800000">
        <a:off x="5944798" y="2147631"/>
        <a:ext cx="2391528" cy="2546515"/>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6C5445-E406-A349-BBB5-FCFADD0091D1}">
      <dsp:nvSpPr>
        <dsp:cNvPr id="0" name=""/>
        <dsp:cNvSpPr/>
      </dsp:nvSpPr>
      <dsp:spPr>
        <a:xfrm>
          <a:off x="1982721" y="0"/>
          <a:ext cx="4227569" cy="141176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Or, any article made or adapted for use in the course of or in connection with:</a:t>
          </a:r>
          <a:endParaRPr lang="en-US" sz="2400" kern="1200" dirty="0"/>
        </a:p>
      </dsp:txBody>
      <dsp:txXfrm>
        <a:off x="2024070" y="41349"/>
        <a:ext cx="4144871" cy="1329065"/>
      </dsp:txXfrm>
    </dsp:sp>
    <dsp:sp modelId="{A0C16849-A505-4942-9C21-3E2AF4F3666A}">
      <dsp:nvSpPr>
        <dsp:cNvPr id="0" name=""/>
        <dsp:cNvSpPr/>
      </dsp:nvSpPr>
      <dsp:spPr>
        <a:xfrm rot="5400000">
          <a:off x="3831800" y="1447057"/>
          <a:ext cx="529411" cy="635293"/>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5400000">
        <a:off x="3905919" y="1499998"/>
        <a:ext cx="381175" cy="370588"/>
      </dsp:txXfrm>
    </dsp:sp>
    <dsp:sp modelId="{A89A756F-668C-2844-9DEE-FC02D399D00F}">
      <dsp:nvSpPr>
        <dsp:cNvPr id="0" name=""/>
        <dsp:cNvSpPr/>
      </dsp:nvSpPr>
      <dsp:spPr>
        <a:xfrm>
          <a:off x="1982721" y="2117645"/>
          <a:ext cx="4227569" cy="1411763"/>
        </a:xfrm>
        <a:prstGeom prst="roundRect">
          <a:avLst>
            <a:gd name="adj" fmla="val 1000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Burglary, Theft, TWOC, Fraud, Criminal Damage</a:t>
          </a:r>
          <a:endParaRPr lang="en-US" sz="2400" kern="1200" dirty="0"/>
        </a:p>
      </dsp:txBody>
      <dsp:txXfrm>
        <a:off x="2024070" y="2158994"/>
        <a:ext cx="4144871" cy="1329065"/>
      </dsp:txXfrm>
    </dsp:sp>
    <dsp:sp modelId="{8A37D94D-0B8B-0148-8DB6-31CC2A58AA12}">
      <dsp:nvSpPr>
        <dsp:cNvPr id="0" name=""/>
        <dsp:cNvSpPr/>
      </dsp:nvSpPr>
      <dsp:spPr>
        <a:xfrm rot="5400000">
          <a:off x="3831800" y="3564702"/>
          <a:ext cx="529411" cy="635293"/>
        </a:xfrm>
        <a:prstGeom prst="rightArrow">
          <a:avLst>
            <a:gd name="adj1" fmla="val 60000"/>
            <a:gd name="adj2" fmla="val 50000"/>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5400000">
        <a:off x="3905919" y="3617643"/>
        <a:ext cx="381175" cy="370588"/>
      </dsp:txXfrm>
    </dsp:sp>
    <dsp:sp modelId="{1D1C26C3-0AC6-054A-8FD6-00825AC77044}">
      <dsp:nvSpPr>
        <dsp:cNvPr id="0" name=""/>
        <dsp:cNvSpPr/>
      </dsp:nvSpPr>
      <dsp:spPr>
        <a:xfrm>
          <a:off x="1982721" y="4235290"/>
          <a:ext cx="4227569" cy="1411763"/>
        </a:xfrm>
        <a:prstGeom prst="roundRect">
          <a:avLst>
            <a:gd name="adj" fmla="val 1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Or intended by the person having it with them for such use by them, or some other person</a:t>
          </a:r>
        </a:p>
      </dsp:txBody>
      <dsp:txXfrm>
        <a:off x="2024070" y="4276639"/>
        <a:ext cx="4144871" cy="1329065"/>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D49B8A-06A0-4069-8A55-01D3443D24B3}">
      <dsp:nvSpPr>
        <dsp:cNvPr id="0" name=""/>
        <dsp:cNvSpPr/>
      </dsp:nvSpPr>
      <dsp:spPr>
        <a:xfrm>
          <a:off x="0" y="3941371"/>
          <a:ext cx="8250889" cy="129364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Any such article found during a search may be seized</a:t>
          </a:r>
          <a:endParaRPr lang="en-US" sz="2400" kern="1200" dirty="0"/>
        </a:p>
      </dsp:txBody>
      <dsp:txXfrm>
        <a:off x="0" y="3941371"/>
        <a:ext cx="8250889" cy="1293646"/>
      </dsp:txXfrm>
    </dsp:sp>
    <dsp:sp modelId="{29386E58-2EB0-408A-9AA7-8222A4E724D4}">
      <dsp:nvSpPr>
        <dsp:cNvPr id="0" name=""/>
        <dsp:cNvSpPr/>
      </dsp:nvSpPr>
      <dsp:spPr>
        <a:xfrm rot="10800000">
          <a:off x="0" y="1971148"/>
          <a:ext cx="8250889" cy="1989627"/>
        </a:xfrm>
        <a:prstGeom prst="upArrowCallou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prohibited firework</a:t>
          </a:r>
          <a:endParaRPr lang="en-US" sz="2400" kern="1200" dirty="0"/>
        </a:p>
      </dsp:txBody>
      <dsp:txXfrm rot="10800000">
        <a:off x="0" y="1971148"/>
        <a:ext cx="8250889" cy="1292800"/>
      </dsp:txXfrm>
    </dsp:sp>
    <dsp:sp modelId="{6571FF1F-8849-4FFD-8345-5DC0698F18B1}">
      <dsp:nvSpPr>
        <dsp:cNvPr id="0" name=""/>
        <dsp:cNvSpPr/>
      </dsp:nvSpPr>
      <dsp:spPr>
        <a:xfrm rot="10800000">
          <a:off x="0" y="925"/>
          <a:ext cx="8250889" cy="1989627"/>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Bladed or sharply pointed article or</a:t>
          </a:r>
          <a:endParaRPr lang="en-US" sz="2400" kern="1200" dirty="0"/>
        </a:p>
      </dsp:txBody>
      <dsp:txXfrm rot="10800000">
        <a:off x="0" y="925"/>
        <a:ext cx="8250889" cy="129280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B22D7D-2CF6-4834-B8CE-0424797544DD}">
      <dsp:nvSpPr>
        <dsp:cNvPr id="0" name=""/>
        <dsp:cNvSpPr/>
      </dsp:nvSpPr>
      <dsp:spPr>
        <a:xfrm>
          <a:off x="0" y="2984144"/>
          <a:ext cx="6148908" cy="979462"/>
        </a:xfrm>
        <a:prstGeom prst="rect">
          <a:avLst/>
        </a:prstGeom>
        <a:solidFill>
          <a:schemeClr val="accent4">
            <a:lumMod val="60000"/>
            <a:lumOff val="4000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Suspect</a:t>
          </a:r>
        </a:p>
      </dsp:txBody>
      <dsp:txXfrm>
        <a:off x="0" y="2984144"/>
        <a:ext cx="6148908" cy="979462"/>
      </dsp:txXfrm>
    </dsp:sp>
    <dsp:sp modelId="{40336F90-D95A-4773-AD97-6FF8021E7814}">
      <dsp:nvSpPr>
        <dsp:cNvPr id="0" name=""/>
        <dsp:cNvSpPr/>
      </dsp:nvSpPr>
      <dsp:spPr>
        <a:xfrm rot="10800000">
          <a:off x="0" y="1492422"/>
          <a:ext cx="6148908" cy="1506413"/>
        </a:xfrm>
        <a:prstGeom prst="upArrowCallout">
          <a:avLst/>
        </a:prstGeom>
        <a:solidFill>
          <a:schemeClr val="accent2">
            <a:lumMod val="60000"/>
            <a:lumOff val="4000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Believe</a:t>
          </a:r>
        </a:p>
      </dsp:txBody>
      <dsp:txXfrm rot="10800000">
        <a:off x="0" y="1492422"/>
        <a:ext cx="6148908" cy="978822"/>
      </dsp:txXfrm>
    </dsp:sp>
    <dsp:sp modelId="{B26FDA26-65E2-4D89-818A-6697CBB9BEBC}">
      <dsp:nvSpPr>
        <dsp:cNvPr id="0" name=""/>
        <dsp:cNvSpPr/>
      </dsp:nvSpPr>
      <dsp:spPr>
        <a:xfrm rot="10800000">
          <a:off x="0" y="37999"/>
          <a:ext cx="6148908" cy="1506413"/>
        </a:xfrm>
        <a:prstGeom prst="upArrowCallout">
          <a:avLst/>
        </a:prstGeom>
        <a:solidFill>
          <a:schemeClr val="accent6">
            <a:lumMod val="60000"/>
            <a:lumOff val="4000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Know</a:t>
          </a:r>
        </a:p>
      </dsp:txBody>
      <dsp:txXfrm rot="10800000">
        <a:off x="0" y="37999"/>
        <a:ext cx="6148908" cy="97882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256B7C-8459-4DE7-AA2D-B5093F97A279}">
      <dsp:nvSpPr>
        <dsp:cNvPr id="0" name=""/>
        <dsp:cNvSpPr/>
      </dsp:nvSpPr>
      <dsp:spPr>
        <a:xfrm>
          <a:off x="19211" y="33769"/>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A6D66F-8B11-4908-ABB8-0A4C589BAC17}">
      <dsp:nvSpPr>
        <dsp:cNvPr id="0" name=""/>
        <dsp:cNvSpPr/>
      </dsp:nvSpPr>
      <dsp:spPr>
        <a:xfrm>
          <a:off x="204789" y="219347"/>
          <a:ext cx="512548" cy="5125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A277D0-EA97-4A30-B01F-EC928A0A2E4E}">
      <dsp:nvSpPr>
        <dsp:cNvPr id="0" name=""/>
        <dsp:cNvSpPr/>
      </dsp:nvSpPr>
      <dsp:spPr>
        <a:xfrm>
          <a:off x="1092281" y="33769"/>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S</a:t>
          </a:r>
          <a:r>
            <a:rPr lang="en-GB" sz="2400" b="0" i="0" kern="1200" baseline="0"/>
            <a:t>een</a:t>
          </a:r>
          <a:endParaRPr lang="en-US" sz="2400" kern="1200"/>
        </a:p>
      </dsp:txBody>
      <dsp:txXfrm>
        <a:off x="1092281" y="33769"/>
        <a:ext cx="2083019" cy="883705"/>
      </dsp:txXfrm>
    </dsp:sp>
    <dsp:sp modelId="{07531CE3-1A70-4F7C-AF22-30902FC25D6E}">
      <dsp:nvSpPr>
        <dsp:cNvPr id="0" name=""/>
        <dsp:cNvSpPr/>
      </dsp:nvSpPr>
      <dsp:spPr>
        <a:xfrm>
          <a:off x="3538251" y="33769"/>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C6B4B5-921C-40D4-8468-D6725D123C2A}">
      <dsp:nvSpPr>
        <dsp:cNvPr id="0" name=""/>
        <dsp:cNvSpPr/>
      </dsp:nvSpPr>
      <dsp:spPr>
        <a:xfrm>
          <a:off x="3723829" y="219347"/>
          <a:ext cx="512548" cy="5125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89B5DA-9552-491B-9343-F173E7A3C243}">
      <dsp:nvSpPr>
        <dsp:cNvPr id="0" name=""/>
        <dsp:cNvSpPr/>
      </dsp:nvSpPr>
      <dsp:spPr>
        <a:xfrm>
          <a:off x="4611321" y="33769"/>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H</a:t>
          </a:r>
          <a:r>
            <a:rPr lang="en-GB" sz="2400" b="0" i="0" kern="1200" baseline="0"/>
            <a:t>eard</a:t>
          </a:r>
          <a:endParaRPr lang="en-US" sz="2400" kern="1200"/>
        </a:p>
      </dsp:txBody>
      <dsp:txXfrm>
        <a:off x="4611321" y="33769"/>
        <a:ext cx="2083019" cy="883705"/>
      </dsp:txXfrm>
    </dsp:sp>
    <dsp:sp modelId="{C57B044C-AF31-4A13-B437-AFF95C7EF1EF}">
      <dsp:nvSpPr>
        <dsp:cNvPr id="0" name=""/>
        <dsp:cNvSpPr/>
      </dsp:nvSpPr>
      <dsp:spPr>
        <a:xfrm>
          <a:off x="19211" y="1617733"/>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FD679B-F353-4E77-8913-70CE5B097C97}">
      <dsp:nvSpPr>
        <dsp:cNvPr id="0" name=""/>
        <dsp:cNvSpPr/>
      </dsp:nvSpPr>
      <dsp:spPr>
        <a:xfrm>
          <a:off x="204789" y="1803311"/>
          <a:ext cx="512548" cy="5125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39BE78-7172-40C5-A238-5F8D8192364A}">
      <dsp:nvSpPr>
        <dsp:cNvPr id="0" name=""/>
        <dsp:cNvSpPr/>
      </dsp:nvSpPr>
      <dsp:spPr>
        <a:xfrm>
          <a:off x="1092281" y="1617733"/>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A</a:t>
          </a:r>
          <a:r>
            <a:rPr lang="en-GB" sz="2400" b="0" i="0" kern="1200" baseline="0"/>
            <a:t>ctions</a:t>
          </a:r>
          <a:endParaRPr lang="en-US" sz="2400" kern="1200"/>
        </a:p>
      </dsp:txBody>
      <dsp:txXfrm>
        <a:off x="1092281" y="1617733"/>
        <a:ext cx="2083019" cy="883705"/>
      </dsp:txXfrm>
    </dsp:sp>
    <dsp:sp modelId="{71F09B24-BB14-460C-AD00-B081C70060DF}">
      <dsp:nvSpPr>
        <dsp:cNvPr id="0" name=""/>
        <dsp:cNvSpPr/>
      </dsp:nvSpPr>
      <dsp:spPr>
        <a:xfrm>
          <a:off x="3538251" y="1617733"/>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ED0E7B-1716-48B0-88DE-F375758535B3}">
      <dsp:nvSpPr>
        <dsp:cNvPr id="0" name=""/>
        <dsp:cNvSpPr/>
      </dsp:nvSpPr>
      <dsp:spPr>
        <a:xfrm>
          <a:off x="3723829" y="1803311"/>
          <a:ext cx="512548" cy="5125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76B599-D584-4150-9B97-3810D8D00D2E}">
      <dsp:nvSpPr>
        <dsp:cNvPr id="0" name=""/>
        <dsp:cNvSpPr/>
      </dsp:nvSpPr>
      <dsp:spPr>
        <a:xfrm>
          <a:off x="4611321" y="1617733"/>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C</a:t>
          </a:r>
          <a:r>
            <a:rPr lang="en-GB" sz="2400" b="0" i="0" kern="1200" baseline="0"/>
            <a:t>onversations</a:t>
          </a:r>
          <a:endParaRPr lang="en-US" sz="2400" kern="1200"/>
        </a:p>
      </dsp:txBody>
      <dsp:txXfrm>
        <a:off x="4611321" y="1617733"/>
        <a:ext cx="2083019" cy="883705"/>
      </dsp:txXfrm>
    </dsp:sp>
    <dsp:sp modelId="{77378CA9-19DB-4677-940F-9C5840EC4EF0}">
      <dsp:nvSpPr>
        <dsp:cNvPr id="0" name=""/>
        <dsp:cNvSpPr/>
      </dsp:nvSpPr>
      <dsp:spPr>
        <a:xfrm>
          <a:off x="19211" y="3201697"/>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85C8FC-D03C-4A91-AA20-B96EC65410B3}">
      <dsp:nvSpPr>
        <dsp:cNvPr id="0" name=""/>
        <dsp:cNvSpPr/>
      </dsp:nvSpPr>
      <dsp:spPr>
        <a:xfrm>
          <a:off x="204789" y="3387275"/>
          <a:ext cx="512548" cy="5125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22E93B-A339-4FB5-AE9D-7D79A2E4BF2C}">
      <dsp:nvSpPr>
        <dsp:cNvPr id="0" name=""/>
        <dsp:cNvSpPr/>
      </dsp:nvSpPr>
      <dsp:spPr>
        <a:xfrm>
          <a:off x="1092281" y="3201697"/>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K</a:t>
          </a:r>
          <a:r>
            <a:rPr lang="en-GB" sz="2400" b="0" i="0" kern="1200" baseline="0"/>
            <a:t>nowledge</a:t>
          </a:r>
          <a:endParaRPr lang="en-US" sz="2400" kern="1200"/>
        </a:p>
      </dsp:txBody>
      <dsp:txXfrm>
        <a:off x="1092281" y="3201697"/>
        <a:ext cx="2083019" cy="883705"/>
      </dsp:txXfrm>
    </dsp:sp>
    <dsp:sp modelId="{A5E7CBBB-0F8C-4E87-A73B-BF23173EBCE0}">
      <dsp:nvSpPr>
        <dsp:cNvPr id="0" name=""/>
        <dsp:cNvSpPr/>
      </dsp:nvSpPr>
      <dsp:spPr>
        <a:xfrm>
          <a:off x="3538251" y="3201697"/>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F848CC-2C45-4E59-BCD2-B510228272C9}">
      <dsp:nvSpPr>
        <dsp:cNvPr id="0" name=""/>
        <dsp:cNvSpPr/>
      </dsp:nvSpPr>
      <dsp:spPr>
        <a:xfrm>
          <a:off x="3723829" y="3387275"/>
          <a:ext cx="512548" cy="51254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BB5893-4448-4695-9EC1-85E5C3AB87B4}">
      <dsp:nvSpPr>
        <dsp:cNvPr id="0" name=""/>
        <dsp:cNvSpPr/>
      </dsp:nvSpPr>
      <dsp:spPr>
        <a:xfrm>
          <a:off x="4611321" y="3201697"/>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S</a:t>
          </a:r>
          <a:r>
            <a:rPr lang="en-GB" sz="2400" b="0" i="0" kern="1200" baseline="0"/>
            <a:t>mell</a:t>
          </a:r>
          <a:endParaRPr lang="en-US" sz="2400" kern="1200"/>
        </a:p>
      </dsp:txBody>
      <dsp:txXfrm>
        <a:off x="4611321" y="3201697"/>
        <a:ext cx="2083019" cy="883705"/>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51B3DB-0404-1E4D-B1C9-8E60514B9BDE}">
      <dsp:nvSpPr>
        <dsp:cNvPr id="0" name=""/>
        <dsp:cNvSpPr/>
      </dsp:nvSpPr>
      <dsp:spPr>
        <a:xfrm>
          <a:off x="0" y="39683"/>
          <a:ext cx="12063663" cy="100693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officer must have formed a </a:t>
          </a:r>
          <a:r>
            <a:rPr lang="en-US" sz="1800" i="1" kern="1200"/>
            <a:t>genuine </a:t>
          </a:r>
          <a:r>
            <a:rPr lang="en-US" sz="1800" kern="1200"/>
            <a:t>suspicion in their own mind that they will find the object for which the search power being exercised allows them to search and the suspicion that the object will be found must be reasonable. </a:t>
          </a:r>
        </a:p>
      </dsp:txBody>
      <dsp:txXfrm>
        <a:off x="49154" y="88837"/>
        <a:ext cx="11965355" cy="908623"/>
      </dsp:txXfrm>
    </dsp:sp>
    <dsp:sp modelId="{E1B4CD24-3FB0-8F4C-B9B0-C5F32F9C4770}">
      <dsp:nvSpPr>
        <dsp:cNvPr id="0" name=""/>
        <dsp:cNvSpPr/>
      </dsp:nvSpPr>
      <dsp:spPr>
        <a:xfrm>
          <a:off x="0" y="1098454"/>
          <a:ext cx="12063663" cy="1006931"/>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This means that there must be an </a:t>
          </a:r>
          <a:r>
            <a:rPr lang="en-US" sz="1800" i="1" kern="1200"/>
            <a:t>objective </a:t>
          </a:r>
          <a:r>
            <a:rPr lang="en-US" sz="1800" kern="1200"/>
            <a:t>basis for that suspicion based on facts, information and/or intelligence which are relevant to the likelihood that the object in question will be found, so that a reasonable person would be entitled to reach the same conclusion based on the same facts and information and/or intelligence. </a:t>
          </a:r>
        </a:p>
      </dsp:txBody>
      <dsp:txXfrm>
        <a:off x="49154" y="1147608"/>
        <a:ext cx="11965355" cy="908623"/>
      </dsp:txXfrm>
    </dsp:sp>
    <dsp:sp modelId="{05A9D83C-0F0C-0145-9340-3A3E49AD686B}">
      <dsp:nvSpPr>
        <dsp:cNvPr id="0" name=""/>
        <dsp:cNvSpPr/>
      </dsp:nvSpPr>
      <dsp:spPr>
        <a:xfrm>
          <a:off x="0" y="2157225"/>
          <a:ext cx="12063663" cy="1006931"/>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Reasonable grounds for suspicion should be linked to </a:t>
          </a:r>
          <a:r>
            <a:rPr lang="en-US" sz="1800" b="1" kern="1200" dirty="0"/>
            <a:t>accurate and current </a:t>
          </a:r>
          <a:r>
            <a:rPr lang="en-US" sz="1800" kern="1200" dirty="0"/>
            <a:t>intelligence or information, relating to articles for which there is a power to stop and search, being carried by individuals or being in vehicles in any locality</a:t>
          </a:r>
        </a:p>
      </dsp:txBody>
      <dsp:txXfrm>
        <a:off x="49154" y="2206379"/>
        <a:ext cx="11965355" cy="908623"/>
      </dsp:txXfrm>
    </dsp:sp>
    <dsp:sp modelId="{226C6858-3BFF-0843-95E0-CE2FF3441B7C}">
      <dsp:nvSpPr>
        <dsp:cNvPr id="0" name=""/>
        <dsp:cNvSpPr/>
      </dsp:nvSpPr>
      <dsp:spPr>
        <a:xfrm>
          <a:off x="0" y="3215996"/>
          <a:ext cx="12063663" cy="1006931"/>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suspicion must be objective and based on relevant facts, information and intelligence about the person concerned, or some aspect of his/her behaviour</a:t>
          </a:r>
        </a:p>
      </dsp:txBody>
      <dsp:txXfrm>
        <a:off x="49154" y="3265150"/>
        <a:ext cx="11965355" cy="908623"/>
      </dsp:txXfrm>
    </dsp:sp>
    <dsp:sp modelId="{B7A482CA-6C95-C941-9B5E-443BE741EC1B}">
      <dsp:nvSpPr>
        <dsp:cNvPr id="0" name=""/>
        <dsp:cNvSpPr/>
      </dsp:nvSpPr>
      <dsp:spPr>
        <a:xfrm>
          <a:off x="0" y="4274768"/>
          <a:ext cx="12063663" cy="1006931"/>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Officers must be able to explain the basis for their suspicion by reference to intelligence or information about, or some specific behaviour by, the person concerned</a:t>
          </a:r>
        </a:p>
      </dsp:txBody>
      <dsp:txXfrm>
        <a:off x="49154" y="4323922"/>
        <a:ext cx="11965355" cy="908623"/>
      </dsp:txXfrm>
    </dsp:sp>
    <dsp:sp modelId="{C9814824-FEB0-F343-ACDB-95E43891C04A}">
      <dsp:nvSpPr>
        <dsp:cNvPr id="0" name=""/>
        <dsp:cNvSpPr/>
      </dsp:nvSpPr>
      <dsp:spPr>
        <a:xfrm>
          <a:off x="0" y="5333539"/>
          <a:ext cx="12063663" cy="1006931"/>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 person cannot, in themselves, give grounds for suspicion.</a:t>
          </a:r>
        </a:p>
      </dsp:txBody>
      <dsp:txXfrm>
        <a:off x="49154" y="5382693"/>
        <a:ext cx="11965355" cy="908623"/>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A3F99A-4B12-4948-A539-9E9D91CBD9B2}">
      <dsp:nvSpPr>
        <dsp:cNvPr id="0" name=""/>
        <dsp:cNvSpPr/>
      </dsp:nvSpPr>
      <dsp:spPr>
        <a:xfrm>
          <a:off x="217873" y="1238"/>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baseline="0" dirty="0"/>
            <a:t>What does NOT constitute grounds for suspicion?</a:t>
          </a:r>
          <a:endParaRPr lang="en-US" sz="1600" kern="1200" dirty="0"/>
        </a:p>
      </dsp:txBody>
      <dsp:txXfrm>
        <a:off x="217873" y="1238"/>
        <a:ext cx="2539082" cy="1523449"/>
      </dsp:txXfrm>
    </dsp:sp>
    <dsp:sp modelId="{FB0C6FCF-29EE-364C-90B6-199A0D3AA439}">
      <dsp:nvSpPr>
        <dsp:cNvPr id="0" name=""/>
        <dsp:cNvSpPr/>
      </dsp:nvSpPr>
      <dsp:spPr>
        <a:xfrm>
          <a:off x="3010863" y="1238"/>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i="0" kern="1200"/>
            <a:t>Their</a:t>
          </a:r>
          <a:r>
            <a:rPr lang="en-US" sz="1600" i="0" kern="1200" baseline="0"/>
            <a:t> </a:t>
          </a:r>
          <a:r>
            <a:rPr lang="en-US" sz="1600" i="0" kern="1200"/>
            <a:t>p</a:t>
          </a:r>
          <a:r>
            <a:rPr lang="en-US" sz="1600" kern="1200"/>
            <a:t>hysical appearance</a:t>
          </a:r>
        </a:p>
      </dsp:txBody>
      <dsp:txXfrm>
        <a:off x="3010863" y="1238"/>
        <a:ext cx="2539082" cy="1523449"/>
      </dsp:txXfrm>
    </dsp:sp>
    <dsp:sp modelId="{16672258-98FB-9040-90DE-0875F2023BDE}">
      <dsp:nvSpPr>
        <dsp:cNvPr id="0" name=""/>
        <dsp:cNvSpPr/>
      </dsp:nvSpPr>
      <dsp:spPr>
        <a:xfrm>
          <a:off x="5803854" y="1238"/>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Apparent race</a:t>
          </a:r>
        </a:p>
      </dsp:txBody>
      <dsp:txXfrm>
        <a:off x="5803854" y="1238"/>
        <a:ext cx="2539082" cy="1523449"/>
      </dsp:txXfrm>
    </dsp:sp>
    <dsp:sp modelId="{BFB949BD-4017-E54F-8ABF-3EEDBE3734ED}">
      <dsp:nvSpPr>
        <dsp:cNvPr id="0" name=""/>
        <dsp:cNvSpPr/>
      </dsp:nvSpPr>
      <dsp:spPr>
        <a:xfrm>
          <a:off x="8596844" y="1238"/>
          <a:ext cx="2539082" cy="15234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Ethnicity</a:t>
          </a:r>
        </a:p>
      </dsp:txBody>
      <dsp:txXfrm>
        <a:off x="8596844" y="1238"/>
        <a:ext cx="2539082" cy="1523449"/>
      </dsp:txXfrm>
    </dsp:sp>
    <dsp:sp modelId="{DF1B7E2E-4F38-FD40-8D77-901466FA6BA9}">
      <dsp:nvSpPr>
        <dsp:cNvPr id="0" name=""/>
        <dsp:cNvSpPr/>
      </dsp:nvSpPr>
      <dsp:spPr>
        <a:xfrm>
          <a:off x="217873" y="1778596"/>
          <a:ext cx="2539082" cy="152344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Religion</a:t>
          </a:r>
        </a:p>
      </dsp:txBody>
      <dsp:txXfrm>
        <a:off x="217873" y="1778596"/>
        <a:ext cx="2539082" cy="1523449"/>
      </dsp:txXfrm>
    </dsp:sp>
    <dsp:sp modelId="{85289F9F-EEF9-4B4F-8CA0-CE7DF543A8F6}">
      <dsp:nvSpPr>
        <dsp:cNvPr id="0" name=""/>
        <dsp:cNvSpPr/>
      </dsp:nvSpPr>
      <dsp:spPr>
        <a:xfrm>
          <a:off x="3010863" y="1778596"/>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Gender</a:t>
          </a:r>
        </a:p>
      </dsp:txBody>
      <dsp:txXfrm>
        <a:off x="3010863" y="1778596"/>
        <a:ext cx="2539082" cy="1523449"/>
      </dsp:txXfrm>
    </dsp:sp>
    <dsp:sp modelId="{9F857F55-1AD5-6C4F-B9B8-31A3B4D30BB2}">
      <dsp:nvSpPr>
        <dsp:cNvPr id="0" name=""/>
        <dsp:cNvSpPr/>
      </dsp:nvSpPr>
      <dsp:spPr>
        <a:xfrm>
          <a:off x="5803854" y="1778596"/>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Age</a:t>
          </a:r>
        </a:p>
      </dsp:txBody>
      <dsp:txXfrm>
        <a:off x="5803854" y="1778596"/>
        <a:ext cx="2539082" cy="1523449"/>
      </dsp:txXfrm>
    </dsp:sp>
    <dsp:sp modelId="{D448F9BC-9336-1C41-979C-D47968D3D9F9}">
      <dsp:nvSpPr>
        <dsp:cNvPr id="0" name=""/>
        <dsp:cNvSpPr/>
      </dsp:nvSpPr>
      <dsp:spPr>
        <a:xfrm>
          <a:off x="8596844" y="1778596"/>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Social standing</a:t>
          </a:r>
        </a:p>
      </dsp:txBody>
      <dsp:txXfrm>
        <a:off x="8596844" y="1778596"/>
        <a:ext cx="2539082" cy="1523449"/>
      </dsp:txXfrm>
    </dsp:sp>
    <dsp:sp modelId="{FF0D0EBF-EEFC-0F43-8208-5339F0FA4387}">
      <dsp:nvSpPr>
        <dsp:cNvPr id="0" name=""/>
        <dsp:cNvSpPr/>
      </dsp:nvSpPr>
      <dsp:spPr>
        <a:xfrm>
          <a:off x="217873" y="3555954"/>
          <a:ext cx="2539082" cy="15234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Previous convictions or the fact they are ‘known’</a:t>
          </a:r>
        </a:p>
      </dsp:txBody>
      <dsp:txXfrm>
        <a:off x="217873" y="3555954"/>
        <a:ext cx="2539082" cy="1523449"/>
      </dsp:txXfrm>
    </dsp:sp>
    <dsp:sp modelId="{038ECF4B-7D73-C64A-A82A-EE528C57D21B}">
      <dsp:nvSpPr>
        <dsp:cNvPr id="0" name=""/>
        <dsp:cNvSpPr/>
      </dsp:nvSpPr>
      <dsp:spPr>
        <a:xfrm>
          <a:off x="3010863" y="3555954"/>
          <a:ext cx="2539082" cy="152344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Presence in a ‘high crime area’ </a:t>
          </a:r>
        </a:p>
      </dsp:txBody>
      <dsp:txXfrm>
        <a:off x="3010863" y="3555954"/>
        <a:ext cx="2539082" cy="1523449"/>
      </dsp:txXfrm>
    </dsp:sp>
    <dsp:sp modelId="{ECCF9702-A13D-B542-A0D0-FD0CDF44CBBE}">
      <dsp:nvSpPr>
        <dsp:cNvPr id="0" name=""/>
        <dsp:cNvSpPr/>
      </dsp:nvSpPr>
      <dsp:spPr>
        <a:xfrm>
          <a:off x="5803854" y="3555954"/>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Associates (even if there are reasonable grounds for searching one of them)</a:t>
          </a:r>
        </a:p>
      </dsp:txBody>
      <dsp:txXfrm>
        <a:off x="5803854" y="3555954"/>
        <a:ext cx="2539082" cy="1523449"/>
      </dsp:txXfrm>
    </dsp:sp>
    <dsp:sp modelId="{382DD0C6-67A0-4843-992C-0FFA79902742}">
      <dsp:nvSpPr>
        <dsp:cNvPr id="0" name=""/>
        <dsp:cNvSpPr/>
      </dsp:nvSpPr>
      <dsp:spPr>
        <a:xfrm>
          <a:off x="8596844" y="3555954"/>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Furtive movements.</a:t>
          </a:r>
        </a:p>
      </dsp:txBody>
      <dsp:txXfrm>
        <a:off x="8596844" y="3555954"/>
        <a:ext cx="2539082" cy="1523449"/>
      </dsp:txXfrm>
    </dsp:sp>
    <dsp:sp modelId="{07521ECB-C7A3-944A-B62B-E39287657E45}">
      <dsp:nvSpPr>
        <dsp:cNvPr id="0" name=""/>
        <dsp:cNvSpPr/>
      </dsp:nvSpPr>
      <dsp:spPr>
        <a:xfrm>
          <a:off x="4407358" y="5333311"/>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i="0" kern="1200" dirty="0"/>
            <a:t>There must be something about their manner, deportment, conversations and the surrounding circumstances which afford that suspicion</a:t>
          </a:r>
          <a:endParaRPr lang="en-US" sz="1600" kern="1200" dirty="0"/>
        </a:p>
      </dsp:txBody>
      <dsp:txXfrm>
        <a:off x="4407358" y="5333311"/>
        <a:ext cx="2539082" cy="1523449"/>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92CBE4-AF27-7C47-AFB8-3C1E740F8EE1}">
      <dsp:nvSpPr>
        <dsp:cNvPr id="0" name=""/>
        <dsp:cNvSpPr/>
      </dsp:nvSpPr>
      <dsp:spPr>
        <a:xfrm>
          <a:off x="0" y="28053"/>
          <a:ext cx="6245265" cy="106287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B</a:t>
          </a:r>
          <a:r>
            <a:rPr lang="en-GB" sz="1900" b="1" i="1" kern="1200"/>
            <a:t>ehaviour</a:t>
          </a:r>
          <a:r>
            <a:rPr lang="en-GB" sz="1900" b="0" i="1" kern="1200"/>
            <a:t> of the person or those with him or her</a:t>
          </a:r>
          <a:br>
            <a:rPr lang="en-GB" sz="1900" b="0" i="1" kern="1200"/>
          </a:br>
          <a:endParaRPr lang="en-US" sz="1900" kern="1200"/>
        </a:p>
      </dsp:txBody>
      <dsp:txXfrm>
        <a:off x="51885" y="79938"/>
        <a:ext cx="6141495" cy="959101"/>
      </dsp:txXfrm>
    </dsp:sp>
    <dsp:sp modelId="{476A02D9-1254-0245-8D7E-D66982AAC845}">
      <dsp:nvSpPr>
        <dsp:cNvPr id="0" name=""/>
        <dsp:cNvSpPr/>
      </dsp:nvSpPr>
      <dsp:spPr>
        <a:xfrm>
          <a:off x="0" y="1145645"/>
          <a:ext cx="6245265" cy="1062871"/>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A</a:t>
          </a:r>
          <a:r>
            <a:rPr lang="en-GB" sz="1900" b="1" i="1" kern="1200"/>
            <a:t>rticle</a:t>
          </a:r>
          <a:r>
            <a:rPr lang="en-GB" sz="1900" b="0" i="1" kern="1200"/>
            <a:t> suspected of being carried</a:t>
          </a:r>
          <a:br>
            <a:rPr lang="en-GB" sz="1900" b="0" i="1" kern="1200"/>
          </a:br>
          <a:endParaRPr lang="en-US" sz="1900" kern="1200"/>
        </a:p>
      </dsp:txBody>
      <dsp:txXfrm>
        <a:off x="51885" y="1197530"/>
        <a:ext cx="6141495" cy="959101"/>
      </dsp:txXfrm>
    </dsp:sp>
    <dsp:sp modelId="{C221611E-C8AD-504A-95F6-21C50B655EE2}">
      <dsp:nvSpPr>
        <dsp:cNvPr id="0" name=""/>
        <dsp:cNvSpPr/>
      </dsp:nvSpPr>
      <dsp:spPr>
        <a:xfrm>
          <a:off x="0" y="2263237"/>
          <a:ext cx="6245265" cy="1062871"/>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I</a:t>
          </a:r>
          <a:r>
            <a:rPr lang="en-GB" sz="1900" b="1" i="1" kern="1200"/>
            <a:t>ntelligence</a:t>
          </a:r>
          <a:r>
            <a:rPr lang="en-GB" sz="1900" b="1" i="1" kern="1200" baseline="0"/>
            <a:t> </a:t>
          </a:r>
          <a:r>
            <a:rPr lang="en-GB" sz="1900" b="0" i="1" kern="1200"/>
            <a:t>accurate &amp; current</a:t>
          </a:r>
          <a:br>
            <a:rPr lang="en-GB" sz="1900" b="0" i="1" kern="1200"/>
          </a:br>
          <a:endParaRPr lang="en-US" sz="1900" kern="1200"/>
        </a:p>
      </dsp:txBody>
      <dsp:txXfrm>
        <a:off x="51885" y="2315122"/>
        <a:ext cx="6141495" cy="959101"/>
      </dsp:txXfrm>
    </dsp:sp>
    <dsp:sp modelId="{B19663CF-592D-BB41-9A78-CDFA87E79C2B}">
      <dsp:nvSpPr>
        <dsp:cNvPr id="0" name=""/>
        <dsp:cNvSpPr/>
      </dsp:nvSpPr>
      <dsp:spPr>
        <a:xfrm>
          <a:off x="0" y="3380829"/>
          <a:ext cx="6245265" cy="1062871"/>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T</a:t>
          </a:r>
          <a:r>
            <a:rPr lang="en-GB" sz="1900" b="1" i="1" kern="1200"/>
            <a:t>ime &amp; place </a:t>
          </a:r>
          <a:r>
            <a:rPr lang="en-GB" sz="1900" b="0" i="1" kern="1200"/>
            <a:t>where the person or vehicle is</a:t>
          </a:r>
          <a:br>
            <a:rPr lang="en-GB" sz="1900" b="0" i="1" kern="1200"/>
          </a:br>
          <a:endParaRPr lang="en-US" sz="1900" kern="1200"/>
        </a:p>
      </dsp:txBody>
      <dsp:txXfrm>
        <a:off x="51885" y="3432714"/>
        <a:ext cx="6141495" cy="959101"/>
      </dsp:txXfrm>
    </dsp:sp>
    <dsp:sp modelId="{7D6E1605-7968-0D4F-B55A-64889C8C0EAE}">
      <dsp:nvSpPr>
        <dsp:cNvPr id="0" name=""/>
        <dsp:cNvSpPr/>
      </dsp:nvSpPr>
      <dsp:spPr>
        <a:xfrm>
          <a:off x="0" y="4498421"/>
          <a:ext cx="6245265" cy="1062871"/>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a:t>Knowledge</a:t>
          </a:r>
          <a:r>
            <a:rPr lang="en-US" sz="1900" kern="1200"/>
            <a:t> - something you have been told by someone else (police colleague – witness – or even anonymous information)</a:t>
          </a:r>
        </a:p>
      </dsp:txBody>
      <dsp:txXfrm>
        <a:off x="51885" y="4550306"/>
        <a:ext cx="6141495" cy="959101"/>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817B2D-11DA-B746-B3C5-FB3D5CED7D1A}">
      <dsp:nvSpPr>
        <dsp:cNvPr id="0" name=""/>
        <dsp:cNvSpPr/>
      </dsp:nvSpPr>
      <dsp:spPr>
        <a:xfrm>
          <a:off x="0" y="4374318"/>
          <a:ext cx="6947098" cy="115596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If there is no such intelligence, then </a:t>
          </a:r>
          <a:r>
            <a:rPr lang="en-US" sz="2000" b="1" i="1" u="sng" kern="1200"/>
            <a:t>no</a:t>
          </a:r>
          <a:r>
            <a:rPr lang="en-US" sz="2000" kern="1200"/>
            <a:t> search should be made</a:t>
          </a:r>
          <a:endParaRPr lang="en-US" sz="2000" kern="1200" dirty="0"/>
        </a:p>
      </dsp:txBody>
      <dsp:txXfrm>
        <a:off x="0" y="4374318"/>
        <a:ext cx="6947098" cy="1155964"/>
      </dsp:txXfrm>
    </dsp:sp>
    <dsp:sp modelId="{E27E7946-31DC-2D49-A1C7-4B024F32D3EC}">
      <dsp:nvSpPr>
        <dsp:cNvPr id="0" name=""/>
        <dsp:cNvSpPr/>
      </dsp:nvSpPr>
      <dsp:spPr>
        <a:xfrm rot="10800000">
          <a:off x="0" y="1761596"/>
          <a:ext cx="6947098" cy="2630061"/>
        </a:xfrm>
        <a:prstGeom prst="upArrowCallout">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Do I have specific intelligence including my own observations, which provides reasonable grounds for suspecting that this person at this time in these circumstances possesses a specific prohibited article and there is a likelihood based on these suspicions that I will find the item I am looking for? </a:t>
          </a:r>
        </a:p>
      </dsp:txBody>
      <dsp:txXfrm rot="10800000">
        <a:off x="0" y="1761596"/>
        <a:ext cx="6947098" cy="1708935"/>
      </dsp:txXfrm>
    </dsp:sp>
    <dsp:sp modelId="{78C55B14-76E9-AE4D-89DA-DAF0AEE76D09}">
      <dsp:nvSpPr>
        <dsp:cNvPr id="0" name=""/>
        <dsp:cNvSpPr/>
      </dsp:nvSpPr>
      <dsp:spPr>
        <a:xfrm rot="10800000">
          <a:off x="0" y="1061"/>
          <a:ext cx="6947098" cy="1777873"/>
        </a:xfrm>
        <a:prstGeom prst="upArrowCallou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Each time a stop and search of a person is considered officers should ask themselves this question</a:t>
          </a:r>
        </a:p>
      </dsp:txBody>
      <dsp:txXfrm rot="10800000">
        <a:off x="0" y="1061"/>
        <a:ext cx="6947098" cy="1155209"/>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701B77-4363-6C46-9452-4EE8294D817F}">
      <dsp:nvSpPr>
        <dsp:cNvPr id="0" name=""/>
        <dsp:cNvSpPr/>
      </dsp:nvSpPr>
      <dsp:spPr>
        <a:xfrm>
          <a:off x="0" y="5909713"/>
          <a:ext cx="11430000" cy="77564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The search was necessary &amp; was the most appropriate method that could be used to establish whether the person had such an item</a:t>
          </a:r>
          <a:endParaRPr lang="en-US" sz="1900" kern="1200" dirty="0"/>
        </a:p>
      </dsp:txBody>
      <dsp:txXfrm>
        <a:off x="0" y="5909713"/>
        <a:ext cx="11430000" cy="775646"/>
      </dsp:txXfrm>
    </dsp:sp>
    <dsp:sp modelId="{150649A6-DCF6-3841-8ECE-AFC5753264EB}">
      <dsp:nvSpPr>
        <dsp:cNvPr id="0" name=""/>
        <dsp:cNvSpPr/>
      </dsp:nvSpPr>
      <dsp:spPr>
        <a:xfrm rot="10800000">
          <a:off x="0" y="4728403"/>
          <a:ext cx="11430000" cy="1192944"/>
        </a:xfrm>
        <a:prstGeom prst="upArrowCallou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The person understands why they have been searched &amp; feels that they have been treated with respect</a:t>
          </a:r>
          <a:endParaRPr lang="en-US" sz="1900" kern="1200" dirty="0"/>
        </a:p>
      </dsp:txBody>
      <dsp:txXfrm rot="10800000">
        <a:off x="0" y="4728403"/>
        <a:ext cx="11430000" cy="775139"/>
      </dsp:txXfrm>
    </dsp:sp>
    <dsp:sp modelId="{A3529444-E4B9-C648-ACB3-55B87B1ECA49}">
      <dsp:nvSpPr>
        <dsp:cNvPr id="0" name=""/>
        <dsp:cNvSpPr/>
      </dsp:nvSpPr>
      <dsp:spPr>
        <a:xfrm rot="10800000">
          <a:off x="0" y="3547093"/>
          <a:ext cx="11430000" cy="1192944"/>
        </a:xfrm>
        <a:prstGeom prst="upArrowCallou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The Officer has genuine and objective reasonable suspicion that they will find a prohibited article or item for use in crime</a:t>
          </a:r>
          <a:endParaRPr lang="en-US" sz="1900" kern="1200" dirty="0"/>
        </a:p>
      </dsp:txBody>
      <dsp:txXfrm rot="10800000">
        <a:off x="0" y="3547093"/>
        <a:ext cx="11430000" cy="775139"/>
      </dsp:txXfrm>
    </dsp:sp>
    <dsp:sp modelId="{A9D91631-9F9E-954A-8482-C584C5590255}">
      <dsp:nvSpPr>
        <dsp:cNvPr id="0" name=""/>
        <dsp:cNvSpPr/>
      </dsp:nvSpPr>
      <dsp:spPr>
        <a:xfrm rot="10800000">
          <a:off x="0" y="2365783"/>
          <a:ext cx="11430000" cy="1192944"/>
        </a:xfrm>
        <a:prstGeom prst="upArrowCallou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The search is justified, lawful and stands up to public scrutiny</a:t>
          </a:r>
          <a:endParaRPr lang="en-US" sz="1900" kern="1200" dirty="0"/>
        </a:p>
      </dsp:txBody>
      <dsp:txXfrm rot="10800000">
        <a:off x="0" y="2365783"/>
        <a:ext cx="11430000" cy="775139"/>
      </dsp:txXfrm>
    </dsp:sp>
    <dsp:sp modelId="{AF92D606-32D8-704E-9502-36AE5218CDCF}">
      <dsp:nvSpPr>
        <dsp:cNvPr id="0" name=""/>
        <dsp:cNvSpPr/>
      </dsp:nvSpPr>
      <dsp:spPr>
        <a:xfrm rot="10800000">
          <a:off x="0" y="1184473"/>
          <a:ext cx="11430000" cy="1192944"/>
        </a:xfrm>
        <a:prstGeom prst="upArrowCallou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A Stop &amp; Search is likely to be effective when:</a:t>
          </a:r>
          <a:endParaRPr lang="en-US" sz="1900" kern="1200" dirty="0"/>
        </a:p>
      </dsp:txBody>
      <dsp:txXfrm rot="10800000">
        <a:off x="0" y="1184473"/>
        <a:ext cx="11430000" cy="775139"/>
      </dsp:txXfrm>
    </dsp:sp>
    <dsp:sp modelId="{685F1C9C-ADF7-5547-A37F-FE1FE534AE72}">
      <dsp:nvSpPr>
        <dsp:cNvPr id="0" name=""/>
        <dsp:cNvSpPr/>
      </dsp:nvSpPr>
      <dsp:spPr>
        <a:xfrm rot="10800000">
          <a:off x="0" y="3163"/>
          <a:ext cx="11430000" cy="1192944"/>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dirty="0"/>
            <a:t>Stop &amp; Search can be a valuable power to assist policing provided that it is used correctly</a:t>
          </a:r>
        </a:p>
      </dsp:txBody>
      <dsp:txXfrm rot="10800000">
        <a:off x="0" y="3163"/>
        <a:ext cx="11430000" cy="775139"/>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0CBF59-EA8A-4591-AAF6-51FBEA2DE8AE}">
      <dsp:nvSpPr>
        <dsp:cNvPr id="0" name=""/>
        <dsp:cNvSpPr/>
      </dsp:nvSpPr>
      <dsp:spPr>
        <a:xfrm>
          <a:off x="8388" y="1714686"/>
          <a:ext cx="2507226" cy="150433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Data Recording</a:t>
          </a:r>
        </a:p>
      </dsp:txBody>
      <dsp:txXfrm>
        <a:off x="52448" y="1758746"/>
        <a:ext cx="2419106" cy="1416215"/>
      </dsp:txXfrm>
    </dsp:sp>
    <dsp:sp modelId="{BA74FF88-AA67-4D42-A72C-C0B0589C3B88}">
      <dsp:nvSpPr>
        <dsp:cNvPr id="0" name=""/>
        <dsp:cNvSpPr/>
      </dsp:nvSpPr>
      <dsp:spPr>
        <a:xfrm>
          <a:off x="2766337" y="2155957"/>
          <a:ext cx="531531" cy="621792"/>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2766337" y="2280315"/>
        <a:ext cx="372072" cy="373076"/>
      </dsp:txXfrm>
    </dsp:sp>
    <dsp:sp modelId="{C87D8FA2-62D8-44EA-85E6-8DAF3C6958BC}">
      <dsp:nvSpPr>
        <dsp:cNvPr id="0" name=""/>
        <dsp:cNvSpPr/>
      </dsp:nvSpPr>
      <dsp:spPr>
        <a:xfrm>
          <a:off x="3518505" y="1714686"/>
          <a:ext cx="2507226" cy="1504335"/>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Lay Observation Policies</a:t>
          </a:r>
        </a:p>
      </dsp:txBody>
      <dsp:txXfrm>
        <a:off x="3562565" y="1758746"/>
        <a:ext cx="2419106" cy="1416215"/>
      </dsp:txXfrm>
    </dsp:sp>
    <dsp:sp modelId="{D3816CF0-A7E5-4961-8765-52581A3D5391}">
      <dsp:nvSpPr>
        <dsp:cNvPr id="0" name=""/>
        <dsp:cNvSpPr/>
      </dsp:nvSpPr>
      <dsp:spPr>
        <a:xfrm>
          <a:off x="6276454" y="2155957"/>
          <a:ext cx="531531" cy="621792"/>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6276454" y="2280315"/>
        <a:ext cx="372072" cy="373076"/>
      </dsp:txXfrm>
    </dsp:sp>
    <dsp:sp modelId="{978FE933-73CB-4889-AFF2-7E26C04B013B}">
      <dsp:nvSpPr>
        <dsp:cNvPr id="0" name=""/>
        <dsp:cNvSpPr/>
      </dsp:nvSpPr>
      <dsp:spPr>
        <a:xfrm>
          <a:off x="7028622" y="1714686"/>
          <a:ext cx="2507226" cy="1504335"/>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 &amp; S complaints ‘ community trigger’</a:t>
          </a:r>
        </a:p>
      </dsp:txBody>
      <dsp:txXfrm>
        <a:off x="7072682" y="1758746"/>
        <a:ext cx="2419106" cy="1416215"/>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A1FDCC-84E0-4FF8-844C-3AD49FAE7823}">
      <dsp:nvSpPr>
        <dsp:cNvPr id="0" name=""/>
        <dsp:cNvSpPr/>
      </dsp:nvSpPr>
      <dsp:spPr>
        <a:xfrm>
          <a:off x="-458370" y="0"/>
          <a:ext cx="6842738" cy="2268252"/>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Once the search is complete the officer </a:t>
          </a:r>
          <a:r>
            <a:rPr lang="en-US" sz="3200" b="1" kern="1200" dirty="0"/>
            <a:t>MUST</a:t>
          </a:r>
          <a:r>
            <a:rPr lang="en-US" sz="3200" kern="1200" dirty="0"/>
            <a:t> make a record of the search</a:t>
          </a:r>
        </a:p>
      </dsp:txBody>
      <dsp:txXfrm>
        <a:off x="-391935" y="66435"/>
        <a:ext cx="4108051" cy="2135382"/>
      </dsp:txXfrm>
    </dsp:sp>
    <dsp:sp modelId="{995C6B46-3552-4387-9471-2BDE619F7AAB}">
      <dsp:nvSpPr>
        <dsp:cNvPr id="0" name=""/>
        <dsp:cNvSpPr/>
      </dsp:nvSpPr>
      <dsp:spPr>
        <a:xfrm>
          <a:off x="677707" y="2772307"/>
          <a:ext cx="6623404" cy="2268252"/>
        </a:xfrm>
        <a:prstGeom prst="roundRect">
          <a:avLst>
            <a:gd name="adj" fmla="val 10000"/>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The subject </a:t>
          </a:r>
          <a:r>
            <a:rPr lang="en-US" sz="3200" b="1" kern="1200" dirty="0"/>
            <a:t>MUST</a:t>
          </a:r>
          <a:r>
            <a:rPr lang="en-US" sz="3200" kern="1200" dirty="0"/>
            <a:t> be provided with a receipt of the search</a:t>
          </a:r>
        </a:p>
      </dsp:txBody>
      <dsp:txXfrm>
        <a:off x="744142" y="2838742"/>
        <a:ext cx="3642752" cy="2135382"/>
      </dsp:txXfrm>
    </dsp:sp>
    <dsp:sp modelId="{453AFB15-FA4D-419B-B231-3F5FA70C4E06}">
      <dsp:nvSpPr>
        <dsp:cNvPr id="0" name=""/>
        <dsp:cNvSpPr/>
      </dsp:nvSpPr>
      <dsp:spPr>
        <a:xfrm>
          <a:off x="4374537" y="1536776"/>
          <a:ext cx="1474363" cy="1474363"/>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706269" y="1536776"/>
        <a:ext cx="810899" cy="1109458"/>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4B9FB9-5C53-4050-B904-1BAF369C344B}">
      <dsp:nvSpPr>
        <dsp:cNvPr id="0" name=""/>
        <dsp:cNvSpPr/>
      </dsp:nvSpPr>
      <dsp:spPr>
        <a:xfrm>
          <a:off x="286644" y="1363"/>
          <a:ext cx="2331076" cy="139864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Relevant</a:t>
          </a:r>
          <a:endParaRPr lang="en-US" sz="2000" kern="1200" dirty="0"/>
        </a:p>
      </dsp:txBody>
      <dsp:txXfrm>
        <a:off x="286644" y="1363"/>
        <a:ext cx="2331076" cy="1398645"/>
      </dsp:txXfrm>
    </dsp:sp>
    <dsp:sp modelId="{208693CB-94C1-44D2-9941-DBB37CE0A789}">
      <dsp:nvSpPr>
        <dsp:cNvPr id="0" name=""/>
        <dsp:cNvSpPr/>
      </dsp:nvSpPr>
      <dsp:spPr>
        <a:xfrm>
          <a:off x="2850828" y="1363"/>
          <a:ext cx="2331076" cy="1398645"/>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Length of time</a:t>
          </a:r>
        </a:p>
      </dsp:txBody>
      <dsp:txXfrm>
        <a:off x="2850828" y="1363"/>
        <a:ext cx="2331076" cy="1398645"/>
      </dsp:txXfrm>
    </dsp:sp>
    <dsp:sp modelId="{980E613F-B1CB-4CC6-8743-6DFA7191E2A4}">
      <dsp:nvSpPr>
        <dsp:cNvPr id="0" name=""/>
        <dsp:cNvSpPr/>
      </dsp:nvSpPr>
      <dsp:spPr>
        <a:xfrm>
          <a:off x="286644" y="1633117"/>
          <a:ext cx="2331076" cy="1398645"/>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Cooperation</a:t>
          </a:r>
          <a:endParaRPr lang="en-US" sz="2000" kern="1200" dirty="0"/>
        </a:p>
      </dsp:txBody>
      <dsp:txXfrm>
        <a:off x="286644" y="1633117"/>
        <a:ext cx="2331076" cy="1398645"/>
      </dsp:txXfrm>
    </dsp:sp>
    <dsp:sp modelId="{221DF6B5-3811-4B8A-B352-A8331B3F4D5C}">
      <dsp:nvSpPr>
        <dsp:cNvPr id="0" name=""/>
        <dsp:cNvSpPr/>
      </dsp:nvSpPr>
      <dsp:spPr>
        <a:xfrm>
          <a:off x="2850828" y="1633117"/>
          <a:ext cx="2331076" cy="1398645"/>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Same sex searches</a:t>
          </a:r>
          <a:endParaRPr lang="en-US" sz="2000" kern="1200" dirty="0"/>
        </a:p>
      </dsp:txBody>
      <dsp:txXfrm>
        <a:off x="2850828" y="1633117"/>
        <a:ext cx="2331076" cy="1398645"/>
      </dsp:txXfrm>
    </dsp:sp>
    <dsp:sp modelId="{4C8897DD-C4AC-4D15-AE6A-4C6C3BCBCF04}">
      <dsp:nvSpPr>
        <dsp:cNvPr id="0" name=""/>
        <dsp:cNvSpPr/>
      </dsp:nvSpPr>
      <dsp:spPr>
        <a:xfrm>
          <a:off x="286644" y="3264870"/>
          <a:ext cx="2331076" cy="1398645"/>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Public view</a:t>
          </a:r>
          <a:endParaRPr lang="en-US" sz="2000" kern="1200" dirty="0"/>
        </a:p>
      </dsp:txBody>
      <dsp:txXfrm>
        <a:off x="286644" y="3264870"/>
        <a:ext cx="2331076" cy="1398645"/>
      </dsp:txXfrm>
    </dsp:sp>
    <dsp:sp modelId="{80AD4FBB-E875-4B7F-92BF-21AC2D599E3F}">
      <dsp:nvSpPr>
        <dsp:cNvPr id="0" name=""/>
        <dsp:cNvSpPr/>
      </dsp:nvSpPr>
      <dsp:spPr>
        <a:xfrm>
          <a:off x="2850828" y="3264870"/>
          <a:ext cx="2331076" cy="1398645"/>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Place hands</a:t>
          </a:r>
          <a:endParaRPr lang="en-US" sz="2000" kern="1200" dirty="0"/>
        </a:p>
      </dsp:txBody>
      <dsp:txXfrm>
        <a:off x="2850828" y="3264870"/>
        <a:ext cx="2331076" cy="1398645"/>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4B9FB9-5C53-4050-B904-1BAF369C344B}">
      <dsp:nvSpPr>
        <dsp:cNvPr id="0" name=""/>
        <dsp:cNvSpPr/>
      </dsp:nvSpPr>
      <dsp:spPr>
        <a:xfrm>
          <a:off x="581" y="66536"/>
          <a:ext cx="2265903" cy="135954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Removing clothing J.O.G</a:t>
          </a:r>
          <a:endParaRPr lang="en-US" sz="2000" kern="1200" dirty="0"/>
        </a:p>
      </dsp:txBody>
      <dsp:txXfrm>
        <a:off x="581" y="66536"/>
        <a:ext cx="2265903" cy="1359541"/>
      </dsp:txXfrm>
    </dsp:sp>
    <dsp:sp modelId="{208693CB-94C1-44D2-9941-DBB37CE0A789}">
      <dsp:nvSpPr>
        <dsp:cNvPr id="0" name=""/>
        <dsp:cNvSpPr/>
      </dsp:nvSpPr>
      <dsp:spPr>
        <a:xfrm>
          <a:off x="2493074" y="66536"/>
          <a:ext cx="2265903" cy="1359541"/>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Documentation</a:t>
          </a:r>
          <a:endParaRPr lang="en-US" sz="2000" kern="1200" dirty="0"/>
        </a:p>
      </dsp:txBody>
      <dsp:txXfrm>
        <a:off x="2493074" y="66536"/>
        <a:ext cx="2265903" cy="1359541"/>
      </dsp:txXfrm>
    </dsp:sp>
    <dsp:sp modelId="{980E613F-B1CB-4CC6-8743-6DFA7191E2A4}">
      <dsp:nvSpPr>
        <dsp:cNvPr id="0" name=""/>
        <dsp:cNvSpPr/>
      </dsp:nvSpPr>
      <dsp:spPr>
        <a:xfrm>
          <a:off x="581" y="1652669"/>
          <a:ext cx="2265903" cy="1359541"/>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Respect &amp; courtesy</a:t>
          </a:r>
        </a:p>
      </dsp:txBody>
      <dsp:txXfrm>
        <a:off x="581" y="1652669"/>
        <a:ext cx="2265903" cy="1359541"/>
      </dsp:txXfrm>
    </dsp:sp>
    <dsp:sp modelId="{221DF6B5-3811-4B8A-B352-A8331B3F4D5C}">
      <dsp:nvSpPr>
        <dsp:cNvPr id="0" name=""/>
        <dsp:cNvSpPr/>
      </dsp:nvSpPr>
      <dsp:spPr>
        <a:xfrm>
          <a:off x="2493074" y="1652669"/>
          <a:ext cx="2265903" cy="1359541"/>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Minimise embarrassment</a:t>
          </a:r>
          <a:endParaRPr lang="en-US" sz="2000" kern="1200" dirty="0"/>
        </a:p>
      </dsp:txBody>
      <dsp:txXfrm>
        <a:off x="2493074" y="1652669"/>
        <a:ext cx="2265903" cy="1359541"/>
      </dsp:txXfrm>
    </dsp:sp>
    <dsp:sp modelId="{4C8897DD-C4AC-4D15-AE6A-4C6C3BCBCF04}">
      <dsp:nvSpPr>
        <dsp:cNvPr id="0" name=""/>
        <dsp:cNvSpPr/>
      </dsp:nvSpPr>
      <dsp:spPr>
        <a:xfrm>
          <a:off x="581" y="3238801"/>
          <a:ext cx="2265903" cy="1359541"/>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Treat as individual</a:t>
          </a:r>
          <a:endParaRPr lang="en-US" sz="2000" kern="1200" dirty="0"/>
        </a:p>
      </dsp:txBody>
      <dsp:txXfrm>
        <a:off x="581" y="3238801"/>
        <a:ext cx="2265903" cy="1359541"/>
      </dsp:txXfrm>
    </dsp:sp>
    <dsp:sp modelId="{C7469FC0-E91F-40AC-A22B-BA2D2B35F49C}">
      <dsp:nvSpPr>
        <dsp:cNvPr id="0" name=""/>
        <dsp:cNvSpPr/>
      </dsp:nvSpPr>
      <dsp:spPr>
        <a:xfrm>
          <a:off x="2493074" y="3238801"/>
          <a:ext cx="2265903" cy="1359541"/>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Aware of individual needs</a:t>
          </a:r>
        </a:p>
      </dsp:txBody>
      <dsp:txXfrm>
        <a:off x="2493074" y="3238801"/>
        <a:ext cx="2265903" cy="1359541"/>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E3AFEC-B8B2-4CFC-B5F3-B4199C6A509B}">
      <dsp:nvSpPr>
        <dsp:cNvPr id="0" name=""/>
        <dsp:cNvSpPr/>
      </dsp:nvSpPr>
      <dsp:spPr>
        <a:xfrm rot="5400000">
          <a:off x="111455" y="1174203"/>
          <a:ext cx="1829710" cy="221130"/>
        </a:xfrm>
        <a:prstGeom prst="rect">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85AE680-B236-4F75-B0BB-51203BF1DC13}">
      <dsp:nvSpPr>
        <dsp:cNvPr id="0" name=""/>
        <dsp:cNvSpPr/>
      </dsp:nvSpPr>
      <dsp:spPr>
        <a:xfrm>
          <a:off x="528388" y="605"/>
          <a:ext cx="2457004" cy="147420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latin typeface="+mn-lt"/>
            </a:rPr>
            <a:t>Personal Safety</a:t>
          </a:r>
          <a:endParaRPr lang="en-US" sz="2400" kern="1200" dirty="0">
            <a:latin typeface="+mn-lt"/>
          </a:endParaRPr>
        </a:p>
      </dsp:txBody>
      <dsp:txXfrm>
        <a:off x="571566" y="43783"/>
        <a:ext cx="2370648" cy="1387846"/>
      </dsp:txXfrm>
    </dsp:sp>
    <dsp:sp modelId="{4CC92139-FAF6-4C2F-9EAD-1BC8D092FC04}">
      <dsp:nvSpPr>
        <dsp:cNvPr id="0" name=""/>
        <dsp:cNvSpPr/>
      </dsp:nvSpPr>
      <dsp:spPr>
        <a:xfrm rot="5404666">
          <a:off x="129019" y="2998175"/>
          <a:ext cx="1792149" cy="221130"/>
        </a:xfrm>
        <a:prstGeom prst="rect">
          <a:avLst/>
        </a:prstGeom>
        <a:solidFill>
          <a:schemeClr val="accent2">
            <a:hueOff val="-363841"/>
            <a:satOff val="-20982"/>
            <a:lumOff val="215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0FA83BC-D3C2-4084-AD0E-18654CAB3657}">
      <dsp:nvSpPr>
        <dsp:cNvPr id="0" name=""/>
        <dsp:cNvSpPr/>
      </dsp:nvSpPr>
      <dsp:spPr>
        <a:xfrm>
          <a:off x="528388" y="1843358"/>
          <a:ext cx="2457004" cy="1474202"/>
        </a:xfrm>
        <a:prstGeom prst="roundRect">
          <a:avLst>
            <a:gd name="adj" fmla="val 10000"/>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Areas of concealment</a:t>
          </a:r>
          <a:endParaRPr lang="en-US" sz="2400" kern="1200" dirty="0"/>
        </a:p>
      </dsp:txBody>
      <dsp:txXfrm>
        <a:off x="571566" y="1886536"/>
        <a:ext cx="2370648" cy="1387846"/>
      </dsp:txXfrm>
    </dsp:sp>
    <dsp:sp modelId="{AE6CD333-5C1F-4170-BA32-1B05DE736538}">
      <dsp:nvSpPr>
        <dsp:cNvPr id="0" name=""/>
        <dsp:cNvSpPr/>
      </dsp:nvSpPr>
      <dsp:spPr>
        <a:xfrm rot="32695">
          <a:off x="1023804" y="3922813"/>
          <a:ext cx="3263874" cy="221130"/>
        </a:xfrm>
        <a:prstGeom prst="rect">
          <a:avLst/>
        </a:prstGeom>
        <a:solidFill>
          <a:schemeClr val="accent2">
            <a:hueOff val="-727682"/>
            <a:satOff val="-41964"/>
            <a:lumOff val="431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23231E7-9EA6-44FD-B577-D1AB489C34DF}">
      <dsp:nvSpPr>
        <dsp:cNvPr id="0" name=""/>
        <dsp:cNvSpPr/>
      </dsp:nvSpPr>
      <dsp:spPr>
        <a:xfrm>
          <a:off x="525956" y="3648549"/>
          <a:ext cx="2457004" cy="1474202"/>
        </a:xfrm>
        <a:prstGeom prst="roundRect">
          <a:avLst>
            <a:gd name="adj" fmla="val 10000"/>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Areas routinely missed</a:t>
          </a:r>
          <a:endParaRPr lang="en-US" sz="2400" kern="1200" dirty="0"/>
        </a:p>
      </dsp:txBody>
      <dsp:txXfrm>
        <a:off x="569134" y="3691727"/>
        <a:ext cx="2370648" cy="1387846"/>
      </dsp:txXfrm>
    </dsp:sp>
    <dsp:sp modelId="{D2C82C3B-7D62-4FE7-9FF3-D99B8391832E}">
      <dsp:nvSpPr>
        <dsp:cNvPr id="0" name=""/>
        <dsp:cNvSpPr/>
      </dsp:nvSpPr>
      <dsp:spPr>
        <a:xfrm rot="16200000">
          <a:off x="3379271" y="3016957"/>
          <a:ext cx="1829710" cy="221130"/>
        </a:xfrm>
        <a:prstGeom prst="rect">
          <a:avLst/>
        </a:prstGeom>
        <a:solidFill>
          <a:schemeClr val="accent2">
            <a:hueOff val="-1091522"/>
            <a:satOff val="-62946"/>
            <a:lumOff val="647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5E68FE2-94F3-4B8A-BF39-BB976A322BAC}">
      <dsp:nvSpPr>
        <dsp:cNvPr id="0" name=""/>
        <dsp:cNvSpPr/>
      </dsp:nvSpPr>
      <dsp:spPr>
        <a:xfrm>
          <a:off x="3796204" y="3686112"/>
          <a:ext cx="2457004" cy="1474202"/>
        </a:xfrm>
        <a:prstGeom prst="roundRect">
          <a:avLst>
            <a:gd name="adj" fmla="val 10000"/>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J.O.G</a:t>
          </a:r>
          <a:endParaRPr lang="en-US" sz="2400" kern="1200" dirty="0"/>
        </a:p>
      </dsp:txBody>
      <dsp:txXfrm>
        <a:off x="3839382" y="3729290"/>
        <a:ext cx="2370648" cy="1387846"/>
      </dsp:txXfrm>
    </dsp:sp>
    <dsp:sp modelId="{742F4AD2-3A7C-4E42-B68C-D5744D222658}">
      <dsp:nvSpPr>
        <dsp:cNvPr id="0" name=""/>
        <dsp:cNvSpPr/>
      </dsp:nvSpPr>
      <dsp:spPr>
        <a:xfrm rot="16200000">
          <a:off x="3379271" y="1174203"/>
          <a:ext cx="1829710" cy="221130"/>
        </a:xfrm>
        <a:prstGeom prst="rect">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902FA34-684E-4A27-902B-98CCB12D35E3}">
      <dsp:nvSpPr>
        <dsp:cNvPr id="0" name=""/>
        <dsp:cNvSpPr/>
      </dsp:nvSpPr>
      <dsp:spPr>
        <a:xfrm>
          <a:off x="3796204" y="1843358"/>
          <a:ext cx="2457004" cy="1474202"/>
        </a:xfrm>
        <a:prstGeom prst="roundRect">
          <a:avLst>
            <a:gd name="adj" fmla="val 10000"/>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Recovery of exhibits</a:t>
          </a:r>
          <a:endParaRPr lang="en-US" sz="2400" kern="1200" dirty="0"/>
        </a:p>
      </dsp:txBody>
      <dsp:txXfrm>
        <a:off x="3839382" y="1886536"/>
        <a:ext cx="2370648" cy="1387846"/>
      </dsp:txXfrm>
    </dsp:sp>
    <dsp:sp modelId="{F4CF9539-14EF-43E9-8D0F-0E0ABEF5898C}">
      <dsp:nvSpPr>
        <dsp:cNvPr id="0" name=""/>
        <dsp:cNvSpPr/>
      </dsp:nvSpPr>
      <dsp:spPr>
        <a:xfrm>
          <a:off x="3796204" y="605"/>
          <a:ext cx="2457004" cy="1474202"/>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Control of subject, seeing hands</a:t>
          </a:r>
          <a:endParaRPr lang="en-US" sz="2400" kern="1200" dirty="0"/>
        </a:p>
      </dsp:txBody>
      <dsp:txXfrm>
        <a:off x="3839382" y="43783"/>
        <a:ext cx="2370648" cy="138784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yramid3">
  <dgm:title val=""/>
  <dgm:desc val=""/>
  <dgm:catLst>
    <dgm:cat type="pyramid" pri="2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T"/>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T"/>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rev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t"/>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7.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007256-9FFB-114A-B8B5-4F4CF50C53A9}" type="datetimeFigureOut">
              <a:rPr lang="en-US" smtClean="0"/>
              <a:t>2/4/23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190BF8-7131-FE41-AA0A-292FDA446772}" type="slidenum">
              <a:rPr lang="en-US" smtClean="0"/>
              <a:t>‹#›</a:t>
            </a:fld>
            <a:endParaRPr lang="en-US"/>
          </a:p>
        </p:txBody>
      </p:sp>
    </p:spTree>
    <p:extLst>
      <p:ext uri="{BB962C8B-B14F-4D97-AF65-F5344CB8AC3E}">
        <p14:creationId xmlns:p14="http://schemas.microsoft.com/office/powerpoint/2010/main" val="661784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B190BF8-7131-FE41-AA0A-292FDA446772}" type="slidenum">
              <a:rPr lang="en-US" smtClean="0"/>
              <a:t>1</a:t>
            </a:fld>
            <a:endParaRPr lang="en-US"/>
          </a:p>
        </p:txBody>
      </p:sp>
    </p:spTree>
    <p:extLst>
      <p:ext uri="{BB962C8B-B14F-4D97-AF65-F5344CB8AC3E}">
        <p14:creationId xmlns:p14="http://schemas.microsoft.com/office/powerpoint/2010/main" val="30806357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5</a:t>
            </a:fld>
            <a:endParaRPr lang="en-GB"/>
          </a:p>
        </p:txBody>
      </p:sp>
    </p:spTree>
    <p:extLst>
      <p:ext uri="{BB962C8B-B14F-4D97-AF65-F5344CB8AC3E}">
        <p14:creationId xmlns:p14="http://schemas.microsoft.com/office/powerpoint/2010/main" val="15326980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6</a:t>
            </a:fld>
            <a:endParaRPr lang="en-GB"/>
          </a:p>
        </p:txBody>
      </p:sp>
    </p:spTree>
    <p:extLst>
      <p:ext uri="{BB962C8B-B14F-4D97-AF65-F5344CB8AC3E}">
        <p14:creationId xmlns:p14="http://schemas.microsoft.com/office/powerpoint/2010/main" val="41324805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100" b="1" i="0" u="none" strike="noStrike" kern="1200" cap="none" spc="0" normalizeH="0" baseline="0" noProof="0" dirty="0">
                <a:ln>
                  <a:noFill/>
                </a:ln>
                <a:solidFill>
                  <a:srgbClr val="000000"/>
                </a:solidFill>
                <a:effectLst/>
                <a:uLnTx/>
                <a:uFillTx/>
                <a:latin typeface="Arial" charset="0"/>
                <a:ea typeface="+mn-ea"/>
                <a:cs typeface="+mn-cs"/>
              </a:rPr>
              <a:t>PACE Code G </a:t>
            </a:r>
            <a:r>
              <a:rPr kumimoji="0" lang="en-US" altLang="en-US" sz="1100" b="0" i="0" u="none" strike="noStrike" kern="1200" cap="none" spc="0" normalizeH="0" baseline="0" noProof="0" dirty="0">
                <a:ln>
                  <a:noFill/>
                </a:ln>
                <a:solidFill>
                  <a:srgbClr val="000000"/>
                </a:solidFill>
                <a:effectLst/>
                <a:uLnTx/>
                <a:uFillTx/>
                <a:latin typeface="Arial" charset="0"/>
                <a:ea typeface="+mn-ea"/>
                <a:cs typeface="+mn-cs"/>
              </a:rPr>
              <a:t>states that these two elements </a:t>
            </a:r>
            <a:r>
              <a:rPr kumimoji="0" lang="en-US" altLang="en-US" sz="1100" b="1" i="0" u="none" strike="noStrike" kern="1200" cap="none" spc="0" normalizeH="0" baseline="0" noProof="0" dirty="0">
                <a:ln>
                  <a:noFill/>
                </a:ln>
                <a:solidFill>
                  <a:srgbClr val="000000"/>
                </a:solidFill>
                <a:effectLst/>
                <a:uLnTx/>
                <a:uFillTx/>
                <a:latin typeface="Arial" charset="0"/>
                <a:ea typeface="+mn-ea"/>
                <a:cs typeface="+mn-cs"/>
              </a:rPr>
              <a:t>must be satisfied </a:t>
            </a:r>
            <a:r>
              <a:rPr kumimoji="0" lang="en-US" altLang="en-US" sz="1100" b="0" i="0" u="none" strike="noStrike" kern="1200" cap="none" spc="0" normalizeH="0" baseline="0" noProof="0" dirty="0">
                <a:ln>
                  <a:noFill/>
                </a:ln>
                <a:solidFill>
                  <a:srgbClr val="000000"/>
                </a:solidFill>
                <a:effectLst/>
                <a:uLnTx/>
                <a:uFillTx/>
                <a:latin typeface="Arial" charset="0"/>
                <a:ea typeface="+mn-ea"/>
                <a:cs typeface="+mn-cs"/>
              </a:rPr>
              <a:t>for a Sec 24 arrest to be lawful:</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If the provisions of the Act and this Code are not observed, both the arrest and the conduct of any subsequent investigation may be open to question.</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The law requires a person is informed of the '</a:t>
            </a:r>
            <a:r>
              <a:rPr kumimoji="0" lang="en-GB" altLang="en-US" sz="1100" b="1" i="0" u="none" strike="noStrike" kern="1200" cap="none" spc="0" normalizeH="0" baseline="0" noProof="0" dirty="0">
                <a:ln>
                  <a:noFill/>
                </a:ln>
                <a:solidFill>
                  <a:srgbClr val="000000"/>
                </a:solidFill>
                <a:effectLst/>
                <a:uLnTx/>
                <a:uFillTx/>
                <a:latin typeface="Arial" charset="0"/>
                <a:ea typeface="+mn-ea"/>
                <a:cs typeface="+mn-cs"/>
              </a:rPr>
              <a:t>grounds</a:t>
            </a: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 for the arrest'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(e.g. "I am arresting you on suspicion of stealing a stereo from a Ford Fiesta car in Acacia Ave yesterday"). </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7</a:t>
            </a:fld>
            <a:endParaRPr lang="en-GB"/>
          </a:p>
        </p:txBody>
      </p:sp>
    </p:spTree>
    <p:extLst>
      <p:ext uri="{BB962C8B-B14F-4D97-AF65-F5344CB8AC3E}">
        <p14:creationId xmlns:p14="http://schemas.microsoft.com/office/powerpoint/2010/main" val="7486169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8</a:t>
            </a:fld>
            <a:endParaRPr lang="en-GB"/>
          </a:p>
        </p:txBody>
      </p:sp>
    </p:spTree>
    <p:extLst>
      <p:ext uri="{BB962C8B-B14F-4D97-AF65-F5344CB8AC3E}">
        <p14:creationId xmlns:p14="http://schemas.microsoft.com/office/powerpoint/2010/main" val="11081722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9</a:t>
            </a:fld>
            <a:endParaRPr lang="en-GB"/>
          </a:p>
        </p:txBody>
      </p:sp>
    </p:spTree>
    <p:extLst>
      <p:ext uri="{BB962C8B-B14F-4D97-AF65-F5344CB8AC3E}">
        <p14:creationId xmlns:p14="http://schemas.microsoft.com/office/powerpoint/2010/main" val="27205518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10</a:t>
            </a:fld>
            <a:endParaRPr lang="en-GB"/>
          </a:p>
        </p:txBody>
      </p:sp>
    </p:spTree>
    <p:extLst>
      <p:ext uri="{BB962C8B-B14F-4D97-AF65-F5344CB8AC3E}">
        <p14:creationId xmlns:p14="http://schemas.microsoft.com/office/powerpoint/2010/main" val="39885162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399" marR="0" lvl="0" indent="-171399"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kumimoji="0" lang="en-GB" altLang="en-US" sz="1200" b="0" i="0" u="none" strike="noStrike" kern="1200" cap="none" spc="0" normalizeH="0" baseline="0" noProof="0" dirty="0">
              <a:ln>
                <a:noFill/>
              </a:ln>
              <a:solidFill>
                <a:srgbClr val="000000"/>
              </a:solidFill>
              <a:effectLst/>
              <a:uLnTx/>
              <a:uFillTx/>
              <a:latin typeface="Arial" charset="0"/>
              <a:ea typeface="+mn-ea"/>
              <a:cs typeface="+mn-cs"/>
            </a:endParaRPr>
          </a:p>
          <a:p>
            <a:pPr marL="171399" marR="0" lvl="0" indent="-171399"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kumimoji="0" lang="en-GB" altLang="en-US" sz="1200" b="0" i="0" u="none" strike="noStrike" kern="1200" cap="none" spc="0" normalizeH="0" baseline="0" noProof="0" dirty="0">
              <a:ln>
                <a:noFill/>
              </a:ln>
              <a:solidFill>
                <a:srgbClr val="000000"/>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11</a:t>
            </a:fld>
            <a:endParaRPr lang="en-GB"/>
          </a:p>
        </p:txBody>
      </p:sp>
    </p:spTree>
    <p:extLst>
      <p:ext uri="{BB962C8B-B14F-4D97-AF65-F5344CB8AC3E}">
        <p14:creationId xmlns:p14="http://schemas.microsoft.com/office/powerpoint/2010/main" val="28087610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12</a:t>
            </a:fld>
            <a:endParaRPr lang="en-GB"/>
          </a:p>
        </p:txBody>
      </p:sp>
    </p:spTree>
    <p:extLst>
      <p:ext uri="{BB962C8B-B14F-4D97-AF65-F5344CB8AC3E}">
        <p14:creationId xmlns:p14="http://schemas.microsoft.com/office/powerpoint/2010/main" val="3299150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13</a:t>
            </a:fld>
            <a:endParaRPr lang="en-GB"/>
          </a:p>
        </p:txBody>
      </p:sp>
    </p:spTree>
    <p:extLst>
      <p:ext uri="{BB962C8B-B14F-4D97-AF65-F5344CB8AC3E}">
        <p14:creationId xmlns:p14="http://schemas.microsoft.com/office/powerpoint/2010/main" val="37695036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14</a:t>
            </a:fld>
            <a:endParaRPr lang="en-GB"/>
          </a:p>
        </p:txBody>
      </p:sp>
    </p:spTree>
    <p:extLst>
      <p:ext uri="{BB962C8B-B14F-4D97-AF65-F5344CB8AC3E}">
        <p14:creationId xmlns:p14="http://schemas.microsoft.com/office/powerpoint/2010/main" val="32442430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15</a:t>
            </a:fld>
            <a:endParaRPr lang="en-GB"/>
          </a:p>
        </p:txBody>
      </p:sp>
    </p:spTree>
    <p:extLst>
      <p:ext uri="{BB962C8B-B14F-4D97-AF65-F5344CB8AC3E}">
        <p14:creationId xmlns:p14="http://schemas.microsoft.com/office/powerpoint/2010/main" val="35812068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eaLnBrk="1" hangingPunct="1">
              <a:spcBef>
                <a:spcPct val="0"/>
              </a:spcBef>
              <a:spcAft>
                <a:spcPts val="2400"/>
              </a:spcAft>
              <a:buFontTx/>
              <a:buNone/>
              <a:defRPr/>
            </a:pPr>
            <a:r>
              <a:rPr lang="en-GB" altLang="en-US" sz="1100" dirty="0"/>
              <a:t>They </a:t>
            </a:r>
            <a:r>
              <a:rPr lang="en-GB" altLang="en-US" sz="1100" u="sng" dirty="0"/>
              <a:t>can</a:t>
            </a:r>
            <a:r>
              <a:rPr lang="en-GB" altLang="en-US" sz="1100" dirty="0"/>
              <a:t> arrest Eddie Smith. </a:t>
            </a:r>
          </a:p>
          <a:p>
            <a:pPr marL="0" indent="0" eaLnBrk="1" hangingPunct="1">
              <a:spcBef>
                <a:spcPct val="0"/>
              </a:spcBef>
              <a:spcAft>
                <a:spcPts val="2400"/>
              </a:spcAft>
              <a:buFontTx/>
              <a:buNone/>
              <a:defRPr/>
            </a:pPr>
            <a:endParaRPr lang="en-GB" altLang="en-US" sz="1100" dirty="0"/>
          </a:p>
          <a:p>
            <a:pPr marL="0" indent="0" eaLnBrk="1" hangingPunct="1">
              <a:spcBef>
                <a:spcPct val="0"/>
              </a:spcBef>
              <a:spcAft>
                <a:spcPts val="2400"/>
              </a:spcAft>
              <a:buFontTx/>
              <a:buNone/>
              <a:defRPr/>
            </a:pPr>
            <a:r>
              <a:rPr lang="en-US" altLang="en-US" sz="1100" b="1" dirty="0">
                <a:solidFill>
                  <a:srgbClr val="FF0000"/>
                </a:solidFill>
              </a:rPr>
              <a:t>Sec 24(1) </a:t>
            </a:r>
            <a:r>
              <a:rPr lang="en-US" altLang="en-US" sz="1100" dirty="0"/>
              <a:t>An officer may arrest anyone whom they have </a:t>
            </a:r>
            <a:r>
              <a:rPr lang="en-US" altLang="en-US" sz="1100" b="1" dirty="0">
                <a:solidFill>
                  <a:srgbClr val="0000FF"/>
                </a:solidFill>
              </a:rPr>
              <a:t>reasonable grounds to suspect to </a:t>
            </a:r>
            <a:r>
              <a:rPr lang="en-US" altLang="en-US" sz="1100" dirty="0"/>
              <a:t>be</a:t>
            </a:r>
            <a:r>
              <a:rPr lang="en-US" altLang="en-US" sz="1100" dirty="0">
                <a:solidFill>
                  <a:srgbClr val="FF0000"/>
                </a:solidFill>
              </a:rPr>
              <a:t> </a:t>
            </a:r>
            <a:r>
              <a:rPr lang="en-US" altLang="en-US" sz="1100" b="1" dirty="0">
                <a:solidFill>
                  <a:srgbClr val="0000FF"/>
                </a:solidFill>
              </a:rPr>
              <a:t>about </a:t>
            </a:r>
            <a:r>
              <a:rPr lang="en-US" altLang="en-US" sz="1100" dirty="0"/>
              <a:t>to commit an offence </a:t>
            </a:r>
            <a:endParaRPr lang="en-GB" altLang="en-US" sz="1100" dirty="0"/>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16</a:t>
            </a:fld>
            <a:endParaRPr lang="en-GB"/>
          </a:p>
        </p:txBody>
      </p:sp>
    </p:spTree>
    <p:extLst>
      <p:ext uri="{BB962C8B-B14F-4D97-AF65-F5344CB8AC3E}">
        <p14:creationId xmlns:p14="http://schemas.microsoft.com/office/powerpoint/2010/main" val="17548122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endParaRPr lang="en-GB" altLang="en-US">
              <a:latin typeface="Arial" panose="020B0604020202020204" pitchFamily="34" charset="0"/>
            </a:endParaRPr>
          </a:p>
        </p:txBody>
      </p:sp>
      <p:sp>
        <p:nvSpPr>
          <p:cNvPr id="61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DDDC785-AF65-4057-ADA5-97C3C2E30FF9}" type="slidenum">
              <a:rPr lang="en-GB" altLang="en-US" smtClean="0"/>
              <a:pPr/>
              <a:t>17</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TextEdit="1"/>
          </p:cNvSpPr>
          <p:nvPr>
            <p:ph type="sldImg"/>
          </p:nvPr>
        </p:nvSpPr>
        <p:spPr>
          <a:ln/>
        </p:spPr>
      </p:sp>
      <p:sp>
        <p:nvSpPr>
          <p:cNvPr id="102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1100" dirty="0">
              <a:latin typeface="Arial" panose="020B0604020202020204" pitchFamily="34" charset="0"/>
            </a:endParaRPr>
          </a:p>
        </p:txBody>
      </p:sp>
      <p:sp>
        <p:nvSpPr>
          <p:cNvPr id="102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40C3652-D6DA-485E-AB70-C5B65C0FD65D}" type="slidenum">
              <a:rPr lang="en-GB" altLang="en-US" smtClean="0"/>
              <a:pPr/>
              <a:t>18</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D04E060-6F6D-489C-B64E-B16DCBF1A902}" type="slidenum">
              <a:rPr lang="en-GB" altLang="en-US" smtClean="0"/>
              <a:pPr/>
              <a:t>19</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12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5257AC6-78E3-4F5F-8301-37CB673D05BA}" type="slidenum">
              <a:rPr lang="en-GB" altLang="en-US" smtClean="0"/>
              <a:pPr/>
              <a:t>20</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3A80B5A-336F-4012-B46C-146F28F9BE5C}" type="slidenum">
              <a:rPr lang="en-GB" altLang="en-US" smtClean="0"/>
              <a:pPr/>
              <a:t>21</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GB" altLang="en-US" dirty="0">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E181387-0E46-4AF5-9B27-B8DAACF8DA8C}" type="slidenum">
              <a:rPr lang="en-GB" altLang="en-US" smtClean="0"/>
              <a:pPr/>
              <a:t>22</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BC858B8-D289-4269-875E-668294D3E055}" type="slidenum">
              <a:rPr lang="en-GB" altLang="en-US" smtClean="0"/>
              <a:pPr/>
              <a:t>23</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24</a:t>
            </a:fld>
            <a:endParaRPr lang="en-GB"/>
          </a:p>
        </p:txBody>
      </p:sp>
    </p:spTree>
    <p:extLst>
      <p:ext uri="{BB962C8B-B14F-4D97-AF65-F5344CB8AC3E}">
        <p14:creationId xmlns:p14="http://schemas.microsoft.com/office/powerpoint/2010/main" val="341936953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pPr marR="0" algn="l" defTabSz="914400" rtl="0" eaLnBrk="1" fontAlgn="base" latinLnBrk="0" hangingPunct="1">
              <a:lnSpc>
                <a:spcPct val="90000"/>
              </a:lnSpc>
              <a:spcBef>
                <a:spcPct val="0"/>
              </a:spcBef>
              <a:spcAft>
                <a:spcPct val="0"/>
              </a:spcAft>
              <a:buClrTx/>
              <a:buSzTx/>
              <a:tabLst/>
              <a:defRPr/>
            </a:pPr>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25</a:t>
            </a:fld>
            <a:endParaRPr lang="en-GB"/>
          </a:p>
        </p:txBody>
      </p:sp>
    </p:spTree>
    <p:extLst>
      <p:ext uri="{BB962C8B-B14F-4D97-AF65-F5344CB8AC3E}">
        <p14:creationId xmlns:p14="http://schemas.microsoft.com/office/powerpoint/2010/main" val="425491838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26</a:t>
            </a:fld>
            <a:endParaRPr lang="en-GB"/>
          </a:p>
        </p:txBody>
      </p:sp>
    </p:spTree>
    <p:extLst>
      <p:ext uri="{BB962C8B-B14F-4D97-AF65-F5344CB8AC3E}">
        <p14:creationId xmlns:p14="http://schemas.microsoft.com/office/powerpoint/2010/main" val="7827914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lang="en-GB" sz="1400" kern="1200" dirty="0">
              <a:solidFill>
                <a:schemeClr val="tx1"/>
              </a:solidFill>
              <a:effectLst/>
              <a:latin typeface="Arial"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27</a:t>
            </a:fld>
            <a:endParaRPr lang="en-GB"/>
          </a:p>
        </p:txBody>
      </p:sp>
    </p:spTree>
    <p:extLst>
      <p:ext uri="{BB962C8B-B14F-4D97-AF65-F5344CB8AC3E}">
        <p14:creationId xmlns:p14="http://schemas.microsoft.com/office/powerpoint/2010/main" val="316008150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ct val="0"/>
              </a:spcBef>
              <a:spcAft>
                <a:spcPct val="10000"/>
              </a:spcAft>
            </a:pPr>
            <a:r>
              <a:rPr lang="en-GB" sz="1100" b="0" i="0" u="none" strike="noStrike" kern="1200" baseline="0" dirty="0">
                <a:solidFill>
                  <a:schemeClr val="tx1"/>
                </a:solidFill>
                <a:latin typeface="Arial" charset="0"/>
                <a:ea typeface="+mn-ea"/>
                <a:cs typeface="+mn-cs"/>
              </a:rPr>
              <a:t>Even the slightest degree of physical contact with another person can amount to an assault. Officers, when carrying out a lawful arrest, are permitted to use force if required under Section 117 of PACE. </a:t>
            </a:r>
            <a:endParaRPr lang="en-GB" sz="1100" b="1" dirty="0">
              <a:effectLst/>
            </a:endParaRPr>
          </a:p>
          <a:p>
            <a:pPr>
              <a:lnSpc>
                <a:spcPct val="100000"/>
              </a:lnSpc>
              <a:spcBef>
                <a:spcPct val="0"/>
              </a:spcBef>
              <a:spcAft>
                <a:spcPct val="10000"/>
              </a:spcAft>
            </a:pPr>
            <a:endParaRPr lang="en-GB" sz="1100" b="1" dirty="0">
              <a:effectLst/>
            </a:endParaRPr>
          </a:p>
          <a:p>
            <a:pPr>
              <a:lnSpc>
                <a:spcPct val="100000"/>
              </a:lnSpc>
              <a:spcBef>
                <a:spcPct val="0"/>
              </a:spcBef>
              <a:spcAft>
                <a:spcPct val="10000"/>
              </a:spcAft>
            </a:pPr>
            <a:r>
              <a:rPr lang="en-GB" sz="1100" b="1" dirty="0">
                <a:effectLst/>
              </a:rPr>
              <a:t>Section 117 of the Police and Criminal Evidence Act 1984 </a:t>
            </a:r>
            <a:r>
              <a:rPr lang="en-GB" sz="1100" dirty="0">
                <a:effectLst/>
              </a:rPr>
              <a:t>provides that a constable can use </a:t>
            </a:r>
            <a:r>
              <a:rPr lang="en-GB" sz="1100" b="1" dirty="0">
                <a:effectLst/>
              </a:rPr>
              <a:t>reasonable force</a:t>
            </a:r>
            <a:r>
              <a:rPr lang="en-GB" sz="1100" b="0" dirty="0">
                <a:effectLst/>
              </a:rPr>
              <a:t>, if necessary, in </a:t>
            </a:r>
            <a:r>
              <a:rPr lang="en-GB" sz="1100" dirty="0">
                <a:effectLst/>
              </a:rPr>
              <a:t>the exercise of any power under this Act</a:t>
            </a:r>
          </a:p>
          <a:p>
            <a:pPr>
              <a:lnSpc>
                <a:spcPct val="100000"/>
              </a:lnSpc>
              <a:spcBef>
                <a:spcPct val="0"/>
              </a:spcBef>
              <a:spcAft>
                <a:spcPct val="10000"/>
              </a:spcAft>
            </a:pPr>
            <a:r>
              <a:rPr lang="en-GB" altLang="en-US" sz="1100" b="0" dirty="0">
                <a:effectLst/>
              </a:rPr>
              <a:t>(Police power only)</a:t>
            </a:r>
            <a:r>
              <a:rPr lang="en-GB" altLang="en-US" sz="1100" b="0" baseline="0" dirty="0">
                <a:effectLst/>
              </a:rPr>
              <a:t> </a:t>
            </a:r>
          </a:p>
          <a:p>
            <a:pPr>
              <a:lnSpc>
                <a:spcPct val="100000"/>
              </a:lnSpc>
              <a:spcBef>
                <a:spcPct val="0"/>
              </a:spcBef>
              <a:spcAft>
                <a:spcPct val="10000"/>
              </a:spcAft>
            </a:pPr>
            <a:endParaRPr lang="en-GB" altLang="en-US" sz="1100" b="0" dirty="0">
              <a:effectLst/>
            </a:endParaRPr>
          </a:p>
          <a:p>
            <a:pPr>
              <a:lnSpc>
                <a:spcPct val="100000"/>
              </a:lnSpc>
              <a:spcBef>
                <a:spcPct val="0"/>
              </a:spcBef>
              <a:spcAft>
                <a:spcPct val="10000"/>
              </a:spcAft>
            </a:pPr>
            <a:r>
              <a:rPr lang="en-GB" altLang="en-US" sz="1100" b="1" dirty="0">
                <a:effectLst/>
              </a:rPr>
              <a:t>Common Law </a:t>
            </a:r>
            <a:r>
              <a:rPr lang="en-GB" altLang="en-US" sz="1100" b="0" dirty="0">
                <a:effectLst/>
              </a:rPr>
              <a:t>recognises that there may be circumstances in which one person may inflict violence on another, without committing a crime. It recognises as one of these circumstances, the right of a person to protect himself / herself from attack and to act in defence of others and if necessary to inflict violence on another in doing so. If no more force is used than is reasonable to repel the attack, such force is not unlawful. If you have an honestly held belief that you or another, are in imminent danger, then you may use such force as is reasonable and necessary to avert that danger.</a:t>
            </a:r>
          </a:p>
          <a:p>
            <a:pPr>
              <a:lnSpc>
                <a:spcPct val="100000"/>
              </a:lnSpc>
              <a:spcBef>
                <a:spcPct val="0"/>
              </a:spcBef>
              <a:spcAft>
                <a:spcPts val="600"/>
              </a:spcAft>
            </a:pPr>
            <a:endParaRPr lang="en-GB" altLang="en-US" sz="1100" b="0" dirty="0"/>
          </a:p>
          <a:p>
            <a:pPr marL="0" marR="0" indent="0" algn="l" defTabSz="914400" rtl="0" eaLnBrk="0" fontAlgn="base" latinLnBrk="0" hangingPunct="0">
              <a:lnSpc>
                <a:spcPct val="100000"/>
              </a:lnSpc>
              <a:spcBef>
                <a:spcPct val="0"/>
              </a:spcBef>
              <a:spcAft>
                <a:spcPts val="600"/>
              </a:spcAft>
              <a:buClrTx/>
              <a:buSzTx/>
              <a:buFontTx/>
              <a:buNone/>
              <a:tabLst/>
              <a:defRPr/>
            </a:pPr>
            <a:r>
              <a:rPr lang="en-US" altLang="en-US" sz="1100" b="1" dirty="0"/>
              <a:t>S3 Criminal Law Act 1967 </a:t>
            </a:r>
            <a:r>
              <a:rPr lang="en-US" altLang="en-US" sz="1100" dirty="0"/>
              <a:t>states that a person may use such force as is reasonable in the circumstances in</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US" altLang="en-US" sz="1100" dirty="0"/>
              <a:t>the </a:t>
            </a:r>
            <a:r>
              <a:rPr lang="en-GB" altLang="en-US" sz="1100" dirty="0"/>
              <a:t>prevention of crime, or </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GB" altLang="en-US" sz="1100" dirty="0"/>
              <a:t>in effecting or assisting in the lawful arrest of offenders or suspected offenders or</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GB" altLang="en-US" sz="1100" dirty="0"/>
              <a:t>in effecting or assisting in the lawful arrest of persons unlawfully at large.</a:t>
            </a:r>
          </a:p>
          <a:p>
            <a:pPr marL="0" marR="0" indent="0" algn="l" defTabSz="914400" rtl="0" eaLnBrk="0" fontAlgn="base" latinLnBrk="0" hangingPunct="0">
              <a:lnSpc>
                <a:spcPct val="100000"/>
              </a:lnSpc>
              <a:spcBef>
                <a:spcPct val="0"/>
              </a:spcBef>
              <a:spcAft>
                <a:spcPts val="600"/>
              </a:spcAft>
              <a:buClrTx/>
              <a:buSzTx/>
              <a:buFont typeface="Arial" panose="020B0604020202020204" pitchFamily="34" charset="0"/>
              <a:buNone/>
              <a:tabLst/>
              <a:defRPr/>
            </a:pPr>
            <a:r>
              <a:rPr lang="en-GB" altLang="en-US" sz="1100" dirty="0"/>
              <a:t>(This power can be used by any person) </a:t>
            </a:r>
          </a:p>
          <a:p>
            <a:pPr marL="0" marR="0" lvl="0" indent="0" algn="l" defTabSz="914400" rtl="0" eaLnBrk="0" fontAlgn="base" latinLnBrk="0" hangingPunct="0">
              <a:lnSpc>
                <a:spcPct val="100000"/>
              </a:lnSpc>
              <a:spcBef>
                <a:spcPct val="0"/>
              </a:spcBef>
              <a:spcAft>
                <a:spcPts val="600"/>
              </a:spcAft>
              <a:buClrTx/>
              <a:buSzTx/>
              <a:buFontTx/>
              <a:buNone/>
              <a:tabLst/>
              <a:defRPr/>
            </a:pPr>
            <a:endParaRPr lang="en-GB" sz="1100" b="1" dirty="0">
              <a:effectLst/>
            </a:endParaRPr>
          </a:p>
          <a:p>
            <a:pPr marL="0" marR="0" lvl="0" indent="0" algn="l" defTabSz="914400" rtl="0" eaLnBrk="0" fontAlgn="base" latinLnBrk="0" hangingPunct="0">
              <a:lnSpc>
                <a:spcPct val="100000"/>
              </a:lnSpc>
              <a:spcBef>
                <a:spcPct val="0"/>
              </a:spcBef>
              <a:spcAft>
                <a:spcPts val="600"/>
              </a:spcAft>
              <a:buClrTx/>
              <a:buSzTx/>
              <a:buFontTx/>
              <a:buNone/>
              <a:tabLst/>
              <a:defRPr/>
            </a:pPr>
            <a:r>
              <a:rPr lang="en-GB" sz="1100" b="1" dirty="0">
                <a:effectLst/>
              </a:rPr>
              <a:t>Section 76 of the Criminal Justice and Immigration Act 2008 </a:t>
            </a:r>
            <a:r>
              <a:rPr lang="en-GB" sz="1100" dirty="0">
                <a:effectLst/>
              </a:rPr>
              <a:t>expands on the common law and statutory defence of 'self-defence'. It includes special provision for householder cases -</a:t>
            </a:r>
            <a:r>
              <a:rPr lang="en-GB" sz="1100" b="0" i="0" u="none" strike="noStrike" kern="1200" baseline="0" dirty="0">
                <a:solidFill>
                  <a:schemeClr val="tx1"/>
                </a:solidFill>
                <a:latin typeface="Arial" charset="0"/>
                <a:ea typeface="+mn-ea"/>
                <a:cs typeface="+mn-cs"/>
              </a:rPr>
              <a:t> you must </a:t>
            </a:r>
            <a:r>
              <a:rPr lang="en-GB" sz="1100" b="1" i="0" u="none" strike="noStrike" kern="1200" baseline="0" dirty="0">
                <a:solidFill>
                  <a:schemeClr val="tx1"/>
                </a:solidFill>
                <a:latin typeface="Arial" charset="0"/>
                <a:ea typeface="+mn-ea"/>
                <a:cs typeface="+mn-cs"/>
              </a:rPr>
              <a:t>genuinely </a:t>
            </a:r>
            <a:r>
              <a:rPr lang="en-GB" sz="1100" b="0" i="0" u="none" strike="noStrike" kern="1200" baseline="0" dirty="0">
                <a:solidFill>
                  <a:schemeClr val="tx1"/>
                </a:solidFill>
                <a:latin typeface="Arial" charset="0"/>
                <a:ea typeface="+mn-ea"/>
                <a:cs typeface="+mn-cs"/>
              </a:rPr>
              <a:t>believe that the degree of force used is necessary given the circumstances of the case. This provision should ensure your own safety and the security of the detainee. </a:t>
            </a:r>
            <a:endParaRPr lang="en-GB" altLang="en-US" sz="1100" dirty="0"/>
          </a:p>
          <a:p>
            <a:pPr marL="0" marR="0" indent="0" algn="l" defTabSz="914400" rtl="0" eaLnBrk="0" fontAlgn="base" latinLnBrk="0" hangingPunct="0">
              <a:lnSpc>
                <a:spcPct val="100000"/>
              </a:lnSpc>
              <a:spcBef>
                <a:spcPct val="0"/>
              </a:spcBef>
              <a:spcAft>
                <a:spcPts val="600"/>
              </a:spcAft>
              <a:buClrTx/>
              <a:buSzTx/>
              <a:buFontTx/>
              <a:buNone/>
              <a:tabLst/>
              <a:defRPr/>
            </a:pPr>
            <a:endParaRPr lang="en-GB" altLang="en-US" sz="1100" dirty="0"/>
          </a:p>
          <a:p>
            <a:pPr marL="0" marR="0" indent="0" algn="l" defTabSz="914400" rtl="0" eaLnBrk="0" fontAlgn="base" latinLnBrk="0" hangingPunct="0">
              <a:lnSpc>
                <a:spcPct val="100000"/>
              </a:lnSpc>
              <a:spcBef>
                <a:spcPct val="0"/>
              </a:spcBef>
              <a:spcAft>
                <a:spcPts val="600"/>
              </a:spcAft>
              <a:buClrTx/>
              <a:buSzTx/>
              <a:buFontTx/>
              <a:buNone/>
              <a:tabLst/>
              <a:defRPr/>
            </a:pPr>
            <a:r>
              <a:rPr lang="en-GB" altLang="en-US" sz="1100" b="1" dirty="0"/>
              <a:t>Article 2 ECHR </a:t>
            </a:r>
            <a:r>
              <a:rPr lang="en-GB" altLang="en-US" sz="1100" dirty="0"/>
              <a:t>“Everyone’s right to life shall be protected by law. Deprivation of life shall not be regarded as inflicted in contravention of this article, when it results from the use of force, which is no more than absolutely necessary: </a:t>
            </a:r>
          </a:p>
          <a:p>
            <a:pPr marL="228600" marR="0" indent="-228600" algn="l" defTabSz="914400" rtl="0" eaLnBrk="0" fontAlgn="base" latinLnBrk="0" hangingPunct="0">
              <a:lnSpc>
                <a:spcPct val="100000"/>
              </a:lnSpc>
              <a:spcBef>
                <a:spcPct val="0"/>
              </a:spcBef>
              <a:spcAft>
                <a:spcPts val="600"/>
              </a:spcAft>
              <a:buClrTx/>
              <a:buSzTx/>
              <a:buFontTx/>
              <a:buAutoNum type="alphaLcParenR"/>
              <a:tabLst/>
              <a:defRPr/>
            </a:pPr>
            <a:r>
              <a:rPr lang="en-GB" altLang="en-US" sz="1100" dirty="0"/>
              <a:t>In defence of any person from unlawful violence. </a:t>
            </a:r>
          </a:p>
          <a:p>
            <a:pPr marL="228600" marR="0" indent="-228600" algn="l" defTabSz="914400" rtl="0" eaLnBrk="0" fontAlgn="base" latinLnBrk="0" hangingPunct="0">
              <a:lnSpc>
                <a:spcPct val="100000"/>
              </a:lnSpc>
              <a:spcBef>
                <a:spcPct val="0"/>
              </a:spcBef>
              <a:spcAft>
                <a:spcPts val="600"/>
              </a:spcAft>
              <a:buClrTx/>
              <a:buSzTx/>
              <a:buFontTx/>
              <a:buAutoNum type="alphaLcParenR"/>
              <a:tabLst/>
              <a:defRPr/>
            </a:pPr>
            <a:r>
              <a:rPr lang="en-GB" altLang="en-US" sz="1100" dirty="0"/>
              <a:t>b) In order to affect a lawful arrest or to prevent the escape of a person lawfully detained. </a:t>
            </a:r>
          </a:p>
          <a:p>
            <a:pPr marL="228600" marR="0" indent="-228600" algn="l" defTabSz="914400" rtl="0" eaLnBrk="0" fontAlgn="base" latinLnBrk="0" hangingPunct="0">
              <a:lnSpc>
                <a:spcPct val="100000"/>
              </a:lnSpc>
              <a:spcBef>
                <a:spcPct val="0"/>
              </a:spcBef>
              <a:spcAft>
                <a:spcPts val="600"/>
              </a:spcAft>
              <a:buClrTx/>
              <a:buSzTx/>
              <a:buFontTx/>
              <a:buAutoNum type="alphaLcParenR"/>
              <a:tabLst/>
              <a:defRPr/>
            </a:pPr>
            <a:r>
              <a:rPr lang="en-GB" altLang="en-US" sz="1100" dirty="0"/>
              <a:t>c) To quell a riot or insurrection.</a:t>
            </a:r>
          </a:p>
          <a:p>
            <a:pPr marL="0" marR="0" indent="0" algn="l" defTabSz="914400" rtl="0" eaLnBrk="0" fontAlgn="base" latinLnBrk="0" hangingPunct="0">
              <a:lnSpc>
                <a:spcPct val="100000"/>
              </a:lnSpc>
              <a:spcBef>
                <a:spcPct val="0"/>
              </a:spcBef>
              <a:spcAft>
                <a:spcPts val="600"/>
              </a:spcAft>
              <a:buClrTx/>
              <a:buSzTx/>
              <a:buFontTx/>
              <a:buNone/>
              <a:tabLst/>
              <a:defRPr/>
            </a:pPr>
            <a:endParaRPr lang="en-GB" altLang="en-US" sz="1100" dirty="0"/>
          </a:p>
          <a:p>
            <a:pPr marL="0" marR="0" indent="0" algn="l" defTabSz="914400" rtl="0" eaLnBrk="0" fontAlgn="base" latinLnBrk="0" hangingPunct="0">
              <a:lnSpc>
                <a:spcPct val="100000"/>
              </a:lnSpc>
              <a:spcBef>
                <a:spcPct val="0"/>
              </a:spcBef>
              <a:spcAft>
                <a:spcPts val="600"/>
              </a:spcAft>
              <a:buClrTx/>
              <a:buSzTx/>
              <a:buFontTx/>
              <a:buNone/>
              <a:tabLst/>
              <a:defRPr/>
            </a:pPr>
            <a:r>
              <a:rPr lang="en-GB" sz="1100" b="0" i="0" u="none" strike="noStrike" kern="1200" baseline="0" dirty="0">
                <a:solidFill>
                  <a:schemeClr val="tx1"/>
                </a:solidFill>
                <a:latin typeface="Arial" charset="0"/>
                <a:ea typeface="+mn-ea"/>
                <a:cs typeface="+mn-cs"/>
              </a:rPr>
              <a:t>An officer’s presence, including the way they approach the scene, their manner, appearance, professionalism, and ability to communicate effectively (both verbally and non-verbally) is extremely important when determining whether reasonable force is necessary during an arrest. </a:t>
            </a:r>
            <a:endParaRPr lang="en-GB" altLang="en-US" sz="1100" dirty="0"/>
          </a:p>
          <a:p>
            <a:pPr marL="0" marR="0" indent="0" algn="l" defTabSz="914400" rtl="0" eaLnBrk="0" fontAlgn="base" latinLnBrk="0" hangingPunct="0">
              <a:lnSpc>
                <a:spcPct val="100000"/>
              </a:lnSpc>
              <a:spcBef>
                <a:spcPct val="0"/>
              </a:spcBef>
              <a:spcAft>
                <a:spcPts val="600"/>
              </a:spcAft>
              <a:buClrTx/>
              <a:buSzTx/>
              <a:buFontTx/>
              <a:buNone/>
              <a:tabLst/>
              <a:defRPr/>
            </a:pPr>
            <a:r>
              <a:rPr lang="en-GB" sz="1100" b="0" i="0" u="none" strike="noStrike" kern="1200" baseline="0" dirty="0">
                <a:solidFill>
                  <a:schemeClr val="tx1"/>
                </a:solidFill>
                <a:latin typeface="Arial" charset="0"/>
                <a:ea typeface="+mn-ea"/>
                <a:cs typeface="+mn-cs"/>
              </a:rPr>
              <a:t>The National Decision Model can assist to determine how best to respond to the suspect and risk assess the situation. Assessing whether there are reasons relating to an individual’s culture, disability, mental ill health or physical illness which are causing an individual to behave in an unusual manner is important. The use of force to restrain the individual should be avoided if there is suspicion that an underlying medical condition or mental ill health may be causing the suspect to appear aggressive and medical advice should be sought. </a:t>
            </a:r>
          </a:p>
          <a:p>
            <a:pPr marL="0" marR="0" indent="0" algn="l" defTabSz="914400" rtl="0" eaLnBrk="0" fontAlgn="base" latinLnBrk="0" hangingPunct="0">
              <a:lnSpc>
                <a:spcPct val="100000"/>
              </a:lnSpc>
              <a:spcBef>
                <a:spcPct val="0"/>
              </a:spcBef>
              <a:spcAft>
                <a:spcPts val="600"/>
              </a:spcAft>
              <a:buClrTx/>
              <a:buSzTx/>
              <a:buFontTx/>
              <a:buNone/>
              <a:tabLst/>
              <a:defRPr/>
            </a:pPr>
            <a:r>
              <a:rPr lang="en-GB" altLang="en-US" sz="1100" b="0" i="0" u="none" strike="noStrike" kern="1200" baseline="0" dirty="0">
                <a:solidFill>
                  <a:schemeClr val="tx1"/>
                </a:solidFill>
                <a:latin typeface="Arial" charset="0"/>
                <a:ea typeface="+mn-ea"/>
                <a:cs typeface="+mn-cs"/>
              </a:rPr>
              <a:t>Response options might include: </a:t>
            </a:r>
            <a:endParaRPr lang="en-GB" altLang="en-US" sz="1100" dirty="0"/>
          </a:p>
          <a:p>
            <a:pPr marL="171450" indent="-171450">
              <a:lnSpc>
                <a:spcPct val="100000"/>
              </a:lnSpc>
              <a:spcAft>
                <a:spcPts val="600"/>
              </a:spcAft>
              <a:buFont typeface="Arial" panose="020B0604020202020204" pitchFamily="34" charset="0"/>
              <a:buChar char="•"/>
            </a:pPr>
            <a:r>
              <a:rPr lang="en-GB" altLang="en-US" sz="1100" dirty="0"/>
              <a:t>Officers presence</a:t>
            </a:r>
          </a:p>
          <a:p>
            <a:pPr marL="171450" indent="-171450">
              <a:lnSpc>
                <a:spcPct val="100000"/>
              </a:lnSpc>
              <a:spcAft>
                <a:spcPts val="600"/>
              </a:spcAft>
              <a:buFont typeface="Arial" panose="020B0604020202020204" pitchFamily="34" charset="0"/>
              <a:buChar char="•"/>
            </a:pPr>
            <a:r>
              <a:rPr lang="en-GB" altLang="en-US" sz="1100" dirty="0"/>
              <a:t>Verbal communication skills</a:t>
            </a:r>
          </a:p>
          <a:p>
            <a:pPr marL="171450" indent="-171450">
              <a:lnSpc>
                <a:spcPct val="100000"/>
              </a:lnSpc>
              <a:spcAft>
                <a:spcPts val="600"/>
              </a:spcAft>
              <a:buFont typeface="Arial" panose="020B0604020202020204" pitchFamily="34" charset="0"/>
              <a:buChar char="•"/>
            </a:pPr>
            <a:r>
              <a:rPr lang="en-GB" altLang="en-US" sz="1100" dirty="0"/>
              <a:t>Primary control skills - Use of empty hand skills (escort position, pressure points, arm-locks, wrist-locks, use of handcuffs and restraints using a baton).</a:t>
            </a:r>
          </a:p>
          <a:p>
            <a:pPr marL="171450" indent="-171450">
              <a:lnSpc>
                <a:spcPct val="100000"/>
              </a:lnSpc>
              <a:spcAft>
                <a:spcPts val="600"/>
              </a:spcAft>
              <a:buFont typeface="Arial" panose="020B0604020202020204" pitchFamily="34" charset="0"/>
              <a:buChar char="•"/>
            </a:pPr>
            <a:r>
              <a:rPr lang="en-GB" altLang="en-US" sz="1100" dirty="0"/>
              <a:t>Secondary control skills - </a:t>
            </a:r>
            <a:r>
              <a:rPr lang="en-GB" sz="1100" b="0" i="0" u="none" strike="noStrike" kern="1200" baseline="0" dirty="0">
                <a:solidFill>
                  <a:schemeClr val="tx1"/>
                </a:solidFill>
                <a:latin typeface="Arial" charset="0"/>
                <a:ea typeface="+mn-ea"/>
                <a:cs typeface="+mn-cs"/>
              </a:rPr>
              <a:t>Use of </a:t>
            </a:r>
            <a:r>
              <a:rPr lang="en-GB" sz="1100" b="0" i="0" u="none" strike="noStrike" kern="1200" baseline="0" dirty="0" err="1">
                <a:solidFill>
                  <a:schemeClr val="tx1"/>
                </a:solidFill>
                <a:latin typeface="Arial" charset="0"/>
                <a:ea typeface="+mn-ea"/>
                <a:cs typeface="+mn-cs"/>
              </a:rPr>
              <a:t>incapacitant</a:t>
            </a:r>
            <a:r>
              <a:rPr lang="en-GB" sz="1100" b="0" i="0" u="none" strike="noStrike" kern="1200" baseline="0" dirty="0">
                <a:solidFill>
                  <a:schemeClr val="tx1"/>
                </a:solidFill>
                <a:latin typeface="Arial" charset="0"/>
                <a:ea typeface="+mn-ea"/>
                <a:cs typeface="+mn-cs"/>
              </a:rPr>
              <a:t>.</a:t>
            </a:r>
            <a:endParaRPr lang="en-GB" altLang="en-US" sz="1100" dirty="0"/>
          </a:p>
          <a:p>
            <a:pPr marL="171450" indent="-171450">
              <a:lnSpc>
                <a:spcPct val="100000"/>
              </a:lnSpc>
              <a:spcAft>
                <a:spcPts val="600"/>
              </a:spcAft>
              <a:buFont typeface="Arial" panose="020B0604020202020204" pitchFamily="34" charset="0"/>
              <a:buChar char="•"/>
            </a:pPr>
            <a:r>
              <a:rPr lang="en-GB" altLang="en-US" sz="1100" dirty="0"/>
              <a:t>Defensive &amp; offensive tactics - blocks, strikes, takedowns with empty hands, batons or rigid handcuffs (takedowns only) </a:t>
            </a:r>
          </a:p>
          <a:p>
            <a:pPr marL="171450" indent="-171450">
              <a:lnSpc>
                <a:spcPct val="100000"/>
              </a:lnSpc>
              <a:spcAft>
                <a:spcPts val="600"/>
              </a:spcAft>
              <a:buFont typeface="Arial" panose="020B0604020202020204" pitchFamily="34" charset="0"/>
              <a:buChar char="•"/>
            </a:pPr>
            <a:r>
              <a:rPr lang="en-GB" altLang="en-US" sz="1100" dirty="0"/>
              <a:t>Deadly force - any action likely to cause serious injury or death use of unarmed skills, batons, firearms or by any other means</a:t>
            </a:r>
            <a:endParaRPr lang="en-GB" altLang="en-US" sz="1100" b="1" dirty="0"/>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28</a:t>
            </a:fld>
            <a:endParaRPr lang="en-GB"/>
          </a:p>
        </p:txBody>
      </p:sp>
    </p:spTree>
    <p:extLst>
      <p:ext uri="{BB962C8B-B14F-4D97-AF65-F5344CB8AC3E}">
        <p14:creationId xmlns:p14="http://schemas.microsoft.com/office/powerpoint/2010/main" val="32653937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300A558-B92F-0647-AF7A-2F747E605DE3}" type="slidenum">
              <a:rPr lang="en-US" smtClean="0"/>
              <a:t>33</a:t>
            </a:fld>
            <a:endParaRPr lang="en-US"/>
          </a:p>
        </p:txBody>
      </p:sp>
    </p:spTree>
    <p:extLst>
      <p:ext uri="{BB962C8B-B14F-4D97-AF65-F5344CB8AC3E}">
        <p14:creationId xmlns:p14="http://schemas.microsoft.com/office/powerpoint/2010/main" val="2861086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34</a:t>
            </a:fld>
            <a:endParaRPr lang="en-GB"/>
          </a:p>
        </p:txBody>
      </p:sp>
    </p:spTree>
    <p:extLst>
      <p:ext uri="{BB962C8B-B14F-4D97-AF65-F5344CB8AC3E}">
        <p14:creationId xmlns:p14="http://schemas.microsoft.com/office/powerpoint/2010/main" val="337285039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35</a:t>
            </a:fld>
            <a:endParaRPr lang="en-GB"/>
          </a:p>
        </p:txBody>
      </p:sp>
    </p:spTree>
    <p:extLst>
      <p:ext uri="{BB962C8B-B14F-4D97-AF65-F5344CB8AC3E}">
        <p14:creationId xmlns:p14="http://schemas.microsoft.com/office/powerpoint/2010/main" val="196684110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36</a:t>
            </a:fld>
            <a:endParaRPr lang="en-GB"/>
          </a:p>
        </p:txBody>
      </p:sp>
    </p:spTree>
    <p:extLst>
      <p:ext uri="{BB962C8B-B14F-4D97-AF65-F5344CB8AC3E}">
        <p14:creationId xmlns:p14="http://schemas.microsoft.com/office/powerpoint/2010/main" val="86754964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37</a:t>
            </a:fld>
            <a:endParaRPr lang="en-GB"/>
          </a:p>
        </p:txBody>
      </p:sp>
    </p:spTree>
    <p:extLst>
      <p:ext uri="{BB962C8B-B14F-4D97-AF65-F5344CB8AC3E}">
        <p14:creationId xmlns:p14="http://schemas.microsoft.com/office/powerpoint/2010/main" val="252852496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F8EF0C-9743-7C49-8B45-E35661F404B1}" type="slidenum">
              <a:rPr lang="en-US" smtClean="0"/>
              <a:t>38</a:t>
            </a:fld>
            <a:endParaRPr lang="en-US"/>
          </a:p>
        </p:txBody>
      </p:sp>
    </p:spTree>
    <p:extLst>
      <p:ext uri="{BB962C8B-B14F-4D97-AF65-F5344CB8AC3E}">
        <p14:creationId xmlns:p14="http://schemas.microsoft.com/office/powerpoint/2010/main" val="181374217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1" kern="1200" dirty="0">
              <a:solidFill>
                <a:schemeClr val="tx1"/>
              </a:solidFill>
              <a:effectLst/>
              <a:latin typeface="Arial" pitchFamily="34" charset="0"/>
              <a:ea typeface="ＭＳ Ｐゴシック" pitchFamily="-112" charset="-128"/>
              <a:cs typeface="ＭＳ Ｐゴシック" pitchFamily="-112" charset="-128"/>
            </a:endParaRPr>
          </a:p>
          <a:p>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The primary purpose of the powers to search a person before they have been arrested is to enable officers to allay or confirm suspicions about individuals without exercising their power of arrest. </a:t>
            </a:r>
          </a:p>
          <a:p>
            <a:r>
              <a:rPr lang="en-GB" sz="1200" b="1" i="0" u="none" strike="noStrike" kern="1200" baseline="0" dirty="0">
                <a:solidFill>
                  <a:schemeClr val="tx1"/>
                </a:solidFill>
                <a:latin typeface="Arial" pitchFamily="34" charset="0"/>
                <a:ea typeface="ＭＳ Ｐゴシック" pitchFamily="-112" charset="-128"/>
                <a:cs typeface="ＭＳ Ｐゴシック" pitchFamily="-112" charset="-128"/>
              </a:rPr>
              <a:t>Code A of the PACE</a:t>
            </a: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 Codes of Practice governs the exercise by officers of statutory powers to stop and search a person or vehicle without first making an arrest. </a:t>
            </a:r>
          </a:p>
          <a:p>
            <a:r>
              <a:rPr lang="en-GB" sz="1200" b="0" dirty="0">
                <a:solidFill>
                  <a:schemeClr val="tx1"/>
                </a:solidFill>
              </a:rPr>
              <a:t>The Police and Criminal Evidence Act 1984 and the PACE codes of practice provide the core framework of police powers and safeguards around stop and search, arrest, detention, investigation, identification and interviewing detainees.</a:t>
            </a:r>
          </a:p>
          <a:p>
            <a:pPr rtl="0"/>
            <a:endParaRPr lang="en-GB" sz="1200" b="0" i="0" u="none" strike="noStrike" baseline="0" dirty="0">
              <a:solidFill>
                <a:schemeClr val="tx1"/>
              </a:solidFill>
              <a:latin typeface="Arial" panose="020B0604020202020204" pitchFamily="34" charset="0"/>
            </a:endParaRPr>
          </a:p>
          <a:p>
            <a:pPr rtl="0"/>
            <a:r>
              <a:rPr lang="en-GB" sz="1200" b="1" i="0" u="none" strike="noStrike" baseline="0" dirty="0">
                <a:solidFill>
                  <a:schemeClr val="tx1"/>
                </a:solidFill>
                <a:latin typeface="Arial" panose="020B0604020202020204" pitchFamily="34" charset="0"/>
              </a:rPr>
              <a:t>College of Policing state: </a:t>
            </a:r>
          </a:p>
          <a:p>
            <a:pPr rtl="0"/>
            <a:r>
              <a:rPr lang="en-GB" sz="1200" b="0" i="0" u="none" strike="noStrike" baseline="0" dirty="0">
                <a:solidFill>
                  <a:schemeClr val="tx1"/>
                </a:solidFill>
                <a:latin typeface="Arial" panose="020B0604020202020204" pitchFamily="34" charset="0"/>
              </a:rPr>
              <a:t>A stop and search is most likely to be fair and effective when:</a:t>
            </a:r>
          </a:p>
          <a:p>
            <a:pPr marL="171450" indent="-171450" rtl="0">
              <a:buFont typeface="Arial" panose="020B0604020202020204" pitchFamily="34" charset="0"/>
              <a:buChar char="•"/>
            </a:pPr>
            <a:r>
              <a:rPr lang="en-GB" sz="1200" b="0" i="0" u="none" strike="noStrike" baseline="0" dirty="0">
                <a:solidFill>
                  <a:schemeClr val="tx1"/>
                </a:solidFill>
                <a:latin typeface="Arial" panose="020B0604020202020204" pitchFamily="34" charset="0"/>
              </a:rPr>
              <a:t>The search was a justified and lawful use of the power that stands up to public scrutiny</a:t>
            </a:r>
          </a:p>
          <a:p>
            <a:pPr marL="171450" indent="-171450" rtl="0">
              <a:buFont typeface="Arial" panose="020B0604020202020204" pitchFamily="34" charset="0"/>
              <a:buChar char="•"/>
            </a:pPr>
            <a:r>
              <a:rPr lang="en-GB" sz="1200" b="0" i="0" u="none" strike="noStrike" baseline="0" dirty="0">
                <a:solidFill>
                  <a:schemeClr val="tx1"/>
                </a:solidFill>
                <a:latin typeface="Arial" panose="020B0604020202020204" pitchFamily="34" charset="0"/>
              </a:rPr>
              <a:t>The officer genuinely believes the person has an item in their possession</a:t>
            </a:r>
          </a:p>
          <a:p>
            <a:pPr marL="171450" indent="-171450" rtl="0">
              <a:buFont typeface="Arial" panose="020B0604020202020204" pitchFamily="34" charset="0"/>
              <a:buChar char="•"/>
            </a:pPr>
            <a:r>
              <a:rPr lang="en-GB" sz="1200" b="0" i="0" u="none" strike="noStrike" baseline="0" dirty="0">
                <a:solidFill>
                  <a:schemeClr val="tx1"/>
                </a:solidFill>
                <a:latin typeface="Arial" panose="020B0604020202020204" pitchFamily="34" charset="0"/>
              </a:rPr>
              <a:t>The member of the public understands why they have been search and feels that they have been treated with respect</a:t>
            </a:r>
          </a:p>
          <a:p>
            <a:pPr marL="171450" indent="-171450" rtl="0">
              <a:buFont typeface="Arial" panose="020B0604020202020204" pitchFamily="34" charset="0"/>
              <a:buChar char="•"/>
            </a:pPr>
            <a:r>
              <a:rPr lang="en-GB" sz="1200" b="0" i="0" u="none" strike="noStrike" baseline="0" dirty="0">
                <a:solidFill>
                  <a:schemeClr val="tx1"/>
                </a:solidFill>
                <a:latin typeface="Arial" panose="020B0604020202020204" pitchFamily="34" charset="0"/>
              </a:rPr>
              <a:t>The search was necessary and was the least intrusive method a police officer could use to establish whether a member of the public has a prohibited article or an item for use in crime with then and more often than not the item is found.</a:t>
            </a:r>
            <a:endParaRPr lang="en-GB" sz="1200" b="1" kern="1200" dirty="0">
              <a:solidFill>
                <a:schemeClr val="tx1"/>
              </a:solidFill>
              <a:effectLst/>
              <a:latin typeface="Arial" pitchFamily="34" charset="0"/>
              <a:ea typeface="ＭＳ Ｐゴシック" pitchFamily="-112" charset="-128"/>
              <a:cs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39</a:t>
            </a:fld>
            <a:endParaRPr lang="en-GB" altLang="en-US"/>
          </a:p>
        </p:txBody>
      </p:sp>
    </p:spTree>
    <p:extLst>
      <p:ext uri="{BB962C8B-B14F-4D97-AF65-F5344CB8AC3E}">
        <p14:creationId xmlns:p14="http://schemas.microsoft.com/office/powerpoint/2010/main" val="2462917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40</a:t>
            </a:fld>
            <a:endParaRPr lang="en-US"/>
          </a:p>
        </p:txBody>
      </p:sp>
    </p:spTree>
    <p:extLst>
      <p:ext uri="{BB962C8B-B14F-4D97-AF65-F5344CB8AC3E}">
        <p14:creationId xmlns:p14="http://schemas.microsoft.com/office/powerpoint/2010/main" val="357069101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41</a:t>
            </a:fld>
            <a:endParaRPr lang="en-GB" altLang="en-US"/>
          </a:p>
        </p:txBody>
      </p:sp>
    </p:spTree>
    <p:extLst>
      <p:ext uri="{BB962C8B-B14F-4D97-AF65-F5344CB8AC3E}">
        <p14:creationId xmlns:p14="http://schemas.microsoft.com/office/powerpoint/2010/main" val="117654785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42</a:t>
            </a:fld>
            <a:endParaRPr lang="en-US"/>
          </a:p>
        </p:txBody>
      </p:sp>
    </p:spTree>
    <p:extLst>
      <p:ext uri="{BB962C8B-B14F-4D97-AF65-F5344CB8AC3E}">
        <p14:creationId xmlns:p14="http://schemas.microsoft.com/office/powerpoint/2010/main" val="36055785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43</a:t>
            </a:fld>
            <a:endParaRPr lang="en-GB" altLang="en-US"/>
          </a:p>
        </p:txBody>
      </p:sp>
    </p:spTree>
    <p:extLst>
      <p:ext uri="{BB962C8B-B14F-4D97-AF65-F5344CB8AC3E}">
        <p14:creationId xmlns:p14="http://schemas.microsoft.com/office/powerpoint/2010/main" val="206626240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1" i="0" u="none" strike="noStrike" kern="1200" baseline="0" dirty="0">
              <a:solidFill>
                <a:schemeClr val="tx1"/>
              </a:solidFill>
              <a:latin typeface="Arial" pitchFamily="34" charset="0"/>
              <a:ea typeface="ＭＳ Ｐゴシック" pitchFamily="-112" charset="-128"/>
              <a:cs typeface="ＭＳ Ｐゴシック" pitchFamily="-112" charset="-128"/>
            </a:endParaRPr>
          </a:p>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44</a:t>
            </a:fld>
            <a:endParaRPr lang="en-US"/>
          </a:p>
        </p:txBody>
      </p:sp>
    </p:spTree>
    <p:extLst>
      <p:ext uri="{BB962C8B-B14F-4D97-AF65-F5344CB8AC3E}">
        <p14:creationId xmlns:p14="http://schemas.microsoft.com/office/powerpoint/2010/main" val="218267352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45</a:t>
            </a:fld>
            <a:endParaRPr lang="en-GB" altLang="en-US"/>
          </a:p>
        </p:txBody>
      </p:sp>
    </p:spTree>
    <p:extLst>
      <p:ext uri="{BB962C8B-B14F-4D97-AF65-F5344CB8AC3E}">
        <p14:creationId xmlns:p14="http://schemas.microsoft.com/office/powerpoint/2010/main" val="142396450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46</a:t>
            </a:fld>
            <a:endParaRPr lang="en-GB" altLang="en-US"/>
          </a:p>
        </p:txBody>
      </p:sp>
    </p:spTree>
    <p:extLst>
      <p:ext uri="{BB962C8B-B14F-4D97-AF65-F5344CB8AC3E}">
        <p14:creationId xmlns:p14="http://schemas.microsoft.com/office/powerpoint/2010/main" val="357495889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47</a:t>
            </a:fld>
            <a:endParaRPr lang="en-GB" altLang="en-US"/>
          </a:p>
        </p:txBody>
      </p:sp>
    </p:spTree>
    <p:extLst>
      <p:ext uri="{BB962C8B-B14F-4D97-AF65-F5344CB8AC3E}">
        <p14:creationId xmlns:p14="http://schemas.microsoft.com/office/powerpoint/2010/main" val="376274803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48</a:t>
            </a:fld>
            <a:endParaRPr lang="en-GB" altLang="en-US"/>
          </a:p>
        </p:txBody>
      </p:sp>
    </p:spTree>
    <p:extLst>
      <p:ext uri="{BB962C8B-B14F-4D97-AF65-F5344CB8AC3E}">
        <p14:creationId xmlns:p14="http://schemas.microsoft.com/office/powerpoint/2010/main" val="153234558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49</a:t>
            </a:fld>
            <a:endParaRPr lang="en-GB" altLang="en-US"/>
          </a:p>
        </p:txBody>
      </p:sp>
    </p:spTree>
    <p:extLst>
      <p:ext uri="{BB962C8B-B14F-4D97-AF65-F5344CB8AC3E}">
        <p14:creationId xmlns:p14="http://schemas.microsoft.com/office/powerpoint/2010/main" val="247031945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50</a:t>
            </a:fld>
            <a:endParaRPr lang="en-GB" altLang="en-US"/>
          </a:p>
        </p:txBody>
      </p:sp>
    </p:spTree>
    <p:extLst>
      <p:ext uri="{BB962C8B-B14F-4D97-AF65-F5344CB8AC3E}">
        <p14:creationId xmlns:p14="http://schemas.microsoft.com/office/powerpoint/2010/main" val="14373208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51</a:t>
            </a:fld>
            <a:endParaRPr lang="en-GB" altLang="en-US"/>
          </a:p>
        </p:txBody>
      </p:sp>
    </p:spTree>
    <p:extLst>
      <p:ext uri="{BB962C8B-B14F-4D97-AF65-F5344CB8AC3E}">
        <p14:creationId xmlns:p14="http://schemas.microsoft.com/office/powerpoint/2010/main" val="92370386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52</a:t>
            </a:fld>
            <a:endParaRPr lang="en-GB" altLang="en-US"/>
          </a:p>
        </p:txBody>
      </p:sp>
    </p:spTree>
    <p:extLst>
      <p:ext uri="{BB962C8B-B14F-4D97-AF65-F5344CB8AC3E}">
        <p14:creationId xmlns:p14="http://schemas.microsoft.com/office/powerpoint/2010/main" val="107107975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53</a:t>
            </a:fld>
            <a:endParaRPr lang="en-GB" altLang="en-US"/>
          </a:p>
        </p:txBody>
      </p:sp>
    </p:spTree>
    <p:extLst>
      <p:ext uri="{BB962C8B-B14F-4D97-AF65-F5344CB8AC3E}">
        <p14:creationId xmlns:p14="http://schemas.microsoft.com/office/powerpoint/2010/main" val="161384770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54</a:t>
            </a:fld>
            <a:endParaRPr lang="en-US"/>
          </a:p>
        </p:txBody>
      </p:sp>
    </p:spTree>
    <p:extLst>
      <p:ext uri="{BB962C8B-B14F-4D97-AF65-F5344CB8AC3E}">
        <p14:creationId xmlns:p14="http://schemas.microsoft.com/office/powerpoint/2010/main" val="348123597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55</a:t>
            </a:fld>
            <a:endParaRPr lang="en-US"/>
          </a:p>
        </p:txBody>
      </p:sp>
    </p:spTree>
    <p:extLst>
      <p:ext uri="{BB962C8B-B14F-4D97-AF65-F5344CB8AC3E}">
        <p14:creationId xmlns:p14="http://schemas.microsoft.com/office/powerpoint/2010/main" val="427307989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058F46-0651-6346-AA1F-3A948C1D4FC2}" type="slidenum">
              <a:rPr lang="en-US" smtClean="0"/>
              <a:t>56</a:t>
            </a:fld>
            <a:endParaRPr lang="en-US"/>
          </a:p>
        </p:txBody>
      </p:sp>
    </p:spTree>
    <p:extLst>
      <p:ext uri="{BB962C8B-B14F-4D97-AF65-F5344CB8AC3E}">
        <p14:creationId xmlns:p14="http://schemas.microsoft.com/office/powerpoint/2010/main" val="239447043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57</a:t>
            </a:fld>
            <a:endParaRPr lang="en-US"/>
          </a:p>
        </p:txBody>
      </p:sp>
    </p:spTree>
    <p:extLst>
      <p:ext uri="{BB962C8B-B14F-4D97-AF65-F5344CB8AC3E}">
        <p14:creationId xmlns:p14="http://schemas.microsoft.com/office/powerpoint/2010/main" val="2867598402"/>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58</a:t>
            </a:fld>
            <a:endParaRPr lang="en-GB" altLang="en-US"/>
          </a:p>
        </p:txBody>
      </p:sp>
    </p:spTree>
    <p:extLst>
      <p:ext uri="{BB962C8B-B14F-4D97-AF65-F5344CB8AC3E}">
        <p14:creationId xmlns:p14="http://schemas.microsoft.com/office/powerpoint/2010/main" val="380497134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59</a:t>
            </a:fld>
            <a:endParaRPr lang="en-GB" altLang="en-US"/>
          </a:p>
        </p:txBody>
      </p:sp>
    </p:spTree>
    <p:extLst>
      <p:ext uri="{BB962C8B-B14F-4D97-AF65-F5344CB8AC3E}">
        <p14:creationId xmlns:p14="http://schemas.microsoft.com/office/powerpoint/2010/main" val="27273682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61</a:t>
            </a:fld>
            <a:endParaRPr lang="en-GB" altLang="en-US"/>
          </a:p>
        </p:txBody>
      </p:sp>
    </p:spTree>
    <p:extLst>
      <p:ext uri="{BB962C8B-B14F-4D97-AF65-F5344CB8AC3E}">
        <p14:creationId xmlns:p14="http://schemas.microsoft.com/office/powerpoint/2010/main" val="2937030954"/>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62</a:t>
            </a:fld>
            <a:endParaRPr lang="en-GB" altLang="en-US"/>
          </a:p>
        </p:txBody>
      </p:sp>
    </p:spTree>
    <p:extLst>
      <p:ext uri="{BB962C8B-B14F-4D97-AF65-F5344CB8AC3E}">
        <p14:creationId xmlns:p14="http://schemas.microsoft.com/office/powerpoint/2010/main" val="794599288"/>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64</a:t>
            </a:fld>
            <a:endParaRPr lang="en-GB" altLang="en-US"/>
          </a:p>
        </p:txBody>
      </p:sp>
    </p:spTree>
    <p:extLst>
      <p:ext uri="{BB962C8B-B14F-4D97-AF65-F5344CB8AC3E}">
        <p14:creationId xmlns:p14="http://schemas.microsoft.com/office/powerpoint/2010/main" val="1843120327"/>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65</a:t>
            </a:fld>
            <a:endParaRPr lang="en-GB" altLang="en-US"/>
          </a:p>
        </p:txBody>
      </p:sp>
    </p:spTree>
    <p:extLst>
      <p:ext uri="{BB962C8B-B14F-4D97-AF65-F5344CB8AC3E}">
        <p14:creationId xmlns:p14="http://schemas.microsoft.com/office/powerpoint/2010/main" val="3265778109"/>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66</a:t>
            </a:fld>
            <a:endParaRPr lang="en-GB" altLang="en-US"/>
          </a:p>
        </p:txBody>
      </p:sp>
    </p:spTree>
    <p:extLst>
      <p:ext uri="{BB962C8B-B14F-4D97-AF65-F5344CB8AC3E}">
        <p14:creationId xmlns:p14="http://schemas.microsoft.com/office/powerpoint/2010/main" val="390328461"/>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67</a:t>
            </a:fld>
            <a:endParaRPr lang="en-GB" altLang="en-US"/>
          </a:p>
        </p:txBody>
      </p:sp>
    </p:spTree>
    <p:extLst>
      <p:ext uri="{BB962C8B-B14F-4D97-AF65-F5344CB8AC3E}">
        <p14:creationId xmlns:p14="http://schemas.microsoft.com/office/powerpoint/2010/main" val="3742356986"/>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68</a:t>
            </a:fld>
            <a:endParaRPr lang="en-GB" altLang="en-US"/>
          </a:p>
        </p:txBody>
      </p:sp>
    </p:spTree>
    <p:extLst>
      <p:ext uri="{BB962C8B-B14F-4D97-AF65-F5344CB8AC3E}">
        <p14:creationId xmlns:p14="http://schemas.microsoft.com/office/powerpoint/2010/main" val="3217215494"/>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70</a:t>
            </a:fld>
            <a:endParaRPr lang="en-GB" altLang="en-US"/>
          </a:p>
        </p:txBody>
      </p:sp>
    </p:spTree>
    <p:extLst>
      <p:ext uri="{BB962C8B-B14F-4D97-AF65-F5344CB8AC3E}">
        <p14:creationId xmlns:p14="http://schemas.microsoft.com/office/powerpoint/2010/main" val="3040063946"/>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71</a:t>
            </a:fld>
            <a:endParaRPr lang="en-US"/>
          </a:p>
        </p:txBody>
      </p:sp>
    </p:spTree>
    <p:extLst>
      <p:ext uri="{BB962C8B-B14F-4D97-AF65-F5344CB8AC3E}">
        <p14:creationId xmlns:p14="http://schemas.microsoft.com/office/powerpoint/2010/main" val="102778104"/>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72</a:t>
            </a:fld>
            <a:endParaRPr lang="en-GB" altLang="en-US"/>
          </a:p>
        </p:txBody>
      </p:sp>
    </p:spTree>
    <p:extLst>
      <p:ext uri="{BB962C8B-B14F-4D97-AF65-F5344CB8AC3E}">
        <p14:creationId xmlns:p14="http://schemas.microsoft.com/office/powerpoint/2010/main" val="991994813"/>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73</a:t>
            </a:fld>
            <a:endParaRPr lang="en-GB" altLang="en-US"/>
          </a:p>
        </p:txBody>
      </p:sp>
    </p:spTree>
    <p:extLst>
      <p:ext uri="{BB962C8B-B14F-4D97-AF65-F5344CB8AC3E}">
        <p14:creationId xmlns:p14="http://schemas.microsoft.com/office/powerpoint/2010/main" val="1291395974"/>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74</a:t>
            </a:fld>
            <a:endParaRPr lang="en-GB" altLang="en-US"/>
          </a:p>
        </p:txBody>
      </p:sp>
    </p:spTree>
    <p:extLst>
      <p:ext uri="{BB962C8B-B14F-4D97-AF65-F5344CB8AC3E}">
        <p14:creationId xmlns:p14="http://schemas.microsoft.com/office/powerpoint/2010/main" val="86631486"/>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75</a:t>
            </a:fld>
            <a:endParaRPr lang="en-GB" altLang="en-US"/>
          </a:p>
        </p:txBody>
      </p:sp>
    </p:spTree>
    <p:extLst>
      <p:ext uri="{BB962C8B-B14F-4D97-AF65-F5344CB8AC3E}">
        <p14:creationId xmlns:p14="http://schemas.microsoft.com/office/powerpoint/2010/main" val="771305069"/>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t>This is a relatively simple example. It satisfies the requirements of the question:</a:t>
            </a:r>
          </a:p>
          <a:p>
            <a:r>
              <a:rPr lang="en-GB" sz="1100" dirty="0"/>
              <a:t> </a:t>
            </a:r>
          </a:p>
          <a:p>
            <a:r>
              <a:rPr lang="en-GB" sz="1100" dirty="0"/>
              <a:t>“Do I have specific intelligence including my own observations, which provides reasonable grounds for suspecting that this person at this time in these circumstances possesses a specific prohibited article, and there is a likelihood based on these suspicions that I will find the item I am looking for?” It may also be, of course, that an arrest would be justified. </a:t>
            </a:r>
          </a:p>
          <a:p>
            <a:endParaRPr lang="en-GB" sz="1100" dirty="0"/>
          </a:p>
          <a:p>
            <a:r>
              <a:rPr lang="en-GB" sz="1100" dirty="0"/>
              <a:t>On the slide, “specific intelligence” is shown in red.</a:t>
            </a:r>
            <a:r>
              <a:rPr lang="en-GB" sz="1100" baseline="0" dirty="0"/>
              <a:t> </a:t>
            </a:r>
            <a:r>
              <a:rPr lang="en-GB" sz="1100" dirty="0"/>
              <a:t>Therefore in “these circumstances” a stop is justified. </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77</a:t>
            </a:fld>
            <a:endParaRPr lang="en-GB" altLang="en-US"/>
          </a:p>
        </p:txBody>
      </p:sp>
    </p:spTree>
    <p:extLst>
      <p:ext uri="{BB962C8B-B14F-4D97-AF65-F5344CB8AC3E}">
        <p14:creationId xmlns:p14="http://schemas.microsoft.com/office/powerpoint/2010/main" val="2138353196"/>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Although the object removed may not be of any value, e.g. it may be advertising material, there are reasonable grounds to at least stop the suspect and question him. If the object is innocuous he will probably reveal it. If he denies taking anything, the denial will add to the reasonable grounds.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Therefore in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these circumstances</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 a stop is justified. </a:t>
            </a: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78</a:t>
            </a:fld>
            <a:endParaRPr lang="en-GB" altLang="en-US"/>
          </a:p>
        </p:txBody>
      </p:sp>
    </p:spTree>
    <p:extLst>
      <p:ext uri="{BB962C8B-B14F-4D97-AF65-F5344CB8AC3E}">
        <p14:creationId xmlns:p14="http://schemas.microsoft.com/office/powerpoint/2010/main" val="2293231759"/>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In this case, the specific intelligence is the officers’ observations, allied to the fact that the suspect does not live at the premises concerned.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The requirements of time, person concerned and the circumstances concerned are also fulfilled. </a:t>
            </a: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79</a:t>
            </a:fld>
            <a:endParaRPr lang="en-GB" altLang="en-US"/>
          </a:p>
        </p:txBody>
      </p:sp>
    </p:spTree>
    <p:extLst>
      <p:ext uri="{BB962C8B-B14F-4D97-AF65-F5344CB8AC3E}">
        <p14:creationId xmlns:p14="http://schemas.microsoft.com/office/powerpoint/2010/main" val="3619185869"/>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In this example there are no reasonable grounds to stop and search any of the group. Although there is intelligence against one of the group, there is no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specific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intelligence about him or any other member of the group at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this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time in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these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circumstances. The fact that someone puts something in his pocket is not grounds for a search</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Ask who would search person #1 (person putting something in their pocket) and why, whilst teasing out from the class what grounds they are using.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trainer should be mindful some officers may be using incorrect grounds such as the fact it’s a known drug dealing area and that they are a group of youths, as opposed to the manner in which the person put the “something” in his pocket.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Encourage the class to consider talking to the youth first. Officers can ask people to explain their presence in the location, ask for names, how they know each other, observe body language etc.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NB:</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Despite all these options, there may still be insufficient grounds to search Person #1 for drugs as the officer(s) may not have the grounds to show they had genuinely and objectively reasonable suspicion that they would find a prohibited article on that person and that time.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Remind the learners that the subject(s) could simply walk away and are not obliged to talk to the officers or remain unless reasonable grounds exist or an offence(s) have been committed. </a:t>
            </a:r>
            <a:r>
              <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This may result in an intelligence report at best on this individual and the others.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Next ask the class to consider the grounds to search the person with intelligence suggesting they are supplying drugs (Person #2).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trainer should expect officers to check the date and context of that intelligence before searching and that some officers will suggest that Person #1’s actions, taken in conjunction with the intelligence about Person #2, may lead some officers to justify a search on both Person #1 and #2.</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NB:</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It is likely most officers will use the intelligence marker (if accurate and up to date) as sufficient grounds to search Person #2 following a series of questions to clarify name and identity etc.</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Each officer may have a differing view as to the point at which, they think they have met their threshold for reasonably objective suspicion and this scenario is a good example where the law does not provide a sufficiently clear steer as to when that may be.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Officers must consider the factors they </a:t>
            </a:r>
            <a:r>
              <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CAN</a:t>
            </a: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 lawfully use to escalate from a stop and account to a stop and search (i.e. information or intelligence, behaviour they have witnessed, replies to questions etc.) and the factors they </a:t>
            </a:r>
            <a:r>
              <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CANNOT </a:t>
            </a: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use (such as known drug dealing area, the fact they are youths etc.).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If officers are happy they can articulate these reasonable grounds to the subject, record them clearly on the search record, could justify them to a supervisor, community scrutiny panel or court and apply them professionally and proportionately, then they may well apply their threshold at different stages from the rest of the class.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trainer can widen the debate to ask which officers would search the remainder of the group other than persons #1 and #2 and of course why.</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80</a:t>
            </a:fld>
            <a:endParaRPr lang="en-GB" altLang="en-US"/>
          </a:p>
        </p:txBody>
      </p:sp>
    </p:spTree>
    <p:extLst>
      <p:ext uri="{BB962C8B-B14F-4D97-AF65-F5344CB8AC3E}">
        <p14:creationId xmlns:p14="http://schemas.microsoft.com/office/powerpoint/2010/main" val="3036753443"/>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dirty="0">
                <a:solidFill>
                  <a:srgbClr val="000000"/>
                </a:solidFill>
                <a:latin typeface="Arial" pitchFamily="34" charset="0"/>
                <a:ea typeface="ＭＳ Ｐゴシック" pitchFamily="34" charset="-128"/>
              </a:rPr>
              <a:t>A previous conviction is not reasonable grounds for a search. There is no specific intelligence which provides reasonable grounds for suspecting that </a:t>
            </a:r>
            <a:r>
              <a:rPr lang="en-GB" altLang="en-US" sz="1100" b="1" dirty="0">
                <a:solidFill>
                  <a:srgbClr val="000000"/>
                </a:solidFill>
                <a:latin typeface="Arial" pitchFamily="34" charset="0"/>
                <a:ea typeface="ＭＳ Ｐゴシック" pitchFamily="34" charset="-128"/>
              </a:rPr>
              <a:t>this </a:t>
            </a:r>
            <a:r>
              <a:rPr lang="en-GB" altLang="en-US" sz="1100" dirty="0">
                <a:solidFill>
                  <a:srgbClr val="000000"/>
                </a:solidFill>
                <a:latin typeface="Arial" pitchFamily="34" charset="0"/>
                <a:ea typeface="ＭＳ Ｐゴシック" pitchFamily="34" charset="-128"/>
              </a:rPr>
              <a:t>man at </a:t>
            </a:r>
            <a:r>
              <a:rPr lang="en-GB" altLang="en-US" sz="1100" b="1" dirty="0">
                <a:solidFill>
                  <a:srgbClr val="000000"/>
                </a:solidFill>
                <a:latin typeface="Arial" pitchFamily="34" charset="0"/>
                <a:ea typeface="ＭＳ Ｐゴシック" pitchFamily="34" charset="-128"/>
              </a:rPr>
              <a:t>this </a:t>
            </a:r>
            <a:r>
              <a:rPr lang="en-GB" altLang="en-US" sz="1100" dirty="0">
                <a:solidFill>
                  <a:srgbClr val="000000"/>
                </a:solidFill>
                <a:latin typeface="Arial" pitchFamily="34" charset="0"/>
                <a:ea typeface="ＭＳ Ｐゴシック" pitchFamily="34" charset="-128"/>
              </a:rPr>
              <a:t>time in </a:t>
            </a:r>
            <a:r>
              <a:rPr lang="en-GB" altLang="en-US" sz="1100" b="1" dirty="0">
                <a:solidFill>
                  <a:srgbClr val="000000"/>
                </a:solidFill>
                <a:latin typeface="Arial" pitchFamily="34" charset="0"/>
                <a:ea typeface="ＭＳ Ｐゴシック" pitchFamily="34" charset="-128"/>
              </a:rPr>
              <a:t>these circumstances </a:t>
            </a:r>
            <a:r>
              <a:rPr lang="en-GB" altLang="en-US" sz="1100" dirty="0">
                <a:solidFill>
                  <a:srgbClr val="000000"/>
                </a:solidFill>
                <a:latin typeface="Arial" pitchFamily="34" charset="0"/>
                <a:ea typeface="ＭＳ Ｐゴシック" pitchFamily="34" charset="-128"/>
              </a:rPr>
              <a:t>possesses a specific prohibited article. </a:t>
            </a:r>
          </a:p>
          <a:p>
            <a:pPr eaLnBrk="1" hangingPunct="1"/>
            <a:endParaRPr lang="en-GB" altLang="en-US" sz="1100" dirty="0">
              <a:solidFill>
                <a:srgbClr val="000000"/>
              </a:solidFill>
              <a:latin typeface="Arial" pitchFamily="34" charset="0"/>
              <a:ea typeface="ＭＳ Ｐゴシック" pitchFamily="34" charset="-128"/>
            </a:endParaRPr>
          </a:p>
          <a:p>
            <a:pPr eaLnBrk="1" hangingPunct="1"/>
            <a:r>
              <a:rPr lang="en-GB" altLang="en-US" sz="1100" dirty="0">
                <a:solidFill>
                  <a:srgbClr val="000000"/>
                </a:solidFill>
                <a:latin typeface="Arial" pitchFamily="34" charset="0"/>
                <a:ea typeface="Times New Roman" pitchFamily="18" charset="0"/>
                <a:cs typeface="Arial" pitchFamily="34" charset="0"/>
              </a:rPr>
              <a:t>If the person walks away officers should be reminded that there are many basic patrol tactics they can use to ensure this person isn't committing crime even if they have no power to search e.g. Tell the person there is a police presence in the area, point out the CCTV, mention the neighbourhood watch, update colleagues about the stop and account etc. Too many times officers with no grounds feel they "are just letting someone get away by not searching them". </a:t>
            </a:r>
          </a:p>
          <a:p>
            <a:pPr eaLnBrk="1" hangingPunct="1"/>
            <a:endParaRPr lang="en-GB" altLang="en-US" sz="1100" dirty="0">
              <a:solidFill>
                <a:srgbClr val="000000"/>
              </a:solidFill>
              <a:latin typeface="Arial" pitchFamily="34" charset="0"/>
              <a:ea typeface="Times New Roman" pitchFamily="18" charset="0"/>
              <a:cs typeface="Arial" pitchFamily="34" charset="0"/>
            </a:endParaRPr>
          </a:p>
          <a:p>
            <a:pPr eaLnBrk="1" hangingPunct="1"/>
            <a:r>
              <a:rPr lang="en-GB" altLang="en-US" sz="1100" dirty="0">
                <a:solidFill>
                  <a:srgbClr val="000000"/>
                </a:solidFill>
                <a:latin typeface="Arial" pitchFamily="34" charset="0"/>
                <a:ea typeface="Times New Roman" pitchFamily="18" charset="0"/>
                <a:cs typeface="Arial" pitchFamily="34" charset="0"/>
              </a:rPr>
              <a:t>If they have no legal grounds then they have no power to search!</a:t>
            </a:r>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81</a:t>
            </a:fld>
            <a:endParaRPr lang="en-GB" altLang="en-US"/>
          </a:p>
        </p:txBody>
      </p:sp>
    </p:spTree>
    <p:extLst>
      <p:ext uri="{BB962C8B-B14F-4D97-AF65-F5344CB8AC3E}">
        <p14:creationId xmlns:p14="http://schemas.microsoft.com/office/powerpoint/2010/main" val="876021315"/>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As the information stands there are no grounds for searching the other occupants of the vehicle as there is no specific intelligence which provides reasonable grounds for suspecting that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either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person at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this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time in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these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circumstances possesses a specific prohibited article.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A smell of cannabis alone does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not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constitute reasonable grounds. The smell of cannabis, or anything else, does not mean that the item is present and stop and search is designed to find tangible items.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Again this is a scenario where officers may reach their threshold for reasonable grounds at slightly different stages.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Authorised Professional Practice (APP) from the College says the smell of cannabis alone is insufficient grounds to search as the likelihood test in Code A of PACE is not made out i.e. Statistics from several forces show a very high percentage of stops conducted on the smell alone to be negative and therefore it is highly </a:t>
            </a:r>
            <a:r>
              <a:rPr kumimoji="0" lang="en-GB" altLang="en-US" sz="1100" b="1" i="0" u="sng"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unlikely</a:t>
            </a: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 the item being searched for will be found.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At the time of writing this has not been incorporated into Code A of PACE or clarified by the Home Office but the NPCC lead on stop and search is encouraging forces to consider the impact of officers carrying out so many negative searches and the impact on the community who perceive this as an indicator that police are abusing their powers with no legitimate end due to having more negative results than positive (especially when it comes to drugs searches).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Some may decide to search the person who produces cannabis regardless of the small amount, as it would be seen as reasonable by most that the fact the subject had some drugs on them means there could well be more.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Some officers may feel that the additional information the subject in possession of cannabis gives officers, regarding the fact all 3 occupants where at a party together where cannabis was being smoked, may be sufficient information combined with the smell from the car and the already surrendered drugs to search all the occupants and the car and again this is likely to be reasonable in the circumstances.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Officers are encouraged to speak to each individual and ascertain if they have smoked drugs or have any in their possession, noting answers and behaviours before escalating to a stop search of the individuals or the car.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trainer should expect the following to be raised as a question, or may raise it themselves once the original scenario has been debated.</a:t>
            </a: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harder situation is where the car smells of cannabis and no occupant provides any explanation for the smell or they simply refuse to answer questions put to them. Armed with no specific intelligence or information there would be insufficient grounds (as laid out in the APP) to justify a search of the occupants or the vehicle.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Officers may decide to test the driver for drugged driving or arrest under S4 of the RTA for being unfit to drive through drink or drugs – all depending on the demeanour of the person or the result of any field impairment test. If the driver is found to be under the influence of a controlled drug this may add grounds which lead the officer to consider searching the car or the other occupants. </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82</a:t>
            </a:fld>
            <a:endParaRPr lang="en-GB" altLang="en-US"/>
          </a:p>
        </p:txBody>
      </p:sp>
    </p:spTree>
    <p:extLst>
      <p:ext uri="{BB962C8B-B14F-4D97-AF65-F5344CB8AC3E}">
        <p14:creationId xmlns:p14="http://schemas.microsoft.com/office/powerpoint/2010/main" val="2908495603"/>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kern="1200" dirty="0">
                <a:solidFill>
                  <a:schemeClr val="tx1"/>
                </a:solidFill>
                <a:effectLst/>
                <a:latin typeface="Arial" pitchFamily="34" charset="0"/>
                <a:ea typeface="ＭＳ Ｐゴシック" pitchFamily="-112" charset="-128"/>
                <a:cs typeface="ＭＳ Ｐゴシック" pitchFamily="-112" charset="-128"/>
              </a:rPr>
              <a:t>The concept of the quadrant search i.e. splitting the subject into quarters, front and back.</a:t>
            </a: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r>
              <a:rPr lang="en-GB" sz="1200" kern="1200" dirty="0">
                <a:solidFill>
                  <a:schemeClr val="tx1"/>
                </a:solidFill>
                <a:effectLst/>
                <a:latin typeface="Arial" pitchFamily="34" charset="0"/>
                <a:ea typeface="ＭＳ Ｐゴシック" pitchFamily="-112" charset="-128"/>
                <a:cs typeface="ＭＳ Ｐゴシック" pitchFamily="-112" charset="-128"/>
              </a:rPr>
              <a:t>Why would they search a subject i.e. what are they looking for?</a:t>
            </a: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r>
              <a:rPr lang="en-GB" sz="1200" b="1" kern="1200" dirty="0">
                <a:solidFill>
                  <a:schemeClr val="tx1"/>
                </a:solidFill>
                <a:effectLst/>
                <a:latin typeface="Arial" pitchFamily="34" charset="0"/>
                <a:ea typeface="ＭＳ Ｐゴシック" pitchFamily="-112" charset="-128"/>
                <a:cs typeface="ＭＳ Ｐゴシック" pitchFamily="-112" charset="-128"/>
              </a:rPr>
              <a:t>T – Tamper with evidence</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b="1" kern="1200" dirty="0">
                <a:solidFill>
                  <a:schemeClr val="tx1"/>
                </a:solidFill>
                <a:effectLst/>
                <a:latin typeface="Arial" pitchFamily="34" charset="0"/>
                <a:ea typeface="ＭＳ Ｐゴシック" pitchFamily="-112" charset="-128"/>
                <a:cs typeface="ＭＳ Ｐゴシック" pitchFamily="-112" charset="-128"/>
              </a:rPr>
              <a:t>I – Injure themselves/you/another</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b="1" kern="1200" dirty="0">
                <a:solidFill>
                  <a:schemeClr val="tx1"/>
                </a:solidFill>
                <a:effectLst/>
                <a:latin typeface="Arial" pitchFamily="34" charset="0"/>
                <a:ea typeface="ＭＳ Ｐゴシック" pitchFamily="-112" charset="-128"/>
                <a:cs typeface="ＭＳ Ｐゴシック" pitchFamily="-112" charset="-128"/>
              </a:rPr>
              <a:t>E – Escape</a:t>
            </a:r>
          </a:p>
          <a:p>
            <a:endParaRPr lang="en-GB" sz="1200" b="1"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Demonstrate an effective quadrant search, emphasizing:</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Personal safety i.e. gloves</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Control of subject i.e. would they handcuff?</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Areas of concealment.</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Not putting hands where you cannot see.</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Recovery of exhibits i.e. where to </a:t>
            </a:r>
            <a:r>
              <a:rPr lang="en-GB" sz="1200" kern="1200" dirty="0" err="1">
                <a:solidFill>
                  <a:schemeClr val="tx1"/>
                </a:solidFill>
                <a:effectLst/>
                <a:latin typeface="Arial" pitchFamily="34" charset="0"/>
                <a:ea typeface="ＭＳ Ｐゴシック" pitchFamily="-112" charset="-128"/>
                <a:cs typeface="ＭＳ Ｐゴシック" pitchFamily="-112" charset="-128"/>
              </a:rPr>
              <a:t>stowe</a:t>
            </a:r>
            <a:r>
              <a:rPr lang="en-GB" sz="1200" kern="1200" dirty="0">
                <a:solidFill>
                  <a:schemeClr val="tx1"/>
                </a:solidFill>
                <a:effectLst/>
                <a:latin typeface="Arial" pitchFamily="34" charset="0"/>
                <a:ea typeface="ＭＳ Ｐゴシック" pitchFamily="-112" charset="-128"/>
                <a:cs typeface="ＭＳ Ｐゴシック" pitchFamily="-112" charset="-128"/>
              </a:rPr>
              <a:t>.</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Areas routinely missed i.e. ankle area of socks, waistband.</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JOG i.e. removal of Jacket, Outer Clothing and Gloves.</a:t>
            </a:r>
          </a:p>
          <a:p>
            <a:r>
              <a:rPr lang="en-US" sz="1200" b="1" u="sng" kern="1200" dirty="0">
                <a:solidFill>
                  <a:schemeClr val="tx1"/>
                </a:solidFill>
                <a:effectLst/>
                <a:latin typeface="Arial" pitchFamily="34" charset="0"/>
                <a:ea typeface="ＭＳ Ｐゴシック" pitchFamily="-112" charset="-128"/>
                <a:cs typeface="ＭＳ Ｐゴシック" pitchFamily="-112" charset="-128"/>
              </a:rPr>
              <a:t>MOUTH SEARCHES.</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b="1" u="none" strike="noStrike" kern="1200" dirty="0">
                <a:solidFill>
                  <a:schemeClr val="tx1"/>
                </a:solidFill>
                <a:effectLst/>
                <a:latin typeface="Arial" pitchFamily="34" charset="0"/>
                <a:ea typeface="ＭＳ Ｐゴシック" pitchFamily="-112" charset="-128"/>
                <a:cs typeface="ＭＳ Ｐゴシック" pitchFamily="-112" charset="-128"/>
              </a:rPr>
              <a: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EDIP mouth search, consider safety of officers carrying out this search, consider Duty of Care to officers and subject.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Officers to be extremely mindful of the injury potential on themselves when placing hands, fingers, objects into the subject’s mouth.  Also the danger to the subject and the risk of pushing the item further into the subject’s throat.  </a:t>
            </a:r>
            <a:r>
              <a:rPr lang="en-US" sz="1200" b="1" kern="1200" dirty="0">
                <a:solidFill>
                  <a:schemeClr val="tx1"/>
                </a:solidFill>
                <a:effectLst/>
                <a:latin typeface="Arial" pitchFamily="34" charset="0"/>
                <a:ea typeface="ＭＳ Ｐゴシック" pitchFamily="-112" charset="-128"/>
                <a:cs typeface="ＭＳ Ｐゴシック" pitchFamily="-112" charset="-128"/>
              </a:rPr>
              <a:t>JPLANE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b="1" kern="1200" dirty="0">
                <a:solidFill>
                  <a:schemeClr val="tx1"/>
                </a:solidFill>
                <a:effectLst/>
                <a:latin typeface="Arial" pitchFamily="34" charset="0"/>
                <a:ea typeface="ＭＳ Ｐゴシック" pitchFamily="-112" charset="-128"/>
                <a:cs typeface="ＭＳ Ｐゴシック" pitchFamily="-112" charset="-128"/>
              </a:rPr>
              <a: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If the matter becomes a life threatening situation, the subject must be treated as a medical emergency and evacuated to hospital.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All officers have a duty of care towards all those they interact with appropriate first aid techniques for a choking subject must then be followed.</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r>
              <a:rPr lang="en-US" sz="1200" b="1" u="sng" kern="1200" dirty="0">
                <a:solidFill>
                  <a:schemeClr val="tx1"/>
                </a:solidFill>
                <a:effectLst/>
                <a:latin typeface="Arial" pitchFamily="34" charset="0"/>
                <a:ea typeface="ＭＳ Ｐゴシック" pitchFamily="-112" charset="-128"/>
                <a:cs typeface="ＭＳ Ｐゴシック" pitchFamily="-112" charset="-128"/>
              </a:rPr>
              <a:t>PRONE SEARCHING</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EDIP prone searching, consider safety of officers carrying out this search, consider Duty of Care to officers and subject. </a:t>
            </a:r>
          </a:p>
          <a:p>
            <a:endParaRPr lang="en-US"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Students will have covered this in OST but Trainer to refresh if necessary. Student pairs up and practice a</a:t>
            </a:r>
            <a:r>
              <a:rPr lang="en-US" sz="1200" kern="1200" baseline="0" dirty="0">
                <a:solidFill>
                  <a:schemeClr val="tx1"/>
                </a:solidFill>
                <a:effectLst/>
                <a:latin typeface="Arial" pitchFamily="34" charset="0"/>
                <a:ea typeface="ＭＳ Ｐゴシック" pitchFamily="-112" charset="-128"/>
                <a:cs typeface="ＭＳ Ｐゴシック" pitchFamily="-112" charset="-128"/>
              </a:rPr>
              <a:t> </a:t>
            </a:r>
            <a:r>
              <a:rPr lang="en-US" sz="1200" kern="1200" dirty="0">
                <a:solidFill>
                  <a:schemeClr val="tx1"/>
                </a:solidFill>
                <a:effectLst/>
                <a:latin typeface="Arial" pitchFamily="34" charset="0"/>
                <a:ea typeface="ＭＳ Ｐゴシック" pitchFamily="-112" charset="-128"/>
                <a:cs typeface="ＭＳ Ｐゴシック" pitchFamily="-112" charset="-128"/>
              </a:rPr>
              <a:t>quadrant search.</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pPr lvl="0"/>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pPr lvl="0"/>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83</a:t>
            </a:fld>
            <a:endParaRPr lang="en-GB" altLang="en-US"/>
          </a:p>
        </p:txBody>
      </p:sp>
    </p:spTree>
    <p:extLst>
      <p:ext uri="{BB962C8B-B14F-4D97-AF65-F5344CB8AC3E}">
        <p14:creationId xmlns:p14="http://schemas.microsoft.com/office/powerpoint/2010/main" val="23057779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9902E-5628-A040-DCDF-1C13D8E05FA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2E6A663-C1C0-AB10-8583-F69FECF4FE8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C5717A6-CC27-858A-FE30-A0932C0352A4}"/>
              </a:ext>
            </a:extLst>
          </p:cNvPr>
          <p:cNvSpPr>
            <a:spLocks noGrp="1"/>
          </p:cNvSpPr>
          <p:nvPr>
            <p:ph type="dt" sz="half" idx="10"/>
          </p:nvPr>
        </p:nvSpPr>
        <p:spPr/>
        <p:txBody>
          <a:bodyPr/>
          <a:lstStyle/>
          <a:p>
            <a:fld id="{06C2799E-66AF-1048-91B9-2177D379AE1E}" type="datetimeFigureOut">
              <a:rPr lang="en-US" smtClean="0"/>
              <a:t>2/4/23</a:t>
            </a:fld>
            <a:endParaRPr lang="en-US"/>
          </a:p>
        </p:txBody>
      </p:sp>
      <p:sp>
        <p:nvSpPr>
          <p:cNvPr id="5" name="Footer Placeholder 4">
            <a:extLst>
              <a:ext uri="{FF2B5EF4-FFF2-40B4-BE49-F238E27FC236}">
                <a16:creationId xmlns:a16="http://schemas.microsoft.com/office/drawing/2014/main" id="{93C691D4-4278-4B6F-3813-178F2913FC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0A0B49-4E3F-83A6-2B44-4704314DDDC8}"/>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12079406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0A91A-78C7-8359-3BC2-20497063210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331D5F1-B521-B4BE-1872-47B9FF4A902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6FCDE86-464C-C8CC-3C80-A54F56A61848}"/>
              </a:ext>
            </a:extLst>
          </p:cNvPr>
          <p:cNvSpPr>
            <a:spLocks noGrp="1"/>
          </p:cNvSpPr>
          <p:nvPr>
            <p:ph type="dt" sz="half" idx="10"/>
          </p:nvPr>
        </p:nvSpPr>
        <p:spPr/>
        <p:txBody>
          <a:bodyPr/>
          <a:lstStyle/>
          <a:p>
            <a:fld id="{06C2799E-66AF-1048-91B9-2177D379AE1E}" type="datetimeFigureOut">
              <a:rPr lang="en-US" smtClean="0"/>
              <a:t>2/4/23</a:t>
            </a:fld>
            <a:endParaRPr lang="en-US"/>
          </a:p>
        </p:txBody>
      </p:sp>
      <p:sp>
        <p:nvSpPr>
          <p:cNvPr id="5" name="Footer Placeholder 4">
            <a:extLst>
              <a:ext uri="{FF2B5EF4-FFF2-40B4-BE49-F238E27FC236}">
                <a16:creationId xmlns:a16="http://schemas.microsoft.com/office/drawing/2014/main" id="{AA83FA5C-8236-C861-22F0-E662984F6D8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F49B98-EEC6-2D96-FF36-B2285AA0A314}"/>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470290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9B954-C5A5-E622-91D0-36915CF8C27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41705EF-4A8A-2522-A29A-AF39367E210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2A01ECA-DC94-64EC-FB9C-9A3203C11B7D}"/>
              </a:ext>
            </a:extLst>
          </p:cNvPr>
          <p:cNvSpPr>
            <a:spLocks noGrp="1"/>
          </p:cNvSpPr>
          <p:nvPr>
            <p:ph type="dt" sz="half" idx="10"/>
          </p:nvPr>
        </p:nvSpPr>
        <p:spPr/>
        <p:txBody>
          <a:bodyPr/>
          <a:lstStyle/>
          <a:p>
            <a:fld id="{06C2799E-66AF-1048-91B9-2177D379AE1E}" type="datetimeFigureOut">
              <a:rPr lang="en-US" smtClean="0"/>
              <a:t>2/4/23</a:t>
            </a:fld>
            <a:endParaRPr lang="en-US"/>
          </a:p>
        </p:txBody>
      </p:sp>
      <p:sp>
        <p:nvSpPr>
          <p:cNvPr id="5" name="Footer Placeholder 4">
            <a:extLst>
              <a:ext uri="{FF2B5EF4-FFF2-40B4-BE49-F238E27FC236}">
                <a16:creationId xmlns:a16="http://schemas.microsoft.com/office/drawing/2014/main" id="{297DEA25-776E-2416-57D6-CDA9F5940A6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C092E9-714C-762E-3FF0-B5A44B413F71}"/>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41649413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C4B5E-C7D7-E428-CA2B-E4074E93796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7ED3563-C831-2E03-5958-4C551C9BC2D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1F41ABA-B6E4-A7AF-1E7A-AACEE1D6670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6F88330-B09C-20B7-1CEA-932BBBF5DAB0}"/>
              </a:ext>
            </a:extLst>
          </p:cNvPr>
          <p:cNvSpPr>
            <a:spLocks noGrp="1"/>
          </p:cNvSpPr>
          <p:nvPr>
            <p:ph type="dt" sz="half" idx="10"/>
          </p:nvPr>
        </p:nvSpPr>
        <p:spPr/>
        <p:txBody>
          <a:bodyPr/>
          <a:lstStyle/>
          <a:p>
            <a:fld id="{06C2799E-66AF-1048-91B9-2177D379AE1E}" type="datetimeFigureOut">
              <a:rPr lang="en-US" smtClean="0"/>
              <a:t>2/4/23</a:t>
            </a:fld>
            <a:endParaRPr lang="en-US"/>
          </a:p>
        </p:txBody>
      </p:sp>
      <p:sp>
        <p:nvSpPr>
          <p:cNvPr id="6" name="Footer Placeholder 5">
            <a:extLst>
              <a:ext uri="{FF2B5EF4-FFF2-40B4-BE49-F238E27FC236}">
                <a16:creationId xmlns:a16="http://schemas.microsoft.com/office/drawing/2014/main" id="{D73907B8-4DB5-3FD7-D5D5-1212C1FB7D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3C91330-7856-9D81-D3B2-7273D0014A33}"/>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2551724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5F867-D13F-C31D-5C49-FA861DF44F8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BD483E9-8FC8-17C1-0AAD-3A4F334DFC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9374BDA-119F-4841-8505-922CB89328B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00C5B9F-C7C3-C922-3898-364DDFACAB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23D8D22-85DC-0A4C-7F73-76C24C0EBD6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C34A8C2-B35E-601A-18E9-3E4E69B5840C}"/>
              </a:ext>
            </a:extLst>
          </p:cNvPr>
          <p:cNvSpPr>
            <a:spLocks noGrp="1"/>
          </p:cNvSpPr>
          <p:nvPr>
            <p:ph type="dt" sz="half" idx="10"/>
          </p:nvPr>
        </p:nvSpPr>
        <p:spPr/>
        <p:txBody>
          <a:bodyPr/>
          <a:lstStyle/>
          <a:p>
            <a:fld id="{06C2799E-66AF-1048-91B9-2177D379AE1E}" type="datetimeFigureOut">
              <a:rPr lang="en-US" smtClean="0"/>
              <a:t>2/4/23</a:t>
            </a:fld>
            <a:endParaRPr lang="en-US"/>
          </a:p>
        </p:txBody>
      </p:sp>
      <p:sp>
        <p:nvSpPr>
          <p:cNvPr id="8" name="Footer Placeholder 7">
            <a:extLst>
              <a:ext uri="{FF2B5EF4-FFF2-40B4-BE49-F238E27FC236}">
                <a16:creationId xmlns:a16="http://schemas.microsoft.com/office/drawing/2014/main" id="{54CBCFC3-4861-CB2C-5FB2-30D69D5C8D7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3D6473-58C9-CB9E-3976-3EEAC56BF26B}"/>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24463967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676F9-0D33-E5CF-B5A9-2A5D5A1A121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0EC199A-F19A-D342-EF4E-B6E6F3D4792B}"/>
              </a:ext>
            </a:extLst>
          </p:cNvPr>
          <p:cNvSpPr>
            <a:spLocks noGrp="1"/>
          </p:cNvSpPr>
          <p:nvPr>
            <p:ph type="dt" sz="half" idx="10"/>
          </p:nvPr>
        </p:nvSpPr>
        <p:spPr/>
        <p:txBody>
          <a:bodyPr/>
          <a:lstStyle/>
          <a:p>
            <a:fld id="{06C2799E-66AF-1048-91B9-2177D379AE1E}" type="datetimeFigureOut">
              <a:rPr lang="en-US" smtClean="0"/>
              <a:t>2/4/23</a:t>
            </a:fld>
            <a:endParaRPr lang="en-US"/>
          </a:p>
        </p:txBody>
      </p:sp>
      <p:sp>
        <p:nvSpPr>
          <p:cNvPr id="4" name="Footer Placeholder 3">
            <a:extLst>
              <a:ext uri="{FF2B5EF4-FFF2-40B4-BE49-F238E27FC236}">
                <a16:creationId xmlns:a16="http://schemas.microsoft.com/office/drawing/2014/main" id="{7E6DCDD5-27A1-BA9B-43AD-4FA87535677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765CB95-2DA9-06A5-A424-2F5AAE5148FF}"/>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27214971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25F7551-BA24-3AFE-3C8A-2D1578491630}"/>
              </a:ext>
            </a:extLst>
          </p:cNvPr>
          <p:cNvSpPr>
            <a:spLocks noGrp="1"/>
          </p:cNvSpPr>
          <p:nvPr>
            <p:ph type="dt" sz="half" idx="10"/>
          </p:nvPr>
        </p:nvSpPr>
        <p:spPr/>
        <p:txBody>
          <a:bodyPr/>
          <a:lstStyle/>
          <a:p>
            <a:fld id="{06C2799E-66AF-1048-91B9-2177D379AE1E}" type="datetimeFigureOut">
              <a:rPr lang="en-US" smtClean="0"/>
              <a:t>2/4/23</a:t>
            </a:fld>
            <a:endParaRPr lang="en-US"/>
          </a:p>
        </p:txBody>
      </p:sp>
      <p:sp>
        <p:nvSpPr>
          <p:cNvPr id="3" name="Footer Placeholder 2">
            <a:extLst>
              <a:ext uri="{FF2B5EF4-FFF2-40B4-BE49-F238E27FC236}">
                <a16:creationId xmlns:a16="http://schemas.microsoft.com/office/drawing/2014/main" id="{2363776C-E9EB-EB6D-EFB4-59FB92F9A9F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39D4F04-AD79-7A75-27FD-347CDE1CE0E0}"/>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3438457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CB348-4993-6F64-68E6-19FA34CC888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192B5E0-90D9-92C9-A9C2-321EDDD4FFF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DD1FFDB-ACF7-E111-B665-609FE3169D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5898505-4ED1-2668-EB1E-D560C9D482B2}"/>
              </a:ext>
            </a:extLst>
          </p:cNvPr>
          <p:cNvSpPr>
            <a:spLocks noGrp="1"/>
          </p:cNvSpPr>
          <p:nvPr>
            <p:ph type="dt" sz="half" idx="10"/>
          </p:nvPr>
        </p:nvSpPr>
        <p:spPr/>
        <p:txBody>
          <a:bodyPr/>
          <a:lstStyle/>
          <a:p>
            <a:fld id="{06C2799E-66AF-1048-91B9-2177D379AE1E}" type="datetimeFigureOut">
              <a:rPr lang="en-US" smtClean="0"/>
              <a:t>2/4/23</a:t>
            </a:fld>
            <a:endParaRPr lang="en-US"/>
          </a:p>
        </p:txBody>
      </p:sp>
      <p:sp>
        <p:nvSpPr>
          <p:cNvPr id="6" name="Footer Placeholder 5">
            <a:extLst>
              <a:ext uri="{FF2B5EF4-FFF2-40B4-BE49-F238E27FC236}">
                <a16:creationId xmlns:a16="http://schemas.microsoft.com/office/drawing/2014/main" id="{0675F648-6304-AAED-A0EA-7F20847CDB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215437-63DF-9808-0F4F-DFBD40A5CAB4}"/>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36178121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CA37F-522E-56B6-18FB-D16AD17EE89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5F4AE55-6783-BA37-D054-3133F27780A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C60CE5E-D00F-04FF-EF9C-0F5DF0E67C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0DA2353-755E-AF18-3225-1EA93EB1B674}"/>
              </a:ext>
            </a:extLst>
          </p:cNvPr>
          <p:cNvSpPr>
            <a:spLocks noGrp="1"/>
          </p:cNvSpPr>
          <p:nvPr>
            <p:ph type="dt" sz="half" idx="10"/>
          </p:nvPr>
        </p:nvSpPr>
        <p:spPr/>
        <p:txBody>
          <a:bodyPr/>
          <a:lstStyle/>
          <a:p>
            <a:fld id="{06C2799E-66AF-1048-91B9-2177D379AE1E}" type="datetimeFigureOut">
              <a:rPr lang="en-US" smtClean="0"/>
              <a:t>2/4/23</a:t>
            </a:fld>
            <a:endParaRPr lang="en-US"/>
          </a:p>
        </p:txBody>
      </p:sp>
      <p:sp>
        <p:nvSpPr>
          <p:cNvPr id="6" name="Footer Placeholder 5">
            <a:extLst>
              <a:ext uri="{FF2B5EF4-FFF2-40B4-BE49-F238E27FC236}">
                <a16:creationId xmlns:a16="http://schemas.microsoft.com/office/drawing/2014/main" id="{499E1750-93BC-7530-1736-FB2B3E97D63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6856EE8-2E84-596C-D9CE-42A458B0B4BE}"/>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23791818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9689A-D5DC-0C2D-D51F-B29A64FB789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A4720C3-B301-C8E3-0C0D-E61ADA4433D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A70D537-4B48-099D-48DC-9167C019A575}"/>
              </a:ext>
            </a:extLst>
          </p:cNvPr>
          <p:cNvSpPr>
            <a:spLocks noGrp="1"/>
          </p:cNvSpPr>
          <p:nvPr>
            <p:ph type="dt" sz="half" idx="10"/>
          </p:nvPr>
        </p:nvSpPr>
        <p:spPr/>
        <p:txBody>
          <a:bodyPr/>
          <a:lstStyle/>
          <a:p>
            <a:fld id="{06C2799E-66AF-1048-91B9-2177D379AE1E}" type="datetimeFigureOut">
              <a:rPr lang="en-US" smtClean="0"/>
              <a:t>2/4/23</a:t>
            </a:fld>
            <a:endParaRPr lang="en-US"/>
          </a:p>
        </p:txBody>
      </p:sp>
      <p:sp>
        <p:nvSpPr>
          <p:cNvPr id="5" name="Footer Placeholder 4">
            <a:extLst>
              <a:ext uri="{FF2B5EF4-FFF2-40B4-BE49-F238E27FC236}">
                <a16:creationId xmlns:a16="http://schemas.microsoft.com/office/drawing/2014/main" id="{2E22CC6E-A6F2-E3B5-2DA3-DC0FFA0B2D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851ECEB-D3FB-A5B6-5ADD-87061E646BCF}"/>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4290246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48A66D-915E-E3E5-CBD7-CA287F054BE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77FD204-3E33-6065-1ABC-577CEBC7B0C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C039E17-6B97-838C-EEC0-FFC0EDF1EA4C}"/>
              </a:ext>
            </a:extLst>
          </p:cNvPr>
          <p:cNvSpPr>
            <a:spLocks noGrp="1"/>
          </p:cNvSpPr>
          <p:nvPr>
            <p:ph type="dt" sz="half" idx="10"/>
          </p:nvPr>
        </p:nvSpPr>
        <p:spPr/>
        <p:txBody>
          <a:bodyPr/>
          <a:lstStyle/>
          <a:p>
            <a:fld id="{06C2799E-66AF-1048-91B9-2177D379AE1E}" type="datetimeFigureOut">
              <a:rPr lang="en-US" smtClean="0"/>
              <a:t>2/4/23</a:t>
            </a:fld>
            <a:endParaRPr lang="en-US"/>
          </a:p>
        </p:txBody>
      </p:sp>
      <p:sp>
        <p:nvSpPr>
          <p:cNvPr id="5" name="Footer Placeholder 4">
            <a:extLst>
              <a:ext uri="{FF2B5EF4-FFF2-40B4-BE49-F238E27FC236}">
                <a16:creationId xmlns:a16="http://schemas.microsoft.com/office/drawing/2014/main" id="{F24F6858-9DD1-D8FB-AE84-E989D22197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55CCCA-F4C5-7F0A-1742-DEDFA0EA331B}"/>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21787576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EB9C95A-D0FC-667A-3AE8-19C1331E66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B42B42B-F657-D330-1457-7BF2408BE7D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233E126-90CC-2D58-BFA4-54D4DBAABF6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C2799E-66AF-1048-91B9-2177D379AE1E}" type="datetimeFigureOut">
              <a:rPr lang="en-US" smtClean="0"/>
              <a:t>2/4/23</a:t>
            </a:fld>
            <a:endParaRPr lang="en-US"/>
          </a:p>
        </p:txBody>
      </p:sp>
      <p:sp>
        <p:nvSpPr>
          <p:cNvPr id="5" name="Footer Placeholder 4">
            <a:extLst>
              <a:ext uri="{FF2B5EF4-FFF2-40B4-BE49-F238E27FC236}">
                <a16:creationId xmlns:a16="http://schemas.microsoft.com/office/drawing/2014/main" id="{80E4BD3F-D42D-CE23-7534-E7C774BEE21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73A1143-BD22-9444-2425-208A998B10C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9003062-4800-4649-8C06-0C19A9F6B568}" type="slidenum">
              <a:rPr lang="en-US" smtClean="0"/>
              <a:t>‹#›</a:t>
            </a:fld>
            <a:endParaRPr lang="en-US"/>
          </a:p>
        </p:txBody>
      </p:sp>
    </p:spTree>
    <p:extLst>
      <p:ext uri="{BB962C8B-B14F-4D97-AF65-F5344CB8AC3E}">
        <p14:creationId xmlns:p14="http://schemas.microsoft.com/office/powerpoint/2010/main" val="756119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tags" Target="../tags/tag1.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xml"/><Relationship Id="rId1" Type="http://schemas.openxmlformats.org/officeDocument/2006/relationships/tags" Target="../tags/tag2.xml"/><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15.jpeg"/></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18.jpe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7.xml"/><Relationship Id="rId1" Type="http://schemas.openxmlformats.org/officeDocument/2006/relationships/tags" Target="../tags/tag3.xml"/><Relationship Id="rId4" Type="http://schemas.openxmlformats.org/officeDocument/2006/relationships/image" Target="../media/image19.jpe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7.xml"/><Relationship Id="rId1" Type="http://schemas.openxmlformats.org/officeDocument/2006/relationships/tags" Target="../tags/tag4.xml"/><Relationship Id="rId4" Type="http://schemas.openxmlformats.org/officeDocument/2006/relationships/image" Target="../media/image21.jpeg"/></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2.jpeg"/><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3.jpeg"/><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4.jpeg"/><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25.png"/><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image" Target="../media/image33.jpeg"/><Relationship Id="rId5" Type="http://schemas.openxmlformats.org/officeDocument/2006/relationships/image" Target="../media/image32.jpeg"/><Relationship Id="rId4" Type="http://schemas.openxmlformats.org/officeDocument/2006/relationships/image" Target="../media/image31.png"/></Relationships>
</file>

<file path=ppt/slides/_rels/slide41.xml.rels><?xml version="1.0" encoding="UTF-8" standalone="yes"?>
<Relationships xmlns="http://schemas.openxmlformats.org/package/2006/relationships"><Relationship Id="rId8" Type="http://schemas.openxmlformats.org/officeDocument/2006/relationships/image" Target="../media/image34.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10" Type="http://schemas.openxmlformats.org/officeDocument/2006/relationships/image" Target="../media/image36.jpeg"/><Relationship Id="rId4" Type="http://schemas.openxmlformats.org/officeDocument/2006/relationships/diagramLayout" Target="../diagrams/layout7.xml"/><Relationship Id="rId9" Type="http://schemas.openxmlformats.org/officeDocument/2006/relationships/image" Target="../media/image35.jpeg"/></Relationships>
</file>

<file path=ppt/slides/_rels/slide42.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37.jpeg"/><Relationship Id="rId7" Type="http://schemas.openxmlformats.org/officeDocument/2006/relationships/diagramColors" Target="../diagrams/colors8.xml"/><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diagramQuickStyle" Target="../diagrams/quickStyle8.xml"/><Relationship Id="rId5" Type="http://schemas.openxmlformats.org/officeDocument/2006/relationships/diagramLayout" Target="../diagrams/layout8.xml"/><Relationship Id="rId10" Type="http://schemas.openxmlformats.org/officeDocument/2006/relationships/image" Target="../media/image39.jpeg"/><Relationship Id="rId4" Type="http://schemas.openxmlformats.org/officeDocument/2006/relationships/diagramData" Target="../diagrams/data8.xml"/><Relationship Id="rId9" Type="http://schemas.openxmlformats.org/officeDocument/2006/relationships/image" Target="../media/image38.png"/></Relationships>
</file>

<file path=ppt/slides/_rels/slide43.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image" Target="../media/image40.jpeg"/><Relationship Id="rId7" Type="http://schemas.openxmlformats.org/officeDocument/2006/relationships/diagramQuickStyle" Target="../diagrams/quickStyle9.xml"/><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diagramLayout" Target="../diagrams/layout9.xml"/><Relationship Id="rId5" Type="http://schemas.openxmlformats.org/officeDocument/2006/relationships/diagramData" Target="../diagrams/data9.xml"/><Relationship Id="rId4" Type="http://schemas.openxmlformats.org/officeDocument/2006/relationships/image" Target="../media/image41.jpeg"/><Relationship Id="rId9" Type="http://schemas.microsoft.com/office/2007/relationships/diagramDrawing" Target="../diagrams/drawing9.xml"/></Relationships>
</file>

<file path=ppt/slides/_rels/slide4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7.xml"/><Relationship Id="rId1" Type="http://schemas.openxmlformats.org/officeDocument/2006/relationships/slideLayout" Target="../slideLayouts/slideLayout7.xml"/><Relationship Id="rId5" Type="http://schemas.openxmlformats.org/officeDocument/2006/relationships/image" Target="../media/image43.jpeg"/><Relationship Id="rId4" Type="http://schemas.openxmlformats.org/officeDocument/2006/relationships/image" Target="../media/image31.png"/></Relationships>
</file>

<file path=ppt/slides/_rels/slide45.xml.rels><?xml version="1.0" encoding="UTF-8" standalone="yes"?>
<Relationships xmlns="http://schemas.openxmlformats.org/package/2006/relationships"><Relationship Id="rId8" Type="http://schemas.openxmlformats.org/officeDocument/2006/relationships/image" Target="../media/image44.jpe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38.xml"/><Relationship Id="rId1" Type="http://schemas.openxmlformats.org/officeDocument/2006/relationships/slideLayout" Target="../slideLayouts/slideLayout6.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 Id="rId9" Type="http://schemas.openxmlformats.org/officeDocument/2006/relationships/image" Target="../media/image45.jpeg"/></Relationships>
</file>

<file path=ppt/slides/_rels/slide46.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image" Target="../media/image48.png"/></Relationships>
</file>

<file path=ppt/slides/_rels/slide48.xml.rels><?xml version="1.0" encoding="UTF-8" standalone="yes"?>
<Relationships xmlns="http://schemas.openxmlformats.org/package/2006/relationships"><Relationship Id="rId8" Type="http://schemas.openxmlformats.org/officeDocument/2006/relationships/image" Target="../media/image51.jpe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41.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 Id="rId9" Type="http://schemas.openxmlformats.org/officeDocument/2006/relationships/image" Target="../media/image52.jpeg"/></Relationships>
</file>

<file path=ppt/slides/_rels/slide49.xml.rels><?xml version="1.0" encoding="UTF-8" standalone="yes"?>
<Relationships xmlns="http://schemas.openxmlformats.org/package/2006/relationships"><Relationship Id="rId8" Type="http://schemas.openxmlformats.org/officeDocument/2006/relationships/image" Target="../media/image53.jpe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42.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10" Type="http://schemas.openxmlformats.org/officeDocument/2006/relationships/image" Target="../media/image55.jpeg"/><Relationship Id="rId4" Type="http://schemas.openxmlformats.org/officeDocument/2006/relationships/diagramLayout" Target="../diagrams/layout12.xml"/><Relationship Id="rId9" Type="http://schemas.openxmlformats.org/officeDocument/2006/relationships/image" Target="../media/image54.jpeg"/></Relationships>
</file>

<file path=ppt/slides/_rels/slide50.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notesSlide" Target="../notesSlides/notesSlide43.xml"/><Relationship Id="rId7" Type="http://schemas.openxmlformats.org/officeDocument/2006/relationships/diagramColors" Target="../diagrams/colors13.xml"/><Relationship Id="rId2" Type="http://schemas.openxmlformats.org/officeDocument/2006/relationships/slideLayout" Target="../slideLayouts/slideLayout7.xml"/><Relationship Id="rId1" Type="http://schemas.openxmlformats.org/officeDocument/2006/relationships/tags" Target="../tags/tag5.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s>
</file>

<file path=ppt/slides/_rels/slide51.xml.rels><?xml version="1.0" encoding="UTF-8" standalone="yes"?>
<Relationships xmlns="http://schemas.openxmlformats.org/package/2006/relationships"><Relationship Id="rId8" Type="http://schemas.openxmlformats.org/officeDocument/2006/relationships/diagramLayout" Target="../diagrams/layout14.xml"/><Relationship Id="rId3" Type="http://schemas.openxmlformats.org/officeDocument/2006/relationships/image" Target="../media/image59.png"/><Relationship Id="rId7" Type="http://schemas.openxmlformats.org/officeDocument/2006/relationships/diagramData" Target="../diagrams/data14.xml"/><Relationship Id="rId2" Type="http://schemas.openxmlformats.org/officeDocument/2006/relationships/notesSlide" Target="../notesSlides/notesSlide44.xml"/><Relationship Id="rId1" Type="http://schemas.openxmlformats.org/officeDocument/2006/relationships/slideLayout" Target="../slideLayouts/slideLayout7.xml"/><Relationship Id="rId6" Type="http://schemas.openxmlformats.org/officeDocument/2006/relationships/image" Target="../media/image62.png"/><Relationship Id="rId11" Type="http://schemas.microsoft.com/office/2007/relationships/diagramDrawing" Target="../diagrams/drawing14.xml"/><Relationship Id="rId5" Type="http://schemas.openxmlformats.org/officeDocument/2006/relationships/image" Target="../media/image61.jpeg"/><Relationship Id="rId10" Type="http://schemas.openxmlformats.org/officeDocument/2006/relationships/diagramColors" Target="../diagrams/colors14.xml"/><Relationship Id="rId4" Type="http://schemas.openxmlformats.org/officeDocument/2006/relationships/image" Target="../media/image60.jpeg"/><Relationship Id="rId9" Type="http://schemas.openxmlformats.org/officeDocument/2006/relationships/diagramQuickStyle" Target="../diagrams/quickStyle14.xml"/></Relationships>
</file>

<file path=ppt/slides/_rels/slide52.xml.rels><?xml version="1.0" encoding="UTF-8" standalone="yes"?>
<Relationships xmlns="http://schemas.openxmlformats.org/package/2006/relationships"><Relationship Id="rId8" Type="http://schemas.openxmlformats.org/officeDocument/2006/relationships/image" Target="../media/image63.png"/><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45.xml"/><Relationship Id="rId1" Type="http://schemas.openxmlformats.org/officeDocument/2006/relationships/slideLayout" Target="../slideLayouts/slideLayout6.xml"/><Relationship Id="rId6" Type="http://schemas.openxmlformats.org/officeDocument/2006/relationships/diagramColors" Target="../diagrams/colors15.xml"/><Relationship Id="rId11" Type="http://schemas.openxmlformats.org/officeDocument/2006/relationships/image" Target="../media/image66.png"/><Relationship Id="rId5" Type="http://schemas.openxmlformats.org/officeDocument/2006/relationships/diagramQuickStyle" Target="../diagrams/quickStyle15.xml"/><Relationship Id="rId10" Type="http://schemas.openxmlformats.org/officeDocument/2006/relationships/image" Target="../media/image65.png"/><Relationship Id="rId4" Type="http://schemas.openxmlformats.org/officeDocument/2006/relationships/diagramLayout" Target="../diagrams/layout15.xml"/><Relationship Id="rId9" Type="http://schemas.openxmlformats.org/officeDocument/2006/relationships/image" Target="../media/image64.png"/></Relationships>
</file>

<file path=ppt/slides/_rels/slide53.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image" Target="../media/image67.png"/><Relationship Id="rId7" Type="http://schemas.openxmlformats.org/officeDocument/2006/relationships/diagramColors" Target="../diagrams/colors16.xml"/><Relationship Id="rId2" Type="http://schemas.openxmlformats.org/officeDocument/2006/relationships/notesSlide" Target="../notesSlides/notesSlide46.xml"/><Relationship Id="rId1" Type="http://schemas.openxmlformats.org/officeDocument/2006/relationships/slideLayout" Target="../slideLayouts/slideLayout7.xml"/><Relationship Id="rId6" Type="http://schemas.openxmlformats.org/officeDocument/2006/relationships/diagramQuickStyle" Target="../diagrams/quickStyle16.xml"/><Relationship Id="rId5" Type="http://schemas.openxmlformats.org/officeDocument/2006/relationships/diagramLayout" Target="../diagrams/layout16.xml"/><Relationship Id="rId4" Type="http://schemas.openxmlformats.org/officeDocument/2006/relationships/diagramData" Target="../diagrams/data16.xml"/><Relationship Id="rId9" Type="http://schemas.openxmlformats.org/officeDocument/2006/relationships/image" Target="../media/image68.png"/></Relationships>
</file>

<file path=ppt/slides/_rels/slide54.xml.rels><?xml version="1.0" encoding="UTF-8" standalone="yes"?>
<Relationships xmlns="http://schemas.openxmlformats.org/package/2006/relationships"><Relationship Id="rId8" Type="http://schemas.microsoft.com/office/2007/relationships/diagramDrawing" Target="../diagrams/drawing17.xml"/><Relationship Id="rId3" Type="http://schemas.openxmlformats.org/officeDocument/2006/relationships/image" Target="../media/image69.jpeg"/><Relationship Id="rId7" Type="http://schemas.openxmlformats.org/officeDocument/2006/relationships/diagramColors" Target="../diagrams/colors17.xml"/><Relationship Id="rId2" Type="http://schemas.openxmlformats.org/officeDocument/2006/relationships/notesSlide" Target="../notesSlides/notesSlide47.xml"/><Relationship Id="rId1" Type="http://schemas.openxmlformats.org/officeDocument/2006/relationships/slideLayout" Target="../slideLayouts/slideLayout7.xml"/><Relationship Id="rId6" Type="http://schemas.openxmlformats.org/officeDocument/2006/relationships/diagramQuickStyle" Target="../diagrams/quickStyle17.xml"/><Relationship Id="rId5" Type="http://schemas.openxmlformats.org/officeDocument/2006/relationships/diagramLayout" Target="../diagrams/layout17.xml"/><Relationship Id="rId4" Type="http://schemas.openxmlformats.org/officeDocument/2006/relationships/diagramData" Target="../diagrams/data17.xml"/></Relationships>
</file>

<file path=ppt/slides/_rels/slide55.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48.xml"/><Relationship Id="rId1" Type="http://schemas.openxmlformats.org/officeDocument/2006/relationships/slideLayout" Target="../slideLayouts/slideLayout7.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56.xml.rels><?xml version="1.0" encoding="UTF-8" standalone="yes"?>
<Relationships xmlns="http://schemas.openxmlformats.org/package/2006/relationships"><Relationship Id="rId8" Type="http://schemas.openxmlformats.org/officeDocument/2006/relationships/image" Target="../media/image82.png"/><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49.xml"/><Relationship Id="rId1" Type="http://schemas.openxmlformats.org/officeDocument/2006/relationships/slideLayout" Target="../slideLayouts/slideLayout7.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57.xml.rels><?xml version="1.0" encoding="UTF-8" standalone="yes"?>
<Relationships xmlns="http://schemas.openxmlformats.org/package/2006/relationships"><Relationship Id="rId8" Type="http://schemas.openxmlformats.org/officeDocument/2006/relationships/image" Target="../media/image44.jpeg"/><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50.xml"/><Relationship Id="rId1" Type="http://schemas.openxmlformats.org/officeDocument/2006/relationships/slideLayout" Target="../slideLayouts/slideLayout7.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58.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51.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52.xml"/><Relationship Id="rId1" Type="http://schemas.openxmlformats.org/officeDocument/2006/relationships/slideLayout" Target="../slideLayouts/slideLayout7.xml"/><Relationship Id="rId6" Type="http://schemas.openxmlformats.org/officeDocument/2006/relationships/image" Target="../media/image86.png"/><Relationship Id="rId5" Type="http://schemas.openxmlformats.org/officeDocument/2006/relationships/hyperlink" Target="https://youtu.be/rbe5D3Yh43o" TargetMode="External"/><Relationship Id="rId4" Type="http://schemas.openxmlformats.org/officeDocument/2006/relationships/image" Target="../media/image85.png"/></Relationships>
</file>

<file path=ppt/slides/_rels/slide60.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hyperlink" Target="https://youtu.be/5KKId_9CSlk" TargetMode="External"/><Relationship Id="rId2" Type="http://schemas.openxmlformats.org/officeDocument/2006/relationships/notesSlide" Target="../notesSlides/notesSlide53.xml"/><Relationship Id="rId1" Type="http://schemas.openxmlformats.org/officeDocument/2006/relationships/slideLayout" Target="../slideLayouts/slideLayout7.xml"/><Relationship Id="rId6" Type="http://schemas.openxmlformats.org/officeDocument/2006/relationships/image" Target="../media/image89.jpeg"/><Relationship Id="rId5" Type="http://schemas.openxmlformats.org/officeDocument/2006/relationships/image" Target="../media/image88.png"/><Relationship Id="rId4" Type="http://schemas.openxmlformats.org/officeDocument/2006/relationships/image" Target="../media/image86.png"/></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90.jpe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8" Type="http://schemas.openxmlformats.org/officeDocument/2006/relationships/image" Target="../media/image91.jpeg"/><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55.xml"/><Relationship Id="rId1" Type="http://schemas.openxmlformats.org/officeDocument/2006/relationships/slideLayout" Target="../slideLayouts/slideLayout7.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65.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56.xml"/><Relationship Id="rId1" Type="http://schemas.openxmlformats.org/officeDocument/2006/relationships/slideLayout" Target="../slideLayouts/slideLayout7.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66.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57.xml"/><Relationship Id="rId1" Type="http://schemas.openxmlformats.org/officeDocument/2006/relationships/slideLayout" Target="../slideLayouts/slideLayout7.xml"/><Relationship Id="rId4" Type="http://schemas.openxmlformats.org/officeDocument/2006/relationships/image" Target="../media/image93.jpeg"/></Relationships>
</file>

<file path=ppt/slides/_rels/slide67.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58.xml"/><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8" Type="http://schemas.microsoft.com/office/2007/relationships/diagramDrawing" Target="../diagrams/drawing23.xml"/><Relationship Id="rId3" Type="http://schemas.openxmlformats.org/officeDocument/2006/relationships/hyperlink" Target="https://assets.publishing.service.gov.uk/government/uploads/system/uploads/attachment_data/file/346922/Best_Use_of_Stop_and_Search_Scheme_v3.0_v2.pdf" TargetMode="External"/><Relationship Id="rId7" Type="http://schemas.openxmlformats.org/officeDocument/2006/relationships/diagramColors" Target="../diagrams/colors23.xml"/><Relationship Id="rId2" Type="http://schemas.openxmlformats.org/officeDocument/2006/relationships/notesSlide" Target="../notesSlides/notesSlide59.xml"/><Relationship Id="rId1" Type="http://schemas.openxmlformats.org/officeDocument/2006/relationships/slideLayout" Target="../slideLayouts/slideLayout7.xml"/><Relationship Id="rId6" Type="http://schemas.openxmlformats.org/officeDocument/2006/relationships/diagramQuickStyle" Target="../diagrams/quickStyle23.xml"/><Relationship Id="rId5" Type="http://schemas.openxmlformats.org/officeDocument/2006/relationships/diagramLayout" Target="../diagrams/layout23.xml"/><Relationship Id="rId4" Type="http://schemas.openxmlformats.org/officeDocument/2006/relationships/diagramData" Target="../diagrams/data23.xml"/></Relationships>
</file>

<file path=ppt/slides/_rels/slide69.xml.rels><?xml version="1.0" encoding="UTF-8" standalone="yes"?>
<Relationships xmlns="http://schemas.openxmlformats.org/package/2006/relationships"><Relationship Id="rId3" Type="http://schemas.openxmlformats.org/officeDocument/2006/relationships/image" Target="../media/image96.jpeg"/><Relationship Id="rId2" Type="http://schemas.openxmlformats.org/officeDocument/2006/relationships/image" Target="../media/image95.jpeg"/><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60.xml"/><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3" Type="http://schemas.openxmlformats.org/officeDocument/2006/relationships/hyperlink" Target="https://www.south-wales.police.uk/advice/advice-and-information/st-s/stop-and-search/why-we-use-stop-and-search/" TargetMode="External"/><Relationship Id="rId2" Type="http://schemas.openxmlformats.org/officeDocument/2006/relationships/notesSlide" Target="../notesSlides/notesSlide61.xml"/><Relationship Id="rId1" Type="http://schemas.openxmlformats.org/officeDocument/2006/relationships/slideLayout" Target="../slideLayouts/slideLayout7.xml"/><Relationship Id="rId5" Type="http://schemas.openxmlformats.org/officeDocument/2006/relationships/image" Target="../media/image98.jpeg"/><Relationship Id="rId4" Type="http://schemas.openxmlformats.org/officeDocument/2006/relationships/image" Target="../media/image97.png"/></Relationships>
</file>

<file path=ppt/slides/_rels/slide72.xml.rels><?xml version="1.0" encoding="UTF-8" standalone="yes"?>
<Relationships xmlns="http://schemas.openxmlformats.org/package/2006/relationships"><Relationship Id="rId8" Type="http://schemas.microsoft.com/office/2007/relationships/diagramDrawing" Target="../diagrams/drawing24.xml"/><Relationship Id="rId3" Type="http://schemas.openxmlformats.org/officeDocument/2006/relationships/image" Target="../media/image99.jpg"/><Relationship Id="rId7" Type="http://schemas.openxmlformats.org/officeDocument/2006/relationships/diagramColors" Target="../diagrams/colors24.xml"/><Relationship Id="rId2" Type="http://schemas.openxmlformats.org/officeDocument/2006/relationships/notesSlide" Target="../notesSlides/notesSlide62.xml"/><Relationship Id="rId1" Type="http://schemas.openxmlformats.org/officeDocument/2006/relationships/slideLayout" Target="../slideLayouts/slideLayout7.xml"/><Relationship Id="rId6" Type="http://schemas.openxmlformats.org/officeDocument/2006/relationships/diagramQuickStyle" Target="../diagrams/quickStyle24.xml"/><Relationship Id="rId5" Type="http://schemas.openxmlformats.org/officeDocument/2006/relationships/diagramLayout" Target="../diagrams/layout24.xml"/><Relationship Id="rId4" Type="http://schemas.openxmlformats.org/officeDocument/2006/relationships/diagramData" Target="../diagrams/data24.xml"/></Relationships>
</file>

<file path=ppt/slides/_rels/slide73.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notesSlide" Target="../notesSlides/notesSlide63.xml"/><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8" Type="http://schemas.openxmlformats.org/officeDocument/2006/relationships/diagramData" Target="../diagrams/data26.xml"/><Relationship Id="rId3" Type="http://schemas.openxmlformats.org/officeDocument/2006/relationships/diagramData" Target="../diagrams/data25.xml"/><Relationship Id="rId7" Type="http://schemas.microsoft.com/office/2007/relationships/diagramDrawing" Target="../diagrams/drawing25.xml"/><Relationship Id="rId12" Type="http://schemas.microsoft.com/office/2007/relationships/diagramDrawing" Target="../diagrams/drawing26.xml"/><Relationship Id="rId2" Type="http://schemas.openxmlformats.org/officeDocument/2006/relationships/notesSlide" Target="../notesSlides/notesSlide64.xml"/><Relationship Id="rId1" Type="http://schemas.openxmlformats.org/officeDocument/2006/relationships/slideLayout" Target="../slideLayouts/slideLayout7.xml"/><Relationship Id="rId6" Type="http://schemas.openxmlformats.org/officeDocument/2006/relationships/diagramColors" Target="../diagrams/colors25.xml"/><Relationship Id="rId11" Type="http://schemas.openxmlformats.org/officeDocument/2006/relationships/diagramColors" Target="../diagrams/colors26.xml"/><Relationship Id="rId5" Type="http://schemas.openxmlformats.org/officeDocument/2006/relationships/diagramQuickStyle" Target="../diagrams/quickStyle25.xml"/><Relationship Id="rId10" Type="http://schemas.openxmlformats.org/officeDocument/2006/relationships/diagramQuickStyle" Target="../diagrams/quickStyle26.xml"/><Relationship Id="rId4" Type="http://schemas.openxmlformats.org/officeDocument/2006/relationships/diagramLayout" Target="../diagrams/layout25.xml"/><Relationship Id="rId9" Type="http://schemas.openxmlformats.org/officeDocument/2006/relationships/diagramLayout" Target="../diagrams/layout26.xml"/></Relationships>
</file>

<file path=ppt/slides/_rels/slide75.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notesSlide" Target="../notesSlides/notesSlide65.xml"/><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2" Type="http://schemas.openxmlformats.org/officeDocument/2006/relationships/image" Target="../media/image102.jpe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66.xml"/><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notesSlide" Target="../notesSlides/notesSlide67.xml"/><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notesSlide" Target="../notesSlides/notesSlide68.xml"/><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notesSlide" Target="../notesSlides/notesSlide69.xml"/><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3" Type="http://schemas.openxmlformats.org/officeDocument/2006/relationships/image" Target="../media/image107.jpeg"/><Relationship Id="rId2" Type="http://schemas.openxmlformats.org/officeDocument/2006/relationships/notesSlide" Target="../notesSlides/notesSlide70.xml"/><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notesSlide" Target="../notesSlides/notesSlide71.xml"/><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8" Type="http://schemas.microsoft.com/office/2007/relationships/diagramDrawing" Target="../diagrams/drawing27.xml"/><Relationship Id="rId3" Type="http://schemas.openxmlformats.org/officeDocument/2006/relationships/image" Target="../media/image109.png"/><Relationship Id="rId7" Type="http://schemas.openxmlformats.org/officeDocument/2006/relationships/diagramColors" Target="../diagrams/colors27.xml"/><Relationship Id="rId2" Type="http://schemas.openxmlformats.org/officeDocument/2006/relationships/notesSlide" Target="../notesSlides/notesSlide72.xml"/><Relationship Id="rId1" Type="http://schemas.openxmlformats.org/officeDocument/2006/relationships/slideLayout" Target="../slideLayouts/slideLayout6.xml"/><Relationship Id="rId6" Type="http://schemas.openxmlformats.org/officeDocument/2006/relationships/diagramQuickStyle" Target="../diagrams/quickStyle27.xml"/><Relationship Id="rId5" Type="http://schemas.openxmlformats.org/officeDocument/2006/relationships/diagramLayout" Target="../diagrams/layout27.xml"/><Relationship Id="rId4" Type="http://schemas.openxmlformats.org/officeDocument/2006/relationships/diagramData" Target="../diagrams/data2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6234BCC6-39B9-47D9-8BF8-C665401A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Police use of stop and search rises after years of decline | Financial Times">
            <a:extLst>
              <a:ext uri="{FF2B5EF4-FFF2-40B4-BE49-F238E27FC236}">
                <a16:creationId xmlns:a16="http://schemas.microsoft.com/office/drawing/2014/main" id="{1960B396-0D37-5620-4F30-F924ACE9D76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7788" r="-1" b="-1"/>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Heddlu' on the streets of Glasgow as Welsh police officers deployed at COP26">
            <a:extLst>
              <a:ext uri="{FF2B5EF4-FFF2-40B4-BE49-F238E27FC236}">
                <a16:creationId xmlns:a16="http://schemas.microsoft.com/office/drawing/2014/main" id="{94281498-438E-53D5-F977-A9A028C1D8F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674" b="30142"/>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035" name="Freeform: Shape 1034">
            <a:extLst>
              <a:ext uri="{FF2B5EF4-FFF2-40B4-BE49-F238E27FC236}">
                <a16:creationId xmlns:a16="http://schemas.microsoft.com/office/drawing/2014/main" id="{72A9CE9D-DAC3-40AF-B504-78A64A909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37" name="Freeform: Shape 1036">
            <a:extLst>
              <a:ext uri="{FF2B5EF4-FFF2-40B4-BE49-F238E27FC236}">
                <a16:creationId xmlns:a16="http://schemas.microsoft.com/office/drawing/2014/main" id="{506D7452-6CDE-4381-86CE-07B245938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E3CD1EF-F530-F58A-9FB5-CE8576C3BC1D}"/>
              </a:ext>
            </a:extLst>
          </p:cNvPr>
          <p:cNvSpPr>
            <a:spLocks noGrp="1"/>
          </p:cNvSpPr>
          <p:nvPr>
            <p:ph type="ctrTitle"/>
          </p:nvPr>
        </p:nvSpPr>
        <p:spPr>
          <a:xfrm>
            <a:off x="438912" y="1524659"/>
            <a:ext cx="5019074" cy="2774088"/>
          </a:xfrm>
        </p:spPr>
        <p:txBody>
          <a:bodyPr>
            <a:normAutofit/>
          </a:bodyPr>
          <a:lstStyle/>
          <a:p>
            <a:pPr algn="l"/>
            <a:r>
              <a:rPr lang="en-US" sz="5400" dirty="0"/>
              <a:t>Digital and Operational Policing </a:t>
            </a:r>
          </a:p>
        </p:txBody>
      </p:sp>
      <p:sp>
        <p:nvSpPr>
          <p:cNvPr id="3" name="Subtitle 2">
            <a:extLst>
              <a:ext uri="{FF2B5EF4-FFF2-40B4-BE49-F238E27FC236}">
                <a16:creationId xmlns:a16="http://schemas.microsoft.com/office/drawing/2014/main" id="{FFD09D12-18C7-46FE-3457-88F30F7EA278}"/>
              </a:ext>
            </a:extLst>
          </p:cNvPr>
          <p:cNvSpPr>
            <a:spLocks noGrp="1"/>
          </p:cNvSpPr>
          <p:nvPr>
            <p:ph type="subTitle" idx="1"/>
          </p:nvPr>
        </p:nvSpPr>
        <p:spPr>
          <a:xfrm>
            <a:off x="298174" y="4665829"/>
            <a:ext cx="5789159" cy="1335024"/>
          </a:xfrm>
        </p:spPr>
        <p:txBody>
          <a:bodyPr>
            <a:normAutofit/>
          </a:bodyPr>
          <a:lstStyle/>
          <a:p>
            <a:pPr algn="l"/>
            <a:r>
              <a:rPr lang="en-US" sz="2800" dirty="0"/>
              <a:t>Police &amp; Criminal Evidence Act 1984</a:t>
            </a:r>
            <a:br>
              <a:rPr lang="en-US" sz="2800" dirty="0"/>
            </a:br>
            <a:r>
              <a:rPr lang="en-US" sz="2800" dirty="0"/>
              <a:t>Section 1. Stop &amp; Search </a:t>
            </a:r>
          </a:p>
        </p:txBody>
      </p:sp>
      <p:sp>
        <p:nvSpPr>
          <p:cNvPr id="1039" name="Rectangle 1038">
            <a:extLst>
              <a:ext uri="{FF2B5EF4-FFF2-40B4-BE49-F238E27FC236}">
                <a16:creationId xmlns:a16="http://schemas.microsoft.com/office/drawing/2014/main" id="{762DA937-8B55-4317-BD32-98D7AF30E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
        <p:nvSpPr>
          <p:cNvPr id="1041" name="Rectangle 1040">
            <a:extLst>
              <a:ext uri="{FF2B5EF4-FFF2-40B4-BE49-F238E27FC236}">
                <a16:creationId xmlns:a16="http://schemas.microsoft.com/office/drawing/2014/main" id="{C52EE5A8-045B-4D39-8ED1-51333408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461119"/>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37381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4" name="Rectangle 2063">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104AA4-3BFB-DDF7-6A57-A2936B1BCCDE}"/>
              </a:ext>
            </a:extLst>
          </p:cNvPr>
          <p:cNvSpPr>
            <a:spLocks noGrp="1"/>
          </p:cNvSpPr>
          <p:nvPr>
            <p:ph type="title"/>
          </p:nvPr>
        </p:nvSpPr>
        <p:spPr>
          <a:xfrm>
            <a:off x="589560" y="856180"/>
            <a:ext cx="4560584" cy="1128068"/>
          </a:xfrm>
        </p:spPr>
        <p:txBody>
          <a:bodyPr anchor="ctr">
            <a:normAutofit/>
          </a:bodyPr>
          <a:lstStyle/>
          <a:p>
            <a:r>
              <a:rPr lang="en-US" sz="3700"/>
              <a:t>Learning Outcomes</a:t>
            </a:r>
            <a:br>
              <a:rPr lang="en-US" sz="3700"/>
            </a:br>
            <a:r>
              <a:rPr lang="en-US" sz="3700"/>
              <a:t>Lecture &amp; Workshop </a:t>
            </a:r>
          </a:p>
        </p:txBody>
      </p:sp>
      <p:grpSp>
        <p:nvGrpSpPr>
          <p:cNvPr id="2066" name="Group 2065">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067" name="Rectangle 206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8" name="Rectangle 206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70" name="Rectangle 2069">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3962569-91E5-3FCE-27FF-CB1951855642}"/>
              </a:ext>
            </a:extLst>
          </p:cNvPr>
          <p:cNvSpPr>
            <a:spLocks noGrp="1"/>
          </p:cNvSpPr>
          <p:nvPr>
            <p:ph idx="1"/>
          </p:nvPr>
        </p:nvSpPr>
        <p:spPr>
          <a:xfrm>
            <a:off x="590719" y="2330505"/>
            <a:ext cx="4559425" cy="3979585"/>
          </a:xfrm>
        </p:spPr>
        <p:txBody>
          <a:bodyPr anchor="ctr">
            <a:normAutofit/>
          </a:bodyPr>
          <a:lstStyle/>
          <a:p>
            <a:pPr marL="228600" lvl="0" indent="-228600">
              <a:buFont typeface="+mj-lt"/>
              <a:buAutoNum type="arabicPeriod"/>
            </a:pPr>
            <a:r>
              <a:rPr lang="en-GB" sz="1400" b="0" kern="1200">
                <a:effectLst/>
                <a:latin typeface="Arial" pitchFamily="34" charset="0"/>
                <a:ea typeface="ＭＳ Ｐゴシック" pitchFamily="-112" charset="-128"/>
                <a:cs typeface="ＭＳ Ｐゴシック" pitchFamily="-112" charset="-128"/>
              </a:rPr>
              <a:t>Describe stop and search as stipulated by Section 1 of PACE 1984 Stop and Search and the individual meaning of the elements within the definition.</a:t>
            </a:r>
          </a:p>
          <a:p>
            <a:pPr marL="228600" lvl="0" indent="-228600">
              <a:buFont typeface="+mj-lt"/>
              <a:buAutoNum type="arabicPeriod"/>
            </a:pPr>
            <a:r>
              <a:rPr lang="en-GB" sz="1400" b="0" kern="1200">
                <a:effectLst/>
                <a:latin typeface="Arial" pitchFamily="34" charset="0"/>
                <a:ea typeface="ＭＳ Ｐゴシック" pitchFamily="-112" charset="-128"/>
                <a:cs typeface="ＭＳ Ｐゴシック" pitchFamily="-112" charset="-128"/>
              </a:rPr>
              <a:t>Outline the importance of employing an ethical, fair and effective use of stop and search in line with the, “Best Use of Stop and Search,” “HMIC Stop &amp; Search Powers: Are the Police using them effectively and fairly?”and the College of Policing guidelines.</a:t>
            </a:r>
          </a:p>
          <a:p>
            <a:pPr marL="228600" lvl="0" indent="-228600">
              <a:buFont typeface="+mj-lt"/>
              <a:buAutoNum type="arabicPeriod"/>
            </a:pPr>
            <a:r>
              <a:rPr lang="en-GB" sz="1400" b="0" kern="1200">
                <a:effectLst/>
                <a:latin typeface="Arial" pitchFamily="34" charset="0"/>
                <a:ea typeface="ＭＳ Ｐゴシック" pitchFamily="-112" charset="-128"/>
                <a:cs typeface="ＭＳ Ｐゴシック" pitchFamily="-112" charset="-128"/>
              </a:rPr>
              <a:t>Identify appropriate circumstances of when to conduct a stop and search.</a:t>
            </a:r>
          </a:p>
          <a:p>
            <a:pPr marL="228600" lvl="0" indent="-228600">
              <a:buFont typeface="+mj-lt"/>
              <a:buAutoNum type="arabicPeriod"/>
            </a:pPr>
            <a:r>
              <a:rPr lang="en-GB" sz="1400" b="0" kern="1200">
                <a:effectLst/>
                <a:latin typeface="Arial" pitchFamily="34" charset="0"/>
                <a:ea typeface="ＭＳ Ｐゴシック" pitchFamily="-112" charset="-128"/>
                <a:cs typeface="ＭＳ Ｐゴシック" pitchFamily="-112" charset="-128"/>
              </a:rPr>
              <a:t>Explain the information that must be provided prior to a stop and search taking place.</a:t>
            </a:r>
          </a:p>
          <a:p>
            <a:pPr marL="228600" lvl="0" indent="-228600">
              <a:buFont typeface="+mj-lt"/>
              <a:buAutoNum type="arabicPeriod"/>
            </a:pPr>
            <a:r>
              <a:rPr lang="en-GB" sz="1400" b="0" kern="1200">
                <a:effectLst/>
                <a:latin typeface="Arial" pitchFamily="34" charset="0"/>
                <a:ea typeface="ＭＳ Ｐゴシック" pitchFamily="-112" charset="-128"/>
                <a:cs typeface="ＭＳ Ｐゴシック" pitchFamily="-112" charset="-128"/>
              </a:rPr>
              <a:t>Describe the limitations of a search when conducting one in both a public and private place.</a:t>
            </a:r>
          </a:p>
          <a:p>
            <a:endParaRPr lang="en-US" sz="1400"/>
          </a:p>
        </p:txBody>
      </p:sp>
      <p:sp>
        <p:nvSpPr>
          <p:cNvPr id="2072" name="Rectangle 2071">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4" name="Rectangle 207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Stop &amp; Search - West Midlands Police &amp; Crime Commissioner">
            <a:extLst>
              <a:ext uri="{FF2B5EF4-FFF2-40B4-BE49-F238E27FC236}">
                <a16:creationId xmlns:a16="http://schemas.microsoft.com/office/drawing/2014/main" id="{DB158822-B468-D5B8-FA84-09B96B9F225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869" r="13483"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9044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BC0DF8-88BE-FBF5-3DDB-4390931289E7}"/>
              </a:ext>
            </a:extLst>
          </p:cNvPr>
          <p:cNvSpPr>
            <a:spLocks noGrp="1"/>
          </p:cNvSpPr>
          <p:nvPr>
            <p:ph type="title"/>
          </p:nvPr>
        </p:nvSpPr>
        <p:spPr>
          <a:xfrm>
            <a:off x="589560" y="856180"/>
            <a:ext cx="4560584" cy="1128068"/>
          </a:xfrm>
        </p:spPr>
        <p:txBody>
          <a:bodyPr anchor="ctr">
            <a:normAutofit/>
          </a:bodyPr>
          <a:lstStyle/>
          <a:p>
            <a:r>
              <a:rPr lang="en-US" sz="3700" dirty="0"/>
              <a:t>Learning Outcomes</a:t>
            </a:r>
            <a:br>
              <a:rPr lang="en-US" sz="3700" dirty="0"/>
            </a:br>
            <a:r>
              <a:rPr lang="en-US" sz="3700" dirty="0"/>
              <a:t>Lecture &amp; Workshop </a:t>
            </a:r>
          </a:p>
        </p:txBody>
      </p:sp>
      <p:grpSp>
        <p:nvGrpSpPr>
          <p:cNvPr id="3081" name="Group 308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082" name="Rectangle 308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85" name="Rectangle 308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9885B9-0228-C011-5EF1-8505380D61B9}"/>
              </a:ext>
            </a:extLst>
          </p:cNvPr>
          <p:cNvSpPr>
            <a:spLocks noGrp="1"/>
          </p:cNvSpPr>
          <p:nvPr>
            <p:ph idx="1"/>
          </p:nvPr>
        </p:nvSpPr>
        <p:spPr>
          <a:xfrm>
            <a:off x="590719" y="2330505"/>
            <a:ext cx="4559425" cy="3979585"/>
          </a:xfrm>
        </p:spPr>
        <p:txBody>
          <a:bodyPr anchor="ctr">
            <a:normAutofit/>
          </a:bodyPr>
          <a:lstStyle/>
          <a:p>
            <a:pPr marL="228600" lvl="0" indent="-228600">
              <a:buFont typeface="+mj-lt"/>
              <a:buAutoNum type="arabicPeriod"/>
            </a:pPr>
            <a:r>
              <a:rPr lang="en-GB" sz="1400" b="0" kern="1200" dirty="0">
                <a:effectLst/>
                <a:latin typeface="Arial" pitchFamily="34" charset="0"/>
                <a:ea typeface="ＭＳ Ｐゴシック" pitchFamily="-112" charset="-128"/>
                <a:cs typeface="ＭＳ Ｐゴシック" pitchFamily="-112" charset="-128"/>
              </a:rPr>
              <a:t>Identify what constitutes, “reasonable grounds” and other options available if reasonable grounds do not exist.</a:t>
            </a:r>
          </a:p>
          <a:p>
            <a:pPr marL="228600" lvl="0" indent="-228600">
              <a:buFont typeface="+mj-lt"/>
              <a:buAutoNum type="arabicPeriod"/>
            </a:pPr>
            <a:r>
              <a:rPr lang="en-GB" sz="1400" b="0" kern="1200" dirty="0">
                <a:effectLst/>
                <a:latin typeface="Arial" pitchFamily="34" charset="0"/>
                <a:ea typeface="ＭＳ Ｐゴシック" pitchFamily="-112" charset="-128"/>
                <a:cs typeface="ＭＳ Ｐゴシック" pitchFamily="-112" charset="-128"/>
              </a:rPr>
              <a:t>Identify how conscious/unconscious bias can impact on a stop and search.</a:t>
            </a:r>
          </a:p>
          <a:p>
            <a:pPr marL="228600" lvl="0" indent="-228600">
              <a:buFont typeface="+mj-lt"/>
              <a:buAutoNum type="arabicPeriod"/>
            </a:pPr>
            <a:r>
              <a:rPr lang="en-GB" sz="1400" b="0" kern="1200" dirty="0">
                <a:effectLst/>
                <a:latin typeface="Arial" pitchFamily="34" charset="0"/>
                <a:ea typeface="ＭＳ Ｐゴシック" pitchFamily="-112" charset="-128"/>
                <a:cs typeface="ＭＳ Ｐゴシック" pitchFamily="-112" charset="-128"/>
              </a:rPr>
              <a:t>Explain how to deal with a young person during a search and identify any vulnerabilities.</a:t>
            </a:r>
          </a:p>
          <a:p>
            <a:pPr marL="228600" lvl="0" indent="-228600">
              <a:buFont typeface="+mj-lt"/>
              <a:buAutoNum type="arabicPeriod"/>
            </a:pPr>
            <a:r>
              <a:rPr lang="en-GB" sz="1400" b="0" kern="1200" dirty="0">
                <a:effectLst/>
                <a:latin typeface="Arial" pitchFamily="34" charset="0"/>
                <a:ea typeface="ＭＳ Ｐゴシック" pitchFamily="-112" charset="-128"/>
                <a:cs typeface="ＭＳ Ｐゴシック" pitchFamily="-112" charset="-128"/>
              </a:rPr>
              <a:t>Outline the procedure to be carried out post search including the recording of information.</a:t>
            </a:r>
          </a:p>
          <a:p>
            <a:pPr marL="228600" lvl="0" indent="-228600">
              <a:buFont typeface="+mj-lt"/>
              <a:buAutoNum type="arabicPeriod"/>
            </a:pPr>
            <a:r>
              <a:rPr lang="en-GB" sz="1400" b="0" kern="1200" dirty="0">
                <a:effectLst/>
                <a:latin typeface="Arial" pitchFamily="34" charset="0"/>
                <a:ea typeface="ＭＳ Ｐゴシック" pitchFamily="-112" charset="-128"/>
                <a:cs typeface="ＭＳ Ｐゴシック" pitchFamily="-112" charset="-128"/>
              </a:rPr>
              <a:t>Outline other search powers as stipulated by S60/60AA of the Criminal Justice and Public Order Act 1994 and S47A of the Terrorism Act 2000</a:t>
            </a:r>
          </a:p>
          <a:p>
            <a:pPr marL="228600" indent="-228600">
              <a:buFont typeface="+mj-lt"/>
              <a:buAutoNum type="arabicPeriod"/>
            </a:pPr>
            <a:r>
              <a:rPr lang="en-GB" sz="1400" b="0" kern="1200" dirty="0">
                <a:effectLst/>
                <a:latin typeface="Arial" pitchFamily="34" charset="0"/>
                <a:ea typeface="ＭＳ Ｐゴシック" pitchFamily="-112" charset="-128"/>
                <a:cs typeface="ＭＳ Ｐゴシック" pitchFamily="-112" charset="-128"/>
              </a:rPr>
              <a:t>Practice a stop and search </a:t>
            </a:r>
            <a:r>
              <a:rPr lang="en-GB" sz="1400" dirty="0">
                <a:latin typeface="Arial" pitchFamily="34" charset="0"/>
                <a:ea typeface="ＭＳ Ｐゴシック" pitchFamily="-112" charset="-128"/>
                <a:cs typeface="ＭＳ Ｐゴシック" pitchFamily="-112" charset="-128"/>
              </a:rPr>
              <a:t>during the workshop</a:t>
            </a:r>
            <a:endParaRPr lang="en-US" sz="1400" dirty="0"/>
          </a:p>
        </p:txBody>
      </p:sp>
      <p:sp>
        <p:nvSpPr>
          <p:cNvPr id="3087" name="Rectangle 308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9" name="Rectangle 308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Stop-and-search use in Avon and Somerset rose 21% in pandemic - with black  people most likely to be stopped | BristolWorld">
            <a:extLst>
              <a:ext uri="{FF2B5EF4-FFF2-40B4-BE49-F238E27FC236}">
                <a16:creationId xmlns:a16="http://schemas.microsoft.com/office/drawing/2014/main" id="{DA1DCE61-C83B-57F3-2D6F-497D9F9AF85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401" r="11951"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93426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4A2DE-1646-7324-0F26-C6EEAC71A8A1}"/>
              </a:ext>
            </a:extLst>
          </p:cNvPr>
          <p:cNvSpPr>
            <a:spLocks noGrp="1"/>
          </p:cNvSpPr>
          <p:nvPr>
            <p:ph type="title"/>
          </p:nvPr>
        </p:nvSpPr>
        <p:spPr>
          <a:xfrm>
            <a:off x="524740" y="620392"/>
            <a:ext cx="4772473" cy="5504688"/>
          </a:xfrm>
        </p:spPr>
        <p:txBody>
          <a:bodyPr vert="horz" lIns="91440" tIns="45720" rIns="91440" bIns="45720" rtlCol="0" anchor="ctr">
            <a:normAutofit/>
          </a:bodyPr>
          <a:lstStyle/>
          <a:p>
            <a:r>
              <a:rPr lang="en-US" sz="6000" kern="1200" dirty="0">
                <a:solidFill>
                  <a:schemeClr val="accent1"/>
                </a:solidFill>
                <a:latin typeface="+mj-lt"/>
                <a:ea typeface="+mj-ea"/>
                <a:cs typeface="+mj-cs"/>
              </a:rPr>
              <a:t>Before we start… </a:t>
            </a:r>
            <a:br>
              <a:rPr lang="en-US" sz="6000" kern="1200" dirty="0">
                <a:solidFill>
                  <a:schemeClr val="accent1"/>
                </a:solidFill>
                <a:latin typeface="+mj-lt"/>
                <a:ea typeface="+mj-ea"/>
                <a:cs typeface="+mj-cs"/>
              </a:rPr>
            </a:br>
            <a:br>
              <a:rPr lang="en-US" sz="6000" kern="1200" dirty="0">
                <a:solidFill>
                  <a:schemeClr val="accent1"/>
                </a:solidFill>
                <a:latin typeface="+mj-lt"/>
                <a:ea typeface="+mj-ea"/>
                <a:cs typeface="+mj-cs"/>
              </a:rPr>
            </a:br>
            <a:r>
              <a:rPr lang="en-US" sz="6000" dirty="0">
                <a:solidFill>
                  <a:schemeClr val="accent1"/>
                </a:solidFill>
              </a:rPr>
              <a:t>Three</a:t>
            </a:r>
            <a:r>
              <a:rPr lang="en-US" sz="6000" kern="1200" dirty="0">
                <a:solidFill>
                  <a:schemeClr val="accent1"/>
                </a:solidFill>
                <a:latin typeface="+mj-lt"/>
                <a:ea typeface="+mj-ea"/>
                <a:cs typeface="+mj-cs"/>
              </a:rPr>
              <a:t> things to recap …</a:t>
            </a:r>
          </a:p>
        </p:txBody>
      </p:sp>
      <p:graphicFrame>
        <p:nvGraphicFramePr>
          <p:cNvPr id="6" name="TextBox 3">
            <a:extLst>
              <a:ext uri="{FF2B5EF4-FFF2-40B4-BE49-F238E27FC236}">
                <a16:creationId xmlns:a16="http://schemas.microsoft.com/office/drawing/2014/main" id="{B22FA5D3-4196-C9D3-FB2E-14A825E98044}"/>
              </a:ext>
            </a:extLst>
          </p:cNvPr>
          <p:cNvGraphicFramePr/>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78617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586680" y="4752713"/>
            <a:ext cx="9254613" cy="5618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defRPr/>
            </a:pPr>
            <a:endParaRPr lang="en-GB" altLang="en-US" b="1" kern="0" dirty="0">
              <a:solidFill>
                <a:srgbClr val="333399"/>
              </a:solidFill>
              <a:latin typeface="Arial" panose="020B0604020202020204" pitchFamily="34" charset="0"/>
              <a:cs typeface="Arial" panose="020B0604020202020204" pitchFamily="34" charset="0"/>
            </a:endParaRPr>
          </a:p>
          <a:p>
            <a:pPr eaLnBrk="1" hangingPunct="1">
              <a:spcBef>
                <a:spcPct val="0"/>
              </a:spcBef>
              <a:defRPr/>
            </a:pPr>
            <a:r>
              <a:rPr lang="en-GB" altLang="en-US" sz="3600" b="1" kern="0" dirty="0">
                <a:solidFill>
                  <a:srgbClr val="333399"/>
                </a:solidFill>
                <a:latin typeface="Arial" panose="020B0604020202020204" pitchFamily="34" charset="0"/>
                <a:cs typeface="Arial" panose="020B0604020202020204" pitchFamily="34" charset="0"/>
              </a:rPr>
              <a:t>***Arrests </a:t>
            </a:r>
            <a:r>
              <a:rPr lang="en-GB" altLang="en-US" sz="3600" b="1" kern="0" dirty="0">
                <a:solidFill>
                  <a:schemeClr val="accent6"/>
                </a:solidFill>
                <a:latin typeface="Arial" panose="020B0604020202020204" pitchFamily="34" charset="0"/>
                <a:cs typeface="Arial" panose="020B0604020202020204" pitchFamily="34" charset="0"/>
              </a:rPr>
              <a:t>MUST</a:t>
            </a:r>
            <a:r>
              <a:rPr lang="en-GB" altLang="en-US" sz="3600" b="1" kern="0" dirty="0">
                <a:solidFill>
                  <a:srgbClr val="333399"/>
                </a:solidFill>
                <a:latin typeface="Arial" panose="020B0604020202020204" pitchFamily="34" charset="0"/>
                <a:cs typeface="Arial" panose="020B0604020202020204" pitchFamily="34" charset="0"/>
              </a:rPr>
              <a:t>  be </a:t>
            </a:r>
            <a:r>
              <a:rPr lang="en-GB" altLang="en-US" sz="3600" b="1" kern="0" dirty="0">
                <a:solidFill>
                  <a:schemeClr val="accent6"/>
                </a:solidFill>
                <a:latin typeface="Arial" panose="020B0604020202020204" pitchFamily="34" charset="0"/>
                <a:cs typeface="Arial" panose="020B0604020202020204" pitchFamily="34" charset="0"/>
              </a:rPr>
              <a:t>NECESSARY</a:t>
            </a:r>
            <a:r>
              <a:rPr lang="en-GB" altLang="en-US" sz="3600" b="1" kern="0" dirty="0">
                <a:solidFill>
                  <a:srgbClr val="333399"/>
                </a:solidFill>
                <a:latin typeface="Arial" panose="020B0604020202020204" pitchFamily="34" charset="0"/>
                <a:cs typeface="Arial" panose="020B0604020202020204" pitchFamily="34" charset="0"/>
              </a:rPr>
              <a:t>!***</a:t>
            </a:r>
          </a:p>
        </p:txBody>
      </p:sp>
      <p:sp>
        <p:nvSpPr>
          <p:cNvPr id="4" name="TextBox 3"/>
          <p:cNvSpPr txBox="1"/>
          <p:nvPr/>
        </p:nvSpPr>
        <p:spPr>
          <a:xfrm>
            <a:off x="0" y="182817"/>
            <a:ext cx="7848872" cy="646331"/>
          </a:xfrm>
          <a:prstGeom prst="rect">
            <a:avLst/>
          </a:prstGeom>
          <a:solidFill>
            <a:srgbClr val="00B050"/>
          </a:solidFill>
        </p:spPr>
        <p:txBody>
          <a:bodyPr wrap="square" rtlCol="0">
            <a:spAutoFit/>
          </a:bodyPr>
          <a:lstStyle/>
          <a:p>
            <a:r>
              <a:rPr lang="en-GB" sz="3600" b="1" dirty="0">
                <a:solidFill>
                  <a:schemeClr val="bg1"/>
                </a:solidFill>
              </a:rPr>
              <a:t>What does it mean? Arrest</a:t>
            </a:r>
          </a:p>
        </p:txBody>
      </p:sp>
      <p:pic>
        <p:nvPicPr>
          <p:cNvPr id="2050" name="Picture 2" descr="Nine arrests at unauthorised gathering | Essex Police">
            <a:extLst>
              <a:ext uri="{FF2B5EF4-FFF2-40B4-BE49-F238E27FC236}">
                <a16:creationId xmlns:a16="http://schemas.microsoft.com/office/drawing/2014/main" id="{DF448129-B197-1D49-B076-184D1BEF14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8571" y="2503988"/>
            <a:ext cx="3175447" cy="195412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E0981B7-8C80-444F-8C4F-F20D3670B93B}"/>
              </a:ext>
            </a:extLst>
          </p:cNvPr>
          <p:cNvSpPr txBox="1"/>
          <p:nvPr/>
        </p:nvSpPr>
        <p:spPr>
          <a:xfrm>
            <a:off x="322006" y="1343403"/>
            <a:ext cx="6189406" cy="646331"/>
          </a:xfrm>
          <a:prstGeom prst="rect">
            <a:avLst/>
          </a:prstGeom>
          <a:noFill/>
        </p:spPr>
        <p:txBody>
          <a:bodyPr wrap="square">
            <a:spAutoFit/>
          </a:bodyPr>
          <a:lstStyle/>
          <a:p>
            <a:pPr marL="342900" indent="-342900" eaLnBrk="1" hangingPunct="1">
              <a:spcBef>
                <a:spcPct val="0"/>
              </a:spcBef>
              <a:buFont typeface="Arial" panose="020B0604020202020204" pitchFamily="34" charset="0"/>
              <a:buChar char="•"/>
              <a:defRPr/>
            </a:pPr>
            <a:r>
              <a:rPr lang="en-GB" altLang="en-US" kern="0" dirty="0">
                <a:solidFill>
                  <a:srgbClr val="333399"/>
                </a:solidFill>
                <a:latin typeface="Arial" panose="020B0604020202020204" pitchFamily="34" charset="0"/>
                <a:cs typeface="Arial" panose="020B0604020202020204" pitchFamily="34" charset="0"/>
              </a:rPr>
              <a:t>An arrest is the taking of a person’s liberty and preventing them from going about their lawful business  </a:t>
            </a:r>
          </a:p>
        </p:txBody>
      </p:sp>
      <p:sp>
        <p:nvSpPr>
          <p:cNvPr id="8" name="TextBox 7">
            <a:extLst>
              <a:ext uri="{FF2B5EF4-FFF2-40B4-BE49-F238E27FC236}">
                <a16:creationId xmlns:a16="http://schemas.microsoft.com/office/drawing/2014/main" id="{C3B7B14D-6A80-E642-952C-43F03BFCB50D}"/>
              </a:ext>
            </a:extLst>
          </p:cNvPr>
          <p:cNvSpPr txBox="1"/>
          <p:nvPr/>
        </p:nvSpPr>
        <p:spPr>
          <a:xfrm>
            <a:off x="322006" y="2503989"/>
            <a:ext cx="6189406" cy="923330"/>
          </a:xfrm>
          <a:prstGeom prst="rect">
            <a:avLst/>
          </a:prstGeom>
          <a:noFill/>
        </p:spPr>
        <p:txBody>
          <a:bodyPr wrap="square">
            <a:spAutoFit/>
          </a:bodyPr>
          <a:lstStyle/>
          <a:p>
            <a:pPr marL="342900" indent="-342900" eaLnBrk="1" hangingPunct="1">
              <a:spcBef>
                <a:spcPct val="0"/>
              </a:spcBef>
              <a:buFont typeface="Arial" panose="020B0604020202020204" pitchFamily="34" charset="0"/>
              <a:buChar char="•"/>
              <a:defRPr/>
            </a:pPr>
            <a:r>
              <a:rPr lang="en-GB" altLang="en-US" sz="1800" kern="0" dirty="0">
                <a:solidFill>
                  <a:srgbClr val="333399"/>
                </a:solidFill>
                <a:latin typeface="Arial" panose="020B0604020202020204" pitchFamily="34" charset="0"/>
                <a:cs typeface="Arial" panose="020B0604020202020204" pitchFamily="34" charset="0"/>
              </a:rPr>
              <a:t>Occurs when a police officer states to an individual that they are arresting them, or when they use force to restrain the individual concerned </a:t>
            </a:r>
          </a:p>
        </p:txBody>
      </p:sp>
      <p:sp>
        <p:nvSpPr>
          <p:cNvPr id="7" name="TextBox 6">
            <a:extLst>
              <a:ext uri="{FF2B5EF4-FFF2-40B4-BE49-F238E27FC236}">
                <a16:creationId xmlns:a16="http://schemas.microsoft.com/office/drawing/2014/main" id="{D82AEC43-B415-A344-B0D0-ED185075225C}"/>
              </a:ext>
            </a:extLst>
          </p:cNvPr>
          <p:cNvSpPr txBox="1"/>
          <p:nvPr/>
        </p:nvSpPr>
        <p:spPr>
          <a:xfrm>
            <a:off x="10747099" y="829148"/>
            <a:ext cx="988156" cy="6475840"/>
          </a:xfrm>
          <a:prstGeom prst="rect">
            <a:avLst/>
          </a:prstGeom>
          <a:noFill/>
        </p:spPr>
        <p:txBody>
          <a:bodyPr vert="wordArtVert" wrap="square" rtlCol="0">
            <a:spAutoFit/>
          </a:bodyPr>
          <a:lstStyle/>
          <a:p>
            <a:r>
              <a:rPr lang="en-US" sz="4400" b="1" dirty="0">
                <a:solidFill>
                  <a:schemeClr val="accent6"/>
                </a:solidFill>
              </a:rPr>
              <a:t>JPLANE</a:t>
            </a:r>
            <a:r>
              <a:rPr lang="en-US" dirty="0"/>
              <a:t> </a:t>
            </a:r>
          </a:p>
        </p:txBody>
      </p:sp>
      <p:sp>
        <p:nvSpPr>
          <p:cNvPr id="11" name="TextBox 10">
            <a:extLst>
              <a:ext uri="{FF2B5EF4-FFF2-40B4-BE49-F238E27FC236}">
                <a16:creationId xmlns:a16="http://schemas.microsoft.com/office/drawing/2014/main" id="{CD8640E1-CDCD-0F4E-A5A3-E48555B2A8C4}"/>
              </a:ext>
            </a:extLst>
          </p:cNvPr>
          <p:cNvSpPr txBox="1"/>
          <p:nvPr/>
        </p:nvSpPr>
        <p:spPr>
          <a:xfrm>
            <a:off x="322006" y="3785870"/>
            <a:ext cx="6238568" cy="923330"/>
          </a:xfrm>
          <a:prstGeom prst="rect">
            <a:avLst/>
          </a:prstGeom>
          <a:noFill/>
        </p:spPr>
        <p:txBody>
          <a:bodyPr wrap="square">
            <a:spAutoFit/>
          </a:bodyPr>
          <a:lstStyle/>
          <a:p>
            <a:pPr marL="285750" indent="-285750" eaLnBrk="1" hangingPunct="1">
              <a:spcBef>
                <a:spcPct val="0"/>
              </a:spcBef>
              <a:buFont typeface="Arial" panose="020B0604020202020204" pitchFamily="34" charset="0"/>
              <a:buChar char="•"/>
              <a:defRPr/>
            </a:pPr>
            <a:r>
              <a:rPr lang="en-GB" altLang="en-US" sz="1800" kern="0" dirty="0">
                <a:solidFill>
                  <a:srgbClr val="333399"/>
                </a:solidFill>
                <a:latin typeface="Arial" panose="020B0604020202020204" pitchFamily="34" charset="0"/>
                <a:cs typeface="Arial" panose="020B0604020202020204" pitchFamily="34" charset="0"/>
              </a:rPr>
              <a:t>Also occurs when, by words or conduct, they make it clear that they will, </a:t>
            </a:r>
            <a:r>
              <a:rPr lang="en-GB" altLang="en-US" sz="1800" b="1" kern="0" dirty="0">
                <a:solidFill>
                  <a:schemeClr val="accent6"/>
                </a:solidFill>
                <a:latin typeface="Arial" panose="020B0604020202020204" pitchFamily="34" charset="0"/>
                <a:cs typeface="Arial" panose="020B0604020202020204" pitchFamily="34" charset="0"/>
              </a:rPr>
              <a:t>if necessary</a:t>
            </a:r>
            <a:r>
              <a:rPr lang="en-GB" altLang="en-US" sz="1800" kern="0" dirty="0">
                <a:solidFill>
                  <a:srgbClr val="333399"/>
                </a:solidFill>
                <a:latin typeface="Arial" panose="020B0604020202020204" pitchFamily="34" charset="0"/>
                <a:cs typeface="Arial" panose="020B0604020202020204" pitchFamily="34" charset="0"/>
              </a:rPr>
              <a:t>, use force to prevent the individual from going where they may want to go.</a:t>
            </a:r>
          </a:p>
        </p:txBody>
      </p:sp>
    </p:spTree>
    <p:extLst>
      <p:ext uri="{BB962C8B-B14F-4D97-AF65-F5344CB8AC3E}">
        <p14:creationId xmlns:p14="http://schemas.microsoft.com/office/powerpoint/2010/main" val="1781281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6"/>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rot="865664">
            <a:off x="7750430" y="1628800"/>
            <a:ext cx="2883008" cy="424847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Content Placeholder 2"/>
          <p:cNvSpPr txBox="1">
            <a:spLocks/>
          </p:cNvSpPr>
          <p:nvPr/>
        </p:nvSpPr>
        <p:spPr bwMode="auto">
          <a:xfrm>
            <a:off x="292771" y="1248810"/>
            <a:ext cx="6501900" cy="388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400">
                <a:solidFill>
                  <a:schemeClr val="accent2"/>
                </a:solidFill>
                <a:latin typeface="Verdana" pitchFamily="34" charset="0"/>
                <a:ea typeface="+mn-ea"/>
                <a:cs typeface="+mn-cs"/>
              </a:defRPr>
            </a:lvl1pPr>
            <a:lvl2pPr marL="457200" indent="0" algn="l" rtl="0" eaLnBrk="0" fontAlgn="base" hangingPunct="0">
              <a:spcBef>
                <a:spcPct val="20000"/>
              </a:spcBef>
              <a:spcAft>
                <a:spcPct val="0"/>
              </a:spcAft>
              <a:buNone/>
              <a:defRPr sz="2400">
                <a:solidFill>
                  <a:schemeClr val="accent2"/>
                </a:solidFill>
                <a:latin typeface="Verdana" pitchFamily="34" charset="0"/>
              </a:defRPr>
            </a:lvl2pPr>
            <a:lvl3pPr marL="914400" indent="0" algn="l" rtl="0" eaLnBrk="0" fontAlgn="base" hangingPunct="0">
              <a:spcBef>
                <a:spcPct val="20000"/>
              </a:spcBef>
              <a:spcAft>
                <a:spcPct val="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400">
                <a:solidFill>
                  <a:schemeClr val="tx1"/>
                </a:solidFill>
                <a:latin typeface="+mn-lt"/>
              </a:defRPr>
            </a:lvl4pPr>
            <a:lvl5pPr marL="1828800" indent="0" algn="l" rtl="0" eaLnBrk="0" fontAlgn="base" hangingPunct="0">
              <a:spcBef>
                <a:spcPct val="20000"/>
              </a:spcBef>
              <a:spcAft>
                <a:spcPct val="0"/>
              </a:spcAft>
              <a:buNone/>
              <a:defRPr sz="2400">
                <a:solidFill>
                  <a:schemeClr val="tx1"/>
                </a:solidFill>
                <a:latin typeface="+mn-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marL="514350" indent="-514350" eaLnBrk="1" hangingPunct="1">
              <a:spcBef>
                <a:spcPct val="0"/>
              </a:spcBef>
              <a:buFont typeface="+mj-lt"/>
              <a:buAutoNum type="arabicPeriod"/>
              <a:defRPr/>
            </a:pPr>
            <a:r>
              <a:rPr lang="en-GB" altLang="en-US" sz="2800" kern="0" dirty="0">
                <a:solidFill>
                  <a:srgbClr val="333399"/>
                </a:solidFill>
                <a:latin typeface="Arial" panose="020B0604020202020204" pitchFamily="34" charset="0"/>
                <a:cs typeface="Arial" panose="020B0604020202020204" pitchFamily="34" charset="0"/>
              </a:rPr>
              <a:t>Is there a </a:t>
            </a:r>
            <a:r>
              <a:rPr lang="en-GB" altLang="en-US" sz="2800" kern="0" dirty="0">
                <a:solidFill>
                  <a:schemeClr val="accent6"/>
                </a:solidFill>
                <a:latin typeface="Arial" panose="020B0604020202020204" pitchFamily="34" charset="0"/>
                <a:cs typeface="Arial" panose="020B0604020202020204" pitchFamily="34" charset="0"/>
              </a:rPr>
              <a:t>power</a:t>
            </a:r>
            <a:r>
              <a:rPr lang="en-GB" altLang="en-US" sz="2800" kern="0" dirty="0">
                <a:solidFill>
                  <a:srgbClr val="333399"/>
                </a:solidFill>
                <a:latin typeface="Arial" panose="020B0604020202020204" pitchFamily="34" charset="0"/>
                <a:cs typeface="Arial" panose="020B0604020202020204" pitchFamily="34" charset="0"/>
              </a:rPr>
              <a:t> to arrest?</a:t>
            </a:r>
          </a:p>
          <a:p>
            <a:pPr marL="514350" indent="-514350" eaLnBrk="1" hangingPunct="1">
              <a:spcBef>
                <a:spcPct val="0"/>
              </a:spcBef>
              <a:buFont typeface="+mj-lt"/>
              <a:buAutoNum type="arabicPeriod"/>
              <a:defRPr/>
            </a:pPr>
            <a:endParaRPr lang="en-GB" altLang="en-US" sz="2800" kern="0" dirty="0">
              <a:solidFill>
                <a:srgbClr val="333399"/>
              </a:solidFill>
              <a:latin typeface="Arial" panose="020B0604020202020204" pitchFamily="34" charset="0"/>
              <a:cs typeface="Arial" panose="020B0604020202020204" pitchFamily="34" charset="0"/>
            </a:endParaRPr>
          </a:p>
          <a:p>
            <a:pPr marL="514350" indent="-514350" eaLnBrk="1" hangingPunct="1">
              <a:spcBef>
                <a:spcPct val="0"/>
              </a:spcBef>
              <a:buFont typeface="+mj-lt"/>
              <a:buAutoNum type="arabicPeriod"/>
              <a:defRPr/>
            </a:pPr>
            <a:r>
              <a:rPr lang="en-GB" altLang="en-US" sz="2800" kern="0" dirty="0">
                <a:solidFill>
                  <a:srgbClr val="333399"/>
                </a:solidFill>
                <a:latin typeface="Arial" panose="020B0604020202020204" pitchFamily="34" charset="0"/>
                <a:cs typeface="Arial" panose="020B0604020202020204" pitchFamily="34" charset="0"/>
              </a:rPr>
              <a:t>Are there </a:t>
            </a:r>
            <a:r>
              <a:rPr lang="en-GB" altLang="en-US" sz="2800" kern="0" dirty="0">
                <a:solidFill>
                  <a:schemeClr val="accent6"/>
                </a:solidFill>
                <a:latin typeface="Arial" panose="020B0604020202020204" pitchFamily="34" charset="0"/>
                <a:cs typeface="Arial" panose="020B0604020202020204" pitchFamily="34" charset="0"/>
              </a:rPr>
              <a:t>grounds</a:t>
            </a:r>
            <a:r>
              <a:rPr lang="en-GB" altLang="en-US" sz="2800" kern="0" dirty="0">
                <a:solidFill>
                  <a:srgbClr val="333399"/>
                </a:solidFill>
                <a:latin typeface="Arial" panose="020B0604020202020204" pitchFamily="34" charset="0"/>
                <a:cs typeface="Arial" panose="020B0604020202020204" pitchFamily="34" charset="0"/>
              </a:rPr>
              <a:t> to arrest?</a:t>
            </a:r>
          </a:p>
          <a:p>
            <a:pPr marL="514350" indent="-514350" eaLnBrk="1" hangingPunct="1">
              <a:spcBef>
                <a:spcPct val="0"/>
              </a:spcBef>
              <a:buFont typeface="+mj-lt"/>
              <a:buAutoNum type="arabicPeriod"/>
              <a:defRPr/>
            </a:pPr>
            <a:endParaRPr lang="en-GB" altLang="en-US" sz="2800" kern="0" dirty="0">
              <a:solidFill>
                <a:srgbClr val="333399"/>
              </a:solidFill>
              <a:latin typeface="Arial" panose="020B0604020202020204" pitchFamily="34" charset="0"/>
              <a:cs typeface="Arial" panose="020B0604020202020204" pitchFamily="34" charset="0"/>
            </a:endParaRPr>
          </a:p>
          <a:p>
            <a:pPr marL="514350" indent="-514350" eaLnBrk="1" hangingPunct="1">
              <a:spcBef>
                <a:spcPct val="0"/>
              </a:spcBef>
              <a:buFont typeface="+mj-lt"/>
              <a:buAutoNum type="arabicPeriod"/>
              <a:defRPr/>
            </a:pPr>
            <a:r>
              <a:rPr lang="en-GB" altLang="en-US" sz="2800" kern="0" dirty="0">
                <a:solidFill>
                  <a:srgbClr val="333399"/>
                </a:solidFill>
                <a:latin typeface="Arial" panose="020B0604020202020204" pitchFamily="34" charset="0"/>
                <a:cs typeface="Arial" panose="020B0604020202020204" pitchFamily="34" charset="0"/>
              </a:rPr>
              <a:t>Is there a </a:t>
            </a:r>
            <a:r>
              <a:rPr lang="en-GB" altLang="en-US" sz="2800" kern="0" dirty="0">
                <a:solidFill>
                  <a:schemeClr val="accent6"/>
                </a:solidFill>
                <a:latin typeface="Arial" panose="020B0604020202020204" pitchFamily="34" charset="0"/>
                <a:cs typeface="Arial" panose="020B0604020202020204" pitchFamily="34" charset="0"/>
              </a:rPr>
              <a:t>necessity</a:t>
            </a:r>
            <a:r>
              <a:rPr lang="en-GB" altLang="en-US" sz="2800" kern="0" dirty="0">
                <a:solidFill>
                  <a:srgbClr val="333399"/>
                </a:solidFill>
                <a:latin typeface="Arial" panose="020B0604020202020204" pitchFamily="34" charset="0"/>
                <a:cs typeface="Arial" panose="020B0604020202020204" pitchFamily="34" charset="0"/>
              </a:rPr>
              <a:t> to arrest?</a:t>
            </a:r>
          </a:p>
          <a:p>
            <a:pPr>
              <a:defRPr/>
            </a:pPr>
            <a:endParaRPr lang="en-GB" altLang="en-US" kern="0" dirty="0">
              <a:solidFill>
                <a:srgbClr val="333399"/>
              </a:solidFill>
            </a:endParaRPr>
          </a:p>
        </p:txBody>
      </p:sp>
      <p:sp>
        <p:nvSpPr>
          <p:cNvPr id="5" name="TextBox 4"/>
          <p:cNvSpPr txBox="1"/>
          <p:nvPr/>
        </p:nvSpPr>
        <p:spPr>
          <a:xfrm>
            <a:off x="0" y="172985"/>
            <a:ext cx="7848872" cy="646331"/>
          </a:xfrm>
          <a:prstGeom prst="rect">
            <a:avLst/>
          </a:prstGeom>
          <a:solidFill>
            <a:srgbClr val="00B050"/>
          </a:solidFill>
        </p:spPr>
        <p:txBody>
          <a:bodyPr wrap="square" rtlCol="0">
            <a:spAutoFit/>
          </a:bodyPr>
          <a:lstStyle/>
          <a:p>
            <a:r>
              <a:rPr lang="en-GB" sz="3600" b="1" dirty="0">
                <a:solidFill>
                  <a:schemeClr val="bg1"/>
                </a:solidFill>
              </a:rPr>
              <a:t>Always ask yourself…</a:t>
            </a:r>
          </a:p>
        </p:txBody>
      </p:sp>
      <p:sp>
        <p:nvSpPr>
          <p:cNvPr id="2" name="TextBox 1">
            <a:extLst>
              <a:ext uri="{FF2B5EF4-FFF2-40B4-BE49-F238E27FC236}">
                <a16:creationId xmlns:a16="http://schemas.microsoft.com/office/drawing/2014/main" id="{08D6D960-F20E-F646-BB04-A6495F06191E}"/>
              </a:ext>
            </a:extLst>
          </p:cNvPr>
          <p:cNvSpPr txBox="1"/>
          <p:nvPr/>
        </p:nvSpPr>
        <p:spPr>
          <a:xfrm>
            <a:off x="292771" y="5309419"/>
            <a:ext cx="6648803" cy="584775"/>
          </a:xfrm>
          <a:prstGeom prst="rect">
            <a:avLst/>
          </a:prstGeom>
          <a:noFill/>
        </p:spPr>
        <p:txBody>
          <a:bodyPr wrap="square" rtlCol="0">
            <a:spAutoFit/>
          </a:bodyPr>
          <a:lstStyle/>
          <a:p>
            <a:r>
              <a:rPr lang="en-US" sz="3200" dirty="0"/>
              <a:t>What happens first then?</a:t>
            </a:r>
          </a:p>
        </p:txBody>
      </p:sp>
    </p:spTree>
    <p:extLst>
      <p:ext uri="{BB962C8B-B14F-4D97-AF65-F5344CB8AC3E}">
        <p14:creationId xmlns:p14="http://schemas.microsoft.com/office/powerpoint/2010/main" val="7286483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78659" y="1206624"/>
            <a:ext cx="6474824" cy="5493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A person’s involvement </a:t>
            </a:r>
          </a:p>
          <a:p>
            <a:pPr algn="ctr" eaLnBrk="1" hangingPunct="1">
              <a:spcAft>
                <a:spcPts val="600"/>
              </a:spcAft>
              <a:buClr>
                <a:srgbClr val="000066"/>
              </a:buClr>
              <a:defRPr/>
            </a:pPr>
            <a:r>
              <a:rPr lang="en-US" altLang="en-US" sz="2400" b="1" kern="0" dirty="0">
                <a:solidFill>
                  <a:srgbClr val="FF0000"/>
                </a:solidFill>
                <a:latin typeface="Arial" panose="020B0604020202020204" pitchFamily="34" charset="0"/>
                <a:ea typeface="Verdana" pitchFamily="34" charset="0"/>
                <a:cs typeface="Arial" panose="020B0604020202020204" pitchFamily="34" charset="0"/>
              </a:rPr>
              <a:t>or</a:t>
            </a: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 </a:t>
            </a: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suspected involvement </a:t>
            </a:r>
          </a:p>
          <a:p>
            <a:pPr algn="ctr" eaLnBrk="1" hangingPunct="1">
              <a:spcAft>
                <a:spcPts val="600"/>
              </a:spcAft>
              <a:buClr>
                <a:srgbClr val="000066"/>
              </a:buClr>
              <a:defRPr/>
            </a:pPr>
            <a:r>
              <a:rPr lang="en-US" altLang="en-US" sz="2400" b="1" kern="0" dirty="0">
                <a:solidFill>
                  <a:srgbClr val="FF0000"/>
                </a:solidFill>
                <a:latin typeface="Arial" panose="020B0604020202020204" pitchFamily="34" charset="0"/>
                <a:ea typeface="Verdana" pitchFamily="34" charset="0"/>
                <a:cs typeface="Arial" panose="020B0604020202020204" pitchFamily="34" charset="0"/>
              </a:rPr>
              <a:t>or</a:t>
            </a:r>
            <a:r>
              <a:rPr lang="en-US" altLang="en-US" sz="2400" kern="0" dirty="0">
                <a:solidFill>
                  <a:srgbClr val="FF0000"/>
                </a:solidFill>
                <a:latin typeface="Arial" panose="020B0604020202020204" pitchFamily="34" charset="0"/>
                <a:ea typeface="Verdana" pitchFamily="34" charset="0"/>
                <a:cs typeface="Arial" panose="020B0604020202020204" pitchFamily="34" charset="0"/>
              </a:rPr>
              <a:t> </a:t>
            </a: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attempted involvement</a:t>
            </a:r>
            <a:br>
              <a:rPr lang="en-US" altLang="en-US" sz="2400" kern="0" dirty="0">
                <a:solidFill>
                  <a:srgbClr val="000099"/>
                </a:solidFill>
                <a:latin typeface="Arial" panose="020B0604020202020204" pitchFamily="34" charset="0"/>
                <a:ea typeface="Verdana" pitchFamily="34" charset="0"/>
                <a:cs typeface="Arial" panose="020B0604020202020204" pitchFamily="34" charset="0"/>
              </a:rPr>
            </a:br>
            <a:endParaRPr lang="en-US" altLang="en-US" sz="2400" kern="0" dirty="0">
              <a:solidFill>
                <a:srgbClr val="000099"/>
              </a:solidFill>
              <a:latin typeface="Arial" panose="020B0604020202020204" pitchFamily="34" charset="0"/>
              <a:ea typeface="Verdana" pitchFamily="34" charset="0"/>
              <a:cs typeface="Arial" panose="020B0604020202020204" pitchFamily="34" charset="0"/>
            </a:endParaRP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in the commission of a criminal offence</a:t>
            </a:r>
            <a:br>
              <a:rPr lang="en-US" altLang="en-US" sz="2400" kern="0" dirty="0">
                <a:solidFill>
                  <a:srgbClr val="000099"/>
                </a:solidFill>
                <a:latin typeface="Arial" panose="020B0604020202020204" pitchFamily="34" charset="0"/>
                <a:ea typeface="Verdana" pitchFamily="34" charset="0"/>
                <a:cs typeface="Arial" panose="020B0604020202020204" pitchFamily="34" charset="0"/>
              </a:rPr>
            </a:br>
            <a:endParaRPr lang="en-US" altLang="en-US" sz="2400" kern="0" dirty="0">
              <a:solidFill>
                <a:srgbClr val="000099"/>
              </a:solidFill>
              <a:latin typeface="Arial" panose="020B0604020202020204" pitchFamily="34" charset="0"/>
              <a:ea typeface="Verdana" pitchFamily="34" charset="0"/>
              <a:cs typeface="Arial" panose="020B0604020202020204" pitchFamily="34" charset="0"/>
            </a:endParaRPr>
          </a:p>
          <a:p>
            <a:pPr algn="ctr" eaLnBrk="1" hangingPunct="1">
              <a:spcAft>
                <a:spcPts val="1800"/>
              </a:spcAft>
              <a:buClr>
                <a:srgbClr val="FFFF00"/>
              </a:buClr>
              <a:defRPr/>
            </a:pPr>
            <a:r>
              <a:rPr lang="en-US" altLang="en-US" sz="2400" b="1" kern="0" dirty="0">
                <a:solidFill>
                  <a:srgbClr val="FF0000"/>
                </a:solidFill>
                <a:latin typeface="Arial" panose="020B0604020202020204" pitchFamily="34" charset="0"/>
                <a:ea typeface="Verdana" panose="020B0604030504040204" pitchFamily="34" charset="0"/>
                <a:cs typeface="Arial" panose="020B0604020202020204" pitchFamily="34" charset="0"/>
              </a:rPr>
              <a:t>AND</a:t>
            </a:r>
            <a:br>
              <a:rPr lang="en-US" altLang="en-US" sz="2400" b="1" kern="0" dirty="0">
                <a:solidFill>
                  <a:srgbClr val="FF0000"/>
                </a:solidFill>
                <a:latin typeface="Arial" panose="020B0604020202020204" pitchFamily="34" charset="0"/>
                <a:ea typeface="Verdana" panose="020B0604030504040204" pitchFamily="34" charset="0"/>
                <a:cs typeface="Arial" panose="020B0604020202020204" pitchFamily="34" charset="0"/>
              </a:rPr>
            </a:br>
            <a:br>
              <a:rPr lang="en-US" altLang="en-US" sz="2400" b="1" kern="0" dirty="0">
                <a:solidFill>
                  <a:srgbClr val="000099"/>
                </a:solidFill>
                <a:latin typeface="Arial" panose="020B0604020202020204" pitchFamily="34" charset="0"/>
                <a:ea typeface="Verdana" panose="020B0604030504040204" pitchFamily="34" charset="0"/>
                <a:cs typeface="Arial" panose="020B0604020202020204" pitchFamily="34" charset="0"/>
              </a:rPr>
            </a:br>
            <a:r>
              <a:rPr lang="en-US" altLang="en-US" sz="2400" kern="0" dirty="0">
                <a:solidFill>
                  <a:srgbClr val="000099"/>
                </a:solidFill>
                <a:latin typeface="Arial" panose="020B0604020202020204" pitchFamily="34" charset="0"/>
                <a:ea typeface="Verdana" panose="020B0604030504040204" pitchFamily="34" charset="0"/>
                <a:cs typeface="Arial" panose="020B0604020202020204" pitchFamily="34" charset="0"/>
              </a:rPr>
              <a:t>reasonable grounds for believing that the person’s arrest is ‘</a:t>
            </a:r>
            <a:r>
              <a:rPr lang="en-US" altLang="en-US" sz="2400" b="1" kern="0" dirty="0">
                <a:solidFill>
                  <a:srgbClr val="000099"/>
                </a:solidFill>
                <a:latin typeface="Arial" panose="020B0604020202020204" pitchFamily="34" charset="0"/>
                <a:ea typeface="Verdana" panose="020B0604030504040204" pitchFamily="34" charset="0"/>
                <a:cs typeface="Arial" panose="020B0604020202020204" pitchFamily="34" charset="0"/>
              </a:rPr>
              <a:t>necessary</a:t>
            </a:r>
            <a:r>
              <a:rPr lang="en-US" altLang="en-US" sz="2400" kern="0" dirty="0">
                <a:solidFill>
                  <a:srgbClr val="000099"/>
                </a:solidFill>
                <a:latin typeface="Arial" panose="020B0604020202020204" pitchFamily="34" charset="0"/>
                <a:ea typeface="Verdana" panose="020B0604030504040204" pitchFamily="34" charset="0"/>
                <a:cs typeface="Arial" panose="020B0604020202020204" pitchFamily="34" charset="0"/>
              </a:rPr>
              <a:t>’</a:t>
            </a:r>
            <a:endParaRPr lang="en-US" altLang="en-US" sz="2400" kern="0" dirty="0">
              <a:solidFill>
                <a:srgbClr val="000099"/>
              </a:solidFill>
              <a:latin typeface="Arial" panose="020B0604020202020204" pitchFamily="34" charset="0"/>
              <a:cs typeface="Arial" panose="020B0604020202020204" pitchFamily="34" charset="0"/>
            </a:endParaRPr>
          </a:p>
          <a:p>
            <a:pPr algn="ctr" eaLnBrk="1" hangingPunct="1">
              <a:defRPr/>
            </a:pPr>
            <a:endParaRPr lang="en-GB" altLang="en-US" kern="0" dirty="0">
              <a:solidFill>
                <a:srgbClr val="000000"/>
              </a:solidFill>
            </a:endParaRPr>
          </a:p>
        </p:txBody>
      </p:sp>
      <p:pic>
        <p:nvPicPr>
          <p:cNvPr id="5" name="Picture 2"/>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16080" y="1058009"/>
            <a:ext cx="3188957" cy="222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0" y="157564"/>
            <a:ext cx="7848872" cy="584775"/>
          </a:xfrm>
          <a:prstGeom prst="rect">
            <a:avLst/>
          </a:prstGeom>
          <a:solidFill>
            <a:srgbClr val="00B050"/>
          </a:solidFill>
        </p:spPr>
        <p:txBody>
          <a:bodyPr wrap="square" rtlCol="0">
            <a:spAutoFit/>
          </a:bodyPr>
          <a:lstStyle/>
          <a:p>
            <a:r>
              <a:rPr lang="en-GB" sz="3200" b="1" dirty="0">
                <a:solidFill>
                  <a:schemeClr val="bg1"/>
                </a:solidFill>
              </a:rPr>
              <a:t>What is a ‘</a:t>
            </a:r>
            <a:r>
              <a:rPr lang="en-GB" sz="3200" b="1" i="1" dirty="0">
                <a:solidFill>
                  <a:schemeClr val="bg1"/>
                </a:solidFill>
              </a:rPr>
              <a:t>Lawful Arrest</a:t>
            </a:r>
            <a:r>
              <a:rPr lang="en-GB" sz="3200" b="1" dirty="0">
                <a:solidFill>
                  <a:schemeClr val="bg1"/>
                </a:solidFill>
              </a:rPr>
              <a:t>’?</a:t>
            </a:r>
          </a:p>
        </p:txBody>
      </p:sp>
      <p:pic>
        <p:nvPicPr>
          <p:cNvPr id="3074" name="Picture 2" descr="Police arrest man carrying machete on Barry Island - Wales Online">
            <a:extLst>
              <a:ext uri="{FF2B5EF4-FFF2-40B4-BE49-F238E27FC236}">
                <a16:creationId xmlns:a16="http://schemas.microsoft.com/office/drawing/2014/main" id="{18DF5C2C-1E15-7542-AC6B-680761C17D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48872" y="3953530"/>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6450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1336815" y="3606982"/>
            <a:ext cx="8507288" cy="56368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spcAft>
                <a:spcPct val="0"/>
              </a:spcAft>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eaLnBrk="1" hangingPunct="1">
              <a:spcBef>
                <a:spcPct val="0"/>
              </a:spcBef>
              <a:spcAft>
                <a:spcPct val="0"/>
              </a:spcAft>
            </a:pPr>
            <a:endParaRPr lang="en-GB" dirty="0">
              <a:solidFill>
                <a:srgbClr val="000099"/>
              </a:solidFill>
              <a:latin typeface="Arial" charset="0"/>
            </a:endParaRPr>
          </a:p>
        </p:txBody>
      </p:sp>
      <p:sp>
        <p:nvSpPr>
          <p:cNvPr id="4" name="TextBox 3"/>
          <p:cNvSpPr txBox="1"/>
          <p:nvPr/>
        </p:nvSpPr>
        <p:spPr>
          <a:xfrm>
            <a:off x="0" y="168422"/>
            <a:ext cx="7848872" cy="646331"/>
          </a:xfrm>
          <a:prstGeom prst="rect">
            <a:avLst/>
          </a:prstGeom>
          <a:solidFill>
            <a:srgbClr val="00B050"/>
          </a:solidFill>
        </p:spPr>
        <p:txBody>
          <a:bodyPr wrap="square" rtlCol="0">
            <a:spAutoFit/>
          </a:bodyPr>
          <a:lstStyle/>
          <a:p>
            <a:r>
              <a:rPr lang="en-GB" sz="3600" b="1" u="sng" dirty="0">
                <a:solidFill>
                  <a:schemeClr val="bg1"/>
                </a:solidFill>
              </a:rPr>
              <a:t>Prior</a:t>
            </a:r>
            <a:r>
              <a:rPr lang="en-GB" sz="3600" b="1" dirty="0">
                <a:solidFill>
                  <a:schemeClr val="bg1"/>
                </a:solidFill>
              </a:rPr>
              <a:t> to Making an Arrest</a:t>
            </a:r>
          </a:p>
        </p:txBody>
      </p:sp>
      <p:sp>
        <p:nvSpPr>
          <p:cNvPr id="5" name="TextBox 4">
            <a:extLst>
              <a:ext uri="{FF2B5EF4-FFF2-40B4-BE49-F238E27FC236}">
                <a16:creationId xmlns:a16="http://schemas.microsoft.com/office/drawing/2014/main" id="{DDB29703-9CD0-194A-BE06-52ACAA301A0E}"/>
              </a:ext>
            </a:extLst>
          </p:cNvPr>
          <p:cNvSpPr txBox="1"/>
          <p:nvPr/>
        </p:nvSpPr>
        <p:spPr>
          <a:xfrm>
            <a:off x="0" y="1019442"/>
            <a:ext cx="6198432" cy="369332"/>
          </a:xfrm>
          <a:prstGeom prst="rect">
            <a:avLst/>
          </a:prstGeom>
          <a:noFill/>
        </p:spPr>
        <p:txBody>
          <a:bodyPr wrap="square">
            <a:spAutoFit/>
          </a:bodyPr>
          <a:lstStyle/>
          <a:p>
            <a:pPr eaLnBrk="1" hangingPunct="1">
              <a:spcBef>
                <a:spcPct val="0"/>
              </a:spcBef>
              <a:spcAft>
                <a:spcPct val="0"/>
              </a:spcAft>
            </a:pPr>
            <a:r>
              <a:rPr lang="en-GB" dirty="0">
                <a:solidFill>
                  <a:srgbClr val="000099"/>
                </a:solidFill>
                <a:latin typeface="Arial" charset="0"/>
              </a:rPr>
              <a:t>Officers should consider information about:</a:t>
            </a:r>
          </a:p>
        </p:txBody>
      </p:sp>
      <p:sp>
        <p:nvSpPr>
          <p:cNvPr id="16" name="Rounded Rectangle 15">
            <a:extLst>
              <a:ext uri="{FF2B5EF4-FFF2-40B4-BE49-F238E27FC236}">
                <a16:creationId xmlns:a16="http://schemas.microsoft.com/office/drawing/2014/main" id="{5C34C30A-D130-7A45-A623-D3F5BA494710}"/>
              </a:ext>
            </a:extLst>
          </p:cNvPr>
          <p:cNvSpPr/>
          <p:nvPr/>
        </p:nvSpPr>
        <p:spPr>
          <a:xfrm>
            <a:off x="1642156" y="1815455"/>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ounded Rectangle 16">
            <a:extLst>
              <a:ext uri="{FF2B5EF4-FFF2-40B4-BE49-F238E27FC236}">
                <a16:creationId xmlns:a16="http://schemas.microsoft.com/office/drawing/2014/main" id="{AD8DC2A7-3284-4F4F-83C8-285D356DE6DC}"/>
              </a:ext>
            </a:extLst>
          </p:cNvPr>
          <p:cNvSpPr/>
          <p:nvPr/>
        </p:nvSpPr>
        <p:spPr>
          <a:xfrm>
            <a:off x="5097850" y="1815455"/>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ed Rectangle 17">
            <a:extLst>
              <a:ext uri="{FF2B5EF4-FFF2-40B4-BE49-F238E27FC236}">
                <a16:creationId xmlns:a16="http://schemas.microsoft.com/office/drawing/2014/main" id="{BBACCD27-5B18-4D4C-A461-C0E234E5E46C}"/>
              </a:ext>
            </a:extLst>
          </p:cNvPr>
          <p:cNvSpPr/>
          <p:nvPr/>
        </p:nvSpPr>
        <p:spPr>
          <a:xfrm>
            <a:off x="8599179" y="1847222"/>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ounded Rectangle 18">
            <a:extLst>
              <a:ext uri="{FF2B5EF4-FFF2-40B4-BE49-F238E27FC236}">
                <a16:creationId xmlns:a16="http://schemas.microsoft.com/office/drawing/2014/main" id="{F44865AF-4416-7940-9B9E-E7751BC7F657}"/>
              </a:ext>
            </a:extLst>
          </p:cNvPr>
          <p:cNvSpPr/>
          <p:nvPr/>
        </p:nvSpPr>
        <p:spPr>
          <a:xfrm>
            <a:off x="6677822" y="4485539"/>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ounded Rectangle 19">
            <a:extLst>
              <a:ext uri="{FF2B5EF4-FFF2-40B4-BE49-F238E27FC236}">
                <a16:creationId xmlns:a16="http://schemas.microsoft.com/office/drawing/2014/main" id="{3048BF13-9483-B14C-81A6-C9FD98689518}"/>
              </a:ext>
            </a:extLst>
          </p:cNvPr>
          <p:cNvSpPr/>
          <p:nvPr/>
        </p:nvSpPr>
        <p:spPr>
          <a:xfrm>
            <a:off x="3351284" y="4429702"/>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F47FE9A-6FB5-3F44-9053-11D7CC6A2691}"/>
              </a:ext>
            </a:extLst>
          </p:cNvPr>
          <p:cNvSpPr txBox="1"/>
          <p:nvPr/>
        </p:nvSpPr>
        <p:spPr>
          <a:xfrm>
            <a:off x="1885863" y="2326564"/>
            <a:ext cx="1730892" cy="1015663"/>
          </a:xfrm>
          <a:prstGeom prst="rect">
            <a:avLst/>
          </a:prstGeom>
          <a:noFill/>
        </p:spPr>
        <p:txBody>
          <a:bodyPr wrap="square">
            <a:spAutoFit/>
          </a:bodyPr>
          <a:lstStyle/>
          <a:p>
            <a:pPr algn="ctr" eaLnBrk="1" hangingPunct="1">
              <a:spcBef>
                <a:spcPct val="0"/>
              </a:spcBef>
              <a:spcAft>
                <a:spcPct val="0"/>
              </a:spcAft>
            </a:pPr>
            <a:r>
              <a:rPr lang="en-GB" sz="2000" dirty="0">
                <a:solidFill>
                  <a:schemeClr val="bg1"/>
                </a:solidFill>
                <a:latin typeface="Arial" charset="0"/>
              </a:rPr>
              <a:t>The event: What has happened?</a:t>
            </a:r>
          </a:p>
        </p:txBody>
      </p:sp>
      <p:sp>
        <p:nvSpPr>
          <p:cNvPr id="9" name="TextBox 8">
            <a:extLst>
              <a:ext uri="{FF2B5EF4-FFF2-40B4-BE49-F238E27FC236}">
                <a16:creationId xmlns:a16="http://schemas.microsoft.com/office/drawing/2014/main" id="{93807AC7-ED15-C547-BE5A-DABC383AEB84}"/>
              </a:ext>
            </a:extLst>
          </p:cNvPr>
          <p:cNvSpPr txBox="1"/>
          <p:nvPr/>
        </p:nvSpPr>
        <p:spPr>
          <a:xfrm>
            <a:off x="4946111" y="2574513"/>
            <a:ext cx="2596131" cy="646331"/>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The individual’s involved </a:t>
            </a:r>
          </a:p>
        </p:txBody>
      </p:sp>
      <p:sp>
        <p:nvSpPr>
          <p:cNvPr id="13" name="TextBox 12">
            <a:extLst>
              <a:ext uri="{FF2B5EF4-FFF2-40B4-BE49-F238E27FC236}">
                <a16:creationId xmlns:a16="http://schemas.microsoft.com/office/drawing/2014/main" id="{55F7B31D-56C4-4440-968C-4442E79A1D96}"/>
              </a:ext>
            </a:extLst>
          </p:cNvPr>
          <p:cNvSpPr txBox="1"/>
          <p:nvPr/>
        </p:nvSpPr>
        <p:spPr>
          <a:xfrm>
            <a:off x="8999083" y="2695897"/>
            <a:ext cx="6192980" cy="369332"/>
          </a:xfrm>
          <a:prstGeom prst="rect">
            <a:avLst/>
          </a:prstGeom>
          <a:noFill/>
        </p:spPr>
        <p:txBody>
          <a:bodyPr wrap="square">
            <a:spAutoFit/>
          </a:bodyPr>
          <a:lstStyle/>
          <a:p>
            <a:pPr eaLnBrk="1" hangingPunct="1">
              <a:spcBef>
                <a:spcPct val="0"/>
              </a:spcBef>
              <a:spcAft>
                <a:spcPct val="0"/>
              </a:spcAft>
            </a:pPr>
            <a:r>
              <a:rPr lang="en-GB" dirty="0">
                <a:solidFill>
                  <a:schemeClr val="bg1"/>
                </a:solidFill>
                <a:latin typeface="Arial" charset="0"/>
              </a:rPr>
              <a:t>Any offence? </a:t>
            </a:r>
          </a:p>
        </p:txBody>
      </p:sp>
      <p:sp>
        <p:nvSpPr>
          <p:cNvPr id="11" name="TextBox 10">
            <a:extLst>
              <a:ext uri="{FF2B5EF4-FFF2-40B4-BE49-F238E27FC236}">
                <a16:creationId xmlns:a16="http://schemas.microsoft.com/office/drawing/2014/main" id="{FD3379EB-FB89-8546-807B-0066EAE95FC1}"/>
              </a:ext>
            </a:extLst>
          </p:cNvPr>
          <p:cNvSpPr txBox="1"/>
          <p:nvPr/>
        </p:nvSpPr>
        <p:spPr>
          <a:xfrm>
            <a:off x="3436779" y="4753789"/>
            <a:ext cx="2153680" cy="1200329"/>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Any physical or mental ill health which requires medical attention?</a:t>
            </a:r>
          </a:p>
        </p:txBody>
      </p:sp>
      <p:sp>
        <p:nvSpPr>
          <p:cNvPr id="15" name="TextBox 14">
            <a:extLst>
              <a:ext uri="{FF2B5EF4-FFF2-40B4-BE49-F238E27FC236}">
                <a16:creationId xmlns:a16="http://schemas.microsoft.com/office/drawing/2014/main" id="{4A93DEFC-D7AB-CC4E-BC34-887890E201BD}"/>
              </a:ext>
            </a:extLst>
          </p:cNvPr>
          <p:cNvSpPr txBox="1"/>
          <p:nvPr/>
        </p:nvSpPr>
        <p:spPr>
          <a:xfrm>
            <a:off x="6980714" y="4946373"/>
            <a:ext cx="1686870" cy="1200329"/>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Any needs of the investigative process? </a:t>
            </a:r>
          </a:p>
        </p:txBody>
      </p:sp>
      <p:sp>
        <p:nvSpPr>
          <p:cNvPr id="21" name="TextBox 20">
            <a:extLst>
              <a:ext uri="{FF2B5EF4-FFF2-40B4-BE49-F238E27FC236}">
                <a16:creationId xmlns:a16="http://schemas.microsoft.com/office/drawing/2014/main" id="{4D405A07-18D5-D647-A831-5A29633DBDD5}"/>
              </a:ext>
            </a:extLst>
          </p:cNvPr>
          <p:cNvSpPr txBox="1"/>
          <p:nvPr/>
        </p:nvSpPr>
        <p:spPr>
          <a:xfrm rot="20178859">
            <a:off x="222237" y="4768391"/>
            <a:ext cx="2442305" cy="923330"/>
          </a:xfrm>
          <a:prstGeom prst="rect">
            <a:avLst/>
          </a:prstGeom>
          <a:noFill/>
        </p:spPr>
        <p:txBody>
          <a:bodyPr wrap="square" rtlCol="0">
            <a:spAutoFit/>
          </a:bodyPr>
          <a:lstStyle/>
          <a:p>
            <a:r>
              <a:rPr lang="en-US" sz="5400" dirty="0">
                <a:solidFill>
                  <a:schemeClr val="accent6"/>
                </a:solidFill>
              </a:rPr>
              <a:t>SHACKS</a:t>
            </a:r>
            <a:r>
              <a:rPr lang="en-US" dirty="0"/>
              <a:t> </a:t>
            </a:r>
          </a:p>
        </p:txBody>
      </p:sp>
      <p:sp>
        <p:nvSpPr>
          <p:cNvPr id="22" name="TextBox 21">
            <a:extLst>
              <a:ext uri="{FF2B5EF4-FFF2-40B4-BE49-F238E27FC236}">
                <a16:creationId xmlns:a16="http://schemas.microsoft.com/office/drawing/2014/main" id="{D22FDB2B-D37F-AF43-A15C-4AA7FA9399BB}"/>
              </a:ext>
            </a:extLst>
          </p:cNvPr>
          <p:cNvSpPr txBox="1"/>
          <p:nvPr/>
        </p:nvSpPr>
        <p:spPr>
          <a:xfrm>
            <a:off x="9844103" y="4753789"/>
            <a:ext cx="1826787" cy="923330"/>
          </a:xfrm>
          <a:prstGeom prst="rect">
            <a:avLst/>
          </a:prstGeom>
          <a:noFill/>
        </p:spPr>
        <p:txBody>
          <a:bodyPr wrap="square" rtlCol="0">
            <a:spAutoFit/>
          </a:bodyPr>
          <a:lstStyle/>
          <a:p>
            <a:r>
              <a:rPr lang="en-US" sz="5400" dirty="0">
                <a:solidFill>
                  <a:schemeClr val="accent6"/>
                </a:solidFill>
              </a:rPr>
              <a:t>NDM</a:t>
            </a:r>
            <a:r>
              <a:rPr lang="en-US" dirty="0"/>
              <a:t> </a:t>
            </a:r>
          </a:p>
        </p:txBody>
      </p:sp>
      <p:sp>
        <p:nvSpPr>
          <p:cNvPr id="23" name="TextBox 22">
            <a:extLst>
              <a:ext uri="{FF2B5EF4-FFF2-40B4-BE49-F238E27FC236}">
                <a16:creationId xmlns:a16="http://schemas.microsoft.com/office/drawing/2014/main" id="{6F0B811B-B232-9A4C-8385-215C726DB5DE}"/>
              </a:ext>
            </a:extLst>
          </p:cNvPr>
          <p:cNvSpPr txBox="1"/>
          <p:nvPr/>
        </p:nvSpPr>
        <p:spPr>
          <a:xfrm rot="824765">
            <a:off x="9032617" y="900990"/>
            <a:ext cx="3531187" cy="707886"/>
          </a:xfrm>
          <a:prstGeom prst="rect">
            <a:avLst/>
          </a:prstGeom>
          <a:noFill/>
        </p:spPr>
        <p:txBody>
          <a:bodyPr wrap="square" rtlCol="0">
            <a:spAutoFit/>
          </a:bodyPr>
          <a:lstStyle/>
          <a:p>
            <a:r>
              <a:rPr lang="en-US" sz="4000" dirty="0">
                <a:solidFill>
                  <a:schemeClr val="accent6"/>
                </a:solidFill>
              </a:rPr>
              <a:t>5 W’S &amp; H </a:t>
            </a:r>
          </a:p>
        </p:txBody>
      </p:sp>
    </p:spTree>
    <p:extLst>
      <p:ext uri="{BB962C8B-B14F-4D97-AF65-F5344CB8AC3E}">
        <p14:creationId xmlns:p14="http://schemas.microsoft.com/office/powerpoint/2010/main" val="3954984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2081980" y="312403"/>
            <a:ext cx="6768752" cy="41070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defRPr/>
            </a:pPr>
            <a:endParaRPr lang="en-GB" altLang="en-US" i="1" kern="0" dirty="0">
              <a:solidFill>
                <a:srgbClr val="333399"/>
              </a:solidFill>
              <a:latin typeface="Arial" panose="020B0604020202020204" pitchFamily="34" charset="0"/>
              <a:cs typeface="Arial" panose="020B0604020202020204" pitchFamily="34" charset="0"/>
            </a:endParaRPr>
          </a:p>
        </p:txBody>
      </p:sp>
      <p:sp>
        <p:nvSpPr>
          <p:cNvPr id="4" name="TextBox 3"/>
          <p:cNvSpPr txBox="1"/>
          <p:nvPr/>
        </p:nvSpPr>
        <p:spPr>
          <a:xfrm>
            <a:off x="0" y="131726"/>
            <a:ext cx="7848872" cy="1200329"/>
          </a:xfrm>
          <a:prstGeom prst="rect">
            <a:avLst/>
          </a:prstGeom>
          <a:solidFill>
            <a:srgbClr val="00B050"/>
          </a:solidFill>
        </p:spPr>
        <p:txBody>
          <a:bodyPr wrap="square" rtlCol="0">
            <a:spAutoFit/>
          </a:bodyPr>
          <a:lstStyle/>
          <a:p>
            <a:r>
              <a:rPr lang="en-GB" sz="3600" b="1" dirty="0">
                <a:solidFill>
                  <a:schemeClr val="bg1"/>
                </a:solidFill>
              </a:rPr>
              <a:t>What makes a </a:t>
            </a:r>
            <a:r>
              <a:rPr lang="en-GB" sz="3600" b="1" i="1" dirty="0">
                <a:solidFill>
                  <a:schemeClr val="bg1"/>
                </a:solidFill>
              </a:rPr>
              <a:t>‘Lawful Arrest’? </a:t>
            </a:r>
            <a:br>
              <a:rPr lang="en-GB" sz="3600" b="1" i="1" dirty="0">
                <a:solidFill>
                  <a:schemeClr val="bg1"/>
                </a:solidFill>
              </a:rPr>
            </a:br>
            <a:r>
              <a:rPr lang="en-GB" sz="3600" b="1" i="1" dirty="0">
                <a:solidFill>
                  <a:schemeClr val="bg1"/>
                </a:solidFill>
              </a:rPr>
              <a:t>(Best Practice)</a:t>
            </a:r>
          </a:p>
        </p:txBody>
      </p:sp>
      <p:sp>
        <p:nvSpPr>
          <p:cNvPr id="5" name="Rectangle 4"/>
          <p:cNvSpPr/>
          <p:nvPr/>
        </p:nvSpPr>
        <p:spPr>
          <a:xfrm>
            <a:off x="236981" y="1266132"/>
            <a:ext cx="7208848" cy="5539978"/>
          </a:xfrm>
          <a:prstGeom prst="rect">
            <a:avLst/>
          </a:prstGeom>
        </p:spPr>
        <p:txBody>
          <a:bodyPr wrap="square">
            <a:spAutoFit/>
          </a:bodyPr>
          <a:lstStyle/>
          <a:p>
            <a:pPr>
              <a:spcAft>
                <a:spcPts val="1800"/>
              </a:spcAft>
              <a:defRPr/>
            </a:pPr>
            <a:r>
              <a:rPr lang="en-GB" altLang="en-US" sz="2400" b="1" kern="0" dirty="0">
                <a:latin typeface="Arial" panose="020B0604020202020204" pitchFamily="34" charset="0"/>
                <a:cs typeface="Arial" panose="020B0604020202020204" pitchFamily="34" charset="0"/>
              </a:rPr>
              <a:t>Information to be given:</a:t>
            </a:r>
            <a:br>
              <a:rPr lang="en-GB" altLang="en-US" sz="2400" b="1" kern="0" dirty="0">
                <a:latin typeface="Arial" panose="020B0604020202020204" pitchFamily="34" charset="0"/>
                <a:cs typeface="Arial" panose="020B0604020202020204" pitchFamily="34" charset="0"/>
              </a:rPr>
            </a:br>
            <a:endParaRPr lang="en-GB" altLang="en-US" sz="2400" b="1" kern="0" dirty="0">
              <a:latin typeface="Arial" panose="020B0604020202020204" pitchFamily="34" charset="0"/>
              <a:cs typeface="Arial" panose="020B0604020202020204" pitchFamily="34" charset="0"/>
            </a:endParaRP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That they </a:t>
            </a:r>
            <a:r>
              <a:rPr lang="en-GB" altLang="en-US" sz="2400" u="sng" kern="0" dirty="0">
                <a:solidFill>
                  <a:schemeClr val="accent6"/>
                </a:solidFill>
                <a:latin typeface="Arial" panose="020B0604020202020204" pitchFamily="34" charset="0"/>
                <a:cs typeface="Arial" panose="020B0604020202020204" pitchFamily="34" charset="0"/>
              </a:rPr>
              <a:t>are under arrest </a:t>
            </a:r>
            <a:r>
              <a:rPr lang="en-GB" altLang="en-US" sz="2400" kern="0" dirty="0">
                <a:latin typeface="Arial" panose="020B0604020202020204" pitchFamily="34" charset="0"/>
                <a:cs typeface="Arial" panose="020B0604020202020204" pitchFamily="34" charset="0"/>
              </a:rPr>
              <a:t>(even if it is obvious)   </a:t>
            </a: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The</a:t>
            </a:r>
            <a:r>
              <a:rPr lang="en-GB" altLang="en-US" sz="2400" u="sng" kern="0" dirty="0">
                <a:solidFill>
                  <a:schemeClr val="accent6"/>
                </a:solidFill>
                <a:latin typeface="Arial" panose="020B0604020202020204" pitchFamily="34" charset="0"/>
                <a:cs typeface="Arial" panose="020B0604020202020204" pitchFamily="34" charset="0"/>
              </a:rPr>
              <a:t> grounds </a:t>
            </a:r>
            <a:r>
              <a:rPr lang="en-GB" altLang="en-US" sz="2400" kern="0" dirty="0">
                <a:latin typeface="Arial" panose="020B0604020202020204" pitchFamily="34" charset="0"/>
                <a:cs typeface="Arial" panose="020B0604020202020204" pitchFamily="34" charset="0"/>
              </a:rPr>
              <a:t>for the arrest </a:t>
            </a:r>
            <a:br>
              <a:rPr lang="en-GB" altLang="en-US" sz="2400" kern="0" dirty="0">
                <a:latin typeface="Arial" panose="020B0604020202020204" pitchFamily="34" charset="0"/>
                <a:cs typeface="Arial" panose="020B0604020202020204" pitchFamily="34" charset="0"/>
              </a:rPr>
            </a:br>
            <a:r>
              <a:rPr lang="en-GB" altLang="en-US" sz="2400" kern="0" dirty="0">
                <a:latin typeface="Arial" panose="020B0604020202020204" pitchFamily="34" charset="0"/>
                <a:cs typeface="Arial" panose="020B0604020202020204" pitchFamily="34" charset="0"/>
              </a:rPr>
              <a:t>(offence for which they have been arrested)</a:t>
            </a:r>
          </a:p>
          <a:p>
            <a:pPr marL="285750" indent="-285750">
              <a:spcAft>
                <a:spcPts val="1800"/>
              </a:spcAft>
              <a:buFont typeface="Arial" panose="020B0604020202020204" pitchFamily="34" charset="0"/>
              <a:buChar char="•"/>
              <a:defRPr/>
            </a:pPr>
            <a:r>
              <a:rPr lang="en-GB" altLang="en-US" sz="2400" u="sng" kern="0" dirty="0">
                <a:solidFill>
                  <a:schemeClr val="accent6">
                    <a:lumMod val="75000"/>
                  </a:schemeClr>
                </a:solidFill>
                <a:latin typeface="Arial" panose="020B0604020202020204" pitchFamily="34" charset="0"/>
                <a:cs typeface="Arial" panose="020B0604020202020204" pitchFamily="34" charset="0"/>
              </a:rPr>
              <a:t>Time</a:t>
            </a:r>
            <a:br>
              <a:rPr lang="en-GB" altLang="en-US" sz="2400" kern="0" dirty="0">
                <a:latin typeface="Arial" panose="020B0604020202020204" pitchFamily="34" charset="0"/>
                <a:cs typeface="Arial" panose="020B0604020202020204" pitchFamily="34" charset="0"/>
              </a:rPr>
            </a:br>
            <a:endParaRPr lang="en-GB" altLang="en-US" sz="2400" kern="0" dirty="0">
              <a:latin typeface="Arial" panose="020B0604020202020204" pitchFamily="34" charset="0"/>
              <a:cs typeface="Arial" panose="020B0604020202020204" pitchFamily="34" charset="0"/>
            </a:endParaRPr>
          </a:p>
          <a:p>
            <a:pPr>
              <a:spcAft>
                <a:spcPts val="1800"/>
              </a:spcAft>
              <a:defRPr/>
            </a:pPr>
            <a:r>
              <a:rPr lang="en-GB" altLang="en-US" sz="2400" kern="0" dirty="0">
                <a:solidFill>
                  <a:schemeClr val="accent6"/>
                </a:solidFill>
                <a:latin typeface="Arial" panose="020B0604020202020204" pitchFamily="34" charset="0"/>
                <a:cs typeface="Arial" panose="020B0604020202020204" pitchFamily="34" charset="0"/>
              </a:rPr>
              <a:t>AND</a:t>
            </a:r>
            <a:br>
              <a:rPr lang="en-GB" altLang="en-US" sz="2400" kern="0" dirty="0">
                <a:solidFill>
                  <a:schemeClr val="accent6"/>
                </a:solidFill>
                <a:latin typeface="Arial" panose="020B0604020202020204" pitchFamily="34" charset="0"/>
                <a:cs typeface="Arial" panose="020B0604020202020204" pitchFamily="34" charset="0"/>
              </a:rPr>
            </a:br>
            <a:endParaRPr lang="en-GB" altLang="en-US" sz="2400" kern="0" dirty="0">
              <a:solidFill>
                <a:schemeClr val="accent6"/>
              </a:solidFill>
              <a:latin typeface="Arial" panose="020B0604020202020204" pitchFamily="34" charset="0"/>
              <a:cs typeface="Arial" panose="020B0604020202020204" pitchFamily="34" charset="0"/>
            </a:endParaRP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The </a:t>
            </a:r>
            <a:r>
              <a:rPr lang="en-GB" altLang="en-US" sz="2400" u="sng" kern="0" dirty="0">
                <a:solidFill>
                  <a:schemeClr val="accent6"/>
                </a:solidFill>
                <a:latin typeface="Arial" panose="020B0604020202020204" pitchFamily="34" charset="0"/>
                <a:cs typeface="Arial" panose="020B0604020202020204" pitchFamily="34" charset="0"/>
              </a:rPr>
              <a:t>Necessity</a:t>
            </a:r>
            <a:r>
              <a:rPr lang="en-GB" altLang="en-US" sz="2400" kern="0" dirty="0">
                <a:solidFill>
                  <a:schemeClr val="accent6"/>
                </a:solidFill>
                <a:latin typeface="Arial" panose="020B0604020202020204" pitchFamily="34" charset="0"/>
                <a:cs typeface="Arial" panose="020B0604020202020204" pitchFamily="34" charset="0"/>
              </a:rPr>
              <a:t> </a:t>
            </a:r>
            <a:r>
              <a:rPr lang="en-GB" altLang="en-US" sz="2400" kern="0" dirty="0">
                <a:latin typeface="Arial" panose="020B0604020202020204" pitchFamily="34" charset="0"/>
                <a:cs typeface="Arial" panose="020B0604020202020204" pitchFamily="34" charset="0"/>
              </a:rPr>
              <a:t>for the arrest </a:t>
            </a:r>
          </a:p>
          <a:p>
            <a:pPr marL="285750" indent="-285750">
              <a:spcAft>
                <a:spcPts val="1800"/>
              </a:spcAft>
              <a:buFont typeface="Arial" panose="020B0604020202020204" pitchFamily="34" charset="0"/>
              <a:buChar char="•"/>
              <a:defRPr/>
            </a:pPr>
            <a:r>
              <a:rPr lang="en-GB" altLang="en-US" sz="2400" u="sng" kern="0" dirty="0">
                <a:solidFill>
                  <a:schemeClr val="accent6"/>
                </a:solidFill>
                <a:latin typeface="Arial" panose="020B0604020202020204" pitchFamily="34" charset="0"/>
                <a:cs typeface="Arial" panose="020B0604020202020204" pitchFamily="34" charset="0"/>
              </a:rPr>
              <a:t>Caution</a:t>
            </a:r>
            <a:r>
              <a:rPr lang="en-GB" altLang="en-US" sz="2400" kern="0" dirty="0">
                <a:latin typeface="Arial" panose="020B0604020202020204" pitchFamily="34" charset="0"/>
                <a:cs typeface="Arial" panose="020B0604020202020204" pitchFamily="34" charset="0"/>
              </a:rPr>
              <a:t> - </a:t>
            </a:r>
            <a:r>
              <a:rPr lang="en-GB" altLang="en-US" sz="2400" i="1" kern="0" dirty="0">
                <a:latin typeface="Arial" panose="020B0604020202020204" pitchFamily="34" charset="0"/>
                <a:cs typeface="Arial" panose="020B0604020202020204" pitchFamily="34" charset="0"/>
              </a:rPr>
              <a:t>‘When Questioned’ </a:t>
            </a:r>
          </a:p>
        </p:txBody>
      </p:sp>
      <p:pic>
        <p:nvPicPr>
          <p:cNvPr id="4098" name="Picture 2" descr="46 people arrested in connection with alleged large-scale disturbance in  Cardiff | ITV News Wales">
            <a:extLst>
              <a:ext uri="{FF2B5EF4-FFF2-40B4-BE49-F238E27FC236}">
                <a16:creationId xmlns:a16="http://schemas.microsoft.com/office/drawing/2014/main" id="{DA125D56-C66A-9B48-B794-355FB2F1E4C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344248">
            <a:off x="7711220" y="1417340"/>
            <a:ext cx="3810000" cy="21336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E781A5CB-4ECF-7B4D-A65F-11FF4AD68D4B}"/>
              </a:ext>
            </a:extLst>
          </p:cNvPr>
          <p:cNvSpPr txBox="1"/>
          <p:nvPr/>
        </p:nvSpPr>
        <p:spPr>
          <a:xfrm>
            <a:off x="8193001" y="4237126"/>
            <a:ext cx="3121741" cy="2351413"/>
          </a:xfrm>
          <a:prstGeom prst="rect">
            <a:avLst/>
          </a:prstGeom>
          <a:noFill/>
        </p:spPr>
        <p:txBody>
          <a:bodyPr wrap="square">
            <a:spAutoFit/>
          </a:bodyPr>
          <a:lstStyle/>
          <a:p>
            <a:pPr marL="0" marR="0" lvl="0" indent="0" algn="ctr" defTabSz="914400" rtl="0" eaLnBrk="1" fontAlgn="base" latinLnBrk="0" hangingPunct="1">
              <a:lnSpc>
                <a:spcPct val="100000"/>
              </a:lnSpc>
              <a:spcBef>
                <a:spcPct val="30000"/>
              </a:spcBef>
              <a:spcAft>
                <a:spcPts val="600"/>
              </a:spcAft>
              <a:buClrTx/>
              <a:buSzTx/>
              <a:buFontTx/>
              <a:buNone/>
              <a:tabLst/>
              <a:defRPr/>
            </a:pPr>
            <a:r>
              <a:rPr kumimoji="0" lang="en-GB" altLang="en-US" sz="1800" b="1" i="0" u="none" strike="noStrike" kern="1200" cap="none" spc="0" normalizeH="0" baseline="0" noProof="0" dirty="0">
                <a:ln>
                  <a:noFill/>
                </a:ln>
                <a:solidFill>
                  <a:srgbClr val="FF0000"/>
                </a:solidFill>
                <a:effectLst/>
                <a:uLnTx/>
                <a:uFillTx/>
                <a:latin typeface="Arial" charset="0"/>
                <a:ea typeface="+mn-ea"/>
                <a:cs typeface="+mn-cs"/>
              </a:rPr>
              <a:t>Sec. 28 PACE &amp; Code G </a:t>
            </a:r>
          </a:p>
          <a:p>
            <a:pPr marL="0" marR="0" lvl="0" indent="0" algn="ctr" defTabSz="914400" rtl="0" eaLnBrk="1" fontAlgn="base" latinLnBrk="0" hangingPunct="1">
              <a:lnSpc>
                <a:spcPct val="100000"/>
              </a:lnSpc>
              <a:spcBef>
                <a:spcPct val="30000"/>
              </a:spcBef>
              <a:spcAft>
                <a:spcPts val="600"/>
              </a:spcAft>
              <a:buClrTx/>
              <a:buSzTx/>
              <a:buFontTx/>
              <a:buNone/>
              <a:tabLst/>
              <a:defRPr/>
            </a:pPr>
            <a:r>
              <a:rPr lang="en-GB" altLang="en-US" dirty="0">
                <a:latin typeface="Arial" charset="0"/>
              </a:rPr>
              <a:t>-A</a:t>
            </a:r>
            <a:r>
              <a:rPr kumimoji="0" lang="en-GB" altLang="en-US" sz="1800" i="0" u="none" strike="noStrike" kern="1200" cap="none" spc="0" normalizeH="0" baseline="0" noProof="0" dirty="0">
                <a:ln>
                  <a:noFill/>
                </a:ln>
                <a:effectLst/>
                <a:uLnTx/>
                <a:uFillTx/>
                <a:latin typeface="Arial" charset="0"/>
                <a:ea typeface="+mn-ea"/>
                <a:cs typeface="+mn-cs"/>
              </a:rPr>
              <a:t>n </a:t>
            </a:r>
            <a:r>
              <a:rPr kumimoji="0" lang="en-GB" altLang="en-US" sz="1800" b="0" i="0" u="none" strike="noStrike" kern="1200" cap="none" spc="0" normalizeH="0" baseline="0" noProof="0" dirty="0">
                <a:ln>
                  <a:noFill/>
                </a:ln>
                <a:solidFill>
                  <a:srgbClr val="000000"/>
                </a:solidFill>
                <a:effectLst/>
                <a:uLnTx/>
                <a:uFillTx/>
                <a:latin typeface="Arial" charset="0"/>
                <a:ea typeface="+mn-ea"/>
                <a:cs typeface="+mn-cs"/>
              </a:rPr>
              <a:t>arrest is not lawful unless at the time, or as soon as practicable (the officer) informs the person they are under arrest.</a:t>
            </a:r>
          </a:p>
          <a:p>
            <a:pPr marL="0" marR="0" lvl="0" indent="0" algn="l" defTabSz="914400" rtl="0" eaLnBrk="1" fontAlgn="base" latinLnBrk="0" hangingPunct="1">
              <a:lnSpc>
                <a:spcPct val="100000"/>
              </a:lnSpc>
              <a:spcBef>
                <a:spcPct val="30000"/>
              </a:spcBef>
              <a:spcAft>
                <a:spcPts val="600"/>
              </a:spcAft>
              <a:buClrTx/>
              <a:buSzTx/>
              <a:buFontTx/>
              <a:buNone/>
              <a:tabLst/>
              <a:defRPr/>
            </a:pPr>
            <a:endParaRPr kumimoji="0" lang="en-GB" altLang="en-US" sz="1800" b="0" i="0" u="none" strike="noStrike" kern="1200" cap="none" spc="0" normalizeH="0" baseline="0" noProof="0" dirty="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975556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3"/>
          <p:cNvGraphicFramePr>
            <a:graphicFrameLocks/>
          </p:cNvGraphicFramePr>
          <p:nvPr/>
        </p:nvGraphicFramePr>
        <p:xfrm>
          <a:off x="290563" y="1553611"/>
          <a:ext cx="8064896" cy="41097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p:cNvSpPr txBox="1"/>
          <p:nvPr/>
        </p:nvSpPr>
        <p:spPr>
          <a:xfrm>
            <a:off x="0" y="172985"/>
            <a:ext cx="7848872" cy="646331"/>
          </a:xfrm>
          <a:prstGeom prst="rect">
            <a:avLst/>
          </a:prstGeom>
          <a:solidFill>
            <a:srgbClr val="00B050"/>
          </a:solidFill>
        </p:spPr>
        <p:txBody>
          <a:bodyPr wrap="square" rtlCol="0">
            <a:spAutoFit/>
          </a:bodyPr>
          <a:lstStyle/>
          <a:p>
            <a:r>
              <a:rPr lang="en-GB" sz="3600" b="1" dirty="0">
                <a:solidFill>
                  <a:schemeClr val="bg1"/>
                </a:solidFill>
              </a:rPr>
              <a:t>Reasonable grounds?</a:t>
            </a:r>
          </a:p>
        </p:txBody>
      </p:sp>
      <p:pic>
        <p:nvPicPr>
          <p:cNvPr id="5122" name="Picture 2" descr="Heddlu Dyfed-Powys Police - TENBY DEATH | We are investigating the  circumstances surrounding the death of a woman in a caravan in Tenby,  Pembrokeshire this evening. Police were called shortly after 6pm,">
            <a:extLst>
              <a:ext uri="{FF2B5EF4-FFF2-40B4-BE49-F238E27FC236}">
                <a16:creationId xmlns:a16="http://schemas.microsoft.com/office/drawing/2014/main" id="{DA7049F5-12F5-834C-9133-5E41F2F6DA3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37889" y="2900389"/>
            <a:ext cx="3111500" cy="2616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5374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txBox="1">
            <a:spLocks noChangeArrowheads="1"/>
          </p:cNvSpPr>
          <p:nvPr/>
        </p:nvSpPr>
        <p:spPr bwMode="auto">
          <a:xfrm>
            <a:off x="871928" y="1188184"/>
            <a:ext cx="7942717" cy="4509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lnSpc>
                <a:spcPct val="150000"/>
              </a:lnSpc>
              <a:spcBef>
                <a:spcPct val="50000"/>
              </a:spcBef>
              <a:spcAft>
                <a:spcPct val="0"/>
              </a:spcAft>
              <a:defRPr/>
            </a:pPr>
            <a:r>
              <a:rPr lang="en-GB" altLang="en-US" sz="3200" b="1" kern="0" dirty="0">
                <a:solidFill>
                  <a:srgbClr val="333399"/>
                </a:solidFill>
                <a:latin typeface="Arial" panose="020B0604020202020204" pitchFamily="34" charset="0"/>
                <a:cs typeface="Arial" panose="020B0604020202020204" pitchFamily="34" charset="0"/>
              </a:rPr>
              <a:t>Behaviour</a:t>
            </a:r>
          </a:p>
          <a:p>
            <a:pPr eaLnBrk="1" hangingPunct="1">
              <a:lnSpc>
                <a:spcPct val="150000"/>
              </a:lnSpc>
              <a:spcBef>
                <a:spcPct val="50000"/>
              </a:spcBef>
              <a:spcAft>
                <a:spcPct val="0"/>
              </a:spcAft>
              <a:defRPr/>
            </a:pPr>
            <a:r>
              <a:rPr lang="en-GB" altLang="en-US" sz="3200" b="1" kern="0" dirty="0">
                <a:solidFill>
                  <a:srgbClr val="333399"/>
                </a:solidFill>
                <a:latin typeface="Arial" panose="020B0604020202020204" pitchFamily="34" charset="0"/>
                <a:cs typeface="Arial" panose="020B0604020202020204" pitchFamily="34" charset="0"/>
              </a:rPr>
              <a:t>	  Actions </a:t>
            </a:r>
          </a:p>
          <a:p>
            <a:pPr eaLnBrk="1" hangingPunct="1">
              <a:lnSpc>
                <a:spcPct val="150000"/>
              </a:lnSpc>
              <a:spcBef>
                <a:spcPct val="50000"/>
              </a:spcBef>
              <a:spcAft>
                <a:spcPct val="0"/>
              </a:spcAft>
              <a:defRPr/>
            </a:pPr>
            <a:r>
              <a:rPr lang="en-GB" altLang="en-US" sz="3200" b="1" kern="0" dirty="0">
                <a:solidFill>
                  <a:srgbClr val="333399"/>
                </a:solidFill>
                <a:latin typeface="Arial" panose="020B0604020202020204" pitchFamily="34" charset="0"/>
                <a:cs typeface="Arial" panose="020B0604020202020204" pitchFamily="34" charset="0"/>
              </a:rPr>
              <a:t>		  Intelligence</a:t>
            </a:r>
          </a:p>
          <a:p>
            <a:pPr eaLnBrk="1" hangingPunct="1">
              <a:lnSpc>
                <a:spcPct val="150000"/>
              </a:lnSpc>
              <a:spcBef>
                <a:spcPct val="0"/>
              </a:spcBef>
              <a:defRPr/>
            </a:pPr>
            <a:r>
              <a:rPr lang="en-GB" altLang="en-US" sz="3200" b="1" kern="0" dirty="0">
                <a:solidFill>
                  <a:srgbClr val="333399"/>
                </a:solidFill>
                <a:latin typeface="Arial" panose="020B0604020202020204" pitchFamily="34" charset="0"/>
                <a:cs typeface="Arial" panose="020B0604020202020204" pitchFamily="34" charset="0"/>
              </a:rPr>
              <a:t>				      Time</a:t>
            </a:r>
          </a:p>
          <a:p>
            <a:pPr eaLnBrk="1" hangingPunct="1">
              <a:lnSpc>
                <a:spcPct val="150000"/>
              </a:lnSpc>
              <a:spcBef>
                <a:spcPct val="0"/>
              </a:spcBef>
              <a:defRPr/>
            </a:pPr>
            <a:r>
              <a:rPr lang="en-GB" altLang="en-US" sz="3200" b="1" kern="0" dirty="0">
                <a:solidFill>
                  <a:srgbClr val="333399"/>
                </a:solidFill>
                <a:latin typeface="Arial" panose="020B0604020202020204" pitchFamily="34" charset="0"/>
                <a:cs typeface="Arial" panose="020B0604020202020204" pitchFamily="34" charset="0"/>
              </a:rPr>
              <a:t>					       Place</a:t>
            </a:r>
          </a:p>
          <a:p>
            <a:pPr eaLnBrk="1" hangingPunct="1">
              <a:spcBef>
                <a:spcPct val="0"/>
              </a:spcBef>
              <a:defRPr/>
            </a:pPr>
            <a:endParaRPr lang="en-GB" altLang="en-US" kern="0" dirty="0">
              <a:solidFill>
                <a:srgbClr val="333399"/>
              </a:solidFill>
            </a:endParaRPr>
          </a:p>
        </p:txBody>
      </p:sp>
      <p:sp>
        <p:nvSpPr>
          <p:cNvPr id="5" name="TextBox 4"/>
          <p:cNvSpPr txBox="1"/>
          <p:nvPr/>
        </p:nvSpPr>
        <p:spPr>
          <a:xfrm>
            <a:off x="0" y="180618"/>
            <a:ext cx="7848872" cy="646331"/>
          </a:xfrm>
          <a:prstGeom prst="rect">
            <a:avLst/>
          </a:prstGeom>
          <a:solidFill>
            <a:srgbClr val="00B050"/>
          </a:solidFill>
        </p:spPr>
        <p:txBody>
          <a:bodyPr wrap="square" rtlCol="0">
            <a:spAutoFit/>
          </a:bodyPr>
          <a:lstStyle/>
          <a:p>
            <a:r>
              <a:rPr lang="en-GB" sz="3600" b="1" dirty="0">
                <a:solidFill>
                  <a:schemeClr val="bg1"/>
                </a:solidFill>
              </a:rPr>
              <a:t>Reasonable Grounds – Suspicion </a:t>
            </a:r>
          </a:p>
        </p:txBody>
      </p:sp>
      <p:pic>
        <p:nvPicPr>
          <p:cNvPr id="6146" name="Picture 2" descr="Suspicion | AML-CFT">
            <a:extLst>
              <a:ext uri="{FF2B5EF4-FFF2-40B4-BE49-F238E27FC236}">
                <a16:creationId xmlns:a16="http://schemas.microsoft.com/office/drawing/2014/main" id="{DFA21443-7453-4A4D-88B5-B83664DCA7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83072" y="1399150"/>
            <a:ext cx="3937000" cy="2070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03379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
          <p:cNvSpPr txBox="1">
            <a:spLocks noChangeArrowheads="1"/>
          </p:cNvSpPr>
          <p:nvPr/>
        </p:nvSpPr>
        <p:spPr bwMode="auto">
          <a:xfrm>
            <a:off x="2243572" y="1007720"/>
            <a:ext cx="7704856" cy="48425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80000"/>
              </a:lnSpc>
              <a:buClr>
                <a:srgbClr val="333399"/>
              </a:buClr>
              <a:buNone/>
              <a:defRPr/>
            </a:pPr>
            <a:endParaRPr lang="en-US" altLang="en-US" sz="2000" kern="0" dirty="0">
              <a:solidFill>
                <a:srgbClr val="333399"/>
              </a:solidFill>
              <a:latin typeface="Arial" panose="020B0604020202020204" pitchFamily="34" charset="0"/>
              <a:cs typeface="Arial" panose="020B0604020202020204" pitchFamily="34" charset="0"/>
            </a:endParaRPr>
          </a:p>
          <a:p>
            <a:pPr marL="0" indent="0" algn="ctr" eaLnBrk="1" hangingPunct="1">
              <a:lnSpc>
                <a:spcPct val="80000"/>
              </a:lnSpc>
              <a:buClr>
                <a:srgbClr val="333399"/>
              </a:buClr>
              <a:buNone/>
              <a:defRPr/>
            </a:pPr>
            <a:r>
              <a:rPr lang="en-US" altLang="en-US" kern="0" dirty="0">
                <a:solidFill>
                  <a:srgbClr val="333399"/>
                </a:solidFill>
                <a:latin typeface="Arial" panose="020B0604020202020204" pitchFamily="34" charset="0"/>
                <a:cs typeface="Arial" panose="020B0604020202020204" pitchFamily="34" charset="0"/>
              </a:rPr>
              <a:t>A constable may arrest without a warrant anyone who:</a:t>
            </a:r>
          </a:p>
          <a:p>
            <a:pPr marL="0" indent="0" algn="ctr" eaLnBrk="1" hangingPunct="1">
              <a:lnSpc>
                <a:spcPct val="80000"/>
              </a:lnSpc>
              <a:buClr>
                <a:srgbClr val="333399"/>
              </a:buClr>
              <a:buNone/>
              <a:defRPr/>
            </a:pPr>
            <a:endParaRPr lang="en-US" altLang="en-US" kern="0" dirty="0">
              <a:solidFill>
                <a:srgbClr val="333399"/>
              </a:solidFill>
              <a:latin typeface="Arial" panose="020B0604020202020204" pitchFamily="34" charset="0"/>
              <a:cs typeface="Arial" panose="020B0604020202020204" pitchFamily="34" charset="0"/>
            </a:endParaRPr>
          </a:p>
          <a:p>
            <a:pPr marL="0" indent="0" eaLnBrk="1" hangingPunct="1">
              <a:lnSpc>
                <a:spcPct val="80000"/>
              </a:lnSpc>
              <a:buClr>
                <a:srgbClr val="333399"/>
              </a:buClr>
              <a:buNone/>
              <a:defRPr/>
            </a:pPr>
            <a:endParaRPr lang="en-US" altLang="en-US" kern="0" dirty="0">
              <a:solidFill>
                <a:srgbClr val="333399"/>
              </a:solidFill>
              <a:latin typeface="Arial" panose="020B0604020202020204" pitchFamily="34" charset="0"/>
              <a:cs typeface="Arial" panose="020B0604020202020204" pitchFamily="34" charset="0"/>
            </a:endParaRPr>
          </a:p>
          <a:p>
            <a:pPr marL="0" indent="0" algn="ctr" eaLnBrk="1" hangingPunct="1">
              <a:spcBef>
                <a:spcPct val="0"/>
              </a:spcBef>
              <a:spcAft>
                <a:spcPts val="2400"/>
              </a:spcAft>
              <a:buNone/>
              <a:defRPr/>
            </a:pPr>
            <a:r>
              <a:rPr lang="en-US" altLang="en-US" kern="0" dirty="0">
                <a:solidFill>
                  <a:srgbClr val="FF0000"/>
                </a:solidFill>
                <a:latin typeface="Arial" panose="020B0604020202020204" pitchFamily="34" charset="0"/>
                <a:cs typeface="Arial" panose="020B0604020202020204" pitchFamily="34" charset="0"/>
              </a:rPr>
              <a:t>     is about</a:t>
            </a:r>
            <a:r>
              <a:rPr lang="en-US" altLang="en-US" kern="0" dirty="0">
                <a:solidFill>
                  <a:srgbClr val="333399"/>
                </a:solidFill>
                <a:latin typeface="Arial" panose="020B0604020202020204" pitchFamily="34" charset="0"/>
                <a:cs typeface="Arial" panose="020B0604020202020204" pitchFamily="34" charset="0"/>
              </a:rPr>
              <a:t> to commit an offence.</a:t>
            </a:r>
          </a:p>
          <a:p>
            <a:pPr marL="0" indent="0" algn="ctr" eaLnBrk="1" hangingPunct="1">
              <a:spcBef>
                <a:spcPct val="0"/>
              </a:spcBef>
              <a:spcAft>
                <a:spcPts val="2400"/>
              </a:spcAft>
              <a:buNone/>
              <a:defRPr/>
            </a:pPr>
            <a:r>
              <a:rPr lang="en-US" altLang="en-US" kern="0" dirty="0">
                <a:solidFill>
                  <a:srgbClr val="FF0000"/>
                </a:solidFill>
                <a:latin typeface="Arial" panose="020B0604020202020204" pitchFamily="34" charset="0"/>
                <a:cs typeface="Arial" panose="020B0604020202020204" pitchFamily="34" charset="0"/>
              </a:rPr>
              <a:t>     is in the act </a:t>
            </a:r>
            <a:r>
              <a:rPr lang="en-US" altLang="en-US" kern="0" dirty="0">
                <a:solidFill>
                  <a:srgbClr val="333399"/>
                </a:solidFill>
                <a:latin typeface="Arial" panose="020B0604020202020204" pitchFamily="34" charset="0"/>
                <a:cs typeface="Arial" panose="020B0604020202020204" pitchFamily="34" charset="0"/>
              </a:rPr>
              <a:t>of committing an offence.</a:t>
            </a:r>
          </a:p>
          <a:p>
            <a:pPr marL="0" indent="0" algn="ctr" eaLnBrk="1" hangingPunct="1">
              <a:spcBef>
                <a:spcPct val="0"/>
              </a:spcBef>
              <a:spcAft>
                <a:spcPts val="2400"/>
              </a:spcAft>
              <a:buNone/>
              <a:defRPr/>
            </a:pPr>
            <a:r>
              <a:rPr lang="en-US" altLang="en-US" kern="0" dirty="0">
                <a:solidFill>
                  <a:srgbClr val="333399"/>
                </a:solidFill>
                <a:latin typeface="Arial" panose="020B0604020202020204" pitchFamily="34" charset="0"/>
                <a:cs typeface="Arial" panose="020B0604020202020204" pitchFamily="34" charset="0"/>
              </a:rPr>
              <a:t>     They have </a:t>
            </a:r>
            <a:r>
              <a:rPr lang="en-US" altLang="en-US" kern="0" dirty="0">
                <a:solidFill>
                  <a:srgbClr val="FF0000"/>
                </a:solidFill>
                <a:latin typeface="Arial" panose="020B0604020202020204" pitchFamily="34" charset="0"/>
                <a:cs typeface="Arial" panose="020B0604020202020204" pitchFamily="34" charset="0"/>
              </a:rPr>
              <a:t>reasonable grounds to suspect </a:t>
            </a:r>
            <a:r>
              <a:rPr lang="en-US" altLang="en-US" kern="0" dirty="0">
                <a:solidFill>
                  <a:srgbClr val="333399"/>
                </a:solidFill>
                <a:latin typeface="Arial" panose="020B0604020202020204" pitchFamily="34" charset="0"/>
                <a:cs typeface="Arial" panose="020B0604020202020204" pitchFamily="34" charset="0"/>
              </a:rPr>
              <a:t>to be:</a:t>
            </a:r>
          </a:p>
          <a:p>
            <a:pPr marL="0" indent="0" algn="ctr" eaLnBrk="1" hangingPunct="1">
              <a:spcBef>
                <a:spcPct val="0"/>
              </a:spcBef>
              <a:spcAft>
                <a:spcPts val="2400"/>
              </a:spcAft>
              <a:buNone/>
              <a:defRPr/>
            </a:pPr>
            <a:r>
              <a:rPr lang="en-US" altLang="en-US" kern="0" dirty="0">
                <a:solidFill>
                  <a:srgbClr val="333399"/>
                </a:solidFill>
                <a:latin typeface="Arial" panose="020B0604020202020204" pitchFamily="34" charset="0"/>
                <a:cs typeface="Arial" panose="020B0604020202020204" pitchFamily="34" charset="0"/>
              </a:rPr>
              <a:t>       </a:t>
            </a:r>
            <a:r>
              <a:rPr lang="en-US" altLang="en-US" kern="0" dirty="0">
                <a:solidFill>
                  <a:srgbClr val="FF0000"/>
                </a:solidFill>
                <a:latin typeface="Arial" panose="020B0604020202020204" pitchFamily="34" charset="0"/>
                <a:cs typeface="Arial" panose="020B0604020202020204" pitchFamily="34" charset="0"/>
              </a:rPr>
              <a:t> 	 </a:t>
            </a:r>
            <a:r>
              <a:rPr lang="en-US" altLang="en-US" kern="0" dirty="0">
                <a:solidFill>
                  <a:srgbClr val="000099"/>
                </a:solidFill>
                <a:latin typeface="Arial" panose="020B0604020202020204" pitchFamily="34" charset="0"/>
                <a:cs typeface="Arial" panose="020B0604020202020204" pitchFamily="34" charset="0"/>
              </a:rPr>
              <a:t>a)</a:t>
            </a:r>
            <a:r>
              <a:rPr lang="en-US" altLang="en-US" kern="0" dirty="0">
                <a:solidFill>
                  <a:srgbClr val="FF0000"/>
                </a:solidFill>
                <a:latin typeface="Arial" panose="020B0604020202020204" pitchFamily="34" charset="0"/>
                <a:cs typeface="Arial" panose="020B0604020202020204" pitchFamily="34" charset="0"/>
              </a:rPr>
              <a:t> about </a:t>
            </a:r>
            <a:r>
              <a:rPr lang="en-US" altLang="en-US" kern="0" dirty="0">
                <a:solidFill>
                  <a:srgbClr val="333399"/>
                </a:solidFill>
                <a:latin typeface="Arial" panose="020B0604020202020204" pitchFamily="34" charset="0"/>
                <a:cs typeface="Arial" panose="020B0604020202020204" pitchFamily="34" charset="0"/>
              </a:rPr>
              <a:t>to commit an offence or</a:t>
            </a:r>
          </a:p>
          <a:p>
            <a:pPr marL="0" indent="0" algn="ctr" eaLnBrk="1" hangingPunct="1">
              <a:spcBef>
                <a:spcPct val="0"/>
              </a:spcBef>
              <a:spcAft>
                <a:spcPts val="2400"/>
              </a:spcAft>
              <a:buNone/>
              <a:defRPr/>
            </a:pPr>
            <a:r>
              <a:rPr lang="en-US" altLang="en-US" kern="0" dirty="0">
                <a:solidFill>
                  <a:srgbClr val="333399"/>
                </a:solidFill>
                <a:latin typeface="Arial" panose="020B0604020202020204" pitchFamily="34" charset="0"/>
                <a:cs typeface="Arial" panose="020B0604020202020204" pitchFamily="34" charset="0"/>
              </a:rPr>
              <a:t> 	b)</a:t>
            </a:r>
            <a:r>
              <a:rPr lang="en-US" altLang="en-US" kern="0" dirty="0">
                <a:solidFill>
                  <a:srgbClr val="FF0000"/>
                </a:solidFill>
                <a:latin typeface="Arial" panose="020B0604020202020204" pitchFamily="34" charset="0"/>
                <a:cs typeface="Arial" panose="020B0604020202020204" pitchFamily="34" charset="0"/>
              </a:rPr>
              <a:t> in the act of committing </a:t>
            </a:r>
            <a:r>
              <a:rPr lang="en-US" altLang="en-US" kern="0" dirty="0">
                <a:solidFill>
                  <a:srgbClr val="333399"/>
                </a:solidFill>
                <a:latin typeface="Arial" panose="020B0604020202020204" pitchFamily="34" charset="0"/>
                <a:cs typeface="Arial" panose="020B0604020202020204" pitchFamily="34" charset="0"/>
              </a:rPr>
              <a:t>an offence.</a:t>
            </a:r>
          </a:p>
        </p:txBody>
      </p:sp>
      <p:sp>
        <p:nvSpPr>
          <p:cNvPr id="4" name="TextBox 3"/>
          <p:cNvSpPr txBox="1"/>
          <p:nvPr/>
        </p:nvSpPr>
        <p:spPr>
          <a:xfrm>
            <a:off x="0" y="172357"/>
            <a:ext cx="7848872" cy="646331"/>
          </a:xfrm>
          <a:prstGeom prst="rect">
            <a:avLst/>
          </a:prstGeom>
          <a:solidFill>
            <a:srgbClr val="00B050"/>
          </a:solidFill>
        </p:spPr>
        <p:txBody>
          <a:bodyPr wrap="square" rtlCol="0">
            <a:spAutoFit/>
          </a:bodyPr>
          <a:lstStyle/>
          <a:p>
            <a:pPr algn="ctr"/>
            <a:r>
              <a:rPr lang="en-GB" sz="3600" b="1" dirty="0">
                <a:solidFill>
                  <a:schemeClr val="bg1"/>
                </a:solidFill>
              </a:rPr>
              <a:t>Section 24(1) PACE 1984</a:t>
            </a:r>
          </a:p>
        </p:txBody>
      </p:sp>
    </p:spTree>
    <p:extLst>
      <p:ext uri="{BB962C8B-B14F-4D97-AF65-F5344CB8AC3E}">
        <p14:creationId xmlns:p14="http://schemas.microsoft.com/office/powerpoint/2010/main" val="2601618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
          <p:cNvSpPr txBox="1">
            <a:spLocks noChangeArrowheads="1"/>
          </p:cNvSpPr>
          <p:nvPr/>
        </p:nvSpPr>
        <p:spPr bwMode="auto">
          <a:xfrm>
            <a:off x="2122237" y="1628800"/>
            <a:ext cx="7666942" cy="362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spcBef>
                <a:spcPts val="0"/>
              </a:spcBef>
              <a:spcAft>
                <a:spcPts val="1800"/>
              </a:spcAft>
              <a:buNone/>
              <a:defRPr/>
            </a:pPr>
            <a:endParaRPr lang="en-US" altLang="en-US" kern="0" dirty="0">
              <a:solidFill>
                <a:srgbClr val="333399"/>
              </a:solidFill>
              <a:latin typeface="Arial" panose="020B0604020202020204" pitchFamily="34" charset="0"/>
              <a:cs typeface="Arial" panose="020B0604020202020204" pitchFamily="34" charset="0"/>
            </a:endParaRPr>
          </a:p>
          <a:p>
            <a:pPr marL="0" indent="0" algn="ctr"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If an officer has </a:t>
            </a:r>
            <a:r>
              <a:rPr lang="en-US" altLang="en-US" kern="0" dirty="0">
                <a:solidFill>
                  <a:srgbClr val="FF0000"/>
                </a:solidFill>
                <a:latin typeface="Arial" panose="020B0604020202020204" pitchFamily="34" charset="0"/>
                <a:cs typeface="Arial" panose="020B0604020202020204" pitchFamily="34" charset="0"/>
              </a:rPr>
              <a:t>reasonable grounds for suspecting </a:t>
            </a:r>
          </a:p>
          <a:p>
            <a:pPr marL="0" indent="0" algn="ctr"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that an offence </a:t>
            </a:r>
            <a:r>
              <a:rPr lang="en-US" altLang="en-US" kern="0" dirty="0">
                <a:solidFill>
                  <a:srgbClr val="FF0000"/>
                </a:solidFill>
                <a:latin typeface="Arial" panose="020B0604020202020204" pitchFamily="34" charset="0"/>
                <a:cs typeface="Arial" panose="020B0604020202020204" pitchFamily="34" charset="0"/>
              </a:rPr>
              <a:t>has been committed  </a:t>
            </a:r>
          </a:p>
          <a:p>
            <a:pPr marL="0" indent="0" algn="ctr" eaLnBrk="1" hangingPunct="1">
              <a:spcBef>
                <a:spcPts val="0"/>
              </a:spcBef>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they </a:t>
            </a:r>
            <a:r>
              <a:rPr lang="en-US" altLang="en-US" kern="0" dirty="0">
                <a:solidFill>
                  <a:srgbClr val="333399"/>
                </a:solidFill>
                <a:latin typeface="Arial" panose="020B0604020202020204" pitchFamily="34" charset="0"/>
                <a:cs typeface="Arial" panose="020B0604020202020204" pitchFamily="34" charset="0"/>
              </a:rPr>
              <a:t>may arrest anyone whom they have </a:t>
            </a:r>
          </a:p>
          <a:p>
            <a:pPr marL="0" indent="0" algn="ctr" eaLnBrk="1" hangingPunct="1">
              <a:spcBef>
                <a:spcPts val="0"/>
              </a:spcBef>
              <a:spcAft>
                <a:spcPts val="1800"/>
              </a:spcAft>
              <a:buNone/>
              <a:defRPr/>
            </a:pPr>
            <a:r>
              <a:rPr lang="en-US" altLang="en-US" kern="0" dirty="0">
                <a:solidFill>
                  <a:srgbClr val="FF0000"/>
                </a:solidFill>
                <a:latin typeface="Arial" panose="020B0604020202020204" pitchFamily="34" charset="0"/>
                <a:cs typeface="Arial" panose="020B0604020202020204" pitchFamily="34" charset="0"/>
              </a:rPr>
              <a:t>reasonable grounds to suspect </a:t>
            </a:r>
          </a:p>
          <a:p>
            <a:pPr marL="0" indent="0" algn="ctr" eaLnBrk="1" hangingPunct="1">
              <a:spcBef>
                <a:spcPts val="0"/>
              </a:spcBef>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of being guilty of it.</a:t>
            </a:r>
          </a:p>
          <a:p>
            <a:pPr marL="0" indent="0" eaLnBrk="1" hangingPunct="1">
              <a:spcBef>
                <a:spcPts val="0"/>
              </a:spcBef>
              <a:spcAft>
                <a:spcPts val="1800"/>
              </a:spcAft>
              <a:buNone/>
              <a:defRPr/>
            </a:pPr>
            <a:endParaRPr lang="en-US" altLang="en-US" sz="28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4" name="TextBox 3"/>
          <p:cNvSpPr txBox="1"/>
          <p:nvPr/>
        </p:nvSpPr>
        <p:spPr>
          <a:xfrm>
            <a:off x="0" y="197808"/>
            <a:ext cx="7848872" cy="646331"/>
          </a:xfrm>
          <a:prstGeom prst="rect">
            <a:avLst/>
          </a:prstGeom>
          <a:solidFill>
            <a:srgbClr val="00B050"/>
          </a:solidFill>
        </p:spPr>
        <p:txBody>
          <a:bodyPr wrap="square" rtlCol="0">
            <a:spAutoFit/>
          </a:bodyPr>
          <a:lstStyle/>
          <a:p>
            <a:pPr algn="ctr"/>
            <a:r>
              <a:rPr lang="en-GB" sz="3600" b="1" dirty="0">
                <a:solidFill>
                  <a:schemeClr val="bg1"/>
                </a:solidFill>
              </a:rPr>
              <a:t>Section 24(2) PACE 1984</a:t>
            </a:r>
          </a:p>
        </p:txBody>
      </p:sp>
    </p:spTree>
    <p:extLst>
      <p:ext uri="{BB962C8B-B14F-4D97-AF65-F5344CB8AC3E}">
        <p14:creationId xmlns:p14="http://schemas.microsoft.com/office/powerpoint/2010/main" val="3049693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
          <p:cNvSpPr txBox="1">
            <a:spLocks noChangeArrowheads="1"/>
          </p:cNvSpPr>
          <p:nvPr/>
        </p:nvSpPr>
        <p:spPr bwMode="auto">
          <a:xfrm>
            <a:off x="2423592" y="2060848"/>
            <a:ext cx="7070108" cy="362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If an offence </a:t>
            </a:r>
            <a:r>
              <a:rPr lang="en-US" altLang="en-US" kern="0" dirty="0">
                <a:solidFill>
                  <a:srgbClr val="FF0000"/>
                </a:solidFill>
                <a:latin typeface="Arial" panose="020B0604020202020204" pitchFamily="34" charset="0"/>
                <a:cs typeface="Arial" panose="020B0604020202020204" pitchFamily="34" charset="0"/>
              </a:rPr>
              <a:t>has been committed</a:t>
            </a:r>
            <a:r>
              <a:rPr lang="en-US" altLang="en-US" kern="0" dirty="0">
                <a:solidFill>
                  <a:srgbClr val="333399"/>
                </a:solidFill>
                <a:latin typeface="Arial" panose="020B0604020202020204" pitchFamily="34" charset="0"/>
                <a:cs typeface="Arial" panose="020B0604020202020204" pitchFamily="34" charset="0"/>
              </a:rPr>
              <a:t>, an officer may arrest anyone who: </a:t>
            </a:r>
          </a:p>
          <a:p>
            <a:pPr marL="0" indent="0" algn="ctr" eaLnBrk="1" hangingPunct="1">
              <a:spcBef>
                <a:spcPts val="0"/>
              </a:spcBef>
              <a:spcAft>
                <a:spcPts val="1800"/>
              </a:spcAft>
              <a:buNone/>
              <a:defRPr/>
            </a:pPr>
            <a:endParaRPr lang="en-US" altLang="en-US" kern="0" dirty="0">
              <a:solidFill>
                <a:srgbClr val="333399"/>
              </a:solidFill>
              <a:latin typeface="Arial" panose="020B0604020202020204" pitchFamily="34" charset="0"/>
              <a:cs typeface="Arial" panose="020B0604020202020204" pitchFamily="34" charset="0"/>
            </a:endParaRPr>
          </a:p>
          <a:p>
            <a:pPr marL="439738" indent="-439738" algn="ctr" eaLnBrk="1" hangingPunct="1">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    a.  </a:t>
            </a:r>
            <a:r>
              <a:rPr lang="en-US" altLang="en-US" kern="0" dirty="0">
                <a:solidFill>
                  <a:srgbClr val="FF0000"/>
                </a:solidFill>
                <a:latin typeface="Arial" panose="020B0604020202020204" pitchFamily="34" charset="0"/>
                <a:cs typeface="Arial" panose="020B0604020202020204" pitchFamily="34" charset="0"/>
              </a:rPr>
              <a:t>Is guilty </a:t>
            </a:r>
            <a:r>
              <a:rPr lang="en-US" altLang="en-US" kern="0" dirty="0">
                <a:solidFill>
                  <a:srgbClr val="333399"/>
                </a:solidFill>
                <a:latin typeface="Arial" panose="020B0604020202020204" pitchFamily="34" charset="0"/>
                <a:cs typeface="Arial" panose="020B0604020202020204" pitchFamily="34" charset="0"/>
              </a:rPr>
              <a:t>of the offence </a:t>
            </a:r>
          </a:p>
          <a:p>
            <a:pPr marL="439738" indent="-439738" algn="ctr" eaLnBrk="1" hangingPunct="1">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    b.  they have </a:t>
            </a:r>
            <a:r>
              <a:rPr lang="en-US" altLang="en-US" kern="0" dirty="0">
                <a:solidFill>
                  <a:srgbClr val="FF0000"/>
                </a:solidFill>
                <a:latin typeface="Arial" panose="020B0604020202020204" pitchFamily="34" charset="0"/>
                <a:cs typeface="Arial" panose="020B0604020202020204" pitchFamily="34" charset="0"/>
              </a:rPr>
              <a:t>reasonable grounds for suspecting </a:t>
            </a:r>
          </a:p>
          <a:p>
            <a:pPr marL="439738" indent="-439738" algn="ctr" eaLnBrk="1" hangingPunct="1">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         to be guilty of it.</a:t>
            </a:r>
          </a:p>
          <a:p>
            <a:pPr marL="0" indent="0" eaLnBrk="1" hangingPunct="1">
              <a:spcBef>
                <a:spcPts val="0"/>
              </a:spcBef>
              <a:spcAft>
                <a:spcPts val="1800"/>
              </a:spcAft>
              <a:buNone/>
              <a:defRPr/>
            </a:pPr>
            <a:endParaRPr lang="en-US" altLang="en-US" sz="28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4" name="TextBox 3"/>
          <p:cNvSpPr txBox="1"/>
          <p:nvPr/>
        </p:nvSpPr>
        <p:spPr>
          <a:xfrm>
            <a:off x="0" y="197807"/>
            <a:ext cx="7848872" cy="646331"/>
          </a:xfrm>
          <a:prstGeom prst="rect">
            <a:avLst/>
          </a:prstGeom>
          <a:solidFill>
            <a:srgbClr val="00B050"/>
          </a:solidFill>
        </p:spPr>
        <p:txBody>
          <a:bodyPr wrap="square" rtlCol="0">
            <a:spAutoFit/>
          </a:bodyPr>
          <a:lstStyle/>
          <a:p>
            <a:pPr algn="ctr"/>
            <a:r>
              <a:rPr lang="en-GB" sz="3600" b="1" dirty="0">
                <a:solidFill>
                  <a:schemeClr val="bg1"/>
                </a:solidFill>
              </a:rPr>
              <a:t>Section 24(3) PACE 1984</a:t>
            </a:r>
          </a:p>
        </p:txBody>
      </p:sp>
    </p:spTree>
    <p:extLst>
      <p:ext uri="{BB962C8B-B14F-4D97-AF65-F5344CB8AC3E}">
        <p14:creationId xmlns:p14="http://schemas.microsoft.com/office/powerpoint/2010/main" val="1532020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6"/>
          <p:cNvSpPr txBox="1">
            <a:spLocks noChangeArrowheads="1"/>
          </p:cNvSpPr>
          <p:nvPr/>
        </p:nvSpPr>
        <p:spPr bwMode="auto">
          <a:xfrm>
            <a:off x="1657959" y="1278733"/>
            <a:ext cx="5201183" cy="25202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spcBef>
                <a:spcPts val="0"/>
              </a:spcBef>
              <a:spcAft>
                <a:spcPts val="1800"/>
              </a:spcAft>
              <a:buNone/>
              <a:defRPr/>
            </a:pPr>
            <a:r>
              <a:rPr lang="en-US" altLang="en-US" sz="3200" kern="0" dirty="0">
                <a:solidFill>
                  <a:srgbClr val="333399"/>
                </a:solidFill>
                <a:latin typeface="Arial" panose="020B0604020202020204" pitchFamily="34" charset="0"/>
                <a:cs typeface="Arial" panose="020B0604020202020204" pitchFamily="34" charset="0"/>
              </a:rPr>
              <a:t>PC WILLIAMS is on patrol with her tutor when they hear a woman shout, </a:t>
            </a:r>
            <a:r>
              <a:rPr lang="en-US" altLang="en-US" sz="3200" i="1" kern="0" dirty="0">
                <a:solidFill>
                  <a:srgbClr val="333399"/>
                </a:solidFill>
                <a:latin typeface="Arial" panose="020B0604020202020204" pitchFamily="34" charset="0"/>
                <a:cs typeface="Arial" panose="020B0604020202020204" pitchFamily="34" charset="0"/>
              </a:rPr>
              <a:t>‘Stop that man! He has just stolen my purse!’</a:t>
            </a:r>
          </a:p>
          <a:p>
            <a:pPr marL="0" indent="0" eaLnBrk="1" hangingPunct="1">
              <a:spcBef>
                <a:spcPts val="0"/>
              </a:spcBef>
              <a:spcAft>
                <a:spcPts val="1800"/>
              </a:spcAft>
              <a:buNone/>
              <a:defRPr/>
            </a:pPr>
            <a:endParaRPr lang="en-US" altLang="en-US" sz="2800" kern="0" dirty="0">
              <a:solidFill>
                <a:srgbClr val="333399"/>
              </a:solidFill>
              <a:latin typeface="Arial" panose="020B0604020202020204" pitchFamily="34" charset="0"/>
              <a:cs typeface="Arial" panose="020B0604020202020204" pitchFamily="34" charset="0"/>
            </a:endParaRPr>
          </a:p>
          <a:p>
            <a:pPr marL="0" indent="0" eaLnBrk="1" hangingPunct="1">
              <a:spcBef>
                <a:spcPts val="0"/>
              </a:spcBef>
              <a:spcAft>
                <a:spcPts val="1800"/>
              </a:spcAft>
              <a:buNone/>
              <a:defRPr/>
            </a:pPr>
            <a:endParaRPr lang="en-US" altLang="en-US" sz="28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3" name="TextBox 2"/>
          <p:cNvSpPr txBox="1"/>
          <p:nvPr/>
        </p:nvSpPr>
        <p:spPr>
          <a:xfrm>
            <a:off x="-8072" y="190381"/>
            <a:ext cx="7848872" cy="646331"/>
          </a:xfrm>
          <a:prstGeom prst="rect">
            <a:avLst/>
          </a:prstGeom>
          <a:solidFill>
            <a:srgbClr val="00B050"/>
          </a:solidFill>
        </p:spPr>
        <p:txBody>
          <a:bodyPr wrap="square" rtlCol="0">
            <a:spAutoFit/>
          </a:bodyPr>
          <a:lstStyle/>
          <a:p>
            <a:pPr algn="ctr"/>
            <a:r>
              <a:rPr lang="en-GB" sz="3600" b="1" dirty="0">
                <a:solidFill>
                  <a:schemeClr val="bg1"/>
                </a:solidFill>
              </a:rPr>
              <a:t>Think!</a:t>
            </a:r>
          </a:p>
        </p:txBody>
      </p:sp>
      <p:sp>
        <p:nvSpPr>
          <p:cNvPr id="5" name="Rectangle 4"/>
          <p:cNvSpPr/>
          <p:nvPr/>
        </p:nvSpPr>
        <p:spPr>
          <a:xfrm>
            <a:off x="-8072" y="4319126"/>
            <a:ext cx="7848872" cy="954107"/>
          </a:xfrm>
          <a:prstGeom prst="rect">
            <a:avLst/>
          </a:prstGeom>
          <a:solidFill>
            <a:srgbClr val="00B050"/>
          </a:solidFill>
        </p:spPr>
        <p:txBody>
          <a:bodyPr wrap="square">
            <a:spAutoFit/>
          </a:bodyPr>
          <a:lstStyle/>
          <a:p>
            <a:pPr algn="ctr">
              <a:spcAft>
                <a:spcPts val="1800"/>
              </a:spcAft>
              <a:defRPr/>
            </a:pPr>
            <a:r>
              <a:rPr lang="en-US" altLang="en-US" sz="2800" kern="0" dirty="0">
                <a:solidFill>
                  <a:schemeClr val="bg1"/>
                </a:solidFill>
                <a:latin typeface="Arial" panose="020B0604020202020204" pitchFamily="34" charset="0"/>
                <a:cs typeface="Arial" panose="020B0604020202020204" pitchFamily="34" charset="0"/>
              </a:rPr>
              <a:t>What power of arrest do the officers                                         have to deal with this situation? </a:t>
            </a:r>
          </a:p>
        </p:txBody>
      </p:sp>
      <p:sp>
        <p:nvSpPr>
          <p:cNvPr id="9" name="TextBox 8">
            <a:extLst>
              <a:ext uri="{FF2B5EF4-FFF2-40B4-BE49-F238E27FC236}">
                <a16:creationId xmlns:a16="http://schemas.microsoft.com/office/drawing/2014/main" id="{5AF21367-A054-0445-ACA7-217F9B3133CA}"/>
              </a:ext>
            </a:extLst>
          </p:cNvPr>
          <p:cNvSpPr txBox="1"/>
          <p:nvPr/>
        </p:nvSpPr>
        <p:spPr>
          <a:xfrm>
            <a:off x="6636895" y="5793345"/>
            <a:ext cx="6108490" cy="369332"/>
          </a:xfrm>
          <a:prstGeom prst="rect">
            <a:avLst/>
          </a:prstGeom>
          <a:noFill/>
        </p:spPr>
        <p:txBody>
          <a:bodyPr wrap="square">
            <a:spAutoFit/>
          </a:bodyPr>
          <a:lstStyle/>
          <a:p>
            <a:pPr algn="ctr"/>
            <a:r>
              <a:rPr lang="en-GB" sz="1800" b="1" dirty="0">
                <a:solidFill>
                  <a:schemeClr val="accent6"/>
                </a:solidFill>
              </a:rPr>
              <a:t>Answer: Section 24(2) PACE </a:t>
            </a:r>
            <a:r>
              <a:rPr lang="en-GB" sz="1800" b="1" dirty="0">
                <a:solidFill>
                  <a:schemeClr val="bg1"/>
                </a:solidFill>
              </a:rPr>
              <a:t>1984</a:t>
            </a:r>
          </a:p>
        </p:txBody>
      </p:sp>
    </p:spTree>
    <p:extLst>
      <p:ext uri="{BB962C8B-B14F-4D97-AF65-F5344CB8AC3E}">
        <p14:creationId xmlns:p14="http://schemas.microsoft.com/office/powerpoint/2010/main" val="1234873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1" nodeType="clickEffect">
                                  <p:stCondLst>
                                    <p:cond delay="0"/>
                                  </p:stCondLst>
                                  <p:childTnLst>
                                    <p:set>
                                      <p:cBhvr>
                                        <p:cTn id="19"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1" nodeType="clickEffect">
                                  <p:stCondLst>
                                    <p:cond delay="0"/>
                                  </p:stCondLst>
                                  <p:childTnLst>
                                    <p:set>
                                      <p:cBhvr>
                                        <p:cTn id="23" dur="1" fill="hold">
                                          <p:stCondLst>
                                            <p:cond delay="0"/>
                                          </p:stCondLst>
                                        </p:cTn>
                                        <p:tgtEl>
                                          <p:spTgt spid="5"/>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2" grpId="1" build="allAtOnce"/>
      <p:bldP spid="3" grpId="0" animBg="1"/>
      <p:bldP spid="5" grpId="0" animBg="1"/>
      <p:bldP spid="5" grpId="1" animBg="1"/>
      <p:bldP spid="9"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6"/>
          <p:cNvSpPr txBox="1">
            <a:spLocks noChangeArrowheads="1"/>
          </p:cNvSpPr>
          <p:nvPr/>
        </p:nvSpPr>
        <p:spPr bwMode="auto">
          <a:xfrm>
            <a:off x="989729" y="1133413"/>
            <a:ext cx="5869413" cy="24183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spcBef>
                <a:spcPts val="0"/>
              </a:spcBef>
              <a:spcAft>
                <a:spcPts val="1800"/>
              </a:spcAft>
              <a:buNone/>
              <a:defRPr/>
            </a:pPr>
            <a:r>
              <a:rPr lang="en-US" altLang="en-US" sz="3200" kern="0" dirty="0">
                <a:solidFill>
                  <a:srgbClr val="333399"/>
                </a:solidFill>
                <a:latin typeface="Arial" panose="020B0604020202020204" pitchFamily="34" charset="0"/>
                <a:cs typeface="Arial" panose="020B0604020202020204" pitchFamily="34" charset="0"/>
              </a:rPr>
              <a:t>Officers are on patrol when they see Billy Evans with a brick in one hand about to throw it through the window of a local </a:t>
            </a:r>
            <a:r>
              <a:rPr lang="en-US" altLang="en-US" sz="3200" kern="0" dirty="0" err="1">
                <a:solidFill>
                  <a:srgbClr val="333399"/>
                </a:solidFill>
                <a:latin typeface="Arial" panose="020B0604020202020204" pitchFamily="34" charset="0"/>
                <a:cs typeface="Arial" panose="020B0604020202020204" pitchFamily="34" charset="0"/>
              </a:rPr>
              <a:t>jewellers</a:t>
            </a:r>
            <a:r>
              <a:rPr lang="en-US" altLang="en-US" sz="3200" kern="0" dirty="0">
                <a:solidFill>
                  <a:srgbClr val="333399"/>
                </a:solidFill>
                <a:latin typeface="Arial" panose="020B0604020202020204" pitchFamily="34" charset="0"/>
                <a:cs typeface="Arial" panose="020B0604020202020204" pitchFamily="34" charset="0"/>
              </a:rPr>
              <a:t>. </a:t>
            </a:r>
          </a:p>
          <a:p>
            <a:pPr marL="0" indent="0" eaLnBrk="1" hangingPunct="1">
              <a:spcBef>
                <a:spcPts val="0"/>
              </a:spcBef>
              <a:spcAft>
                <a:spcPts val="1800"/>
              </a:spcAft>
              <a:buNone/>
              <a:defRPr/>
            </a:pPr>
            <a:endParaRPr lang="en-US" altLang="en-US" sz="2800" kern="0" dirty="0">
              <a:solidFill>
                <a:srgbClr val="333399"/>
              </a:solidFill>
              <a:latin typeface="Arial" panose="020B0604020202020204" pitchFamily="34" charset="0"/>
              <a:cs typeface="Arial" panose="020B0604020202020204" pitchFamily="34" charset="0"/>
            </a:endParaRPr>
          </a:p>
          <a:p>
            <a:pPr marL="0" indent="0" eaLnBrk="1" hangingPunct="1">
              <a:spcBef>
                <a:spcPts val="0"/>
              </a:spcBef>
              <a:spcAft>
                <a:spcPts val="1800"/>
              </a:spcAft>
              <a:buNone/>
              <a:defRPr/>
            </a:pPr>
            <a:endParaRPr lang="en-US" altLang="en-US" sz="40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3" name="TextBox 2"/>
          <p:cNvSpPr txBox="1"/>
          <p:nvPr/>
        </p:nvSpPr>
        <p:spPr>
          <a:xfrm>
            <a:off x="0" y="153506"/>
            <a:ext cx="7848872" cy="646331"/>
          </a:xfrm>
          <a:prstGeom prst="rect">
            <a:avLst/>
          </a:prstGeom>
          <a:solidFill>
            <a:srgbClr val="00B050"/>
          </a:solidFill>
        </p:spPr>
        <p:txBody>
          <a:bodyPr wrap="square" rtlCol="0">
            <a:spAutoFit/>
          </a:bodyPr>
          <a:lstStyle/>
          <a:p>
            <a:pPr algn="ctr"/>
            <a:r>
              <a:rPr lang="en-GB" sz="3600" b="1" dirty="0">
                <a:solidFill>
                  <a:schemeClr val="bg1"/>
                </a:solidFill>
              </a:rPr>
              <a:t>Think! </a:t>
            </a:r>
          </a:p>
        </p:txBody>
      </p:sp>
      <p:sp>
        <p:nvSpPr>
          <p:cNvPr id="5" name="Rectangle 4"/>
          <p:cNvSpPr/>
          <p:nvPr/>
        </p:nvSpPr>
        <p:spPr>
          <a:xfrm>
            <a:off x="0" y="4266160"/>
            <a:ext cx="8023357" cy="954107"/>
          </a:xfrm>
          <a:prstGeom prst="rect">
            <a:avLst/>
          </a:prstGeom>
          <a:solidFill>
            <a:srgbClr val="00B050"/>
          </a:solidFill>
        </p:spPr>
        <p:txBody>
          <a:bodyPr wrap="square">
            <a:spAutoFit/>
          </a:bodyPr>
          <a:lstStyle/>
          <a:p>
            <a:pPr algn="ctr">
              <a:spcAft>
                <a:spcPts val="1800"/>
              </a:spcAft>
              <a:defRPr/>
            </a:pPr>
            <a:r>
              <a:rPr lang="en-US" altLang="en-US" sz="2800" kern="0" dirty="0">
                <a:solidFill>
                  <a:schemeClr val="bg1"/>
                </a:solidFill>
                <a:latin typeface="Arial" panose="020B0604020202020204" pitchFamily="34" charset="0"/>
                <a:cs typeface="Arial" panose="020B0604020202020204" pitchFamily="34" charset="0"/>
              </a:rPr>
              <a:t>What power of arrest do the officers                                         have to deal with this situation? </a:t>
            </a:r>
          </a:p>
        </p:txBody>
      </p:sp>
      <p:pic>
        <p:nvPicPr>
          <p:cNvPr id="8194" name="Picture 2" descr="Brick is thrown through window of house in Stour Close, South Ashford">
            <a:extLst>
              <a:ext uri="{FF2B5EF4-FFF2-40B4-BE49-F238E27FC236}">
                <a16:creationId xmlns:a16="http://schemas.microsoft.com/office/drawing/2014/main" id="{E384774C-2D7B-FB44-A26B-9F02456279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48872" y="1165146"/>
            <a:ext cx="4106091" cy="273570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F195F2A1-24F5-2D48-8645-B278671E4151}"/>
              </a:ext>
            </a:extLst>
          </p:cNvPr>
          <p:cNvSpPr txBox="1"/>
          <p:nvPr/>
        </p:nvSpPr>
        <p:spPr>
          <a:xfrm>
            <a:off x="7648603" y="5934632"/>
            <a:ext cx="6100996" cy="369332"/>
          </a:xfrm>
          <a:prstGeom prst="rect">
            <a:avLst/>
          </a:prstGeom>
          <a:noFill/>
        </p:spPr>
        <p:txBody>
          <a:bodyPr wrap="square">
            <a:spAutoFit/>
          </a:bodyPr>
          <a:lstStyle/>
          <a:p>
            <a:r>
              <a:rPr lang="en-US" altLang="en-US" sz="1800" b="1" dirty="0">
                <a:solidFill>
                  <a:schemeClr val="accent6"/>
                </a:solidFill>
              </a:rPr>
              <a:t>Answer: Sec 24(1) PACE  </a:t>
            </a:r>
            <a:endParaRPr lang="en-US" dirty="0">
              <a:solidFill>
                <a:schemeClr val="accent6"/>
              </a:solidFill>
            </a:endParaRPr>
          </a:p>
        </p:txBody>
      </p:sp>
    </p:spTree>
    <p:extLst>
      <p:ext uri="{BB962C8B-B14F-4D97-AF65-F5344CB8AC3E}">
        <p14:creationId xmlns:p14="http://schemas.microsoft.com/office/powerpoint/2010/main" val="3133922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1" nodeType="clickEffect">
                                  <p:stCondLst>
                                    <p:cond delay="0"/>
                                  </p:stCondLst>
                                  <p:childTnLst>
                                    <p:set>
                                      <p:cBhvr>
                                        <p:cTn id="19"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1" nodeType="clickEffect">
                                  <p:stCondLst>
                                    <p:cond delay="0"/>
                                  </p:stCondLst>
                                  <p:childTnLst>
                                    <p:set>
                                      <p:cBhvr>
                                        <p:cTn id="23" dur="1" fill="hold">
                                          <p:stCondLst>
                                            <p:cond delay="0"/>
                                          </p:stCondLst>
                                        </p:cTn>
                                        <p:tgtEl>
                                          <p:spTgt spid="5"/>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8194"/>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2" grpId="1" build="allAtOnce"/>
      <p:bldP spid="3" grpId="0" animBg="1"/>
      <p:bldP spid="5" grpId="0" animBg="1"/>
      <p:bldP spid="5" grpId="1" animBg="1"/>
      <p:bldP spid="8"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B9A3CDA-EDCA-5A4D-8375-2F9ECE120CE8}"/>
              </a:ext>
            </a:extLst>
          </p:cNvPr>
          <p:cNvSpPr/>
          <p:nvPr/>
        </p:nvSpPr>
        <p:spPr>
          <a:xfrm>
            <a:off x="1976283" y="4314813"/>
            <a:ext cx="7983793" cy="1327355"/>
          </a:xfrm>
          <a:prstGeom prst="rect">
            <a:avLst/>
          </a:prstGeom>
          <a:solidFill>
            <a:schemeClr val="accent2">
              <a:alpha val="4208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ECF9AEC8-5ECA-014B-9DB7-516AB6C9821F}"/>
              </a:ext>
            </a:extLst>
          </p:cNvPr>
          <p:cNvSpPr/>
          <p:nvPr/>
        </p:nvSpPr>
        <p:spPr>
          <a:xfrm>
            <a:off x="1976284" y="2408903"/>
            <a:ext cx="7983793" cy="1327355"/>
          </a:xfrm>
          <a:prstGeom prst="rect">
            <a:avLst/>
          </a:prstGeom>
          <a:solidFill>
            <a:schemeClr val="accent2">
              <a:alpha val="49538"/>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bwMode="auto">
          <a:xfrm>
            <a:off x="1693233" y="1837609"/>
            <a:ext cx="8549891" cy="3671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endParaRPr lang="en-GB" altLang="en-US" sz="4800" kern="0" dirty="0">
              <a:solidFill>
                <a:srgbClr val="000000"/>
              </a:solidFill>
              <a:latin typeface="Arial"/>
            </a:endParaRPr>
          </a:p>
          <a:p>
            <a:pPr marL="0" indent="0" algn="ctr">
              <a:buNone/>
              <a:defRPr/>
            </a:pPr>
            <a:r>
              <a:rPr lang="en-GB" altLang="en-US" sz="3600" i="1" kern="0" dirty="0">
                <a:solidFill>
                  <a:srgbClr val="000000"/>
                </a:solidFill>
                <a:latin typeface="Arial"/>
              </a:rPr>
              <a:t>1.  </a:t>
            </a:r>
            <a:r>
              <a:rPr lang="en-GB" altLang="en-US" sz="3600" kern="0" dirty="0">
                <a:solidFill>
                  <a:srgbClr val="000000"/>
                </a:solidFill>
                <a:latin typeface="Arial"/>
              </a:rPr>
              <a:t>The</a:t>
            </a:r>
            <a:r>
              <a:rPr lang="en-GB" altLang="en-US" sz="3600" i="1" kern="0" dirty="0">
                <a:solidFill>
                  <a:srgbClr val="000000"/>
                </a:solidFill>
                <a:latin typeface="Arial"/>
              </a:rPr>
              <a:t> ‘</a:t>
            </a:r>
            <a:r>
              <a:rPr lang="en-GB" altLang="en-US" sz="3600" b="1" i="1" kern="0" dirty="0">
                <a:solidFill>
                  <a:srgbClr val="000000"/>
                </a:solidFill>
                <a:latin typeface="Arial"/>
              </a:rPr>
              <a:t>When Questioned</a:t>
            </a:r>
            <a:r>
              <a:rPr lang="en-GB" altLang="en-US" sz="3600" i="1" kern="0" dirty="0">
                <a:solidFill>
                  <a:srgbClr val="000000"/>
                </a:solidFill>
                <a:latin typeface="Arial"/>
              </a:rPr>
              <a:t>’ </a:t>
            </a:r>
            <a:r>
              <a:rPr lang="en-GB" altLang="en-US" sz="3600" kern="0" dirty="0">
                <a:solidFill>
                  <a:srgbClr val="000000"/>
                </a:solidFill>
                <a:latin typeface="Arial"/>
              </a:rPr>
              <a:t>caution </a:t>
            </a:r>
          </a:p>
          <a:p>
            <a:pPr marL="0" indent="0" algn="ctr">
              <a:buNone/>
              <a:defRPr/>
            </a:pPr>
            <a:endParaRPr lang="en-GB" altLang="en-US" sz="3600" b="1" i="1" kern="0" dirty="0">
              <a:solidFill>
                <a:srgbClr val="000000"/>
              </a:solidFill>
              <a:latin typeface="Arial"/>
            </a:endParaRPr>
          </a:p>
          <a:p>
            <a:pPr marL="0" indent="0" algn="ctr">
              <a:buNone/>
              <a:defRPr/>
            </a:pPr>
            <a:endParaRPr lang="en-GB" altLang="en-US" sz="3600" b="1" i="1" kern="0" dirty="0">
              <a:solidFill>
                <a:srgbClr val="000000"/>
              </a:solidFill>
              <a:latin typeface="Arial"/>
            </a:endParaRPr>
          </a:p>
          <a:p>
            <a:pPr marL="0" indent="0" algn="ctr">
              <a:buNone/>
              <a:defRPr/>
            </a:pPr>
            <a:r>
              <a:rPr lang="en-GB" altLang="en-US" sz="3600" i="1" kern="0" dirty="0">
                <a:solidFill>
                  <a:srgbClr val="000000"/>
                </a:solidFill>
                <a:latin typeface="Arial"/>
              </a:rPr>
              <a:t>2. </a:t>
            </a:r>
            <a:r>
              <a:rPr lang="en-GB" altLang="en-US" sz="3600" kern="0" dirty="0">
                <a:solidFill>
                  <a:srgbClr val="000000"/>
                </a:solidFill>
                <a:latin typeface="Arial"/>
              </a:rPr>
              <a:t>The</a:t>
            </a:r>
            <a:r>
              <a:rPr lang="en-GB" altLang="en-US" sz="3600" b="1" i="1" kern="0" dirty="0">
                <a:solidFill>
                  <a:srgbClr val="000000"/>
                </a:solidFill>
                <a:latin typeface="Arial"/>
              </a:rPr>
              <a:t> ‘Now’ </a:t>
            </a:r>
            <a:r>
              <a:rPr lang="en-GB" altLang="en-US" sz="3600" kern="0" dirty="0">
                <a:solidFill>
                  <a:srgbClr val="000000"/>
                </a:solidFill>
                <a:latin typeface="Arial"/>
              </a:rPr>
              <a:t>caution</a:t>
            </a:r>
            <a:r>
              <a:rPr lang="en-GB" altLang="en-US" sz="3600" b="1" i="1" kern="0" dirty="0">
                <a:solidFill>
                  <a:srgbClr val="000000"/>
                </a:solidFill>
                <a:latin typeface="Arial"/>
              </a:rPr>
              <a:t> </a:t>
            </a:r>
            <a:endParaRPr lang="en-GB" altLang="en-US" kern="0" dirty="0">
              <a:solidFill>
                <a:srgbClr val="000000"/>
              </a:solidFill>
              <a:latin typeface="Arial"/>
            </a:endParaRPr>
          </a:p>
        </p:txBody>
      </p:sp>
      <p:sp>
        <p:nvSpPr>
          <p:cNvPr id="5125" name="TextBox 5"/>
          <p:cNvSpPr txBox="1">
            <a:spLocks noChangeArrowheads="1"/>
          </p:cNvSpPr>
          <p:nvPr/>
        </p:nvSpPr>
        <p:spPr bwMode="auto">
          <a:xfrm>
            <a:off x="2497138" y="584993"/>
            <a:ext cx="6913562" cy="646113"/>
          </a:xfrm>
          <a:prstGeom prst="rect">
            <a:avLst/>
          </a:prstGeom>
          <a:solidFill>
            <a:schemeClr val="accent2"/>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Two Types of Caution</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992313" y="11255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buNone/>
              <a:defRPr/>
            </a:pPr>
            <a:endParaRPr lang="en-GB" kern="0" dirty="0">
              <a:solidFill>
                <a:srgbClr val="000000"/>
              </a:solidFill>
              <a:latin typeface="Arial"/>
            </a:endParaRPr>
          </a:p>
          <a:p>
            <a:pPr marL="0" indent="0" eaLnBrk="1" hangingPunct="1">
              <a:buNone/>
              <a:defRPr/>
            </a:pPr>
            <a:endParaRPr lang="en-GB" sz="2800" kern="0" dirty="0">
              <a:solidFill>
                <a:srgbClr val="000000"/>
              </a:solidFill>
              <a:latin typeface="Arial"/>
            </a:endParaRPr>
          </a:p>
          <a:p>
            <a:pPr marL="0" indent="0" algn="ctr" eaLnBrk="1" hangingPunct="1">
              <a:buNone/>
              <a:defRPr/>
            </a:pPr>
            <a:r>
              <a:rPr lang="en-GB" sz="2800" kern="0" dirty="0">
                <a:solidFill>
                  <a:srgbClr val="000000"/>
                </a:solidFill>
                <a:latin typeface="Arial"/>
              </a:rPr>
              <a:t>You do not have to say anything. </a:t>
            </a:r>
          </a:p>
          <a:p>
            <a:pPr marL="0" indent="0" algn="ctr" eaLnBrk="1" hangingPunct="1">
              <a:buNone/>
              <a:defRPr/>
            </a:pPr>
            <a:r>
              <a:rPr lang="en-GB" sz="2800" kern="0" dirty="0">
                <a:solidFill>
                  <a:srgbClr val="000000"/>
                </a:solidFill>
                <a:latin typeface="Arial"/>
              </a:rPr>
              <a:t>But it may harm your defence if you do not mention </a:t>
            </a:r>
            <a:r>
              <a:rPr lang="en-GB" sz="2800" i="1" kern="0" dirty="0">
                <a:solidFill>
                  <a:schemeClr val="accent2"/>
                </a:solidFill>
                <a:latin typeface="Arial"/>
              </a:rPr>
              <a:t>when questioned </a:t>
            </a:r>
            <a:r>
              <a:rPr lang="en-GB" sz="2800" kern="0" dirty="0">
                <a:solidFill>
                  <a:srgbClr val="000000"/>
                </a:solidFill>
                <a:latin typeface="Arial"/>
              </a:rPr>
              <a:t>something which you later rely on in court.  </a:t>
            </a:r>
          </a:p>
          <a:p>
            <a:pPr marL="0" indent="0" algn="ctr" eaLnBrk="1" hangingPunct="1">
              <a:buNone/>
              <a:defRPr/>
            </a:pPr>
            <a:r>
              <a:rPr lang="en-GB" sz="2800" kern="0" dirty="0">
                <a:solidFill>
                  <a:srgbClr val="000000"/>
                </a:solidFill>
                <a:latin typeface="Arial"/>
              </a:rPr>
              <a:t>Anything you do say may be given in evidence.</a:t>
            </a:r>
          </a:p>
          <a:p>
            <a:pPr eaLnBrk="1" hangingPunct="1">
              <a:buFontTx/>
              <a:buNone/>
              <a:defRPr/>
            </a:pPr>
            <a:endParaRPr lang="en-US" kern="0" dirty="0">
              <a:solidFill>
                <a:srgbClr val="000000"/>
              </a:solidFill>
              <a:latin typeface="Arial"/>
            </a:endParaRPr>
          </a:p>
        </p:txBody>
      </p:sp>
      <p:sp>
        <p:nvSpPr>
          <p:cNvPr id="9219" name="TextBox 5"/>
          <p:cNvSpPr txBox="1">
            <a:spLocks noChangeArrowheads="1"/>
          </p:cNvSpPr>
          <p:nvPr/>
        </p:nvSpPr>
        <p:spPr bwMode="auto">
          <a:xfrm>
            <a:off x="0" y="348735"/>
            <a:ext cx="7273925" cy="646112"/>
          </a:xfrm>
          <a:prstGeom prst="rect">
            <a:avLst/>
          </a:prstGeom>
          <a:solidFill>
            <a:schemeClr val="accent2"/>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The ‘When Questioned’ Caution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TextBox 5"/>
          <p:cNvSpPr txBox="1">
            <a:spLocks noChangeArrowheads="1"/>
          </p:cNvSpPr>
          <p:nvPr/>
        </p:nvSpPr>
        <p:spPr bwMode="auto">
          <a:xfrm>
            <a:off x="630936" y="640080"/>
            <a:ext cx="4818888" cy="1481328"/>
          </a:xfrm>
          <a:prstGeom prst="rect">
            <a:avLst/>
          </a:prstGeom>
        </p:spPr>
        <p:txBody>
          <a:bodyPr vert="horz" lIns="91440" tIns="45720" rIns="91440" bIns="45720" rtlCol="0" anchor="b">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spcBef>
                <a:spcPct val="0"/>
              </a:spcBef>
              <a:spcAft>
                <a:spcPts val="600"/>
              </a:spcAft>
            </a:pPr>
            <a:r>
              <a:rPr lang="en-US" altLang="en-US" sz="4600" b="1" kern="1200">
                <a:solidFill>
                  <a:schemeClr val="tx1"/>
                </a:solidFill>
                <a:latin typeface="+mj-lt"/>
                <a:ea typeface="+mj-ea"/>
                <a:cs typeface="+mj-cs"/>
              </a:rPr>
              <a:t>What does it mean? Simplified…</a:t>
            </a:r>
          </a:p>
        </p:txBody>
      </p:sp>
      <p:sp>
        <p:nvSpPr>
          <p:cNvPr id="3" name="Content Placeholder 2"/>
          <p:cNvSpPr txBox="1">
            <a:spLocks/>
          </p:cNvSpPr>
          <p:nvPr/>
        </p:nvSpPr>
        <p:spPr bwMode="auto">
          <a:xfrm>
            <a:off x="630936" y="2660904"/>
            <a:ext cx="4818888" cy="354787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indent="-228600" eaLnBrk="1" hangingPunct="1">
              <a:lnSpc>
                <a:spcPct val="90000"/>
              </a:lnSpc>
              <a:buFont typeface="Arial" panose="020B0604020202020204" pitchFamily="34" charset="0"/>
              <a:buChar char="•"/>
              <a:defRPr/>
            </a:pPr>
            <a:r>
              <a:rPr lang="en-US" altLang="en-US" sz="1900"/>
              <a:t>You have the right not to say anything if you do not wish to</a:t>
            </a:r>
          </a:p>
          <a:p>
            <a:pPr indent="-228600" eaLnBrk="1" hangingPunct="1">
              <a:lnSpc>
                <a:spcPct val="90000"/>
              </a:lnSpc>
              <a:buFont typeface="Arial" panose="020B0604020202020204" pitchFamily="34" charset="0"/>
              <a:buChar char="•"/>
              <a:defRPr/>
            </a:pPr>
            <a:endParaRPr lang="en-US" altLang="en-US" sz="1900"/>
          </a:p>
          <a:p>
            <a:pPr indent="-228600" eaLnBrk="1" hangingPunct="1">
              <a:lnSpc>
                <a:spcPct val="90000"/>
              </a:lnSpc>
              <a:buFont typeface="Arial" panose="020B0604020202020204" pitchFamily="34" charset="0"/>
              <a:buChar char="•"/>
              <a:defRPr/>
            </a:pPr>
            <a:r>
              <a:rPr lang="en-US" altLang="en-US" sz="1900"/>
              <a:t>If there is something you do not tell me now when I ask you questions and you later you decide to tell the court, then the court may be less likely to believe you</a:t>
            </a:r>
          </a:p>
          <a:p>
            <a:pPr indent="-228600" eaLnBrk="1" hangingPunct="1">
              <a:lnSpc>
                <a:spcPct val="90000"/>
              </a:lnSpc>
              <a:buFont typeface="Arial" panose="020B0604020202020204" pitchFamily="34" charset="0"/>
              <a:buChar char="•"/>
              <a:defRPr/>
            </a:pPr>
            <a:endParaRPr lang="en-US" altLang="en-US" sz="1900"/>
          </a:p>
          <a:p>
            <a:pPr indent="-228600" eaLnBrk="1" hangingPunct="1">
              <a:lnSpc>
                <a:spcPct val="90000"/>
              </a:lnSpc>
              <a:buFont typeface="Arial" panose="020B0604020202020204" pitchFamily="34" charset="0"/>
              <a:buChar char="•"/>
              <a:defRPr/>
            </a:pPr>
            <a:r>
              <a:rPr lang="en-US" altLang="en-US" sz="1900"/>
              <a:t>Anything you do say can be given in evidence, this means that if you do attend court, the court can be told what you have said</a:t>
            </a:r>
          </a:p>
        </p:txBody>
      </p:sp>
      <p:pic>
        <p:nvPicPr>
          <p:cNvPr id="11266" name="Picture 2" descr="Man jailed for posing as a police officer and trying to 'arrest' woman |  The Independent">
            <a:extLst>
              <a:ext uri="{FF2B5EF4-FFF2-40B4-BE49-F238E27FC236}">
                <a16:creationId xmlns:a16="http://schemas.microsoft.com/office/drawing/2014/main" id="{84FB7E5E-E17E-A446-9117-93EC2B6C88A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9048" y="1410646"/>
            <a:ext cx="5458968" cy="403670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255381" y="1656020"/>
            <a:ext cx="6438900" cy="4319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ctr" eaLnBrk="1" hangingPunct="1">
              <a:lnSpc>
                <a:spcPct val="90000"/>
              </a:lnSpc>
              <a:defRPr/>
            </a:pPr>
            <a:r>
              <a:rPr lang="en-GB" altLang="en-US" sz="2800" kern="0" dirty="0">
                <a:solidFill>
                  <a:srgbClr val="000000"/>
                </a:solidFill>
                <a:latin typeface="Arial"/>
              </a:rPr>
              <a:t>When you have grounds to suspect an offence has been committed</a:t>
            </a:r>
          </a:p>
          <a:p>
            <a:pPr eaLnBrk="1" hangingPunct="1">
              <a:lnSpc>
                <a:spcPct val="90000"/>
              </a:lnSpc>
              <a:defRPr/>
            </a:pPr>
            <a:endParaRPr lang="en-GB" altLang="en-US" sz="2800" kern="0" dirty="0">
              <a:solidFill>
                <a:srgbClr val="000000"/>
              </a:solidFill>
              <a:latin typeface="Arial"/>
            </a:endParaRPr>
          </a:p>
          <a:p>
            <a:pPr marL="0" indent="0" eaLnBrk="1" hangingPunct="1">
              <a:lnSpc>
                <a:spcPct val="90000"/>
              </a:lnSpc>
              <a:buNone/>
              <a:defRPr/>
            </a:pPr>
            <a:endParaRPr lang="en-GB" altLang="en-US" sz="2800" kern="0" dirty="0">
              <a:solidFill>
                <a:srgbClr val="000000"/>
              </a:solidFill>
              <a:latin typeface="Arial"/>
            </a:endParaRPr>
          </a:p>
          <a:p>
            <a:pPr algn="ctr" eaLnBrk="1" hangingPunct="1">
              <a:lnSpc>
                <a:spcPct val="90000"/>
              </a:lnSpc>
              <a:defRPr/>
            </a:pPr>
            <a:r>
              <a:rPr lang="en-GB" altLang="en-US" sz="2800" kern="0" dirty="0">
                <a:solidFill>
                  <a:srgbClr val="000000"/>
                </a:solidFill>
                <a:latin typeface="Arial"/>
              </a:rPr>
              <a:t>You want to ask questions regarding their involvement or suspected involvement in that offence as the offender</a:t>
            </a:r>
          </a:p>
          <a:p>
            <a:pPr eaLnBrk="1" hangingPunct="1">
              <a:lnSpc>
                <a:spcPct val="90000"/>
              </a:lnSpc>
              <a:buFontTx/>
              <a:buNone/>
              <a:defRPr/>
            </a:pPr>
            <a:endParaRPr lang="en-GB" altLang="en-US" kern="0" dirty="0">
              <a:solidFill>
                <a:srgbClr val="000000"/>
              </a:solidFill>
              <a:latin typeface="Arial"/>
            </a:endParaRPr>
          </a:p>
        </p:txBody>
      </p:sp>
      <p:sp>
        <p:nvSpPr>
          <p:cNvPr id="11267" name="TextBox 5"/>
          <p:cNvSpPr txBox="1">
            <a:spLocks noChangeArrowheads="1"/>
          </p:cNvSpPr>
          <p:nvPr/>
        </p:nvSpPr>
        <p:spPr bwMode="auto">
          <a:xfrm>
            <a:off x="0" y="170605"/>
            <a:ext cx="8229600" cy="646112"/>
          </a:xfrm>
          <a:prstGeom prst="rect">
            <a:avLst/>
          </a:prstGeom>
          <a:solidFill>
            <a:schemeClr val="accent2"/>
          </a:solidFill>
          <a:ln>
            <a:solidFill>
              <a:schemeClr val="accent2"/>
            </a:solid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When to caution…</a:t>
            </a:r>
          </a:p>
        </p:txBody>
      </p:sp>
      <p:pic>
        <p:nvPicPr>
          <p:cNvPr id="10242" name="Picture 2" descr="What are your rights if police stop you or arrest you? | Metro News">
            <a:extLst>
              <a:ext uri="{FF2B5EF4-FFF2-40B4-BE49-F238E27FC236}">
                <a16:creationId xmlns:a16="http://schemas.microsoft.com/office/drawing/2014/main" id="{A74D2BA9-1381-234A-9C82-417F7928DB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80190" y="1358900"/>
            <a:ext cx="3937000" cy="207010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Overview Of Police Interviews | Andrew Williams Criminal Lawyer">
            <a:extLst>
              <a:ext uri="{FF2B5EF4-FFF2-40B4-BE49-F238E27FC236}">
                <a16:creationId xmlns:a16="http://schemas.microsoft.com/office/drawing/2014/main" id="{F38F70E7-B3E3-534C-B9AD-88AC4F6BF2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80190" y="3815813"/>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465139" y="1196975"/>
            <a:ext cx="6249987" cy="4852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lnSpc>
                <a:spcPct val="90000"/>
              </a:lnSpc>
              <a:defRPr/>
            </a:pPr>
            <a:endParaRPr lang="en-GB" altLang="en-US"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You ask questions not relating to the offence </a:t>
            </a:r>
          </a:p>
          <a:p>
            <a:pPr marL="0" indent="0" eaLnBrk="1" hangingPunct="1">
              <a:lnSpc>
                <a:spcPct val="90000"/>
              </a:lnSpc>
              <a:buNone/>
              <a:defRPr/>
            </a:pPr>
            <a:endParaRPr lang="en-GB" altLang="en-US" sz="2800"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To obtain information they are required to provide by law</a:t>
            </a:r>
          </a:p>
          <a:p>
            <a:pPr marL="0" indent="0" eaLnBrk="1" hangingPunct="1">
              <a:lnSpc>
                <a:spcPct val="90000"/>
              </a:lnSpc>
              <a:buNone/>
              <a:defRPr/>
            </a:pPr>
            <a:endParaRPr lang="en-GB" altLang="en-US" sz="2800"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To establish their identity</a:t>
            </a:r>
          </a:p>
          <a:p>
            <a:pPr marL="0" indent="0" eaLnBrk="1" hangingPunct="1">
              <a:lnSpc>
                <a:spcPct val="90000"/>
              </a:lnSpc>
              <a:buNone/>
              <a:defRPr/>
            </a:pPr>
            <a:endParaRPr lang="en-GB" altLang="en-US" sz="2800"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To seek verification of a written record</a:t>
            </a:r>
          </a:p>
          <a:p>
            <a:pPr marL="0" indent="0" eaLnBrk="1" hangingPunct="1">
              <a:lnSpc>
                <a:spcPct val="90000"/>
              </a:lnSpc>
              <a:buNone/>
              <a:defRPr/>
            </a:pPr>
            <a:r>
              <a:rPr lang="en-GB" altLang="en-US" kern="0" dirty="0">
                <a:solidFill>
                  <a:srgbClr val="000000"/>
                </a:solidFill>
                <a:latin typeface="Arial"/>
              </a:rPr>
              <a:t>				</a:t>
            </a:r>
            <a:endParaRPr lang="en-US" altLang="en-US" kern="0" dirty="0">
              <a:solidFill>
                <a:srgbClr val="000000"/>
              </a:solidFill>
              <a:latin typeface="Arial"/>
            </a:endParaRPr>
          </a:p>
        </p:txBody>
      </p:sp>
      <p:sp>
        <p:nvSpPr>
          <p:cNvPr id="15363" name="TextBox 5"/>
          <p:cNvSpPr txBox="1">
            <a:spLocks noChangeArrowheads="1"/>
          </p:cNvSpPr>
          <p:nvPr/>
        </p:nvSpPr>
        <p:spPr bwMode="auto">
          <a:xfrm>
            <a:off x="0" y="161925"/>
            <a:ext cx="8229600" cy="646112"/>
          </a:xfrm>
          <a:prstGeom prst="rect">
            <a:avLst/>
          </a:prstGeom>
          <a:solidFill>
            <a:schemeClr val="accent2"/>
          </a:solidFill>
          <a:ln>
            <a:solidFill>
              <a:schemeClr val="accent2"/>
            </a:solid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When not to caution…</a:t>
            </a:r>
          </a:p>
        </p:txBody>
      </p:sp>
      <p:pic>
        <p:nvPicPr>
          <p:cNvPr id="15364" name="Picture 4"/>
          <p:cNvPicPr>
            <a:picLocks noChangeAspect="1"/>
          </p:cNvPicPr>
          <p:nvPr/>
        </p:nvPicPr>
        <p:blipFill>
          <a:blip r:embed="rId3">
            <a:extLst>
              <a:ext uri="{28A0092B-C50C-407E-A947-70E740481C1C}">
                <a14:useLocalDpi xmlns:a14="http://schemas.microsoft.com/office/drawing/2010/main" val="0"/>
              </a:ext>
            </a:extLst>
          </a:blip>
          <a:srcRect l="5873" r="4175" b="12662"/>
          <a:stretch>
            <a:fillRect/>
          </a:stretch>
        </p:blipFill>
        <p:spPr bwMode="auto">
          <a:xfrm>
            <a:off x="8050214" y="2650709"/>
            <a:ext cx="2232025" cy="2605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738365" y="1296469"/>
            <a:ext cx="8229600"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lnSpc>
                <a:spcPct val="90000"/>
              </a:lnSpc>
              <a:buNone/>
              <a:defRPr/>
            </a:pPr>
            <a:endParaRPr lang="en-GB" kern="0" dirty="0">
              <a:solidFill>
                <a:srgbClr val="000000"/>
              </a:solidFill>
              <a:latin typeface="Arial"/>
            </a:endParaRPr>
          </a:p>
          <a:p>
            <a:pPr marL="0" indent="0" algn="ctr" eaLnBrk="1" hangingPunct="1">
              <a:lnSpc>
                <a:spcPct val="90000"/>
              </a:lnSpc>
              <a:buNone/>
              <a:defRPr/>
            </a:pPr>
            <a:endParaRPr lang="en-GB" kern="0" dirty="0">
              <a:solidFill>
                <a:srgbClr val="000000"/>
              </a:solidFill>
              <a:latin typeface="Arial"/>
            </a:endParaRPr>
          </a:p>
          <a:p>
            <a:pPr marL="0" indent="0" algn="ctr" eaLnBrk="1" hangingPunct="1">
              <a:lnSpc>
                <a:spcPct val="90000"/>
              </a:lnSpc>
              <a:buNone/>
              <a:defRPr/>
            </a:pPr>
            <a:r>
              <a:rPr lang="en-GB" sz="3200" kern="0" dirty="0">
                <a:solidFill>
                  <a:srgbClr val="000000"/>
                </a:solidFill>
                <a:latin typeface="Arial"/>
              </a:rPr>
              <a:t>You</a:t>
            </a:r>
            <a:r>
              <a:rPr lang="en-GB" kern="0" dirty="0">
                <a:solidFill>
                  <a:srgbClr val="000000"/>
                </a:solidFill>
                <a:latin typeface="Arial"/>
              </a:rPr>
              <a:t> </a:t>
            </a:r>
            <a:r>
              <a:rPr lang="en-GB" sz="3200" kern="0" dirty="0">
                <a:solidFill>
                  <a:srgbClr val="000000"/>
                </a:solidFill>
                <a:latin typeface="Arial"/>
              </a:rPr>
              <a:t>do not have to say anything.  </a:t>
            </a:r>
          </a:p>
          <a:p>
            <a:pPr marL="0" indent="0" algn="ctr" eaLnBrk="1" hangingPunct="1">
              <a:lnSpc>
                <a:spcPct val="90000"/>
              </a:lnSpc>
              <a:buNone/>
              <a:defRPr/>
            </a:pPr>
            <a:r>
              <a:rPr lang="en-GB" sz="3200" kern="0" dirty="0">
                <a:solidFill>
                  <a:srgbClr val="000000"/>
                </a:solidFill>
                <a:latin typeface="Arial"/>
              </a:rPr>
              <a:t>But it may harm your defence if you do not mention </a:t>
            </a:r>
            <a:r>
              <a:rPr lang="en-GB" sz="3200" kern="0" dirty="0">
                <a:solidFill>
                  <a:srgbClr val="7030A0"/>
                </a:solidFill>
                <a:latin typeface="Arial"/>
              </a:rPr>
              <a:t>now</a:t>
            </a:r>
            <a:r>
              <a:rPr lang="en-GB" sz="3200" kern="0" dirty="0">
                <a:solidFill>
                  <a:srgbClr val="000000"/>
                </a:solidFill>
                <a:latin typeface="Arial"/>
              </a:rPr>
              <a:t> something which you later rely on in court.  </a:t>
            </a:r>
          </a:p>
          <a:p>
            <a:pPr marL="0" indent="0" algn="ctr" eaLnBrk="1" hangingPunct="1">
              <a:lnSpc>
                <a:spcPct val="90000"/>
              </a:lnSpc>
              <a:buNone/>
              <a:defRPr/>
            </a:pPr>
            <a:r>
              <a:rPr lang="en-GB" sz="3200" kern="0" dirty="0">
                <a:solidFill>
                  <a:srgbClr val="000000"/>
                </a:solidFill>
                <a:latin typeface="Arial"/>
              </a:rPr>
              <a:t>Anything you do say may be given in evidence.</a:t>
            </a:r>
          </a:p>
          <a:p>
            <a:pPr eaLnBrk="1" hangingPunct="1">
              <a:lnSpc>
                <a:spcPct val="90000"/>
              </a:lnSpc>
              <a:buFontTx/>
              <a:buNone/>
              <a:defRPr/>
            </a:pPr>
            <a:endParaRPr lang="en-US" kern="0" dirty="0">
              <a:solidFill>
                <a:srgbClr val="000000"/>
              </a:solidFill>
              <a:latin typeface="Arial"/>
            </a:endParaRPr>
          </a:p>
        </p:txBody>
      </p:sp>
      <p:sp>
        <p:nvSpPr>
          <p:cNvPr id="21507" name="TextBox 5"/>
          <p:cNvSpPr txBox="1">
            <a:spLocks noChangeArrowheads="1"/>
          </p:cNvSpPr>
          <p:nvPr/>
        </p:nvSpPr>
        <p:spPr bwMode="auto">
          <a:xfrm>
            <a:off x="0" y="335691"/>
            <a:ext cx="7273925" cy="646112"/>
          </a:xfrm>
          <a:prstGeom prst="rect">
            <a:avLst/>
          </a:prstGeom>
          <a:solidFill>
            <a:srgbClr val="7030A0"/>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rPr>
              <a:t>The ‘Now’ Caution</a:t>
            </a:r>
          </a:p>
        </p:txBody>
      </p:sp>
      <p:sp>
        <p:nvSpPr>
          <p:cNvPr id="2" name="TextBox 1">
            <a:extLst>
              <a:ext uri="{FF2B5EF4-FFF2-40B4-BE49-F238E27FC236}">
                <a16:creationId xmlns:a16="http://schemas.microsoft.com/office/drawing/2014/main" id="{9EFC9DCA-5728-0949-B4E4-564A36C4CAA6}"/>
              </a:ext>
            </a:extLst>
          </p:cNvPr>
          <p:cNvSpPr txBox="1"/>
          <p:nvPr/>
        </p:nvSpPr>
        <p:spPr>
          <a:xfrm>
            <a:off x="9458793" y="704538"/>
            <a:ext cx="2008682" cy="646331"/>
          </a:xfrm>
          <a:prstGeom prst="rect">
            <a:avLst/>
          </a:prstGeom>
          <a:noFill/>
        </p:spPr>
        <p:txBody>
          <a:bodyPr wrap="square" rtlCol="0">
            <a:spAutoFit/>
          </a:bodyPr>
          <a:lstStyle/>
          <a:p>
            <a:r>
              <a:rPr lang="en-US" dirty="0"/>
              <a:t>We’ll study this more later…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bwMode="auto">
          <a:xfrm>
            <a:off x="1404783" y="1868018"/>
            <a:ext cx="3392070"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r>
              <a:rPr lang="en-GB" altLang="en-US" b="1" kern="0" dirty="0">
                <a:solidFill>
                  <a:srgbClr val="000000"/>
                </a:solidFill>
                <a:latin typeface="Arial"/>
              </a:rPr>
              <a:t>‘When Questioned’</a:t>
            </a:r>
          </a:p>
          <a:p>
            <a:pPr marL="0" indent="0" algn="ctr">
              <a:buNone/>
              <a:defRPr/>
            </a:pPr>
            <a:endParaRPr lang="en-GB" altLang="en-US" kern="0" dirty="0">
              <a:solidFill>
                <a:srgbClr val="000000"/>
              </a:solidFill>
              <a:latin typeface="Arial"/>
            </a:endParaRPr>
          </a:p>
          <a:p>
            <a:pPr marL="0" indent="0" algn="ctr">
              <a:buNone/>
              <a:defRPr/>
            </a:pPr>
            <a:r>
              <a:rPr lang="en-GB" altLang="en-US" kern="0" dirty="0">
                <a:solidFill>
                  <a:srgbClr val="000000"/>
                </a:solidFill>
                <a:latin typeface="Arial"/>
              </a:rPr>
              <a:t>Indicates an intention to ask questions about an offence</a:t>
            </a:r>
          </a:p>
          <a:p>
            <a:pPr marL="0" indent="0">
              <a:buNone/>
              <a:defRPr/>
            </a:pPr>
            <a:endParaRPr lang="en-GB" altLang="en-US" kern="0" dirty="0">
              <a:solidFill>
                <a:srgbClr val="000000"/>
              </a:solidFill>
              <a:latin typeface="Arial"/>
            </a:endParaRPr>
          </a:p>
          <a:p>
            <a:pPr marL="0" indent="0">
              <a:buNone/>
              <a:defRPr/>
            </a:pPr>
            <a:endParaRPr lang="en-GB" altLang="en-US" kern="0" dirty="0">
              <a:solidFill>
                <a:srgbClr val="000000"/>
              </a:solidFill>
              <a:latin typeface="Arial"/>
            </a:endParaRPr>
          </a:p>
          <a:p>
            <a:pPr marL="0" indent="0">
              <a:buNone/>
              <a:defRPr/>
            </a:pPr>
            <a:endParaRPr lang="en-GB" altLang="en-US" kern="0" dirty="0">
              <a:solidFill>
                <a:srgbClr val="000000"/>
              </a:solidFill>
              <a:latin typeface="Arial"/>
            </a:endParaRPr>
          </a:p>
        </p:txBody>
      </p:sp>
      <p:sp>
        <p:nvSpPr>
          <p:cNvPr id="23555" name="TextBox 5"/>
          <p:cNvSpPr txBox="1">
            <a:spLocks noChangeArrowheads="1"/>
          </p:cNvSpPr>
          <p:nvPr/>
        </p:nvSpPr>
        <p:spPr bwMode="auto">
          <a:xfrm>
            <a:off x="0" y="230761"/>
            <a:ext cx="7273925" cy="646112"/>
          </a:xfrm>
          <a:prstGeom prst="rect">
            <a:avLst/>
          </a:prstGeom>
          <a:solidFill>
            <a:schemeClr val="accent6">
              <a:lumMod val="60000"/>
              <a:lumOff val="40000"/>
            </a:schemeClr>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Cautions – The Difference </a:t>
            </a:r>
          </a:p>
        </p:txBody>
      </p:sp>
      <p:sp>
        <p:nvSpPr>
          <p:cNvPr id="5" name="TextBox 4">
            <a:extLst>
              <a:ext uri="{FF2B5EF4-FFF2-40B4-BE49-F238E27FC236}">
                <a16:creationId xmlns:a16="http://schemas.microsoft.com/office/drawing/2014/main" id="{71CF7767-62E2-3D48-AE1E-F2E7C26E5B35}"/>
              </a:ext>
            </a:extLst>
          </p:cNvPr>
          <p:cNvSpPr txBox="1"/>
          <p:nvPr/>
        </p:nvSpPr>
        <p:spPr>
          <a:xfrm>
            <a:off x="6901098" y="1868018"/>
            <a:ext cx="4266574" cy="2308324"/>
          </a:xfrm>
          <a:prstGeom prst="rect">
            <a:avLst/>
          </a:prstGeom>
          <a:noFill/>
        </p:spPr>
        <p:txBody>
          <a:bodyPr wrap="square">
            <a:spAutoFit/>
          </a:bodyPr>
          <a:lstStyle/>
          <a:p>
            <a:pPr marL="0" indent="0" algn="ctr">
              <a:buNone/>
              <a:defRPr/>
            </a:pPr>
            <a:r>
              <a:rPr lang="en-GB" altLang="en-US" sz="2400" b="1" kern="0" dirty="0">
                <a:solidFill>
                  <a:srgbClr val="000000"/>
                </a:solidFill>
                <a:latin typeface="Arial"/>
              </a:rPr>
              <a:t>‘Now’</a:t>
            </a:r>
          </a:p>
          <a:p>
            <a:pPr marL="0" indent="0" algn="ctr">
              <a:buNone/>
              <a:defRPr/>
            </a:pPr>
            <a:endParaRPr lang="en-GB" altLang="en-US" sz="2400" kern="0" dirty="0">
              <a:solidFill>
                <a:srgbClr val="000000"/>
              </a:solidFill>
              <a:latin typeface="Arial"/>
            </a:endParaRPr>
          </a:p>
          <a:p>
            <a:pPr marL="0" indent="0" algn="ctr">
              <a:buNone/>
              <a:defRPr/>
            </a:pPr>
            <a:r>
              <a:rPr lang="en-GB" altLang="en-US" sz="2400" kern="0" dirty="0">
                <a:solidFill>
                  <a:srgbClr val="000000"/>
                </a:solidFill>
                <a:latin typeface="Arial"/>
              </a:rPr>
              <a:t>At the conclusion of the process, when a person is reported or charged with an offence</a:t>
            </a:r>
          </a:p>
        </p:txBody>
      </p:sp>
      <p:pic>
        <p:nvPicPr>
          <p:cNvPr id="12290" name="Picture 2" descr="35,470 Traffic Ticket Stock Photos, Pictures &amp; Royalty-Free Images - iStock">
            <a:extLst>
              <a:ext uri="{FF2B5EF4-FFF2-40B4-BE49-F238E27FC236}">
                <a16:creationId xmlns:a16="http://schemas.microsoft.com/office/drawing/2014/main" id="{4E12BC55-18B5-7B4F-854B-431F82595D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80837" y="4466339"/>
            <a:ext cx="3259062" cy="216090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Interview under caution - can I use a prepared statement? - VHS Fletchers  Solicitors">
            <a:extLst>
              <a:ext uri="{FF2B5EF4-FFF2-40B4-BE49-F238E27FC236}">
                <a16:creationId xmlns:a16="http://schemas.microsoft.com/office/drawing/2014/main" id="{0A228F13-C8E9-3F44-85FA-3EEC8E426A1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65383" y="4384739"/>
            <a:ext cx="3369877" cy="22425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4"/>
          <p:cNvSpPr txBox="1">
            <a:spLocks noChangeArrowheads="1"/>
          </p:cNvSpPr>
          <p:nvPr>
            <p:custDataLst>
              <p:tags r:id="rId1"/>
            </p:custDataLst>
          </p:nvPr>
        </p:nvSpPr>
        <p:spPr bwMode="auto">
          <a:xfrm>
            <a:off x="2246448" y="-1395075"/>
            <a:ext cx="7773988" cy="540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2800">
                <a:solidFill>
                  <a:schemeClr val="tx2"/>
                </a:solidFill>
                <a:latin typeface="+mj-lt"/>
                <a:ea typeface="+mj-ea"/>
                <a:cs typeface="+mj-cs"/>
              </a:defRPr>
            </a:lvl1pPr>
            <a:lvl2pPr algn="ctr" rtl="0" eaLnBrk="0" fontAlgn="base" hangingPunct="0">
              <a:spcBef>
                <a:spcPct val="0"/>
              </a:spcBef>
              <a:spcAft>
                <a:spcPct val="0"/>
              </a:spcAft>
              <a:defRPr sz="2800">
                <a:solidFill>
                  <a:schemeClr val="tx2"/>
                </a:solidFill>
                <a:latin typeface="Arial" charset="0"/>
              </a:defRPr>
            </a:lvl2pPr>
            <a:lvl3pPr algn="ctr" rtl="0" eaLnBrk="0" fontAlgn="base" hangingPunct="0">
              <a:spcBef>
                <a:spcPct val="0"/>
              </a:spcBef>
              <a:spcAft>
                <a:spcPct val="0"/>
              </a:spcAft>
              <a:defRPr sz="2800">
                <a:solidFill>
                  <a:schemeClr val="tx2"/>
                </a:solidFill>
                <a:latin typeface="Arial" charset="0"/>
              </a:defRPr>
            </a:lvl3pPr>
            <a:lvl4pPr algn="ctr" rtl="0" eaLnBrk="0" fontAlgn="base" hangingPunct="0">
              <a:spcBef>
                <a:spcPct val="0"/>
              </a:spcBef>
              <a:spcAft>
                <a:spcPct val="0"/>
              </a:spcAft>
              <a:defRPr sz="2800">
                <a:solidFill>
                  <a:schemeClr val="tx2"/>
                </a:solidFill>
                <a:latin typeface="Arial" charset="0"/>
              </a:defRPr>
            </a:lvl4pPr>
            <a:lvl5pPr algn="ctr" rtl="0" eaLnBrk="0" fontAlgn="base" hangingPunct="0">
              <a:spcBef>
                <a:spcPct val="0"/>
              </a:spcBef>
              <a:spcAft>
                <a:spcPct val="0"/>
              </a:spcAft>
              <a:defRPr sz="28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br>
              <a:rPr lang="en-GB" altLang="en-US" sz="3200" b="1" kern="0" dirty="0">
                <a:solidFill>
                  <a:srgbClr val="000099"/>
                </a:solidFill>
                <a:latin typeface="Arial"/>
              </a:rPr>
            </a:br>
            <a:br>
              <a:rPr lang="en-GB" altLang="en-US" sz="3200" b="1" kern="0" dirty="0">
                <a:solidFill>
                  <a:srgbClr val="000099"/>
                </a:solidFill>
                <a:latin typeface="Arial"/>
              </a:rPr>
            </a:br>
            <a:br>
              <a:rPr lang="en-GB" altLang="en-US" sz="3200" b="1" kern="0" dirty="0">
                <a:solidFill>
                  <a:srgbClr val="000099"/>
                </a:solidFill>
                <a:latin typeface="Arial"/>
              </a:rPr>
            </a:br>
            <a:r>
              <a:rPr lang="en-GB" altLang="en-US" sz="3200" b="1" kern="0" dirty="0">
                <a:solidFill>
                  <a:srgbClr val="FF0000"/>
                </a:solidFill>
                <a:latin typeface="Arial"/>
              </a:rPr>
              <a:t>Necessity to arrest – Why?</a:t>
            </a:r>
            <a:br>
              <a:rPr lang="en-GB" altLang="en-US" sz="3200" kern="0" dirty="0">
                <a:solidFill>
                  <a:srgbClr val="FF0000"/>
                </a:solidFill>
                <a:latin typeface="Arial"/>
              </a:rPr>
            </a:br>
            <a:endParaRPr lang="en-GB" altLang="en-US" sz="3200" b="1" kern="0" dirty="0">
              <a:solidFill>
                <a:srgbClr val="000099"/>
              </a:solidFill>
              <a:latin typeface="Arial"/>
            </a:endParaRPr>
          </a:p>
        </p:txBody>
      </p:sp>
      <p:sp>
        <p:nvSpPr>
          <p:cNvPr id="5" name="TextBox 4"/>
          <p:cNvSpPr txBox="1"/>
          <p:nvPr/>
        </p:nvSpPr>
        <p:spPr>
          <a:xfrm>
            <a:off x="2171564" y="250221"/>
            <a:ext cx="7848872" cy="615553"/>
          </a:xfrm>
          <a:prstGeom prst="rect">
            <a:avLst/>
          </a:prstGeom>
          <a:solidFill>
            <a:schemeClr val="tx1"/>
          </a:solidFill>
        </p:spPr>
        <p:txBody>
          <a:bodyPr wrap="square" rtlCol="0">
            <a:spAutoFit/>
          </a:bodyPr>
          <a:lstStyle/>
          <a:p>
            <a:pPr algn="ctr"/>
            <a:r>
              <a:rPr lang="en-GB" sz="3400" b="1" dirty="0">
                <a:solidFill>
                  <a:schemeClr val="bg1"/>
                </a:solidFill>
              </a:rPr>
              <a:t>Section 24 PACE 1984 &amp; PACE Code G</a:t>
            </a:r>
          </a:p>
        </p:txBody>
      </p:sp>
      <p:pic>
        <p:nvPicPr>
          <p:cNvPr id="13316" name="Picture 4" descr="Necessity Criteria: Why Failure To Consider Alternatives to Arrest is a  Police Abuse of Power – Iain Gould- Actions Against the Police Solicitor">
            <a:extLst>
              <a:ext uri="{FF2B5EF4-FFF2-40B4-BE49-F238E27FC236}">
                <a16:creationId xmlns:a16="http://schemas.microsoft.com/office/drawing/2014/main" id="{2EEC00A2-0AD0-264A-864F-5AF85CDC3F4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17784" y="2780314"/>
            <a:ext cx="6156432" cy="34476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87604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1335549" y="391986"/>
          <a:ext cx="9520901" cy="6074027"/>
        </p:xfrm>
        <a:graphic>
          <a:graphicData uri="http://schemas.openxmlformats.org/drawingml/2006/table">
            <a:tbl>
              <a:tblPr firstRow="1" bandRow="1">
                <a:tableStyleId>{5FD0F851-EC5A-4D38-B0AD-8093EC10F338}</a:tableStyleId>
              </a:tblPr>
              <a:tblGrid>
                <a:gridCol w="997907">
                  <a:extLst>
                    <a:ext uri="{9D8B030D-6E8A-4147-A177-3AD203B41FA5}">
                      <a16:colId xmlns:a16="http://schemas.microsoft.com/office/drawing/2014/main" val="20000"/>
                    </a:ext>
                  </a:extLst>
                </a:gridCol>
                <a:gridCol w="2326445">
                  <a:extLst>
                    <a:ext uri="{9D8B030D-6E8A-4147-A177-3AD203B41FA5}">
                      <a16:colId xmlns:a16="http://schemas.microsoft.com/office/drawing/2014/main" val="20001"/>
                    </a:ext>
                  </a:extLst>
                </a:gridCol>
                <a:gridCol w="6196549">
                  <a:extLst>
                    <a:ext uri="{9D8B030D-6E8A-4147-A177-3AD203B41FA5}">
                      <a16:colId xmlns:a16="http://schemas.microsoft.com/office/drawing/2014/main" val="20002"/>
                    </a:ext>
                  </a:extLst>
                </a:gridCol>
              </a:tblGrid>
              <a:tr h="603594">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I</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I</a:t>
                      </a:r>
                      <a:r>
                        <a:rPr lang="en-GB" sz="2000" b="1" dirty="0"/>
                        <a:t>nvestigation</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allow prompt</a:t>
                      </a:r>
                      <a:r>
                        <a:rPr lang="en-GB" sz="1400" b="0" baseline="0" dirty="0">
                          <a:solidFill>
                            <a:schemeClr val="tx1"/>
                          </a:solidFill>
                        </a:rPr>
                        <a:t> and effective investigation of the offence or of the conduct of the person in question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0"/>
                  </a:ext>
                </a:extLst>
              </a:tr>
              <a:tr h="948687">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D</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D</a:t>
                      </a:r>
                      <a:r>
                        <a:rPr lang="en-GB" sz="2000" b="1" dirty="0"/>
                        <a:t>isappearance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any prosecution for the offence from being hindered by the disappearance of the person in question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1"/>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C</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C</a:t>
                      </a:r>
                      <a:r>
                        <a:rPr lang="en-GB" sz="2000" b="1" dirty="0"/>
                        <a:t>hild</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protect a child or other vulnerable</a:t>
                      </a:r>
                      <a:r>
                        <a:rPr lang="en-GB" sz="1400" b="0" baseline="0" dirty="0">
                          <a:solidFill>
                            <a:schemeClr val="tx1"/>
                          </a:solidFill>
                        </a:rPr>
                        <a:t> person from the relevant person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2"/>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O</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O</a:t>
                      </a:r>
                      <a:r>
                        <a:rPr lang="en-GB" sz="2000" b="1" dirty="0"/>
                        <a:t>bstruction</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causing an unlawful obstruction of the highway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3"/>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P</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P</a:t>
                      </a:r>
                      <a:r>
                        <a:rPr lang="en-GB" sz="2000" b="1" dirty="0"/>
                        <a:t>hysical Injury</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a:t>
                      </a:r>
                      <a:r>
                        <a:rPr lang="en-GB" sz="1400" b="0" baseline="0" dirty="0">
                          <a:solidFill>
                            <a:schemeClr val="tx1"/>
                          </a:solidFill>
                        </a:rPr>
                        <a:t> the relevant person causing physical injury to himself or any other person or prevent him suffering physical injury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4"/>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P</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P</a:t>
                      </a:r>
                      <a:r>
                        <a:rPr lang="en-GB" sz="2000" b="1" dirty="0"/>
                        <a:t>ublic Decency</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committing an offence against public decency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L</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L</a:t>
                      </a:r>
                      <a:r>
                        <a:rPr lang="en-GB" sz="2000" b="1" dirty="0"/>
                        <a:t>oss or Damage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causing loss of, or damage to property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6"/>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A</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A</a:t>
                      </a:r>
                      <a:r>
                        <a:rPr lang="en-GB" sz="2000" b="1" dirty="0"/>
                        <a:t>ddress</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enable</a:t>
                      </a:r>
                      <a:r>
                        <a:rPr lang="en-GB" sz="1400" b="0" baseline="0" dirty="0">
                          <a:solidFill>
                            <a:schemeClr val="tx1"/>
                          </a:solidFill>
                        </a:rPr>
                        <a:t> the address of the relevant person to be ascertained</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7"/>
                  </a:ext>
                </a:extLst>
              </a:tr>
              <a:tr h="529286">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N</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N</a:t>
                      </a:r>
                      <a:r>
                        <a:rPr lang="en-GB" sz="2000" b="1" dirty="0"/>
                        <a:t>ame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0" dirty="0">
                          <a:solidFill>
                            <a:schemeClr val="tx1"/>
                          </a:solidFill>
                        </a:rPr>
                        <a:t>To enable</a:t>
                      </a:r>
                      <a:r>
                        <a:rPr lang="en-GB" sz="1400" b="0" baseline="0" dirty="0">
                          <a:solidFill>
                            <a:schemeClr val="tx1"/>
                          </a:solidFill>
                        </a:rPr>
                        <a:t> the name of the relevant person to be ascertained</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1198617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696434" y="1454907"/>
            <a:ext cx="8568952" cy="4401205"/>
          </a:xfrm>
          <a:prstGeom prst="rect">
            <a:avLst/>
          </a:prstGeom>
          <a:solidFill>
            <a:schemeClr val="accent6"/>
          </a:solidFill>
        </p:spPr>
        <p:txBody>
          <a:bodyPr wrap="square">
            <a:spAutoFit/>
          </a:bodyPr>
          <a:lstStyle/>
          <a:p>
            <a:r>
              <a:rPr lang="en-GB" sz="2000" dirty="0">
                <a:solidFill>
                  <a:srgbClr val="002060"/>
                </a:solidFill>
              </a:rPr>
              <a:t>A person </a:t>
            </a:r>
            <a:r>
              <a:rPr lang="en-GB" sz="2000" dirty="0">
                <a:solidFill>
                  <a:srgbClr val="FF0000"/>
                </a:solidFill>
              </a:rPr>
              <a:t>other than a constable </a:t>
            </a:r>
            <a:r>
              <a:rPr lang="en-GB" sz="2000" dirty="0">
                <a:solidFill>
                  <a:srgbClr val="002060"/>
                </a:solidFill>
              </a:rPr>
              <a:t>may arrest without warrant anyone who:</a:t>
            </a:r>
          </a:p>
          <a:p>
            <a:endParaRPr lang="en-GB" sz="2000" dirty="0">
              <a:solidFill>
                <a:srgbClr val="002060"/>
              </a:solidFill>
            </a:endParaRPr>
          </a:p>
          <a:p>
            <a:pPr algn="ctr"/>
            <a:r>
              <a:rPr lang="en-GB" sz="2000" dirty="0">
                <a:solidFill>
                  <a:srgbClr val="002060"/>
                </a:solidFill>
              </a:rPr>
              <a:t>Is in the act of committing an indictable or triable either way offence </a:t>
            </a:r>
          </a:p>
          <a:p>
            <a:pPr algn="ctr"/>
            <a:r>
              <a:rPr lang="en-GB" sz="2000" b="1" dirty="0">
                <a:solidFill>
                  <a:srgbClr val="002060"/>
                </a:solidFill>
              </a:rPr>
              <a:t>OR</a:t>
            </a:r>
          </a:p>
          <a:p>
            <a:pPr algn="ctr"/>
            <a:r>
              <a:rPr lang="en-GB" sz="2000" dirty="0">
                <a:solidFill>
                  <a:srgbClr val="002060"/>
                </a:solidFill>
              </a:rPr>
              <a:t>They have reasonable grounds for suspecting to be committing an indictable offence or triable either way offence.</a:t>
            </a:r>
          </a:p>
          <a:p>
            <a:endParaRPr lang="en-GB" sz="2000" dirty="0">
              <a:solidFill>
                <a:srgbClr val="002060"/>
              </a:solidFill>
            </a:endParaRPr>
          </a:p>
          <a:p>
            <a:r>
              <a:rPr lang="en-GB" sz="2000" dirty="0">
                <a:solidFill>
                  <a:srgbClr val="002060"/>
                </a:solidFill>
              </a:rPr>
              <a:t>Where such an offence has been committed, a person </a:t>
            </a:r>
            <a:r>
              <a:rPr lang="en-GB" sz="2000" dirty="0">
                <a:solidFill>
                  <a:srgbClr val="FF0000"/>
                </a:solidFill>
              </a:rPr>
              <a:t>other than a constable</a:t>
            </a:r>
            <a:r>
              <a:rPr lang="en-GB" sz="2000" dirty="0">
                <a:solidFill>
                  <a:srgbClr val="002060"/>
                </a:solidFill>
              </a:rPr>
              <a:t>, may arrest without warrant anyone who:</a:t>
            </a:r>
          </a:p>
          <a:p>
            <a:endParaRPr lang="en-GB" sz="2000" dirty="0">
              <a:solidFill>
                <a:srgbClr val="002060"/>
              </a:solidFill>
            </a:endParaRPr>
          </a:p>
          <a:p>
            <a:pPr algn="ctr"/>
            <a:r>
              <a:rPr lang="en-GB" sz="2000" dirty="0">
                <a:solidFill>
                  <a:srgbClr val="002060"/>
                </a:solidFill>
              </a:rPr>
              <a:t>Is guilty of the offence </a:t>
            </a:r>
          </a:p>
          <a:p>
            <a:pPr algn="ctr"/>
            <a:r>
              <a:rPr lang="en-GB" sz="2000" b="1" dirty="0">
                <a:solidFill>
                  <a:srgbClr val="002060"/>
                </a:solidFill>
              </a:rPr>
              <a:t>OR</a:t>
            </a:r>
          </a:p>
          <a:p>
            <a:pPr algn="ctr"/>
            <a:r>
              <a:rPr lang="en-GB" sz="2000" dirty="0">
                <a:solidFill>
                  <a:srgbClr val="002060"/>
                </a:solidFill>
              </a:rPr>
              <a:t>They have reasonable grounds for suspecting </a:t>
            </a:r>
          </a:p>
          <a:p>
            <a:pPr algn="ctr"/>
            <a:r>
              <a:rPr lang="en-GB" sz="2000" dirty="0">
                <a:solidFill>
                  <a:srgbClr val="002060"/>
                </a:solidFill>
              </a:rPr>
              <a:t>to be guilty of it.</a:t>
            </a:r>
          </a:p>
        </p:txBody>
      </p:sp>
      <p:sp>
        <p:nvSpPr>
          <p:cNvPr id="3" name="TextBox 2"/>
          <p:cNvSpPr txBox="1"/>
          <p:nvPr/>
        </p:nvSpPr>
        <p:spPr>
          <a:xfrm>
            <a:off x="0" y="227786"/>
            <a:ext cx="9961821" cy="584775"/>
          </a:xfrm>
          <a:prstGeom prst="rect">
            <a:avLst/>
          </a:prstGeom>
          <a:solidFill>
            <a:schemeClr val="accent6"/>
          </a:solidFill>
        </p:spPr>
        <p:txBody>
          <a:bodyPr wrap="square" rtlCol="0">
            <a:spAutoFit/>
          </a:bodyPr>
          <a:lstStyle/>
          <a:p>
            <a:pPr algn="ctr"/>
            <a:r>
              <a:rPr lang="en-GB" sz="3200" b="1" dirty="0">
                <a:solidFill>
                  <a:schemeClr val="bg1"/>
                </a:solidFill>
              </a:rPr>
              <a:t>Section 24A(3) Police &amp; Criminal Evidence Act 1984</a:t>
            </a:r>
          </a:p>
        </p:txBody>
      </p:sp>
      <p:pic>
        <p:nvPicPr>
          <p:cNvPr id="14340" name="Picture 4" descr="How to Make a Citizen's Arrest (with Pictures) - wikiHow">
            <a:extLst>
              <a:ext uri="{FF2B5EF4-FFF2-40B4-BE49-F238E27FC236}">
                <a16:creationId xmlns:a16="http://schemas.microsoft.com/office/drawing/2014/main" id="{594BAFB1-970E-344A-AFB3-39300D04B4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17171" y="4173909"/>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74834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55540" y="1223684"/>
            <a:ext cx="8280920" cy="2862322"/>
          </a:xfrm>
          <a:prstGeom prst="rect">
            <a:avLst/>
          </a:prstGeom>
        </p:spPr>
        <p:txBody>
          <a:bodyPr wrap="square">
            <a:spAutoFit/>
          </a:bodyPr>
          <a:lstStyle/>
          <a:p>
            <a:pPr algn="ctr"/>
            <a:r>
              <a:rPr lang="en-GB" sz="2000" dirty="0">
                <a:solidFill>
                  <a:srgbClr val="002060"/>
                </a:solidFill>
              </a:rPr>
              <a:t>The power of arrest is </a:t>
            </a:r>
            <a:r>
              <a:rPr lang="en-GB" sz="2000" b="1" u="sng" dirty="0">
                <a:solidFill>
                  <a:schemeClr val="accent6">
                    <a:lumMod val="75000"/>
                  </a:schemeClr>
                </a:solidFill>
              </a:rPr>
              <a:t>ONLY</a:t>
            </a:r>
            <a:r>
              <a:rPr lang="en-GB" sz="2000" dirty="0">
                <a:solidFill>
                  <a:srgbClr val="002060"/>
                </a:solidFill>
              </a:rPr>
              <a:t> exercisable if:</a:t>
            </a:r>
          </a:p>
          <a:p>
            <a:pPr algn="ctr"/>
            <a:endParaRPr lang="en-GB" sz="2000" dirty="0">
              <a:solidFill>
                <a:srgbClr val="002060"/>
              </a:solidFill>
            </a:endParaRPr>
          </a:p>
          <a:p>
            <a:pPr algn="ctr"/>
            <a:r>
              <a:rPr lang="en-GB" sz="2000" dirty="0">
                <a:solidFill>
                  <a:srgbClr val="002060"/>
                </a:solidFill>
              </a:rPr>
              <a:t>It appears to the person making the arrest that it is not reasonable practicable for a Constable to make it instead</a:t>
            </a:r>
          </a:p>
          <a:p>
            <a:pPr algn="ctr"/>
            <a:endParaRPr lang="en-GB" sz="2000" dirty="0">
              <a:solidFill>
                <a:srgbClr val="002060"/>
              </a:solidFill>
            </a:endParaRPr>
          </a:p>
          <a:p>
            <a:pPr algn="ctr"/>
            <a:r>
              <a:rPr lang="en-GB" sz="2000" b="1" dirty="0">
                <a:solidFill>
                  <a:schemeClr val="accent6">
                    <a:lumMod val="75000"/>
                  </a:schemeClr>
                </a:solidFill>
              </a:rPr>
              <a:t>AND</a:t>
            </a:r>
            <a:br>
              <a:rPr lang="en-GB" sz="2000" b="1" dirty="0">
                <a:solidFill>
                  <a:srgbClr val="FF0000"/>
                </a:solidFill>
              </a:rPr>
            </a:br>
            <a:br>
              <a:rPr lang="en-GB" sz="2000" b="1" dirty="0">
                <a:solidFill>
                  <a:srgbClr val="FF0000"/>
                </a:solidFill>
              </a:rPr>
            </a:br>
            <a:r>
              <a:rPr lang="en-GB" sz="2000" dirty="0">
                <a:solidFill>
                  <a:srgbClr val="002060"/>
                </a:solidFill>
              </a:rPr>
              <a:t>The person making the arrest has </a:t>
            </a:r>
            <a:r>
              <a:rPr lang="en-GB" sz="2000" dirty="0">
                <a:solidFill>
                  <a:schemeClr val="accent6">
                    <a:lumMod val="75000"/>
                  </a:schemeClr>
                </a:solidFill>
              </a:rPr>
              <a:t>reasonable grounds for believing </a:t>
            </a:r>
            <a:r>
              <a:rPr lang="en-GB" sz="2000" dirty="0">
                <a:solidFill>
                  <a:srgbClr val="002060"/>
                </a:solidFill>
              </a:rPr>
              <a:t>that the arrest is necessary to prevent the person being arrested:-</a:t>
            </a:r>
          </a:p>
        </p:txBody>
      </p:sp>
      <p:sp>
        <p:nvSpPr>
          <p:cNvPr id="3" name="TextBox 2"/>
          <p:cNvSpPr txBox="1"/>
          <p:nvPr/>
        </p:nvSpPr>
        <p:spPr>
          <a:xfrm>
            <a:off x="0" y="167826"/>
            <a:ext cx="10561427" cy="584775"/>
          </a:xfrm>
          <a:prstGeom prst="rect">
            <a:avLst/>
          </a:prstGeom>
          <a:solidFill>
            <a:schemeClr val="accent6"/>
          </a:solidFill>
        </p:spPr>
        <p:txBody>
          <a:bodyPr wrap="square" rtlCol="0">
            <a:spAutoFit/>
          </a:bodyPr>
          <a:lstStyle/>
          <a:p>
            <a:pPr algn="ctr"/>
            <a:r>
              <a:rPr lang="en-GB" sz="3200" b="1" dirty="0">
                <a:solidFill>
                  <a:schemeClr val="bg1"/>
                </a:solidFill>
              </a:rPr>
              <a:t>When can a member of the public arrest someone?</a:t>
            </a:r>
          </a:p>
        </p:txBody>
      </p:sp>
      <p:sp>
        <p:nvSpPr>
          <p:cNvPr id="6" name="TextBox 5">
            <a:extLst>
              <a:ext uri="{FF2B5EF4-FFF2-40B4-BE49-F238E27FC236}">
                <a16:creationId xmlns:a16="http://schemas.microsoft.com/office/drawing/2014/main" id="{F15ABFAA-1C93-A141-A6CB-C25BFD38029A}"/>
              </a:ext>
            </a:extLst>
          </p:cNvPr>
          <p:cNvSpPr txBox="1"/>
          <p:nvPr/>
        </p:nvSpPr>
        <p:spPr>
          <a:xfrm>
            <a:off x="352269" y="4954027"/>
            <a:ext cx="2080428" cy="1477328"/>
          </a:xfrm>
          <a:prstGeom prst="rect">
            <a:avLst/>
          </a:prstGeom>
          <a:noFill/>
        </p:spPr>
        <p:txBody>
          <a:bodyPr wrap="square">
            <a:spAutoFit/>
          </a:bodyPr>
          <a:lstStyle/>
          <a:p>
            <a:pPr marL="342900" indent="-342900" algn="ctr">
              <a:buFont typeface="Wingdings" panose="05000000000000000000" pitchFamily="2" charset="2"/>
              <a:buChar char="ü"/>
            </a:pPr>
            <a:r>
              <a:rPr lang="en-GB" sz="1800" dirty="0">
                <a:solidFill>
                  <a:schemeClr val="accent6">
                    <a:lumMod val="75000"/>
                  </a:schemeClr>
                </a:solidFill>
              </a:rPr>
              <a:t>Causing physical injury to themselves or any other person</a:t>
            </a:r>
          </a:p>
        </p:txBody>
      </p:sp>
      <p:sp>
        <p:nvSpPr>
          <p:cNvPr id="8" name="TextBox 7">
            <a:extLst>
              <a:ext uri="{FF2B5EF4-FFF2-40B4-BE49-F238E27FC236}">
                <a16:creationId xmlns:a16="http://schemas.microsoft.com/office/drawing/2014/main" id="{F49436E5-4952-A244-BEC4-D7A30EFD3039}"/>
              </a:ext>
            </a:extLst>
          </p:cNvPr>
          <p:cNvSpPr txBox="1"/>
          <p:nvPr/>
        </p:nvSpPr>
        <p:spPr>
          <a:xfrm>
            <a:off x="3110198" y="4898352"/>
            <a:ext cx="2461706" cy="646331"/>
          </a:xfrm>
          <a:prstGeom prst="rect">
            <a:avLst/>
          </a:prstGeom>
          <a:noFill/>
        </p:spPr>
        <p:txBody>
          <a:bodyPr wrap="square">
            <a:spAutoFit/>
          </a:bodyPr>
          <a:lstStyle/>
          <a:p>
            <a:pPr marL="342900" indent="-342900" algn="ctr">
              <a:buFont typeface="Wingdings" panose="05000000000000000000" pitchFamily="2" charset="2"/>
              <a:buChar char="ü"/>
            </a:pPr>
            <a:r>
              <a:rPr lang="en-GB" sz="1800" dirty="0">
                <a:solidFill>
                  <a:schemeClr val="accent6">
                    <a:lumMod val="75000"/>
                  </a:schemeClr>
                </a:solidFill>
              </a:rPr>
              <a:t>Suffering physical injury</a:t>
            </a:r>
          </a:p>
        </p:txBody>
      </p:sp>
      <p:sp>
        <p:nvSpPr>
          <p:cNvPr id="10" name="TextBox 9">
            <a:extLst>
              <a:ext uri="{FF2B5EF4-FFF2-40B4-BE49-F238E27FC236}">
                <a16:creationId xmlns:a16="http://schemas.microsoft.com/office/drawing/2014/main" id="{CDFEF0AF-BECC-DF4D-9647-93D74E607EC2}"/>
              </a:ext>
            </a:extLst>
          </p:cNvPr>
          <p:cNvSpPr txBox="1"/>
          <p:nvPr/>
        </p:nvSpPr>
        <p:spPr>
          <a:xfrm>
            <a:off x="6266875" y="4898352"/>
            <a:ext cx="2080428" cy="923330"/>
          </a:xfrm>
          <a:prstGeom prst="rect">
            <a:avLst/>
          </a:prstGeom>
          <a:noFill/>
        </p:spPr>
        <p:txBody>
          <a:bodyPr wrap="square">
            <a:spAutoFit/>
          </a:bodyPr>
          <a:lstStyle/>
          <a:p>
            <a:pPr marL="342900" indent="-342900" algn="ctr">
              <a:buFont typeface="Wingdings" panose="05000000000000000000" pitchFamily="2" charset="2"/>
              <a:buChar char="ü"/>
            </a:pPr>
            <a:r>
              <a:rPr lang="en-GB" sz="1800" dirty="0">
                <a:solidFill>
                  <a:schemeClr val="accent6">
                    <a:lumMod val="75000"/>
                  </a:schemeClr>
                </a:solidFill>
              </a:rPr>
              <a:t>Causing loss of or damage to property </a:t>
            </a:r>
          </a:p>
        </p:txBody>
      </p:sp>
      <p:sp>
        <p:nvSpPr>
          <p:cNvPr id="12" name="TextBox 11">
            <a:extLst>
              <a:ext uri="{FF2B5EF4-FFF2-40B4-BE49-F238E27FC236}">
                <a16:creationId xmlns:a16="http://schemas.microsoft.com/office/drawing/2014/main" id="{A920D5D1-A913-854C-83AF-1C550AB063E3}"/>
              </a:ext>
            </a:extLst>
          </p:cNvPr>
          <p:cNvSpPr txBox="1"/>
          <p:nvPr/>
        </p:nvSpPr>
        <p:spPr>
          <a:xfrm>
            <a:off x="9042274" y="4954027"/>
            <a:ext cx="2470878" cy="1477328"/>
          </a:xfrm>
          <a:prstGeom prst="rect">
            <a:avLst/>
          </a:prstGeom>
          <a:noFill/>
        </p:spPr>
        <p:txBody>
          <a:bodyPr wrap="square">
            <a:spAutoFit/>
          </a:bodyPr>
          <a:lstStyle/>
          <a:p>
            <a:pPr marL="342900" indent="-342900" algn="ctr">
              <a:buFont typeface="Wingdings" panose="05000000000000000000" pitchFamily="2" charset="2"/>
              <a:buChar char="ü"/>
            </a:pPr>
            <a:r>
              <a:rPr lang="en-GB" sz="1800" dirty="0">
                <a:solidFill>
                  <a:schemeClr val="accent6">
                    <a:lumMod val="75000"/>
                  </a:schemeClr>
                </a:solidFill>
              </a:rPr>
              <a:t>Making off before a police officer can assume responsibility for them</a:t>
            </a:r>
          </a:p>
        </p:txBody>
      </p:sp>
    </p:spTree>
    <p:extLst>
      <p:ext uri="{BB962C8B-B14F-4D97-AF65-F5344CB8AC3E}">
        <p14:creationId xmlns:p14="http://schemas.microsoft.com/office/powerpoint/2010/main" val="1315289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623695" y="1833928"/>
            <a:ext cx="8438661" cy="388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571500" indent="-571500">
              <a:spcBef>
                <a:spcPct val="0"/>
              </a:spcBef>
              <a:spcAft>
                <a:spcPts val="3600"/>
              </a:spcAft>
              <a:buFont typeface="Arial" panose="020B0604020202020204" pitchFamily="34" charset="0"/>
              <a:buChar char="•"/>
              <a:defRPr/>
            </a:pPr>
            <a:r>
              <a:rPr lang="en-US" altLang="en-US" sz="2800" kern="0" dirty="0">
                <a:solidFill>
                  <a:srgbClr val="333399"/>
                </a:solidFill>
                <a:latin typeface="Arial" panose="020B0604020202020204" pitchFamily="34" charset="0"/>
                <a:cs typeface="Arial" panose="020B0604020202020204" pitchFamily="34" charset="0"/>
              </a:rPr>
              <a:t>S117 PACE</a:t>
            </a:r>
          </a:p>
          <a:p>
            <a:pPr marL="571500" indent="-571500">
              <a:spcBef>
                <a:spcPct val="0"/>
              </a:spcBef>
              <a:spcAft>
                <a:spcPts val="3600"/>
              </a:spcAft>
              <a:buFont typeface="Arial" panose="020B0604020202020204" pitchFamily="34" charset="0"/>
              <a:buChar char="•"/>
              <a:defRPr/>
            </a:pPr>
            <a:r>
              <a:rPr lang="en-US" altLang="en-US" sz="2800" kern="0" dirty="0">
                <a:solidFill>
                  <a:srgbClr val="333399"/>
                </a:solidFill>
                <a:latin typeface="Arial" panose="020B0604020202020204" pitchFamily="34" charset="0"/>
                <a:cs typeface="Arial" panose="020B0604020202020204" pitchFamily="34" charset="0"/>
              </a:rPr>
              <a:t>Common  Law</a:t>
            </a:r>
          </a:p>
          <a:p>
            <a:pPr marL="571500" indent="-571500">
              <a:spcBef>
                <a:spcPct val="0"/>
              </a:spcBef>
              <a:spcAft>
                <a:spcPts val="3600"/>
              </a:spcAft>
              <a:buFont typeface="Arial" panose="020B0604020202020204" pitchFamily="34" charset="0"/>
              <a:buChar char="•"/>
              <a:defRPr/>
            </a:pPr>
            <a:r>
              <a:rPr lang="en-US" altLang="en-US" sz="2800" kern="0" dirty="0">
                <a:solidFill>
                  <a:srgbClr val="333399"/>
                </a:solidFill>
                <a:latin typeface="Arial" panose="020B0604020202020204" pitchFamily="34" charset="0"/>
                <a:cs typeface="Arial" panose="020B0604020202020204" pitchFamily="34" charset="0"/>
              </a:rPr>
              <a:t>S3 Criminal Law Act 1967</a:t>
            </a:r>
          </a:p>
          <a:p>
            <a:pPr marL="571500" indent="-571500">
              <a:spcBef>
                <a:spcPct val="0"/>
              </a:spcBef>
              <a:spcAft>
                <a:spcPts val="3600"/>
              </a:spcAft>
              <a:buFont typeface="Arial" panose="020B0604020202020204" pitchFamily="34" charset="0"/>
              <a:buChar char="•"/>
              <a:defRPr/>
            </a:pPr>
            <a:r>
              <a:rPr lang="en-US" altLang="en-US" sz="2800" kern="0" dirty="0">
                <a:solidFill>
                  <a:srgbClr val="333399"/>
                </a:solidFill>
                <a:latin typeface="Arial" panose="020B0604020202020204" pitchFamily="34" charset="0"/>
                <a:cs typeface="Arial" panose="020B0604020202020204" pitchFamily="34" charset="0"/>
              </a:rPr>
              <a:t>S76 Criminal Justice &amp; Immigration Act 2008</a:t>
            </a:r>
          </a:p>
          <a:p>
            <a:pPr marL="571500" indent="-571500">
              <a:spcBef>
                <a:spcPct val="0"/>
              </a:spcBef>
              <a:spcAft>
                <a:spcPts val="3600"/>
              </a:spcAft>
              <a:buFont typeface="Arial" panose="020B0604020202020204" pitchFamily="34" charset="0"/>
              <a:buChar char="•"/>
              <a:defRPr/>
            </a:pPr>
            <a:endParaRPr lang="en-US" altLang="en-US" sz="3600" kern="0" dirty="0">
              <a:solidFill>
                <a:srgbClr val="333399"/>
              </a:solidFill>
            </a:endParaRPr>
          </a:p>
          <a:p>
            <a:pPr marL="571500" indent="-571500">
              <a:spcBef>
                <a:spcPct val="0"/>
              </a:spcBef>
              <a:spcAft>
                <a:spcPts val="3600"/>
              </a:spcAft>
              <a:buFont typeface="Arial" panose="020B0604020202020204" pitchFamily="34" charset="0"/>
              <a:buChar char="•"/>
              <a:defRPr/>
            </a:pPr>
            <a:endParaRPr lang="en-US" altLang="en-US" sz="3600" kern="0" dirty="0">
              <a:solidFill>
                <a:srgbClr val="333399"/>
              </a:solidFill>
            </a:endParaRPr>
          </a:p>
          <a:p>
            <a:pPr marL="571500" indent="-571500">
              <a:spcBef>
                <a:spcPct val="0"/>
              </a:spcBef>
              <a:spcAft>
                <a:spcPts val="3600"/>
              </a:spcAft>
              <a:buFont typeface="Arial" panose="020B0604020202020204" pitchFamily="34" charset="0"/>
              <a:buChar char="•"/>
              <a:defRPr/>
            </a:pPr>
            <a:endParaRPr lang="en-US" altLang="en-US" sz="3600" kern="0" dirty="0">
              <a:solidFill>
                <a:srgbClr val="333399"/>
              </a:solidFill>
            </a:endParaRPr>
          </a:p>
        </p:txBody>
      </p:sp>
      <p:sp>
        <p:nvSpPr>
          <p:cNvPr id="4" name="TextBox 3"/>
          <p:cNvSpPr txBox="1"/>
          <p:nvPr/>
        </p:nvSpPr>
        <p:spPr>
          <a:xfrm>
            <a:off x="2207060" y="182817"/>
            <a:ext cx="7848872" cy="646331"/>
          </a:xfrm>
          <a:prstGeom prst="rect">
            <a:avLst/>
          </a:prstGeom>
          <a:solidFill>
            <a:schemeClr val="accent6"/>
          </a:solidFill>
        </p:spPr>
        <p:txBody>
          <a:bodyPr wrap="square" rtlCol="0">
            <a:spAutoFit/>
          </a:bodyPr>
          <a:lstStyle/>
          <a:p>
            <a:pPr algn="ctr"/>
            <a:r>
              <a:rPr lang="en-GB" sz="3600" b="1" dirty="0">
                <a:solidFill>
                  <a:schemeClr val="bg1"/>
                </a:solidFill>
              </a:rPr>
              <a:t>Use of Force</a:t>
            </a:r>
          </a:p>
        </p:txBody>
      </p:sp>
      <p:pic>
        <p:nvPicPr>
          <p:cNvPr id="1026" name="Picture 2" descr="VIDEO: Drama as police arrest man and neighbours step in | Worcester News">
            <a:extLst>
              <a:ext uri="{FF2B5EF4-FFF2-40B4-BE49-F238E27FC236}">
                <a16:creationId xmlns:a16="http://schemas.microsoft.com/office/drawing/2014/main" id="{04AE5366-A138-9848-BF1F-99A546AB490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57356" y="1644544"/>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8644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PACE: A Practical Guide to the Police and Criminal Evidence Act 1984 eBook  by Paul Ozin - 9780192575869 | Rakuten Kobo United Kingdom">
            <a:extLst>
              <a:ext uri="{FF2B5EF4-FFF2-40B4-BE49-F238E27FC236}">
                <a16:creationId xmlns:a16="http://schemas.microsoft.com/office/drawing/2014/main" id="{0AFC85CB-7564-874D-8258-AF312929547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232"/>
          <a:stretch/>
        </p:blipFill>
        <p:spPr bwMode="auto">
          <a:xfrm>
            <a:off x="20" y="10"/>
            <a:ext cx="4639713" cy="685799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 name="TextBox 2">
            <a:extLst>
              <a:ext uri="{FF2B5EF4-FFF2-40B4-BE49-F238E27FC236}">
                <a16:creationId xmlns:a16="http://schemas.microsoft.com/office/drawing/2014/main" id="{3A10064F-E353-4E0B-85D4-C60E4D160B99}"/>
              </a:ext>
            </a:extLst>
          </p:cNvPr>
          <p:cNvGraphicFramePr/>
          <p:nvPr/>
        </p:nvGraphicFramePr>
        <p:xfrm>
          <a:off x="5069940" y="2322576"/>
          <a:ext cx="6172200" cy="38587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349935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What is Common Law? - YouTube">
            <a:extLst>
              <a:ext uri="{FF2B5EF4-FFF2-40B4-BE49-F238E27FC236}">
                <a16:creationId xmlns:a16="http://schemas.microsoft.com/office/drawing/2014/main" id="{4D79C80D-3E86-B04A-B41A-9F0F5E8E47F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562267" y="1299015"/>
            <a:ext cx="5823350" cy="436189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TextBox 2">
            <a:extLst>
              <a:ext uri="{FF2B5EF4-FFF2-40B4-BE49-F238E27FC236}">
                <a16:creationId xmlns:a16="http://schemas.microsoft.com/office/drawing/2014/main" id="{2A499B55-70BE-4AD0-8500-73748C633871}"/>
              </a:ext>
            </a:extLst>
          </p:cNvPr>
          <p:cNvGraphicFramePr/>
          <p:nvPr/>
        </p:nvGraphicFramePr>
        <p:xfrm>
          <a:off x="156641" y="675369"/>
          <a:ext cx="5234918" cy="55072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706197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Crime prevention in India : an overview - iPleaders">
            <a:extLst>
              <a:ext uri="{FF2B5EF4-FFF2-40B4-BE49-F238E27FC236}">
                <a16:creationId xmlns:a16="http://schemas.microsoft.com/office/drawing/2014/main" id="{5EEEA305-2A4A-7C4A-A33D-C2FEF4A4D39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044" r="42003"/>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TextBox 2">
            <a:extLst>
              <a:ext uri="{FF2B5EF4-FFF2-40B4-BE49-F238E27FC236}">
                <a16:creationId xmlns:a16="http://schemas.microsoft.com/office/drawing/2014/main" id="{969D1C60-F117-423F-935A-46265BEE1252}"/>
              </a:ext>
            </a:extLst>
          </p:cNvPr>
          <p:cNvGraphicFramePr/>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34433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595BBB47-4088-4571-952B-591DFE399683}"/>
              </a:ext>
            </a:extLst>
          </p:cNvPr>
          <p:cNvGraphicFramePr/>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122" name="Picture 2" descr="Criminal Justice and Immigration Act 2008">
            <a:extLst>
              <a:ext uri="{FF2B5EF4-FFF2-40B4-BE49-F238E27FC236}">
                <a16:creationId xmlns:a16="http://schemas.microsoft.com/office/drawing/2014/main" id="{3FE0CBC1-D5CE-964F-BF00-ACB29C86D5C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55895" y="1733550"/>
            <a:ext cx="2400300" cy="3390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26483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3334BF2-C4C7-934F-8206-8CCD922C6656}"/>
              </a:ext>
            </a:extLst>
          </p:cNvPr>
          <p:cNvSpPr txBox="1"/>
          <p:nvPr/>
        </p:nvSpPr>
        <p:spPr>
          <a:xfrm>
            <a:off x="1857384" y="857252"/>
            <a:ext cx="7200900" cy="507831"/>
          </a:xfrm>
          <a:prstGeom prst="rect">
            <a:avLst/>
          </a:prstGeom>
          <a:noFill/>
        </p:spPr>
        <p:txBody>
          <a:bodyPr wrap="square" rtlCol="0">
            <a:spAutoFit/>
          </a:bodyPr>
          <a:lstStyle/>
          <a:p>
            <a:endParaRPr lang="en-US" sz="1350" dirty="0"/>
          </a:p>
          <a:p>
            <a:endParaRPr lang="en-US" sz="1350" dirty="0"/>
          </a:p>
        </p:txBody>
      </p:sp>
      <p:graphicFrame>
        <p:nvGraphicFramePr>
          <p:cNvPr id="3" name="Table 3">
            <a:extLst>
              <a:ext uri="{FF2B5EF4-FFF2-40B4-BE49-F238E27FC236}">
                <a16:creationId xmlns:a16="http://schemas.microsoft.com/office/drawing/2014/main" id="{460353B4-9978-FE44-AE3A-4F1EF6359C9B}"/>
              </a:ext>
            </a:extLst>
          </p:cNvPr>
          <p:cNvGraphicFramePr>
            <a:graphicFrameLocks noGrp="1"/>
          </p:cNvGraphicFramePr>
          <p:nvPr/>
        </p:nvGraphicFramePr>
        <p:xfrm>
          <a:off x="1632067" y="985316"/>
          <a:ext cx="8927869" cy="4991880"/>
        </p:xfrm>
        <a:graphic>
          <a:graphicData uri="http://schemas.openxmlformats.org/drawingml/2006/table">
            <a:tbl>
              <a:tblPr firstRow="1" bandRow="1">
                <a:tableStyleId>{8A107856-5554-42FB-B03E-39F5DBC370BA}</a:tableStyleId>
              </a:tblPr>
              <a:tblGrid>
                <a:gridCol w="1716578">
                  <a:extLst>
                    <a:ext uri="{9D8B030D-6E8A-4147-A177-3AD203B41FA5}">
                      <a16:colId xmlns:a16="http://schemas.microsoft.com/office/drawing/2014/main" val="2299314756"/>
                    </a:ext>
                  </a:extLst>
                </a:gridCol>
                <a:gridCol w="7211291">
                  <a:extLst>
                    <a:ext uri="{9D8B030D-6E8A-4147-A177-3AD203B41FA5}">
                      <a16:colId xmlns:a16="http://schemas.microsoft.com/office/drawing/2014/main" val="3098617369"/>
                    </a:ext>
                  </a:extLst>
                </a:gridCol>
              </a:tblGrid>
              <a:tr h="1506750">
                <a:tc>
                  <a:txBody>
                    <a:bodyPr/>
                    <a:lstStyle/>
                    <a:p>
                      <a:r>
                        <a:rPr lang="en-US" sz="1800" b="0" dirty="0">
                          <a:solidFill>
                            <a:srgbClr val="FF0000"/>
                          </a:solidFill>
                        </a:rPr>
                        <a:t>S</a:t>
                      </a:r>
                      <a:r>
                        <a:rPr lang="en-US" sz="1800" b="0" dirty="0"/>
                        <a:t>earch</a:t>
                      </a: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kern="1200" dirty="0">
                          <a:solidFill>
                            <a:schemeClr val="dk1"/>
                          </a:solidFill>
                          <a:effectLst/>
                          <a:latin typeface="+mn-lt"/>
                          <a:ea typeface="+mn-ea"/>
                          <a:cs typeface="+mn-cs"/>
                        </a:rPr>
                        <a:t>Search all prisoners for objects, to prevent: Which power? </a:t>
                      </a:r>
                      <a:br>
                        <a:rPr lang="en-GB" sz="1100" b="0" kern="1200" dirty="0">
                          <a:solidFill>
                            <a:schemeClr val="dk1"/>
                          </a:solidFill>
                          <a:effectLst/>
                          <a:latin typeface="+mn-lt"/>
                          <a:ea typeface="+mn-ea"/>
                          <a:cs typeface="+mn-cs"/>
                        </a:rPr>
                      </a:b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Injury to themselves or others.</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Damage to property, police vehicles/buildings/equipment.</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Evidence loss – if not seized can be hidden, swallowed or discarded.</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Aid escape - weapons, handcuff keys etc.</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Safekeeping – items of value are recovered to prevent loss, damage and minimise complaints.</a:t>
                      </a:r>
                    </a:p>
                    <a:p>
                      <a:endParaRPr lang="en-US" sz="1100" b="0" dirty="0"/>
                    </a:p>
                  </a:txBody>
                  <a:tcPr marL="68580" marR="68580" marT="34290" marB="34290"/>
                </a:tc>
                <a:extLst>
                  <a:ext uri="{0D108BD9-81ED-4DB2-BD59-A6C34878D82A}">
                    <a16:rowId xmlns:a16="http://schemas.microsoft.com/office/drawing/2014/main" val="1666754307"/>
                  </a:ext>
                </a:extLst>
              </a:tr>
              <a:tr h="342900">
                <a:tc>
                  <a:txBody>
                    <a:bodyPr/>
                    <a:lstStyle/>
                    <a:p>
                      <a:r>
                        <a:rPr lang="en-US" sz="1800" b="0" dirty="0">
                          <a:solidFill>
                            <a:srgbClr val="FF0000"/>
                          </a:solidFill>
                        </a:rPr>
                        <a:t>C</a:t>
                      </a:r>
                      <a:r>
                        <a:rPr lang="en-US" sz="1800" b="0" dirty="0"/>
                        <a:t>hecks</a:t>
                      </a:r>
                    </a:p>
                  </a:txBody>
                  <a:tcPr marL="68580" marR="68580" marT="34290" marB="34290"/>
                </a:tc>
                <a:tc>
                  <a:txBody>
                    <a:bodyPr/>
                    <a:lstStyle/>
                    <a:p>
                      <a:r>
                        <a:rPr lang="en-GB" sz="1100" b="0" kern="1200" dirty="0">
                          <a:solidFill>
                            <a:schemeClr val="dk1"/>
                          </a:solidFill>
                          <a:effectLst/>
                          <a:latin typeface="+mn-lt"/>
                          <a:ea typeface="+mn-ea"/>
                          <a:cs typeface="+mn-cs"/>
                        </a:rPr>
                        <a:t>Checks: ensure all checks are conducted. You must ascertain WHO you are dealing with (Niche/PNC/PND)</a:t>
                      </a:r>
                      <a:r>
                        <a:rPr lang="en-GB" sz="1100" b="0" dirty="0">
                          <a:effectLst/>
                        </a:rPr>
                        <a:t> </a:t>
                      </a:r>
                      <a:endParaRPr lang="en-US" sz="1100" b="0" dirty="0"/>
                    </a:p>
                  </a:txBody>
                  <a:tcPr marL="68580" marR="68580" marT="34290" marB="34290"/>
                </a:tc>
                <a:extLst>
                  <a:ext uri="{0D108BD9-81ED-4DB2-BD59-A6C34878D82A}">
                    <a16:rowId xmlns:a16="http://schemas.microsoft.com/office/drawing/2014/main" val="3913829472"/>
                  </a:ext>
                </a:extLst>
              </a:tr>
              <a:tr h="1032564">
                <a:tc>
                  <a:txBody>
                    <a:bodyPr/>
                    <a:lstStyle/>
                    <a:p>
                      <a:r>
                        <a:rPr lang="en-US" sz="1800" b="0" dirty="0">
                          <a:solidFill>
                            <a:srgbClr val="FF0000"/>
                          </a:solidFill>
                        </a:rPr>
                        <a:t>R</a:t>
                      </a:r>
                      <a:r>
                        <a:rPr lang="en-US" sz="1800" b="0" dirty="0"/>
                        <a:t>isk assessment </a:t>
                      </a:r>
                    </a:p>
                  </a:txBody>
                  <a:tcPr marL="68580" marR="68580" marT="34290" marB="34290"/>
                </a:tc>
                <a:tc>
                  <a:txBody>
                    <a:bodyPr/>
                    <a:lstStyle/>
                    <a:p>
                      <a:r>
                        <a:rPr lang="en-GB" sz="1100" b="0" kern="1200" dirty="0">
                          <a:solidFill>
                            <a:schemeClr val="dk1"/>
                          </a:solidFill>
                          <a:effectLst/>
                          <a:latin typeface="+mn-lt"/>
                          <a:ea typeface="+mn-ea"/>
                          <a:cs typeface="+mn-cs"/>
                        </a:rPr>
                        <a:t>Risk Assess the DP following search and checks conducted: Consider as appropriate:</a:t>
                      </a:r>
                      <a:br>
                        <a:rPr lang="en-GB" sz="1100" b="0" kern="1200" dirty="0">
                          <a:solidFill>
                            <a:schemeClr val="dk1"/>
                          </a:solidFill>
                          <a:effectLst/>
                          <a:latin typeface="+mn-lt"/>
                          <a:ea typeface="+mn-ea"/>
                          <a:cs typeface="+mn-cs"/>
                        </a:rPr>
                      </a:b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Restraints - Effective use of restraints (Hand cuffing, straps etc.). If the use of handcuffs is justified, use them.</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Effective use of communication skills continually assessing the DP for any injury, medical/welfare concerns.</a:t>
                      </a:r>
                    </a:p>
                    <a:p>
                      <a:r>
                        <a:rPr lang="en-GB" sz="1100" b="0" kern="1200" dirty="0">
                          <a:solidFill>
                            <a:schemeClr val="dk1"/>
                          </a:solidFill>
                          <a:effectLst/>
                          <a:latin typeface="+mn-lt"/>
                          <a:ea typeface="+mn-ea"/>
                          <a:cs typeface="+mn-cs"/>
                        </a:rPr>
                        <a:t>Detainees to be constantly monitored during transit and custody yard waiting periods.</a:t>
                      </a:r>
                    </a:p>
                    <a:p>
                      <a:endParaRPr lang="en-US" sz="1100" b="0" dirty="0"/>
                    </a:p>
                  </a:txBody>
                  <a:tcPr marL="68580" marR="68580" marT="34290" marB="34290"/>
                </a:tc>
                <a:extLst>
                  <a:ext uri="{0D108BD9-81ED-4DB2-BD59-A6C34878D82A}">
                    <a16:rowId xmlns:a16="http://schemas.microsoft.com/office/drawing/2014/main" val="1293672352"/>
                  </a:ext>
                </a:extLst>
              </a:tr>
              <a:tr h="390080">
                <a:tc>
                  <a:txBody>
                    <a:bodyPr/>
                    <a:lstStyle/>
                    <a:p>
                      <a:r>
                        <a:rPr lang="en-US" sz="1800" b="0" dirty="0">
                          <a:solidFill>
                            <a:srgbClr val="FF0000"/>
                          </a:solidFill>
                        </a:rPr>
                        <a:t>E</a:t>
                      </a:r>
                      <a:r>
                        <a:rPr lang="en-US" sz="1800" b="0" dirty="0"/>
                        <a:t>scort </a:t>
                      </a: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kern="1200" dirty="0">
                          <a:solidFill>
                            <a:schemeClr val="dk1"/>
                          </a:solidFill>
                          <a:effectLst/>
                          <a:latin typeface="+mn-lt"/>
                          <a:ea typeface="+mn-ea"/>
                          <a:cs typeface="+mn-cs"/>
                        </a:rPr>
                        <a:t>Escort - ensure detainee is supervised at ALL Times!!!</a:t>
                      </a:r>
                    </a:p>
                    <a:p>
                      <a:endParaRPr lang="en-US" sz="1100" b="0" dirty="0"/>
                    </a:p>
                  </a:txBody>
                  <a:tcPr marL="68580" marR="68580" marT="34290" marB="34290"/>
                </a:tc>
                <a:extLst>
                  <a:ext uri="{0D108BD9-81ED-4DB2-BD59-A6C34878D82A}">
                    <a16:rowId xmlns:a16="http://schemas.microsoft.com/office/drawing/2014/main" val="1751450238"/>
                  </a:ext>
                </a:extLst>
              </a:tr>
              <a:tr h="1193186">
                <a:tc>
                  <a:txBody>
                    <a:bodyPr/>
                    <a:lstStyle/>
                    <a:p>
                      <a:r>
                        <a:rPr lang="en-US" sz="1800" b="0" dirty="0">
                          <a:solidFill>
                            <a:srgbClr val="FF0000"/>
                          </a:solidFill>
                        </a:rPr>
                        <a:t>E</a:t>
                      </a:r>
                      <a:r>
                        <a:rPr lang="en-US" sz="1800" b="0" dirty="0"/>
                        <a:t>stablish</a:t>
                      </a:r>
                    </a:p>
                  </a:txBody>
                  <a:tcPr marL="68580" marR="68580" marT="34290" marB="34290"/>
                </a:tc>
                <a:tc>
                  <a:txBody>
                    <a:bodyPr/>
                    <a:lstStyle/>
                    <a:p>
                      <a:r>
                        <a:rPr lang="en-GB" sz="1100" b="0" kern="1200" dirty="0">
                          <a:solidFill>
                            <a:schemeClr val="dk1"/>
                          </a:solidFill>
                          <a:effectLst/>
                          <a:latin typeface="+mn-lt"/>
                          <a:ea typeface="+mn-ea"/>
                          <a:cs typeface="+mn-cs"/>
                        </a:rPr>
                        <a:t>Establish detainee needs:</a:t>
                      </a:r>
                      <a:br>
                        <a:rPr lang="en-GB" sz="1100" b="0" kern="1200" dirty="0">
                          <a:solidFill>
                            <a:schemeClr val="dk1"/>
                          </a:solidFill>
                          <a:effectLst/>
                          <a:latin typeface="+mn-lt"/>
                          <a:ea typeface="+mn-ea"/>
                          <a:cs typeface="+mn-cs"/>
                        </a:rPr>
                      </a:b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Medication – bring it with them.</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Appropriate Adult / Translator.</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Needs such as clothing – if seized you must arrange replacement.</a:t>
                      </a:r>
                    </a:p>
                    <a:p>
                      <a:r>
                        <a:rPr lang="en-GB" sz="1100" b="0" kern="1200" dirty="0">
                          <a:solidFill>
                            <a:schemeClr val="dk1"/>
                          </a:solidFill>
                          <a:effectLst/>
                          <a:latin typeface="+mn-lt"/>
                          <a:ea typeface="+mn-ea"/>
                          <a:cs typeface="+mn-cs"/>
                        </a:rPr>
                        <a:t> Young children or dependents that need caring for.</a:t>
                      </a:r>
                    </a:p>
                    <a:p>
                      <a:endParaRPr lang="en-US" sz="1100" b="0" dirty="0"/>
                    </a:p>
                  </a:txBody>
                  <a:tcPr marL="68580" marR="68580" marT="34290" marB="34290"/>
                </a:tc>
                <a:extLst>
                  <a:ext uri="{0D108BD9-81ED-4DB2-BD59-A6C34878D82A}">
                    <a16:rowId xmlns:a16="http://schemas.microsoft.com/office/drawing/2014/main" val="2007350054"/>
                  </a:ext>
                </a:extLst>
              </a:tr>
              <a:tr h="421890">
                <a:tc>
                  <a:txBody>
                    <a:bodyPr/>
                    <a:lstStyle/>
                    <a:p>
                      <a:r>
                        <a:rPr lang="en-US" sz="1800" b="0" dirty="0">
                          <a:solidFill>
                            <a:srgbClr val="FF0000"/>
                          </a:solidFill>
                        </a:rPr>
                        <a:t>N</a:t>
                      </a:r>
                      <a:r>
                        <a:rPr lang="en-US" sz="1800" b="0" dirty="0"/>
                        <a:t>ote </a:t>
                      </a:r>
                    </a:p>
                  </a:txBody>
                  <a:tcPr marL="68580" marR="68580" marT="34290" marB="34290"/>
                </a:tc>
                <a:tc>
                  <a:txBody>
                    <a:bodyPr/>
                    <a:lstStyle/>
                    <a:p>
                      <a:r>
                        <a:rPr lang="en-GB" sz="1100" b="0" kern="1200" dirty="0">
                          <a:solidFill>
                            <a:schemeClr val="dk1"/>
                          </a:solidFill>
                          <a:effectLst/>
                          <a:latin typeface="+mn-lt"/>
                          <a:ea typeface="+mn-ea"/>
                          <a:cs typeface="+mn-cs"/>
                        </a:rPr>
                        <a:t>Note and record (including BWV where appropriate) and evidence your actions and inform custody staff of all actions carried out.</a:t>
                      </a:r>
                      <a:r>
                        <a:rPr lang="en-GB" sz="1100" b="0" dirty="0">
                          <a:effectLst/>
                        </a:rPr>
                        <a:t> </a:t>
                      </a:r>
                      <a:endParaRPr lang="en-US" sz="1100" b="0" dirty="0"/>
                    </a:p>
                  </a:txBody>
                  <a:tcPr marL="68580" marR="68580" marT="34290" marB="34290"/>
                </a:tc>
                <a:extLst>
                  <a:ext uri="{0D108BD9-81ED-4DB2-BD59-A6C34878D82A}">
                    <a16:rowId xmlns:a16="http://schemas.microsoft.com/office/drawing/2014/main" val="1081853319"/>
                  </a:ext>
                </a:extLst>
              </a:tr>
            </a:tbl>
          </a:graphicData>
        </a:graphic>
      </p:graphicFrame>
      <p:sp>
        <p:nvSpPr>
          <p:cNvPr id="4" name="TextBox 3">
            <a:extLst>
              <a:ext uri="{FF2B5EF4-FFF2-40B4-BE49-F238E27FC236}">
                <a16:creationId xmlns:a16="http://schemas.microsoft.com/office/drawing/2014/main" id="{BDBF39F9-597B-A64D-9C9F-AF1FEF90856D}"/>
              </a:ext>
            </a:extLst>
          </p:cNvPr>
          <p:cNvSpPr txBox="1"/>
          <p:nvPr/>
        </p:nvSpPr>
        <p:spPr>
          <a:xfrm>
            <a:off x="7867660" y="1081695"/>
            <a:ext cx="2828925" cy="715581"/>
          </a:xfrm>
          <a:prstGeom prst="rect">
            <a:avLst/>
          </a:prstGeom>
          <a:noFill/>
        </p:spPr>
        <p:txBody>
          <a:bodyPr wrap="square" rtlCol="0">
            <a:spAutoFit/>
          </a:bodyPr>
          <a:lstStyle/>
          <a:p>
            <a:r>
              <a:rPr lang="en-US" sz="4050" b="1" dirty="0">
                <a:solidFill>
                  <a:srgbClr val="FF0000"/>
                </a:solidFill>
              </a:rPr>
              <a:t>S C R E E N </a:t>
            </a:r>
          </a:p>
        </p:txBody>
      </p:sp>
    </p:spTree>
    <p:extLst>
      <p:ext uri="{BB962C8B-B14F-4D97-AF65-F5344CB8AC3E}">
        <p14:creationId xmlns:p14="http://schemas.microsoft.com/office/powerpoint/2010/main" val="408907524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297762" y="329184"/>
            <a:ext cx="6251110" cy="178308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600" b="1">
                <a:latin typeface="+mj-lt"/>
                <a:ea typeface="+mj-ea"/>
                <a:cs typeface="+mj-cs"/>
              </a:rPr>
              <a:t>National Crime Recording Standards (NCRS)</a:t>
            </a:r>
          </a:p>
        </p:txBody>
      </p:sp>
      <p:pic>
        <p:nvPicPr>
          <p:cNvPr id="2050" name="Picture 2" descr="National Crime Recording Standards in England and Wales - Wikipedia">
            <a:extLst>
              <a:ext uri="{FF2B5EF4-FFF2-40B4-BE49-F238E27FC236}">
                <a16:creationId xmlns:a16="http://schemas.microsoft.com/office/drawing/2014/main" id="{8584FDB9-A429-1347-A92E-F1473BA5A73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011"/>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Rectangle 3"/>
          <p:cNvSpPr txBox="1">
            <a:spLocks noChangeArrowheads="1"/>
          </p:cNvSpPr>
          <p:nvPr/>
        </p:nvSpPr>
        <p:spPr>
          <a:xfrm>
            <a:off x="5297762" y="2706624"/>
            <a:ext cx="6251110" cy="348386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228600" fontAlgn="auto">
              <a:lnSpc>
                <a:spcPct val="90000"/>
              </a:lnSpc>
              <a:spcBef>
                <a:spcPct val="20000"/>
              </a:spcBef>
              <a:spcAft>
                <a:spcPts val="0"/>
              </a:spcAft>
              <a:buClrTx/>
              <a:buSzTx/>
              <a:tabLst/>
              <a:defRPr/>
            </a:pPr>
            <a:r>
              <a:rPr kumimoji="0" lang="en-US" altLang="en-US" sz="2000" b="1" i="0" u="none" strike="noStrike" cap="none" spc="0" normalizeH="0" baseline="0" noProof="0">
                <a:ln>
                  <a:noFill/>
                </a:ln>
                <a:effectLst/>
                <a:uLnTx/>
                <a:uFillTx/>
              </a:rPr>
              <a:t>The 3 basic principles are:</a:t>
            </a:r>
          </a:p>
          <a:p>
            <a:pPr marL="457200" marR="0" lvl="0" indent="-228600" fontAlgn="auto">
              <a:lnSpc>
                <a:spcPct val="90000"/>
              </a:lnSpc>
              <a:spcBef>
                <a:spcPct val="20000"/>
              </a:spcBef>
              <a:spcAft>
                <a:spcPts val="0"/>
              </a:spcAft>
              <a:buClrTx/>
              <a:buSzTx/>
              <a:tabLst/>
              <a:defRPr/>
            </a:pPr>
            <a:r>
              <a:rPr kumimoji="0" lang="en-US" altLang="en-US" sz="2000" b="0" i="0" u="none" strike="noStrike" cap="none" spc="0" normalizeH="0" baseline="0" noProof="0">
                <a:ln>
                  <a:noFill/>
                </a:ln>
                <a:effectLst/>
                <a:uLnTx/>
                <a:uFillTx/>
              </a:rPr>
              <a:t>All reports from victims, witnesses or third parties will result in creation of an incident report</a:t>
            </a:r>
          </a:p>
          <a:p>
            <a:pPr marL="457200" marR="0" lvl="0" indent="-228600" fontAlgn="auto">
              <a:lnSpc>
                <a:spcPct val="90000"/>
              </a:lnSpc>
              <a:spcBef>
                <a:spcPct val="20000"/>
              </a:spcBef>
              <a:spcAft>
                <a:spcPts val="0"/>
              </a:spcAft>
              <a:buClrTx/>
              <a:buSzTx/>
              <a:tabLst/>
              <a:defRPr/>
            </a:pPr>
            <a:r>
              <a:rPr kumimoji="0" lang="en-US" altLang="en-US" sz="2000" b="0" i="0" u="none" strike="noStrike" cap="none" spc="0" normalizeH="0" baseline="0" noProof="0">
                <a:ln>
                  <a:noFill/>
                </a:ln>
                <a:effectLst/>
                <a:uLnTx/>
                <a:uFillTx/>
              </a:rPr>
              <a:t>An incident will be recorded as a crime if, on the balance of probability</a:t>
            </a:r>
            <a:r>
              <a:rPr lang="en-US" altLang="en-US" sz="2000"/>
              <a:t> </a:t>
            </a:r>
            <a:r>
              <a:rPr lang="en-US" altLang="en-US" sz="2000" b="1"/>
              <a:t>(a) </a:t>
            </a:r>
            <a:r>
              <a:rPr lang="en-US" altLang="en-US" sz="2000"/>
              <a:t>t</a:t>
            </a:r>
            <a:r>
              <a:rPr kumimoji="0" lang="en-US" altLang="en-US" sz="2000" b="0" i="0" u="none" strike="noStrike" cap="none" spc="0" normalizeH="0" baseline="0" noProof="0">
                <a:ln>
                  <a:noFill/>
                </a:ln>
                <a:effectLst/>
                <a:uLnTx/>
                <a:uFillTx/>
              </a:rPr>
              <a:t>he circumstances as reported amount to a crime by law and                        </a:t>
            </a:r>
            <a:r>
              <a:rPr kumimoji="0" lang="en-US" altLang="en-US" sz="2000" b="1" i="0" u="none" strike="noStrike" cap="none" spc="0" normalizeH="0" baseline="0" noProof="0">
                <a:ln>
                  <a:noFill/>
                </a:ln>
                <a:effectLst/>
                <a:uLnTx/>
                <a:uFillTx/>
              </a:rPr>
              <a:t>(b) </a:t>
            </a:r>
            <a:r>
              <a:rPr kumimoji="0" lang="en-US" altLang="en-US" sz="2000" b="0" i="0" u="none" strike="noStrike" cap="none" spc="0" normalizeH="0" baseline="0" noProof="0">
                <a:ln>
                  <a:noFill/>
                </a:ln>
                <a:effectLst/>
                <a:uLnTx/>
                <a:uFillTx/>
              </a:rPr>
              <a:t>there is no credible evidence to the contrary</a:t>
            </a:r>
          </a:p>
          <a:p>
            <a:pPr marL="457200" marR="0" lvl="0" indent="-228600" fontAlgn="auto">
              <a:lnSpc>
                <a:spcPct val="90000"/>
              </a:lnSpc>
              <a:spcBef>
                <a:spcPct val="20000"/>
              </a:spcBef>
              <a:spcAft>
                <a:spcPts val="0"/>
              </a:spcAft>
              <a:buClrTx/>
              <a:buSzTx/>
              <a:tabLst/>
              <a:defRPr/>
            </a:pPr>
            <a:r>
              <a:rPr kumimoji="0" lang="en-US" altLang="en-US" sz="2000" b="0" i="0" u="none" strike="noStrike" cap="none" spc="0" normalizeH="0" baseline="0" noProof="0">
                <a:ln>
                  <a:noFill/>
                </a:ln>
                <a:effectLst/>
                <a:uLnTx/>
                <a:uFillTx/>
              </a:rPr>
              <a:t>Once recorded, a crime will remain recorded unless there is credible evidence to disprove that a crime has occurred</a:t>
            </a:r>
          </a:p>
          <a:p>
            <a:pPr marL="342900" marR="0" lvl="0" indent="-228600" fontAlgn="auto">
              <a:lnSpc>
                <a:spcPct val="90000"/>
              </a:lnSpc>
              <a:spcBef>
                <a:spcPct val="20000"/>
              </a:spcBef>
              <a:spcAft>
                <a:spcPts val="0"/>
              </a:spcAft>
              <a:buClrTx/>
              <a:buSzTx/>
              <a:tabLst/>
              <a:defRPr/>
            </a:pPr>
            <a:endParaRPr kumimoji="0" lang="en-US" altLang="en-US" sz="2000" b="0" i="0" u="none" strike="noStrike" cap="none" spc="0" normalizeH="0" baseline="0" noProof="0">
              <a:ln>
                <a:noFill/>
              </a:ln>
              <a:effectLst/>
              <a:uLnTx/>
              <a:uFillTx/>
            </a:endParaRPr>
          </a:p>
          <a:p>
            <a:pPr marL="342900" marR="0" lvl="0" indent="-228600" fontAlgn="auto">
              <a:lnSpc>
                <a:spcPct val="90000"/>
              </a:lnSpc>
              <a:spcBef>
                <a:spcPct val="20000"/>
              </a:spcBef>
              <a:spcAft>
                <a:spcPts val="0"/>
              </a:spcAft>
              <a:buClrTx/>
              <a:buSzTx/>
              <a:tabLst/>
              <a:defRPr/>
            </a:pPr>
            <a:endParaRPr kumimoji="0" lang="en-US" altLang="en-US" sz="2000" b="0" i="0" u="none" strike="noStrike" cap="none" spc="0" normalizeH="0" baseline="0" noProof="0">
              <a:ln>
                <a:noFill/>
              </a:ln>
              <a:effectLst/>
              <a:uLnTx/>
              <a:uFillTx/>
            </a:endParaRPr>
          </a:p>
          <a:p>
            <a:pPr marL="342900" marR="0" lvl="0" indent="-228600" fontAlgn="auto">
              <a:lnSpc>
                <a:spcPct val="90000"/>
              </a:lnSpc>
              <a:spcBef>
                <a:spcPct val="20000"/>
              </a:spcBef>
              <a:spcAft>
                <a:spcPts val="0"/>
              </a:spcAft>
              <a:buClrTx/>
              <a:buSzTx/>
              <a:tabLst/>
              <a:defRPr/>
            </a:pPr>
            <a:endParaRPr kumimoji="0" lang="en-US" altLang="en-US" sz="2000" b="0" i="0" u="none" strike="noStrike" cap="none" spc="0" normalizeH="0" baseline="0" noProof="0">
              <a:ln>
                <a:noFill/>
              </a:ln>
              <a:effectLst/>
              <a:uLnTx/>
              <a:uFillTx/>
            </a:endParaRPr>
          </a:p>
          <a:p>
            <a:pPr marL="342900" marR="0" lvl="0" indent="-228600" fontAlgn="auto">
              <a:lnSpc>
                <a:spcPct val="90000"/>
              </a:lnSpc>
              <a:spcBef>
                <a:spcPct val="20000"/>
              </a:spcBef>
              <a:spcAft>
                <a:spcPts val="0"/>
              </a:spcAft>
              <a:buClrTx/>
              <a:buSzTx/>
              <a:tabLst/>
              <a:defRPr/>
            </a:pPr>
            <a:endParaRPr kumimoji="0" lang="en-US" altLang="en-US" sz="2000" b="0" i="0" u="none" strike="noStrike" cap="none" spc="0" normalizeH="0" baseline="0" noProof="0">
              <a:ln>
                <a:noFill/>
              </a:ln>
              <a:effectLst/>
              <a:uLnTx/>
              <a:uFillTx/>
            </a:endParaRPr>
          </a:p>
        </p:txBody>
      </p:sp>
    </p:spTree>
    <p:extLst>
      <p:ext uri="{BB962C8B-B14F-4D97-AF65-F5344CB8AC3E}">
        <p14:creationId xmlns:p14="http://schemas.microsoft.com/office/powerpoint/2010/main" val="2860149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a:xfrm>
            <a:off x="371342" y="1356048"/>
            <a:ext cx="6115574" cy="4145903"/>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nSpc>
                <a:spcPct val="130000"/>
              </a:lnSpc>
              <a:buFontTx/>
              <a:buNone/>
            </a:pPr>
            <a:r>
              <a:rPr lang="en-GB" altLang="en-US" sz="2600" dirty="0">
                <a:ea typeface="ＭＳ Ｐゴシック" panose="020B0600070205080204" pitchFamily="34" charset="-128"/>
              </a:rPr>
              <a:t>Reasons </a:t>
            </a:r>
            <a:r>
              <a:rPr lang="en-GB" altLang="en-US" sz="2600" b="1" dirty="0">
                <a:solidFill>
                  <a:srgbClr val="FF0000"/>
                </a:solidFill>
                <a:ea typeface="ＭＳ Ｐゴシック" panose="020B0600070205080204" pitchFamily="34" charset="-128"/>
              </a:rPr>
              <a:t>not </a:t>
            </a:r>
            <a:r>
              <a:rPr lang="en-GB" altLang="en-US" sz="2600" dirty="0">
                <a:ea typeface="ＭＳ Ｐゴシック" panose="020B0600070205080204" pitchFamily="34" charset="-128"/>
              </a:rPr>
              <a:t>to record a crime:</a:t>
            </a:r>
          </a:p>
          <a:p>
            <a:pPr>
              <a:lnSpc>
                <a:spcPct val="130000"/>
              </a:lnSpc>
              <a:buFontTx/>
              <a:buNone/>
            </a:pPr>
            <a:endParaRPr lang="en-GB" altLang="en-US" sz="2600" dirty="0">
              <a:ea typeface="ＭＳ Ｐゴシック" panose="020B0600070205080204" pitchFamily="34" charset="-128"/>
            </a:endParaRPr>
          </a:p>
          <a:p>
            <a:pPr>
              <a:lnSpc>
                <a:spcPct val="130000"/>
              </a:lnSpc>
            </a:pPr>
            <a:r>
              <a:rPr lang="en-GB" altLang="en-US" sz="2600" dirty="0">
                <a:ea typeface="ＭＳ Ｐゴシック" panose="020B0600070205080204" pitchFamily="34" charset="-128"/>
              </a:rPr>
              <a:t>The incident reported does not amount to a crime in law</a:t>
            </a:r>
          </a:p>
          <a:p>
            <a:pPr>
              <a:lnSpc>
                <a:spcPct val="130000"/>
              </a:lnSpc>
            </a:pPr>
            <a:r>
              <a:rPr lang="en-GB" altLang="en-US" sz="2600" dirty="0">
                <a:ea typeface="ＭＳ Ｐゴシック" panose="020B0600070205080204" pitchFamily="34" charset="-128"/>
              </a:rPr>
              <a:t>The initial incident report is not confirmed by the victim</a:t>
            </a:r>
          </a:p>
          <a:p>
            <a:pPr>
              <a:lnSpc>
                <a:spcPct val="130000"/>
              </a:lnSpc>
            </a:pPr>
            <a:r>
              <a:rPr lang="en-GB" altLang="en-US" sz="2600" dirty="0">
                <a:ea typeface="ＭＳ Ｐゴシック" panose="020B0600070205080204" pitchFamily="34" charset="-128"/>
              </a:rPr>
              <a:t>On the balance of probabilities a crime has not been committed</a:t>
            </a:r>
          </a:p>
          <a:p>
            <a:pPr>
              <a:lnSpc>
                <a:spcPct val="130000"/>
              </a:lnSpc>
            </a:pPr>
            <a:endParaRPr lang="en-GB" altLang="en-US" sz="2400" dirty="0">
              <a:ea typeface="ＭＳ Ｐゴシック" panose="020B0600070205080204" pitchFamily="34" charset="-128"/>
            </a:endParaRPr>
          </a:p>
          <a:p>
            <a:pPr>
              <a:lnSpc>
                <a:spcPct val="130000"/>
              </a:lnSpc>
            </a:pPr>
            <a:endParaRPr lang="en-GB" altLang="en-US" sz="2400" dirty="0">
              <a:ea typeface="ＭＳ Ｐゴシック" panose="020B0600070205080204" pitchFamily="34" charset="-128"/>
            </a:endParaRPr>
          </a:p>
          <a:p>
            <a:pPr>
              <a:lnSpc>
                <a:spcPct val="130000"/>
              </a:lnSpc>
              <a:buFontTx/>
              <a:buNone/>
            </a:pPr>
            <a:endParaRPr lang="en-GB" altLang="en-US" sz="2400" dirty="0">
              <a:ea typeface="ＭＳ Ｐゴシック" panose="020B0600070205080204" pitchFamily="34" charset="-128"/>
            </a:endParaRPr>
          </a:p>
        </p:txBody>
      </p:sp>
      <p:sp>
        <p:nvSpPr>
          <p:cNvPr id="4" name="TextBox 3"/>
          <p:cNvSpPr txBox="1"/>
          <p:nvPr/>
        </p:nvSpPr>
        <p:spPr>
          <a:xfrm>
            <a:off x="0" y="227985"/>
            <a:ext cx="9527459" cy="584775"/>
          </a:xfrm>
          <a:prstGeom prst="rect">
            <a:avLst/>
          </a:prstGeom>
          <a:solidFill>
            <a:schemeClr val="accent1">
              <a:lumMod val="40000"/>
              <a:lumOff val="60000"/>
            </a:schemeClr>
          </a:solidFill>
        </p:spPr>
        <p:txBody>
          <a:bodyPr wrap="square" rtlCol="0">
            <a:spAutoFit/>
          </a:bodyPr>
          <a:lstStyle/>
          <a:p>
            <a:pPr algn="ctr"/>
            <a:r>
              <a:rPr lang="en-GB" sz="3200" b="1" dirty="0">
                <a:solidFill>
                  <a:schemeClr val="bg1"/>
                </a:solidFill>
              </a:rPr>
              <a:t>National Crime Recording Standards (NCRS)</a:t>
            </a:r>
          </a:p>
        </p:txBody>
      </p:sp>
      <p:pic>
        <p:nvPicPr>
          <p:cNvPr id="5" name="Picture 4"/>
          <p:cNvPicPr>
            <a:picLocks noChangeAspect="1"/>
          </p:cNvPicPr>
          <p:nvPr/>
        </p:nvPicPr>
        <p:blipFill>
          <a:blip r:embed="rId3"/>
          <a:stretch>
            <a:fillRect/>
          </a:stretch>
        </p:blipFill>
        <p:spPr>
          <a:xfrm>
            <a:off x="7288617" y="1804716"/>
            <a:ext cx="3395213" cy="3395213"/>
          </a:xfrm>
          <a:prstGeom prst="rect">
            <a:avLst/>
          </a:prstGeom>
        </p:spPr>
      </p:pic>
    </p:spTree>
    <p:extLst>
      <p:ext uri="{BB962C8B-B14F-4D97-AF65-F5344CB8AC3E}">
        <p14:creationId xmlns:p14="http://schemas.microsoft.com/office/powerpoint/2010/main" val="2925704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txBox="1">
            <a:spLocks noChangeArrowheads="1"/>
          </p:cNvSpPr>
          <p:nvPr/>
        </p:nvSpPr>
        <p:spPr>
          <a:xfrm>
            <a:off x="158585" y="970833"/>
            <a:ext cx="7515927" cy="1724833"/>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endParaRPr lang="en-GB" altLang="en-US" dirty="0">
              <a:ea typeface="ＭＳ Ｐゴシック" panose="020B0600070205080204" pitchFamily="34" charset="-128"/>
            </a:endParaRPr>
          </a:p>
          <a:p>
            <a:r>
              <a:rPr lang="en-GB" altLang="en-US" dirty="0">
                <a:ea typeface="ＭＳ Ｐゴシック" panose="020B0600070205080204" pitchFamily="34" charset="-128"/>
              </a:rPr>
              <a:t>The method by which a crime is committed</a:t>
            </a:r>
          </a:p>
          <a:p>
            <a:pPr marL="0" indent="0">
              <a:buNone/>
            </a:pPr>
            <a:endParaRPr lang="en-GB" altLang="en-US" dirty="0">
              <a:ea typeface="ＭＳ Ｐゴシック" panose="020B0600070205080204" pitchFamily="34" charset="-128"/>
            </a:endParaRPr>
          </a:p>
          <a:p>
            <a:r>
              <a:rPr lang="en-GB" altLang="en-US" dirty="0">
                <a:ea typeface="ＭＳ Ｐゴシック" panose="020B0600070205080204" pitchFamily="34" charset="-128"/>
              </a:rPr>
              <a:t>The method by which a known criminal operates</a:t>
            </a:r>
          </a:p>
        </p:txBody>
      </p:sp>
      <p:sp>
        <p:nvSpPr>
          <p:cNvPr id="4" name="TextBox 3"/>
          <p:cNvSpPr txBox="1"/>
          <p:nvPr/>
        </p:nvSpPr>
        <p:spPr>
          <a:xfrm>
            <a:off x="0" y="174800"/>
            <a:ext cx="9527459" cy="584775"/>
          </a:xfrm>
          <a:prstGeom prst="rect">
            <a:avLst/>
          </a:prstGeom>
          <a:solidFill>
            <a:schemeClr val="accent1">
              <a:lumMod val="40000"/>
              <a:lumOff val="60000"/>
            </a:schemeClr>
          </a:solidFill>
        </p:spPr>
        <p:txBody>
          <a:bodyPr wrap="square" rtlCol="0">
            <a:spAutoFit/>
          </a:bodyPr>
          <a:lstStyle/>
          <a:p>
            <a:r>
              <a:rPr lang="en-GB" sz="3200" b="1" dirty="0">
                <a:solidFill>
                  <a:schemeClr val="bg1"/>
                </a:solidFill>
              </a:rPr>
              <a:t>Modus Operandi (M.O.)</a:t>
            </a:r>
          </a:p>
        </p:txBody>
      </p:sp>
      <p:sp>
        <p:nvSpPr>
          <p:cNvPr id="2" name="TextBox 1">
            <a:extLst>
              <a:ext uri="{FF2B5EF4-FFF2-40B4-BE49-F238E27FC236}">
                <a16:creationId xmlns:a16="http://schemas.microsoft.com/office/drawing/2014/main" id="{DDB4A8EA-E354-794B-BFC9-D26E7854324B}"/>
              </a:ext>
            </a:extLst>
          </p:cNvPr>
          <p:cNvSpPr txBox="1"/>
          <p:nvPr/>
        </p:nvSpPr>
        <p:spPr>
          <a:xfrm rot="21017154">
            <a:off x="4198775" y="3557921"/>
            <a:ext cx="7781730" cy="769441"/>
          </a:xfrm>
          <a:prstGeom prst="rect">
            <a:avLst/>
          </a:prstGeom>
          <a:noFill/>
        </p:spPr>
        <p:txBody>
          <a:bodyPr wrap="square" rtlCol="0">
            <a:spAutoFit/>
          </a:bodyPr>
          <a:lstStyle/>
          <a:p>
            <a:r>
              <a:rPr lang="en-US" sz="4400" dirty="0"/>
              <a:t>“WHAT’S THE MO!?”</a:t>
            </a:r>
          </a:p>
        </p:txBody>
      </p:sp>
      <p:sp>
        <p:nvSpPr>
          <p:cNvPr id="6" name="Cloud Callout 5">
            <a:extLst>
              <a:ext uri="{FF2B5EF4-FFF2-40B4-BE49-F238E27FC236}">
                <a16:creationId xmlns:a16="http://schemas.microsoft.com/office/drawing/2014/main" id="{E3734FAC-4806-2441-AE09-14AC856268DA}"/>
              </a:ext>
            </a:extLst>
          </p:cNvPr>
          <p:cNvSpPr/>
          <p:nvPr/>
        </p:nvSpPr>
        <p:spPr>
          <a:xfrm>
            <a:off x="3732245" y="2906924"/>
            <a:ext cx="6307494" cy="2980243"/>
          </a:xfrm>
          <a:prstGeom prst="cloudCallout">
            <a:avLst/>
          </a:prstGeom>
          <a:solidFill>
            <a:schemeClr val="accent1">
              <a:alpha val="3526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48894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Box 22"/>
          <p:cNvSpPr txBox="1"/>
          <p:nvPr/>
        </p:nvSpPr>
        <p:spPr>
          <a:xfrm>
            <a:off x="0" y="197653"/>
            <a:ext cx="10558731" cy="584775"/>
          </a:xfrm>
          <a:prstGeom prst="rect">
            <a:avLst/>
          </a:prstGeom>
          <a:solidFill>
            <a:schemeClr val="accent1">
              <a:lumMod val="40000"/>
              <a:lumOff val="60000"/>
            </a:schemeClr>
          </a:solidFill>
        </p:spPr>
        <p:txBody>
          <a:bodyPr wrap="square" rtlCol="0">
            <a:spAutoFit/>
          </a:bodyPr>
          <a:lstStyle/>
          <a:p>
            <a:r>
              <a:rPr lang="en-GB" sz="3200" b="1" dirty="0">
                <a:solidFill>
                  <a:schemeClr val="bg1"/>
                </a:solidFill>
              </a:rPr>
              <a:t>The 10 Points of the Modus Operandi System</a:t>
            </a:r>
          </a:p>
        </p:txBody>
      </p:sp>
      <p:sp>
        <p:nvSpPr>
          <p:cNvPr id="24" name="TextBox 23"/>
          <p:cNvSpPr txBox="1"/>
          <p:nvPr/>
        </p:nvSpPr>
        <p:spPr>
          <a:xfrm>
            <a:off x="1301331" y="1273209"/>
            <a:ext cx="2398144" cy="5016758"/>
          </a:xfrm>
          <a:prstGeom prst="rect">
            <a:avLst/>
          </a:prstGeom>
          <a:noFill/>
        </p:spPr>
        <p:txBody>
          <a:bodyPr wrap="square" rtlCol="0">
            <a:spAutoFit/>
          </a:bodyPr>
          <a:lstStyle/>
          <a:p>
            <a:r>
              <a:rPr lang="en-GB" sz="3200" b="1" dirty="0">
                <a:solidFill>
                  <a:srgbClr val="FF0000"/>
                </a:solidFill>
              </a:rPr>
              <a:t>S </a:t>
            </a:r>
            <a:r>
              <a:rPr lang="en-GB" sz="3200" dirty="0" err="1"/>
              <a:t>tyle</a:t>
            </a:r>
            <a:endParaRPr lang="en-GB" sz="3200" dirty="0"/>
          </a:p>
          <a:p>
            <a:r>
              <a:rPr lang="en-GB" sz="3200" b="1" dirty="0">
                <a:solidFill>
                  <a:srgbClr val="FF0000"/>
                </a:solidFill>
              </a:rPr>
              <a:t>T </a:t>
            </a:r>
            <a:r>
              <a:rPr lang="en-GB" sz="3200" dirty="0" err="1"/>
              <a:t>ime</a:t>
            </a:r>
            <a:endParaRPr lang="en-GB" sz="3200" dirty="0"/>
          </a:p>
          <a:p>
            <a:r>
              <a:rPr lang="en-GB" sz="3200" b="1" dirty="0">
                <a:solidFill>
                  <a:srgbClr val="FF0000"/>
                </a:solidFill>
              </a:rPr>
              <a:t>O </a:t>
            </a:r>
            <a:r>
              <a:rPr lang="en-GB" sz="3200" dirty="0" err="1"/>
              <a:t>bjective</a:t>
            </a:r>
            <a:endParaRPr lang="en-GB" sz="3200" dirty="0"/>
          </a:p>
          <a:p>
            <a:r>
              <a:rPr lang="en-GB" sz="3200" b="1" dirty="0">
                <a:solidFill>
                  <a:srgbClr val="FF0000"/>
                </a:solidFill>
              </a:rPr>
              <a:t>P </a:t>
            </a:r>
            <a:r>
              <a:rPr lang="en-GB" sz="3200" dirty="0"/>
              <a:t>al</a:t>
            </a:r>
          </a:p>
          <a:p>
            <a:r>
              <a:rPr lang="en-GB" sz="3200" b="1" dirty="0">
                <a:solidFill>
                  <a:srgbClr val="FF0000"/>
                </a:solidFill>
              </a:rPr>
              <a:t>C </a:t>
            </a:r>
            <a:r>
              <a:rPr lang="en-GB" sz="3200" dirty="0"/>
              <a:t>lass</a:t>
            </a:r>
          </a:p>
          <a:p>
            <a:r>
              <a:rPr lang="en-GB" sz="3200" b="1" dirty="0">
                <a:solidFill>
                  <a:srgbClr val="FF0000"/>
                </a:solidFill>
              </a:rPr>
              <a:t>R </a:t>
            </a:r>
            <a:r>
              <a:rPr lang="en-GB" sz="3200" dirty="0" err="1"/>
              <a:t>eason</a:t>
            </a:r>
            <a:endParaRPr lang="en-GB" sz="3200" dirty="0"/>
          </a:p>
          <a:p>
            <a:r>
              <a:rPr lang="en-GB" sz="3200" b="1" dirty="0">
                <a:solidFill>
                  <a:srgbClr val="FF0000"/>
                </a:solidFill>
              </a:rPr>
              <a:t>I </a:t>
            </a:r>
            <a:r>
              <a:rPr lang="en-GB" sz="3200" dirty="0" err="1"/>
              <a:t>nstrument</a:t>
            </a:r>
            <a:endParaRPr lang="en-GB" sz="3200" dirty="0"/>
          </a:p>
          <a:p>
            <a:r>
              <a:rPr lang="en-GB" sz="3200" b="1" dirty="0">
                <a:solidFill>
                  <a:srgbClr val="FF0000"/>
                </a:solidFill>
              </a:rPr>
              <a:t>M </a:t>
            </a:r>
            <a:r>
              <a:rPr lang="en-GB" sz="3200" dirty="0"/>
              <a:t>ode</a:t>
            </a:r>
          </a:p>
          <a:p>
            <a:r>
              <a:rPr lang="en-GB" sz="3200" b="1" dirty="0">
                <a:solidFill>
                  <a:srgbClr val="FF0000"/>
                </a:solidFill>
              </a:rPr>
              <a:t>E </a:t>
            </a:r>
            <a:r>
              <a:rPr lang="en-GB" sz="3200" dirty="0" err="1"/>
              <a:t>ntry</a:t>
            </a:r>
            <a:endParaRPr lang="en-GB" sz="3200" dirty="0"/>
          </a:p>
          <a:p>
            <a:r>
              <a:rPr lang="en-GB" sz="3200" b="1" dirty="0">
                <a:solidFill>
                  <a:srgbClr val="FF0000"/>
                </a:solidFill>
              </a:rPr>
              <a:t>S </a:t>
            </a:r>
            <a:r>
              <a:rPr lang="en-GB" sz="3200" dirty="0" err="1"/>
              <a:t>ignature</a:t>
            </a:r>
            <a:endParaRPr lang="en-GB" sz="3200" dirty="0"/>
          </a:p>
        </p:txBody>
      </p:sp>
      <p:sp>
        <p:nvSpPr>
          <p:cNvPr id="3" name="TextBox 2">
            <a:extLst>
              <a:ext uri="{FF2B5EF4-FFF2-40B4-BE49-F238E27FC236}">
                <a16:creationId xmlns:a16="http://schemas.microsoft.com/office/drawing/2014/main" id="{1DF7F26C-A4DA-EE48-A4E9-31123E6995D9}"/>
              </a:ext>
            </a:extLst>
          </p:cNvPr>
          <p:cNvSpPr txBox="1"/>
          <p:nvPr/>
        </p:nvSpPr>
        <p:spPr>
          <a:xfrm>
            <a:off x="6442841" y="1975946"/>
            <a:ext cx="3699642" cy="830997"/>
          </a:xfrm>
          <a:prstGeom prst="rect">
            <a:avLst/>
          </a:prstGeom>
          <a:noFill/>
        </p:spPr>
        <p:txBody>
          <a:bodyPr wrap="square" rtlCol="0">
            <a:spAutoFit/>
          </a:bodyPr>
          <a:lstStyle/>
          <a:p>
            <a:r>
              <a:rPr lang="en-US" sz="4800" dirty="0">
                <a:solidFill>
                  <a:srgbClr val="FF0000"/>
                </a:solidFill>
              </a:rPr>
              <a:t>STOPCRIMES </a:t>
            </a:r>
          </a:p>
        </p:txBody>
      </p:sp>
      <p:pic>
        <p:nvPicPr>
          <p:cNvPr id="3074" name="Picture 2" descr="Modus Operandi Podcast | Free Listening on Podbean App">
            <a:extLst>
              <a:ext uri="{FF2B5EF4-FFF2-40B4-BE49-F238E27FC236}">
                <a16:creationId xmlns:a16="http://schemas.microsoft.com/office/drawing/2014/main" id="{54503B5F-F65F-8D43-BD3C-C848BE988F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7278" y="3030264"/>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1439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
                                            <p:txEl>
                                              <p:pRg st="0" end="0"/>
                                            </p:txEl>
                                          </p:spTgt>
                                        </p:tgtEl>
                                        <p:attrNameLst>
                                          <p:attrName>style.visibility</p:attrName>
                                        </p:attrNameLst>
                                      </p:cBhvr>
                                      <p:to>
                                        <p:strVal val="visible"/>
                                      </p:to>
                                    </p:set>
                                    <p:animEffect transition="in" filter="fade">
                                      <p:cBhvr>
                                        <p:cTn id="7" dur="500"/>
                                        <p:tgtEl>
                                          <p:spTgt spid="2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4">
                                            <p:txEl>
                                              <p:pRg st="1" end="1"/>
                                            </p:txEl>
                                          </p:spTgt>
                                        </p:tgtEl>
                                        <p:attrNameLst>
                                          <p:attrName>style.visibility</p:attrName>
                                        </p:attrNameLst>
                                      </p:cBhvr>
                                      <p:to>
                                        <p:strVal val="visible"/>
                                      </p:to>
                                    </p:set>
                                    <p:animEffect transition="in" filter="fade">
                                      <p:cBhvr>
                                        <p:cTn id="12" dur="500"/>
                                        <p:tgtEl>
                                          <p:spTgt spid="2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4">
                                            <p:txEl>
                                              <p:pRg st="2" end="2"/>
                                            </p:txEl>
                                          </p:spTgt>
                                        </p:tgtEl>
                                        <p:attrNameLst>
                                          <p:attrName>style.visibility</p:attrName>
                                        </p:attrNameLst>
                                      </p:cBhvr>
                                      <p:to>
                                        <p:strVal val="visible"/>
                                      </p:to>
                                    </p:set>
                                    <p:animEffect transition="in" filter="fade">
                                      <p:cBhvr>
                                        <p:cTn id="17" dur="500"/>
                                        <p:tgtEl>
                                          <p:spTgt spid="2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4">
                                            <p:txEl>
                                              <p:pRg st="3" end="3"/>
                                            </p:txEl>
                                          </p:spTgt>
                                        </p:tgtEl>
                                        <p:attrNameLst>
                                          <p:attrName>style.visibility</p:attrName>
                                        </p:attrNameLst>
                                      </p:cBhvr>
                                      <p:to>
                                        <p:strVal val="visible"/>
                                      </p:to>
                                    </p:set>
                                    <p:animEffect transition="in" filter="fade">
                                      <p:cBhvr>
                                        <p:cTn id="22" dur="500"/>
                                        <p:tgtEl>
                                          <p:spTgt spid="2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4">
                                            <p:txEl>
                                              <p:pRg st="4" end="4"/>
                                            </p:txEl>
                                          </p:spTgt>
                                        </p:tgtEl>
                                        <p:attrNameLst>
                                          <p:attrName>style.visibility</p:attrName>
                                        </p:attrNameLst>
                                      </p:cBhvr>
                                      <p:to>
                                        <p:strVal val="visible"/>
                                      </p:to>
                                    </p:set>
                                    <p:animEffect transition="in" filter="fade">
                                      <p:cBhvr>
                                        <p:cTn id="27" dur="500"/>
                                        <p:tgtEl>
                                          <p:spTgt spid="2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4">
                                            <p:txEl>
                                              <p:pRg st="5" end="5"/>
                                            </p:txEl>
                                          </p:spTgt>
                                        </p:tgtEl>
                                        <p:attrNameLst>
                                          <p:attrName>style.visibility</p:attrName>
                                        </p:attrNameLst>
                                      </p:cBhvr>
                                      <p:to>
                                        <p:strVal val="visible"/>
                                      </p:to>
                                    </p:set>
                                    <p:animEffect transition="in" filter="fade">
                                      <p:cBhvr>
                                        <p:cTn id="32" dur="500"/>
                                        <p:tgtEl>
                                          <p:spTgt spid="2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4">
                                            <p:txEl>
                                              <p:pRg st="6" end="6"/>
                                            </p:txEl>
                                          </p:spTgt>
                                        </p:tgtEl>
                                        <p:attrNameLst>
                                          <p:attrName>style.visibility</p:attrName>
                                        </p:attrNameLst>
                                      </p:cBhvr>
                                      <p:to>
                                        <p:strVal val="visible"/>
                                      </p:to>
                                    </p:set>
                                    <p:animEffect transition="in" filter="fade">
                                      <p:cBhvr>
                                        <p:cTn id="37" dur="500"/>
                                        <p:tgtEl>
                                          <p:spTgt spid="24">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4">
                                            <p:txEl>
                                              <p:pRg st="7" end="7"/>
                                            </p:txEl>
                                          </p:spTgt>
                                        </p:tgtEl>
                                        <p:attrNameLst>
                                          <p:attrName>style.visibility</p:attrName>
                                        </p:attrNameLst>
                                      </p:cBhvr>
                                      <p:to>
                                        <p:strVal val="visible"/>
                                      </p:to>
                                    </p:set>
                                    <p:animEffect transition="in" filter="fade">
                                      <p:cBhvr>
                                        <p:cTn id="42" dur="500"/>
                                        <p:tgtEl>
                                          <p:spTgt spid="24">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24">
                                            <p:txEl>
                                              <p:pRg st="8" end="8"/>
                                            </p:txEl>
                                          </p:spTgt>
                                        </p:tgtEl>
                                        <p:attrNameLst>
                                          <p:attrName>style.visibility</p:attrName>
                                        </p:attrNameLst>
                                      </p:cBhvr>
                                      <p:to>
                                        <p:strVal val="visible"/>
                                      </p:to>
                                    </p:set>
                                    <p:animEffect transition="in" filter="fade">
                                      <p:cBhvr>
                                        <p:cTn id="47" dur="500"/>
                                        <p:tgtEl>
                                          <p:spTgt spid="24">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24">
                                            <p:txEl>
                                              <p:pRg st="9" end="9"/>
                                            </p:txEl>
                                          </p:spTgt>
                                        </p:tgtEl>
                                        <p:attrNameLst>
                                          <p:attrName>style.visibility</p:attrName>
                                        </p:attrNameLst>
                                      </p:cBhvr>
                                      <p:to>
                                        <p:strVal val="visible"/>
                                      </p:to>
                                    </p:set>
                                    <p:animEffect transition="in" filter="fade">
                                      <p:cBhvr>
                                        <p:cTn id="52" dur="500"/>
                                        <p:tgtEl>
                                          <p:spTgt spid="24">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262E7D9-F8A1-DC47-858D-B9BF64771227}"/>
              </a:ext>
            </a:extLst>
          </p:cNvPr>
          <p:cNvSpPr txBox="1"/>
          <p:nvPr/>
        </p:nvSpPr>
        <p:spPr>
          <a:xfrm>
            <a:off x="115615" y="92923"/>
            <a:ext cx="11761076" cy="695575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0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The points to THINK about when collecting information for the M.O. of a crime report are: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Style</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the style of the deception used in deception cases, e.g. dressed   as a gas official, documents claiming to be an insurance collector</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Time</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relative to an event (not to the clock), e.g. crime only committed on market days, early closing days or certain days of the month</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Objective</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the objective of the crime, e.g. gain, lust, revenge</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Pal </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is there an accomplice or friend?</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Class </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the class of person or property attacked</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Reason</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reason for being in the area, the criminals self-account</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Instrument </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instrument used to commit the crime, e.g. crowbar, screwdriver, bodily force</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Mode</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mode of transport used to commit the crime(s)</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Entry</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the actual point where entry was made</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Signature </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something unusual done by the criminal, their ‘signature’  e.g. creates an escape route by wedging doors open, closes curtains, eats food from the fridge.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When a crime report is submitted as many of these details should be included, if applicable, to the crime.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It may then be possible to match an offender to a crime because of a similar modus operandi (M.O.)</a:t>
            </a:r>
          </a:p>
        </p:txBody>
      </p:sp>
      <p:sp>
        <p:nvSpPr>
          <p:cNvPr id="4" name="Rectangle 3">
            <a:extLst>
              <a:ext uri="{FF2B5EF4-FFF2-40B4-BE49-F238E27FC236}">
                <a16:creationId xmlns:a16="http://schemas.microsoft.com/office/drawing/2014/main" id="{8BAA8998-C4AB-9944-8256-153743794FE7}"/>
              </a:ext>
            </a:extLst>
          </p:cNvPr>
          <p:cNvSpPr/>
          <p:nvPr/>
        </p:nvSpPr>
        <p:spPr>
          <a:xfrm>
            <a:off x="115615" y="504497"/>
            <a:ext cx="11876688" cy="5696606"/>
          </a:xfrm>
          <a:prstGeom prst="rect">
            <a:avLst/>
          </a:prstGeom>
          <a:solidFill>
            <a:schemeClr val="accent1">
              <a:alpha val="29488"/>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2917993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FDB9C83-6396-A4DC-4221-7351F43CC06B}"/>
              </a:ext>
            </a:extLst>
          </p:cNvPr>
          <p:cNvSpPr txBox="1"/>
          <p:nvPr/>
        </p:nvSpPr>
        <p:spPr>
          <a:xfrm>
            <a:off x="469662" y="734536"/>
            <a:ext cx="4243589" cy="3320668"/>
          </a:xfrm>
          <a:prstGeom prst="rect">
            <a:avLst/>
          </a:prstGeom>
        </p:spPr>
        <p:txBody>
          <a:bodyPr vert="horz" lIns="91440" tIns="45720" rIns="91440" bIns="45720" rtlCol="0">
            <a:normAutofit/>
          </a:bodyPr>
          <a:lstStyle/>
          <a:p>
            <a:pPr algn="ctr">
              <a:lnSpc>
                <a:spcPct val="90000"/>
              </a:lnSpc>
              <a:spcAft>
                <a:spcPts val="600"/>
              </a:spcAft>
            </a:pPr>
            <a:r>
              <a:rPr lang="en-US" sz="3200" b="1" dirty="0"/>
              <a:t>Discuss: W</a:t>
            </a:r>
            <a:r>
              <a:rPr lang="en-US" sz="3200" b="1" i="0" u="none" strike="noStrike" baseline="0" dirty="0"/>
              <a:t>hy do Police Officers use stop and search powers?</a:t>
            </a:r>
          </a:p>
        </p:txBody>
      </p:sp>
      <p:pic>
        <p:nvPicPr>
          <p:cNvPr id="5" name="Picture 4"/>
          <p:cNvPicPr>
            <a:picLocks noChangeAspect="1"/>
          </p:cNvPicPr>
          <p:nvPr/>
        </p:nvPicPr>
        <p:blipFill rotWithShape="1">
          <a:blip r:embed="rId3"/>
          <a:srcRect l="7387"/>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2" name="TextBox 1">
            <a:extLst>
              <a:ext uri="{FF2B5EF4-FFF2-40B4-BE49-F238E27FC236}">
                <a16:creationId xmlns:a16="http://schemas.microsoft.com/office/drawing/2014/main" id="{824FF798-9948-B25A-715F-C8A1013BF5CF}"/>
              </a:ext>
            </a:extLst>
          </p:cNvPr>
          <p:cNvSpPr txBox="1"/>
          <p:nvPr/>
        </p:nvSpPr>
        <p:spPr>
          <a:xfrm>
            <a:off x="203201" y="2181577"/>
            <a:ext cx="4979712" cy="4154984"/>
          </a:xfrm>
          <a:prstGeom prst="rect">
            <a:avLst/>
          </a:prstGeom>
          <a:noFill/>
        </p:spPr>
        <p:txBody>
          <a:bodyPr wrap="square" rtlCol="0">
            <a:spAutoFit/>
          </a:bodyPr>
          <a:lstStyle/>
          <a:p>
            <a:pPr algn="ctr"/>
            <a:endParaRPr lang="en-US" sz="2400" dirty="0"/>
          </a:p>
          <a:p>
            <a:pPr algn="ctr"/>
            <a:endParaRPr lang="en-US" sz="2400" dirty="0"/>
          </a:p>
          <a:p>
            <a:pPr algn="ctr"/>
            <a:r>
              <a:rPr lang="en-US" dirty="0"/>
              <a:t>Code A </a:t>
            </a:r>
          </a:p>
          <a:p>
            <a:pPr algn="ctr"/>
            <a:endParaRPr lang="en-US" dirty="0"/>
          </a:p>
          <a:p>
            <a:r>
              <a:rPr lang="en-US" dirty="0"/>
              <a:t>Section 1 Police and Criminal Evidence Act 1984</a:t>
            </a:r>
            <a:br>
              <a:rPr lang="en-US" dirty="0"/>
            </a:br>
            <a:endParaRPr lang="en-US" dirty="0"/>
          </a:p>
          <a:p>
            <a:endParaRPr lang="en-US" dirty="0"/>
          </a:p>
          <a:p>
            <a:r>
              <a:rPr lang="en-US" dirty="0"/>
              <a:t>Why?</a:t>
            </a:r>
            <a:br>
              <a:rPr lang="en-US" dirty="0"/>
            </a:br>
            <a:endParaRPr lang="en-US" dirty="0"/>
          </a:p>
          <a:p>
            <a:pPr marL="285750" indent="-285750">
              <a:buFont typeface="Arial" panose="020B0604020202020204" pitchFamily="34" charset="0"/>
              <a:buChar char="•"/>
            </a:pPr>
            <a:r>
              <a:rPr lang="en-GB" dirty="0">
                <a:ea typeface="ＭＳ Ｐゴシック" pitchFamily="-112" charset="-128"/>
              </a:rPr>
              <a:t>B</a:t>
            </a:r>
            <a:r>
              <a:rPr lang="en-GB" b="0" i="0" u="none" strike="noStrike" kern="1200" baseline="0" dirty="0">
                <a:solidFill>
                  <a:schemeClr val="tx1"/>
                </a:solidFill>
                <a:ea typeface="ＭＳ Ｐゴシック" pitchFamily="-112" charset="-128"/>
                <a:cs typeface="ＭＳ Ｐゴシック" pitchFamily="-112" charset="-128"/>
              </a:rPr>
              <a:t>efore they have been arrested </a:t>
            </a:r>
          </a:p>
          <a:p>
            <a:pPr marL="285750" indent="-285750">
              <a:buFont typeface="Arial" panose="020B0604020202020204" pitchFamily="34" charset="0"/>
              <a:buChar char="•"/>
            </a:pPr>
            <a:r>
              <a:rPr lang="en-GB" dirty="0">
                <a:ea typeface="ＭＳ Ｐゴシック" pitchFamily="-112" charset="-128"/>
                <a:cs typeface="ＭＳ Ｐゴシック" pitchFamily="-112" charset="-128"/>
              </a:rPr>
              <a:t>T</a:t>
            </a:r>
            <a:r>
              <a:rPr lang="en-GB" b="0" i="0" u="none" strike="noStrike" kern="1200" baseline="0" dirty="0">
                <a:solidFill>
                  <a:schemeClr val="tx1"/>
                </a:solidFill>
                <a:ea typeface="ＭＳ Ｐゴシック" pitchFamily="-112" charset="-128"/>
                <a:cs typeface="ＭＳ Ｐゴシック" pitchFamily="-112" charset="-128"/>
              </a:rPr>
              <a:t>o enable officers to allay or confirm suspicions about individuals</a:t>
            </a:r>
          </a:p>
          <a:p>
            <a:pPr marL="285750" indent="-285750">
              <a:buFont typeface="Arial" panose="020B0604020202020204" pitchFamily="34" charset="0"/>
              <a:buChar char="•"/>
            </a:pPr>
            <a:r>
              <a:rPr lang="en-GB" dirty="0">
                <a:ea typeface="ＭＳ Ｐゴシック" pitchFamily="-112" charset="-128"/>
                <a:cs typeface="ＭＳ Ｐゴシック" pitchFamily="-112" charset="-128"/>
              </a:rPr>
              <a:t>W</a:t>
            </a:r>
            <a:r>
              <a:rPr lang="en-GB" b="0" i="0" u="none" strike="noStrike" kern="1200" baseline="0" dirty="0">
                <a:solidFill>
                  <a:schemeClr val="tx1"/>
                </a:solidFill>
                <a:ea typeface="ＭＳ Ｐゴシック" pitchFamily="-112" charset="-128"/>
                <a:cs typeface="ＭＳ Ｐゴシック" pitchFamily="-112" charset="-128"/>
              </a:rPr>
              <a:t>ithout exercising their power of arrest to do so. </a:t>
            </a:r>
            <a:endParaRPr lang="en-US" dirty="0"/>
          </a:p>
        </p:txBody>
      </p:sp>
    </p:spTree>
    <p:extLst>
      <p:ext uri="{BB962C8B-B14F-4D97-AF65-F5344CB8AC3E}">
        <p14:creationId xmlns:p14="http://schemas.microsoft.com/office/powerpoint/2010/main" val="2233652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80" name="Rectangle 1079">
            <a:extLst>
              <a:ext uri="{FF2B5EF4-FFF2-40B4-BE49-F238E27FC236}">
                <a16:creationId xmlns:a16="http://schemas.microsoft.com/office/drawing/2014/main" id="{D7F307E1-26FA-4252-94D1-9711C4518C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Black History Month: Brixton Riots (April 10-12, 1981) - The Royal Gazette  | Bermuda News, Business, Sports, Events, &amp;amp; Community |">
            <a:extLst>
              <a:ext uri="{FF2B5EF4-FFF2-40B4-BE49-F238E27FC236}">
                <a16:creationId xmlns:a16="http://schemas.microsoft.com/office/drawing/2014/main" id="{0AD54CDF-87F5-E139-D4A5-C8597C6DF53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04" r="16656" b="1"/>
          <a:stretch/>
        </p:blipFill>
        <p:spPr bwMode="auto">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rgbClr val="FFFFFF"/>
                </a:solidFill>
              </a14:hiddenFill>
            </a:ext>
          </a:extLst>
        </p:spPr>
      </p:pic>
      <p:pic>
        <p:nvPicPr>
          <p:cNvPr id="1032" name="Picture 8" descr="Is your business ready for 5 minute settlement? - capSpire">
            <a:extLst>
              <a:ext uri="{FF2B5EF4-FFF2-40B4-BE49-F238E27FC236}">
                <a16:creationId xmlns:a16="http://schemas.microsoft.com/office/drawing/2014/main" id="{1DD98CB3-0B48-523A-1360-B25D1467C6C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4080" r="14283" b="1"/>
          <a:stretch/>
        </p:blipFill>
        <p:spPr bwMode="auto">
          <a:xfrm>
            <a:off x="8530121" y="3456433"/>
            <a:ext cx="3661880" cy="3401568"/>
          </a:xfrm>
          <a:custGeom>
            <a:avLst/>
            <a:gdLst/>
            <a:ahLst/>
            <a:cxnLst/>
            <a:rect l="l" t="t" r="r" b="b"/>
            <a:pathLst>
              <a:path w="3661880" h="3401568">
                <a:moveTo>
                  <a:pt x="774544" y="0"/>
                </a:moveTo>
                <a:lnTo>
                  <a:pt x="3661880" y="0"/>
                </a:lnTo>
                <a:lnTo>
                  <a:pt x="3661880" y="3401568"/>
                </a:lnTo>
                <a:lnTo>
                  <a:pt x="0" y="3401568"/>
                </a:lnTo>
                <a:lnTo>
                  <a:pt x="104462" y="3186501"/>
                </a:lnTo>
                <a:cubicBezTo>
                  <a:pt x="492537" y="2345513"/>
                  <a:pt x="732594" y="1346092"/>
                  <a:pt x="769909" y="268359"/>
                </a:cubicBezTo>
                <a:close/>
              </a:path>
            </a:pathLst>
          </a:custGeom>
          <a:noFill/>
          <a:extLst>
            <a:ext uri="{909E8E84-426E-40DD-AFC4-6F175D3DCCD1}">
              <a14:hiddenFill xmlns:a14="http://schemas.microsoft.com/office/drawing/2010/main">
                <a:solidFill>
                  <a:srgbClr val="FFFFFF"/>
                </a:solidFill>
              </a14:hiddenFill>
            </a:ext>
          </a:extLst>
        </p:spPr>
      </p:pic>
      <p:pic>
        <p:nvPicPr>
          <p:cNvPr id="1030" name="Picture 6" descr="Brixton riots 1981: What happened 40 years ago in London? - CBBC Newsround">
            <a:extLst>
              <a:ext uri="{FF2B5EF4-FFF2-40B4-BE49-F238E27FC236}">
                <a16:creationId xmlns:a16="http://schemas.microsoft.com/office/drawing/2014/main" id="{3EDFF3E6-A8D1-19DB-B9D9-34152421B1A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5438" r="17645" b="-2"/>
          <a:stretch/>
        </p:blipFill>
        <p:spPr bwMode="auto">
          <a:xfrm>
            <a:off x="5168353" y="3456432"/>
            <a:ext cx="4064598" cy="3401568"/>
          </a:xfrm>
          <a:custGeom>
            <a:avLst/>
            <a:gdLst/>
            <a:ahLst/>
            <a:cxnLst/>
            <a:rect l="l" t="t" r="r" b="b"/>
            <a:pathLst>
              <a:path w="4064598" h="3401568">
                <a:moveTo>
                  <a:pt x="749132" y="0"/>
                </a:moveTo>
                <a:lnTo>
                  <a:pt x="4064598" y="0"/>
                </a:lnTo>
                <a:lnTo>
                  <a:pt x="4059963" y="268360"/>
                </a:lnTo>
                <a:cubicBezTo>
                  <a:pt x="4022649" y="1346093"/>
                  <a:pt x="3782591" y="2345514"/>
                  <a:pt x="3394516" y="3186502"/>
                </a:cubicBezTo>
                <a:lnTo>
                  <a:pt x="3290055" y="3401568"/>
                </a:lnTo>
                <a:lnTo>
                  <a:pt x="0" y="3401568"/>
                </a:lnTo>
                <a:lnTo>
                  <a:pt x="79008" y="3238906"/>
                </a:lnTo>
                <a:cubicBezTo>
                  <a:pt x="502362" y="2321466"/>
                  <a:pt x="749563" y="1215476"/>
                  <a:pt x="749563" y="24956"/>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082" name="Freeform: Shape 1081">
            <a:extLst>
              <a:ext uri="{FF2B5EF4-FFF2-40B4-BE49-F238E27FC236}">
                <a16:creationId xmlns:a16="http://schemas.microsoft.com/office/drawing/2014/main" id="{398DFB7A-5FB9-4FBB-8BD1-0DBC6A365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32965" cy="6858000"/>
          </a:xfrm>
          <a:custGeom>
            <a:avLst/>
            <a:gdLst>
              <a:gd name="connsiteX0" fmla="*/ 0 w 5932965"/>
              <a:gd name="connsiteY0" fmla="*/ 0 h 6858000"/>
              <a:gd name="connsiteX1" fmla="*/ 5140363 w 5932965"/>
              <a:gd name="connsiteY1" fmla="*/ 0 h 6858000"/>
              <a:gd name="connsiteX2" fmla="*/ 5152943 w 5932965"/>
              <a:gd name="connsiteY2" fmla="*/ 23550 h 6858000"/>
              <a:gd name="connsiteX3" fmla="*/ 5932965 w 5932965"/>
              <a:gd name="connsiteY3" fmla="*/ 3479505 h 6858000"/>
              <a:gd name="connsiteX4" fmla="*/ 5262410 w 5932965"/>
              <a:gd name="connsiteY4" fmla="*/ 6708999 h 6858000"/>
              <a:gd name="connsiteX5" fmla="*/ 5190385 w 5932965"/>
              <a:gd name="connsiteY5" fmla="*/ 6858000 h 6858000"/>
              <a:gd name="connsiteX6" fmla="*/ 0 w 593296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2965" h="6858000">
                <a:moveTo>
                  <a:pt x="0" y="0"/>
                </a:moveTo>
                <a:lnTo>
                  <a:pt x="5140363" y="0"/>
                </a:lnTo>
                <a:lnTo>
                  <a:pt x="5152943" y="23550"/>
                </a:lnTo>
                <a:cubicBezTo>
                  <a:pt x="5642847" y="987256"/>
                  <a:pt x="5932965" y="2183538"/>
                  <a:pt x="5932965" y="3479505"/>
                </a:cubicBezTo>
                <a:cubicBezTo>
                  <a:pt x="5932965" y="4675783"/>
                  <a:pt x="5685764" y="5787121"/>
                  <a:pt x="5262410" y="6708999"/>
                </a:cubicBezTo>
                <a:lnTo>
                  <a:pt x="5190385"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84" name="Freeform: Shape 1083">
            <a:extLst>
              <a:ext uri="{FF2B5EF4-FFF2-40B4-BE49-F238E27FC236}">
                <a16:creationId xmlns:a16="http://schemas.microsoft.com/office/drawing/2014/main" id="{357E4EC5-5150-4D8A-B97F-668E9075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2333" cy="6858000"/>
          </a:xfrm>
          <a:custGeom>
            <a:avLst/>
            <a:gdLst>
              <a:gd name="connsiteX0" fmla="*/ 0 w 5922333"/>
              <a:gd name="connsiteY0" fmla="*/ 0 h 6858000"/>
              <a:gd name="connsiteX1" fmla="*/ 5129731 w 5922333"/>
              <a:gd name="connsiteY1" fmla="*/ 0 h 6858000"/>
              <a:gd name="connsiteX2" fmla="*/ 5142311 w 5922333"/>
              <a:gd name="connsiteY2" fmla="*/ 23550 h 6858000"/>
              <a:gd name="connsiteX3" fmla="*/ 5922333 w 5922333"/>
              <a:gd name="connsiteY3" fmla="*/ 3479505 h 6858000"/>
              <a:gd name="connsiteX4" fmla="*/ 5251778 w 5922333"/>
              <a:gd name="connsiteY4" fmla="*/ 6708999 h 6858000"/>
              <a:gd name="connsiteX5" fmla="*/ 5179753 w 5922333"/>
              <a:gd name="connsiteY5" fmla="*/ 6858000 h 6858000"/>
              <a:gd name="connsiteX6" fmla="*/ 0 w 592233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2333" h="6858000">
                <a:moveTo>
                  <a:pt x="0" y="0"/>
                </a:moveTo>
                <a:lnTo>
                  <a:pt x="5129731" y="0"/>
                </a:lnTo>
                <a:lnTo>
                  <a:pt x="5142311" y="23550"/>
                </a:lnTo>
                <a:cubicBezTo>
                  <a:pt x="5632215" y="987256"/>
                  <a:pt x="5922333" y="2183538"/>
                  <a:pt x="5922333" y="3479505"/>
                </a:cubicBezTo>
                <a:cubicBezTo>
                  <a:pt x="5922333" y="4675783"/>
                  <a:pt x="5675132" y="5787121"/>
                  <a:pt x="5251778" y="6708999"/>
                </a:cubicBezTo>
                <a:lnTo>
                  <a:pt x="5179753"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DD646714-94FD-FD88-4F7B-0F291B544281}"/>
              </a:ext>
            </a:extLst>
          </p:cNvPr>
          <p:cNvSpPr txBox="1"/>
          <p:nvPr/>
        </p:nvSpPr>
        <p:spPr>
          <a:xfrm>
            <a:off x="229343" y="787809"/>
            <a:ext cx="5474277"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400" b="1" u="sng" kern="1200" dirty="0">
                <a:solidFill>
                  <a:schemeClr val="tx1"/>
                </a:solidFill>
                <a:latin typeface="+mj-lt"/>
                <a:ea typeface="+mj-ea"/>
                <a:cs typeface="+mj-cs"/>
              </a:rPr>
              <a:t>What do you already know? </a:t>
            </a:r>
          </a:p>
        </p:txBody>
      </p:sp>
      <p:sp>
        <p:nvSpPr>
          <p:cNvPr id="1089" name="Rectangle 1085">
            <a:extLst>
              <a:ext uri="{FF2B5EF4-FFF2-40B4-BE49-F238E27FC236}">
                <a16:creationId xmlns:a16="http://schemas.microsoft.com/office/drawing/2014/main" id="{8C818ED5-2F56-4171-9445-3AA4F4462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88" name="Rectangle 1087">
            <a:extLst>
              <a:ext uri="{FF2B5EF4-FFF2-40B4-BE49-F238E27FC236}">
                <a16:creationId xmlns:a16="http://schemas.microsoft.com/office/drawing/2014/main" id="{DE74FCE8-866C-4AFA-B45C-FACE2A609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1" y="2089941"/>
            <a:ext cx="4970439"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50D46985-EDFE-D939-866C-57E921419F0C}"/>
              </a:ext>
            </a:extLst>
          </p:cNvPr>
          <p:cNvSpPr txBox="1"/>
          <p:nvPr/>
        </p:nvSpPr>
        <p:spPr>
          <a:xfrm>
            <a:off x="448056" y="2514600"/>
            <a:ext cx="4922338" cy="366674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000"/>
          </a:p>
          <a:p>
            <a:pPr marL="342900" indent="-228600">
              <a:lnSpc>
                <a:spcPct val="90000"/>
              </a:lnSpc>
              <a:spcAft>
                <a:spcPts val="600"/>
              </a:spcAft>
              <a:buFont typeface="Arial" panose="020B0604020202020204" pitchFamily="34" charset="0"/>
              <a:buChar char="•"/>
            </a:pPr>
            <a:r>
              <a:rPr lang="en-US" sz="2000"/>
              <a:t>The background to PACE 1984? </a:t>
            </a:r>
            <a:br>
              <a:rPr lang="en-US" sz="2000"/>
            </a:br>
            <a:br>
              <a:rPr lang="en-US" sz="2000"/>
            </a:br>
            <a:br>
              <a:rPr lang="en-US" sz="2000"/>
            </a:br>
            <a:endParaRPr lang="en-US" sz="2000"/>
          </a:p>
          <a:p>
            <a:pPr marL="342900" indent="-228600">
              <a:lnSpc>
                <a:spcPct val="90000"/>
              </a:lnSpc>
              <a:spcAft>
                <a:spcPts val="600"/>
              </a:spcAft>
              <a:buFont typeface="Arial" panose="020B0604020202020204" pitchFamily="34" charset="0"/>
              <a:buChar char="•"/>
            </a:pPr>
            <a:r>
              <a:rPr lang="en-US" sz="2000"/>
              <a:t>Past events and how they’ve influence stop &amp; search powers? </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dirty="0"/>
          </a:p>
        </p:txBody>
      </p:sp>
      <p:pic>
        <p:nvPicPr>
          <p:cNvPr id="1028" name="Picture 4" descr="Sounds of the Brixton Uprising – Brixton Blog">
            <a:extLst>
              <a:ext uri="{FF2B5EF4-FFF2-40B4-BE49-F238E27FC236}">
                <a16:creationId xmlns:a16="http://schemas.microsoft.com/office/drawing/2014/main" id="{7F0C3450-9C0C-B2CC-53C5-34E4356EFA49}"/>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6797" r="6002"/>
          <a:stretch/>
        </p:blipFill>
        <p:spPr bwMode="auto">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371383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1610996619"/>
              </p:ext>
            </p:extLst>
          </p:nvPr>
        </p:nvGraphicFramePr>
        <p:xfrm>
          <a:off x="214313" y="2789726"/>
          <a:ext cx="9272588" cy="39971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0F1B90AD-606F-5B23-CFA2-E4103DCFE450}"/>
              </a:ext>
            </a:extLst>
          </p:cNvPr>
          <p:cNvSpPr txBox="1"/>
          <p:nvPr/>
        </p:nvSpPr>
        <p:spPr>
          <a:xfrm>
            <a:off x="3183732" y="688687"/>
            <a:ext cx="5534025" cy="1754326"/>
          </a:xfrm>
          <a:prstGeom prst="rect">
            <a:avLst/>
          </a:prstGeom>
          <a:noFill/>
        </p:spPr>
        <p:txBody>
          <a:bodyPr wrap="square">
            <a:spAutoFit/>
          </a:bodyPr>
          <a:lstStyle/>
          <a:p>
            <a:pPr algn="ctr"/>
            <a:r>
              <a:rPr lang="en-GB" sz="3600" b="1" dirty="0"/>
              <a:t>1981 Brixton Riots </a:t>
            </a:r>
            <a:br>
              <a:rPr lang="en-GB" sz="3600" b="1" dirty="0"/>
            </a:br>
            <a:r>
              <a:rPr lang="en-GB" sz="3600" b="1" dirty="0"/>
              <a:t>&amp; </a:t>
            </a:r>
            <a:br>
              <a:rPr lang="en-GB" sz="3600" b="1" dirty="0"/>
            </a:br>
            <a:r>
              <a:rPr lang="en-GB" sz="3600" b="1" dirty="0"/>
              <a:t>PACE 1984</a:t>
            </a:r>
          </a:p>
        </p:txBody>
      </p:sp>
      <p:pic>
        <p:nvPicPr>
          <p:cNvPr id="2050" name="Picture 2" descr="A royal wedding, spending cuts and anger triggered the Brixton Riot | Metro  News">
            <a:extLst>
              <a:ext uri="{FF2B5EF4-FFF2-40B4-BE49-F238E27FC236}">
                <a16:creationId xmlns:a16="http://schemas.microsoft.com/office/drawing/2014/main" id="{98459F2D-7E3C-25F9-9EAB-09ECA59FB77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20087" y="176375"/>
            <a:ext cx="3657600" cy="249571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BlackOut UK British Crime – Civil Disturbance – The Brixton Riots – London  – 1981">
            <a:extLst>
              <a:ext uri="{FF2B5EF4-FFF2-40B4-BE49-F238E27FC236}">
                <a16:creationId xmlns:a16="http://schemas.microsoft.com/office/drawing/2014/main" id="{176E1C78-9EBD-2F07-4D49-7E2C27D0924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14313" y="176375"/>
            <a:ext cx="3652838" cy="250190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The Scarman Report: The Brixton Disorders 10-12 April 1981 – Lord Scarman |  Sounds of the Universe">
            <a:extLst>
              <a:ext uri="{FF2B5EF4-FFF2-40B4-BE49-F238E27FC236}">
                <a16:creationId xmlns:a16="http://schemas.microsoft.com/office/drawing/2014/main" id="{76D5D256-78AD-A9A7-CC2F-3ACDA735907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510713" y="3020605"/>
            <a:ext cx="2286000" cy="355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70527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D5830E9E-5A67-4FC7-B083-4F7B08795E6E}"/>
                                            </p:graphicEl>
                                          </p:spTgt>
                                        </p:tgtEl>
                                        <p:attrNameLst>
                                          <p:attrName>style.visibility</p:attrName>
                                        </p:attrNameLst>
                                      </p:cBhvr>
                                      <p:to>
                                        <p:strVal val="visible"/>
                                      </p:to>
                                    </p:set>
                                    <p:animEffect transition="in" filter="fade">
                                      <p:cBhvr>
                                        <p:cTn id="7" dur="500"/>
                                        <p:tgtEl>
                                          <p:spTgt spid="3">
                                            <p:graphicEl>
                                              <a:dgm id="{D5830E9E-5A67-4FC7-B083-4F7B08795E6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E7A97CF4-B9A6-44B9-A6ED-79501B9C112F}"/>
                                            </p:graphicEl>
                                          </p:spTgt>
                                        </p:tgtEl>
                                        <p:attrNameLst>
                                          <p:attrName>style.visibility</p:attrName>
                                        </p:attrNameLst>
                                      </p:cBhvr>
                                      <p:to>
                                        <p:strVal val="visible"/>
                                      </p:to>
                                    </p:set>
                                    <p:animEffect transition="in" filter="fade">
                                      <p:cBhvr>
                                        <p:cTn id="12" dur="500"/>
                                        <p:tgtEl>
                                          <p:spTgt spid="3">
                                            <p:graphicEl>
                                              <a:dgm id="{E7A97CF4-B9A6-44B9-A6ED-79501B9C112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56887706-C8DC-4488-B329-177C8C655314}"/>
                                            </p:graphicEl>
                                          </p:spTgt>
                                        </p:tgtEl>
                                        <p:attrNameLst>
                                          <p:attrName>style.visibility</p:attrName>
                                        </p:attrNameLst>
                                      </p:cBhvr>
                                      <p:to>
                                        <p:strVal val="visible"/>
                                      </p:to>
                                    </p:set>
                                    <p:animEffect transition="in" filter="fade">
                                      <p:cBhvr>
                                        <p:cTn id="15" dur="500"/>
                                        <p:tgtEl>
                                          <p:spTgt spid="3">
                                            <p:graphicEl>
                                              <a:dgm id="{56887706-C8DC-4488-B329-177C8C65531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10605458-C7BE-4888-8E37-E680E6CA2BE7}"/>
                                            </p:graphicEl>
                                          </p:spTgt>
                                        </p:tgtEl>
                                        <p:attrNameLst>
                                          <p:attrName>style.visibility</p:attrName>
                                        </p:attrNameLst>
                                      </p:cBhvr>
                                      <p:to>
                                        <p:strVal val="visible"/>
                                      </p:to>
                                    </p:set>
                                    <p:animEffect transition="in" filter="fade">
                                      <p:cBhvr>
                                        <p:cTn id="20" dur="500"/>
                                        <p:tgtEl>
                                          <p:spTgt spid="3">
                                            <p:graphicEl>
                                              <a:dgm id="{10605458-C7BE-4888-8E37-E680E6CA2BE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23E298B6-C2A6-4843-B670-3036F3461D92}"/>
                                            </p:graphicEl>
                                          </p:spTgt>
                                        </p:tgtEl>
                                        <p:attrNameLst>
                                          <p:attrName>style.visibility</p:attrName>
                                        </p:attrNameLst>
                                      </p:cBhvr>
                                      <p:to>
                                        <p:strVal val="visible"/>
                                      </p:to>
                                    </p:set>
                                    <p:animEffect transition="in" filter="fade">
                                      <p:cBhvr>
                                        <p:cTn id="23" dur="500"/>
                                        <p:tgtEl>
                                          <p:spTgt spid="3">
                                            <p:graphicEl>
                                              <a:dgm id="{23E298B6-C2A6-4843-B670-3036F3461D9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D502931A-2683-40FB-B02F-A3D08FB63B44}"/>
                                            </p:graphicEl>
                                          </p:spTgt>
                                        </p:tgtEl>
                                        <p:attrNameLst>
                                          <p:attrName>style.visibility</p:attrName>
                                        </p:attrNameLst>
                                      </p:cBhvr>
                                      <p:to>
                                        <p:strVal val="visible"/>
                                      </p:to>
                                    </p:set>
                                    <p:animEffect transition="in" filter="fade">
                                      <p:cBhvr>
                                        <p:cTn id="28" dur="500"/>
                                        <p:tgtEl>
                                          <p:spTgt spid="3">
                                            <p:graphicEl>
                                              <a:dgm id="{D502931A-2683-40FB-B02F-A3D08FB63B4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1AAFEF4D-7D51-4DF4-9C4C-1B0D1903CCB5}"/>
                                            </p:graphicEl>
                                          </p:spTgt>
                                        </p:tgtEl>
                                        <p:attrNameLst>
                                          <p:attrName>style.visibility</p:attrName>
                                        </p:attrNameLst>
                                      </p:cBhvr>
                                      <p:to>
                                        <p:strVal val="visible"/>
                                      </p:to>
                                    </p:set>
                                    <p:animEffect transition="in" filter="fade">
                                      <p:cBhvr>
                                        <p:cTn id="31" dur="500"/>
                                        <p:tgtEl>
                                          <p:spTgt spid="3">
                                            <p:graphicEl>
                                              <a:dgm id="{1AAFEF4D-7D51-4DF4-9C4C-1B0D1903CCB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Stephen Lawrence Trust 'Heartened' by new Inquiry move – Eastlondonlines">
            <a:extLst>
              <a:ext uri="{FF2B5EF4-FFF2-40B4-BE49-F238E27FC236}">
                <a16:creationId xmlns:a16="http://schemas.microsoft.com/office/drawing/2014/main" id="{3FF644EB-C23F-D4B5-F100-7DD3395F8D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896107">
            <a:off x="7976457" y="840471"/>
            <a:ext cx="3810000" cy="21336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 name="Diagram 1">
            <a:extLst>
              <a:ext uri="{FF2B5EF4-FFF2-40B4-BE49-F238E27FC236}">
                <a16:creationId xmlns:a16="http://schemas.microsoft.com/office/drawing/2014/main" id="{84CF03B4-09D0-25EE-35CC-AFF44871A0E3}"/>
              </a:ext>
            </a:extLst>
          </p:cNvPr>
          <p:cNvGraphicFramePr/>
          <p:nvPr>
            <p:extLst>
              <p:ext uri="{D42A27DB-BD31-4B8C-83A1-F6EECF244321}">
                <p14:modId xmlns:p14="http://schemas.microsoft.com/office/powerpoint/2010/main" val="346666909"/>
              </p:ext>
            </p:extLst>
          </p:nvPr>
        </p:nvGraphicFramePr>
        <p:xfrm>
          <a:off x="1981932" y="466079"/>
          <a:ext cx="7428036" cy="592583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Picture 4" descr="\\Client\G$\CKP Images\Searching Individuals\Stephen Lawrence enquiry.png">
            <a:extLst>
              <a:ext uri="{FF2B5EF4-FFF2-40B4-BE49-F238E27FC236}">
                <a16:creationId xmlns:a16="http://schemas.microsoft.com/office/drawing/2014/main" id="{9B501337-362F-64D0-4EBD-21D2B3315D3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0" y="0"/>
            <a:ext cx="3492500" cy="3160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2" descr="Why Stephen Lawrence's killers were sentenced as juveniles | Adam Wagner on  the UK Human Rights blog, part of the Guardian Legal Network | The Guardian">
            <a:extLst>
              <a:ext uri="{FF2B5EF4-FFF2-40B4-BE49-F238E27FC236}">
                <a16:creationId xmlns:a16="http://schemas.microsoft.com/office/drawing/2014/main" id="{7131E284-77A6-EAA9-22DA-32839EF5B4EC}"/>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68568" y="4429124"/>
            <a:ext cx="36830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4178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5C6E6870-41A9-45BE-93F0-0C9239B0ABC3}"/>
                                            </p:graphicEl>
                                          </p:spTgt>
                                        </p:tgtEl>
                                        <p:attrNameLst>
                                          <p:attrName>style.visibility</p:attrName>
                                        </p:attrNameLst>
                                      </p:cBhvr>
                                      <p:to>
                                        <p:strVal val="visible"/>
                                      </p:to>
                                    </p:set>
                                    <p:animEffect transition="in" filter="fade">
                                      <p:cBhvr>
                                        <p:cTn id="7" dur="500"/>
                                        <p:tgtEl>
                                          <p:spTgt spid="2">
                                            <p:graphicEl>
                                              <a:dgm id="{5C6E6870-41A9-45BE-93F0-0C9239B0ABC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83C9F53-388D-445A-98A3-1127C10C9ECD}"/>
                                            </p:graphicEl>
                                          </p:spTgt>
                                        </p:tgtEl>
                                        <p:attrNameLst>
                                          <p:attrName>style.visibility</p:attrName>
                                        </p:attrNameLst>
                                      </p:cBhvr>
                                      <p:to>
                                        <p:strVal val="visible"/>
                                      </p:to>
                                    </p:set>
                                    <p:animEffect transition="in" filter="fade">
                                      <p:cBhvr>
                                        <p:cTn id="12" dur="500"/>
                                        <p:tgtEl>
                                          <p:spTgt spid="2">
                                            <p:graphicEl>
                                              <a:dgm id="{F83C9F53-388D-445A-98A3-1127C10C9EC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08766682-6F49-4B94-9275-FCC0867FB0A1}"/>
                                            </p:graphicEl>
                                          </p:spTgt>
                                        </p:tgtEl>
                                        <p:attrNameLst>
                                          <p:attrName>style.visibility</p:attrName>
                                        </p:attrNameLst>
                                      </p:cBhvr>
                                      <p:to>
                                        <p:strVal val="visible"/>
                                      </p:to>
                                    </p:set>
                                    <p:animEffect transition="in" filter="fade">
                                      <p:cBhvr>
                                        <p:cTn id="17" dur="500"/>
                                        <p:tgtEl>
                                          <p:spTgt spid="2">
                                            <p:graphicEl>
                                              <a:dgm id="{08766682-6F49-4B94-9275-FCC0867FB0A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0B1FFB81-133C-446C-B661-645061C6B787}"/>
                                            </p:graphicEl>
                                          </p:spTgt>
                                        </p:tgtEl>
                                        <p:attrNameLst>
                                          <p:attrName>style.visibility</p:attrName>
                                        </p:attrNameLst>
                                      </p:cBhvr>
                                      <p:to>
                                        <p:strVal val="visible"/>
                                      </p:to>
                                    </p:set>
                                    <p:animEffect transition="in" filter="fade">
                                      <p:cBhvr>
                                        <p:cTn id="22" dur="500"/>
                                        <p:tgtEl>
                                          <p:spTgt spid="2">
                                            <p:graphicEl>
                                              <a:dgm id="{0B1FFB81-133C-446C-B661-645061C6B787}"/>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A92D13D2-9242-4D6C-B990-737ECB377BD2}"/>
                                            </p:graphicEl>
                                          </p:spTgt>
                                        </p:tgtEl>
                                        <p:attrNameLst>
                                          <p:attrName>style.visibility</p:attrName>
                                        </p:attrNameLst>
                                      </p:cBhvr>
                                      <p:to>
                                        <p:strVal val="visible"/>
                                      </p:to>
                                    </p:set>
                                    <p:animEffect transition="in" filter="fade">
                                      <p:cBhvr>
                                        <p:cTn id="27" dur="500"/>
                                        <p:tgtEl>
                                          <p:spTgt spid="2">
                                            <p:graphicEl>
                                              <a:dgm id="{A92D13D2-9242-4D6C-B990-737ECB377BD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4" name="Picture 4" descr="Police Misuse of Stop &amp; Search Powers: A Vicious Circle – Iain Gould-  Actions Against the Police Solicitor">
            <a:extLst>
              <a:ext uri="{FF2B5EF4-FFF2-40B4-BE49-F238E27FC236}">
                <a16:creationId xmlns:a16="http://schemas.microsoft.com/office/drawing/2014/main" id="{C51DF00A-EBA6-64E4-0965-995F0126BE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57963" y="4514851"/>
            <a:ext cx="3470275" cy="2133600"/>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CJA calls for government to repeal section 60 stop and search power |  Criminal Justice Alliance">
            <a:extLst>
              <a:ext uri="{FF2B5EF4-FFF2-40B4-BE49-F238E27FC236}">
                <a16:creationId xmlns:a16="http://schemas.microsoft.com/office/drawing/2014/main" id="{3FBDC142-F89B-4172-B0CC-BF40F45B99C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58199" y="209549"/>
            <a:ext cx="3470275" cy="230931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3" name="Diagram 12"/>
          <p:cNvGraphicFramePr/>
          <p:nvPr>
            <p:extLst>
              <p:ext uri="{D42A27DB-BD31-4B8C-83A1-F6EECF244321}">
                <p14:modId xmlns:p14="http://schemas.microsoft.com/office/powerpoint/2010/main" val="2764622004"/>
              </p:ext>
            </p:extLst>
          </p:nvPr>
        </p:nvGraphicFramePr>
        <p:xfrm>
          <a:off x="405061" y="1264264"/>
          <a:ext cx="8424936" cy="517586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 name="TextBox 4">
            <a:extLst>
              <a:ext uri="{FF2B5EF4-FFF2-40B4-BE49-F238E27FC236}">
                <a16:creationId xmlns:a16="http://schemas.microsoft.com/office/drawing/2014/main" id="{C3BBE073-477F-02A8-62DF-E4116B8FA26C}"/>
              </a:ext>
            </a:extLst>
          </p:cNvPr>
          <p:cNvSpPr txBox="1"/>
          <p:nvPr/>
        </p:nvSpPr>
        <p:spPr>
          <a:xfrm>
            <a:off x="1366838" y="417871"/>
            <a:ext cx="6100762" cy="584775"/>
          </a:xfrm>
          <a:prstGeom prst="rect">
            <a:avLst/>
          </a:prstGeom>
          <a:noFill/>
        </p:spPr>
        <p:txBody>
          <a:bodyPr wrap="square">
            <a:spAutoFit/>
          </a:bodyPr>
          <a:lstStyle/>
          <a:p>
            <a:pPr algn="ctr"/>
            <a:r>
              <a:rPr lang="en-GB" sz="3200" b="1" dirty="0"/>
              <a:t>Current Stop &amp; Search Powers</a:t>
            </a:r>
          </a:p>
        </p:txBody>
      </p:sp>
    </p:spTree>
    <p:extLst>
      <p:ext uri="{BB962C8B-B14F-4D97-AF65-F5344CB8AC3E}">
        <p14:creationId xmlns:p14="http://schemas.microsoft.com/office/powerpoint/2010/main" val="3515586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graphicEl>
                                              <a:dgm id="{7B5D3364-711D-B54D-A23F-FAAF97125EF0}"/>
                                            </p:graphicEl>
                                          </p:spTgt>
                                        </p:tgtEl>
                                        <p:attrNameLst>
                                          <p:attrName>style.visibility</p:attrName>
                                        </p:attrNameLst>
                                      </p:cBhvr>
                                      <p:to>
                                        <p:strVal val="visible"/>
                                      </p:to>
                                    </p:set>
                                    <p:animEffect transition="in" filter="fade">
                                      <p:cBhvr>
                                        <p:cTn id="7" dur="500"/>
                                        <p:tgtEl>
                                          <p:spTgt spid="13">
                                            <p:graphicEl>
                                              <a:dgm id="{7B5D3364-711D-B54D-A23F-FAAF97125EF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graphicEl>
                                              <a:dgm id="{BE785EB0-9F77-C345-87AE-A88096A0AB9D}"/>
                                            </p:graphicEl>
                                          </p:spTgt>
                                        </p:tgtEl>
                                        <p:attrNameLst>
                                          <p:attrName>style.visibility</p:attrName>
                                        </p:attrNameLst>
                                      </p:cBhvr>
                                      <p:to>
                                        <p:strVal val="visible"/>
                                      </p:to>
                                    </p:set>
                                    <p:animEffect transition="in" filter="fade">
                                      <p:cBhvr>
                                        <p:cTn id="12" dur="500"/>
                                        <p:tgtEl>
                                          <p:spTgt spid="13">
                                            <p:graphicEl>
                                              <a:dgm id="{BE785EB0-9F77-C345-87AE-A88096A0AB9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graphicEl>
                                              <a:dgm id="{5656267F-9C47-DA44-BA80-84E9E07A850D}"/>
                                            </p:graphicEl>
                                          </p:spTgt>
                                        </p:tgtEl>
                                        <p:attrNameLst>
                                          <p:attrName>style.visibility</p:attrName>
                                        </p:attrNameLst>
                                      </p:cBhvr>
                                      <p:to>
                                        <p:strVal val="visible"/>
                                      </p:to>
                                    </p:set>
                                    <p:animEffect transition="in" filter="fade">
                                      <p:cBhvr>
                                        <p:cTn id="17" dur="500"/>
                                        <p:tgtEl>
                                          <p:spTgt spid="13">
                                            <p:graphicEl>
                                              <a:dgm id="{5656267F-9C47-DA44-BA80-84E9E07A850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
                                            <p:graphicEl>
                                              <a:dgm id="{2C2E52F1-B3F2-F54C-93F8-C234F81930EF}"/>
                                            </p:graphicEl>
                                          </p:spTgt>
                                        </p:tgtEl>
                                        <p:attrNameLst>
                                          <p:attrName>style.visibility</p:attrName>
                                        </p:attrNameLst>
                                      </p:cBhvr>
                                      <p:to>
                                        <p:strVal val="visible"/>
                                      </p:to>
                                    </p:set>
                                    <p:animEffect transition="in" filter="fade">
                                      <p:cBhvr>
                                        <p:cTn id="22" dur="500"/>
                                        <p:tgtEl>
                                          <p:spTgt spid="13">
                                            <p:graphicEl>
                                              <a:dgm id="{2C2E52F1-B3F2-F54C-93F8-C234F81930EF}"/>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graphicEl>
                                              <a:dgm id="{88E79970-7970-A546-9027-4C50ED5F4351}"/>
                                            </p:graphicEl>
                                          </p:spTgt>
                                        </p:tgtEl>
                                        <p:attrNameLst>
                                          <p:attrName>style.visibility</p:attrName>
                                        </p:attrNameLst>
                                      </p:cBhvr>
                                      <p:to>
                                        <p:strVal val="visible"/>
                                      </p:to>
                                    </p:set>
                                    <p:animEffect transition="in" filter="fade">
                                      <p:cBhvr>
                                        <p:cTn id="27" dur="500"/>
                                        <p:tgtEl>
                                          <p:spTgt spid="13">
                                            <p:graphicEl>
                                              <a:dgm id="{88E79970-7970-A546-9027-4C50ED5F435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p:bldSub>
          <a:bldDgm bld="one"/>
        </p:bldSub>
      </p:bldGraphic>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0C9E78C-0BB6-16A5-5A5B-E1CF882140D9}"/>
              </a:ext>
            </a:extLst>
          </p:cNvPr>
          <p:cNvSpPr txBox="1"/>
          <p:nvPr/>
        </p:nvSpPr>
        <p:spPr>
          <a:xfrm>
            <a:off x="365759" y="3889404"/>
            <a:ext cx="4823227" cy="2387600"/>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3800" kern="1200" dirty="0">
                <a:solidFill>
                  <a:schemeClr val="tx1"/>
                </a:solidFill>
                <a:latin typeface="+mj-lt"/>
                <a:ea typeface="+mj-ea"/>
                <a:cs typeface="+mj-cs"/>
              </a:rPr>
              <a:t>W</a:t>
            </a:r>
            <a:r>
              <a:rPr lang="en-US" sz="3800" i="0" u="none" strike="noStrike" kern="1200" baseline="0" dirty="0">
                <a:solidFill>
                  <a:schemeClr val="tx1"/>
                </a:solidFill>
                <a:latin typeface="+mj-lt"/>
                <a:ea typeface="+mj-ea"/>
                <a:cs typeface="+mj-cs"/>
              </a:rPr>
              <a:t>hat things do you think are included in the definition of stop and search?</a:t>
            </a:r>
            <a:endParaRPr lang="en-US" sz="3800" kern="1200" dirty="0">
              <a:solidFill>
                <a:schemeClr val="tx1"/>
              </a:solidFill>
              <a:latin typeface="+mj-lt"/>
              <a:ea typeface="+mj-ea"/>
              <a:cs typeface="+mj-cs"/>
            </a:endParaRPr>
          </a:p>
        </p:txBody>
      </p:sp>
      <p:grpSp>
        <p:nvGrpSpPr>
          <p:cNvPr id="6153" name="Group 6152">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6154" name="Rectangle 6153">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Rectangle 615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6" name="Rectangle 615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158" name="Rectangle 6157">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0" name="Rectangle 615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Get Police and Criminal Evidence Act 1984 - Microsoft Store en-GB">
            <a:extLst>
              <a:ext uri="{FF2B5EF4-FFF2-40B4-BE49-F238E27FC236}">
                <a16:creationId xmlns:a16="http://schemas.microsoft.com/office/drawing/2014/main" id="{A4514A39-3384-9583-478E-4E67464DDE3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57597" y="666728"/>
            <a:ext cx="5465791" cy="546579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7B54E7A-ED64-E56F-6413-8D595510A1AF}"/>
              </a:ext>
            </a:extLst>
          </p:cNvPr>
          <p:cNvSpPr txBox="1"/>
          <p:nvPr/>
        </p:nvSpPr>
        <p:spPr>
          <a:xfrm>
            <a:off x="633593" y="892332"/>
            <a:ext cx="4147005" cy="1200329"/>
          </a:xfrm>
          <a:prstGeom prst="rect">
            <a:avLst/>
          </a:prstGeom>
          <a:noFill/>
        </p:spPr>
        <p:txBody>
          <a:bodyPr wrap="square" rtlCol="0">
            <a:spAutoFit/>
          </a:bodyPr>
          <a:lstStyle/>
          <a:p>
            <a:pPr algn="ctr"/>
            <a:r>
              <a:rPr lang="en-US" sz="3600" dirty="0"/>
              <a:t>Section 1 PACE 1984 Stop &amp; Search </a:t>
            </a:r>
          </a:p>
        </p:txBody>
      </p:sp>
      <p:pic>
        <p:nvPicPr>
          <p:cNvPr id="6148" name="Picture 4" descr="Is your business ready for 5 minute settlement? - capSpire">
            <a:extLst>
              <a:ext uri="{FF2B5EF4-FFF2-40B4-BE49-F238E27FC236}">
                <a16:creationId xmlns:a16="http://schemas.microsoft.com/office/drawing/2014/main" id="{639342BC-D5DD-6B2C-0141-690B5B25BD3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28849" y="81105"/>
            <a:ext cx="2438114" cy="1622454"/>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Leaked review of Met police body-worn video footage reveals officer errors  | Metropolitan police | The Guardian">
            <a:extLst>
              <a:ext uri="{FF2B5EF4-FFF2-40B4-BE49-F238E27FC236}">
                <a16:creationId xmlns:a16="http://schemas.microsoft.com/office/drawing/2014/main" id="{441B9A48-E211-43DB-9525-EE3998C649B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77422" y="449036"/>
            <a:ext cx="1847014" cy="13834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763833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188640"/>
            <a:ext cx="7886700" cy="543594"/>
          </a:xfrm>
          <a:solidFill>
            <a:schemeClr val="accent2"/>
          </a:solidFill>
          <a:ln>
            <a:noFill/>
          </a:ln>
        </p:spPr>
        <p:txBody>
          <a:bodyPr>
            <a:noAutofit/>
          </a:bodyPr>
          <a:lstStyle/>
          <a:p>
            <a:pPr algn="ctr"/>
            <a:r>
              <a:rPr lang="en-GB" sz="3600" b="1" dirty="0">
                <a:solidFill>
                  <a:schemeClr val="bg1"/>
                </a:solidFill>
                <a:latin typeface="+mn-lt"/>
              </a:rPr>
              <a:t>Section 1 PACE</a:t>
            </a:r>
          </a:p>
        </p:txBody>
      </p:sp>
      <p:graphicFrame>
        <p:nvGraphicFramePr>
          <p:cNvPr id="5" name="Diagram 4"/>
          <p:cNvGraphicFramePr/>
          <p:nvPr>
            <p:extLst>
              <p:ext uri="{D42A27DB-BD31-4B8C-83A1-F6EECF244321}">
                <p14:modId xmlns:p14="http://schemas.microsoft.com/office/powerpoint/2010/main" val="2078088153"/>
              </p:ext>
            </p:extLst>
          </p:nvPr>
        </p:nvGraphicFramePr>
        <p:xfrm>
          <a:off x="-1314450" y="1067024"/>
          <a:ext cx="10858499" cy="54623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IMPORTANT INFO REQUIRED ASAP - Douglas Valley Nursery">
            <a:extLst>
              <a:ext uri="{FF2B5EF4-FFF2-40B4-BE49-F238E27FC236}">
                <a16:creationId xmlns:a16="http://schemas.microsoft.com/office/drawing/2014/main" id="{A306E277-0757-58BF-E3B3-ECAEA821D1B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090024" y="732234"/>
            <a:ext cx="2353999" cy="1630362"/>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Police Stop &amp; Search Powers:">
            <a:extLst>
              <a:ext uri="{FF2B5EF4-FFF2-40B4-BE49-F238E27FC236}">
                <a16:creationId xmlns:a16="http://schemas.microsoft.com/office/drawing/2014/main" id="{5D1CE333-5BCF-00FD-6CDE-3CEA22C79A8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335823" y="2737979"/>
            <a:ext cx="2108200" cy="3848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6519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BE6F6C9D-6858-EB44-99C0-3911CC852D56}"/>
                                            </p:graphicEl>
                                          </p:spTgt>
                                        </p:tgtEl>
                                        <p:attrNameLst>
                                          <p:attrName>style.visibility</p:attrName>
                                        </p:attrNameLst>
                                      </p:cBhvr>
                                      <p:to>
                                        <p:strVal val="visible"/>
                                      </p:to>
                                    </p:set>
                                    <p:animEffect transition="in" filter="fade">
                                      <p:cBhvr>
                                        <p:cTn id="7" dur="500"/>
                                        <p:tgtEl>
                                          <p:spTgt spid="5">
                                            <p:graphicEl>
                                              <a:dgm id="{BE6F6C9D-6858-EB44-99C0-3911CC852D5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19B1B738-6BE3-824E-884B-E829FCA7A43D}"/>
                                            </p:graphicEl>
                                          </p:spTgt>
                                        </p:tgtEl>
                                        <p:attrNameLst>
                                          <p:attrName>style.visibility</p:attrName>
                                        </p:attrNameLst>
                                      </p:cBhvr>
                                      <p:to>
                                        <p:strVal val="visible"/>
                                      </p:to>
                                    </p:set>
                                    <p:animEffect transition="in" filter="fade">
                                      <p:cBhvr>
                                        <p:cTn id="12" dur="500"/>
                                        <p:tgtEl>
                                          <p:spTgt spid="5">
                                            <p:graphicEl>
                                              <a:dgm id="{19B1B738-6BE3-824E-884B-E829FCA7A43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7BB447FF-E54B-CD49-A06C-1DB31A5D4FF3}"/>
                                            </p:graphicEl>
                                          </p:spTgt>
                                        </p:tgtEl>
                                        <p:attrNameLst>
                                          <p:attrName>style.visibility</p:attrName>
                                        </p:attrNameLst>
                                      </p:cBhvr>
                                      <p:to>
                                        <p:strVal val="visible"/>
                                      </p:to>
                                    </p:set>
                                    <p:animEffect transition="in" filter="fade">
                                      <p:cBhvr>
                                        <p:cTn id="15" dur="500"/>
                                        <p:tgtEl>
                                          <p:spTgt spid="5">
                                            <p:graphicEl>
                                              <a:dgm id="{7BB447FF-E54B-CD49-A06C-1DB31A5D4FF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2285B069-DBC3-4040-A16C-B49ADAD0C9F2}"/>
                                            </p:graphicEl>
                                          </p:spTgt>
                                        </p:tgtEl>
                                        <p:attrNameLst>
                                          <p:attrName>style.visibility</p:attrName>
                                        </p:attrNameLst>
                                      </p:cBhvr>
                                      <p:to>
                                        <p:strVal val="visible"/>
                                      </p:to>
                                    </p:set>
                                    <p:animEffect transition="in" filter="fade">
                                      <p:cBhvr>
                                        <p:cTn id="20" dur="500"/>
                                        <p:tgtEl>
                                          <p:spTgt spid="5">
                                            <p:graphicEl>
                                              <a:dgm id="{2285B069-DBC3-4040-A16C-B49ADAD0C9F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40F1F6E5-1061-5C42-B348-B09BD63F97AE}"/>
                                            </p:graphicEl>
                                          </p:spTgt>
                                        </p:tgtEl>
                                        <p:attrNameLst>
                                          <p:attrName>style.visibility</p:attrName>
                                        </p:attrNameLst>
                                      </p:cBhvr>
                                      <p:to>
                                        <p:strVal val="visible"/>
                                      </p:to>
                                    </p:set>
                                    <p:animEffect transition="in" filter="fade">
                                      <p:cBhvr>
                                        <p:cTn id="23" dur="500"/>
                                        <p:tgtEl>
                                          <p:spTgt spid="5">
                                            <p:graphicEl>
                                              <a:dgm id="{40F1F6E5-1061-5C42-B348-B09BD63F97A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6333579" y="1817112"/>
            <a:ext cx="5334930" cy="3004145"/>
          </a:xfrm>
          <a:prstGeom prst="rect">
            <a:avLst/>
          </a:prstGeom>
        </p:spPr>
        <p:txBody>
          <a:bodyPr vert="horz" lIns="91440" tIns="45720" rIns="91440" bIns="45720" rtlCol="0" anchor="b">
            <a:normAutofit/>
          </a:bodyPr>
          <a:lstStyle/>
          <a:p>
            <a:pPr algn="ctr">
              <a:lnSpc>
                <a:spcPct val="90000"/>
              </a:lnSpc>
              <a:spcBef>
                <a:spcPct val="0"/>
              </a:spcBef>
              <a:spcAft>
                <a:spcPts val="600"/>
              </a:spcAft>
              <a:defRPr/>
            </a:pPr>
            <a:r>
              <a:rPr lang="en-US" altLang="en-US" sz="4700" dirty="0">
                <a:latin typeface="+mj-lt"/>
                <a:ea typeface="+mj-ea"/>
                <a:cs typeface="+mj-cs"/>
              </a:rPr>
              <a:t>“detain powers allow Constables to hold people to carry out a procedure…”</a:t>
            </a:r>
          </a:p>
        </p:txBody>
      </p:sp>
      <p:sp>
        <p:nvSpPr>
          <p:cNvPr id="8201" name="Freeform: Shape 8200">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03" name="Freeform: Shape 8202">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8205" name="Freeform: Shape 8204">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07" name="Freeform: Shape 8206">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8209" name="Freeform: Shape 8208">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8194" name="Picture 2" descr="The GOWISELY Procedure and Unlawful Stop and Search – Iain Gould- Actions  Against the Police Solicitor">
            <a:extLst>
              <a:ext uri="{FF2B5EF4-FFF2-40B4-BE49-F238E27FC236}">
                <a16:creationId xmlns:a16="http://schemas.microsoft.com/office/drawing/2014/main" id="{0344E183-A36B-7DAB-2C35-E5D8C7474C0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42567"/>
          <a:stretch/>
        </p:blipFill>
        <p:spPr bwMode="auto">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a:noFill/>
          <a:extLst>
            <a:ext uri="{909E8E84-426E-40DD-AFC4-6F175D3DCCD1}">
              <a14:hiddenFill xmlns:a14="http://schemas.microsoft.com/office/drawing/2010/main">
                <a:solidFill>
                  <a:srgbClr val="FFFFFF"/>
                </a:solidFill>
              </a14:hiddenFill>
            </a:ext>
          </a:extLst>
        </p:spPr>
      </p:pic>
      <p:sp>
        <p:nvSpPr>
          <p:cNvPr id="8211" name="Freeform: Shape 8210">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TextBox 6">
            <a:extLst>
              <a:ext uri="{FF2B5EF4-FFF2-40B4-BE49-F238E27FC236}">
                <a16:creationId xmlns:a16="http://schemas.microsoft.com/office/drawing/2014/main" id="{688944EB-940A-CB1C-57E1-5863D5C085E4}"/>
              </a:ext>
            </a:extLst>
          </p:cNvPr>
          <p:cNvSpPr txBox="1"/>
          <p:nvPr/>
        </p:nvSpPr>
        <p:spPr>
          <a:xfrm>
            <a:off x="4583565" y="342545"/>
            <a:ext cx="7272808" cy="646331"/>
          </a:xfrm>
          <a:prstGeom prst="rect">
            <a:avLst/>
          </a:prstGeom>
          <a:solidFill>
            <a:schemeClr val="accent2"/>
          </a:solidFill>
          <a:ln>
            <a:noFill/>
          </a:ln>
        </p:spPr>
        <p:txBody>
          <a:bodyPr wrap="square" rtlCol="0">
            <a:spAutoFit/>
          </a:bodyPr>
          <a:lstStyle/>
          <a:p>
            <a:pPr algn="ctr"/>
            <a:r>
              <a:rPr lang="en-GB" sz="3600" b="1" dirty="0">
                <a:solidFill>
                  <a:schemeClr val="bg1"/>
                </a:solidFill>
              </a:rPr>
              <a:t>Detain</a:t>
            </a:r>
          </a:p>
        </p:txBody>
      </p:sp>
    </p:spTree>
    <p:extLst>
      <p:ext uri="{BB962C8B-B14F-4D97-AF65-F5344CB8AC3E}">
        <p14:creationId xmlns:p14="http://schemas.microsoft.com/office/powerpoint/2010/main" val="3971867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7F307E1-26FA-4252-94D1-9711C4518C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4037" r="7303" b="1"/>
          <a:stretch/>
        </p:blipFill>
        <p:spPr bwMode="auto">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descr="A small yellow car&#10;&#10;Description automatically generated with medium confidence"/>
          <p:cNvPicPr>
            <a:picLocks noChangeAspect="1" noChangeArrowheads="1"/>
          </p:cNvPicPr>
          <p:nvPr/>
        </p:nvPicPr>
        <p:blipFill rotWithShape="1">
          <a:blip r:embed="rId4">
            <a:extLst>
              <a:ext uri="{28A0092B-C50C-407E-A947-70E740481C1C}">
                <a14:useLocalDpi xmlns:a14="http://schemas.microsoft.com/office/drawing/2010/main" val="0"/>
              </a:ext>
            </a:extLst>
          </a:blip>
          <a:srcRect l="7223" r="21238" b="-3"/>
          <a:stretch/>
        </p:blipFill>
        <p:spPr bwMode="auto">
          <a:xfrm>
            <a:off x="8530121" y="3456433"/>
            <a:ext cx="3661880" cy="3401568"/>
          </a:xfrm>
          <a:custGeom>
            <a:avLst/>
            <a:gdLst/>
            <a:ahLst/>
            <a:cxnLst/>
            <a:rect l="l" t="t" r="r" b="b"/>
            <a:pathLst>
              <a:path w="3661880" h="3401568">
                <a:moveTo>
                  <a:pt x="774544" y="0"/>
                </a:moveTo>
                <a:lnTo>
                  <a:pt x="3661880" y="0"/>
                </a:lnTo>
                <a:lnTo>
                  <a:pt x="3661880" y="3401568"/>
                </a:lnTo>
                <a:lnTo>
                  <a:pt x="0" y="3401568"/>
                </a:lnTo>
                <a:lnTo>
                  <a:pt x="104462" y="3186501"/>
                </a:lnTo>
                <a:cubicBezTo>
                  <a:pt x="492537" y="2345513"/>
                  <a:pt x="732594" y="1346092"/>
                  <a:pt x="769909" y="268359"/>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4" descr="A boat in the water&#10;&#10;Description automatically generated with low confidence"/>
          <p:cNvPicPr>
            <a:picLocks noChangeAspect="1" noChangeArrowheads="1"/>
          </p:cNvPicPr>
          <p:nvPr/>
        </p:nvPicPr>
        <p:blipFill rotWithShape="1">
          <a:blip r:embed="rId5">
            <a:extLst>
              <a:ext uri="{28A0092B-C50C-407E-A947-70E740481C1C}">
                <a14:useLocalDpi xmlns:a14="http://schemas.microsoft.com/office/drawing/2010/main" val="0"/>
              </a:ext>
            </a:extLst>
          </a:blip>
          <a:srcRect l="3378" r="15799" b="-3"/>
          <a:stretch/>
        </p:blipFill>
        <p:spPr bwMode="auto">
          <a:xfrm>
            <a:off x="5168353" y="3456432"/>
            <a:ext cx="4064598" cy="3401568"/>
          </a:xfrm>
          <a:custGeom>
            <a:avLst/>
            <a:gdLst/>
            <a:ahLst/>
            <a:cxnLst/>
            <a:rect l="l" t="t" r="r" b="b"/>
            <a:pathLst>
              <a:path w="4064598" h="3401568">
                <a:moveTo>
                  <a:pt x="749132" y="0"/>
                </a:moveTo>
                <a:lnTo>
                  <a:pt x="4064598" y="0"/>
                </a:lnTo>
                <a:lnTo>
                  <a:pt x="4059963" y="268360"/>
                </a:lnTo>
                <a:cubicBezTo>
                  <a:pt x="4022649" y="1346093"/>
                  <a:pt x="3782591" y="2345514"/>
                  <a:pt x="3394516" y="3186502"/>
                </a:cubicBezTo>
                <a:lnTo>
                  <a:pt x="3290055" y="3401568"/>
                </a:lnTo>
                <a:lnTo>
                  <a:pt x="0" y="3401568"/>
                </a:lnTo>
                <a:lnTo>
                  <a:pt x="79008" y="3238906"/>
                </a:lnTo>
                <a:cubicBezTo>
                  <a:pt x="502362" y="2321466"/>
                  <a:pt x="749563" y="1215476"/>
                  <a:pt x="749563" y="24956"/>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useBgFill="1">
        <p:nvSpPr>
          <p:cNvPr id="23" name="Freeform: Shape 22">
            <a:extLst>
              <a:ext uri="{FF2B5EF4-FFF2-40B4-BE49-F238E27FC236}">
                <a16:creationId xmlns:a16="http://schemas.microsoft.com/office/drawing/2014/main" id="{398DFB7A-5FB9-4FBB-8BD1-0DBC6A365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32965" cy="6858000"/>
          </a:xfrm>
          <a:custGeom>
            <a:avLst/>
            <a:gdLst>
              <a:gd name="connsiteX0" fmla="*/ 0 w 5932965"/>
              <a:gd name="connsiteY0" fmla="*/ 0 h 6858000"/>
              <a:gd name="connsiteX1" fmla="*/ 5140363 w 5932965"/>
              <a:gd name="connsiteY1" fmla="*/ 0 h 6858000"/>
              <a:gd name="connsiteX2" fmla="*/ 5152943 w 5932965"/>
              <a:gd name="connsiteY2" fmla="*/ 23550 h 6858000"/>
              <a:gd name="connsiteX3" fmla="*/ 5932965 w 5932965"/>
              <a:gd name="connsiteY3" fmla="*/ 3479505 h 6858000"/>
              <a:gd name="connsiteX4" fmla="*/ 5262410 w 5932965"/>
              <a:gd name="connsiteY4" fmla="*/ 6708999 h 6858000"/>
              <a:gd name="connsiteX5" fmla="*/ 5190385 w 5932965"/>
              <a:gd name="connsiteY5" fmla="*/ 6858000 h 6858000"/>
              <a:gd name="connsiteX6" fmla="*/ 0 w 593296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2965" h="6858000">
                <a:moveTo>
                  <a:pt x="0" y="0"/>
                </a:moveTo>
                <a:lnTo>
                  <a:pt x="5140363" y="0"/>
                </a:lnTo>
                <a:lnTo>
                  <a:pt x="5152943" y="23550"/>
                </a:lnTo>
                <a:cubicBezTo>
                  <a:pt x="5642847" y="987256"/>
                  <a:pt x="5932965" y="2183538"/>
                  <a:pt x="5932965" y="3479505"/>
                </a:cubicBezTo>
                <a:cubicBezTo>
                  <a:pt x="5932965" y="4675783"/>
                  <a:pt x="5685764" y="5787121"/>
                  <a:pt x="5262410" y="6708999"/>
                </a:cubicBezTo>
                <a:lnTo>
                  <a:pt x="5190385"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5" name="Freeform: Shape 24">
            <a:extLst>
              <a:ext uri="{FF2B5EF4-FFF2-40B4-BE49-F238E27FC236}">
                <a16:creationId xmlns:a16="http://schemas.microsoft.com/office/drawing/2014/main" id="{357E4EC5-5150-4D8A-B97F-668E9075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2333" cy="6858000"/>
          </a:xfrm>
          <a:custGeom>
            <a:avLst/>
            <a:gdLst>
              <a:gd name="connsiteX0" fmla="*/ 0 w 5922333"/>
              <a:gd name="connsiteY0" fmla="*/ 0 h 6858000"/>
              <a:gd name="connsiteX1" fmla="*/ 5129731 w 5922333"/>
              <a:gd name="connsiteY1" fmla="*/ 0 h 6858000"/>
              <a:gd name="connsiteX2" fmla="*/ 5142311 w 5922333"/>
              <a:gd name="connsiteY2" fmla="*/ 23550 h 6858000"/>
              <a:gd name="connsiteX3" fmla="*/ 5922333 w 5922333"/>
              <a:gd name="connsiteY3" fmla="*/ 3479505 h 6858000"/>
              <a:gd name="connsiteX4" fmla="*/ 5251778 w 5922333"/>
              <a:gd name="connsiteY4" fmla="*/ 6708999 h 6858000"/>
              <a:gd name="connsiteX5" fmla="*/ 5179753 w 5922333"/>
              <a:gd name="connsiteY5" fmla="*/ 6858000 h 6858000"/>
              <a:gd name="connsiteX6" fmla="*/ 0 w 592233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2333" h="6858000">
                <a:moveTo>
                  <a:pt x="0" y="0"/>
                </a:moveTo>
                <a:lnTo>
                  <a:pt x="5129731" y="0"/>
                </a:lnTo>
                <a:lnTo>
                  <a:pt x="5142311" y="23550"/>
                </a:lnTo>
                <a:cubicBezTo>
                  <a:pt x="5632215" y="987256"/>
                  <a:pt x="5922333" y="2183538"/>
                  <a:pt x="5922333" y="3479505"/>
                </a:cubicBezTo>
                <a:cubicBezTo>
                  <a:pt x="5922333" y="4675783"/>
                  <a:pt x="5675132" y="5787121"/>
                  <a:pt x="5251778" y="6708999"/>
                </a:cubicBezTo>
                <a:lnTo>
                  <a:pt x="5179753"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extBox 7"/>
          <p:cNvSpPr txBox="1"/>
          <p:nvPr/>
        </p:nvSpPr>
        <p:spPr>
          <a:xfrm>
            <a:off x="448056" y="685800"/>
            <a:ext cx="4922338" cy="727485"/>
          </a:xfrm>
          <a:prstGeom prst="rect">
            <a:avLst/>
          </a:prstGeom>
          <a:solidFill>
            <a:schemeClr val="accent2"/>
          </a:solidFill>
        </p:spPr>
        <p:txBody>
          <a:bodyPr vert="horz" lIns="91440" tIns="45720" rIns="91440" bIns="45720" rtlCol="0" anchor="ctr">
            <a:normAutofit/>
          </a:bodyPr>
          <a:lstStyle/>
          <a:p>
            <a:pPr>
              <a:lnSpc>
                <a:spcPct val="90000"/>
              </a:lnSpc>
              <a:spcBef>
                <a:spcPct val="0"/>
              </a:spcBef>
              <a:spcAft>
                <a:spcPts val="600"/>
              </a:spcAft>
            </a:pPr>
            <a:r>
              <a:rPr lang="en-US" sz="3400" b="1" kern="1200" dirty="0">
                <a:solidFill>
                  <a:schemeClr val="bg1"/>
                </a:solidFill>
                <a:latin typeface="+mj-lt"/>
                <a:ea typeface="+mj-ea"/>
                <a:cs typeface="+mj-cs"/>
              </a:rPr>
              <a:t>Vehicle</a:t>
            </a:r>
          </a:p>
        </p:txBody>
      </p:sp>
      <p:sp>
        <p:nvSpPr>
          <p:cNvPr id="27" name="Rectangle 26">
            <a:extLst>
              <a:ext uri="{FF2B5EF4-FFF2-40B4-BE49-F238E27FC236}">
                <a16:creationId xmlns:a16="http://schemas.microsoft.com/office/drawing/2014/main" id="{8C818ED5-2F56-4171-9445-3AA4F4462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DE74FCE8-866C-4AFA-B45C-FACE2A609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1" y="2089941"/>
            <a:ext cx="4970439"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p:cNvSpPr txBox="1"/>
          <p:nvPr/>
        </p:nvSpPr>
        <p:spPr>
          <a:xfrm>
            <a:off x="448056" y="2514600"/>
            <a:ext cx="4922338" cy="366674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dirty="0"/>
              <a:t>…a means of conveyance, usually with wheels, for transporting people, goods </a:t>
            </a:r>
            <a:r>
              <a:rPr lang="en-US" sz="2000" dirty="0" err="1"/>
              <a:t>etc</a:t>
            </a:r>
            <a:r>
              <a:rPr lang="en-US" sz="2000" dirty="0"/>
              <a:t> such as a car, cart, truck, carriage, sledge etc.</a:t>
            </a:r>
            <a:br>
              <a:rPr lang="en-US" sz="2000" dirty="0"/>
            </a:br>
            <a:br>
              <a:rPr lang="en-US" sz="2000" dirty="0"/>
            </a:br>
            <a:endParaRPr lang="en-US" sz="2000" dirty="0"/>
          </a:p>
          <a:p>
            <a:pPr indent="-228600">
              <a:lnSpc>
                <a:spcPct val="90000"/>
              </a:lnSpc>
              <a:spcAft>
                <a:spcPts val="600"/>
              </a:spcAft>
              <a:buFont typeface="Arial" panose="020B0604020202020204" pitchFamily="34" charset="0"/>
              <a:buChar char="•"/>
            </a:pPr>
            <a:r>
              <a:rPr lang="en-US" sz="2000" dirty="0"/>
              <a:t>Any means of carriage or transport (includes vessels, aircraft and hovercraft)</a:t>
            </a:r>
          </a:p>
        </p:txBody>
      </p:sp>
      <p:pic>
        <p:nvPicPr>
          <p:cNvPr id="3" name="Picture 2" descr="A person sailing on a boat&#10;&#10;Description automatically generated with low confidence"/>
          <p:cNvPicPr>
            <a:picLocks noChangeAspect="1" noChangeArrowheads="1"/>
          </p:cNvPicPr>
          <p:nvPr/>
        </p:nvPicPr>
        <p:blipFill rotWithShape="1">
          <a:blip r:embed="rId6">
            <a:extLst>
              <a:ext uri="{28A0092B-C50C-407E-A947-70E740481C1C}">
                <a14:useLocalDpi xmlns:a14="http://schemas.microsoft.com/office/drawing/2010/main" val="0"/>
              </a:ext>
            </a:extLst>
          </a:blip>
          <a:srcRect l="11000" r="9136" b="-1"/>
          <a:stretch/>
        </p:blipFill>
        <p:spPr bwMode="auto">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205245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par>
                                <p:cTn id="13" presetID="10" presetClass="entr" presetSubtype="0" fill="hold" nodeType="with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par>
                                <p:cTn id="16" presetID="10" presetClass="entr" presetSubtype="0" fill="hold" nodeType="with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par>
                                <p:cTn id="19" presetID="10" presetClass="entr" presetSubtype="0" fill="hold" nodeType="with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p:cNvGraphicFramePr/>
          <p:nvPr>
            <p:extLst>
              <p:ext uri="{D42A27DB-BD31-4B8C-83A1-F6EECF244321}">
                <p14:modId xmlns:p14="http://schemas.microsoft.com/office/powerpoint/2010/main" val="3999020174"/>
              </p:ext>
            </p:extLst>
          </p:nvPr>
        </p:nvGraphicFramePr>
        <p:xfrm>
          <a:off x="-263028" y="1553369"/>
          <a:ext cx="7704856"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C1AA272C-42B5-2E4F-8900-3ED90A15A166}"/>
              </a:ext>
            </a:extLst>
          </p:cNvPr>
          <p:cNvSpPr txBox="1"/>
          <p:nvPr/>
        </p:nvSpPr>
        <p:spPr>
          <a:xfrm>
            <a:off x="447353" y="389237"/>
            <a:ext cx="8517632" cy="646331"/>
          </a:xfrm>
          <a:prstGeom prst="rect">
            <a:avLst/>
          </a:prstGeom>
          <a:solidFill>
            <a:schemeClr val="accent2"/>
          </a:solidFill>
          <a:ln>
            <a:noFill/>
          </a:ln>
        </p:spPr>
        <p:txBody>
          <a:bodyPr wrap="square" rtlCol="0">
            <a:spAutoFit/>
          </a:bodyPr>
          <a:lstStyle/>
          <a:p>
            <a:pPr algn="ctr"/>
            <a:r>
              <a:rPr lang="en-GB" sz="3600" b="1" dirty="0">
                <a:solidFill>
                  <a:schemeClr val="bg1"/>
                </a:solidFill>
              </a:rPr>
              <a:t>Any Place to which the Public have Access</a:t>
            </a:r>
          </a:p>
        </p:txBody>
      </p:sp>
      <p:pic>
        <p:nvPicPr>
          <p:cNvPr id="9220" name="Picture 4" descr="Tip to Look Loudly to Find Missing Child in Public Place | POPSUGAR UK  Parenting">
            <a:extLst>
              <a:ext uri="{FF2B5EF4-FFF2-40B4-BE49-F238E27FC236}">
                <a16:creationId xmlns:a16="http://schemas.microsoft.com/office/drawing/2014/main" id="{5EF65E60-06F7-66DD-35F5-BAD439A10D0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99091" y="1428750"/>
            <a:ext cx="28575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9222" name="Picture 6" descr="124,124 Market Place Stock Photos - Free &amp; Royalty-Free Stock Photos from  Dreamstime">
            <a:extLst>
              <a:ext uri="{FF2B5EF4-FFF2-40B4-BE49-F238E27FC236}">
                <a16:creationId xmlns:a16="http://schemas.microsoft.com/office/drawing/2014/main" id="{1AAFDD31-560D-71C6-5213-2D6C3EE6E4C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613650" y="3966863"/>
            <a:ext cx="3251200" cy="2501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89261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D1871445-1E2E-4FB1-9025-7F542A004801}"/>
                                            </p:graphicEl>
                                          </p:spTgt>
                                        </p:tgtEl>
                                        <p:attrNameLst>
                                          <p:attrName>style.visibility</p:attrName>
                                        </p:attrNameLst>
                                      </p:cBhvr>
                                      <p:to>
                                        <p:strVal val="visible"/>
                                      </p:to>
                                    </p:set>
                                    <p:animEffect transition="in" filter="fade">
                                      <p:cBhvr>
                                        <p:cTn id="7" dur="500"/>
                                        <p:tgtEl>
                                          <p:spTgt spid="6">
                                            <p:graphicEl>
                                              <a:dgm id="{D1871445-1E2E-4FB1-9025-7F542A00480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F336F540-D502-4A57-A5C5-972F5061FB4B}"/>
                                            </p:graphicEl>
                                          </p:spTgt>
                                        </p:tgtEl>
                                        <p:attrNameLst>
                                          <p:attrName>style.visibility</p:attrName>
                                        </p:attrNameLst>
                                      </p:cBhvr>
                                      <p:to>
                                        <p:strVal val="visible"/>
                                      </p:to>
                                    </p:set>
                                    <p:animEffect transition="in" filter="fade">
                                      <p:cBhvr>
                                        <p:cTn id="12" dur="500"/>
                                        <p:tgtEl>
                                          <p:spTgt spid="6">
                                            <p:graphicEl>
                                              <a:dgm id="{F336F540-D502-4A57-A5C5-972F5061FB4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2AC28CF3-5F2F-40EE-8D23-DD64410548B8}"/>
                                            </p:graphicEl>
                                          </p:spTgt>
                                        </p:tgtEl>
                                        <p:attrNameLst>
                                          <p:attrName>style.visibility</p:attrName>
                                        </p:attrNameLst>
                                      </p:cBhvr>
                                      <p:to>
                                        <p:strVal val="visible"/>
                                      </p:to>
                                    </p:set>
                                    <p:animEffect transition="in" filter="fade">
                                      <p:cBhvr>
                                        <p:cTn id="15" dur="500"/>
                                        <p:tgtEl>
                                          <p:spTgt spid="6">
                                            <p:graphicEl>
                                              <a:dgm id="{2AC28CF3-5F2F-40EE-8D23-DD64410548B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096D904C-6CB3-4B49-99B7-0F80E84347C6}"/>
                                            </p:graphicEl>
                                          </p:spTgt>
                                        </p:tgtEl>
                                        <p:attrNameLst>
                                          <p:attrName>style.visibility</p:attrName>
                                        </p:attrNameLst>
                                      </p:cBhvr>
                                      <p:to>
                                        <p:strVal val="visible"/>
                                      </p:to>
                                    </p:set>
                                    <p:animEffect transition="in" filter="fade">
                                      <p:cBhvr>
                                        <p:cTn id="20" dur="500"/>
                                        <p:tgtEl>
                                          <p:spTgt spid="6">
                                            <p:graphicEl>
                                              <a:dgm id="{096D904C-6CB3-4B49-99B7-0F80E84347C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3946C185-A721-44C2-BA3E-4978A8595645}"/>
                                            </p:graphicEl>
                                          </p:spTgt>
                                        </p:tgtEl>
                                        <p:attrNameLst>
                                          <p:attrName>style.visibility</p:attrName>
                                        </p:attrNameLst>
                                      </p:cBhvr>
                                      <p:to>
                                        <p:strVal val="visible"/>
                                      </p:to>
                                    </p:set>
                                    <p:animEffect transition="in" filter="fade">
                                      <p:cBhvr>
                                        <p:cTn id="23" dur="500"/>
                                        <p:tgtEl>
                                          <p:spTgt spid="6">
                                            <p:graphicEl>
                                              <a:dgm id="{3946C185-A721-44C2-BA3E-4978A859564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0" y="232074"/>
            <a:ext cx="8517632" cy="646331"/>
          </a:xfrm>
          <a:prstGeom prst="rect">
            <a:avLst/>
          </a:prstGeom>
          <a:solidFill>
            <a:schemeClr val="accent2"/>
          </a:solidFill>
          <a:ln>
            <a:noFill/>
          </a:ln>
        </p:spPr>
        <p:txBody>
          <a:bodyPr wrap="square" rtlCol="0">
            <a:spAutoFit/>
          </a:bodyPr>
          <a:lstStyle/>
          <a:p>
            <a:pPr algn="ctr"/>
            <a:r>
              <a:rPr lang="en-GB" sz="3600" b="1" dirty="0">
                <a:solidFill>
                  <a:schemeClr val="bg1"/>
                </a:solidFill>
              </a:rPr>
              <a:t>Stolen Items</a:t>
            </a:r>
          </a:p>
        </p:txBody>
      </p:sp>
      <p:graphicFrame>
        <p:nvGraphicFramePr>
          <p:cNvPr id="2" name="Diagram 1"/>
          <p:cNvGraphicFramePr/>
          <p:nvPr>
            <p:extLst>
              <p:ext uri="{D42A27DB-BD31-4B8C-83A1-F6EECF244321}">
                <p14:modId xmlns:p14="http://schemas.microsoft.com/office/powerpoint/2010/main" val="1548969486"/>
              </p:ext>
            </p:extLst>
          </p:nvPr>
        </p:nvGraphicFramePr>
        <p:xfrm>
          <a:off x="237394" y="505084"/>
          <a:ext cx="772852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42" name="Picture 2" descr="Cops issue stark warning to Christmas shoppers over stolen goods - Daily  Record">
            <a:extLst>
              <a:ext uri="{FF2B5EF4-FFF2-40B4-BE49-F238E27FC236}">
                <a16:creationId xmlns:a16="http://schemas.microsoft.com/office/drawing/2014/main" id="{FE1C31F8-9EDB-0F75-3E15-EB3C8341651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6316" y="4167188"/>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Stolen items recovered; three people arrested - ABC 36 News">
            <a:extLst>
              <a:ext uri="{FF2B5EF4-FFF2-40B4-BE49-F238E27FC236}">
                <a16:creationId xmlns:a16="http://schemas.microsoft.com/office/drawing/2014/main" id="{D2D0806C-929D-9EEB-6636-B6A78E6309C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851900" y="878405"/>
            <a:ext cx="2832100" cy="2870200"/>
          </a:xfrm>
          <a:prstGeom prst="rect">
            <a:avLst/>
          </a:prstGeom>
          <a:noFill/>
          <a:extLst>
            <a:ext uri="{909E8E84-426E-40DD-AFC4-6F175D3DCCD1}">
              <a14:hiddenFill xmlns:a14="http://schemas.microsoft.com/office/drawing/2010/main">
                <a:solidFill>
                  <a:srgbClr val="FFFFFF"/>
                </a:solidFill>
              </a14:hiddenFill>
            </a:ext>
          </a:extLst>
        </p:spPr>
      </p:pic>
      <p:pic>
        <p:nvPicPr>
          <p:cNvPr id="10248" name="Picture 8" descr="I've purchased something but I think it might be a stolen item, what do I  do? – 10ways.com – 10 ways to have more money">
            <a:extLst>
              <a:ext uri="{FF2B5EF4-FFF2-40B4-BE49-F238E27FC236}">
                <a16:creationId xmlns:a16="http://schemas.microsoft.com/office/drawing/2014/main" id="{DCA01F40-631A-E316-D318-8601E1FA524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328755" y="4295516"/>
            <a:ext cx="3949700" cy="2057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8514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520782A-C0BE-034C-873C-46651E366944}"/>
                                            </p:graphicEl>
                                          </p:spTgt>
                                        </p:tgtEl>
                                        <p:attrNameLst>
                                          <p:attrName>style.visibility</p:attrName>
                                        </p:attrNameLst>
                                      </p:cBhvr>
                                      <p:to>
                                        <p:strVal val="visible"/>
                                      </p:to>
                                    </p:set>
                                    <p:animEffect transition="in" filter="fade">
                                      <p:cBhvr>
                                        <p:cTn id="7" dur="500"/>
                                        <p:tgtEl>
                                          <p:spTgt spid="2">
                                            <p:graphicEl>
                                              <a:dgm id="{1520782A-C0BE-034C-873C-46651E36694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573ED27-0047-8240-AC65-20FBDB31EFAD}"/>
                                            </p:graphicEl>
                                          </p:spTgt>
                                        </p:tgtEl>
                                        <p:attrNameLst>
                                          <p:attrName>style.visibility</p:attrName>
                                        </p:attrNameLst>
                                      </p:cBhvr>
                                      <p:to>
                                        <p:strVal val="visible"/>
                                      </p:to>
                                    </p:set>
                                    <p:animEffect transition="in" filter="fade">
                                      <p:cBhvr>
                                        <p:cTn id="12" dur="500"/>
                                        <p:tgtEl>
                                          <p:spTgt spid="2">
                                            <p:graphicEl>
                                              <a:dgm id="{D573ED27-0047-8240-AC65-20FBDB31EFA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custDataLst>
              <p:tags r:id="rId1"/>
            </p:custDataLst>
          </p:nvPr>
        </p:nvSpPr>
        <p:spPr bwMode="auto">
          <a:xfrm>
            <a:off x="3989904" y="994465"/>
            <a:ext cx="4163849" cy="639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indent="0">
              <a:spcBef>
                <a:spcPct val="0"/>
              </a:spcBef>
              <a:spcAft>
                <a:spcPts val="4800"/>
              </a:spcAft>
              <a:buNone/>
              <a:defRPr/>
            </a:pPr>
            <a:r>
              <a:rPr lang="en-GB" altLang="en-US" sz="2800" kern="0" dirty="0">
                <a:solidFill>
                  <a:srgbClr val="000000"/>
                </a:solidFill>
                <a:ea typeface="ＭＳ Ｐゴシック" panose="020B0600070205080204" pitchFamily="34" charset="-128"/>
                <a:cs typeface="Arial" panose="020B0604020202020204" pitchFamily="34" charset="0"/>
              </a:rPr>
              <a:t>Any offensive weapon:</a:t>
            </a:r>
          </a:p>
        </p:txBody>
      </p:sp>
      <p:sp>
        <p:nvSpPr>
          <p:cNvPr id="10" name="TextBox 9"/>
          <p:cNvSpPr txBox="1"/>
          <p:nvPr/>
        </p:nvSpPr>
        <p:spPr>
          <a:xfrm>
            <a:off x="0" y="245010"/>
            <a:ext cx="8517632" cy="646331"/>
          </a:xfrm>
          <a:prstGeom prst="rect">
            <a:avLst/>
          </a:prstGeom>
          <a:solidFill>
            <a:schemeClr val="accent2"/>
          </a:solidFill>
          <a:ln>
            <a:noFill/>
          </a:ln>
        </p:spPr>
        <p:txBody>
          <a:bodyPr wrap="square" rtlCol="0">
            <a:spAutoFit/>
          </a:bodyPr>
          <a:lstStyle/>
          <a:p>
            <a:pPr algn="ctr"/>
            <a:r>
              <a:rPr lang="en-GB" sz="3600" b="1" dirty="0">
                <a:solidFill>
                  <a:schemeClr val="bg1"/>
                </a:solidFill>
              </a:rPr>
              <a:t>Prohibited Articles</a:t>
            </a:r>
          </a:p>
        </p:txBody>
      </p:sp>
      <p:graphicFrame>
        <p:nvGraphicFramePr>
          <p:cNvPr id="2" name="Diagram 1"/>
          <p:cNvGraphicFramePr/>
          <p:nvPr>
            <p:extLst>
              <p:ext uri="{D42A27DB-BD31-4B8C-83A1-F6EECF244321}">
                <p14:modId xmlns:p14="http://schemas.microsoft.com/office/powerpoint/2010/main" val="10138460"/>
              </p:ext>
            </p:extLst>
          </p:nvPr>
        </p:nvGraphicFramePr>
        <p:xfrm>
          <a:off x="1758528" y="1737352"/>
          <a:ext cx="8674943" cy="477251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998605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3166F583-D892-4FD6-A5F5-07BB56812E94}"/>
                                            </p:graphicEl>
                                          </p:spTgt>
                                        </p:tgtEl>
                                        <p:attrNameLst>
                                          <p:attrName>style.visibility</p:attrName>
                                        </p:attrNameLst>
                                      </p:cBhvr>
                                      <p:to>
                                        <p:strVal val="visible"/>
                                      </p:to>
                                    </p:set>
                                    <p:animEffect transition="in" filter="fade">
                                      <p:cBhvr>
                                        <p:cTn id="12" dur="500"/>
                                        <p:tgtEl>
                                          <p:spTgt spid="2">
                                            <p:graphicEl>
                                              <a:dgm id="{3166F583-D892-4FD6-A5F5-07BB56812E9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150D457A-B283-4A32-ABE2-CC1C42D91441}"/>
                                            </p:graphicEl>
                                          </p:spTgt>
                                        </p:tgtEl>
                                        <p:attrNameLst>
                                          <p:attrName>style.visibility</p:attrName>
                                        </p:attrNameLst>
                                      </p:cBhvr>
                                      <p:to>
                                        <p:strVal val="visible"/>
                                      </p:to>
                                    </p:set>
                                    <p:animEffect transition="in" filter="fade">
                                      <p:cBhvr>
                                        <p:cTn id="17" dur="500"/>
                                        <p:tgtEl>
                                          <p:spTgt spid="2">
                                            <p:graphicEl>
                                              <a:dgm id="{150D457A-B283-4A32-ABE2-CC1C42D91441}"/>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
                                            <p:graphicEl>
                                              <a:dgm id="{E0CA6A82-11BE-4073-A681-356FF65EA4CC}"/>
                                            </p:graphicEl>
                                          </p:spTgt>
                                        </p:tgtEl>
                                        <p:attrNameLst>
                                          <p:attrName>style.visibility</p:attrName>
                                        </p:attrNameLst>
                                      </p:cBhvr>
                                      <p:to>
                                        <p:strVal val="visible"/>
                                      </p:to>
                                    </p:set>
                                    <p:animEffect transition="in" filter="fade">
                                      <p:cBhvr>
                                        <p:cTn id="20" dur="500"/>
                                        <p:tgtEl>
                                          <p:spTgt spid="2">
                                            <p:graphicEl>
                                              <a:dgm id="{E0CA6A82-11BE-4073-A681-356FF65EA4CC}"/>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5377701A-D022-4BAB-A782-4CF1612CD72C}"/>
                                            </p:graphicEl>
                                          </p:spTgt>
                                        </p:tgtEl>
                                        <p:attrNameLst>
                                          <p:attrName>style.visibility</p:attrName>
                                        </p:attrNameLst>
                                      </p:cBhvr>
                                      <p:to>
                                        <p:strVal val="visible"/>
                                      </p:to>
                                    </p:set>
                                    <p:animEffect transition="in" filter="fade">
                                      <p:cBhvr>
                                        <p:cTn id="25" dur="500"/>
                                        <p:tgtEl>
                                          <p:spTgt spid="2">
                                            <p:graphicEl>
                                              <a:dgm id="{5377701A-D022-4BAB-A782-4CF1612CD72C}"/>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
                                            <p:graphicEl>
                                              <a:dgm id="{4B476BCE-E40D-41D5-96B1-B20B8C6E60C1}"/>
                                            </p:graphicEl>
                                          </p:spTgt>
                                        </p:tgtEl>
                                        <p:attrNameLst>
                                          <p:attrName>style.visibility</p:attrName>
                                        </p:attrNameLst>
                                      </p:cBhvr>
                                      <p:to>
                                        <p:strVal val="visible"/>
                                      </p:to>
                                    </p:set>
                                    <p:animEffect transition="in" filter="fade">
                                      <p:cBhvr>
                                        <p:cTn id="28" dur="500"/>
                                        <p:tgtEl>
                                          <p:spTgt spid="2">
                                            <p:graphicEl>
                                              <a:dgm id="{4B476BCE-E40D-41D5-96B1-B20B8C6E60C1}"/>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2">
                                            <p:graphicEl>
                                              <a:dgm id="{94BBAEB2-8F73-498F-8CC7-B50C7EA03F55}"/>
                                            </p:graphicEl>
                                          </p:spTgt>
                                        </p:tgtEl>
                                        <p:attrNameLst>
                                          <p:attrName>style.visibility</p:attrName>
                                        </p:attrNameLst>
                                      </p:cBhvr>
                                      <p:to>
                                        <p:strVal val="visible"/>
                                      </p:to>
                                    </p:set>
                                    <p:animEffect transition="in" filter="fade">
                                      <p:cBhvr>
                                        <p:cTn id="33" dur="500"/>
                                        <p:tgtEl>
                                          <p:spTgt spid="2">
                                            <p:graphicEl>
                                              <a:dgm id="{94BBAEB2-8F73-498F-8CC7-B50C7EA03F55}"/>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2">
                                            <p:graphicEl>
                                              <a:dgm id="{DDE64D25-4DC8-4F78-A1D8-33229E64348D}"/>
                                            </p:graphicEl>
                                          </p:spTgt>
                                        </p:tgtEl>
                                        <p:attrNameLst>
                                          <p:attrName>style.visibility</p:attrName>
                                        </p:attrNameLst>
                                      </p:cBhvr>
                                      <p:to>
                                        <p:strVal val="visible"/>
                                      </p:to>
                                    </p:set>
                                    <p:animEffect transition="in" filter="fade">
                                      <p:cBhvr>
                                        <p:cTn id="36" dur="500"/>
                                        <p:tgtEl>
                                          <p:spTgt spid="2">
                                            <p:graphicEl>
                                              <a:dgm id="{DDE64D25-4DC8-4F78-A1D8-33229E64348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Graphic spid="2" grpId="0">
        <p:bldSub>
          <a:bldDgm bld="one"/>
        </p:bldSub>
      </p:bldGraphic>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6096000" y="3933878"/>
            <a:ext cx="2421631" cy="22739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12836762">
            <a:off x="5731369" y="2064906"/>
            <a:ext cx="2697292" cy="1141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830853" y="1528763"/>
            <a:ext cx="2586199" cy="21961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p:cNvPicPr>
            <a:picLocks noChangeAspect="1"/>
          </p:cNvPicPr>
          <p:nvPr/>
        </p:nvPicPr>
        <p:blipFill>
          <a:blip r:embed="rId6"/>
          <a:stretch>
            <a:fillRect/>
          </a:stretch>
        </p:blipFill>
        <p:spPr>
          <a:xfrm>
            <a:off x="9141227" y="3956902"/>
            <a:ext cx="2017311" cy="2761475"/>
          </a:xfrm>
          <a:prstGeom prst="rect">
            <a:avLst/>
          </a:prstGeom>
        </p:spPr>
      </p:pic>
      <p:sp>
        <p:nvSpPr>
          <p:cNvPr id="9" name="TextBox 8"/>
          <p:cNvSpPr txBox="1"/>
          <p:nvPr/>
        </p:nvSpPr>
        <p:spPr>
          <a:xfrm>
            <a:off x="0" y="181643"/>
            <a:ext cx="8517632" cy="646331"/>
          </a:xfrm>
          <a:prstGeom prst="rect">
            <a:avLst/>
          </a:prstGeom>
          <a:solidFill>
            <a:schemeClr val="accent2"/>
          </a:solidFill>
          <a:ln>
            <a:noFill/>
          </a:ln>
        </p:spPr>
        <p:txBody>
          <a:bodyPr wrap="square" rtlCol="0">
            <a:spAutoFit/>
          </a:bodyPr>
          <a:lstStyle/>
          <a:p>
            <a:r>
              <a:rPr lang="en-GB" sz="3600" b="1" dirty="0">
                <a:solidFill>
                  <a:schemeClr val="bg1"/>
                </a:solidFill>
              </a:rPr>
              <a:t> Prohibited Articles</a:t>
            </a:r>
          </a:p>
        </p:txBody>
      </p:sp>
      <p:graphicFrame>
        <p:nvGraphicFramePr>
          <p:cNvPr id="10" name="Diagram 9"/>
          <p:cNvGraphicFramePr/>
          <p:nvPr>
            <p:extLst>
              <p:ext uri="{D42A27DB-BD31-4B8C-83A1-F6EECF244321}">
                <p14:modId xmlns:p14="http://schemas.microsoft.com/office/powerpoint/2010/main" val="336302586"/>
              </p:ext>
            </p:extLst>
          </p:nvPr>
        </p:nvGraphicFramePr>
        <p:xfrm>
          <a:off x="-1445373" y="1020095"/>
          <a:ext cx="8193012" cy="564705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346571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graphicEl>
                                              <a:dgm id="{5A6C5445-E406-A349-BBB5-FCFADD0091D1}"/>
                                            </p:graphicEl>
                                          </p:spTgt>
                                        </p:tgtEl>
                                        <p:attrNameLst>
                                          <p:attrName>style.visibility</p:attrName>
                                        </p:attrNameLst>
                                      </p:cBhvr>
                                      <p:to>
                                        <p:strVal val="visible"/>
                                      </p:to>
                                    </p:set>
                                    <p:animEffect transition="in" filter="fade">
                                      <p:cBhvr>
                                        <p:cTn id="7" dur="500"/>
                                        <p:tgtEl>
                                          <p:spTgt spid="10">
                                            <p:graphicEl>
                                              <a:dgm id="{5A6C5445-E406-A349-BBB5-FCFADD0091D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A0C16849-A505-4942-9C21-3E2AF4F3666A}"/>
                                            </p:graphicEl>
                                          </p:spTgt>
                                        </p:tgtEl>
                                        <p:attrNameLst>
                                          <p:attrName>style.visibility</p:attrName>
                                        </p:attrNameLst>
                                      </p:cBhvr>
                                      <p:to>
                                        <p:strVal val="visible"/>
                                      </p:to>
                                    </p:set>
                                    <p:animEffect transition="in" filter="fade">
                                      <p:cBhvr>
                                        <p:cTn id="12" dur="500"/>
                                        <p:tgtEl>
                                          <p:spTgt spid="10">
                                            <p:graphicEl>
                                              <a:dgm id="{A0C16849-A505-4942-9C21-3E2AF4F3666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
                                            <p:graphicEl>
                                              <a:dgm id="{A89A756F-668C-2844-9DEE-FC02D399D00F}"/>
                                            </p:graphicEl>
                                          </p:spTgt>
                                        </p:tgtEl>
                                        <p:attrNameLst>
                                          <p:attrName>style.visibility</p:attrName>
                                        </p:attrNameLst>
                                      </p:cBhvr>
                                      <p:to>
                                        <p:strVal val="visible"/>
                                      </p:to>
                                    </p:set>
                                    <p:animEffect transition="in" filter="fade">
                                      <p:cBhvr>
                                        <p:cTn id="15" dur="500"/>
                                        <p:tgtEl>
                                          <p:spTgt spid="10">
                                            <p:graphicEl>
                                              <a:dgm id="{A89A756F-668C-2844-9DEE-FC02D399D00F}"/>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graphicEl>
                                              <a:dgm id="{8A37D94D-0B8B-0148-8DB6-31CC2A58AA12}"/>
                                            </p:graphicEl>
                                          </p:spTgt>
                                        </p:tgtEl>
                                        <p:attrNameLst>
                                          <p:attrName>style.visibility</p:attrName>
                                        </p:attrNameLst>
                                      </p:cBhvr>
                                      <p:to>
                                        <p:strVal val="visible"/>
                                      </p:to>
                                    </p:set>
                                    <p:animEffect transition="in" filter="fade">
                                      <p:cBhvr>
                                        <p:cTn id="20" dur="500"/>
                                        <p:tgtEl>
                                          <p:spTgt spid="10">
                                            <p:graphicEl>
                                              <a:dgm id="{8A37D94D-0B8B-0148-8DB6-31CC2A58AA1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0">
                                            <p:graphicEl>
                                              <a:dgm id="{1D1C26C3-0AC6-054A-8FD6-00825AC77044}"/>
                                            </p:graphicEl>
                                          </p:spTgt>
                                        </p:tgtEl>
                                        <p:attrNameLst>
                                          <p:attrName>style.visibility</p:attrName>
                                        </p:attrNameLst>
                                      </p:cBhvr>
                                      <p:to>
                                        <p:strVal val="visible"/>
                                      </p:to>
                                    </p:set>
                                    <p:animEffect transition="in" filter="fade">
                                      <p:cBhvr>
                                        <p:cTn id="23" dur="500"/>
                                        <p:tgtEl>
                                          <p:spTgt spid="10">
                                            <p:graphicEl>
                                              <a:dgm id="{1D1C26C3-0AC6-054A-8FD6-00825AC77044}"/>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500"/>
                                        <p:tgtEl>
                                          <p:spTgt spid="5"/>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6"/>
                                        </p:tgtEl>
                                        <p:attrNameLst>
                                          <p:attrName>style.visibility</p:attrName>
                                        </p:attrNameLst>
                                      </p:cBhvr>
                                      <p:to>
                                        <p:strVal val="visible"/>
                                      </p:to>
                                    </p:set>
                                    <p:animEffect transition="in" filter="fade">
                                      <p:cBhvr>
                                        <p:cTn id="33" dur="500"/>
                                        <p:tgtEl>
                                          <p:spTgt spid="6"/>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7"/>
                                        </p:tgtEl>
                                        <p:attrNameLst>
                                          <p:attrName>style.visibility</p:attrName>
                                        </p:attrNameLst>
                                      </p:cBhvr>
                                      <p:to>
                                        <p:strVal val="visible"/>
                                      </p:to>
                                    </p:set>
                                    <p:animEffect transition="in" filter="fade">
                                      <p:cBhvr>
                                        <p:cTn id="38" dur="500"/>
                                        <p:tgtEl>
                                          <p:spTgt spid="7"/>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8"/>
                                        </p:tgtEl>
                                        <p:attrNameLst>
                                          <p:attrName>style.visibility</p:attrName>
                                        </p:attrNameLst>
                                      </p:cBhvr>
                                      <p:to>
                                        <p:strVal val="visible"/>
                                      </p:to>
                                    </p:set>
                                    <p:animEffect transition="in" filter="fade">
                                      <p:cBhvr>
                                        <p:cTn id="4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Sub>
          <a:bldDgm bld="one"/>
        </p:bldSub>
      </p:bldGraphic>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0" y="149324"/>
            <a:ext cx="7886700" cy="543593"/>
          </a:xfrm>
          <a:solidFill>
            <a:schemeClr val="accent2"/>
          </a:solidFill>
          <a:ln>
            <a:noFill/>
          </a:ln>
        </p:spPr>
        <p:txBody>
          <a:bodyPr>
            <a:noAutofit/>
          </a:bodyPr>
          <a:lstStyle/>
          <a:p>
            <a:pPr algn="ctr"/>
            <a:r>
              <a:rPr lang="en-GB" sz="3600" b="1" dirty="0">
                <a:solidFill>
                  <a:schemeClr val="bg1"/>
                </a:solidFill>
                <a:latin typeface="+mn-lt"/>
              </a:rPr>
              <a:t>Section 1 PACE 1984</a:t>
            </a:r>
          </a:p>
        </p:txBody>
      </p:sp>
      <p:graphicFrame>
        <p:nvGraphicFramePr>
          <p:cNvPr id="8" name="Diagram 7"/>
          <p:cNvGraphicFramePr/>
          <p:nvPr>
            <p:extLst>
              <p:ext uri="{D42A27DB-BD31-4B8C-83A1-F6EECF244321}">
                <p14:modId xmlns:p14="http://schemas.microsoft.com/office/powerpoint/2010/main" val="3840220273"/>
              </p:ext>
            </p:extLst>
          </p:nvPr>
        </p:nvGraphicFramePr>
        <p:xfrm>
          <a:off x="321610" y="1052735"/>
          <a:ext cx="8250889" cy="52359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9499408" y="3144806"/>
            <a:ext cx="1547664" cy="1547664"/>
          </a:xfrm>
          <a:prstGeom prst="rect">
            <a:avLst/>
          </a:prstGeom>
        </p:spPr>
      </p:pic>
      <p:pic>
        <p:nvPicPr>
          <p:cNvPr id="6" name="Picture 5"/>
          <p:cNvPicPr>
            <a:picLocks noChangeAspect="1"/>
          </p:cNvPicPr>
          <p:nvPr/>
        </p:nvPicPr>
        <p:blipFill>
          <a:blip r:embed="rId9"/>
          <a:stretch>
            <a:fillRect/>
          </a:stretch>
        </p:blipFill>
        <p:spPr>
          <a:xfrm>
            <a:off x="7370967" y="2830791"/>
            <a:ext cx="1376561" cy="1645158"/>
          </a:xfrm>
          <a:prstGeom prst="rect">
            <a:avLst/>
          </a:prstGeom>
        </p:spPr>
      </p:pic>
      <p:pic>
        <p:nvPicPr>
          <p:cNvPr id="4" name="Picture 3"/>
          <p:cNvPicPr>
            <a:picLocks noChangeAspect="1"/>
          </p:cNvPicPr>
          <p:nvPr/>
        </p:nvPicPr>
        <p:blipFill>
          <a:blip r:embed="rId10"/>
          <a:stretch>
            <a:fillRect/>
          </a:stretch>
        </p:blipFill>
        <p:spPr>
          <a:xfrm>
            <a:off x="7354241" y="964298"/>
            <a:ext cx="1218258" cy="1202086"/>
          </a:xfrm>
          <a:prstGeom prst="rect">
            <a:avLst/>
          </a:prstGeom>
        </p:spPr>
      </p:pic>
      <p:pic>
        <p:nvPicPr>
          <p:cNvPr id="3" name="Picture 2"/>
          <p:cNvPicPr>
            <a:picLocks noChangeAspect="1"/>
          </p:cNvPicPr>
          <p:nvPr/>
        </p:nvPicPr>
        <p:blipFill>
          <a:blip r:embed="rId11"/>
          <a:stretch>
            <a:fillRect/>
          </a:stretch>
        </p:blipFill>
        <p:spPr>
          <a:xfrm>
            <a:off x="8059248" y="5478437"/>
            <a:ext cx="1440160" cy="925817"/>
          </a:xfrm>
          <a:prstGeom prst="rect">
            <a:avLst/>
          </a:prstGeom>
        </p:spPr>
      </p:pic>
    </p:spTree>
    <p:extLst>
      <p:ext uri="{BB962C8B-B14F-4D97-AF65-F5344CB8AC3E}">
        <p14:creationId xmlns:p14="http://schemas.microsoft.com/office/powerpoint/2010/main" val="29440722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6571FF1F-8849-4FFD-8345-5DC0698F18B1}"/>
                                            </p:graphicEl>
                                          </p:spTgt>
                                        </p:tgtEl>
                                        <p:attrNameLst>
                                          <p:attrName>style.visibility</p:attrName>
                                        </p:attrNameLst>
                                      </p:cBhvr>
                                      <p:to>
                                        <p:strVal val="visible"/>
                                      </p:to>
                                    </p:set>
                                    <p:animEffect transition="in" filter="fade">
                                      <p:cBhvr>
                                        <p:cTn id="7" dur="500"/>
                                        <p:tgtEl>
                                          <p:spTgt spid="8">
                                            <p:graphicEl>
                                              <a:dgm id="{6571FF1F-8849-4FFD-8345-5DC0698F18B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29386E58-2EB0-408A-9AA7-8222A4E724D4}"/>
                                            </p:graphicEl>
                                          </p:spTgt>
                                        </p:tgtEl>
                                        <p:attrNameLst>
                                          <p:attrName>style.visibility</p:attrName>
                                        </p:attrNameLst>
                                      </p:cBhvr>
                                      <p:to>
                                        <p:strVal val="visible"/>
                                      </p:to>
                                    </p:set>
                                    <p:animEffect transition="in" filter="fade">
                                      <p:cBhvr>
                                        <p:cTn id="12" dur="500"/>
                                        <p:tgtEl>
                                          <p:spTgt spid="8">
                                            <p:graphicEl>
                                              <a:dgm id="{29386E58-2EB0-408A-9AA7-8222A4E724D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graphicEl>
                                              <a:dgm id="{9FD49B8A-06A0-4069-8A55-01D3443D24B3}"/>
                                            </p:graphicEl>
                                          </p:spTgt>
                                        </p:tgtEl>
                                        <p:attrNameLst>
                                          <p:attrName>style.visibility</p:attrName>
                                        </p:attrNameLst>
                                      </p:cBhvr>
                                      <p:to>
                                        <p:strVal val="visible"/>
                                      </p:to>
                                    </p:set>
                                    <p:animEffect transition="in" filter="fade">
                                      <p:cBhvr>
                                        <p:cTn id="17" dur="500"/>
                                        <p:tgtEl>
                                          <p:spTgt spid="8">
                                            <p:graphicEl>
                                              <a:dgm id="{9FD49B8A-06A0-4069-8A55-01D3443D24B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lvlOne"/>
        </p:bldSub>
      </p:bldGraphic>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60649"/>
            <a:ext cx="10437168" cy="646331"/>
          </a:xfrm>
          <a:prstGeom prst="rect">
            <a:avLst/>
          </a:prstGeom>
          <a:solidFill>
            <a:schemeClr val="accent2"/>
          </a:solidFill>
          <a:ln>
            <a:noFill/>
          </a:ln>
        </p:spPr>
        <p:txBody>
          <a:bodyPr wrap="square" rtlCol="0">
            <a:spAutoFit/>
          </a:bodyPr>
          <a:lstStyle/>
          <a:p>
            <a:pPr algn="ctr"/>
            <a:r>
              <a:rPr lang="en-GB" sz="3600" b="1" dirty="0">
                <a:solidFill>
                  <a:schemeClr val="bg1"/>
                </a:solidFill>
              </a:rPr>
              <a:t>‘Reasonable Grounds’ – What does it mean to you? </a:t>
            </a:r>
          </a:p>
        </p:txBody>
      </p:sp>
      <p:pic>
        <p:nvPicPr>
          <p:cNvPr id="6" name="Picture 5"/>
          <p:cNvPicPr>
            <a:picLocks noChangeAspect="1"/>
          </p:cNvPicPr>
          <p:nvPr/>
        </p:nvPicPr>
        <p:blipFill rotWithShape="1">
          <a:blip r:embed="rId3">
            <a:extLst>
              <a:ext uri="{28A0092B-C50C-407E-A947-70E740481C1C}">
                <a14:useLocalDpi xmlns:a14="http://schemas.microsoft.com/office/drawing/2010/main" val="0"/>
              </a:ext>
            </a:extLst>
          </a:blip>
          <a:srcRect l="21265" t="12853"/>
          <a:stretch/>
        </p:blipFill>
        <p:spPr>
          <a:xfrm>
            <a:off x="7193634" y="1950717"/>
            <a:ext cx="3579141" cy="3964308"/>
          </a:xfrm>
          <a:prstGeom prst="rect">
            <a:avLst/>
          </a:prstGeom>
        </p:spPr>
      </p:pic>
      <p:graphicFrame>
        <p:nvGraphicFramePr>
          <p:cNvPr id="3" name="Diagram 2"/>
          <p:cNvGraphicFramePr/>
          <p:nvPr>
            <p:extLst>
              <p:ext uri="{D42A27DB-BD31-4B8C-83A1-F6EECF244321}">
                <p14:modId xmlns:p14="http://schemas.microsoft.com/office/powerpoint/2010/main" val="581689042"/>
              </p:ext>
            </p:extLst>
          </p:nvPr>
        </p:nvGraphicFramePr>
        <p:xfrm>
          <a:off x="571799" y="1950717"/>
          <a:ext cx="6148908" cy="396430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1266" name="Picture 2" descr="10 Minute Clock Images – Browse 13,770 Stock Photos, Vectors, and Video |  Adobe Stock">
            <a:extLst>
              <a:ext uri="{FF2B5EF4-FFF2-40B4-BE49-F238E27FC236}">
                <a16:creationId xmlns:a16="http://schemas.microsoft.com/office/drawing/2014/main" id="{DE24B8DF-4EBE-05AD-F186-1C729FB1E49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077151" y="1282401"/>
            <a:ext cx="1689399" cy="168939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D144BE4-E12B-E4D1-D149-CF67B77C2075}"/>
              </a:ext>
            </a:extLst>
          </p:cNvPr>
          <p:cNvSpPr txBox="1"/>
          <p:nvPr/>
        </p:nvSpPr>
        <p:spPr>
          <a:xfrm>
            <a:off x="4286250" y="6172201"/>
            <a:ext cx="5572125" cy="584775"/>
          </a:xfrm>
          <a:prstGeom prst="rect">
            <a:avLst/>
          </a:prstGeom>
          <a:noFill/>
        </p:spPr>
        <p:txBody>
          <a:bodyPr wrap="square" rtlCol="0">
            <a:spAutoFit/>
          </a:bodyPr>
          <a:lstStyle/>
          <a:p>
            <a:r>
              <a:rPr lang="en-US" sz="3200" dirty="0">
                <a:solidFill>
                  <a:srgbClr val="FF0000"/>
                </a:solidFill>
              </a:rPr>
              <a:t>Learn: B A I T K </a:t>
            </a:r>
          </a:p>
        </p:txBody>
      </p:sp>
    </p:spTree>
    <p:extLst>
      <p:ext uri="{BB962C8B-B14F-4D97-AF65-F5344CB8AC3E}">
        <p14:creationId xmlns:p14="http://schemas.microsoft.com/office/powerpoint/2010/main" val="732744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B26FDA26-65E2-4D89-818A-6697CBB9BEBC}"/>
                                            </p:graphicEl>
                                          </p:spTgt>
                                        </p:tgtEl>
                                        <p:attrNameLst>
                                          <p:attrName>style.visibility</p:attrName>
                                        </p:attrNameLst>
                                      </p:cBhvr>
                                      <p:to>
                                        <p:strVal val="visible"/>
                                      </p:to>
                                    </p:set>
                                    <p:animEffect transition="in" filter="fade">
                                      <p:cBhvr>
                                        <p:cTn id="7" dur="500"/>
                                        <p:tgtEl>
                                          <p:spTgt spid="3">
                                            <p:graphicEl>
                                              <a:dgm id="{B26FDA26-65E2-4D89-818A-6697CBB9BEB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40336F90-D95A-4773-AD97-6FF8021E7814}"/>
                                            </p:graphicEl>
                                          </p:spTgt>
                                        </p:tgtEl>
                                        <p:attrNameLst>
                                          <p:attrName>style.visibility</p:attrName>
                                        </p:attrNameLst>
                                      </p:cBhvr>
                                      <p:to>
                                        <p:strVal val="visible"/>
                                      </p:to>
                                    </p:set>
                                    <p:animEffect transition="in" filter="fade">
                                      <p:cBhvr>
                                        <p:cTn id="12" dur="500"/>
                                        <p:tgtEl>
                                          <p:spTgt spid="3">
                                            <p:graphicEl>
                                              <a:dgm id="{40336F90-D95A-4773-AD97-6FF8021E781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88B22D7D-2CF6-4834-B8CE-0424797544DD}"/>
                                            </p:graphicEl>
                                          </p:spTgt>
                                        </p:tgtEl>
                                        <p:attrNameLst>
                                          <p:attrName>style.visibility</p:attrName>
                                        </p:attrNameLst>
                                      </p:cBhvr>
                                      <p:to>
                                        <p:strVal val="visible"/>
                                      </p:to>
                                    </p:set>
                                    <p:animEffect transition="in" filter="fade">
                                      <p:cBhvr>
                                        <p:cTn id="17" dur="500"/>
                                        <p:tgtEl>
                                          <p:spTgt spid="3">
                                            <p:graphicEl>
                                              <a:dgm id="{88B22D7D-2CF6-4834-B8CE-0424797544D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lvlOne"/>
        </p:bldSub>
      </p:bldGraphic>
    </p:bld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923BE4C-E51E-11B2-55B4-D14F40CEBC49}"/>
              </a:ext>
            </a:extLst>
          </p:cNvPr>
          <p:cNvSpPr txBox="1"/>
          <p:nvPr/>
        </p:nvSpPr>
        <p:spPr>
          <a:xfrm>
            <a:off x="572493" y="238539"/>
            <a:ext cx="11018520" cy="1434415"/>
          </a:xfrm>
          <a:prstGeom prst="rect">
            <a:avLst/>
          </a:prstGeom>
        </p:spPr>
        <p:txBody>
          <a:bodyPr vert="horz" lIns="91440" tIns="45720" rIns="91440" bIns="45720" rtlCol="0" anchor="b">
            <a:normAutofit/>
          </a:bodyPr>
          <a:lstStyle/>
          <a:p>
            <a:pPr marL="0" marR="0" lvl="0" indent="0" fontAlgn="auto">
              <a:lnSpc>
                <a:spcPct val="90000"/>
              </a:lnSpc>
              <a:spcBef>
                <a:spcPct val="0"/>
              </a:spcBef>
              <a:spcAft>
                <a:spcPts val="600"/>
              </a:spcAft>
              <a:buClrTx/>
              <a:buSzTx/>
              <a:tabLst/>
              <a:defRPr/>
            </a:pPr>
            <a:r>
              <a:rPr kumimoji="0" lang="en-US" altLang="en-US" sz="4600" b="0" i="0" u="none" strike="noStrike" cap="none" spc="0" normalizeH="0" baseline="0" noProof="0">
                <a:ln>
                  <a:noFill/>
                </a:ln>
                <a:effectLst/>
                <a:uLnTx/>
                <a:uFillTx/>
                <a:latin typeface="+mj-lt"/>
                <a:ea typeface="+mj-ea"/>
                <a:cs typeface="+mj-cs"/>
              </a:rPr>
              <a:t>Remember -What can you give evidence of? </a:t>
            </a:r>
          </a:p>
        </p:txBody>
      </p:sp>
      <p:sp>
        <p:nvSpPr>
          <p:cNvPr id="10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Police urge the public to 'respect the countryside' after increase of criminal  damage to farms - Agriland.co.uk">
            <a:extLst>
              <a:ext uri="{FF2B5EF4-FFF2-40B4-BE49-F238E27FC236}">
                <a16:creationId xmlns:a16="http://schemas.microsoft.com/office/drawing/2014/main" id="{2C6F1E73-9DF5-0FE7-C1AE-4C01F57DACF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549" r="14576"/>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2" name="TextBox 5">
            <a:extLst>
              <a:ext uri="{FF2B5EF4-FFF2-40B4-BE49-F238E27FC236}">
                <a16:creationId xmlns:a16="http://schemas.microsoft.com/office/drawing/2014/main" id="{2FC96B56-8114-0747-D6D3-4B3104A781B2}"/>
              </a:ext>
            </a:extLst>
          </p:cNvPr>
          <p:cNvGraphicFramePr/>
          <p:nvPr>
            <p:extLst>
              <p:ext uri="{D42A27DB-BD31-4B8C-83A1-F6EECF244321}">
                <p14:modId xmlns:p14="http://schemas.microsoft.com/office/powerpoint/2010/main" val="2698588760"/>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2762727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EC4F618C-69F6-4A21-97DA-B826D664867E}"/>
              </a:ext>
            </a:extLst>
          </p:cNvPr>
          <p:cNvGraphicFramePr/>
          <p:nvPr/>
        </p:nvGraphicFramePr>
        <p:xfrm>
          <a:off x="128337" y="238923"/>
          <a:ext cx="12063663" cy="63801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7591723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3F5B8A24-E128-4EA2-9A64-7C66189C0693}"/>
              </a:ext>
            </a:extLst>
          </p:cNvPr>
          <p:cNvGraphicFramePr/>
          <p:nvPr/>
        </p:nvGraphicFramePr>
        <p:xfrm>
          <a:off x="460364" y="0"/>
          <a:ext cx="11353800"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4580" name="Picture 4" descr="RED CROSS - MFC Foundation">
            <a:extLst>
              <a:ext uri="{FF2B5EF4-FFF2-40B4-BE49-F238E27FC236}">
                <a16:creationId xmlns:a16="http://schemas.microsoft.com/office/drawing/2014/main" id="{E9C409FA-F4A3-DC47-87EF-1D73A667402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405171" y="5214598"/>
            <a:ext cx="1513797" cy="1513797"/>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RED CROSS - MFC Foundation">
            <a:extLst>
              <a:ext uri="{FF2B5EF4-FFF2-40B4-BE49-F238E27FC236}">
                <a16:creationId xmlns:a16="http://schemas.microsoft.com/office/drawing/2014/main" id="{9D792FE8-A617-4142-8677-B9612F63975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474424" y="5214598"/>
            <a:ext cx="1513797" cy="15137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268809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5" name="TextBox 4">
            <a:extLst>
              <a:ext uri="{FF2B5EF4-FFF2-40B4-BE49-F238E27FC236}">
                <a16:creationId xmlns:a16="http://schemas.microsoft.com/office/drawing/2014/main" id="{C4A2E1B6-F2A6-2CB7-8B8E-C54B1832ED1F}"/>
              </a:ext>
            </a:extLst>
          </p:cNvPr>
          <p:cNvSpPr txBox="1"/>
          <p:nvPr/>
        </p:nvSpPr>
        <p:spPr>
          <a:xfrm>
            <a:off x="407884" y="197635"/>
            <a:ext cx="3939688" cy="3667838"/>
          </a:xfrm>
          <a:prstGeom prst="rect">
            <a:avLst/>
          </a:prstGeom>
        </p:spPr>
        <p:txBody>
          <a:bodyPr vert="horz" lIns="91440" tIns="45720" rIns="91440" bIns="45720" rtlCol="0" anchor="ctr">
            <a:normAutofit/>
          </a:bodyPr>
          <a:lstStyle/>
          <a:p>
            <a:pPr marL="0" marR="0" indent="0" fontAlgn="base">
              <a:lnSpc>
                <a:spcPct val="90000"/>
              </a:lnSpc>
              <a:spcBef>
                <a:spcPct val="0"/>
              </a:spcBef>
              <a:spcAft>
                <a:spcPts val="600"/>
              </a:spcAft>
              <a:buClrTx/>
              <a:buSzTx/>
              <a:tabLst/>
              <a:defRPr/>
            </a:pPr>
            <a:r>
              <a:rPr lang="en-US" altLang="en-US" sz="4000" b="1" kern="1200" dirty="0">
                <a:solidFill>
                  <a:schemeClr val="tx1"/>
                </a:solidFill>
                <a:latin typeface="+mj-lt"/>
                <a:ea typeface="+mj-ea"/>
                <a:cs typeface="+mj-cs"/>
              </a:rPr>
              <a:t>Code A of PACE </a:t>
            </a:r>
            <a:br>
              <a:rPr lang="en-US" altLang="en-US" sz="4000" b="1" kern="1200" dirty="0">
                <a:solidFill>
                  <a:schemeClr val="tx1"/>
                </a:solidFill>
                <a:latin typeface="+mj-lt"/>
                <a:ea typeface="+mj-ea"/>
                <a:cs typeface="+mj-cs"/>
              </a:rPr>
            </a:br>
            <a:r>
              <a:rPr lang="en-US" altLang="en-US" sz="4000" kern="1200" dirty="0">
                <a:solidFill>
                  <a:schemeClr val="tx1"/>
                </a:solidFill>
                <a:latin typeface="+mj-lt"/>
                <a:ea typeface="+mj-ea"/>
                <a:cs typeface="+mj-cs"/>
              </a:rPr>
              <a:t>states reasonable grounds for suspicion </a:t>
            </a:r>
            <a:r>
              <a:rPr lang="en-US" altLang="en-US" sz="4000" i="0" kern="1200" dirty="0">
                <a:solidFill>
                  <a:schemeClr val="tx1"/>
                </a:solidFill>
                <a:latin typeface="+mj-lt"/>
                <a:ea typeface="+mj-ea"/>
                <a:cs typeface="+mj-cs"/>
              </a:rPr>
              <a:t>could be based on:</a:t>
            </a:r>
          </a:p>
        </p:txBody>
      </p:sp>
      <p:cxnSp>
        <p:nvCxnSpPr>
          <p:cNvPr id="13" name="Straight Connector 12">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7" name="TextBox 2">
            <a:extLst>
              <a:ext uri="{FF2B5EF4-FFF2-40B4-BE49-F238E27FC236}">
                <a16:creationId xmlns:a16="http://schemas.microsoft.com/office/drawing/2014/main" id="{402EE627-B893-FD31-4DAB-6B3FB77EC2A3}"/>
              </a:ext>
            </a:extLst>
          </p:cNvPr>
          <p:cNvGraphicFramePr/>
          <p:nvPr>
            <p:extLst>
              <p:ext uri="{D42A27DB-BD31-4B8C-83A1-F6EECF244321}">
                <p14:modId xmlns:p14="http://schemas.microsoft.com/office/powerpoint/2010/main" val="1796856465"/>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314" name="Picture 2" descr="IMPORTANT INFO REQUIRED ASAP - Douglas Valley Nursery">
            <a:extLst>
              <a:ext uri="{FF2B5EF4-FFF2-40B4-BE49-F238E27FC236}">
                <a16:creationId xmlns:a16="http://schemas.microsoft.com/office/drawing/2014/main" id="{F4530C59-EB83-D476-8A0E-A8CABA59CBF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8200" y="4054795"/>
            <a:ext cx="3262303" cy="225944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60D5A9C-7A0F-3AE1-DF69-6504EC6153B6}"/>
              </a:ext>
            </a:extLst>
          </p:cNvPr>
          <p:cNvSpPr txBox="1"/>
          <p:nvPr/>
        </p:nvSpPr>
        <p:spPr>
          <a:xfrm>
            <a:off x="5108535" y="141680"/>
            <a:ext cx="4684295" cy="769441"/>
          </a:xfrm>
          <a:prstGeom prst="rect">
            <a:avLst/>
          </a:prstGeom>
          <a:noFill/>
        </p:spPr>
        <p:txBody>
          <a:bodyPr wrap="square" rtlCol="0">
            <a:spAutoFit/>
          </a:bodyPr>
          <a:lstStyle/>
          <a:p>
            <a:r>
              <a:rPr lang="en-US" sz="4400" dirty="0"/>
              <a:t>SHACKS!</a:t>
            </a:r>
          </a:p>
        </p:txBody>
      </p:sp>
    </p:spTree>
    <p:extLst>
      <p:ext uri="{BB962C8B-B14F-4D97-AF65-F5344CB8AC3E}">
        <p14:creationId xmlns:p14="http://schemas.microsoft.com/office/powerpoint/2010/main" val="353398160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3"/>
          <p:cNvSpPr txBox="1">
            <a:spLocks noChangeArrowheads="1"/>
          </p:cNvSpPr>
          <p:nvPr/>
        </p:nvSpPr>
        <p:spPr bwMode="auto">
          <a:xfrm>
            <a:off x="572493" y="238539"/>
            <a:ext cx="11018520" cy="143441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defRPr/>
            </a:pPr>
            <a:r>
              <a:rPr lang="en-US" altLang="en-US" sz="4600">
                <a:solidFill>
                  <a:schemeClr val="tx1"/>
                </a:solidFill>
                <a:latin typeface="+mj-lt"/>
                <a:ea typeface="+mj-ea"/>
                <a:cs typeface="+mj-cs"/>
              </a:rPr>
              <a:t>Discuss: </a:t>
            </a:r>
          </a:p>
          <a:p>
            <a:pPr>
              <a:lnSpc>
                <a:spcPct val="90000"/>
              </a:lnSpc>
              <a:spcBef>
                <a:spcPct val="0"/>
              </a:spcBef>
              <a:spcAft>
                <a:spcPts val="600"/>
              </a:spcAft>
              <a:buNone/>
              <a:defRPr/>
            </a:pPr>
            <a:r>
              <a:rPr lang="en-US" altLang="en-US" sz="4600">
                <a:solidFill>
                  <a:schemeClr val="tx1"/>
                </a:solidFill>
                <a:latin typeface="+mj-lt"/>
                <a:ea typeface="+mj-ea"/>
                <a:cs typeface="+mj-cs"/>
              </a:rPr>
              <a:t>Reasonable Grounds</a:t>
            </a:r>
          </a:p>
        </p:txBody>
      </p:sp>
      <p:sp>
        <p:nvSpPr>
          <p:cNvPr id="4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BAFEDDA-6F63-D520-2A4B-FD6C10FEBEFC}"/>
              </a:ext>
            </a:extLst>
          </p:cNvPr>
          <p:cNvSpPr txBox="1"/>
          <p:nvPr/>
        </p:nvSpPr>
        <p:spPr>
          <a:xfrm>
            <a:off x="572493" y="2071316"/>
            <a:ext cx="6713552" cy="4119172"/>
          </a:xfrm>
          <a:prstGeom prst="rect">
            <a:avLst/>
          </a:prstGeom>
        </p:spPr>
        <p:txBody>
          <a:bodyPr vert="horz" lIns="91440" tIns="45720" rIns="91440" bIns="45720" rtlCol="0" anchor="t">
            <a:normAutofit fontScale="85000" lnSpcReduction="20000"/>
          </a:bodyPr>
          <a:lstStyle/>
          <a:p>
            <a:pPr>
              <a:lnSpc>
                <a:spcPct val="90000"/>
              </a:lnSpc>
              <a:spcAft>
                <a:spcPts val="600"/>
              </a:spcAft>
            </a:pPr>
            <a:r>
              <a:rPr lang="en-US" sz="3500" dirty="0"/>
              <a:t>1. What must you have before searching? </a:t>
            </a:r>
          </a:p>
          <a:p>
            <a:pPr indent="-228600">
              <a:lnSpc>
                <a:spcPct val="90000"/>
              </a:lnSpc>
              <a:spcAft>
                <a:spcPts val="600"/>
              </a:spcAft>
              <a:buFont typeface="Arial" panose="020B0604020202020204" pitchFamily="34" charset="0"/>
              <a:buChar char="•"/>
            </a:pPr>
            <a:endParaRPr lang="en-US" sz="3500" dirty="0"/>
          </a:p>
          <a:p>
            <a:pPr>
              <a:lnSpc>
                <a:spcPct val="90000"/>
              </a:lnSpc>
              <a:spcAft>
                <a:spcPts val="600"/>
              </a:spcAft>
            </a:pPr>
            <a:r>
              <a:rPr lang="en-US" sz="3500" dirty="0"/>
              <a:t>2. What about reasonable grounds for suspicion and searching groups? </a:t>
            </a:r>
          </a:p>
          <a:p>
            <a:pPr indent="-228600">
              <a:lnSpc>
                <a:spcPct val="90000"/>
              </a:lnSpc>
              <a:spcAft>
                <a:spcPts val="600"/>
              </a:spcAft>
              <a:buFont typeface="Arial" panose="020B0604020202020204" pitchFamily="34" charset="0"/>
              <a:buChar char="•"/>
            </a:pPr>
            <a:endParaRPr lang="en-US" sz="3500" dirty="0"/>
          </a:p>
          <a:p>
            <a:pPr>
              <a:lnSpc>
                <a:spcPct val="90000"/>
              </a:lnSpc>
              <a:spcAft>
                <a:spcPts val="600"/>
              </a:spcAft>
            </a:pPr>
            <a:r>
              <a:rPr lang="en-US" sz="3500" dirty="0"/>
              <a:t>3. What about decision-making and bias? </a:t>
            </a:r>
          </a:p>
          <a:p>
            <a:pPr indent="-228600">
              <a:lnSpc>
                <a:spcPct val="90000"/>
              </a:lnSpc>
              <a:spcAft>
                <a:spcPts val="600"/>
              </a:spcAft>
              <a:buFont typeface="Arial" panose="020B0604020202020204" pitchFamily="34" charset="0"/>
              <a:buChar char="•"/>
            </a:pPr>
            <a:r>
              <a:rPr lang="en-US" sz="3500" dirty="0"/>
              <a:t>-Prejudice</a:t>
            </a:r>
          </a:p>
          <a:p>
            <a:pPr indent="-228600">
              <a:lnSpc>
                <a:spcPct val="90000"/>
              </a:lnSpc>
              <a:spcAft>
                <a:spcPts val="600"/>
              </a:spcAft>
              <a:buFont typeface="Arial" panose="020B0604020202020204" pitchFamily="34" charset="0"/>
              <a:buChar char="•"/>
            </a:pPr>
            <a:r>
              <a:rPr lang="en-US" sz="3500" dirty="0"/>
              <a:t>-Stereotyping</a:t>
            </a:r>
          </a:p>
          <a:p>
            <a:pPr indent="-228600">
              <a:lnSpc>
                <a:spcPct val="90000"/>
              </a:lnSpc>
              <a:spcAft>
                <a:spcPts val="600"/>
              </a:spcAft>
              <a:buFont typeface="Arial" panose="020B0604020202020204" pitchFamily="34" charset="0"/>
              <a:buChar char="•"/>
            </a:pPr>
            <a:r>
              <a:rPr lang="en-US" sz="3500" dirty="0"/>
              <a:t>-Unconscious bias </a:t>
            </a:r>
          </a:p>
          <a:p>
            <a:pPr indent="-228600">
              <a:lnSpc>
                <a:spcPct val="90000"/>
              </a:lnSpc>
              <a:spcAft>
                <a:spcPts val="600"/>
              </a:spcAft>
              <a:buFont typeface="Arial" panose="020B0604020202020204" pitchFamily="34" charset="0"/>
              <a:buChar char="•"/>
            </a:pPr>
            <a:r>
              <a:rPr lang="en-US" sz="3500" dirty="0"/>
              <a:t>-Discrimination? </a:t>
            </a:r>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endParaRPr lang="en-US" sz="2200" dirty="0"/>
          </a:p>
        </p:txBody>
      </p:sp>
      <p:pic>
        <p:nvPicPr>
          <p:cNvPr id="2" name="Picture 2" descr="\\Client\G$\CKP Images\NIM\Question 1.png"/>
          <p:cNvPicPr>
            <a:picLocks noChangeAspect="1" noChangeArrowheads="1"/>
          </p:cNvPicPr>
          <p:nvPr/>
        </p:nvPicPr>
        <p:blipFill rotWithShape="1">
          <a:blip r:embed="rId3">
            <a:extLst>
              <a:ext uri="{28A0092B-C50C-407E-A947-70E740481C1C}">
                <a14:useLocalDpi xmlns:a14="http://schemas.microsoft.com/office/drawing/2010/main" val="0"/>
              </a:ext>
            </a:extLst>
          </a:blip>
          <a:srcRect r="3796"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180429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6894" y="2016235"/>
            <a:ext cx="5033606" cy="4601310"/>
          </a:xfrm>
          <a:prstGeom prst="rect">
            <a:avLst/>
          </a:prstGeom>
          <a:solidFill>
            <a:schemeClr val="accent1">
              <a:lumMod val="40000"/>
              <a:lumOff val="60000"/>
            </a:schemeClr>
          </a:solidFill>
          <a:ln>
            <a:noFill/>
          </a:ln>
          <a:effectLst/>
        </p:spPr>
      </p:pic>
      <p:sp>
        <p:nvSpPr>
          <p:cNvPr id="5" name="TextBox 4"/>
          <p:cNvSpPr txBox="1"/>
          <p:nvPr/>
        </p:nvSpPr>
        <p:spPr>
          <a:xfrm>
            <a:off x="5280061" y="2016235"/>
            <a:ext cx="5546035" cy="1200329"/>
          </a:xfrm>
          <a:prstGeom prst="rect">
            <a:avLst/>
          </a:prstGeom>
          <a:solidFill>
            <a:schemeClr val="accent3">
              <a:lumMod val="60000"/>
              <a:lumOff val="40000"/>
            </a:schemeClr>
          </a:solidFill>
        </p:spPr>
        <p:txBody>
          <a:bodyPr wrap="square" rtlCol="0">
            <a:spAutoFit/>
          </a:bodyPr>
          <a:lstStyle/>
          <a:p>
            <a:pPr algn="ctr"/>
            <a:r>
              <a:rPr lang="en-GB" sz="3600" b="1" dirty="0">
                <a:solidFill>
                  <a:schemeClr val="bg1"/>
                </a:solidFill>
              </a:rPr>
              <a:t>What does </a:t>
            </a:r>
            <a:r>
              <a:rPr lang="en-GB" sz="3600" b="1" i="1" dirty="0">
                <a:solidFill>
                  <a:schemeClr val="bg1"/>
                </a:solidFill>
              </a:rPr>
              <a:t>Unconscious Bias </a:t>
            </a:r>
            <a:r>
              <a:rPr lang="en-GB" sz="3600" b="1" dirty="0">
                <a:solidFill>
                  <a:schemeClr val="bg1"/>
                </a:solidFill>
              </a:rPr>
              <a:t>mean?</a:t>
            </a:r>
          </a:p>
        </p:txBody>
      </p:sp>
      <p:sp>
        <p:nvSpPr>
          <p:cNvPr id="4" name="TextBox 3">
            <a:extLst>
              <a:ext uri="{FF2B5EF4-FFF2-40B4-BE49-F238E27FC236}">
                <a16:creationId xmlns:a16="http://schemas.microsoft.com/office/drawing/2014/main" id="{421B8785-A93A-2CFE-3BCC-3673B70660F9}"/>
              </a:ext>
            </a:extLst>
          </p:cNvPr>
          <p:cNvSpPr txBox="1"/>
          <p:nvPr/>
        </p:nvSpPr>
        <p:spPr>
          <a:xfrm>
            <a:off x="268510" y="273722"/>
            <a:ext cx="8159874" cy="1200329"/>
          </a:xfrm>
          <a:prstGeom prst="rect">
            <a:avLst/>
          </a:prstGeom>
          <a:noFill/>
        </p:spPr>
        <p:txBody>
          <a:bodyPr wrap="square" rtlCol="0">
            <a:spAutoFit/>
          </a:bodyPr>
          <a:lstStyle/>
          <a:p>
            <a:pPr algn="ctr"/>
            <a:r>
              <a:rPr lang="en-US" sz="3600" b="1" u="sng" dirty="0">
                <a:solidFill>
                  <a:srgbClr val="FF0000"/>
                </a:solidFill>
              </a:rPr>
              <a:t>Discuss: What types of things can affect what decision we make? </a:t>
            </a:r>
          </a:p>
        </p:txBody>
      </p:sp>
      <p:pic>
        <p:nvPicPr>
          <p:cNvPr id="8" name="Picture 7" descr="Graphical user interface, application&#10;&#10;Description automatically generated">
            <a:extLst>
              <a:ext uri="{FF2B5EF4-FFF2-40B4-BE49-F238E27FC236}">
                <a16:creationId xmlns:a16="http://schemas.microsoft.com/office/drawing/2014/main" id="{0D2809CB-3627-177D-C526-9FE736A3402B}"/>
              </a:ext>
            </a:extLst>
          </p:cNvPr>
          <p:cNvPicPr>
            <a:picLocks noChangeAspect="1"/>
          </p:cNvPicPr>
          <p:nvPr/>
        </p:nvPicPr>
        <p:blipFill>
          <a:blip r:embed="rId4"/>
          <a:stretch>
            <a:fillRect/>
          </a:stretch>
        </p:blipFill>
        <p:spPr>
          <a:xfrm>
            <a:off x="5310499" y="3269843"/>
            <a:ext cx="5546035" cy="3347702"/>
          </a:xfrm>
          <a:prstGeom prst="rect">
            <a:avLst/>
          </a:prstGeom>
          <a:ln>
            <a:noFill/>
          </a:ln>
          <a:effectLst>
            <a:outerShdw blurRad="292100" dist="139700" dir="2700000" algn="tl" rotWithShape="0">
              <a:srgbClr val="333333">
                <a:alpha val="65000"/>
              </a:srgbClr>
            </a:outerShdw>
          </a:effectLst>
        </p:spPr>
      </p:pic>
      <p:pic>
        <p:nvPicPr>
          <p:cNvPr id="6" name="Picture 5">
            <a:hlinkClick r:id="rId5"/>
          </p:cNvPr>
          <p:cNvPicPr>
            <a:picLocks noChangeAspect="1"/>
          </p:cNvPicPr>
          <p:nvPr/>
        </p:nvPicPr>
        <p:blipFill>
          <a:blip r:embed="rId6"/>
          <a:stretch>
            <a:fillRect/>
          </a:stretch>
        </p:blipFill>
        <p:spPr>
          <a:xfrm>
            <a:off x="9499531" y="273722"/>
            <a:ext cx="2178019" cy="151408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272120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The Science Behind Unconscious Bias - And How It Affects Hiring">
            <a:extLst>
              <a:ext uri="{FF2B5EF4-FFF2-40B4-BE49-F238E27FC236}">
                <a16:creationId xmlns:a16="http://schemas.microsoft.com/office/drawing/2014/main" id="{EAE77745-3DBE-5A42-EF1E-72F070CEA62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533" r="6166"/>
          <a:stretch/>
        </p:blipFill>
        <p:spPr bwMode="auto">
          <a:xfrm>
            <a:off x="2391885" y="2162455"/>
            <a:ext cx="7408230" cy="434807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2176469-1D0D-D02E-EB48-409DDA3A3E93}"/>
              </a:ext>
            </a:extLst>
          </p:cNvPr>
          <p:cNvSpPr txBox="1"/>
          <p:nvPr/>
        </p:nvSpPr>
        <p:spPr>
          <a:xfrm>
            <a:off x="1146047" y="-581938"/>
            <a:ext cx="9886387" cy="3660185"/>
          </a:xfrm>
          <a:prstGeom prst="rect">
            <a:avLst/>
          </a:prstGeom>
        </p:spPr>
        <p:txBody>
          <a:bodyPr vert="horz" lIns="91440" tIns="45720" rIns="91440" bIns="45720" rtlCol="0" anchor="ctr">
            <a:normAutofit/>
          </a:bodyPr>
          <a:lstStyle/>
          <a:p>
            <a:pPr algn="ctr">
              <a:lnSpc>
                <a:spcPct val="90000"/>
              </a:lnSpc>
              <a:spcAft>
                <a:spcPts val="600"/>
              </a:spcAft>
              <a:defRPr/>
            </a:pPr>
            <a:r>
              <a:rPr lang="en-US" sz="2200" b="1" i="0" dirty="0">
                <a:solidFill>
                  <a:schemeClr val="bg1"/>
                </a:solidFill>
              </a:rPr>
              <a:t>Having discussed unconscious bias, can you give examples of how unconscious bias can impact on a stop and search?</a:t>
            </a:r>
          </a:p>
        </p:txBody>
      </p:sp>
    </p:spTree>
    <p:extLst>
      <p:ext uri="{BB962C8B-B14F-4D97-AF65-F5344CB8AC3E}">
        <p14:creationId xmlns:p14="http://schemas.microsoft.com/office/powerpoint/2010/main" val="100104709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954712" y="1412777"/>
            <a:ext cx="8394700" cy="4447397"/>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defRPr/>
            </a:pPr>
            <a:endParaRPr lang="en-GB" altLang="en-US" sz="1800" dirty="0">
              <a:solidFill>
                <a:srgbClr val="002060"/>
              </a:solidFill>
              <a:latin typeface="Arial" pitchFamily="34" charset="0"/>
              <a:cs typeface="Arial" pitchFamily="34" charset="0"/>
            </a:endParaRPr>
          </a:p>
          <a:p>
            <a:pPr marL="285750" indent="-285750">
              <a:defRPr/>
            </a:pPr>
            <a:endParaRPr lang="en-GB" altLang="en-US" sz="1800" dirty="0">
              <a:solidFill>
                <a:srgbClr val="002060"/>
              </a:solidFill>
              <a:latin typeface="Arial" pitchFamily="34" charset="0"/>
              <a:cs typeface="Arial" pitchFamily="34" charset="0"/>
            </a:endParaRPr>
          </a:p>
          <a:p>
            <a:pPr marL="285750" indent="-285750">
              <a:defRPr/>
            </a:pPr>
            <a:endParaRPr lang="en-GB" altLang="en-US" sz="1800" dirty="0">
              <a:solidFill>
                <a:srgbClr val="002060"/>
              </a:solidFill>
              <a:latin typeface="Arial" pitchFamily="34" charset="0"/>
              <a:cs typeface="Arial" pitchFamily="34" charset="0"/>
            </a:endParaRPr>
          </a:p>
          <a:p>
            <a:pPr marL="285750" indent="-285750">
              <a:defRPr/>
            </a:pPr>
            <a:endParaRPr lang="en-GB" altLang="en-US" sz="1800" dirty="0">
              <a:solidFill>
                <a:srgbClr val="002060"/>
              </a:solidFill>
              <a:latin typeface="Arial" pitchFamily="34" charset="0"/>
              <a:cs typeface="Arial" pitchFamily="34" charset="0"/>
            </a:endParaRPr>
          </a:p>
        </p:txBody>
      </p:sp>
      <p:sp>
        <p:nvSpPr>
          <p:cNvPr id="47" name="TextBox 46"/>
          <p:cNvSpPr txBox="1"/>
          <p:nvPr/>
        </p:nvSpPr>
        <p:spPr>
          <a:xfrm>
            <a:off x="0" y="535517"/>
            <a:ext cx="6482914" cy="646331"/>
          </a:xfrm>
          <a:prstGeom prst="rect">
            <a:avLst/>
          </a:prstGeom>
          <a:solidFill>
            <a:schemeClr val="accent3">
              <a:lumMod val="60000"/>
              <a:lumOff val="40000"/>
            </a:schemeClr>
          </a:solidFill>
        </p:spPr>
        <p:txBody>
          <a:bodyPr wrap="square" rtlCol="0">
            <a:spAutoFit/>
          </a:bodyPr>
          <a:lstStyle/>
          <a:p>
            <a:pPr algn="ctr"/>
            <a:r>
              <a:rPr lang="en-GB" sz="3600" b="1" dirty="0">
                <a:solidFill>
                  <a:schemeClr val="bg1"/>
                </a:solidFill>
              </a:rPr>
              <a:t>Stereotyping</a:t>
            </a:r>
          </a:p>
        </p:txBody>
      </p:sp>
      <p:pic>
        <p:nvPicPr>
          <p:cNvPr id="48" name="Picture 47">
            <a:hlinkClick r:id="rId3"/>
          </p:cNvPr>
          <p:cNvPicPr>
            <a:picLocks noChangeAspect="1"/>
          </p:cNvPicPr>
          <p:nvPr/>
        </p:nvPicPr>
        <p:blipFill>
          <a:blip r:embed="rId4"/>
          <a:stretch>
            <a:fillRect/>
          </a:stretch>
        </p:blipFill>
        <p:spPr>
          <a:xfrm>
            <a:off x="7496706" y="535517"/>
            <a:ext cx="3946967" cy="2743800"/>
          </a:xfrm>
          <a:prstGeom prst="rect">
            <a:avLst/>
          </a:prstGeom>
          <a:ln>
            <a:noFill/>
          </a:ln>
          <a:effectLst>
            <a:outerShdw blurRad="292100" dist="139700" dir="2700000" algn="tl" rotWithShape="0">
              <a:srgbClr val="333333">
                <a:alpha val="65000"/>
              </a:srgbClr>
            </a:outerShdw>
          </a:effectLst>
        </p:spPr>
      </p:pic>
      <p:pic>
        <p:nvPicPr>
          <p:cNvPr id="45" name="Picture 44" descr="A group of people walking&#10;&#10;Description automatically generated with low confidence">
            <a:extLst>
              <a:ext uri="{FF2B5EF4-FFF2-40B4-BE49-F238E27FC236}">
                <a16:creationId xmlns:a16="http://schemas.microsoft.com/office/drawing/2014/main" id="{121EC7C7-0482-7D13-5B52-C0E56F13C903}"/>
              </a:ext>
            </a:extLst>
          </p:cNvPr>
          <p:cNvPicPr>
            <a:picLocks noChangeAspect="1"/>
          </p:cNvPicPr>
          <p:nvPr/>
        </p:nvPicPr>
        <p:blipFill>
          <a:blip r:embed="rId5"/>
          <a:stretch>
            <a:fillRect/>
          </a:stretch>
        </p:blipFill>
        <p:spPr>
          <a:xfrm>
            <a:off x="7496706" y="3429000"/>
            <a:ext cx="3946967" cy="3101009"/>
          </a:xfrm>
          <a:prstGeom prst="rect">
            <a:avLst/>
          </a:prstGeom>
        </p:spPr>
      </p:pic>
      <p:pic>
        <p:nvPicPr>
          <p:cNvPr id="2050" name="Picture 2" descr="Gender stereotyping - Gender Equality - Issues Online">
            <a:extLst>
              <a:ext uri="{FF2B5EF4-FFF2-40B4-BE49-F238E27FC236}">
                <a16:creationId xmlns:a16="http://schemas.microsoft.com/office/drawing/2014/main" id="{F544E572-06A9-92A5-F9CC-52F7E7A2A77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9634" y="2141743"/>
            <a:ext cx="6482914" cy="37184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03960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7269292" y="2346929"/>
            <a:ext cx="180000" cy="540000"/>
            <a:chOff x="6873866" y="4214543"/>
            <a:chExt cx="255658" cy="690536"/>
          </a:xfrm>
          <a:solidFill>
            <a:srgbClr val="0F0046"/>
          </a:solidFill>
        </p:grpSpPr>
        <p:sp>
          <p:nvSpPr>
            <p:cNvPr id="6" name="Flowchart: Delay 5"/>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7" name="Oval 6"/>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8" name="Group 7"/>
          <p:cNvGrpSpPr/>
          <p:nvPr/>
        </p:nvGrpSpPr>
        <p:grpSpPr>
          <a:xfrm>
            <a:off x="7748942" y="2743227"/>
            <a:ext cx="180000" cy="540000"/>
            <a:chOff x="6873866" y="4214543"/>
            <a:chExt cx="255658" cy="690536"/>
          </a:xfrm>
          <a:solidFill>
            <a:srgbClr val="0F0046"/>
          </a:solidFill>
        </p:grpSpPr>
        <p:sp>
          <p:nvSpPr>
            <p:cNvPr id="9" name="Flowchart: Delay 8"/>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0" name="Oval 9"/>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1" name="Group 10"/>
          <p:cNvGrpSpPr/>
          <p:nvPr/>
        </p:nvGrpSpPr>
        <p:grpSpPr>
          <a:xfrm>
            <a:off x="8272354" y="2131815"/>
            <a:ext cx="180000" cy="540000"/>
            <a:chOff x="6873866" y="4214543"/>
            <a:chExt cx="255658" cy="690536"/>
          </a:xfrm>
          <a:solidFill>
            <a:srgbClr val="0F0046"/>
          </a:solidFill>
        </p:grpSpPr>
        <p:sp>
          <p:nvSpPr>
            <p:cNvPr id="12" name="Flowchart: Delay 11"/>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3" name="Oval 12"/>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4" name="Group 13"/>
          <p:cNvGrpSpPr/>
          <p:nvPr/>
        </p:nvGrpSpPr>
        <p:grpSpPr>
          <a:xfrm>
            <a:off x="7751517" y="1860474"/>
            <a:ext cx="180000" cy="540000"/>
            <a:chOff x="6873866" y="4214543"/>
            <a:chExt cx="255658" cy="690536"/>
          </a:xfrm>
          <a:solidFill>
            <a:srgbClr val="0F0046"/>
          </a:solidFill>
        </p:grpSpPr>
        <p:sp>
          <p:nvSpPr>
            <p:cNvPr id="15" name="Flowchart: Delay 14"/>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6" name="Oval 15"/>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7" name="Group 16"/>
          <p:cNvGrpSpPr/>
          <p:nvPr/>
        </p:nvGrpSpPr>
        <p:grpSpPr>
          <a:xfrm>
            <a:off x="8269779" y="3013227"/>
            <a:ext cx="180000" cy="540000"/>
            <a:chOff x="6873866" y="4214543"/>
            <a:chExt cx="255658" cy="690536"/>
          </a:xfrm>
          <a:solidFill>
            <a:srgbClr val="0F0046"/>
          </a:solidFill>
        </p:grpSpPr>
        <p:sp>
          <p:nvSpPr>
            <p:cNvPr id="18" name="Flowchart: Delay 17"/>
            <p:cNvSpPr/>
            <p:nvPr/>
          </p:nvSpPr>
          <p:spPr>
            <a:xfrm rot="16200000">
              <a:off x="6782427" y="4557982"/>
              <a:ext cx="438536" cy="255658"/>
            </a:xfrm>
            <a:prstGeom prst="flowChartDelay">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sp>
          <p:nvSpPr>
            <p:cNvPr id="19" name="Oval 18"/>
            <p:cNvSpPr/>
            <p:nvPr/>
          </p:nvSpPr>
          <p:spPr>
            <a:xfrm>
              <a:off x="6873866" y="4214543"/>
              <a:ext cx="252000" cy="252000"/>
            </a:xfrm>
            <a:prstGeom prst="ellipse">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grpSp>
      <p:sp>
        <p:nvSpPr>
          <p:cNvPr id="20" name="TextBox 28"/>
          <p:cNvSpPr txBox="1">
            <a:spLocks noChangeArrowheads="1"/>
          </p:cNvSpPr>
          <p:nvPr/>
        </p:nvSpPr>
        <p:spPr bwMode="auto">
          <a:xfrm>
            <a:off x="9049028" y="1735569"/>
            <a:ext cx="968375"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b="1">
                <a:solidFill>
                  <a:schemeClr val="folHlink"/>
                </a:solidFill>
                <a:latin typeface="Arial Black" pitchFamily="34" charset="0"/>
                <a:ea typeface="Osaka" pitchFamily="1" charset="-128"/>
              </a:defRPr>
            </a:lvl1pPr>
            <a:lvl2pPr marL="742950" indent="-285750">
              <a:spcBef>
                <a:spcPct val="20000"/>
              </a:spcBef>
              <a:buChar char="–"/>
              <a:defRPr sz="2000">
                <a:solidFill>
                  <a:schemeClr val="tx1"/>
                </a:solidFill>
                <a:latin typeface="Arial" pitchFamily="34" charset="0"/>
                <a:ea typeface="Osaka" pitchFamily="1" charset="-128"/>
              </a:defRPr>
            </a:lvl2pPr>
            <a:lvl3pPr marL="1143000" indent="-228600">
              <a:spcBef>
                <a:spcPct val="20000"/>
              </a:spcBef>
              <a:buChar char="•"/>
              <a:defRPr sz="2000">
                <a:solidFill>
                  <a:schemeClr val="tx1"/>
                </a:solidFill>
                <a:latin typeface="Arial" pitchFamily="34" charset="0"/>
                <a:ea typeface="Osaka" pitchFamily="1" charset="-128"/>
              </a:defRPr>
            </a:lvl3pPr>
            <a:lvl4pPr marL="1600200" indent="-228600">
              <a:spcBef>
                <a:spcPct val="20000"/>
              </a:spcBef>
              <a:buChar char="–"/>
              <a:defRPr sz="2000">
                <a:solidFill>
                  <a:schemeClr val="tx1"/>
                </a:solidFill>
                <a:latin typeface="Arial" pitchFamily="34" charset="0"/>
                <a:ea typeface="Osaka" pitchFamily="1" charset="-128"/>
              </a:defRPr>
            </a:lvl4pPr>
            <a:lvl5pPr marL="2057400" indent="-228600">
              <a:spcBef>
                <a:spcPct val="20000"/>
              </a:spcBef>
              <a:buChar char="»"/>
              <a:defRPr sz="2000">
                <a:solidFill>
                  <a:schemeClr val="tx1"/>
                </a:solidFill>
                <a:latin typeface="Arial"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9pPr>
          </a:lstStyle>
          <a:p>
            <a:pPr algn="r">
              <a:spcBef>
                <a:spcPct val="0"/>
              </a:spcBef>
              <a:buNone/>
            </a:pPr>
            <a:r>
              <a:rPr lang="en-GB" altLang="en-US" sz="2000" dirty="0">
                <a:solidFill>
                  <a:schemeClr val="tx1"/>
                </a:solidFill>
                <a:latin typeface="Calibri"/>
              </a:rPr>
              <a:t>Signals</a:t>
            </a:r>
          </a:p>
        </p:txBody>
      </p:sp>
      <p:cxnSp>
        <p:nvCxnSpPr>
          <p:cNvPr id="21" name="Straight Connector 20"/>
          <p:cNvCxnSpPr>
            <a:cxnSpLocks/>
          </p:cNvCxnSpPr>
          <p:nvPr/>
        </p:nvCxnSpPr>
        <p:spPr>
          <a:xfrm flipV="1">
            <a:off x="6096000" y="1208950"/>
            <a:ext cx="3437215" cy="1797454"/>
          </a:xfrm>
          <a:prstGeom prst="line">
            <a:avLst/>
          </a:prstGeom>
          <a:noFill/>
          <a:ln w="25400" cap="flat" cmpd="sng" algn="ctr">
            <a:solidFill>
              <a:schemeClr val="tx1"/>
            </a:solidFill>
            <a:prstDash val="dash"/>
          </a:ln>
          <a:effectLst/>
        </p:spPr>
      </p:cxnSp>
      <p:cxnSp>
        <p:nvCxnSpPr>
          <p:cNvPr id="23" name="Straight Connector 22"/>
          <p:cNvCxnSpPr>
            <a:cxnSpLocks/>
          </p:cNvCxnSpPr>
          <p:nvPr/>
        </p:nvCxnSpPr>
        <p:spPr>
          <a:xfrm>
            <a:off x="6055653" y="3571277"/>
            <a:ext cx="3386578" cy="1254177"/>
          </a:xfrm>
          <a:prstGeom prst="line">
            <a:avLst/>
          </a:prstGeom>
          <a:noFill/>
          <a:ln w="25400" cap="flat" cmpd="sng" algn="ctr">
            <a:solidFill>
              <a:schemeClr val="tx1"/>
            </a:solidFill>
            <a:prstDash val="dash"/>
          </a:ln>
          <a:effectLst/>
        </p:spPr>
      </p:cxnSp>
      <p:sp>
        <p:nvSpPr>
          <p:cNvPr id="30" name="Cloud 29"/>
          <p:cNvSpPr/>
          <p:nvPr/>
        </p:nvSpPr>
        <p:spPr>
          <a:xfrm>
            <a:off x="4171483" y="2131815"/>
            <a:ext cx="563563" cy="431800"/>
          </a:xfrm>
          <a:prstGeom prst="cloud">
            <a:avLst/>
          </a:prstGeom>
          <a:solidFill>
            <a:sysClr val="window" lastClr="FFFFFF"/>
          </a:solidFill>
          <a:ln w="9525" cap="flat" cmpd="sng" algn="ctr">
            <a:noFill/>
            <a:prstDash val="solid"/>
          </a:ln>
          <a:effectLst/>
        </p:spPr>
        <p:txBody>
          <a:bodyPr anchor="ctr"/>
          <a:lstStyle/>
          <a:p>
            <a:pPr algn="ctr">
              <a:defRPr/>
            </a:pPr>
            <a:endParaRPr lang="en-GB" kern="0" dirty="0">
              <a:solidFill>
                <a:prstClr val="white"/>
              </a:solidFill>
              <a:latin typeface="Calibri"/>
            </a:endParaRPr>
          </a:p>
        </p:txBody>
      </p:sp>
      <p:sp>
        <p:nvSpPr>
          <p:cNvPr id="25" name="TextBox 24"/>
          <p:cNvSpPr txBox="1"/>
          <p:nvPr/>
        </p:nvSpPr>
        <p:spPr>
          <a:xfrm>
            <a:off x="0" y="282028"/>
            <a:ext cx="8517632" cy="646331"/>
          </a:xfrm>
          <a:prstGeom prst="rect">
            <a:avLst/>
          </a:prstGeom>
          <a:solidFill>
            <a:schemeClr val="accent3">
              <a:lumMod val="60000"/>
              <a:lumOff val="40000"/>
            </a:schemeClr>
          </a:solidFill>
        </p:spPr>
        <p:txBody>
          <a:bodyPr wrap="square" rtlCol="0">
            <a:spAutoFit/>
          </a:bodyPr>
          <a:lstStyle/>
          <a:p>
            <a:r>
              <a:rPr lang="en-GB" sz="3600" b="1" dirty="0">
                <a:solidFill>
                  <a:schemeClr val="bg1"/>
                </a:solidFill>
              </a:rPr>
              <a:t>Forming Suspicions</a:t>
            </a:r>
          </a:p>
        </p:txBody>
      </p:sp>
      <p:sp>
        <p:nvSpPr>
          <p:cNvPr id="28" name="TextBox 27">
            <a:extLst>
              <a:ext uri="{FF2B5EF4-FFF2-40B4-BE49-F238E27FC236}">
                <a16:creationId xmlns:a16="http://schemas.microsoft.com/office/drawing/2014/main" id="{FD16B7C7-4A91-6404-24C4-9EF39E2A5E4A}"/>
              </a:ext>
            </a:extLst>
          </p:cNvPr>
          <p:cNvSpPr txBox="1"/>
          <p:nvPr/>
        </p:nvSpPr>
        <p:spPr>
          <a:xfrm>
            <a:off x="751938" y="2107677"/>
            <a:ext cx="3886063" cy="3539430"/>
          </a:xfrm>
          <a:prstGeom prst="rect">
            <a:avLst/>
          </a:prstGeom>
          <a:noFill/>
        </p:spPr>
        <p:txBody>
          <a:bodyPr wrap="square">
            <a:spAutoFit/>
          </a:bodyPr>
          <a:lstStyle/>
          <a:p>
            <a:pPr algn="ctr" eaLnBrk="1" hangingPunct="1">
              <a:defRPr/>
            </a:pPr>
            <a:r>
              <a:rPr lang="en-GB" altLang="en-US" sz="3200" dirty="0">
                <a:latin typeface="Arial" panose="020B0604020202020204" pitchFamily="34" charset="0"/>
                <a:cs typeface="Arial" panose="020B0604020202020204" pitchFamily="34" charset="0"/>
              </a:rPr>
              <a:t>How do officers form suspicions when they are on patrol, and what role might stereotypes play in decisions to stop and search? </a:t>
            </a:r>
          </a:p>
        </p:txBody>
      </p:sp>
    </p:spTree>
    <p:extLst>
      <p:ext uri="{BB962C8B-B14F-4D97-AF65-F5344CB8AC3E}">
        <p14:creationId xmlns:p14="http://schemas.microsoft.com/office/powerpoint/2010/main" val="37604192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5927933-FF28-DA31-EF9F-E32E556C932B}"/>
              </a:ext>
            </a:extLst>
          </p:cNvPr>
          <p:cNvSpPr txBox="1"/>
          <p:nvPr/>
        </p:nvSpPr>
        <p:spPr>
          <a:xfrm>
            <a:off x="669512" y="745768"/>
            <a:ext cx="3505494" cy="5666035"/>
          </a:xfrm>
          <a:prstGeom prst="rect">
            <a:avLst/>
          </a:prstGeom>
        </p:spPr>
        <p:txBody>
          <a:bodyPr vert="horz" lIns="91440" tIns="45720" rIns="91440" bIns="45720" rtlCol="0">
            <a:normAutofit/>
          </a:bodyPr>
          <a:lstStyle/>
          <a:p>
            <a:pPr algn="ctr">
              <a:lnSpc>
                <a:spcPct val="90000"/>
              </a:lnSpc>
              <a:spcAft>
                <a:spcPts val="600"/>
              </a:spcAft>
            </a:pPr>
            <a:r>
              <a:rPr lang="en-US" altLang="en-US" sz="3600" b="1" dirty="0"/>
              <a:t>What principles do you think need to be adhered to in order to ensure that officers use our stop and search powers in the most effective way?</a:t>
            </a:r>
          </a:p>
        </p:txBody>
      </p:sp>
      <p:sp>
        <p:nvSpPr>
          <p:cNvPr id="4103" name="Rectangle 4102">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The Code of Ethics of the UK Police: explained – AAAPPP – Association  Against Abuse of Police Powers and Privileges">
            <a:extLst>
              <a:ext uri="{FF2B5EF4-FFF2-40B4-BE49-F238E27FC236}">
                <a16:creationId xmlns:a16="http://schemas.microsoft.com/office/drawing/2014/main" id="{DCB0C600-31E1-E3D2-9F40-A7E791ADF5F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05862" y="1457020"/>
            <a:ext cx="6019331" cy="3940713"/>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060444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71770" y="201014"/>
            <a:ext cx="8029400" cy="646331"/>
          </a:xfrm>
          <a:prstGeom prst="rect">
            <a:avLst/>
          </a:prstGeom>
          <a:solidFill>
            <a:schemeClr val="accent3">
              <a:lumMod val="60000"/>
              <a:lumOff val="40000"/>
            </a:schemeClr>
          </a:solidFill>
        </p:spPr>
        <p:txBody>
          <a:bodyPr wrap="square" rtlCol="0">
            <a:spAutoFit/>
          </a:bodyPr>
          <a:lstStyle/>
          <a:p>
            <a:pPr algn="ctr"/>
            <a:r>
              <a:rPr lang="en-GB" sz="3600" b="1" dirty="0">
                <a:solidFill>
                  <a:schemeClr val="bg1"/>
                </a:solidFill>
              </a:rPr>
              <a:t>The Principles of Stop &amp; Search</a:t>
            </a:r>
          </a:p>
        </p:txBody>
      </p:sp>
      <p:graphicFrame>
        <p:nvGraphicFramePr>
          <p:cNvPr id="2" name="Diagram 1"/>
          <p:cNvGraphicFramePr/>
          <p:nvPr>
            <p:extLst>
              <p:ext uri="{D42A27DB-BD31-4B8C-83A1-F6EECF244321}">
                <p14:modId xmlns:p14="http://schemas.microsoft.com/office/powerpoint/2010/main" val="818768962"/>
              </p:ext>
            </p:extLst>
          </p:nvPr>
        </p:nvGraphicFramePr>
        <p:xfrm>
          <a:off x="568365" y="1125641"/>
          <a:ext cx="6947098" cy="55313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8 ways to help your brain think faster">
            <a:extLst>
              <a:ext uri="{FF2B5EF4-FFF2-40B4-BE49-F238E27FC236}">
                <a16:creationId xmlns:a16="http://schemas.microsoft.com/office/drawing/2014/main" id="{380AF19A-6D04-C08A-4F89-F3F3B7126AB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13635" y="1125641"/>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41743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8C55B14-76E9-AE4D-89DA-DAF0AEE76D09}"/>
                                            </p:graphicEl>
                                          </p:spTgt>
                                        </p:tgtEl>
                                        <p:attrNameLst>
                                          <p:attrName>style.visibility</p:attrName>
                                        </p:attrNameLst>
                                      </p:cBhvr>
                                      <p:to>
                                        <p:strVal val="visible"/>
                                      </p:to>
                                    </p:set>
                                    <p:animEffect transition="in" filter="fade">
                                      <p:cBhvr>
                                        <p:cTn id="7" dur="500"/>
                                        <p:tgtEl>
                                          <p:spTgt spid="2">
                                            <p:graphicEl>
                                              <a:dgm id="{78C55B14-76E9-AE4D-89DA-DAF0AEE76D0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27E7946-31DC-2D49-A1C7-4B024F32D3EC}"/>
                                            </p:graphicEl>
                                          </p:spTgt>
                                        </p:tgtEl>
                                        <p:attrNameLst>
                                          <p:attrName>style.visibility</p:attrName>
                                        </p:attrNameLst>
                                      </p:cBhvr>
                                      <p:to>
                                        <p:strVal val="visible"/>
                                      </p:to>
                                    </p:set>
                                    <p:animEffect transition="in" filter="fade">
                                      <p:cBhvr>
                                        <p:cTn id="12" dur="500"/>
                                        <p:tgtEl>
                                          <p:spTgt spid="2">
                                            <p:graphicEl>
                                              <a:dgm id="{E27E7946-31DC-2D49-A1C7-4B024F32D3E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A3817B2D-11DA-B746-B3C5-FB3D5CED7D1A}"/>
                                            </p:graphicEl>
                                          </p:spTgt>
                                        </p:tgtEl>
                                        <p:attrNameLst>
                                          <p:attrName>style.visibility</p:attrName>
                                        </p:attrNameLst>
                                      </p:cBhvr>
                                      <p:to>
                                        <p:strVal val="visible"/>
                                      </p:to>
                                    </p:set>
                                    <p:animEffect transition="in" filter="fade">
                                      <p:cBhvr>
                                        <p:cTn id="17" dur="500"/>
                                        <p:tgtEl>
                                          <p:spTgt spid="2">
                                            <p:graphicEl>
                                              <a:dgm id="{A3817B2D-11DA-B746-B3C5-FB3D5CED7D1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925590207"/>
              </p:ext>
            </p:extLst>
          </p:nvPr>
        </p:nvGraphicFramePr>
        <p:xfrm>
          <a:off x="477078" y="1"/>
          <a:ext cx="11430000" cy="6688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888867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85F1C9C-ADF7-5547-A37F-FE1FE534AE72}"/>
                                            </p:graphicEl>
                                          </p:spTgt>
                                        </p:tgtEl>
                                        <p:attrNameLst>
                                          <p:attrName>style.visibility</p:attrName>
                                        </p:attrNameLst>
                                      </p:cBhvr>
                                      <p:to>
                                        <p:strVal val="visible"/>
                                      </p:to>
                                    </p:set>
                                    <p:animEffect transition="in" filter="fade">
                                      <p:cBhvr>
                                        <p:cTn id="7" dur="500"/>
                                        <p:tgtEl>
                                          <p:spTgt spid="2">
                                            <p:graphicEl>
                                              <a:dgm id="{685F1C9C-ADF7-5547-A37F-FE1FE534AE7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AF92D606-32D8-704E-9502-36AE5218CDCF}"/>
                                            </p:graphicEl>
                                          </p:spTgt>
                                        </p:tgtEl>
                                        <p:attrNameLst>
                                          <p:attrName>style.visibility</p:attrName>
                                        </p:attrNameLst>
                                      </p:cBhvr>
                                      <p:to>
                                        <p:strVal val="visible"/>
                                      </p:to>
                                    </p:set>
                                    <p:animEffect transition="in" filter="fade">
                                      <p:cBhvr>
                                        <p:cTn id="12" dur="500"/>
                                        <p:tgtEl>
                                          <p:spTgt spid="2">
                                            <p:graphicEl>
                                              <a:dgm id="{AF92D606-32D8-704E-9502-36AE5218CDC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A9D91631-9F9E-954A-8482-C584C5590255}"/>
                                            </p:graphicEl>
                                          </p:spTgt>
                                        </p:tgtEl>
                                        <p:attrNameLst>
                                          <p:attrName>style.visibility</p:attrName>
                                        </p:attrNameLst>
                                      </p:cBhvr>
                                      <p:to>
                                        <p:strVal val="visible"/>
                                      </p:to>
                                    </p:set>
                                    <p:animEffect transition="in" filter="fade">
                                      <p:cBhvr>
                                        <p:cTn id="17" dur="500"/>
                                        <p:tgtEl>
                                          <p:spTgt spid="2">
                                            <p:graphicEl>
                                              <a:dgm id="{A9D91631-9F9E-954A-8482-C584C5590255}"/>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A3529444-E4B9-C648-ACB3-55B87B1ECA49}"/>
                                            </p:graphicEl>
                                          </p:spTgt>
                                        </p:tgtEl>
                                        <p:attrNameLst>
                                          <p:attrName>style.visibility</p:attrName>
                                        </p:attrNameLst>
                                      </p:cBhvr>
                                      <p:to>
                                        <p:strVal val="visible"/>
                                      </p:to>
                                    </p:set>
                                    <p:animEffect transition="in" filter="fade">
                                      <p:cBhvr>
                                        <p:cTn id="22" dur="500"/>
                                        <p:tgtEl>
                                          <p:spTgt spid="2">
                                            <p:graphicEl>
                                              <a:dgm id="{A3529444-E4B9-C648-ACB3-55B87B1ECA49}"/>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150649A6-DCF6-3841-8ECE-AFC5753264EB}"/>
                                            </p:graphicEl>
                                          </p:spTgt>
                                        </p:tgtEl>
                                        <p:attrNameLst>
                                          <p:attrName>style.visibility</p:attrName>
                                        </p:attrNameLst>
                                      </p:cBhvr>
                                      <p:to>
                                        <p:strVal val="visible"/>
                                      </p:to>
                                    </p:set>
                                    <p:animEffect transition="in" filter="fade">
                                      <p:cBhvr>
                                        <p:cTn id="27" dur="500"/>
                                        <p:tgtEl>
                                          <p:spTgt spid="2">
                                            <p:graphicEl>
                                              <a:dgm id="{150649A6-DCF6-3841-8ECE-AFC5753264EB}"/>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44701B77-4363-6C46-9452-4EE8294D817F}"/>
                                            </p:graphicEl>
                                          </p:spTgt>
                                        </p:tgtEl>
                                        <p:attrNameLst>
                                          <p:attrName>style.visibility</p:attrName>
                                        </p:attrNameLst>
                                      </p:cBhvr>
                                      <p:to>
                                        <p:strVal val="visible"/>
                                      </p:to>
                                    </p:set>
                                    <p:animEffect transition="in" filter="fade">
                                      <p:cBhvr>
                                        <p:cTn id="32" dur="500"/>
                                        <p:tgtEl>
                                          <p:spTgt spid="2">
                                            <p:graphicEl>
                                              <a:dgm id="{44701B77-4363-6C46-9452-4EE8294D817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6" name="Rectangle 6150">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FBBCEFC-E215-9F35-CF1B-7301915C3B75}"/>
              </a:ext>
            </a:extLst>
          </p:cNvPr>
          <p:cNvSpPr txBox="1"/>
          <p:nvPr/>
        </p:nvSpPr>
        <p:spPr>
          <a:xfrm>
            <a:off x="546351" y="433545"/>
            <a:ext cx="11139854" cy="93044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600">
                <a:solidFill>
                  <a:srgbClr val="FFFFFF"/>
                </a:solidFill>
                <a:latin typeface="+mj-lt"/>
                <a:ea typeface="+mj-ea"/>
                <a:cs typeface="+mj-cs"/>
              </a:rPr>
              <a:t>What is a fair and effective stop and search? </a:t>
            </a:r>
          </a:p>
        </p:txBody>
      </p:sp>
      <p:cxnSp>
        <p:nvCxnSpPr>
          <p:cNvPr id="6157" name="Straight Connector 6152">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rotWithShape="1">
          <a:blip r:embed="rId3"/>
          <a:srcRect t="16388" r="1" b="21163"/>
          <a:stretch/>
        </p:blipFill>
        <p:spPr>
          <a:xfrm>
            <a:off x="331567" y="3548283"/>
            <a:ext cx="5455917" cy="1754707"/>
          </a:xfrm>
          <a:prstGeom prst="rect">
            <a:avLst/>
          </a:prstGeom>
        </p:spPr>
      </p:pic>
      <p:cxnSp>
        <p:nvCxnSpPr>
          <p:cNvPr id="6155" name="Straight Connector 6154">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6146" name="Picture 2" descr="20160518 3 of 3 04 Search Powers Procedures and Stop and Search v2 01.pdf">
            <a:extLst>
              <a:ext uri="{FF2B5EF4-FFF2-40B4-BE49-F238E27FC236}">
                <a16:creationId xmlns:a16="http://schemas.microsoft.com/office/drawing/2014/main" id="{DE71903F-64AE-A69E-4337-B4F9842C4FD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445073" y="3470851"/>
            <a:ext cx="5455917" cy="19095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9059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404665"/>
            <a:ext cx="8517632" cy="646331"/>
          </a:xfrm>
          <a:prstGeom prst="rect">
            <a:avLst/>
          </a:prstGeom>
          <a:solidFill>
            <a:schemeClr val="tx2"/>
          </a:solidFill>
        </p:spPr>
        <p:txBody>
          <a:bodyPr wrap="square" rtlCol="0">
            <a:spAutoFit/>
          </a:bodyPr>
          <a:lstStyle/>
          <a:p>
            <a:pPr algn="ctr"/>
            <a:r>
              <a:rPr lang="en-GB" sz="3600" b="1" dirty="0">
                <a:solidFill>
                  <a:schemeClr val="bg1"/>
                </a:solidFill>
              </a:rPr>
              <a:t>Best Use of Stop &amp; Search Scheme</a:t>
            </a:r>
          </a:p>
        </p:txBody>
      </p:sp>
      <p:pic>
        <p:nvPicPr>
          <p:cNvPr id="7170" name="Picture 2" descr="Best use of stop and search scheme - GOV.UK">
            <a:extLst>
              <a:ext uri="{FF2B5EF4-FFF2-40B4-BE49-F238E27FC236}">
                <a16:creationId xmlns:a16="http://schemas.microsoft.com/office/drawing/2014/main" id="{23AA5701-4987-0AAA-3F86-C0EF6D397C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53441" y="1890883"/>
            <a:ext cx="2999133" cy="399884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TextBox 5">
            <a:extLst>
              <a:ext uri="{FF2B5EF4-FFF2-40B4-BE49-F238E27FC236}">
                <a16:creationId xmlns:a16="http://schemas.microsoft.com/office/drawing/2014/main" id="{2C0446DC-20F4-E299-3BBE-5359DA0C93E6}"/>
              </a:ext>
            </a:extLst>
          </p:cNvPr>
          <p:cNvSpPr txBox="1"/>
          <p:nvPr/>
        </p:nvSpPr>
        <p:spPr>
          <a:xfrm>
            <a:off x="466600" y="1300009"/>
            <a:ext cx="6500190" cy="1384995"/>
          </a:xfrm>
          <a:prstGeom prst="rect">
            <a:avLst/>
          </a:prstGeom>
          <a:noFill/>
        </p:spPr>
        <p:txBody>
          <a:bodyPr wrap="square">
            <a:spAutoFit/>
          </a:bodyPr>
          <a:lstStyle/>
          <a:p>
            <a:pPr algn="ctr"/>
            <a:r>
              <a:rPr lang="en-US" sz="2800" dirty="0"/>
              <a:t>The ‘</a:t>
            </a:r>
            <a:r>
              <a:rPr lang="en-US" sz="2800" b="1" i="1" dirty="0"/>
              <a:t>Best Use of S &amp; S Scheme’ </a:t>
            </a:r>
            <a:r>
              <a:rPr lang="en-US" sz="2800" dirty="0"/>
              <a:t>was announced by the Home Secretary in her statement to Parliament on 30</a:t>
            </a:r>
            <a:r>
              <a:rPr lang="en-US" sz="2800" baseline="30000" dirty="0"/>
              <a:t>th</a:t>
            </a:r>
            <a:r>
              <a:rPr lang="en-US" sz="2800" dirty="0"/>
              <a:t> April 2014</a:t>
            </a:r>
          </a:p>
        </p:txBody>
      </p:sp>
      <p:sp>
        <p:nvSpPr>
          <p:cNvPr id="8" name="TextBox 7">
            <a:extLst>
              <a:ext uri="{FF2B5EF4-FFF2-40B4-BE49-F238E27FC236}">
                <a16:creationId xmlns:a16="http://schemas.microsoft.com/office/drawing/2014/main" id="{916C35B3-5B4C-A87C-5F72-2536966E1F28}"/>
              </a:ext>
            </a:extLst>
          </p:cNvPr>
          <p:cNvSpPr txBox="1"/>
          <p:nvPr/>
        </p:nvSpPr>
        <p:spPr>
          <a:xfrm>
            <a:off x="466600" y="3344792"/>
            <a:ext cx="6500190" cy="3108543"/>
          </a:xfrm>
          <a:prstGeom prst="rect">
            <a:avLst/>
          </a:prstGeom>
          <a:noFill/>
        </p:spPr>
        <p:txBody>
          <a:bodyPr wrap="square">
            <a:spAutoFit/>
          </a:bodyPr>
          <a:lstStyle/>
          <a:p>
            <a:pPr algn="ctr"/>
            <a:r>
              <a:rPr lang="en-US" sz="2800" dirty="0"/>
              <a:t>The principal aims of the scheme are to achieve greater </a:t>
            </a:r>
            <a:r>
              <a:rPr lang="en-US" sz="2800" b="1" i="1" dirty="0"/>
              <a:t>transparency, community involvement </a:t>
            </a:r>
            <a:r>
              <a:rPr lang="en-US" sz="2800" dirty="0"/>
              <a:t>in the use of S &amp; S powers &amp; to </a:t>
            </a:r>
            <a:r>
              <a:rPr lang="en-US" sz="2800" b="1" i="1" dirty="0"/>
              <a:t>support</a:t>
            </a:r>
            <a:r>
              <a:rPr lang="en-US" sz="2800" dirty="0"/>
              <a:t> a more </a:t>
            </a:r>
            <a:r>
              <a:rPr lang="en-US" sz="2800" b="1" i="1" dirty="0"/>
              <a:t>intelligence- led approach</a:t>
            </a:r>
            <a:r>
              <a:rPr lang="en-US" sz="2800" dirty="0"/>
              <a:t>, leading to </a:t>
            </a:r>
            <a:r>
              <a:rPr lang="en-US" sz="2800" b="1" i="1" dirty="0"/>
              <a:t>better outcomes</a:t>
            </a:r>
            <a:r>
              <a:rPr lang="en-US" sz="2800" dirty="0"/>
              <a:t>, </a:t>
            </a:r>
            <a:r>
              <a:rPr lang="en-US" sz="2800" dirty="0" err="1"/>
              <a:t>e.g</a:t>
            </a:r>
            <a:r>
              <a:rPr lang="en-US" sz="2800" dirty="0"/>
              <a:t> an increase in the S &amp; S to </a:t>
            </a:r>
            <a:r>
              <a:rPr lang="en-US" sz="2800" b="1" i="1" dirty="0"/>
              <a:t>positive outcome ratio</a:t>
            </a:r>
          </a:p>
        </p:txBody>
      </p:sp>
    </p:spTree>
    <p:extLst>
      <p:ext uri="{BB962C8B-B14F-4D97-AF65-F5344CB8AC3E}">
        <p14:creationId xmlns:p14="http://schemas.microsoft.com/office/powerpoint/2010/main" val="33563723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927648" y="4782485"/>
            <a:ext cx="6624736" cy="738664"/>
          </a:xfrm>
          <a:prstGeom prst="rect">
            <a:avLst/>
          </a:prstGeom>
          <a:solidFill>
            <a:schemeClr val="accent2">
              <a:lumMod val="60000"/>
              <a:lumOff val="40000"/>
            </a:schemeClr>
          </a:solidFill>
          <a:ln>
            <a:solidFill>
              <a:schemeClr val="tx1"/>
            </a:solidFill>
          </a:ln>
        </p:spPr>
        <p:txBody>
          <a:bodyPr wrap="square">
            <a:spAutoFit/>
          </a:bodyPr>
          <a:lstStyle/>
          <a:p>
            <a:pPr algn="ctr"/>
            <a:r>
              <a:rPr lang="en-GB" sz="1400" dirty="0">
                <a:hlinkClick r:id="rId3">
                  <a:extLst>
                    <a:ext uri="{A12FA001-AC4F-418D-AE19-62706E023703}">
                      <ahyp:hlinkClr xmlns:ahyp="http://schemas.microsoft.com/office/drawing/2018/hyperlinkcolor" val="tx"/>
                    </a:ext>
                  </a:extLst>
                </a:hlinkClick>
              </a:rPr>
              <a:t>https://assets.publishing.service.gov.uk/government/uploads/system/uploads/attachment_data/file/346922/Best_Use_of_Stop_and_Search_Scheme_v3.0_v2.pdf</a:t>
            </a:r>
            <a:endParaRPr lang="en-GB" sz="1400" dirty="0"/>
          </a:p>
          <a:p>
            <a:pPr algn="ctr"/>
            <a:endParaRPr lang="en-GB" sz="1400" dirty="0"/>
          </a:p>
        </p:txBody>
      </p:sp>
      <p:sp>
        <p:nvSpPr>
          <p:cNvPr id="5" name="TextBox 4"/>
          <p:cNvSpPr txBox="1"/>
          <p:nvPr/>
        </p:nvSpPr>
        <p:spPr>
          <a:xfrm>
            <a:off x="0" y="380629"/>
            <a:ext cx="8517632" cy="646331"/>
          </a:xfrm>
          <a:prstGeom prst="rect">
            <a:avLst/>
          </a:prstGeom>
          <a:solidFill>
            <a:schemeClr val="tx2"/>
          </a:solidFill>
        </p:spPr>
        <p:txBody>
          <a:bodyPr wrap="square" rtlCol="0">
            <a:spAutoFit/>
          </a:bodyPr>
          <a:lstStyle/>
          <a:p>
            <a:pPr algn="ctr"/>
            <a:r>
              <a:rPr lang="en-GB" sz="3600" b="1" dirty="0">
                <a:solidFill>
                  <a:schemeClr val="bg1"/>
                </a:solidFill>
              </a:rPr>
              <a:t>Best Use of Stop &amp; Search Scheme</a:t>
            </a:r>
          </a:p>
        </p:txBody>
      </p:sp>
      <p:graphicFrame>
        <p:nvGraphicFramePr>
          <p:cNvPr id="6" name="Diagram 5"/>
          <p:cNvGraphicFramePr/>
          <p:nvPr>
            <p:extLst>
              <p:ext uri="{D42A27DB-BD31-4B8C-83A1-F6EECF244321}">
                <p14:modId xmlns:p14="http://schemas.microsoft.com/office/powerpoint/2010/main" val="2297462056"/>
              </p:ext>
            </p:extLst>
          </p:nvPr>
        </p:nvGraphicFramePr>
        <p:xfrm>
          <a:off x="1706858" y="1795389"/>
          <a:ext cx="9544237" cy="493370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Down Arrow Callout 6"/>
          <p:cNvSpPr/>
          <p:nvPr/>
        </p:nvSpPr>
        <p:spPr>
          <a:xfrm>
            <a:off x="2783632" y="1446146"/>
            <a:ext cx="6624736" cy="1614813"/>
          </a:xfrm>
          <a:prstGeom prst="downArrowCallout">
            <a:avLst/>
          </a:prstGeom>
          <a:solidFill>
            <a:schemeClr val="tx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p:cNvSpPr txBox="1"/>
          <p:nvPr/>
        </p:nvSpPr>
        <p:spPr>
          <a:xfrm>
            <a:off x="3179676" y="1564557"/>
            <a:ext cx="5760640" cy="584775"/>
          </a:xfrm>
          <a:prstGeom prst="rect">
            <a:avLst/>
          </a:prstGeom>
          <a:solidFill>
            <a:schemeClr val="tx2"/>
          </a:solidFill>
        </p:spPr>
        <p:txBody>
          <a:bodyPr wrap="square" rtlCol="0">
            <a:spAutoFit/>
          </a:bodyPr>
          <a:lstStyle/>
          <a:p>
            <a:pPr algn="ctr"/>
            <a:r>
              <a:rPr lang="en-GB" sz="3200" dirty="0">
                <a:solidFill>
                  <a:schemeClr val="bg1"/>
                </a:solidFill>
              </a:rPr>
              <a:t>The features of the Scheme are:</a:t>
            </a:r>
          </a:p>
        </p:txBody>
      </p:sp>
    </p:spTree>
    <p:extLst>
      <p:ext uri="{BB962C8B-B14F-4D97-AF65-F5344CB8AC3E}">
        <p14:creationId xmlns:p14="http://schemas.microsoft.com/office/powerpoint/2010/main" val="3516158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900CBF59-EA8A-4591-AAF6-51FBEA2DE8AE}"/>
                                            </p:graphicEl>
                                          </p:spTgt>
                                        </p:tgtEl>
                                        <p:attrNameLst>
                                          <p:attrName>style.visibility</p:attrName>
                                        </p:attrNameLst>
                                      </p:cBhvr>
                                      <p:to>
                                        <p:strVal val="visible"/>
                                      </p:to>
                                    </p:set>
                                    <p:animEffect transition="in" filter="fade">
                                      <p:cBhvr>
                                        <p:cTn id="17" dur="500"/>
                                        <p:tgtEl>
                                          <p:spTgt spid="6">
                                            <p:graphicEl>
                                              <a:dgm id="{900CBF59-EA8A-4591-AAF6-51FBEA2DE8AE}"/>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BA74FF88-AA67-4D42-A72C-C0B0589C3B88}"/>
                                            </p:graphicEl>
                                          </p:spTgt>
                                        </p:tgtEl>
                                        <p:attrNameLst>
                                          <p:attrName>style.visibility</p:attrName>
                                        </p:attrNameLst>
                                      </p:cBhvr>
                                      <p:to>
                                        <p:strVal val="visible"/>
                                      </p:to>
                                    </p:set>
                                    <p:animEffect transition="in" filter="fade">
                                      <p:cBhvr>
                                        <p:cTn id="22" dur="500"/>
                                        <p:tgtEl>
                                          <p:spTgt spid="6">
                                            <p:graphicEl>
                                              <a:dgm id="{BA74FF88-AA67-4D42-A72C-C0B0589C3B88}"/>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6">
                                            <p:graphicEl>
                                              <a:dgm id="{C87D8FA2-62D8-44EA-85E6-8DAF3C6958BC}"/>
                                            </p:graphicEl>
                                          </p:spTgt>
                                        </p:tgtEl>
                                        <p:attrNameLst>
                                          <p:attrName>style.visibility</p:attrName>
                                        </p:attrNameLst>
                                      </p:cBhvr>
                                      <p:to>
                                        <p:strVal val="visible"/>
                                      </p:to>
                                    </p:set>
                                    <p:animEffect transition="in" filter="fade">
                                      <p:cBhvr>
                                        <p:cTn id="25" dur="500"/>
                                        <p:tgtEl>
                                          <p:spTgt spid="6">
                                            <p:graphicEl>
                                              <a:dgm id="{C87D8FA2-62D8-44EA-85E6-8DAF3C6958BC}"/>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6">
                                            <p:graphicEl>
                                              <a:dgm id="{D3816CF0-A7E5-4961-8765-52581A3D5391}"/>
                                            </p:graphicEl>
                                          </p:spTgt>
                                        </p:tgtEl>
                                        <p:attrNameLst>
                                          <p:attrName>style.visibility</p:attrName>
                                        </p:attrNameLst>
                                      </p:cBhvr>
                                      <p:to>
                                        <p:strVal val="visible"/>
                                      </p:to>
                                    </p:set>
                                    <p:animEffect transition="in" filter="fade">
                                      <p:cBhvr>
                                        <p:cTn id="30" dur="500"/>
                                        <p:tgtEl>
                                          <p:spTgt spid="6">
                                            <p:graphicEl>
                                              <a:dgm id="{D3816CF0-A7E5-4961-8765-52581A3D5391}"/>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6">
                                            <p:graphicEl>
                                              <a:dgm id="{978FE933-73CB-4889-AFF2-7E26C04B013B}"/>
                                            </p:graphicEl>
                                          </p:spTgt>
                                        </p:tgtEl>
                                        <p:attrNameLst>
                                          <p:attrName>style.visibility</p:attrName>
                                        </p:attrNameLst>
                                      </p:cBhvr>
                                      <p:to>
                                        <p:strVal val="visible"/>
                                      </p:to>
                                    </p:set>
                                    <p:animEffect transition="in" filter="fade">
                                      <p:cBhvr>
                                        <p:cTn id="33" dur="500"/>
                                        <p:tgtEl>
                                          <p:spTgt spid="6">
                                            <p:graphicEl>
                                              <a:dgm id="{978FE933-73CB-4889-AFF2-7E26C04B013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P spid="7" grpId="0" animBg="1"/>
      <p:bldP spid="8" grpId="0" animBg="1"/>
    </p:bldLst>
  </p:timing>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51" name="Rectangle 9250">
            <a:extLst>
              <a:ext uri="{FF2B5EF4-FFF2-40B4-BE49-F238E27FC236}">
                <a16:creationId xmlns:a16="http://schemas.microsoft.com/office/drawing/2014/main" id="{6234BCC6-39B9-47D9-8BF8-C665401A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Latest police barred list released | College of Policing">
            <a:extLst>
              <a:ext uri="{FF2B5EF4-FFF2-40B4-BE49-F238E27FC236}">
                <a16:creationId xmlns:a16="http://schemas.microsoft.com/office/drawing/2014/main" id="{A139EACD-5122-2BC5-4505-0EA1702EA7B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531" r="2" b="1"/>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9222" name="Picture 6" descr="Stop &amp; Search - West Midlands Police &amp; Crime Commissioner">
            <a:extLst>
              <a:ext uri="{FF2B5EF4-FFF2-40B4-BE49-F238E27FC236}">
                <a16:creationId xmlns:a16="http://schemas.microsoft.com/office/drawing/2014/main" id="{314340E7-D12D-7291-165C-FBAC667ABD9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7921"/>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9253" name="Freeform: Shape 9252">
            <a:extLst>
              <a:ext uri="{FF2B5EF4-FFF2-40B4-BE49-F238E27FC236}">
                <a16:creationId xmlns:a16="http://schemas.microsoft.com/office/drawing/2014/main" id="{72A9CE9D-DAC3-40AF-B504-78A64A909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9255" name="Freeform: Shape 9254">
            <a:extLst>
              <a:ext uri="{FF2B5EF4-FFF2-40B4-BE49-F238E27FC236}">
                <a16:creationId xmlns:a16="http://schemas.microsoft.com/office/drawing/2014/main" id="{506D7452-6CDE-4381-86CE-07B245938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53903F8D-E3EB-D6AD-6B76-0193C6EAE69F}"/>
              </a:ext>
            </a:extLst>
          </p:cNvPr>
          <p:cNvSpPr txBox="1"/>
          <p:nvPr/>
        </p:nvSpPr>
        <p:spPr>
          <a:xfrm>
            <a:off x="489097" y="-77249"/>
            <a:ext cx="5019074" cy="4319550"/>
          </a:xfrm>
          <a:prstGeom prst="rect">
            <a:avLst/>
          </a:prstGeom>
        </p:spPr>
        <p:txBody>
          <a:bodyPr vert="horz" lIns="91440" tIns="45720" rIns="91440" bIns="45720" rtlCol="0" anchor="b">
            <a:normAutofit/>
          </a:bodyPr>
          <a:lstStyle/>
          <a:p>
            <a:pPr algn="ctr">
              <a:lnSpc>
                <a:spcPct val="90000"/>
              </a:lnSpc>
              <a:spcBef>
                <a:spcPct val="0"/>
              </a:spcBef>
              <a:spcAft>
                <a:spcPts val="600"/>
              </a:spcAft>
              <a:defRPr/>
            </a:pPr>
            <a:r>
              <a:rPr lang="en-US" altLang="en-US" sz="3800" b="1" u="sng" kern="1200" dirty="0">
                <a:solidFill>
                  <a:schemeClr val="tx1"/>
                </a:solidFill>
                <a:latin typeface="+mj-lt"/>
                <a:ea typeface="+mj-ea"/>
                <a:cs typeface="+mj-cs"/>
              </a:rPr>
              <a:t>Discuss</a:t>
            </a:r>
            <a:br>
              <a:rPr lang="en-US" altLang="en-US" sz="3800" b="1" dirty="0">
                <a:latin typeface="+mj-lt"/>
                <a:ea typeface="+mj-ea"/>
                <a:cs typeface="+mj-cs"/>
              </a:rPr>
            </a:br>
            <a:br>
              <a:rPr lang="en-US" altLang="en-US" sz="3800" b="1" kern="1200" dirty="0">
                <a:solidFill>
                  <a:schemeClr val="tx1"/>
                </a:solidFill>
                <a:latin typeface="+mj-lt"/>
                <a:ea typeface="+mj-ea"/>
                <a:cs typeface="+mj-cs"/>
              </a:rPr>
            </a:br>
            <a:r>
              <a:rPr lang="en-US" altLang="en-US" sz="3800" b="1" kern="1200" dirty="0">
                <a:solidFill>
                  <a:schemeClr val="tx1"/>
                </a:solidFill>
                <a:latin typeface="+mj-lt"/>
                <a:ea typeface="+mj-ea"/>
                <a:cs typeface="+mj-cs"/>
              </a:rPr>
              <a:t>What information do you think you need to provide someone with before you search them?</a:t>
            </a:r>
          </a:p>
        </p:txBody>
      </p:sp>
      <p:sp>
        <p:nvSpPr>
          <p:cNvPr id="9257" name="Rectangle 9256">
            <a:extLst>
              <a:ext uri="{FF2B5EF4-FFF2-40B4-BE49-F238E27FC236}">
                <a16:creationId xmlns:a16="http://schemas.microsoft.com/office/drawing/2014/main" id="{762DA937-8B55-4317-BD32-98D7AF30E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
        <p:nvSpPr>
          <p:cNvPr id="9259" name="Rectangle 9258">
            <a:extLst>
              <a:ext uri="{FF2B5EF4-FFF2-40B4-BE49-F238E27FC236}">
                <a16:creationId xmlns:a16="http://schemas.microsoft.com/office/drawing/2014/main" id="{C52EE5A8-045B-4D39-8ED1-51333408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461119"/>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9100173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a:spLocks noChangeArrowheads="1"/>
          </p:cNvSpPr>
          <p:nvPr/>
        </p:nvSpPr>
        <p:spPr bwMode="auto">
          <a:xfrm>
            <a:off x="0" y="262103"/>
            <a:ext cx="12192000" cy="646331"/>
          </a:xfrm>
          <a:prstGeom prst="rect">
            <a:avLst/>
          </a:prstGeom>
          <a:solidFill>
            <a:schemeClr val="tx2"/>
          </a:solidFill>
          <a:ln>
            <a:noFill/>
          </a:ln>
        </p:spPr>
        <p:txBody>
          <a:bodyPr wrap="square">
            <a:spAutoFit/>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defRPr/>
            </a:pPr>
            <a:r>
              <a:rPr lang="en-GB" altLang="en-US" sz="3600" kern="0" dirty="0">
                <a:solidFill>
                  <a:schemeClr val="bg1"/>
                </a:solidFill>
                <a:latin typeface="+mn-lt"/>
                <a:cs typeface="Arial" panose="020B0604020202020204" pitchFamily="34" charset="0"/>
              </a:rPr>
              <a:t>Code A of PACE</a:t>
            </a:r>
            <a:endParaRPr lang="en-GB" altLang="en-US" kern="0" dirty="0">
              <a:solidFill>
                <a:prstClr val="black"/>
              </a:solidFill>
            </a:endParaRPr>
          </a:p>
        </p:txBody>
      </p:sp>
      <p:sp>
        <p:nvSpPr>
          <p:cNvPr id="3" name="TextBox 2"/>
          <p:cNvSpPr txBox="1">
            <a:spLocks noChangeArrowheads="1"/>
          </p:cNvSpPr>
          <p:nvPr/>
        </p:nvSpPr>
        <p:spPr bwMode="auto">
          <a:xfrm>
            <a:off x="278296" y="1124745"/>
            <a:ext cx="11688417" cy="5509200"/>
          </a:xfrm>
          <a:prstGeom prst="rect">
            <a:avLst/>
          </a:prstGeom>
          <a:solidFill>
            <a:schemeClr val="bg2">
              <a:lumMod val="90000"/>
            </a:schemeClr>
          </a:solidFill>
          <a:ln>
            <a:solidFill>
              <a:schemeClr val="tx1"/>
            </a:solid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None/>
              <a:defRPr/>
            </a:pPr>
            <a:r>
              <a:rPr lang="en-GB" altLang="en-US" sz="4400" i="1" u="sng" kern="0" dirty="0">
                <a:solidFill>
                  <a:schemeClr val="tx1"/>
                </a:solidFill>
                <a:latin typeface="+mn-lt"/>
                <a:cs typeface="Arial" panose="020B0604020202020204" pitchFamily="34" charset="0"/>
              </a:rPr>
              <a:t>G</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grounds for search</a:t>
            </a:r>
          </a:p>
          <a:p>
            <a:pPr>
              <a:spcBef>
                <a:spcPct val="0"/>
              </a:spcBef>
              <a:buNone/>
              <a:defRPr/>
            </a:pPr>
            <a:r>
              <a:rPr lang="en-GB" altLang="en-US" sz="4400" i="1" u="sng" kern="0" dirty="0">
                <a:solidFill>
                  <a:schemeClr val="tx1"/>
                </a:solidFill>
                <a:latin typeface="+mn-lt"/>
                <a:cs typeface="Arial" panose="020B0604020202020204" pitchFamily="34" charset="0"/>
              </a:rPr>
              <a:t>O</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object or purpose of search</a:t>
            </a:r>
          </a:p>
          <a:p>
            <a:pPr>
              <a:spcBef>
                <a:spcPct val="0"/>
              </a:spcBef>
              <a:buNone/>
              <a:defRPr/>
            </a:pPr>
            <a:r>
              <a:rPr lang="en-GB" altLang="en-US" sz="4400" i="1" u="sng" kern="0" dirty="0">
                <a:solidFill>
                  <a:schemeClr val="tx1"/>
                </a:solidFill>
                <a:latin typeface="+mn-lt"/>
                <a:cs typeface="Arial" panose="020B0604020202020204" pitchFamily="34" charset="0"/>
              </a:rPr>
              <a:t>W </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warrant card (if in plain clothes)</a:t>
            </a:r>
          </a:p>
          <a:p>
            <a:pPr>
              <a:spcBef>
                <a:spcPct val="0"/>
              </a:spcBef>
              <a:buNone/>
              <a:defRPr/>
            </a:pPr>
            <a:r>
              <a:rPr lang="en-GB" altLang="en-US" sz="4400" i="1" u="sng" kern="0" dirty="0">
                <a:solidFill>
                  <a:schemeClr val="tx1"/>
                </a:solidFill>
                <a:latin typeface="+mn-lt"/>
                <a:cs typeface="Arial" panose="020B0604020202020204" pitchFamily="34" charset="0"/>
              </a:rPr>
              <a:t>I</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identity of officer</a:t>
            </a:r>
          </a:p>
          <a:p>
            <a:pPr>
              <a:spcBef>
                <a:spcPct val="0"/>
              </a:spcBef>
              <a:buNone/>
              <a:defRPr/>
            </a:pPr>
            <a:r>
              <a:rPr lang="en-GB" altLang="en-US" sz="4400" i="1" u="sng" kern="0" dirty="0">
                <a:solidFill>
                  <a:schemeClr val="tx1"/>
                </a:solidFill>
                <a:latin typeface="+mn-lt"/>
                <a:cs typeface="Arial" panose="020B0604020202020204" pitchFamily="34" charset="0"/>
              </a:rPr>
              <a:t>S</a:t>
            </a:r>
            <a:r>
              <a:rPr lang="en-GB" altLang="en-US" sz="3200" kern="0" dirty="0">
                <a:solidFill>
                  <a:srgbClr val="0070C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station to which attached</a:t>
            </a:r>
          </a:p>
          <a:p>
            <a:pPr>
              <a:spcBef>
                <a:spcPct val="0"/>
              </a:spcBef>
              <a:buNone/>
              <a:defRPr/>
            </a:pPr>
            <a:r>
              <a:rPr lang="en-GB" altLang="en-US" sz="4400" i="1" u="sng" kern="0" dirty="0">
                <a:solidFill>
                  <a:schemeClr val="tx1"/>
                </a:solidFill>
                <a:latin typeface="+mn-lt"/>
                <a:cs typeface="Arial" panose="020B0604020202020204" pitchFamily="34" charset="0"/>
              </a:rPr>
              <a:t>E</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entitlement to copy of record</a:t>
            </a:r>
          </a:p>
          <a:p>
            <a:pPr>
              <a:spcBef>
                <a:spcPct val="0"/>
              </a:spcBef>
              <a:buNone/>
              <a:defRPr/>
            </a:pPr>
            <a:r>
              <a:rPr lang="en-GB" altLang="en-US" sz="4400" i="1" u="sng" kern="0" dirty="0">
                <a:solidFill>
                  <a:schemeClr val="tx1"/>
                </a:solidFill>
                <a:latin typeface="+mn-lt"/>
                <a:cs typeface="Arial" panose="020B0604020202020204" pitchFamily="34" charset="0"/>
              </a:rPr>
              <a:t>L</a:t>
            </a:r>
            <a:r>
              <a:rPr lang="en-GB" altLang="en-US" sz="3200" i="1" kern="0" dirty="0">
                <a:solidFill>
                  <a:schemeClr val="tx1"/>
                </a:solidFill>
                <a:latin typeface="+mn-lt"/>
                <a:cs typeface="Arial" panose="020B0604020202020204" pitchFamily="34" charset="0"/>
              </a:rPr>
              <a:t>	</a:t>
            </a:r>
            <a:r>
              <a:rPr lang="en-GB" altLang="en-US" sz="3600" kern="0" dirty="0">
                <a:solidFill>
                  <a:schemeClr val="tx1"/>
                </a:solidFill>
                <a:latin typeface="+mn-lt"/>
                <a:cs typeface="Arial" panose="020B0604020202020204" pitchFamily="34" charset="0"/>
              </a:rPr>
              <a:t>legal power used</a:t>
            </a:r>
          </a:p>
          <a:p>
            <a:pPr>
              <a:spcBef>
                <a:spcPct val="0"/>
              </a:spcBef>
              <a:buNone/>
              <a:defRPr/>
            </a:pPr>
            <a:r>
              <a:rPr lang="en-GB" altLang="en-US" sz="4400" i="1" u="sng" kern="0" dirty="0">
                <a:solidFill>
                  <a:schemeClr val="tx1"/>
                </a:solidFill>
                <a:latin typeface="+mn-lt"/>
                <a:cs typeface="Arial" panose="020B0604020202020204" pitchFamily="34" charset="0"/>
              </a:rPr>
              <a:t>Y</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you are detained for purpose of search</a:t>
            </a:r>
          </a:p>
        </p:txBody>
      </p:sp>
      <p:pic>
        <p:nvPicPr>
          <p:cNvPr id="8194" name="Picture 2" descr="IMPORTANT INFO REQUIRED ASAP - Douglas Valley Nursery">
            <a:extLst>
              <a:ext uri="{FF2B5EF4-FFF2-40B4-BE49-F238E27FC236}">
                <a16:creationId xmlns:a16="http://schemas.microsoft.com/office/drawing/2014/main" id="{8499232E-51E7-3632-956C-4DD624FB74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37713" y="1124745"/>
            <a:ext cx="3429000" cy="2374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3538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7" name="Rectangle 10246">
            <a:extLst>
              <a:ext uri="{FF2B5EF4-FFF2-40B4-BE49-F238E27FC236}">
                <a16:creationId xmlns:a16="http://schemas.microsoft.com/office/drawing/2014/main" id="{B527B32F-07F3-4C94-B09B-8C8F310F0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
            <a:ext cx="768096" cy="6089895"/>
          </a:xfrm>
          <a:prstGeom prst="rect">
            <a:avLst/>
          </a:prstGeom>
          <a:solidFill>
            <a:srgbClr val="C2C1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text, person, outdoor&#10;&#10;Description automatically generated">
            <a:hlinkClick r:id="rId3"/>
            <a:extLst>
              <a:ext uri="{FF2B5EF4-FFF2-40B4-BE49-F238E27FC236}">
                <a16:creationId xmlns:a16="http://schemas.microsoft.com/office/drawing/2014/main" id="{775169C3-2E37-A636-FF7C-184C65C68C36}"/>
              </a:ext>
            </a:extLst>
          </p:cNvPr>
          <p:cNvPicPr>
            <a:picLocks noChangeAspect="1"/>
          </p:cNvPicPr>
          <p:nvPr/>
        </p:nvPicPr>
        <p:blipFill rotWithShape="1">
          <a:blip r:embed="rId4">
            <a:extLst>
              <a:ext uri="{28A0092B-C50C-407E-A947-70E740481C1C}">
                <a14:useLocalDpi xmlns:a14="http://schemas.microsoft.com/office/drawing/2010/main" val="0"/>
              </a:ext>
            </a:extLst>
          </a:blip>
          <a:srcRect r="3192" b="2"/>
          <a:stretch/>
        </p:blipFill>
        <p:spPr>
          <a:xfrm>
            <a:off x="6088088" y="397565"/>
            <a:ext cx="6103911" cy="6460435"/>
          </a:xfrm>
          <a:prstGeom prst="rect">
            <a:avLst/>
          </a:prstGeom>
        </p:spPr>
      </p:pic>
      <p:pic>
        <p:nvPicPr>
          <p:cNvPr id="10242" name="Picture 2" descr="important | 1st Ben Rhydding Scouts">
            <a:extLst>
              <a:ext uri="{FF2B5EF4-FFF2-40B4-BE49-F238E27FC236}">
                <a16:creationId xmlns:a16="http://schemas.microsoft.com/office/drawing/2014/main" id="{7C80BD9F-0D86-6B21-4B81-EE576022F50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2928" r="1" b="10795"/>
          <a:stretch/>
        </p:blipFill>
        <p:spPr bwMode="auto">
          <a:xfrm>
            <a:off x="926036" y="10"/>
            <a:ext cx="6428921" cy="3439986"/>
          </a:xfrm>
          <a:custGeom>
            <a:avLst/>
            <a:gdLst/>
            <a:ahLst/>
            <a:cxnLst/>
            <a:rect l="l" t="t" r="r" b="b"/>
            <a:pathLst>
              <a:path w="7279913" h="3895335">
                <a:moveTo>
                  <a:pt x="0" y="0"/>
                </a:moveTo>
                <a:lnTo>
                  <a:pt x="7279913" y="0"/>
                </a:lnTo>
                <a:lnTo>
                  <a:pt x="7279913" y="3116976"/>
                </a:lnTo>
                <a:lnTo>
                  <a:pt x="5011287" y="3116976"/>
                </a:lnTo>
                <a:lnTo>
                  <a:pt x="5011287" y="3895335"/>
                </a:lnTo>
                <a:lnTo>
                  <a:pt x="0" y="3895335"/>
                </a:lnTo>
                <a:close/>
              </a:path>
            </a:pathLst>
          </a:custGeom>
          <a:noFill/>
          <a:extLst>
            <a:ext uri="{909E8E84-426E-40DD-AFC4-6F175D3DCCD1}">
              <a14:hiddenFill xmlns:a14="http://schemas.microsoft.com/office/drawing/2010/main">
                <a:solidFill>
                  <a:srgbClr val="FFFFFF"/>
                </a:solidFill>
              </a14:hiddenFill>
            </a:ext>
          </a:extLst>
        </p:spPr>
      </p:pic>
      <p:sp>
        <p:nvSpPr>
          <p:cNvPr id="10249" name="Rectangle 10248">
            <a:extLst>
              <a:ext uri="{FF2B5EF4-FFF2-40B4-BE49-F238E27FC236}">
                <a16:creationId xmlns:a16="http://schemas.microsoft.com/office/drawing/2014/main" id="{7F41D4CC-403D-465E-9223-3277868A5D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41417" y="643467"/>
            <a:ext cx="3850583" cy="2473517"/>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1" name="Rectangle 10250">
            <a:extLst>
              <a:ext uri="{FF2B5EF4-FFF2-40B4-BE49-F238E27FC236}">
                <a16:creationId xmlns:a16="http://schemas.microsoft.com/office/drawing/2014/main" id="{3DC4C688-715E-4A31-AB90-6A5752887D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6036" y="4069422"/>
            <a:ext cx="5001186" cy="2020482"/>
          </a:xfrm>
          <a:prstGeom prst="rect">
            <a:avLst/>
          </a:prstGeom>
          <a:solidFill>
            <a:schemeClr val="bg2">
              <a:lumMod val="9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FDAAC49-C1D0-C3A3-26BD-90F271B6F910}"/>
              </a:ext>
            </a:extLst>
          </p:cNvPr>
          <p:cNvSpPr txBox="1"/>
          <p:nvPr/>
        </p:nvSpPr>
        <p:spPr>
          <a:xfrm>
            <a:off x="1152678" y="3956278"/>
            <a:ext cx="4550828" cy="2246769"/>
          </a:xfrm>
          <a:prstGeom prst="rect">
            <a:avLst/>
          </a:prstGeom>
          <a:noFill/>
        </p:spPr>
        <p:txBody>
          <a:bodyPr wrap="square" rtlCol="0">
            <a:spAutoFit/>
          </a:bodyPr>
          <a:lstStyle/>
          <a:p>
            <a:pPr algn="ctr"/>
            <a:r>
              <a:rPr lang="en-US" sz="2800" u="sng" dirty="0">
                <a:solidFill>
                  <a:srgbClr val="FF0000"/>
                </a:solidFill>
              </a:rPr>
              <a:t>Task</a:t>
            </a:r>
            <a:br>
              <a:rPr lang="en-US" sz="2800" u="sng" dirty="0">
                <a:solidFill>
                  <a:srgbClr val="FF0000"/>
                </a:solidFill>
              </a:rPr>
            </a:br>
            <a:r>
              <a:rPr lang="en-US" sz="2800" dirty="0">
                <a:solidFill>
                  <a:srgbClr val="FF0000"/>
                </a:solidFill>
              </a:rPr>
              <a:t>Watch the video and see if you can identify any important information being stated …</a:t>
            </a:r>
          </a:p>
        </p:txBody>
      </p:sp>
    </p:spTree>
    <p:extLst>
      <p:ext uri="{BB962C8B-B14F-4D97-AF65-F5344CB8AC3E}">
        <p14:creationId xmlns:p14="http://schemas.microsoft.com/office/powerpoint/2010/main" val="2052995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372142"/>
            <a:ext cx="8517632" cy="646331"/>
          </a:xfrm>
          <a:prstGeom prst="rect">
            <a:avLst/>
          </a:prstGeom>
          <a:solidFill>
            <a:schemeClr val="bg2">
              <a:lumMod val="90000"/>
            </a:schemeClr>
          </a:solidFill>
        </p:spPr>
        <p:txBody>
          <a:bodyPr wrap="square" rtlCol="0">
            <a:spAutoFit/>
          </a:bodyPr>
          <a:lstStyle/>
          <a:p>
            <a:r>
              <a:rPr lang="en-GB" sz="3600" b="1" dirty="0">
                <a:solidFill>
                  <a:schemeClr val="bg1"/>
                </a:solidFill>
              </a:rPr>
              <a:t>On Conclusion of the Search</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78302" y="1268760"/>
            <a:ext cx="2760737" cy="2590504"/>
          </a:xfrm>
          <a:prstGeom prst="rect">
            <a:avLst/>
          </a:prstGeom>
        </p:spPr>
      </p:pic>
      <p:graphicFrame>
        <p:nvGraphicFramePr>
          <p:cNvPr id="4" name="Diagram 3"/>
          <p:cNvGraphicFramePr/>
          <p:nvPr>
            <p:extLst>
              <p:ext uri="{D42A27DB-BD31-4B8C-83A1-F6EECF244321}">
                <p14:modId xmlns:p14="http://schemas.microsoft.com/office/powerpoint/2010/main" val="3125564773"/>
              </p:ext>
            </p:extLst>
          </p:nvPr>
        </p:nvGraphicFramePr>
        <p:xfrm>
          <a:off x="837445" y="1445298"/>
          <a:ext cx="6842742" cy="50405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1106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B1A1FDCC-84E0-4FF8-844C-3AD49FAE7823}"/>
                                            </p:graphicEl>
                                          </p:spTgt>
                                        </p:tgtEl>
                                        <p:attrNameLst>
                                          <p:attrName>style.visibility</p:attrName>
                                        </p:attrNameLst>
                                      </p:cBhvr>
                                      <p:to>
                                        <p:strVal val="visible"/>
                                      </p:to>
                                    </p:set>
                                    <p:animEffect transition="in" filter="fade">
                                      <p:cBhvr>
                                        <p:cTn id="7" dur="500"/>
                                        <p:tgtEl>
                                          <p:spTgt spid="4">
                                            <p:graphicEl>
                                              <a:dgm id="{B1A1FDCC-84E0-4FF8-844C-3AD49FAE782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453AFB15-FA4D-419B-B231-3F5FA70C4E06}"/>
                                            </p:graphicEl>
                                          </p:spTgt>
                                        </p:tgtEl>
                                        <p:attrNameLst>
                                          <p:attrName>style.visibility</p:attrName>
                                        </p:attrNameLst>
                                      </p:cBhvr>
                                      <p:to>
                                        <p:strVal val="visible"/>
                                      </p:to>
                                    </p:set>
                                    <p:animEffect transition="in" filter="fade">
                                      <p:cBhvr>
                                        <p:cTn id="12" dur="500"/>
                                        <p:tgtEl>
                                          <p:spTgt spid="4">
                                            <p:graphicEl>
                                              <a:dgm id="{453AFB15-FA4D-419B-B231-3F5FA70C4E06}"/>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995C6B46-3552-4387-9471-2BDE619F7AAB}"/>
                                            </p:graphicEl>
                                          </p:spTgt>
                                        </p:tgtEl>
                                        <p:attrNameLst>
                                          <p:attrName>style.visibility</p:attrName>
                                        </p:attrNameLst>
                                      </p:cBhvr>
                                      <p:to>
                                        <p:strVal val="visible"/>
                                      </p:to>
                                    </p:set>
                                    <p:animEffect transition="in" filter="fade">
                                      <p:cBhvr>
                                        <p:cTn id="15" dur="500"/>
                                        <p:tgtEl>
                                          <p:spTgt spid="4">
                                            <p:graphicEl>
                                              <a:dgm id="{995C6B46-3552-4387-9471-2BDE619F7AA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91" name="Rectangle 11290">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B4B43C9D-1AF2-405C-1E73-1D84BF409EEA}"/>
              </a:ext>
            </a:extLst>
          </p:cNvPr>
          <p:cNvSpPr txBox="1"/>
          <p:nvPr/>
        </p:nvSpPr>
        <p:spPr>
          <a:xfrm>
            <a:off x="793662" y="386930"/>
            <a:ext cx="10066122" cy="1298448"/>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400" b="1" i="0" u="none" strike="noStrike" baseline="0" dirty="0">
                <a:latin typeface="+mj-lt"/>
                <a:ea typeface="+mj-ea"/>
                <a:cs typeface="+mj-cs"/>
              </a:rPr>
              <a:t>What should you do when your reasonable grounds to suspect cease to exist?</a:t>
            </a:r>
          </a:p>
        </p:txBody>
      </p:sp>
      <p:sp>
        <p:nvSpPr>
          <p:cNvPr id="11293" name="Rectangle 1129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95" name="Rectangle 1129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793661" y="2599509"/>
            <a:ext cx="4530898" cy="3639450"/>
          </a:xfrm>
          <a:prstGeom prst="rect">
            <a:avLst/>
          </a:prstGeom>
        </p:spPr>
        <p:txBody>
          <a:bodyPr vert="horz" lIns="91440" tIns="45720" rIns="91440" bIns="45720" rtlCol="0" anchor="ctr">
            <a:normAutofit/>
          </a:bodyPr>
          <a:lstStyle/>
          <a:p>
            <a:pPr indent="-228600">
              <a:lnSpc>
                <a:spcPct val="90000"/>
              </a:lnSpc>
              <a:spcBef>
                <a:spcPct val="20000"/>
              </a:spcBef>
              <a:buFont typeface="Arial" panose="020B0604020202020204" pitchFamily="34" charset="0"/>
              <a:buChar char="•"/>
              <a:defRPr/>
            </a:pPr>
            <a:r>
              <a:rPr lang="en-US" sz="2000" dirty="0"/>
              <a:t>It could be that information comes to light that places the reasonable grounds to suspect onto another person, or even cancels the original suspicions that a possible crime has or may have been committed. </a:t>
            </a:r>
            <a:br>
              <a:rPr lang="en-US" sz="2000" dirty="0"/>
            </a:br>
            <a:br>
              <a:rPr lang="en-US" sz="2000" dirty="0"/>
            </a:br>
            <a:r>
              <a:rPr lang="en-US" sz="2000" dirty="0"/>
              <a:t>Explain this to the person, explain they are no longer being detained, and thank them for their co-operation. </a:t>
            </a:r>
            <a:endParaRPr lang="en-US" sz="2000"/>
          </a:p>
        </p:txBody>
      </p:sp>
      <p:pic>
        <p:nvPicPr>
          <p:cNvPr id="11266" name="Picture 2" descr="Knife seized after police called to youths in Stoke-on-Trent -  Stoke-on-Trent Live">
            <a:extLst>
              <a:ext uri="{FF2B5EF4-FFF2-40B4-BE49-F238E27FC236}">
                <a16:creationId xmlns:a16="http://schemas.microsoft.com/office/drawing/2014/main" id="{C35837C1-0ABB-A2ED-5919-C321E7B7D36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348" r="2" b="2"/>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11297" name="Rectangle 1129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793662" y="386930"/>
            <a:ext cx="10066122" cy="1298448"/>
          </a:xfrm>
          <a:prstGeom prst="rect">
            <a:avLst/>
          </a:prstGeom>
        </p:spPr>
        <p:txBody>
          <a:bodyPr vert="horz" lIns="91440" tIns="45720" rIns="91440" bIns="45720" rtlCol="0" anchor="b">
            <a:normAutofit/>
          </a:bodyPr>
          <a:lstStyle/>
          <a:p>
            <a:pPr>
              <a:lnSpc>
                <a:spcPct val="90000"/>
              </a:lnSpc>
              <a:spcBef>
                <a:spcPct val="0"/>
              </a:spcBef>
              <a:spcAft>
                <a:spcPts val="600"/>
              </a:spcAft>
            </a:pPr>
            <a:endParaRPr lang="en-US" sz="4400" b="1" dirty="0">
              <a:latin typeface="+mj-lt"/>
              <a:ea typeface="+mj-ea"/>
              <a:cs typeface="+mj-cs"/>
            </a:endParaRPr>
          </a:p>
        </p:txBody>
      </p:sp>
    </p:spTree>
    <p:extLst>
      <p:ext uri="{BB962C8B-B14F-4D97-AF65-F5344CB8AC3E}">
        <p14:creationId xmlns:p14="http://schemas.microsoft.com/office/powerpoint/2010/main" val="36281379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646176" y="210375"/>
            <a:ext cx="7405735" cy="646331"/>
          </a:xfrm>
          <a:prstGeom prst="rect">
            <a:avLst/>
          </a:prstGeom>
          <a:solidFill>
            <a:schemeClr val="bg2">
              <a:lumMod val="90000"/>
            </a:schemeClr>
          </a:solidFill>
        </p:spPr>
        <p:txBody>
          <a:bodyPr wrap="square" rtlCol="0">
            <a:spAutoFit/>
          </a:bodyPr>
          <a:lstStyle/>
          <a:p>
            <a:pPr algn="ctr"/>
            <a:r>
              <a:rPr lang="en-GB" sz="3600" b="1" dirty="0">
                <a:solidFill>
                  <a:schemeClr val="bg1"/>
                </a:solidFill>
              </a:rPr>
              <a:t>Code A PACE: Conduct of the Search</a:t>
            </a:r>
          </a:p>
        </p:txBody>
      </p:sp>
      <p:graphicFrame>
        <p:nvGraphicFramePr>
          <p:cNvPr id="3" name="Diagram 2"/>
          <p:cNvGraphicFramePr/>
          <p:nvPr>
            <p:extLst>
              <p:ext uri="{D42A27DB-BD31-4B8C-83A1-F6EECF244321}">
                <p14:modId xmlns:p14="http://schemas.microsoft.com/office/powerpoint/2010/main" val="1445291916"/>
              </p:ext>
            </p:extLst>
          </p:nvPr>
        </p:nvGraphicFramePr>
        <p:xfrm>
          <a:off x="627450" y="1835311"/>
          <a:ext cx="5468550" cy="46648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p:cNvGraphicFramePr/>
          <p:nvPr>
            <p:extLst>
              <p:ext uri="{D42A27DB-BD31-4B8C-83A1-F6EECF244321}">
                <p14:modId xmlns:p14="http://schemas.microsoft.com/office/powerpoint/2010/main" val="2986029104"/>
              </p:ext>
            </p:extLst>
          </p:nvPr>
        </p:nvGraphicFramePr>
        <p:xfrm>
          <a:off x="6450495" y="1835311"/>
          <a:ext cx="4759559" cy="466488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5" name="TextBox 4">
            <a:extLst>
              <a:ext uri="{FF2B5EF4-FFF2-40B4-BE49-F238E27FC236}">
                <a16:creationId xmlns:a16="http://schemas.microsoft.com/office/drawing/2014/main" id="{505C1B8F-2147-213E-F505-343A9A96CD81}"/>
              </a:ext>
            </a:extLst>
          </p:cNvPr>
          <p:cNvSpPr txBox="1"/>
          <p:nvPr/>
        </p:nvSpPr>
        <p:spPr>
          <a:xfrm>
            <a:off x="3399182" y="1115176"/>
            <a:ext cx="6102626" cy="461665"/>
          </a:xfrm>
          <a:prstGeom prst="rect">
            <a:avLst/>
          </a:prstGeom>
          <a:noFill/>
        </p:spPr>
        <p:txBody>
          <a:bodyPr wrap="square">
            <a:spAutoFit/>
          </a:bodyPr>
          <a:lstStyle/>
          <a:p>
            <a:pPr eaLnBrk="1" hangingPunct="1">
              <a:spcBef>
                <a:spcPct val="50000"/>
              </a:spcBef>
            </a:pPr>
            <a:r>
              <a:rPr lang="en-GB" altLang="en-US" sz="2400" b="1" dirty="0">
                <a:latin typeface="Arial" pitchFamily="34" charset="0"/>
                <a:ea typeface="ＭＳ Ｐゴシック" pitchFamily="34" charset="-128"/>
              </a:rPr>
              <a:t>How do you actually conduct a search?</a:t>
            </a:r>
          </a:p>
        </p:txBody>
      </p:sp>
    </p:spTree>
    <p:extLst>
      <p:ext uri="{BB962C8B-B14F-4D97-AF65-F5344CB8AC3E}">
        <p14:creationId xmlns:p14="http://schemas.microsoft.com/office/powerpoint/2010/main" val="3771895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D44B9FB9-5C53-4050-B904-1BAF369C344B}"/>
                                            </p:graphicEl>
                                          </p:spTgt>
                                        </p:tgtEl>
                                        <p:attrNameLst>
                                          <p:attrName>style.visibility</p:attrName>
                                        </p:attrNameLst>
                                      </p:cBhvr>
                                      <p:to>
                                        <p:strVal val="visible"/>
                                      </p:to>
                                    </p:set>
                                    <p:animEffect transition="in" filter="fade">
                                      <p:cBhvr>
                                        <p:cTn id="7" dur="500"/>
                                        <p:tgtEl>
                                          <p:spTgt spid="3">
                                            <p:graphicEl>
                                              <a:dgm id="{D44B9FB9-5C53-4050-B904-1BAF369C344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208693CB-94C1-44D2-9941-DBB37CE0A789}"/>
                                            </p:graphicEl>
                                          </p:spTgt>
                                        </p:tgtEl>
                                        <p:attrNameLst>
                                          <p:attrName>style.visibility</p:attrName>
                                        </p:attrNameLst>
                                      </p:cBhvr>
                                      <p:to>
                                        <p:strVal val="visible"/>
                                      </p:to>
                                    </p:set>
                                    <p:animEffect transition="in" filter="fade">
                                      <p:cBhvr>
                                        <p:cTn id="12" dur="500"/>
                                        <p:tgtEl>
                                          <p:spTgt spid="3">
                                            <p:graphicEl>
                                              <a:dgm id="{208693CB-94C1-44D2-9941-DBB37CE0A78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980E613F-B1CB-4CC6-8743-6DFA7191E2A4}"/>
                                            </p:graphicEl>
                                          </p:spTgt>
                                        </p:tgtEl>
                                        <p:attrNameLst>
                                          <p:attrName>style.visibility</p:attrName>
                                        </p:attrNameLst>
                                      </p:cBhvr>
                                      <p:to>
                                        <p:strVal val="visible"/>
                                      </p:to>
                                    </p:set>
                                    <p:animEffect transition="in" filter="fade">
                                      <p:cBhvr>
                                        <p:cTn id="17" dur="500"/>
                                        <p:tgtEl>
                                          <p:spTgt spid="3">
                                            <p:graphicEl>
                                              <a:dgm id="{980E613F-B1CB-4CC6-8743-6DFA7191E2A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221DF6B5-3811-4B8A-B352-A8331B3F4D5C}"/>
                                            </p:graphicEl>
                                          </p:spTgt>
                                        </p:tgtEl>
                                        <p:attrNameLst>
                                          <p:attrName>style.visibility</p:attrName>
                                        </p:attrNameLst>
                                      </p:cBhvr>
                                      <p:to>
                                        <p:strVal val="visible"/>
                                      </p:to>
                                    </p:set>
                                    <p:animEffect transition="in" filter="fade">
                                      <p:cBhvr>
                                        <p:cTn id="22" dur="500"/>
                                        <p:tgtEl>
                                          <p:spTgt spid="3">
                                            <p:graphicEl>
                                              <a:dgm id="{221DF6B5-3811-4B8A-B352-A8331B3F4D5C}"/>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4C8897DD-C4AC-4D15-AE6A-4C6C3BCBCF04}"/>
                                            </p:graphicEl>
                                          </p:spTgt>
                                        </p:tgtEl>
                                        <p:attrNameLst>
                                          <p:attrName>style.visibility</p:attrName>
                                        </p:attrNameLst>
                                      </p:cBhvr>
                                      <p:to>
                                        <p:strVal val="visible"/>
                                      </p:to>
                                    </p:set>
                                    <p:animEffect transition="in" filter="fade">
                                      <p:cBhvr>
                                        <p:cTn id="27" dur="500"/>
                                        <p:tgtEl>
                                          <p:spTgt spid="3">
                                            <p:graphicEl>
                                              <a:dgm id="{4C8897DD-C4AC-4D15-AE6A-4C6C3BCBCF04}"/>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80AD4FBB-E875-4B7F-92BF-21AC2D599E3F}"/>
                                            </p:graphicEl>
                                          </p:spTgt>
                                        </p:tgtEl>
                                        <p:attrNameLst>
                                          <p:attrName>style.visibility</p:attrName>
                                        </p:attrNameLst>
                                      </p:cBhvr>
                                      <p:to>
                                        <p:strVal val="visible"/>
                                      </p:to>
                                    </p:set>
                                    <p:animEffect transition="in" filter="fade">
                                      <p:cBhvr>
                                        <p:cTn id="32" dur="500"/>
                                        <p:tgtEl>
                                          <p:spTgt spid="3">
                                            <p:graphicEl>
                                              <a:dgm id="{80AD4FBB-E875-4B7F-92BF-21AC2D599E3F}"/>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graphicEl>
                                              <a:dgm id="{D44B9FB9-5C53-4050-B904-1BAF369C344B}"/>
                                            </p:graphicEl>
                                          </p:spTgt>
                                        </p:tgtEl>
                                        <p:attrNameLst>
                                          <p:attrName>style.visibility</p:attrName>
                                        </p:attrNameLst>
                                      </p:cBhvr>
                                      <p:to>
                                        <p:strVal val="visible"/>
                                      </p:to>
                                    </p:set>
                                    <p:animEffect transition="in" filter="fade">
                                      <p:cBhvr>
                                        <p:cTn id="37" dur="500"/>
                                        <p:tgtEl>
                                          <p:spTgt spid="9">
                                            <p:graphicEl>
                                              <a:dgm id="{D44B9FB9-5C53-4050-B904-1BAF369C344B}"/>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9">
                                            <p:graphicEl>
                                              <a:dgm id="{208693CB-94C1-44D2-9941-DBB37CE0A789}"/>
                                            </p:graphicEl>
                                          </p:spTgt>
                                        </p:tgtEl>
                                        <p:attrNameLst>
                                          <p:attrName>style.visibility</p:attrName>
                                        </p:attrNameLst>
                                      </p:cBhvr>
                                      <p:to>
                                        <p:strVal val="visible"/>
                                      </p:to>
                                    </p:set>
                                    <p:animEffect transition="in" filter="fade">
                                      <p:cBhvr>
                                        <p:cTn id="42" dur="500"/>
                                        <p:tgtEl>
                                          <p:spTgt spid="9">
                                            <p:graphicEl>
                                              <a:dgm id="{208693CB-94C1-44D2-9941-DBB37CE0A789}"/>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9">
                                            <p:graphicEl>
                                              <a:dgm id="{980E613F-B1CB-4CC6-8743-6DFA7191E2A4}"/>
                                            </p:graphicEl>
                                          </p:spTgt>
                                        </p:tgtEl>
                                        <p:attrNameLst>
                                          <p:attrName>style.visibility</p:attrName>
                                        </p:attrNameLst>
                                      </p:cBhvr>
                                      <p:to>
                                        <p:strVal val="visible"/>
                                      </p:to>
                                    </p:set>
                                    <p:animEffect transition="in" filter="fade">
                                      <p:cBhvr>
                                        <p:cTn id="47" dur="500"/>
                                        <p:tgtEl>
                                          <p:spTgt spid="9">
                                            <p:graphicEl>
                                              <a:dgm id="{980E613F-B1CB-4CC6-8743-6DFA7191E2A4}"/>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9">
                                            <p:graphicEl>
                                              <a:dgm id="{221DF6B5-3811-4B8A-B352-A8331B3F4D5C}"/>
                                            </p:graphicEl>
                                          </p:spTgt>
                                        </p:tgtEl>
                                        <p:attrNameLst>
                                          <p:attrName>style.visibility</p:attrName>
                                        </p:attrNameLst>
                                      </p:cBhvr>
                                      <p:to>
                                        <p:strVal val="visible"/>
                                      </p:to>
                                    </p:set>
                                    <p:animEffect transition="in" filter="fade">
                                      <p:cBhvr>
                                        <p:cTn id="52" dur="500"/>
                                        <p:tgtEl>
                                          <p:spTgt spid="9">
                                            <p:graphicEl>
                                              <a:dgm id="{221DF6B5-3811-4B8A-B352-A8331B3F4D5C}"/>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9">
                                            <p:graphicEl>
                                              <a:dgm id="{4C8897DD-C4AC-4D15-AE6A-4C6C3BCBCF04}"/>
                                            </p:graphicEl>
                                          </p:spTgt>
                                        </p:tgtEl>
                                        <p:attrNameLst>
                                          <p:attrName>style.visibility</p:attrName>
                                        </p:attrNameLst>
                                      </p:cBhvr>
                                      <p:to>
                                        <p:strVal val="visible"/>
                                      </p:to>
                                    </p:set>
                                    <p:animEffect transition="in" filter="fade">
                                      <p:cBhvr>
                                        <p:cTn id="57" dur="500"/>
                                        <p:tgtEl>
                                          <p:spTgt spid="9">
                                            <p:graphicEl>
                                              <a:dgm id="{4C8897DD-C4AC-4D15-AE6A-4C6C3BCBCF04}"/>
                                            </p:graphic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9">
                                            <p:graphicEl>
                                              <a:dgm id="{C7469FC0-E91F-40AC-A22B-BA2D2B35F49C}"/>
                                            </p:graphicEl>
                                          </p:spTgt>
                                        </p:tgtEl>
                                        <p:attrNameLst>
                                          <p:attrName>style.visibility</p:attrName>
                                        </p:attrNameLst>
                                      </p:cBhvr>
                                      <p:to>
                                        <p:strVal val="visible"/>
                                      </p:to>
                                    </p:set>
                                    <p:animEffect transition="in" filter="fade">
                                      <p:cBhvr>
                                        <p:cTn id="62" dur="500"/>
                                        <p:tgtEl>
                                          <p:spTgt spid="9">
                                            <p:graphicEl>
                                              <a:dgm id="{C7469FC0-E91F-40AC-A22B-BA2D2B35F49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Graphic spid="9" grpId="0">
        <p:bldSub>
          <a:bldDgm bld="one"/>
        </p:bldSub>
      </p:bldGraphic>
    </p:bldLst>
  </p:timing>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BBCF59C-61C6-07A6-D750-7A12F9E0956A}"/>
              </a:ext>
            </a:extLst>
          </p:cNvPr>
          <p:cNvSpPr txBox="1"/>
          <p:nvPr/>
        </p:nvSpPr>
        <p:spPr>
          <a:xfrm>
            <a:off x="648929" y="629266"/>
            <a:ext cx="3505495" cy="1622321"/>
          </a:xfrm>
          <a:prstGeom prst="rect">
            <a:avLst/>
          </a:prstGeom>
        </p:spPr>
        <p:txBody>
          <a:bodyPr vert="horz" lIns="91440" tIns="45720" rIns="91440" bIns="45720" rtlCol="0" anchor="ctr">
            <a:normAutofit/>
          </a:bodyPr>
          <a:lstStyle/>
          <a:p>
            <a:pPr marL="0" marR="0" lvl="0" indent="0" fontAlgn="auto">
              <a:lnSpc>
                <a:spcPct val="90000"/>
              </a:lnSpc>
              <a:spcBef>
                <a:spcPct val="0"/>
              </a:spcBef>
              <a:spcAft>
                <a:spcPts val="600"/>
              </a:spcAft>
              <a:buClrTx/>
              <a:buSzTx/>
              <a:tabLst/>
              <a:defRPr/>
            </a:pPr>
            <a:r>
              <a:rPr lang="en-US" altLang="en-US" sz="2400" b="1" kern="1200">
                <a:solidFill>
                  <a:schemeClr val="tx1"/>
                </a:solidFill>
                <a:latin typeface="+mj-lt"/>
                <a:ea typeface="+mj-ea"/>
                <a:cs typeface="+mj-cs"/>
              </a:rPr>
              <a:t>W</a:t>
            </a:r>
            <a:r>
              <a:rPr kumimoji="0" lang="en-US" altLang="en-US" sz="2400" b="1" i="0" u="none" strike="noStrike" kern="1200" cap="none" spc="0" normalizeH="0" baseline="0" noProof="0">
                <a:ln>
                  <a:noFill/>
                </a:ln>
                <a:solidFill>
                  <a:schemeClr val="tx1"/>
                </a:solidFill>
                <a:effectLst/>
                <a:uLnTx/>
                <a:uFillTx/>
                <a:latin typeface="+mj-lt"/>
                <a:ea typeface="+mj-ea"/>
                <a:cs typeface="+mj-cs"/>
              </a:rPr>
              <a:t>hat do police officers need to record if we are just speaking to people but not searching them? </a:t>
            </a:r>
          </a:p>
        </p:txBody>
      </p:sp>
      <p:sp>
        <p:nvSpPr>
          <p:cNvPr id="7" name="TextBox 6">
            <a:extLst>
              <a:ext uri="{FF2B5EF4-FFF2-40B4-BE49-F238E27FC236}">
                <a16:creationId xmlns:a16="http://schemas.microsoft.com/office/drawing/2014/main" id="{1442895E-1BA1-66F7-9FA7-399E6B258065}"/>
              </a:ext>
            </a:extLst>
          </p:cNvPr>
          <p:cNvSpPr txBox="1"/>
          <p:nvPr/>
        </p:nvSpPr>
        <p:spPr>
          <a:xfrm>
            <a:off x="648931" y="2438400"/>
            <a:ext cx="3505494" cy="3785419"/>
          </a:xfrm>
          <a:prstGeom prst="rect">
            <a:avLst/>
          </a:prstGeom>
        </p:spPr>
        <p:txBody>
          <a:bodyPr vert="horz" lIns="91440" tIns="45720" rIns="91440" bIns="45720" rtlCol="0">
            <a:normAutofit/>
          </a:bodyPr>
          <a:lstStyle/>
          <a:p>
            <a:pPr marR="0" lvl="0" fontAlgn="auto">
              <a:lnSpc>
                <a:spcPct val="90000"/>
              </a:lnSpc>
              <a:spcBef>
                <a:spcPts val="0"/>
              </a:spcBef>
              <a:spcAft>
                <a:spcPts val="600"/>
              </a:spcAft>
              <a:buClrTx/>
              <a:buSzTx/>
              <a:tabLst/>
              <a:defRPr/>
            </a:pPr>
            <a:r>
              <a:rPr kumimoji="0" lang="en-US" altLang="en-US" sz="1900" b="1" i="0" u="none" strike="noStrike" cap="none" spc="0" normalizeH="0" baseline="0" noProof="0" dirty="0">
                <a:ln>
                  <a:noFill/>
                </a:ln>
                <a:effectLst/>
                <a:uLnTx/>
                <a:uFillTx/>
              </a:rPr>
              <a:t>Code A - Recording of Encounters Not Governed by Statutory Powers</a:t>
            </a:r>
          </a:p>
          <a:p>
            <a:pPr marL="0" marR="0" lvl="0" indent="-228600" fontAlgn="auto">
              <a:lnSpc>
                <a:spcPct val="90000"/>
              </a:lnSpc>
              <a:spcBef>
                <a:spcPts val="0"/>
              </a:spcBef>
              <a:spcAft>
                <a:spcPts val="600"/>
              </a:spcAft>
              <a:buClrTx/>
              <a:buSzTx/>
              <a:buFont typeface="Arial" panose="020B0604020202020204" pitchFamily="34" charset="0"/>
              <a:buChar char="•"/>
              <a:tabLst/>
              <a:defRPr/>
            </a:pPr>
            <a:endParaRPr kumimoji="0" lang="en-US" altLang="en-US" sz="1900" b="1" i="0" u="none" strike="noStrike" cap="none" spc="0" normalizeH="0" baseline="0" noProof="0" dirty="0">
              <a:ln>
                <a:noFill/>
              </a:ln>
              <a:effectLst/>
              <a:uLnTx/>
              <a:uFillTx/>
            </a:endParaRPr>
          </a:p>
          <a:p>
            <a:pPr marR="0" lvl="0" fontAlgn="auto">
              <a:lnSpc>
                <a:spcPct val="90000"/>
              </a:lnSpc>
              <a:spcBef>
                <a:spcPts val="0"/>
              </a:spcBef>
              <a:spcAft>
                <a:spcPts val="600"/>
              </a:spcAft>
              <a:buClrTx/>
              <a:buSzTx/>
              <a:tabLst/>
              <a:defRPr/>
            </a:pPr>
            <a:r>
              <a:rPr kumimoji="0" lang="en-US" altLang="en-US" sz="1900" b="0" i="0" u="none" strike="noStrike" cap="none" spc="0" normalizeH="0" baseline="0" noProof="0" dirty="0">
                <a:ln>
                  <a:noFill/>
                </a:ln>
                <a:effectLst/>
                <a:uLnTx/>
                <a:uFillTx/>
              </a:rPr>
              <a:t>4.12 There is no </a:t>
            </a:r>
            <a:r>
              <a:rPr kumimoji="0" lang="en-US" altLang="en-US" sz="1900" b="0" i="0" u="sng" strike="noStrike" cap="none" spc="0" normalizeH="0" baseline="0" noProof="0" dirty="0">
                <a:ln>
                  <a:noFill/>
                </a:ln>
                <a:effectLst/>
                <a:uLnTx/>
                <a:uFillTx/>
              </a:rPr>
              <a:t>national</a:t>
            </a:r>
            <a:r>
              <a:rPr kumimoji="0" lang="en-US" altLang="en-US" sz="1900" b="0" i="0" u="none" strike="noStrike" cap="none" spc="0" normalizeH="0" baseline="0" noProof="0" dirty="0">
                <a:ln>
                  <a:noFill/>
                </a:ln>
                <a:effectLst/>
                <a:uLnTx/>
                <a:uFillTx/>
              </a:rPr>
              <a:t> requirement for an officer who requests a person in a public place to account for themselves - i.e. their actions, </a:t>
            </a:r>
            <a:r>
              <a:rPr kumimoji="0" lang="en-US" altLang="en-US" sz="1900" b="0" i="0" u="none" strike="noStrike" cap="none" spc="0" normalizeH="0" baseline="0" noProof="0" dirty="0" err="1">
                <a:ln>
                  <a:noFill/>
                </a:ln>
                <a:effectLst/>
                <a:uLnTx/>
                <a:uFillTx/>
              </a:rPr>
              <a:t>behaviour</a:t>
            </a:r>
            <a:r>
              <a:rPr kumimoji="0" lang="en-US" altLang="en-US" sz="1900" b="0" i="0" u="none" strike="noStrike" cap="none" spc="0" normalizeH="0" baseline="0" noProof="0" dirty="0">
                <a:ln>
                  <a:noFill/>
                </a:ln>
                <a:effectLst/>
                <a:uLnTx/>
                <a:uFillTx/>
              </a:rPr>
              <a:t>, presence in an area or possession of anything - to make any record of the encounter or to give the person a receipt</a:t>
            </a:r>
          </a:p>
        </p:txBody>
      </p:sp>
      <p:sp>
        <p:nvSpPr>
          <p:cNvPr id="12295" name="Rectangle 12294">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7"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Have your say on the draft Police and Crime Plan | TalkLondon">
            <a:extLst>
              <a:ext uri="{FF2B5EF4-FFF2-40B4-BE49-F238E27FC236}">
                <a16:creationId xmlns:a16="http://schemas.microsoft.com/office/drawing/2014/main" id="{D8E21056-382B-BC23-11BB-8699E87E1C3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05862" y="1387860"/>
            <a:ext cx="6019331" cy="4079033"/>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71110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0" name="Rectangle 410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4F109F0-BC28-81CC-1A3E-5CA145904052}"/>
              </a:ext>
            </a:extLst>
          </p:cNvPr>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dirty="0">
                <a:latin typeface="+mj-lt"/>
                <a:ea typeface="+mj-ea"/>
                <a:cs typeface="+mj-cs"/>
              </a:rPr>
              <a:t>As yourself…</a:t>
            </a:r>
            <a:br>
              <a:rPr lang="en-US" sz="5400" dirty="0">
                <a:latin typeface="+mj-lt"/>
                <a:ea typeface="+mj-ea"/>
                <a:cs typeface="+mj-cs"/>
              </a:rPr>
            </a:br>
            <a:r>
              <a:rPr lang="en-US" sz="5400" dirty="0">
                <a:latin typeface="+mj-lt"/>
                <a:ea typeface="+mj-ea"/>
                <a:cs typeface="+mj-cs"/>
              </a:rPr>
              <a:t>(As a PC) </a:t>
            </a:r>
          </a:p>
        </p:txBody>
      </p:sp>
      <p:sp>
        <p:nvSpPr>
          <p:cNvPr id="41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C4EEBFE-82A7-B28E-232E-F10D9F45BD98}"/>
              </a:ext>
            </a:extLst>
          </p:cNvPr>
          <p:cNvSpPr txBox="1"/>
          <p:nvPr/>
        </p:nvSpPr>
        <p:spPr>
          <a:xfrm>
            <a:off x="640080" y="2872899"/>
            <a:ext cx="4243589" cy="332066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200" dirty="0"/>
              <a:t>“Do I have specific intelligence including my own observations, which provides reasonable grounds for suspecting that this person at this time in these circumstances possesses a specific prohibited article, and there is a likelihood based on these suspicions that I will find the item I am looking for?” </a:t>
            </a:r>
            <a:endParaRPr lang="en-US" sz="2200"/>
          </a:p>
        </p:txBody>
      </p:sp>
      <p:pic>
        <p:nvPicPr>
          <p:cNvPr id="4098" name="Picture 2" descr="Jobs / volunteer | West Yorkshire Police">
            <a:extLst>
              <a:ext uri="{FF2B5EF4-FFF2-40B4-BE49-F238E27FC236}">
                <a16:creationId xmlns:a16="http://schemas.microsoft.com/office/drawing/2014/main" id="{94859305-CF93-E7D0-D09D-5CAB4F4A05B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3830"/>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3174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b="1">
                <a:latin typeface="+mj-lt"/>
                <a:ea typeface="+mj-ea"/>
                <a:cs typeface="+mj-cs"/>
              </a:rPr>
              <a:t>Reasonable Grounds: Scenario 1</a:t>
            </a:r>
          </a:p>
        </p:txBody>
      </p:sp>
      <p:grpSp>
        <p:nvGrpSpPr>
          <p:cNvPr id="19" name="Group 1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0" name="Rectangle 1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4"/>
          <p:cNvSpPr txBox="1">
            <a:spLocks/>
          </p:cNvSpPr>
          <p:nvPr/>
        </p:nvSpPr>
        <p:spPr>
          <a:xfrm>
            <a:off x="590719" y="2330505"/>
            <a:ext cx="4559425" cy="3979585"/>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sz="1700" dirty="0"/>
              <a:t>Intelligence is received from the control room regarding a recent stabbing. The victim describes the attacker as:</a:t>
            </a:r>
          </a:p>
          <a:p>
            <a:pPr marL="0" indent="-228600">
              <a:lnSpc>
                <a:spcPct val="90000"/>
              </a:lnSpc>
              <a:defRPr/>
            </a:pPr>
            <a:endParaRPr lang="en-US" sz="1700" dirty="0"/>
          </a:p>
          <a:p>
            <a:pPr indent="-228600">
              <a:lnSpc>
                <a:spcPct val="90000"/>
              </a:lnSpc>
              <a:defRPr/>
            </a:pPr>
            <a:r>
              <a:rPr lang="en-US" sz="1700" i="1" dirty="0"/>
              <a:t>White</a:t>
            </a:r>
          </a:p>
          <a:p>
            <a:pPr indent="-228600">
              <a:lnSpc>
                <a:spcPct val="90000"/>
              </a:lnSpc>
              <a:defRPr/>
            </a:pPr>
            <a:r>
              <a:rPr lang="en-US" sz="1700" i="1" dirty="0"/>
              <a:t>Tall</a:t>
            </a:r>
          </a:p>
          <a:p>
            <a:pPr indent="-228600">
              <a:lnSpc>
                <a:spcPct val="90000"/>
              </a:lnSpc>
              <a:defRPr/>
            </a:pPr>
            <a:r>
              <a:rPr lang="en-US" sz="1700" i="1" dirty="0"/>
              <a:t>Long hair, black in </a:t>
            </a:r>
            <a:r>
              <a:rPr lang="en-US" sz="1700" i="1" dirty="0" err="1"/>
              <a:t>colour</a:t>
            </a:r>
            <a:endParaRPr lang="en-US" sz="1700" i="1" dirty="0"/>
          </a:p>
          <a:p>
            <a:pPr indent="-228600">
              <a:lnSpc>
                <a:spcPct val="90000"/>
              </a:lnSpc>
              <a:defRPr/>
            </a:pPr>
            <a:r>
              <a:rPr lang="en-US" sz="1700" i="1" dirty="0"/>
              <a:t>Wearing a green jumper with a diamond shaped pattern on it, jeans and red trainers</a:t>
            </a:r>
          </a:p>
          <a:p>
            <a:pPr marL="0" indent="-228600">
              <a:lnSpc>
                <a:spcPct val="90000"/>
              </a:lnSpc>
              <a:defRPr/>
            </a:pPr>
            <a:endParaRPr lang="en-US" sz="1700" dirty="0"/>
          </a:p>
          <a:p>
            <a:pPr marL="0" indent="0">
              <a:lnSpc>
                <a:spcPct val="90000"/>
              </a:lnSpc>
              <a:buNone/>
              <a:defRPr/>
            </a:pPr>
            <a:r>
              <a:rPr lang="en-US" sz="1700" dirty="0"/>
              <a:t>The stabbing took place </a:t>
            </a:r>
            <a:r>
              <a:rPr lang="en-US" sz="1700" b="1" dirty="0"/>
              <a:t>five minutes ago</a:t>
            </a:r>
            <a:r>
              <a:rPr lang="en-US" sz="1700" dirty="0"/>
              <a:t> and the suspect ran away in your direction carrying a knife.  You see a man </a:t>
            </a:r>
            <a:r>
              <a:rPr lang="en-US" sz="1700" b="1" dirty="0"/>
              <a:t>totally fitting the description</a:t>
            </a:r>
            <a:r>
              <a:rPr lang="en-US" sz="1700" dirty="0"/>
              <a:t> hurrying towards you.</a:t>
            </a:r>
          </a:p>
        </p:txBody>
      </p:sp>
      <p:sp>
        <p:nvSpPr>
          <p:cNvPr id="25" name="Rectangle 2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3"/>
          <a:srcRect l="7285" r="19474" b="2"/>
          <a:stretch/>
        </p:blipFill>
        <p:spPr>
          <a:xfrm>
            <a:off x="5977788" y="799352"/>
            <a:ext cx="5425410" cy="5259296"/>
          </a:xfrm>
          <a:prstGeom prst="rect">
            <a:avLst/>
          </a:prstGeom>
        </p:spPr>
      </p:pic>
    </p:spTree>
    <p:extLst>
      <p:ext uri="{BB962C8B-B14F-4D97-AF65-F5344CB8AC3E}">
        <p14:creationId xmlns:p14="http://schemas.microsoft.com/office/powerpoint/2010/main" val="157620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3"/>
          <a:srcRect t="807"/>
          <a:stretch/>
        </p:blipFill>
        <p:spPr>
          <a:xfrm>
            <a:off x="1" y="10"/>
            <a:ext cx="9669642" cy="6857990"/>
          </a:xfrm>
          <a:prstGeom prst="rect">
            <a:avLst/>
          </a:prstGeom>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p:cNvSpPr txBox="1"/>
          <p:nvPr/>
        </p:nvSpPr>
        <p:spPr>
          <a:xfrm>
            <a:off x="5544118" y="365125"/>
            <a:ext cx="5809681" cy="1899912"/>
          </a:xfrm>
          <a:prstGeom prst="rect">
            <a:avLst/>
          </a:prstGeom>
          <a:solidFill>
            <a:schemeClr val="bg1"/>
          </a:solidFill>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Reasonable Grounds: Scenario 2</a:t>
            </a:r>
          </a:p>
        </p:txBody>
      </p:sp>
      <p:sp>
        <p:nvSpPr>
          <p:cNvPr id="3" name="Content Placeholder 4"/>
          <p:cNvSpPr txBox="1">
            <a:spLocks/>
          </p:cNvSpPr>
          <p:nvPr/>
        </p:nvSpPr>
        <p:spPr>
          <a:xfrm>
            <a:off x="5544118" y="2821969"/>
            <a:ext cx="6228780" cy="3742762"/>
          </a:xfrm>
          <a:prstGeom prst="rect">
            <a:avLst/>
          </a:prstGeom>
          <a:solidFill>
            <a:schemeClr val="bg1"/>
          </a:solidFill>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sz="2400" dirty="0"/>
              <a:t>Two officers are in uniform in a market.</a:t>
            </a:r>
          </a:p>
          <a:p>
            <a:pPr marL="0" indent="-228600">
              <a:lnSpc>
                <a:spcPct val="90000"/>
              </a:lnSpc>
              <a:defRPr/>
            </a:pPr>
            <a:endParaRPr lang="en-US" sz="2400" dirty="0"/>
          </a:p>
          <a:p>
            <a:pPr marL="0" indent="0">
              <a:lnSpc>
                <a:spcPct val="90000"/>
              </a:lnSpc>
              <a:buNone/>
              <a:defRPr/>
            </a:pPr>
            <a:r>
              <a:rPr lang="en-US" sz="2400" dirty="0"/>
              <a:t>One officer sees a man approach a stall selling mobile phones, take something from the stall and move away. He notifies his colleague and gives a description of the suspect. He did not see what was taken.</a:t>
            </a:r>
          </a:p>
          <a:p>
            <a:pPr marL="0" indent="-228600">
              <a:lnSpc>
                <a:spcPct val="90000"/>
              </a:lnSpc>
              <a:defRPr/>
            </a:pPr>
            <a:endParaRPr lang="en-US" sz="2400" dirty="0"/>
          </a:p>
          <a:p>
            <a:pPr marL="0" indent="0">
              <a:lnSpc>
                <a:spcPct val="90000"/>
              </a:lnSpc>
              <a:buNone/>
              <a:defRPr/>
            </a:pPr>
            <a:r>
              <a:rPr lang="en-US" sz="2400" dirty="0"/>
              <a:t>The second officer identifies the suspect and intercepts him two minutes after the event.</a:t>
            </a:r>
          </a:p>
        </p:txBody>
      </p:sp>
    </p:spTree>
    <p:extLst>
      <p:ext uri="{BB962C8B-B14F-4D97-AF65-F5344CB8AC3E}">
        <p14:creationId xmlns:p14="http://schemas.microsoft.com/office/powerpoint/2010/main" val="3114965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b="1">
                <a:latin typeface="+mj-lt"/>
                <a:ea typeface="+mj-ea"/>
                <a:cs typeface="+mj-cs"/>
              </a:rPr>
              <a:t>Reasonable Grounds: Scenario 3</a:t>
            </a:r>
          </a:p>
        </p:txBody>
      </p:sp>
      <p:grpSp>
        <p:nvGrpSpPr>
          <p:cNvPr id="5129" name="Group 512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5130" name="Rectangle 512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133" name="Rectangle 513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4"/>
          <p:cNvSpPr txBox="1">
            <a:spLocks/>
          </p:cNvSpPr>
          <p:nvPr/>
        </p:nvSpPr>
        <p:spPr>
          <a:xfrm>
            <a:off x="159341" y="2330505"/>
            <a:ext cx="5526468" cy="3979585"/>
          </a:xfrm>
          <a:prstGeom prst="rect">
            <a:avLst/>
          </a:prstGeom>
        </p:spPr>
        <p:txBody>
          <a:bodyPr vert="horz" lIns="91440" tIns="45720" rIns="91440" bIns="45720" rtlCol="0" anchor="ctr">
            <a:normAutofit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altLang="en-US" sz="2000" dirty="0"/>
              <a:t>In a residential area at midnight, two officers see a man walk into the drive of a house and approach a side window.</a:t>
            </a:r>
          </a:p>
          <a:p>
            <a:pPr marL="0" indent="0">
              <a:lnSpc>
                <a:spcPct val="90000"/>
              </a:lnSpc>
              <a:buNone/>
              <a:defRPr/>
            </a:pPr>
            <a:endParaRPr lang="en-US" altLang="en-US" sz="2000" dirty="0"/>
          </a:p>
          <a:p>
            <a:pPr marL="0" indent="0">
              <a:lnSpc>
                <a:spcPct val="90000"/>
              </a:lnSpc>
              <a:buNone/>
              <a:defRPr/>
            </a:pPr>
            <a:r>
              <a:rPr lang="en-US" altLang="en-US" sz="2000" dirty="0"/>
              <a:t>Taking something from his pocket he appears to be attempting to lever open a side window. </a:t>
            </a:r>
          </a:p>
          <a:p>
            <a:pPr marL="0" indent="0">
              <a:lnSpc>
                <a:spcPct val="90000"/>
              </a:lnSpc>
              <a:buNone/>
              <a:defRPr/>
            </a:pPr>
            <a:endParaRPr lang="en-US" altLang="en-US" sz="2000" dirty="0"/>
          </a:p>
          <a:p>
            <a:pPr marL="0" indent="0">
              <a:lnSpc>
                <a:spcPct val="90000"/>
              </a:lnSpc>
              <a:buNone/>
              <a:defRPr/>
            </a:pPr>
            <a:r>
              <a:rPr lang="en-US" altLang="en-US" sz="2000" dirty="0"/>
              <a:t>The police start the car and drive it up to the house, and hearing the noise of the engine, the man replaces the object in his pocket and starts to walk away. </a:t>
            </a:r>
          </a:p>
          <a:p>
            <a:pPr marL="0" indent="0">
              <a:lnSpc>
                <a:spcPct val="90000"/>
              </a:lnSpc>
              <a:buNone/>
              <a:defRPr/>
            </a:pPr>
            <a:endParaRPr lang="en-US" altLang="en-US" sz="2000" dirty="0"/>
          </a:p>
          <a:p>
            <a:pPr marL="0" indent="0">
              <a:lnSpc>
                <a:spcPct val="90000"/>
              </a:lnSpc>
              <a:buNone/>
              <a:defRPr/>
            </a:pPr>
            <a:r>
              <a:rPr lang="en-US" altLang="en-US" sz="2000" dirty="0"/>
              <a:t>When asked, he admits that he does not live in the house. He will not answer any further questions.</a:t>
            </a:r>
          </a:p>
          <a:p>
            <a:pPr marL="0" indent="-228600">
              <a:lnSpc>
                <a:spcPct val="90000"/>
              </a:lnSpc>
              <a:defRPr/>
            </a:pPr>
            <a:endParaRPr lang="en-US" sz="2000" dirty="0"/>
          </a:p>
        </p:txBody>
      </p:sp>
      <p:sp>
        <p:nvSpPr>
          <p:cNvPr id="5135" name="Rectangle 513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7" name="Rectangle 513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10 Ways to Break Into a House | HowStuffWorks">
            <a:extLst>
              <a:ext uri="{FF2B5EF4-FFF2-40B4-BE49-F238E27FC236}">
                <a16:creationId xmlns:a16="http://schemas.microsoft.com/office/drawing/2014/main" id="{F0BBF754-42ED-D2BE-BC74-237D792B031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709" r="15643"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694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3"/>
          <a:srcRect l="10782" r="9906"/>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p:cNvSpPr txBox="1"/>
          <p:nvPr/>
        </p:nvSpPr>
        <p:spPr>
          <a:xfrm>
            <a:off x="473765" y="365125"/>
            <a:ext cx="5622235" cy="1899912"/>
          </a:xfrm>
          <a:prstGeom prst="rect">
            <a:avLst/>
          </a:prstGeom>
          <a:solidFill>
            <a:schemeClr val="bg1"/>
          </a:solidFill>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Reasonable Grounds: Scenario 4</a:t>
            </a:r>
          </a:p>
        </p:txBody>
      </p:sp>
      <p:sp>
        <p:nvSpPr>
          <p:cNvPr id="3" name="Content Placeholder 4"/>
          <p:cNvSpPr txBox="1">
            <a:spLocks/>
          </p:cNvSpPr>
          <p:nvPr/>
        </p:nvSpPr>
        <p:spPr>
          <a:xfrm>
            <a:off x="473765" y="2771077"/>
            <a:ext cx="5622235" cy="3742762"/>
          </a:xfrm>
          <a:prstGeom prst="rect">
            <a:avLst/>
          </a:prstGeom>
          <a:solidFill>
            <a:schemeClr val="bg1"/>
          </a:solidFill>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altLang="en-US" dirty="0"/>
              <a:t>A group of youths are seen at a known drug dealing area. As the police officers approach one of the young men puts something into his pocket. There is police intelligence that another of the group is suspected of supplying drugs.</a:t>
            </a:r>
          </a:p>
          <a:p>
            <a:pPr marL="0" indent="-228600">
              <a:lnSpc>
                <a:spcPct val="90000"/>
              </a:lnSpc>
              <a:defRPr/>
            </a:pPr>
            <a:endParaRPr lang="en-US" sz="2000" dirty="0"/>
          </a:p>
        </p:txBody>
      </p:sp>
    </p:spTree>
    <p:extLst>
      <p:ext uri="{BB962C8B-B14F-4D97-AF65-F5344CB8AC3E}">
        <p14:creationId xmlns:p14="http://schemas.microsoft.com/office/powerpoint/2010/main" val="31128656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30" name="Rectangle 13329">
            <a:extLst>
              <a:ext uri="{FF2B5EF4-FFF2-40B4-BE49-F238E27FC236}">
                <a16:creationId xmlns:a16="http://schemas.microsoft.com/office/drawing/2014/main" id="{FF81F8D5-515A-45DC-B296-30AB11F2C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32" name="Rectangle 13331">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81646" y="349664"/>
            <a:ext cx="5845571" cy="1638377"/>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a:latin typeface="+mj-lt"/>
                <a:ea typeface="+mj-ea"/>
                <a:cs typeface="+mj-cs"/>
              </a:rPr>
              <a:t>Reasonable Grounds: Scenario 5</a:t>
            </a:r>
          </a:p>
        </p:txBody>
      </p:sp>
      <p:sp>
        <p:nvSpPr>
          <p:cNvPr id="3" name="Content Placeholder 4"/>
          <p:cNvSpPr txBox="1">
            <a:spLocks/>
          </p:cNvSpPr>
          <p:nvPr/>
        </p:nvSpPr>
        <p:spPr>
          <a:xfrm>
            <a:off x="587988" y="2620641"/>
            <a:ext cx="5837750" cy="3023702"/>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altLang="en-US" sz="2000" dirty="0"/>
              <a:t>At 12:30 at night a man is seen in a residential area. He has a previous conviction for burglary. When stopped and asked why he is in the area he says that he is on his way home but refuses to say where he’s been other than that he was with a friend.</a:t>
            </a:r>
          </a:p>
          <a:p>
            <a:pPr marL="0" indent="-228600">
              <a:lnSpc>
                <a:spcPct val="90000"/>
              </a:lnSpc>
              <a:defRPr/>
            </a:pPr>
            <a:endParaRPr lang="en-US" sz="2000" dirty="0"/>
          </a:p>
        </p:txBody>
      </p:sp>
      <p:sp>
        <p:nvSpPr>
          <p:cNvPr id="13334" name="Rectangle 1333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669568"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36" name="Rectangle 13335">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447"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4" name="Picture 2" descr="sitting man dark - OnePeterFive">
            <a:extLst>
              <a:ext uri="{FF2B5EF4-FFF2-40B4-BE49-F238E27FC236}">
                <a16:creationId xmlns:a16="http://schemas.microsoft.com/office/drawing/2014/main" id="{35E20360-8DA8-1832-05EB-47ADFB475C4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991" r="22747" b="1"/>
          <a:stretch/>
        </p:blipFill>
        <p:spPr bwMode="auto">
          <a:xfrm>
            <a:off x="7421373" y="627954"/>
            <a:ext cx="4235516" cy="5353373"/>
          </a:xfrm>
          <a:prstGeom prst="rect">
            <a:avLst/>
          </a:prstGeom>
          <a:noFill/>
          <a:extLst>
            <a:ext uri="{909E8E84-426E-40DD-AFC4-6F175D3DCCD1}">
              <a14:hiddenFill xmlns:a14="http://schemas.microsoft.com/office/drawing/2010/main">
                <a:solidFill>
                  <a:srgbClr val="FFFFFF"/>
                </a:solidFill>
              </a14:hiddenFill>
            </a:ext>
          </a:extLst>
        </p:spPr>
      </p:pic>
      <p:sp>
        <p:nvSpPr>
          <p:cNvPr id="13338" name="Rectangle 13337">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774185"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699380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F81F8D5-515A-45DC-B296-30AB11F2C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81646" y="349664"/>
            <a:ext cx="5845571" cy="1638377"/>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a:latin typeface="+mj-lt"/>
                <a:ea typeface="+mj-ea"/>
                <a:cs typeface="+mj-cs"/>
              </a:rPr>
              <a:t>Reasonable Grounds: Scenario 6</a:t>
            </a:r>
          </a:p>
        </p:txBody>
      </p:sp>
      <p:sp>
        <p:nvSpPr>
          <p:cNvPr id="3" name="Content Placeholder 4"/>
          <p:cNvSpPr txBox="1">
            <a:spLocks/>
          </p:cNvSpPr>
          <p:nvPr/>
        </p:nvSpPr>
        <p:spPr>
          <a:xfrm>
            <a:off x="587988" y="2620641"/>
            <a:ext cx="5837750" cy="3023702"/>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altLang="en-US" sz="2000" dirty="0"/>
              <a:t>Police pass a car with its windows open and there is a strong smell of cannabis coming from inside. There are three occupants of the vehicle. When questioned about the smell of cannabis one of the passengers produces a small amount of the drug. The other two people deny possession. The owner of the cannabis says, when questioned separately, that all three of them were at a party earlier where cannabis was being smoked. </a:t>
            </a:r>
          </a:p>
          <a:p>
            <a:pPr marL="0" indent="-228600">
              <a:lnSpc>
                <a:spcPct val="90000"/>
              </a:lnSpc>
              <a:defRPr/>
            </a:pPr>
            <a:endParaRPr lang="en-US" sz="2000" dirty="0"/>
          </a:p>
        </p:txBody>
      </p:sp>
      <p:sp>
        <p:nvSpPr>
          <p:cNvPr id="14" name="Rectangle 1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669568"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447"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3"/>
          <a:srcRect l="10880" r="17321" b="3"/>
          <a:stretch/>
        </p:blipFill>
        <p:spPr>
          <a:xfrm>
            <a:off x="7421373" y="627954"/>
            <a:ext cx="4235516" cy="5353373"/>
          </a:xfrm>
          <a:prstGeom prst="rect">
            <a:avLst/>
          </a:prstGeom>
        </p:spPr>
      </p:pic>
      <p:sp>
        <p:nvSpPr>
          <p:cNvPr id="18" name="Rectangle 17">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774185"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33443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4093" y="365128"/>
            <a:ext cx="7886700" cy="543594"/>
          </a:xfrm>
          <a:solidFill>
            <a:schemeClr val="tx2"/>
          </a:solidFill>
        </p:spPr>
        <p:txBody>
          <a:bodyPr>
            <a:noAutofit/>
          </a:bodyPr>
          <a:lstStyle/>
          <a:p>
            <a:pPr algn="ctr"/>
            <a:r>
              <a:rPr lang="en-GB" sz="3600" b="1" dirty="0">
                <a:solidFill>
                  <a:schemeClr val="bg1"/>
                </a:solidFill>
                <a:latin typeface="+mn-lt"/>
              </a:rPr>
              <a:t>Quadrant Search</a:t>
            </a:r>
          </a:p>
        </p:txBody>
      </p:sp>
      <p:pic>
        <p:nvPicPr>
          <p:cNvPr id="4" name="Picture 3"/>
          <p:cNvPicPr>
            <a:picLocks noChangeAspect="1"/>
          </p:cNvPicPr>
          <p:nvPr/>
        </p:nvPicPr>
        <p:blipFill>
          <a:blip r:embed="rId3"/>
          <a:stretch>
            <a:fillRect/>
          </a:stretch>
        </p:blipFill>
        <p:spPr>
          <a:xfrm>
            <a:off x="6528048" y="1331951"/>
            <a:ext cx="5150094" cy="5160921"/>
          </a:xfrm>
          <a:prstGeom prst="rect">
            <a:avLst/>
          </a:prstGeom>
        </p:spPr>
      </p:pic>
      <p:graphicFrame>
        <p:nvGraphicFramePr>
          <p:cNvPr id="5" name="Diagram 4"/>
          <p:cNvGraphicFramePr/>
          <p:nvPr>
            <p:extLst>
              <p:ext uri="{D42A27DB-BD31-4B8C-83A1-F6EECF244321}">
                <p14:modId xmlns:p14="http://schemas.microsoft.com/office/powerpoint/2010/main" val="3938073825"/>
              </p:ext>
            </p:extLst>
          </p:nvPr>
        </p:nvGraphicFramePr>
        <p:xfrm>
          <a:off x="0" y="1331952"/>
          <a:ext cx="6781598" cy="5160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D103BE44-B431-1029-B9DD-F319D679B560}"/>
              </a:ext>
            </a:extLst>
          </p:cNvPr>
          <p:cNvSpPr txBox="1"/>
          <p:nvPr/>
        </p:nvSpPr>
        <p:spPr>
          <a:xfrm rot="1369578">
            <a:off x="10306542" y="716721"/>
            <a:ext cx="1967948" cy="769441"/>
          </a:xfrm>
          <a:prstGeom prst="rect">
            <a:avLst/>
          </a:prstGeom>
          <a:noFill/>
        </p:spPr>
        <p:txBody>
          <a:bodyPr wrap="square" rtlCol="0">
            <a:spAutoFit/>
          </a:bodyPr>
          <a:lstStyle/>
          <a:p>
            <a:r>
              <a:rPr lang="en-US" sz="4400" dirty="0"/>
              <a:t>TIE</a:t>
            </a:r>
            <a:r>
              <a:rPr lang="en-US" dirty="0"/>
              <a:t> </a:t>
            </a:r>
          </a:p>
        </p:txBody>
      </p:sp>
    </p:spTree>
    <p:extLst>
      <p:ext uri="{BB962C8B-B14F-4D97-AF65-F5344CB8AC3E}">
        <p14:creationId xmlns:p14="http://schemas.microsoft.com/office/powerpoint/2010/main" val="192254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385AE680-B236-4F75-B0BB-51203BF1DC13}"/>
                                            </p:graphicEl>
                                          </p:spTgt>
                                        </p:tgtEl>
                                        <p:attrNameLst>
                                          <p:attrName>style.visibility</p:attrName>
                                        </p:attrNameLst>
                                      </p:cBhvr>
                                      <p:to>
                                        <p:strVal val="visible"/>
                                      </p:to>
                                    </p:set>
                                    <p:animEffect transition="in" filter="fade">
                                      <p:cBhvr>
                                        <p:cTn id="12" dur="500"/>
                                        <p:tgtEl>
                                          <p:spTgt spid="5">
                                            <p:graphicEl>
                                              <a:dgm id="{385AE680-B236-4F75-B0BB-51203BF1DC1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B9E3AFEC-B8B2-4CFC-B5F3-B4199C6A509B}"/>
                                            </p:graphicEl>
                                          </p:spTgt>
                                        </p:tgtEl>
                                        <p:attrNameLst>
                                          <p:attrName>style.visibility</p:attrName>
                                        </p:attrNameLst>
                                      </p:cBhvr>
                                      <p:to>
                                        <p:strVal val="visible"/>
                                      </p:to>
                                    </p:set>
                                    <p:animEffect transition="in" filter="fade">
                                      <p:cBhvr>
                                        <p:cTn id="17" dur="500"/>
                                        <p:tgtEl>
                                          <p:spTgt spid="5">
                                            <p:graphicEl>
                                              <a:dgm id="{B9E3AFEC-B8B2-4CFC-B5F3-B4199C6A509B}"/>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E0FA83BC-D3C2-4084-AD0E-18654CAB3657}"/>
                                            </p:graphicEl>
                                          </p:spTgt>
                                        </p:tgtEl>
                                        <p:attrNameLst>
                                          <p:attrName>style.visibility</p:attrName>
                                        </p:attrNameLst>
                                      </p:cBhvr>
                                      <p:to>
                                        <p:strVal val="visible"/>
                                      </p:to>
                                    </p:set>
                                    <p:animEffect transition="in" filter="fade">
                                      <p:cBhvr>
                                        <p:cTn id="20" dur="500"/>
                                        <p:tgtEl>
                                          <p:spTgt spid="5">
                                            <p:graphicEl>
                                              <a:dgm id="{E0FA83BC-D3C2-4084-AD0E-18654CAB3657}"/>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4CC92139-FAF6-4C2F-9EAD-1BC8D092FC04}"/>
                                            </p:graphicEl>
                                          </p:spTgt>
                                        </p:tgtEl>
                                        <p:attrNameLst>
                                          <p:attrName>style.visibility</p:attrName>
                                        </p:attrNameLst>
                                      </p:cBhvr>
                                      <p:to>
                                        <p:strVal val="visible"/>
                                      </p:to>
                                    </p:set>
                                    <p:animEffect transition="in" filter="fade">
                                      <p:cBhvr>
                                        <p:cTn id="25" dur="500"/>
                                        <p:tgtEl>
                                          <p:spTgt spid="5">
                                            <p:graphicEl>
                                              <a:dgm id="{4CC92139-FAF6-4C2F-9EAD-1BC8D092FC04}"/>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223231E7-9EA6-44FD-B577-D1AB489C34DF}"/>
                                            </p:graphicEl>
                                          </p:spTgt>
                                        </p:tgtEl>
                                        <p:attrNameLst>
                                          <p:attrName>style.visibility</p:attrName>
                                        </p:attrNameLst>
                                      </p:cBhvr>
                                      <p:to>
                                        <p:strVal val="visible"/>
                                      </p:to>
                                    </p:set>
                                    <p:animEffect transition="in" filter="fade">
                                      <p:cBhvr>
                                        <p:cTn id="28" dur="500"/>
                                        <p:tgtEl>
                                          <p:spTgt spid="5">
                                            <p:graphicEl>
                                              <a:dgm id="{223231E7-9EA6-44FD-B577-D1AB489C34DF}"/>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
                                            <p:graphicEl>
                                              <a:dgm id="{AE6CD333-5C1F-4170-BA32-1B05DE736538}"/>
                                            </p:graphicEl>
                                          </p:spTgt>
                                        </p:tgtEl>
                                        <p:attrNameLst>
                                          <p:attrName>style.visibility</p:attrName>
                                        </p:attrNameLst>
                                      </p:cBhvr>
                                      <p:to>
                                        <p:strVal val="visible"/>
                                      </p:to>
                                    </p:set>
                                    <p:animEffect transition="in" filter="fade">
                                      <p:cBhvr>
                                        <p:cTn id="33" dur="500"/>
                                        <p:tgtEl>
                                          <p:spTgt spid="5">
                                            <p:graphicEl>
                                              <a:dgm id="{AE6CD333-5C1F-4170-BA32-1B05DE736538}"/>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5">
                                            <p:graphicEl>
                                              <a:dgm id="{35E68FE2-94F3-4B8A-BF39-BB976A322BAC}"/>
                                            </p:graphicEl>
                                          </p:spTgt>
                                        </p:tgtEl>
                                        <p:attrNameLst>
                                          <p:attrName>style.visibility</p:attrName>
                                        </p:attrNameLst>
                                      </p:cBhvr>
                                      <p:to>
                                        <p:strVal val="visible"/>
                                      </p:to>
                                    </p:set>
                                    <p:animEffect transition="in" filter="fade">
                                      <p:cBhvr>
                                        <p:cTn id="36" dur="500"/>
                                        <p:tgtEl>
                                          <p:spTgt spid="5">
                                            <p:graphicEl>
                                              <a:dgm id="{35E68FE2-94F3-4B8A-BF39-BB976A322BAC}"/>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5">
                                            <p:graphicEl>
                                              <a:dgm id="{D2C82C3B-7D62-4FE7-9FF3-D99B8391832E}"/>
                                            </p:graphicEl>
                                          </p:spTgt>
                                        </p:tgtEl>
                                        <p:attrNameLst>
                                          <p:attrName>style.visibility</p:attrName>
                                        </p:attrNameLst>
                                      </p:cBhvr>
                                      <p:to>
                                        <p:strVal val="visible"/>
                                      </p:to>
                                    </p:set>
                                    <p:animEffect transition="in" filter="fade">
                                      <p:cBhvr>
                                        <p:cTn id="41" dur="500"/>
                                        <p:tgtEl>
                                          <p:spTgt spid="5">
                                            <p:graphicEl>
                                              <a:dgm id="{D2C82C3B-7D62-4FE7-9FF3-D99B8391832E}"/>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5">
                                            <p:graphicEl>
                                              <a:dgm id="{0902FA34-684E-4A27-902B-98CCB12D35E3}"/>
                                            </p:graphicEl>
                                          </p:spTgt>
                                        </p:tgtEl>
                                        <p:attrNameLst>
                                          <p:attrName>style.visibility</p:attrName>
                                        </p:attrNameLst>
                                      </p:cBhvr>
                                      <p:to>
                                        <p:strVal val="visible"/>
                                      </p:to>
                                    </p:set>
                                    <p:animEffect transition="in" filter="fade">
                                      <p:cBhvr>
                                        <p:cTn id="44" dur="500"/>
                                        <p:tgtEl>
                                          <p:spTgt spid="5">
                                            <p:graphicEl>
                                              <a:dgm id="{0902FA34-684E-4A27-902B-98CCB12D35E3}"/>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5">
                                            <p:graphicEl>
                                              <a:dgm id="{742F4AD2-3A7C-4E42-B68C-D5744D222658}"/>
                                            </p:graphicEl>
                                          </p:spTgt>
                                        </p:tgtEl>
                                        <p:attrNameLst>
                                          <p:attrName>style.visibility</p:attrName>
                                        </p:attrNameLst>
                                      </p:cBhvr>
                                      <p:to>
                                        <p:strVal val="visible"/>
                                      </p:to>
                                    </p:set>
                                    <p:animEffect transition="in" filter="fade">
                                      <p:cBhvr>
                                        <p:cTn id="49" dur="500"/>
                                        <p:tgtEl>
                                          <p:spTgt spid="5">
                                            <p:graphicEl>
                                              <a:dgm id="{742F4AD2-3A7C-4E42-B68C-D5744D222658}"/>
                                            </p:graphic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5">
                                            <p:graphicEl>
                                              <a:dgm id="{F4CF9539-14EF-43E9-8D0F-0E0ABEF5898C}"/>
                                            </p:graphicEl>
                                          </p:spTgt>
                                        </p:tgtEl>
                                        <p:attrNameLst>
                                          <p:attrName>style.visibility</p:attrName>
                                        </p:attrNameLst>
                                      </p:cBhvr>
                                      <p:to>
                                        <p:strVal val="visible"/>
                                      </p:to>
                                    </p:set>
                                    <p:animEffect transition="in" filter="fade">
                                      <p:cBhvr>
                                        <p:cTn id="52" dur="500"/>
                                        <p:tgtEl>
                                          <p:spTgt spid="5">
                                            <p:graphicEl>
                                              <a:dgm id="{F4CF9539-14EF-43E9-8D0F-0E0ABEF5898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39&quot;/&gt;&lt;lineCharCount val=&quot;40&quot;/&gt;&lt;lineCharCount val=&quot;40&quot;/&gt;&lt;lineCharCount val=&quot;36&quot;/&gt;&lt;lineCharCount val=&quot;37&quot;/&gt;&lt;lineCharCount val=&quot;37&quot;/&gt;&lt;lineCharCount val=&quot;38&quot;/&gt;&lt;lineCharCount val=&quot;37&quot;/&gt;&lt;lineCharCount val=&quot;33&quot;/&gt;&lt;lineCharCount val=&quot;15&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20&quot;/&gt;&lt;lineCharCount val=&quot;7&quot;/&gt;&lt;lineCharCount val=&quot;1&quot;/&gt;&lt;lineCharCount val=&quot;23&quot;/&gt;&lt;lineCharCount val=&quot;15&quot;/&gt;&lt;lineCharCount val=&quot;1&quot;/&gt;&lt;lineCharCount val=&quot;22&quot;/&gt;&lt;lineCharCount val=&quot;25&quot;/&gt;&lt;lineCharCount val=&quot;16&quot;/&gt;&lt;lineCharCount val=&quot;15&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35&quot;/&gt;&lt;lineCharCount val=&quot;1&quot;/&gt;&lt;lineCharCount val=&quot;1&quot;/&gt;&lt;lineCharCount val=&quot;20&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9&quot;/&gt;&lt;lineCharCount val=&quot;18&quot;/&gt;&lt;lineCharCount val=&quot;10&quot;/&gt;&lt;lineCharCount val=&quot;13&quot;/&gt;&lt;lineCharCount val=&quot;17&quot;/&gt;&lt;lineCharCount val=&quot;19&quot;/&gt;&lt;lineCharCount val=&quot;8&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4&quot;/&gt;&lt;lineCharCount val=&quot;7&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297</TotalTime>
  <Words>7705</Words>
  <Application>Microsoft Macintosh PowerPoint</Application>
  <PresentationFormat>Widescreen</PresentationFormat>
  <Paragraphs>734</Paragraphs>
  <Slides>83</Slides>
  <Notes>72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83</vt:i4>
      </vt:variant>
    </vt:vector>
  </HeadingPairs>
  <TitlesOfParts>
    <vt:vector size="90" baseType="lpstr">
      <vt:lpstr>Arial</vt:lpstr>
      <vt:lpstr>Avenir Next LT Pro</vt:lpstr>
      <vt:lpstr>Calibri</vt:lpstr>
      <vt:lpstr>Calibri Light</vt:lpstr>
      <vt:lpstr>Verdana</vt:lpstr>
      <vt:lpstr>Wingdings</vt:lpstr>
      <vt:lpstr>Office Theme</vt:lpstr>
      <vt:lpstr>Digital and Operational Policing </vt:lpstr>
      <vt:lpstr>Learning Outcomes Lecture &amp; Workshop </vt:lpstr>
      <vt:lpstr>Learning Outcomes Lecture &amp; Workshop </vt:lpstr>
      <vt:lpstr>Before we start…   Three things to recap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Section 1 PACE</vt:lpstr>
      <vt:lpstr>PowerPoint Presentation</vt:lpstr>
      <vt:lpstr>PowerPoint Presentation</vt:lpstr>
      <vt:lpstr>PowerPoint Presentation</vt:lpstr>
      <vt:lpstr>PowerPoint Presentation</vt:lpstr>
      <vt:lpstr>PowerPoint Presentation</vt:lpstr>
      <vt:lpstr>PowerPoint Presentation</vt:lpstr>
      <vt:lpstr>Section 1 PACE 1984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Quadrant Search</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Response Policing </dc:title>
  <dc:creator>Rhiannon Lloyd</dc:creator>
  <cp:lastModifiedBy>Rhiannon Lloyd</cp:lastModifiedBy>
  <cp:revision>9</cp:revision>
  <dcterms:created xsi:type="dcterms:W3CDTF">2022-10-17T10:34:29Z</dcterms:created>
  <dcterms:modified xsi:type="dcterms:W3CDTF">2023-02-04T16:30:24Z</dcterms:modified>
</cp:coreProperties>
</file>