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8" r:id="rId23"/>
    <p:sldId id="279" r:id="rId24"/>
    <p:sldId id="280" r:id="rId25"/>
    <p:sldId id="281" r:id="rId26"/>
    <p:sldId id="282" r:id="rId27"/>
    <p:sldId id="28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8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625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39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01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82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544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563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356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24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004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3A32C-32CD-4902-AFBF-E422C68CCDCA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BC807-D29A-49E3-AF93-A4816DAE4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090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Computer Systems</a:t>
            </a:r>
            <a:br>
              <a:rPr lang="en-GB" dirty="0" smtClean="0"/>
            </a:br>
            <a:r>
              <a:rPr lang="en-GB" dirty="0" smtClean="0"/>
              <a:t>4 - Memory (continued)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2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67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very small, but very fast area of memory.</a:t>
            </a:r>
          </a:p>
          <a:p>
            <a:r>
              <a:rPr lang="en-GB" dirty="0" smtClean="0"/>
              <a:t>Data is copied to the cache in blocks for use later.</a:t>
            </a:r>
          </a:p>
          <a:p>
            <a:pPr lvl="1"/>
            <a:r>
              <a:rPr lang="en-GB" dirty="0" smtClean="0"/>
              <a:t>Due to the mostly sequential nature of instructions, high chance of finding the next instruction in the same block</a:t>
            </a:r>
          </a:p>
          <a:p>
            <a:pPr lvl="1"/>
            <a:r>
              <a:rPr lang="en-GB" dirty="0" smtClean="0"/>
              <a:t>Finding the data being sought in the cache is called a “cache hit”.</a:t>
            </a:r>
          </a:p>
          <a:p>
            <a:pPr lvl="2"/>
            <a:r>
              <a:rPr lang="en-GB" dirty="0" smtClean="0"/>
              <a:t>This is the metric for cache performance.</a:t>
            </a:r>
          </a:p>
        </p:txBody>
      </p:sp>
    </p:spTree>
    <p:extLst>
      <p:ext uri="{BB962C8B-B14F-4D97-AF65-F5344CB8AC3E}">
        <p14:creationId xmlns:p14="http://schemas.microsoft.com/office/powerpoint/2010/main" val="105923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74295" y="1700808"/>
            <a:ext cx="324036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Processor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974295" y="3090664"/>
            <a:ext cx="324036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Cache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74295" y="4496820"/>
            <a:ext cx="324036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Main Memory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347864" y="2615208"/>
            <a:ext cx="0" cy="47545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311298" y="4005064"/>
            <a:ext cx="0" cy="47545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868144" y="2615208"/>
            <a:ext cx="0" cy="475456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5868144" y="3999781"/>
            <a:ext cx="0" cy="475456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29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speed in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 ideal circumstances, cache may be accessed in a single CPU cycle.</a:t>
            </a:r>
          </a:p>
          <a:p>
            <a:r>
              <a:rPr lang="en-GB" dirty="0" smtClean="0"/>
              <a:t>Even very fast RAM takes around 70ns to access.</a:t>
            </a:r>
          </a:p>
          <a:p>
            <a:r>
              <a:rPr lang="en-GB" dirty="0" smtClean="0"/>
              <a:t>Hard disk drive access times are generally in the ballpark of 10ms.</a:t>
            </a:r>
          </a:p>
          <a:p>
            <a:r>
              <a:rPr lang="en-GB" dirty="0" smtClean="0"/>
              <a:t>Copying a block of physical ram to the cache therefore takes around 70ns, but further access to that block is </a:t>
            </a:r>
            <a:r>
              <a:rPr lang="en-GB" i="1" dirty="0" smtClean="0"/>
              <a:t>extremely</a:t>
            </a:r>
            <a:r>
              <a:rPr lang="en-GB" dirty="0" smtClean="0"/>
              <a:t> fast.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modern processors have 3 levels of cache.</a:t>
            </a:r>
          </a:p>
          <a:p>
            <a:pPr lvl="1"/>
            <a:r>
              <a:rPr lang="en-GB" dirty="0" smtClean="0"/>
              <a:t>Some CPUs, including a few in the Intel Haswell range have 4 levels.</a:t>
            </a:r>
          </a:p>
          <a:p>
            <a:r>
              <a:rPr lang="en-GB" dirty="0" smtClean="0"/>
              <a:t>Named L1 – L4.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36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L1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Directly connected to the ALU/CU.</a:t>
            </a:r>
          </a:p>
          <a:p>
            <a:r>
              <a:rPr lang="en-GB" dirty="0" smtClean="0"/>
              <a:t>Extremely fast, but quite small.</a:t>
            </a:r>
          </a:p>
          <a:p>
            <a:pPr lvl="1"/>
            <a:r>
              <a:rPr lang="en-GB" dirty="0" smtClean="0"/>
              <a:t>Does not have to traverse a bus to send data to the ALU/CU.</a:t>
            </a:r>
          </a:p>
          <a:p>
            <a:r>
              <a:rPr lang="en-GB" dirty="0" smtClean="0"/>
              <a:t>Generally memory-mapped to a specific core (not shared).</a:t>
            </a:r>
          </a:p>
          <a:p>
            <a:r>
              <a:rPr lang="en-GB" dirty="0" smtClean="0"/>
              <a:t>64kb per core in the Intel </a:t>
            </a:r>
            <a:r>
              <a:rPr lang="en-GB" dirty="0" err="1" smtClean="0"/>
              <a:t>Skylake</a:t>
            </a:r>
            <a:r>
              <a:rPr lang="en-GB" dirty="0" smtClean="0"/>
              <a:t> microarchitecture.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77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L2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Connects to the ALU/CU across a bus.</a:t>
            </a:r>
          </a:p>
          <a:p>
            <a:r>
              <a:rPr lang="en-GB" dirty="0" smtClean="0"/>
              <a:t>Not as fast as the L1 cache, but considerably larger.</a:t>
            </a:r>
          </a:p>
          <a:p>
            <a:r>
              <a:rPr lang="en-GB" dirty="0" smtClean="0"/>
              <a:t>Like the L1 cache, maps to a specific core, not shared between cores.</a:t>
            </a:r>
          </a:p>
          <a:p>
            <a:r>
              <a:rPr lang="en-GB" dirty="0" smtClean="0"/>
              <a:t>256kb per core in the Intel </a:t>
            </a:r>
            <a:r>
              <a:rPr lang="en-GB" dirty="0" err="1" smtClean="0"/>
              <a:t>Skylake</a:t>
            </a:r>
            <a:r>
              <a:rPr lang="en-GB" dirty="0" smtClean="0"/>
              <a:t> microarchitecture.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52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L3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Another step along the chain – slightly slower and (generally) larger than the L2 cache.</a:t>
            </a:r>
          </a:p>
          <a:p>
            <a:r>
              <a:rPr lang="en-GB" dirty="0" smtClean="0"/>
              <a:t>Far more to it – the L3 cache is accessible by all cores.</a:t>
            </a:r>
          </a:p>
          <a:p>
            <a:r>
              <a:rPr lang="en-GB" dirty="0" smtClean="0"/>
              <a:t>Can be shared with other devices.</a:t>
            </a:r>
          </a:p>
          <a:p>
            <a:r>
              <a:rPr lang="en-GB" dirty="0" smtClean="0"/>
              <a:t>8mb shared in the Intel </a:t>
            </a:r>
            <a:r>
              <a:rPr lang="en-GB" dirty="0" err="1" smtClean="0"/>
              <a:t>Skylake</a:t>
            </a:r>
            <a:r>
              <a:rPr lang="en-GB" dirty="0" smtClean="0"/>
              <a:t> microarchitecture.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33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Replacing cache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Given the size of the cache, only a very small amount of data can be stored.</a:t>
            </a:r>
          </a:p>
          <a:p>
            <a:r>
              <a:rPr lang="en-GB" dirty="0" smtClean="0"/>
              <a:t>How do we replace old data in the cache?</a:t>
            </a:r>
          </a:p>
          <a:p>
            <a:pPr lvl="1"/>
            <a:r>
              <a:rPr lang="en-GB" dirty="0" smtClean="0"/>
              <a:t>We considered this when looking at page file.</a:t>
            </a:r>
          </a:p>
          <a:p>
            <a:r>
              <a:rPr lang="en-GB" dirty="0" smtClean="0"/>
              <a:t>Various strategies exist, with a variety of pros and cons.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10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Least-recently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block still in cache which hasn’t been accessed for the largest amount of time is removed.</a:t>
            </a:r>
          </a:p>
          <a:p>
            <a:r>
              <a:rPr lang="en-GB" dirty="0" smtClean="0"/>
              <a:t>Very easy to implement.</a:t>
            </a:r>
          </a:p>
          <a:p>
            <a:r>
              <a:rPr lang="en-GB" dirty="0" smtClean="0"/>
              <a:t>Assumes that the most recently used is the most likely to be used again.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93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in, first 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oldest block in cache is always removed.</a:t>
            </a:r>
          </a:p>
          <a:p>
            <a:pPr lvl="1"/>
            <a:r>
              <a:rPr lang="en-GB" dirty="0" smtClean="0"/>
              <a:t>This means that the first item added is the first removed.</a:t>
            </a:r>
          </a:p>
          <a:p>
            <a:r>
              <a:rPr lang="en-GB" dirty="0" smtClean="0"/>
              <a:t>Queue data structure.</a:t>
            </a:r>
          </a:p>
          <a:p>
            <a:r>
              <a:rPr lang="en-GB" dirty="0" smtClean="0"/>
              <a:t>Circular buffer strategy.</a:t>
            </a:r>
          </a:p>
          <a:p>
            <a:r>
              <a:rPr lang="en-GB" dirty="0" smtClean="0"/>
              <a:t>Assumes that the oldest item is the least likely to be used again.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37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frequently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Removes the block which has been accessed the least.</a:t>
            </a:r>
          </a:p>
          <a:p>
            <a:r>
              <a:rPr lang="en-GB" dirty="0" smtClean="0"/>
              <a:t>Each block has a “hit counter” to sum the number of times that block has been accessed.</a:t>
            </a:r>
          </a:p>
          <a:p>
            <a:r>
              <a:rPr lang="en-GB" dirty="0" smtClean="0"/>
              <a:t>Can have trouble with removing recently added blocks too quickly.</a:t>
            </a:r>
          </a:p>
          <a:p>
            <a:r>
              <a:rPr lang="en-GB" dirty="0" smtClean="0"/>
              <a:t>Assumes that the most frequently used is the most likely to be used again.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replacement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Removes an entirely random block.</a:t>
            </a:r>
          </a:p>
          <a:p>
            <a:r>
              <a:rPr lang="en-GB" dirty="0" smtClean="0"/>
              <a:t>No complexity or nuance.</a:t>
            </a:r>
          </a:p>
          <a:p>
            <a:r>
              <a:rPr lang="en-GB" dirty="0" smtClean="0"/>
              <a:t>May have an extremely good best-case performance but an extremely poor worst-case.</a:t>
            </a:r>
          </a:p>
          <a:p>
            <a:r>
              <a:rPr lang="en-GB" dirty="0" smtClean="0"/>
              <a:t>Surprisingly only yields a slightly worse average-case performance than the analytical approaches.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8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coherency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happens if data changes?</a:t>
            </a:r>
          </a:p>
          <a:p>
            <a:pPr lvl="1"/>
            <a:r>
              <a:rPr lang="en-GB" dirty="0" smtClean="0"/>
              <a:t>Risks causing inconsistency.</a:t>
            </a:r>
          </a:p>
          <a:p>
            <a:r>
              <a:rPr lang="en-GB" dirty="0" smtClean="0"/>
              <a:t>Updates to data in the cache are routed through the cache.</a:t>
            </a:r>
          </a:p>
          <a:p>
            <a:pPr lvl="1"/>
            <a:r>
              <a:rPr lang="en-GB" dirty="0" smtClean="0"/>
              <a:t>All writes are copied back to main memory.</a:t>
            </a:r>
          </a:p>
          <a:p>
            <a:pPr lvl="1"/>
            <a:r>
              <a:rPr lang="en-GB" dirty="0" smtClean="0"/>
              <a:t>Updates are generally performed on the cache – a bit is set.</a:t>
            </a:r>
          </a:p>
          <a:p>
            <a:pPr lvl="1"/>
            <a:r>
              <a:rPr lang="en-GB" dirty="0" smtClean="0"/>
              <a:t>When the block is removed from cache, if the bit is set, the modified data is written back to main memory.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829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coherency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Cache and main memory may vary for long periods of time.</a:t>
            </a:r>
          </a:p>
          <a:p>
            <a:pPr lvl="1"/>
            <a:r>
              <a:rPr lang="en-GB" dirty="0" smtClean="0"/>
              <a:t>This ultimately doesn’t matter – all updates are performed on the cache.</a:t>
            </a:r>
          </a:p>
          <a:p>
            <a:r>
              <a:rPr lang="en-GB" dirty="0" smtClean="0"/>
              <a:t>Reading data into the cache is far more common than writing it back.</a:t>
            </a:r>
          </a:p>
          <a:p>
            <a:pPr lvl="1"/>
            <a:r>
              <a:rPr lang="en-GB" dirty="0" smtClean="0"/>
              <a:t>Ratio of around 6:1.</a:t>
            </a:r>
          </a:p>
          <a:p>
            <a:pPr lvl="1"/>
            <a:r>
              <a:rPr lang="en-GB" dirty="0" smtClean="0"/>
              <a:t>Write is, nonetheless, common.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33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large should a block be?</a:t>
            </a:r>
          </a:p>
          <a:p>
            <a:r>
              <a:rPr lang="en-GB" dirty="0" smtClean="0"/>
              <a:t>A larger block means fewer, but longer writes when a cache miss occurs.</a:t>
            </a:r>
          </a:p>
          <a:p>
            <a:pPr lvl="1"/>
            <a:r>
              <a:rPr lang="en-GB" dirty="0" smtClean="0"/>
              <a:t>Can replace data which would be immediately used.</a:t>
            </a:r>
          </a:p>
          <a:p>
            <a:pPr lvl="1"/>
            <a:r>
              <a:rPr lang="en-GB" dirty="0" smtClean="0"/>
              <a:t>Proximity principle means there’s less chance of relevant data the further from the current data.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97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smaller block increases the chances of a cache miss, but allows rapid replacement.</a:t>
            </a:r>
          </a:p>
          <a:p>
            <a:pPr lvl="1"/>
            <a:r>
              <a:rPr lang="en-GB" dirty="0" smtClean="0"/>
              <a:t>Lower chance of replacing needed data.</a:t>
            </a:r>
          </a:p>
          <a:p>
            <a:pPr lvl="1"/>
            <a:r>
              <a:rPr lang="en-GB" dirty="0" smtClean="0"/>
              <a:t>Smaller blocks mean a lower probability of copying irrelevant data.</a:t>
            </a:r>
          </a:p>
          <a:p>
            <a:r>
              <a:rPr lang="en-GB" dirty="0" smtClean="0"/>
              <a:t>The optimal size is 4-8 addressable units (words or double words).</a:t>
            </a:r>
          </a:p>
          <a:p>
            <a:pPr lvl="1"/>
            <a:r>
              <a:rPr lang="en-GB" dirty="0" smtClean="0"/>
              <a:t>Words are an addressable unit.  64 bits for modern CPUs.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61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cache does a CPU need to work effectively?</a:t>
            </a:r>
          </a:p>
          <a:p>
            <a:pPr lvl="1"/>
            <a:r>
              <a:rPr lang="en-GB" dirty="0" smtClean="0"/>
              <a:t>High-end, expensive CPUs aren’t necessarily massively faster, but have huge caches.</a:t>
            </a:r>
          </a:p>
          <a:p>
            <a:pPr lvl="1"/>
            <a:r>
              <a:rPr lang="en-GB" dirty="0" smtClean="0"/>
              <a:t>Performance vs price.</a:t>
            </a:r>
          </a:p>
          <a:p>
            <a:r>
              <a:rPr lang="en-GB" dirty="0" smtClean="0"/>
              <a:t>Simple time estimation formula: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4797152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System access time = H x cat x (1-H) x </a:t>
            </a:r>
            <a:r>
              <a:rPr lang="en-GB" dirty="0" err="1" smtClean="0"/>
              <a:t>mmat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58315" y="5229200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 = hit ratio</a:t>
            </a:r>
          </a:p>
          <a:p>
            <a:r>
              <a:rPr lang="en-GB" dirty="0" smtClean="0"/>
              <a:t>cat = cache access time</a:t>
            </a:r>
          </a:p>
          <a:p>
            <a:r>
              <a:rPr lang="en-GB" dirty="0" err="1" smtClean="0"/>
              <a:t>mmat</a:t>
            </a:r>
            <a:r>
              <a:rPr lang="en-GB" dirty="0" smtClean="0"/>
              <a:t> = main memory access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34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reality, even extremely small caches will have a hit ratio of over 70%.</a:t>
            </a:r>
          </a:p>
          <a:p>
            <a:r>
              <a:rPr lang="en-GB" dirty="0" smtClean="0"/>
              <a:t>Code can be written to optimise for cache hits.</a:t>
            </a:r>
          </a:p>
          <a:p>
            <a:r>
              <a:rPr lang="en-GB" dirty="0" smtClean="0"/>
              <a:t>Cache hit ratios over 90%  are absolutely achievable.</a:t>
            </a:r>
          </a:p>
          <a:p>
            <a:r>
              <a:rPr lang="en-GB" dirty="0" smtClean="0"/>
              <a:t>Cache size is an important factor when purchasing a CPU which people often overlook.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92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Part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7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Data organised in blocks, grouped together into “files”.</a:t>
            </a:r>
          </a:p>
          <a:p>
            <a:r>
              <a:rPr lang="en-GB" dirty="0" smtClean="0"/>
              <a:t>Four pieces of information required to locate a file in memory:</a:t>
            </a:r>
          </a:p>
          <a:p>
            <a:pPr lvl="1"/>
            <a:r>
              <a:rPr lang="en-GB" dirty="0" smtClean="0"/>
              <a:t>Location – where the file starts.</a:t>
            </a:r>
          </a:p>
          <a:p>
            <a:pPr lvl="1"/>
            <a:r>
              <a:rPr lang="en-GB" dirty="0" smtClean="0"/>
              <a:t>If the file is larger than one block, the location where the next block starts.</a:t>
            </a:r>
          </a:p>
          <a:p>
            <a:pPr lvl="1"/>
            <a:r>
              <a:rPr lang="en-GB" dirty="0" smtClean="0"/>
              <a:t>An end delimiter; either an EOF delimiter or length indicator in the final block.</a:t>
            </a:r>
          </a:p>
          <a:p>
            <a:pPr lvl="1"/>
            <a:r>
              <a:rPr lang="en-GB" dirty="0" smtClean="0"/>
              <a:t>Tag/identifier of the file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92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How files are handled varies by operating system.</a:t>
            </a:r>
          </a:p>
          <a:p>
            <a:pPr lvl="1"/>
            <a:r>
              <a:rPr lang="en-GB" dirty="0" smtClean="0"/>
              <a:t>UNIX has a few options, but often uses </a:t>
            </a:r>
            <a:r>
              <a:rPr lang="en-GB" dirty="0" err="1" smtClean="0"/>
              <a:t>ext</a:t>
            </a:r>
            <a:r>
              <a:rPr lang="en-GB" dirty="0" smtClean="0"/>
              <a:t> 4.</a:t>
            </a:r>
          </a:p>
          <a:p>
            <a:pPr lvl="2"/>
            <a:r>
              <a:rPr lang="en-GB" dirty="0" smtClean="0"/>
              <a:t>Tries to allocate contiguous blocks.</a:t>
            </a:r>
          </a:p>
          <a:p>
            <a:pPr lvl="2"/>
            <a:r>
              <a:rPr lang="en-GB" dirty="0" err="1" smtClean="0"/>
              <a:t>ext</a:t>
            </a:r>
            <a:r>
              <a:rPr lang="en-GB" dirty="0" smtClean="0"/>
              <a:t> generally falls back to the block mapping technique.</a:t>
            </a:r>
          </a:p>
          <a:p>
            <a:pPr lvl="1"/>
            <a:r>
              <a:rPr lang="en-GB" dirty="0" smtClean="0"/>
              <a:t>DOS used, and some memory sticks still use FAT.</a:t>
            </a:r>
          </a:p>
          <a:p>
            <a:pPr lvl="2"/>
            <a:r>
              <a:rPr lang="en-GB" dirty="0" smtClean="0"/>
              <a:t>Uses a file access table to indicate the start location and length of blocks.</a:t>
            </a:r>
          </a:p>
          <a:p>
            <a:pPr lvl="1"/>
            <a:r>
              <a:rPr lang="en-GB" dirty="0" smtClean="0"/>
              <a:t>Windows uses NTFS.</a:t>
            </a:r>
          </a:p>
          <a:p>
            <a:pPr lvl="2"/>
            <a:r>
              <a:rPr lang="en-GB" dirty="0" smtClean="0"/>
              <a:t>Uses a file table.  Lesser propensity to fragment than FAT and similar older filesystems.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Assigning data contiguously doesn’t always work.</a:t>
            </a:r>
          </a:p>
          <a:p>
            <a:pPr lvl="1"/>
            <a:r>
              <a:rPr lang="en-GB" dirty="0" smtClean="0"/>
              <a:t>What happens if we delete a 10kb file, but want to write a 12kb file?  Is that 10kb unusable?</a:t>
            </a:r>
          </a:p>
          <a:p>
            <a:r>
              <a:rPr lang="en-GB" dirty="0" smtClean="0"/>
              <a:t>Fragmentation slows access speed; the disk must continuously track to the next correct block.</a:t>
            </a:r>
          </a:p>
          <a:p>
            <a:r>
              <a:rPr lang="en-GB" dirty="0" smtClean="0"/>
              <a:t>“Defragmentation”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28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Memory management unit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Many CPUs have hardware to support tracking of fragmented blocks, among other memory management tasks – the memory management unit.</a:t>
            </a:r>
          </a:p>
          <a:p>
            <a:pPr lvl="1"/>
            <a:r>
              <a:rPr lang="en-GB" dirty="0" smtClean="0"/>
              <a:t>Exists to maximise time the CPU spends processing by facilitating transfer to data.</a:t>
            </a:r>
          </a:p>
          <a:p>
            <a:r>
              <a:rPr lang="en-GB" dirty="0" smtClean="0"/>
              <a:t>Ultimately works towards the core goal that the CPU should always be processing when there’s processing to be done.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25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sizes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File block sizes come with pros and cons.</a:t>
            </a:r>
          </a:p>
          <a:p>
            <a:pPr lvl="1"/>
            <a:r>
              <a:rPr lang="en-GB" dirty="0" smtClean="0"/>
              <a:t>Large blocks mean less fragmentation, but more waste – each file must occupy at least one block.</a:t>
            </a:r>
          </a:p>
          <a:p>
            <a:pPr lvl="2"/>
            <a:r>
              <a:rPr lang="en-GB" dirty="0" smtClean="0"/>
              <a:t>If the block size is 4kb, each file will waste up to slightly less than </a:t>
            </a:r>
            <a:r>
              <a:rPr lang="en-GB" dirty="0" smtClean="0"/>
              <a:t>4kb </a:t>
            </a:r>
            <a:r>
              <a:rPr lang="en-GB" dirty="0" smtClean="0"/>
              <a:t>in space.</a:t>
            </a:r>
          </a:p>
          <a:p>
            <a:pPr lvl="1"/>
            <a:r>
              <a:rPr lang="en-GB" dirty="0" smtClean="0"/>
              <a:t>Small blocks waste less space, but are more prone to fragmentation and therefore slower access.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Complete </a:t>
            </a:r>
            <a:r>
              <a:rPr lang="en-GB" dirty="0" smtClean="0"/>
              <a:t>tutorial 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586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1600</TotalTime>
  <Words>1246</Words>
  <Application>Microsoft Office PowerPoint</Application>
  <PresentationFormat>On-screen Show (4:3)</PresentationFormat>
  <Paragraphs>136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Computer Systems 4 - Memory (continued)</vt:lpstr>
      <vt:lpstr>Part 1</vt:lpstr>
      <vt:lpstr>Cache</vt:lpstr>
      <vt:lpstr>Cache</vt:lpstr>
      <vt:lpstr>Cache speed in context</vt:lpstr>
      <vt:lpstr>Cache levels</vt:lpstr>
      <vt:lpstr>L1 Cache</vt:lpstr>
      <vt:lpstr>L2 Cache</vt:lpstr>
      <vt:lpstr>L3 Cache</vt:lpstr>
      <vt:lpstr>Replacing cache data</vt:lpstr>
      <vt:lpstr>Least-recently used</vt:lpstr>
      <vt:lpstr>First in, first out</vt:lpstr>
      <vt:lpstr>Last frequently used</vt:lpstr>
      <vt:lpstr>Random replacement</vt:lpstr>
      <vt:lpstr>Cache coherency</vt:lpstr>
      <vt:lpstr>Cache coherency</vt:lpstr>
      <vt:lpstr>Block size</vt:lpstr>
      <vt:lpstr>Block size</vt:lpstr>
      <vt:lpstr>Cache size</vt:lpstr>
      <vt:lpstr>Cache size</vt:lpstr>
      <vt:lpstr>Part 2</vt:lpstr>
      <vt:lpstr>Information organisation</vt:lpstr>
      <vt:lpstr>File systems</vt:lpstr>
      <vt:lpstr>Fragmentation</vt:lpstr>
      <vt:lpstr>Memory management unit</vt:lpstr>
      <vt:lpstr>Block sizes</vt:lpstr>
      <vt:lpstr>Tutorial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Systems 4 - Memory (continued)</dc:title>
  <dc:creator>Tim</dc:creator>
  <cp:lastModifiedBy>fad-tb1</cp:lastModifiedBy>
  <cp:revision>26</cp:revision>
  <dcterms:created xsi:type="dcterms:W3CDTF">2015-10-24T10:51:45Z</dcterms:created>
  <dcterms:modified xsi:type="dcterms:W3CDTF">2015-10-27T14:17:42Z</dcterms:modified>
</cp:coreProperties>
</file>