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74" autoAdjust="0"/>
    <p:restoredTop sz="79119" autoAdjust="0"/>
  </p:normalViewPr>
  <p:slideViewPr>
    <p:cSldViewPr snapToGrid="0">
      <p:cViewPr varScale="1">
        <p:scale>
          <a:sx n="90" d="100"/>
          <a:sy n="90" d="100"/>
        </p:scale>
        <p:origin x="990" y="8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FC2659-112B-48A7-BB70-F1B52F248A3C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1395C7-51C5-4017-8A0C-623ED1B3CA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341656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1395C7-51C5-4017-8A0C-623ED1B3CA5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92664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en-GB" dirty="0"/>
              <a:t>UWTSD currently offer a hybrid working pattern </a:t>
            </a:r>
          </a:p>
          <a:p>
            <a:pPr marL="171450" indent="-171450">
              <a:buFontTx/>
              <a:buChar char="-"/>
            </a:pPr>
            <a:r>
              <a:rPr lang="en-GB" dirty="0"/>
              <a:t>VC briefings – wants to bring staff back to the office full-time</a:t>
            </a:r>
          </a:p>
          <a:p>
            <a:pPr marL="171450" indent="-171450">
              <a:buFontTx/>
              <a:buChar char="-"/>
            </a:pPr>
            <a:r>
              <a:rPr lang="en-GB" dirty="0"/>
              <a:t>Primary and secondary research suggest this may cause unsettlement </a:t>
            </a:r>
          </a:p>
          <a:p>
            <a:pPr marL="171450" indent="-171450">
              <a:buFontTx/>
              <a:buChar char="-"/>
            </a:pPr>
            <a:r>
              <a:rPr lang="en-GB" dirty="0"/>
              <a:t>Expectation shave shifted since the pandemic</a:t>
            </a:r>
          </a:p>
          <a:p>
            <a:pPr marL="171450" indent="-171450">
              <a:buFontTx/>
              <a:buChar char="-"/>
            </a:pPr>
            <a:r>
              <a:rPr lang="en-GB" dirty="0"/>
              <a:t>Employee engagement a proven contributor to productivity, motivation, employee satisfaction and retention</a:t>
            </a:r>
          </a:p>
          <a:p>
            <a:pPr marL="0" indent="0">
              <a:buFontTx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1395C7-51C5-4017-8A0C-623ED1B3CA5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74229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en-GB" dirty="0"/>
              <a:t>Research suggests that there is a correlation between hybrid working and employee engagement </a:t>
            </a:r>
          </a:p>
          <a:p>
            <a:pPr marL="171450" indent="-171450">
              <a:buFontTx/>
              <a:buChar char="-"/>
            </a:pPr>
            <a:r>
              <a:rPr lang="en-GB" dirty="0"/>
              <a:t>Recommended that UWTSD not only continue to offer hybrid working, but provide staff with the flexibility of choosing when they can work from home or in the office</a:t>
            </a:r>
          </a:p>
          <a:p>
            <a:pPr marL="171450" indent="-171450">
              <a:buFontTx/>
              <a:buChar char="-"/>
            </a:pPr>
            <a:r>
              <a:rPr lang="en-GB" dirty="0"/>
              <a:t>Hybrid working provides benefits: improved productivity and increased motivation 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(</a:t>
            </a: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Taneja et al., 2021; McKinsey, 2021)</a:t>
            </a:r>
          </a:p>
          <a:p>
            <a:pPr marL="171450" indent="-171450">
              <a:buFontTx/>
              <a:buChar char="-"/>
            </a:pPr>
            <a:r>
              <a:rPr lang="en-GB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These help in reaching strategic goals as productivity boosts morale and creates a company culture of excellence, resulting in an improved workplace environment.</a:t>
            </a:r>
            <a:endParaRPr lang="en-GB" dirty="0"/>
          </a:p>
          <a:p>
            <a:pPr marL="0" indent="0">
              <a:buFontTx/>
              <a:buNone/>
            </a:pPr>
            <a:endParaRPr lang="en-GB" dirty="0"/>
          </a:p>
          <a:p>
            <a:pPr marL="171450" indent="-171450">
              <a:buFontTx/>
              <a:buChar char="-"/>
            </a:pPr>
            <a:r>
              <a:rPr lang="en-GB" dirty="0"/>
              <a:t>Will rely on the monitoring of managers of performance and ability to trust</a:t>
            </a:r>
          </a:p>
          <a:p>
            <a:pPr marL="171450" indent="-171450">
              <a:buFontTx/>
              <a:buChar char="-"/>
            </a:pPr>
            <a:r>
              <a:rPr lang="en-GB" dirty="0"/>
              <a:t>Some departments will require office cover – line managers will need to create a rota, but by still allowing flexibility </a:t>
            </a:r>
          </a:p>
          <a:p>
            <a:pPr marL="0" indent="0">
              <a:buFontTx/>
              <a:buNone/>
            </a:pPr>
            <a:endParaRPr lang="en-GB" dirty="0"/>
          </a:p>
          <a:p>
            <a:pPr marL="171450" indent="-171450">
              <a:buFontTx/>
              <a:buChar char="-"/>
            </a:pPr>
            <a:r>
              <a:rPr lang="en-GB" dirty="0"/>
              <a:t>Targeted at administrative staff</a:t>
            </a:r>
          </a:p>
          <a:p>
            <a:pPr marL="171450" indent="-171450">
              <a:buFontTx/>
              <a:buChar char="-"/>
            </a:pPr>
            <a:r>
              <a:rPr lang="en-GB" dirty="0"/>
              <a:t>Lecturers – this would impact the service provided to students </a:t>
            </a:r>
          </a:p>
          <a:p>
            <a:pPr marL="171450" indent="-171450">
              <a:buFontTx/>
              <a:buChar char="-"/>
            </a:pPr>
            <a:endParaRPr lang="en-GB" dirty="0"/>
          </a:p>
          <a:p>
            <a:pPr marL="171450" indent="-171450">
              <a:buFontTx/>
              <a:buChar char="-"/>
            </a:pPr>
            <a:r>
              <a:rPr lang="en-GB" dirty="0"/>
              <a:t>Rotas need to be circulated by 09:00am on 1</a:t>
            </a:r>
            <a:r>
              <a:rPr lang="en-GB" baseline="30000" dirty="0"/>
              <a:t>st</a:t>
            </a:r>
            <a:r>
              <a:rPr lang="en-GB" dirty="0"/>
              <a:t> of December 2023 and will take effect from 08:30am 1</a:t>
            </a:r>
            <a:r>
              <a:rPr lang="en-GB" baseline="30000" dirty="0"/>
              <a:t>st</a:t>
            </a:r>
            <a:r>
              <a:rPr lang="en-GB" dirty="0"/>
              <a:t> of February 2024.</a:t>
            </a:r>
          </a:p>
          <a:p>
            <a:pPr marL="171450" indent="-171450">
              <a:buFontTx/>
              <a:buChar char="-"/>
            </a:pPr>
            <a:endParaRPr lang="en-GB" dirty="0"/>
          </a:p>
          <a:p>
            <a:pPr marL="171450" indent="-171450">
              <a:buFontTx/>
              <a:buChar char="-"/>
            </a:pPr>
            <a:r>
              <a:rPr lang="en-GB" dirty="0"/>
              <a:t>Staff already have their laptops – no need to invest in further remote working resources</a:t>
            </a:r>
          </a:p>
          <a:p>
            <a:pPr marL="171450" indent="-171450">
              <a:buFontTx/>
              <a:buChar char="-"/>
            </a:pPr>
            <a:r>
              <a:rPr lang="en-GB" dirty="0"/>
              <a:t>Time of managers creating a rota – this will be within the scope of their role and will not cost the University any additional money</a:t>
            </a:r>
          </a:p>
          <a:p>
            <a:pPr marL="171450" indent="-171450">
              <a:buFontTx/>
              <a:buChar char="-"/>
            </a:pPr>
            <a:r>
              <a:rPr lang="en-GB" dirty="0"/>
              <a:t>Potential of purchasing new office equipment if lots of staff wish to come in the office on the same days as many currently hot desk. 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On average, a desk would cost the organisation £280 (Office Monster, 2023) and an </a:t>
            </a:r>
            <a:r>
              <a:rPr lang="en-GB" sz="1800" dirty="0" err="1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iiyama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24” computer monitor would cost the University £108 (Ebuyer, 2023).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1395C7-51C5-4017-8A0C-623ED1B3CA5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68734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r>
              <a:rPr lang="en-GB" dirty="0"/>
              <a:t>Provide training to UWTSD administrative staff on how best to manage work-life balance whilst working a hybrid working pattern</a:t>
            </a:r>
          </a:p>
          <a:p>
            <a:pPr marL="171450" indent="-171450">
              <a:buFontTx/>
              <a:buChar char="-"/>
            </a:pPr>
            <a:r>
              <a:rPr lang="en-GB" dirty="0"/>
              <a:t>Primary and secondary research showing a varied response to how hybrid working effects them which could mean that a lot are unsure on how best to manage it</a:t>
            </a:r>
          </a:p>
          <a:p>
            <a:pPr marL="171450" indent="-171450">
              <a:buFontTx/>
              <a:buChar char="-"/>
            </a:pPr>
            <a:r>
              <a:rPr lang="en-GB" dirty="0"/>
              <a:t>The training would be targeted at UWTSD administrative staff and line managers</a:t>
            </a:r>
          </a:p>
          <a:p>
            <a:pPr marL="0" indent="0">
              <a:buFontTx/>
              <a:buNone/>
            </a:pPr>
            <a:endParaRPr lang="en-GB" dirty="0"/>
          </a:p>
          <a:p>
            <a:pPr marL="171450" indent="-171450">
              <a:buFontTx/>
              <a:buChar char="-"/>
            </a:pPr>
            <a:r>
              <a:rPr lang="en-GB" dirty="0"/>
              <a:t>Due to high costs, it is encouraged that the University ensure at least 2 members of each department attend the training and report back to the team </a:t>
            </a:r>
          </a:p>
          <a:p>
            <a:pPr marL="171450" indent="-171450">
              <a:buFontTx/>
              <a:buChar char="-"/>
            </a:pPr>
            <a:endParaRPr lang="en-GB" dirty="0"/>
          </a:p>
          <a:p>
            <a:pPr marL="171450" indent="-171450">
              <a:buFontTx/>
              <a:buChar char="-"/>
            </a:pPr>
            <a:r>
              <a:rPr lang="en-GB" dirty="0"/>
              <a:t>The training will be delivered virtually by Global Integration (2023) who 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offer a wide variation of training courses to benefit both employees and line managers on managing the advantages and disadvantages of hybrid working</a:t>
            </a:r>
          </a:p>
          <a:p>
            <a:pPr marL="171450" indent="-171450">
              <a:buFontTx/>
              <a:buChar char="-"/>
            </a:pPr>
            <a:endParaRPr lang="en-GB" sz="1800" dirty="0">
              <a:effectLst/>
              <a:latin typeface="Arial" panose="020B0604020202020204" pitchFamily="34" charset="0"/>
              <a:ea typeface="DengXian" panose="02010600030101010101" pitchFamily="2" charset="-122"/>
            </a:endParaRPr>
          </a:p>
          <a:p>
            <a:pPr marL="171450" indent="-171450">
              <a:buFontTx/>
              <a:buChar char="-"/>
            </a:pP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UWTSD must be realistic and spread out the training across all departments so that attendance does not affect the operations of the University.</a:t>
            </a:r>
          </a:p>
          <a:p>
            <a:pPr marL="171450" indent="-171450">
              <a:buFontTx/>
              <a:buChar char="-"/>
            </a:pP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All training to be completed by 1</a:t>
            </a:r>
            <a:r>
              <a:rPr lang="en-GB" sz="1800" baseline="300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st</a:t>
            </a:r>
            <a:r>
              <a:rPr lang="en-GB" sz="1800" dirty="0">
                <a:effectLst/>
                <a:latin typeface="Arial" panose="020B0604020202020204" pitchFamily="34" charset="0"/>
                <a:ea typeface="DengXian" panose="02010600030101010101" pitchFamily="2" charset="-122"/>
              </a:rPr>
              <a:t> of September 2025. </a:t>
            </a:r>
          </a:p>
          <a:p>
            <a:pPr marL="171450" indent="-171450">
              <a:buFontTx/>
              <a:buChar char="-"/>
            </a:pPr>
            <a:endParaRPr lang="en-GB" sz="1800" kern="1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171450" indent="-171450">
              <a:buFontTx/>
              <a:buChar char="-"/>
            </a:pP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For up to 100 participants to attend a LIVE instructor led virtual ‘broadcast’ of 90-minutes they would charge £3796.</a:t>
            </a:r>
            <a:r>
              <a:rPr lang="en-GB" sz="1800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sz="1800" kern="1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£3796 so x3 (for an average of 300 administrative members of staff events will be £11,388, an average of £37.96 per participant. </a:t>
            </a:r>
            <a:endParaRPr lang="en-GB" sz="1800" kern="1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171450" indent="-171450">
              <a:buFontTx/>
              <a:buChar char="-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1395C7-51C5-4017-8A0C-623ED1B3CA5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4079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6BCF45-E477-856E-7680-657A90C9EA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3E3B5DC-78FC-D080-DD6F-583CD59B75A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F72AFC-A316-C8C5-68C0-FCB1853D8F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0BB3D-EA14-4CF3-91B4-2A0AFFC42E7A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D5F1F0-0DE0-D042-C078-8B3EE522C4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EB2DF1-A9ED-9992-D077-78DAC7D83A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CFDED-05D4-4D80-A0CC-CE3ACB2B37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48164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2D403C-748D-6AC6-85C6-1392982EF6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779331-2F20-B33C-EFF4-907C4ACDD6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F81B80-7EBE-677A-7971-7D0AB70332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0BB3D-EA14-4CF3-91B4-2A0AFFC42E7A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B80B6A-CFAE-36E7-A94C-65981B24D2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8D57E8-AE86-AF98-3A01-C038829D8C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CFDED-05D4-4D80-A0CC-CE3ACB2B37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81667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2EA726-0565-89C5-F6A7-804CB46240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B9110A-E120-BEF5-AF99-A013A2B355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DE0481-AE90-71B3-9AF3-93FEB2B80B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0BB3D-EA14-4CF3-91B4-2A0AFFC42E7A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1C121F-605C-1199-1B93-6DD6FA4F0D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D70951-8F8C-EB29-2FCD-85E61E2E5B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CFDED-05D4-4D80-A0CC-CE3ACB2B37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22867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3E8961-AC91-BBCE-EEC2-2DAE4DA562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773C77-4ADB-9F51-B6C4-388C0CE3673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22E976A-B782-A050-84FC-934A5C9B23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FA68D8-9EF0-4BF1-03DC-697A96FA5E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0BB3D-EA14-4CF3-91B4-2A0AFFC42E7A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039C90-C040-30AB-CF42-AC561F4EE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23B01E-9CA0-1DB3-CBCF-ADDD7337F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CFDED-05D4-4D80-A0CC-CE3ACB2B37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23003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5FC78D-FF8B-C013-DE9F-9B40E07A7F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72EC35-D704-0015-4A3A-1E86156FBC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6630A7-B494-97B4-8A11-C9738F44F2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DDDE773-1EE0-9E2E-5EFB-C1FD2E0B57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E9E4B45-1BFD-A770-6931-49E289B4C0E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29DAD01-4DCB-5673-DE8F-ADDC78F87C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0BB3D-EA14-4CF3-91B4-2A0AFFC42E7A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0CB730F-48C3-91D1-8C25-38CDA9145C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4AF141-0738-1E35-D24E-27A8570DF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CFDED-05D4-4D80-A0CC-CE3ACB2B37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64181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B30681-D57D-A1A6-67E9-D6094F4079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0AF2D7D-2B7D-314F-F2E9-DBA5122583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0BB3D-EA14-4CF3-91B4-2A0AFFC42E7A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B7F96C0-701C-C987-A1DD-631CA10184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0AAB980-12B0-46DD-F0E1-221755AAA4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CFDED-05D4-4D80-A0CC-CE3ACB2B37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2325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F0141F4-C385-691D-4FBC-8EE82D31D5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0BB3D-EA14-4CF3-91B4-2A0AFFC42E7A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338E5CD-40B9-C493-86C7-CB2E08CCDD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B16BF83-148E-4058-404C-24B0AC0267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CFDED-05D4-4D80-A0CC-CE3ACB2B37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20813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A692FC-EFAE-CE44-95BF-41142BCA81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B45BB6-D3FA-1026-99C3-35BCD0DAEF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F21E525-5E3B-7857-9D93-D791AC1920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AB5D28-8DB7-8C01-959B-3A636A27C7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0BB3D-EA14-4CF3-91B4-2A0AFFC42E7A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BDD93C-326A-6735-3488-9BC0F2D0E1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A6F10E-A9B3-3555-88F6-1A435938C8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CFDED-05D4-4D80-A0CC-CE3ACB2B37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39189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D9E6A4-3284-809D-4003-9F8A3261D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615F79A-3722-4649-45DD-E2A67DD87D2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2BD21F-7DA2-94AE-A667-CE3159DDD15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A87584-10CD-D2E9-4393-9EBE00D300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0BB3D-EA14-4CF3-91B4-2A0AFFC42E7A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B2EE66-A94F-2537-F566-D6976B022F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1EB265-C249-231C-C0F0-0C60A17F9D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CFDED-05D4-4D80-A0CC-CE3ACB2B37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63376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7F8B73-6CCA-6916-9BFF-24022DC093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CA106EF-E6FC-D368-C1A4-F459A2DCFF0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D7BE31-5FD7-A623-0D70-6AAA8D80DA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0BB3D-EA14-4CF3-91B4-2A0AFFC42E7A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7844E5-0EED-471A-9F3B-B216E28BDF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970106-0533-53A7-1BF3-9C8D8C512F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CFDED-05D4-4D80-A0CC-CE3ACB2B37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51979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D698FAC-CFAA-95A0-1D35-DAE679E366B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F5408B-6E01-6A39-AC31-CADC019320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D349DD-45B0-145B-A4E1-E82E02D419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30BB3D-EA14-4CF3-91B4-2A0AFFC42E7A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ACCDCA-2A1E-1A3B-3020-F2C70DD1FC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C53AB5-66C5-E56C-640B-43EB31C889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CFDED-05D4-4D80-A0CC-CE3ACB2B37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4132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F9B4C2F-DB67-E3D0-277B-31FD9B163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370BE7-0B77-C165-E821-E02F46B76F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B34636-4FF7-29FE-D02B-543445DA192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30BB3D-EA14-4CF3-91B4-2A0AFFC42E7A}" type="datetimeFigureOut">
              <a:rPr lang="en-GB" smtClean="0"/>
              <a:t>02/10/2023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BECAED-36A5-236E-627B-0C5510246C3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D10881-4B19-D29A-1260-2875F22C416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0CFDED-05D4-4D80-A0CC-CE3ACB2B370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64126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F33125-E053-EE49-ACAF-C2D498AE163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655763"/>
            <a:ext cx="9144000" cy="2387600"/>
          </a:xfrm>
        </p:spPr>
        <p:txBody>
          <a:bodyPr/>
          <a:lstStyle/>
          <a:p>
            <a:r>
              <a:rPr lang="en-GB" sz="9600" b="1" dirty="0"/>
              <a:t>Hybrid</a:t>
            </a:r>
            <a:r>
              <a:rPr lang="en-GB" dirty="0"/>
              <a:t> </a:t>
            </a:r>
            <a:r>
              <a:rPr lang="en-GB" sz="4400" dirty="0"/>
              <a:t>Working </a:t>
            </a:r>
            <a:br>
              <a:rPr lang="en-GB" sz="4400" dirty="0"/>
            </a:br>
            <a:r>
              <a:rPr lang="en-GB" dirty="0"/>
              <a:t>Employee </a:t>
            </a:r>
            <a:r>
              <a:rPr lang="en-GB" sz="2400" dirty="0"/>
              <a:t>Engagement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766275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61CFC5-E1E1-EC7F-E3FE-F61193E792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57500" y="2103437"/>
            <a:ext cx="10515600" cy="1325563"/>
          </a:xfrm>
        </p:spPr>
        <p:txBody>
          <a:bodyPr/>
          <a:lstStyle/>
          <a:p>
            <a:r>
              <a:rPr lang="en-GB" sz="7200" b="1" dirty="0"/>
              <a:t>Why </a:t>
            </a:r>
            <a:r>
              <a:rPr lang="en-GB" sz="6000" dirty="0"/>
              <a:t>hybrid </a:t>
            </a:r>
            <a:r>
              <a:rPr lang="en-GB" dirty="0"/>
              <a:t>working?</a:t>
            </a:r>
          </a:p>
        </p:txBody>
      </p:sp>
    </p:spTree>
    <p:extLst>
      <p:ext uri="{BB962C8B-B14F-4D97-AF65-F5344CB8AC3E}">
        <p14:creationId xmlns:p14="http://schemas.microsoft.com/office/powerpoint/2010/main" val="19847599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F35F4-2CA1-EA20-8BC0-56A8170F9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3232" y="2401772"/>
            <a:ext cx="10515600" cy="1325563"/>
          </a:xfrm>
        </p:spPr>
        <p:txBody>
          <a:bodyPr/>
          <a:lstStyle/>
          <a:p>
            <a:r>
              <a:rPr lang="en-GB" sz="7200" dirty="0"/>
              <a:t>The</a:t>
            </a:r>
            <a:r>
              <a:rPr lang="en-GB" dirty="0"/>
              <a:t> Best         </a:t>
            </a:r>
            <a:r>
              <a:rPr lang="en-GB" sz="7200" dirty="0"/>
              <a:t>of</a:t>
            </a:r>
            <a:r>
              <a:rPr lang="en-GB" dirty="0"/>
              <a:t>             Both </a:t>
            </a:r>
            <a:r>
              <a:rPr lang="en-GB" sz="7200" dirty="0"/>
              <a:t>Worlds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16301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67C132-9244-F533-1520-B134AB22D9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27191" y="2613335"/>
            <a:ext cx="10515600" cy="1325563"/>
          </a:xfrm>
        </p:spPr>
        <p:txBody>
          <a:bodyPr>
            <a:normAutofit fontScale="90000"/>
          </a:bodyPr>
          <a:lstStyle/>
          <a:p>
            <a:r>
              <a:rPr lang="en-GB" sz="8000" b="1" dirty="0"/>
              <a:t>Train </a:t>
            </a:r>
            <a:r>
              <a:rPr lang="en-GB" sz="5300" b="1" dirty="0" err="1"/>
              <a:t>train</a:t>
            </a:r>
            <a:r>
              <a:rPr lang="en-GB" sz="8000" b="1" dirty="0"/>
              <a:t> </a:t>
            </a:r>
            <a:r>
              <a:rPr lang="en-GB" sz="4000" b="1" dirty="0" err="1"/>
              <a:t>train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45770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FAE515-A7A5-F354-C60D-F9B13EB4B9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7200" dirty="0"/>
              <a:t>Thank </a:t>
            </a:r>
            <a:r>
              <a:rPr lang="en-GB" sz="7200" b="1" dirty="0"/>
              <a:t>you</a:t>
            </a:r>
          </a:p>
        </p:txBody>
      </p:sp>
    </p:spTree>
    <p:extLst>
      <p:ext uri="{BB962C8B-B14F-4D97-AF65-F5344CB8AC3E}">
        <p14:creationId xmlns:p14="http://schemas.microsoft.com/office/powerpoint/2010/main" val="32856122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541</Words>
  <Application>Microsoft Office PowerPoint</Application>
  <PresentationFormat>Widescreen</PresentationFormat>
  <Paragraphs>42</Paragraphs>
  <Slides>5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Hybrid Working  Employee Engagement </vt:lpstr>
      <vt:lpstr>Why hybrid working?</vt:lpstr>
      <vt:lpstr>The Best         of             Both Worlds</vt:lpstr>
      <vt:lpstr>Train train train </vt:lpstr>
      <vt:lpstr>Thank you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simple life</dc:title>
  <dc:creator>Megan Jones (2220031)</dc:creator>
  <cp:lastModifiedBy>Megan Jones</cp:lastModifiedBy>
  <cp:revision>7</cp:revision>
  <dcterms:created xsi:type="dcterms:W3CDTF">2023-04-27T20:25:29Z</dcterms:created>
  <dcterms:modified xsi:type="dcterms:W3CDTF">2023-10-02T16:08:13Z</dcterms:modified>
</cp:coreProperties>
</file>