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56" r:id="rId2"/>
    <p:sldId id="260" r:id="rId3"/>
    <p:sldId id="273" r:id="rId4"/>
    <p:sldId id="290" r:id="rId5"/>
    <p:sldId id="310" r:id="rId6"/>
    <p:sldId id="399" r:id="rId7"/>
    <p:sldId id="542" r:id="rId8"/>
    <p:sldId id="505" r:id="rId9"/>
    <p:sldId id="506" r:id="rId10"/>
    <p:sldId id="504" r:id="rId11"/>
    <p:sldId id="543" r:id="rId12"/>
    <p:sldId id="507" r:id="rId13"/>
    <p:sldId id="508" r:id="rId14"/>
    <p:sldId id="538" r:id="rId15"/>
    <p:sldId id="509" r:id="rId16"/>
    <p:sldId id="510" r:id="rId17"/>
    <p:sldId id="511" r:id="rId18"/>
    <p:sldId id="512" r:id="rId19"/>
    <p:sldId id="539" r:id="rId20"/>
    <p:sldId id="513" r:id="rId21"/>
    <p:sldId id="514" r:id="rId22"/>
    <p:sldId id="516" r:id="rId23"/>
    <p:sldId id="515" r:id="rId24"/>
    <p:sldId id="518" r:id="rId25"/>
    <p:sldId id="517" r:id="rId26"/>
    <p:sldId id="519" r:id="rId27"/>
    <p:sldId id="520" r:id="rId28"/>
    <p:sldId id="521" r:id="rId29"/>
    <p:sldId id="522" r:id="rId30"/>
    <p:sldId id="523" r:id="rId31"/>
    <p:sldId id="524" r:id="rId32"/>
    <p:sldId id="525" r:id="rId33"/>
    <p:sldId id="526" r:id="rId34"/>
    <p:sldId id="544" r:id="rId35"/>
    <p:sldId id="527" r:id="rId36"/>
    <p:sldId id="528" r:id="rId37"/>
    <p:sldId id="545" r:id="rId38"/>
    <p:sldId id="535" r:id="rId39"/>
    <p:sldId id="529" r:id="rId40"/>
    <p:sldId id="546" r:id="rId41"/>
    <p:sldId id="547" r:id="rId42"/>
    <p:sldId id="530" r:id="rId43"/>
    <p:sldId id="536" r:id="rId44"/>
    <p:sldId id="532" r:id="rId45"/>
    <p:sldId id="540" r:id="rId46"/>
    <p:sldId id="533" r:id="rId47"/>
    <p:sldId id="537" r:id="rId48"/>
    <p:sldId id="534"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47A0C3-FF03-4ADB-84F3-B0E676A3CCCF}" v="11" dt="2026-07-09T07:51:10.1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132"/>
    </p:cViewPr>
  </p:notesTextViewPr>
  <p:sorterViewPr>
    <p:cViewPr>
      <p:scale>
        <a:sx n="100" d="100"/>
        <a:sy n="100" d="100"/>
      </p:scale>
      <p:origin x="0" y="-1842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8D5FE213-2627-46A8-B7F5-8229AF6DB0FD}"/>
    <pc:docChg chg="custSel addSld delSld modSld sldOrd">
      <pc:chgData name="Rhian Keyse" userId="e640c12b-a8e6-4355-9f2c-a517ac7d1786" providerId="ADAL" clId="{8D5FE213-2627-46A8-B7F5-8229AF6DB0FD}" dt="2026-07-09T07:59:16.520" v="8852" actId="20577"/>
      <pc:docMkLst>
        <pc:docMk/>
      </pc:docMkLst>
      <pc:sldChg chg="delSp mod delAnim">
        <pc:chgData name="Rhian Keyse" userId="e640c12b-a8e6-4355-9f2c-a517ac7d1786" providerId="ADAL" clId="{8D5FE213-2627-46A8-B7F5-8229AF6DB0FD}" dt="2026-07-09T07:01:36.844" v="512" actId="478"/>
        <pc:sldMkLst>
          <pc:docMk/>
          <pc:sldMk cId="1333353344" sldId="256"/>
        </pc:sldMkLst>
        <pc:picChg chg="del">
          <ac:chgData name="Rhian Keyse" userId="e640c12b-a8e6-4355-9f2c-a517ac7d1786" providerId="ADAL" clId="{8D5FE213-2627-46A8-B7F5-8229AF6DB0FD}" dt="2026-07-09T07:01:36.844" v="512" actId="478"/>
          <ac:picMkLst>
            <pc:docMk/>
            <pc:sldMk cId="1333353344" sldId="256"/>
            <ac:picMk id="11" creationId="{32C4D642-02DC-E760-C00D-7A8BB8445430}"/>
          </ac:picMkLst>
        </pc:picChg>
      </pc:sldChg>
      <pc:sldChg chg="delSp mod delAnim">
        <pc:chgData name="Rhian Keyse" userId="e640c12b-a8e6-4355-9f2c-a517ac7d1786" providerId="ADAL" clId="{8D5FE213-2627-46A8-B7F5-8229AF6DB0FD}" dt="2026-07-09T07:01:41.276" v="513" actId="478"/>
        <pc:sldMkLst>
          <pc:docMk/>
          <pc:sldMk cId="231702952" sldId="260"/>
        </pc:sldMkLst>
        <pc:picChg chg="del">
          <ac:chgData name="Rhian Keyse" userId="e640c12b-a8e6-4355-9f2c-a517ac7d1786" providerId="ADAL" clId="{8D5FE213-2627-46A8-B7F5-8229AF6DB0FD}" dt="2026-07-09T07:01:41.276" v="513" actId="478"/>
          <ac:picMkLst>
            <pc:docMk/>
            <pc:sldMk cId="231702952" sldId="260"/>
            <ac:picMk id="7" creationId="{E1C094A9-7B19-B0C2-709B-88E315AEF8E3}"/>
          </ac:picMkLst>
        </pc:picChg>
      </pc:sldChg>
      <pc:sldChg chg="delSp mod delAnim">
        <pc:chgData name="Rhian Keyse" userId="e640c12b-a8e6-4355-9f2c-a517ac7d1786" providerId="ADAL" clId="{8D5FE213-2627-46A8-B7F5-8229AF6DB0FD}" dt="2026-07-09T07:01:45.180" v="514" actId="478"/>
        <pc:sldMkLst>
          <pc:docMk/>
          <pc:sldMk cId="1037085232" sldId="273"/>
        </pc:sldMkLst>
        <pc:picChg chg="del">
          <ac:chgData name="Rhian Keyse" userId="e640c12b-a8e6-4355-9f2c-a517ac7d1786" providerId="ADAL" clId="{8D5FE213-2627-46A8-B7F5-8229AF6DB0FD}" dt="2026-07-09T07:01:45.180" v="514" actId="478"/>
          <ac:picMkLst>
            <pc:docMk/>
            <pc:sldMk cId="1037085232" sldId="273"/>
            <ac:picMk id="5" creationId="{5805A492-0427-C11C-7BBC-1D7F893B618E}"/>
          </ac:picMkLst>
        </pc:picChg>
      </pc:sldChg>
      <pc:sldChg chg="delSp mod delAnim">
        <pc:chgData name="Rhian Keyse" userId="e640c12b-a8e6-4355-9f2c-a517ac7d1786" providerId="ADAL" clId="{8D5FE213-2627-46A8-B7F5-8229AF6DB0FD}" dt="2026-07-09T07:01:47.816" v="515" actId="478"/>
        <pc:sldMkLst>
          <pc:docMk/>
          <pc:sldMk cId="3826148282" sldId="290"/>
        </pc:sldMkLst>
        <pc:picChg chg="del">
          <ac:chgData name="Rhian Keyse" userId="e640c12b-a8e6-4355-9f2c-a517ac7d1786" providerId="ADAL" clId="{8D5FE213-2627-46A8-B7F5-8229AF6DB0FD}" dt="2026-07-09T07:01:47.816" v="515" actId="478"/>
          <ac:picMkLst>
            <pc:docMk/>
            <pc:sldMk cId="3826148282" sldId="290"/>
            <ac:picMk id="4" creationId="{317007FE-9FEA-6EF8-3C9B-C0D565AA4D3E}"/>
          </ac:picMkLst>
        </pc:picChg>
      </pc:sldChg>
      <pc:sldChg chg="delSp mod delAnim modNotesTx">
        <pc:chgData name="Rhian Keyse" userId="e640c12b-a8e6-4355-9f2c-a517ac7d1786" providerId="ADAL" clId="{8D5FE213-2627-46A8-B7F5-8229AF6DB0FD}" dt="2026-07-09T07:02:56.280" v="528" actId="478"/>
        <pc:sldMkLst>
          <pc:docMk/>
          <pc:sldMk cId="298317286" sldId="310"/>
        </pc:sldMkLst>
        <pc:picChg chg="del">
          <ac:chgData name="Rhian Keyse" userId="e640c12b-a8e6-4355-9f2c-a517ac7d1786" providerId="ADAL" clId="{8D5FE213-2627-46A8-B7F5-8229AF6DB0FD}" dt="2026-07-09T07:02:56.280" v="528" actId="478"/>
          <ac:picMkLst>
            <pc:docMk/>
            <pc:sldMk cId="298317286" sldId="310"/>
            <ac:picMk id="10" creationId="{2168EDA0-3795-6B51-EA84-88F07692E9EC}"/>
          </ac:picMkLst>
        </pc:picChg>
      </pc:sldChg>
      <pc:sldChg chg="delSp mod delAnim modNotesTx">
        <pc:chgData name="Rhian Keyse" userId="e640c12b-a8e6-4355-9f2c-a517ac7d1786" providerId="ADAL" clId="{8D5FE213-2627-46A8-B7F5-8229AF6DB0FD}" dt="2026-07-09T07:04:49.175" v="784" actId="20577"/>
        <pc:sldMkLst>
          <pc:docMk/>
          <pc:sldMk cId="3558660343" sldId="399"/>
        </pc:sldMkLst>
        <pc:picChg chg="del">
          <ac:chgData name="Rhian Keyse" userId="e640c12b-a8e6-4355-9f2c-a517ac7d1786" providerId="ADAL" clId="{8D5FE213-2627-46A8-B7F5-8229AF6DB0FD}" dt="2026-07-09T07:03:28.576" v="529" actId="478"/>
          <ac:picMkLst>
            <pc:docMk/>
            <pc:sldMk cId="3558660343" sldId="399"/>
            <ac:picMk id="6" creationId="{8F89A333-5FA6-82D6-3F60-8CFAD7CDBE4A}"/>
          </ac:picMkLst>
        </pc:picChg>
      </pc:sldChg>
      <pc:sldChg chg="delSp mod delAnim modNotesTx">
        <pc:chgData name="Rhian Keyse" userId="e640c12b-a8e6-4355-9f2c-a517ac7d1786" providerId="ADAL" clId="{8D5FE213-2627-46A8-B7F5-8229AF6DB0FD}" dt="2026-07-09T07:08:21.328" v="1394" actId="20577"/>
        <pc:sldMkLst>
          <pc:docMk/>
          <pc:sldMk cId="4249210642" sldId="504"/>
        </pc:sldMkLst>
        <pc:picChg chg="del">
          <ac:chgData name="Rhian Keyse" userId="e640c12b-a8e6-4355-9f2c-a517ac7d1786" providerId="ADAL" clId="{8D5FE213-2627-46A8-B7F5-8229AF6DB0FD}" dt="2026-07-09T07:07:36.680" v="1201" actId="478"/>
          <ac:picMkLst>
            <pc:docMk/>
            <pc:sldMk cId="4249210642" sldId="504"/>
            <ac:picMk id="10" creationId="{3E5CDB6F-6E90-32CA-009D-09C07333EE65}"/>
          </ac:picMkLst>
        </pc:picChg>
      </pc:sldChg>
      <pc:sldChg chg="delSp modSp mod delAnim">
        <pc:chgData name="Rhian Keyse" userId="e640c12b-a8e6-4355-9f2c-a517ac7d1786" providerId="ADAL" clId="{8D5FE213-2627-46A8-B7F5-8229AF6DB0FD}" dt="2026-07-09T07:05:59.889" v="787" actId="21"/>
        <pc:sldMkLst>
          <pc:docMk/>
          <pc:sldMk cId="2247275625" sldId="505"/>
        </pc:sldMkLst>
        <pc:spChg chg="mod">
          <ac:chgData name="Rhian Keyse" userId="e640c12b-a8e6-4355-9f2c-a517ac7d1786" providerId="ADAL" clId="{8D5FE213-2627-46A8-B7F5-8229AF6DB0FD}" dt="2026-07-09T07:05:59.889" v="787" actId="21"/>
          <ac:spMkLst>
            <pc:docMk/>
            <pc:sldMk cId="2247275625" sldId="505"/>
            <ac:spMk id="3" creationId="{78F21788-1A70-48C0-6AB7-210E5861F514}"/>
          </ac:spMkLst>
        </pc:spChg>
        <pc:picChg chg="del">
          <ac:chgData name="Rhian Keyse" userId="e640c12b-a8e6-4355-9f2c-a517ac7d1786" providerId="ADAL" clId="{8D5FE213-2627-46A8-B7F5-8229AF6DB0FD}" dt="2026-07-09T07:05:33.223" v="786" actId="478"/>
          <ac:picMkLst>
            <pc:docMk/>
            <pc:sldMk cId="2247275625" sldId="505"/>
            <ac:picMk id="13" creationId="{44AFAC11-AD87-6332-F277-D468424535EF}"/>
          </ac:picMkLst>
        </pc:picChg>
      </pc:sldChg>
      <pc:sldChg chg="delSp mod delAnim modNotesTx">
        <pc:chgData name="Rhian Keyse" userId="e640c12b-a8e6-4355-9f2c-a517ac7d1786" providerId="ADAL" clId="{8D5FE213-2627-46A8-B7F5-8229AF6DB0FD}" dt="2026-07-09T07:07:29.831" v="1200" actId="20577"/>
        <pc:sldMkLst>
          <pc:docMk/>
          <pc:sldMk cId="1016187684" sldId="506"/>
        </pc:sldMkLst>
        <pc:picChg chg="del">
          <ac:chgData name="Rhian Keyse" userId="e640c12b-a8e6-4355-9f2c-a517ac7d1786" providerId="ADAL" clId="{8D5FE213-2627-46A8-B7F5-8229AF6DB0FD}" dt="2026-07-09T07:06:22.529" v="791" actId="478"/>
          <ac:picMkLst>
            <pc:docMk/>
            <pc:sldMk cId="1016187684" sldId="506"/>
            <ac:picMk id="8" creationId="{0DD87331-356E-853C-0498-64964B0289E4}"/>
          </ac:picMkLst>
        </pc:picChg>
      </pc:sldChg>
      <pc:sldChg chg="modNotesTx">
        <pc:chgData name="Rhian Keyse" userId="e640c12b-a8e6-4355-9f2c-a517ac7d1786" providerId="ADAL" clId="{8D5FE213-2627-46A8-B7F5-8229AF6DB0FD}" dt="2026-07-09T07:13:14.287" v="2428" actId="20577"/>
        <pc:sldMkLst>
          <pc:docMk/>
          <pc:sldMk cId="2782485786" sldId="507"/>
        </pc:sldMkLst>
      </pc:sldChg>
      <pc:sldChg chg="delSp mod delAnim modNotesTx">
        <pc:chgData name="Rhian Keyse" userId="e640c12b-a8e6-4355-9f2c-a517ac7d1786" providerId="ADAL" clId="{8D5FE213-2627-46A8-B7F5-8229AF6DB0FD}" dt="2026-07-09T07:14:06.522" v="2635" actId="20577"/>
        <pc:sldMkLst>
          <pc:docMk/>
          <pc:sldMk cId="308068366" sldId="508"/>
        </pc:sldMkLst>
        <pc:picChg chg="del">
          <ac:chgData name="Rhian Keyse" userId="e640c12b-a8e6-4355-9f2c-a517ac7d1786" providerId="ADAL" clId="{8D5FE213-2627-46A8-B7F5-8229AF6DB0FD}" dt="2026-07-09T07:13:29.483" v="2429" actId="478"/>
          <ac:picMkLst>
            <pc:docMk/>
            <pc:sldMk cId="308068366" sldId="508"/>
            <ac:picMk id="6" creationId="{E15A54BC-02B0-B811-7B33-DF6F4F4FC312}"/>
          </ac:picMkLst>
        </pc:picChg>
      </pc:sldChg>
      <pc:sldChg chg="delSp mod delAnim modNotesTx">
        <pc:chgData name="Rhian Keyse" userId="e640c12b-a8e6-4355-9f2c-a517ac7d1786" providerId="ADAL" clId="{8D5FE213-2627-46A8-B7F5-8229AF6DB0FD}" dt="2026-07-09T07:17:51.687" v="3494" actId="20577"/>
        <pc:sldMkLst>
          <pc:docMk/>
          <pc:sldMk cId="3216832551" sldId="509"/>
        </pc:sldMkLst>
        <pc:picChg chg="del">
          <ac:chgData name="Rhian Keyse" userId="e640c12b-a8e6-4355-9f2c-a517ac7d1786" providerId="ADAL" clId="{8D5FE213-2627-46A8-B7F5-8229AF6DB0FD}" dt="2026-07-09T07:16:07.416" v="3172" actId="478"/>
          <ac:picMkLst>
            <pc:docMk/>
            <pc:sldMk cId="3216832551" sldId="509"/>
            <ac:picMk id="6" creationId="{F99BA581-0F9C-FA3D-80A8-2E46F1A651BC}"/>
          </ac:picMkLst>
        </pc:picChg>
      </pc:sldChg>
      <pc:sldChg chg="delSp mod delAnim modNotesTx">
        <pc:chgData name="Rhian Keyse" userId="e640c12b-a8e6-4355-9f2c-a517ac7d1786" providerId="ADAL" clId="{8D5FE213-2627-46A8-B7F5-8229AF6DB0FD}" dt="2026-07-09T07:18:57.785" v="3731" actId="20577"/>
        <pc:sldMkLst>
          <pc:docMk/>
          <pc:sldMk cId="800990991" sldId="510"/>
        </pc:sldMkLst>
        <pc:picChg chg="del">
          <ac:chgData name="Rhian Keyse" userId="e640c12b-a8e6-4355-9f2c-a517ac7d1786" providerId="ADAL" clId="{8D5FE213-2627-46A8-B7F5-8229AF6DB0FD}" dt="2026-07-09T07:17:58.543" v="3495" actId="478"/>
          <ac:picMkLst>
            <pc:docMk/>
            <pc:sldMk cId="800990991" sldId="510"/>
            <ac:picMk id="8" creationId="{4A7A8DA4-9A9F-795F-0B55-042E6F845CC7}"/>
          </ac:picMkLst>
        </pc:picChg>
      </pc:sldChg>
      <pc:sldChg chg="delSp mod delAnim modNotesTx">
        <pc:chgData name="Rhian Keyse" userId="e640c12b-a8e6-4355-9f2c-a517ac7d1786" providerId="ADAL" clId="{8D5FE213-2627-46A8-B7F5-8229AF6DB0FD}" dt="2026-07-09T07:21:44.984" v="4222" actId="20577"/>
        <pc:sldMkLst>
          <pc:docMk/>
          <pc:sldMk cId="720199212" sldId="511"/>
        </pc:sldMkLst>
        <pc:picChg chg="del">
          <ac:chgData name="Rhian Keyse" userId="e640c12b-a8e6-4355-9f2c-a517ac7d1786" providerId="ADAL" clId="{8D5FE213-2627-46A8-B7F5-8229AF6DB0FD}" dt="2026-07-09T07:19:08.619" v="3732" actId="478"/>
          <ac:picMkLst>
            <pc:docMk/>
            <pc:sldMk cId="720199212" sldId="511"/>
            <ac:picMk id="15" creationId="{F20C52EF-A2D4-83C0-F691-5DF74D577FE6}"/>
          </ac:picMkLst>
        </pc:picChg>
      </pc:sldChg>
      <pc:sldChg chg="delSp mod delAnim modNotesTx">
        <pc:chgData name="Rhian Keyse" userId="e640c12b-a8e6-4355-9f2c-a517ac7d1786" providerId="ADAL" clId="{8D5FE213-2627-46A8-B7F5-8229AF6DB0FD}" dt="2026-07-09T07:24:00.584" v="4824" actId="20577"/>
        <pc:sldMkLst>
          <pc:docMk/>
          <pc:sldMk cId="2288758381" sldId="512"/>
        </pc:sldMkLst>
        <pc:picChg chg="del">
          <ac:chgData name="Rhian Keyse" userId="e640c12b-a8e6-4355-9f2c-a517ac7d1786" providerId="ADAL" clId="{8D5FE213-2627-46A8-B7F5-8229AF6DB0FD}" dt="2026-07-09T07:21:53.082" v="4223" actId="478"/>
          <ac:picMkLst>
            <pc:docMk/>
            <pc:sldMk cId="2288758381" sldId="512"/>
            <ac:picMk id="10" creationId="{6094A4B1-5A8B-3401-163F-55797EBF8445}"/>
          </ac:picMkLst>
        </pc:picChg>
      </pc:sldChg>
      <pc:sldChg chg="delSp mod delAnim modNotesTx">
        <pc:chgData name="Rhian Keyse" userId="e640c12b-a8e6-4355-9f2c-a517ac7d1786" providerId="ADAL" clId="{8D5FE213-2627-46A8-B7F5-8229AF6DB0FD}" dt="2026-07-09T07:25:18.448" v="5024" actId="20577"/>
        <pc:sldMkLst>
          <pc:docMk/>
          <pc:sldMk cId="3750529605" sldId="513"/>
        </pc:sldMkLst>
        <pc:picChg chg="del">
          <ac:chgData name="Rhian Keyse" userId="e640c12b-a8e6-4355-9f2c-a517ac7d1786" providerId="ADAL" clId="{8D5FE213-2627-46A8-B7F5-8229AF6DB0FD}" dt="2026-07-09T07:24:52.382" v="4958" actId="478"/>
          <ac:picMkLst>
            <pc:docMk/>
            <pc:sldMk cId="3750529605" sldId="513"/>
            <ac:picMk id="6" creationId="{8E00F2BF-4D31-8643-0CE1-44A4845BE916}"/>
          </ac:picMkLst>
        </pc:picChg>
      </pc:sldChg>
      <pc:sldChg chg="delSp modSp mod delAnim modNotesTx">
        <pc:chgData name="Rhian Keyse" userId="e640c12b-a8e6-4355-9f2c-a517ac7d1786" providerId="ADAL" clId="{8D5FE213-2627-46A8-B7F5-8229AF6DB0FD}" dt="2026-07-09T07:26:40.676" v="5306" actId="20577"/>
        <pc:sldMkLst>
          <pc:docMk/>
          <pc:sldMk cId="1027946432" sldId="514"/>
        </pc:sldMkLst>
        <pc:spChg chg="mod">
          <ac:chgData name="Rhian Keyse" userId="e640c12b-a8e6-4355-9f2c-a517ac7d1786" providerId="ADAL" clId="{8D5FE213-2627-46A8-B7F5-8229AF6DB0FD}" dt="2026-07-09T07:26:00.239" v="5096" actId="313"/>
          <ac:spMkLst>
            <pc:docMk/>
            <pc:sldMk cId="1027946432" sldId="514"/>
            <ac:spMk id="3" creationId="{28A1A985-1136-2B67-02D0-40D261B6DCCF}"/>
          </ac:spMkLst>
        </pc:spChg>
        <pc:picChg chg="del">
          <ac:chgData name="Rhian Keyse" userId="e640c12b-a8e6-4355-9f2c-a517ac7d1786" providerId="ADAL" clId="{8D5FE213-2627-46A8-B7F5-8229AF6DB0FD}" dt="2026-07-09T07:25:28.955" v="5025" actId="478"/>
          <ac:picMkLst>
            <pc:docMk/>
            <pc:sldMk cId="1027946432" sldId="514"/>
            <ac:picMk id="6" creationId="{BD154AF1-D7F9-A42C-2BB9-C9BF50F461BC}"/>
          </ac:picMkLst>
        </pc:picChg>
      </pc:sldChg>
      <pc:sldChg chg="delSp mod delAnim modNotesTx">
        <pc:chgData name="Rhian Keyse" userId="e640c12b-a8e6-4355-9f2c-a517ac7d1786" providerId="ADAL" clId="{8D5FE213-2627-46A8-B7F5-8229AF6DB0FD}" dt="2026-07-09T07:29:16.124" v="5824" actId="20577"/>
        <pc:sldMkLst>
          <pc:docMk/>
          <pc:sldMk cId="545832097" sldId="515"/>
        </pc:sldMkLst>
        <pc:picChg chg="del">
          <ac:chgData name="Rhian Keyse" userId="e640c12b-a8e6-4355-9f2c-a517ac7d1786" providerId="ADAL" clId="{8D5FE213-2627-46A8-B7F5-8229AF6DB0FD}" dt="2026-07-09T07:28:47.960" v="5716" actId="478"/>
          <ac:picMkLst>
            <pc:docMk/>
            <pc:sldMk cId="545832097" sldId="515"/>
            <ac:picMk id="6" creationId="{9918E360-95BC-483E-BE65-D5D425CF5B4D}"/>
          </ac:picMkLst>
        </pc:picChg>
      </pc:sldChg>
      <pc:sldChg chg="delSp mod delAnim modNotesTx">
        <pc:chgData name="Rhian Keyse" userId="e640c12b-a8e6-4355-9f2c-a517ac7d1786" providerId="ADAL" clId="{8D5FE213-2627-46A8-B7F5-8229AF6DB0FD}" dt="2026-07-09T07:28:15.182" v="5656" actId="20577"/>
        <pc:sldMkLst>
          <pc:docMk/>
          <pc:sldMk cId="3667465263" sldId="516"/>
        </pc:sldMkLst>
        <pc:picChg chg="del">
          <ac:chgData name="Rhian Keyse" userId="e640c12b-a8e6-4355-9f2c-a517ac7d1786" providerId="ADAL" clId="{8D5FE213-2627-46A8-B7F5-8229AF6DB0FD}" dt="2026-07-09T07:26:45.956" v="5307" actId="478"/>
          <ac:picMkLst>
            <pc:docMk/>
            <pc:sldMk cId="3667465263" sldId="516"/>
            <ac:picMk id="6" creationId="{ED3317AC-FCCD-01EA-121C-B257A232F7B2}"/>
          </ac:picMkLst>
        </pc:picChg>
      </pc:sldChg>
      <pc:sldChg chg="delSp mod delAnim modNotesTx">
        <pc:chgData name="Rhian Keyse" userId="e640c12b-a8e6-4355-9f2c-a517ac7d1786" providerId="ADAL" clId="{8D5FE213-2627-46A8-B7F5-8229AF6DB0FD}" dt="2026-07-09T07:33:26.153" v="6501" actId="478"/>
        <pc:sldMkLst>
          <pc:docMk/>
          <pc:sldMk cId="2566987759" sldId="517"/>
        </pc:sldMkLst>
        <pc:picChg chg="del">
          <ac:chgData name="Rhian Keyse" userId="e640c12b-a8e6-4355-9f2c-a517ac7d1786" providerId="ADAL" clId="{8D5FE213-2627-46A8-B7F5-8229AF6DB0FD}" dt="2026-07-09T07:33:26.153" v="6501" actId="478"/>
          <ac:picMkLst>
            <pc:docMk/>
            <pc:sldMk cId="2566987759" sldId="517"/>
            <ac:picMk id="13" creationId="{69BB181A-5F1D-DEE3-D91E-B4E1E4E40441}"/>
          </ac:picMkLst>
        </pc:picChg>
      </pc:sldChg>
      <pc:sldChg chg="delSp mod delAnim modNotesTx">
        <pc:chgData name="Rhian Keyse" userId="e640c12b-a8e6-4355-9f2c-a517ac7d1786" providerId="ADAL" clId="{8D5FE213-2627-46A8-B7F5-8229AF6DB0FD}" dt="2026-07-09T07:31:35.949" v="6071" actId="20577"/>
        <pc:sldMkLst>
          <pc:docMk/>
          <pc:sldMk cId="2510319945" sldId="518"/>
        </pc:sldMkLst>
        <pc:picChg chg="del">
          <ac:chgData name="Rhian Keyse" userId="e640c12b-a8e6-4355-9f2c-a517ac7d1786" providerId="ADAL" clId="{8D5FE213-2627-46A8-B7F5-8229AF6DB0FD}" dt="2026-07-09T07:30:10.613" v="5825" actId="478"/>
          <ac:picMkLst>
            <pc:docMk/>
            <pc:sldMk cId="2510319945" sldId="518"/>
            <ac:picMk id="5" creationId="{C20EC675-20AF-E2F9-D5D7-6EDC8F389912}"/>
          </ac:picMkLst>
        </pc:picChg>
      </pc:sldChg>
      <pc:sldChg chg="delSp mod delAnim modNotesTx">
        <pc:chgData name="Rhian Keyse" userId="e640c12b-a8e6-4355-9f2c-a517ac7d1786" providerId="ADAL" clId="{8D5FE213-2627-46A8-B7F5-8229AF6DB0FD}" dt="2026-07-09T07:35:00.932" v="6589" actId="478"/>
        <pc:sldMkLst>
          <pc:docMk/>
          <pc:sldMk cId="245086916" sldId="519"/>
        </pc:sldMkLst>
        <pc:picChg chg="del">
          <ac:chgData name="Rhian Keyse" userId="e640c12b-a8e6-4355-9f2c-a517ac7d1786" providerId="ADAL" clId="{8D5FE213-2627-46A8-B7F5-8229AF6DB0FD}" dt="2026-07-09T07:35:00.932" v="6589" actId="478"/>
          <ac:picMkLst>
            <pc:docMk/>
            <pc:sldMk cId="245086916" sldId="519"/>
            <ac:picMk id="8" creationId="{91DF1F93-0E61-53FA-39D3-C499B32719D5}"/>
          </ac:picMkLst>
        </pc:picChg>
      </pc:sldChg>
      <pc:sldChg chg="delSp mod delAnim modNotesTx">
        <pc:chgData name="Rhian Keyse" userId="e640c12b-a8e6-4355-9f2c-a517ac7d1786" providerId="ADAL" clId="{8D5FE213-2627-46A8-B7F5-8229AF6DB0FD}" dt="2026-07-09T07:35:25.418" v="6648" actId="20577"/>
        <pc:sldMkLst>
          <pc:docMk/>
          <pc:sldMk cId="2482363584" sldId="520"/>
        </pc:sldMkLst>
        <pc:picChg chg="del">
          <ac:chgData name="Rhian Keyse" userId="e640c12b-a8e6-4355-9f2c-a517ac7d1786" providerId="ADAL" clId="{8D5FE213-2627-46A8-B7F5-8229AF6DB0FD}" dt="2026-07-09T07:35:07.557" v="6590" actId="478"/>
          <ac:picMkLst>
            <pc:docMk/>
            <pc:sldMk cId="2482363584" sldId="520"/>
            <ac:picMk id="7" creationId="{103F0A72-99C8-852C-6CE5-2A4D22E9E824}"/>
          </ac:picMkLst>
        </pc:picChg>
      </pc:sldChg>
      <pc:sldChg chg="delSp mod delAnim modNotesTx">
        <pc:chgData name="Rhian Keyse" userId="e640c12b-a8e6-4355-9f2c-a517ac7d1786" providerId="ADAL" clId="{8D5FE213-2627-46A8-B7F5-8229AF6DB0FD}" dt="2026-07-09T07:36:31.699" v="6750" actId="20577"/>
        <pc:sldMkLst>
          <pc:docMk/>
          <pc:sldMk cId="1476166812" sldId="521"/>
        </pc:sldMkLst>
        <pc:picChg chg="del">
          <ac:chgData name="Rhian Keyse" userId="e640c12b-a8e6-4355-9f2c-a517ac7d1786" providerId="ADAL" clId="{8D5FE213-2627-46A8-B7F5-8229AF6DB0FD}" dt="2026-07-09T07:35:32.583" v="6649" actId="478"/>
          <ac:picMkLst>
            <pc:docMk/>
            <pc:sldMk cId="1476166812" sldId="521"/>
            <ac:picMk id="6" creationId="{67C2EB89-CE95-6997-4690-440A263A3A40}"/>
          </ac:picMkLst>
        </pc:picChg>
      </pc:sldChg>
      <pc:sldChg chg="modNotesTx">
        <pc:chgData name="Rhian Keyse" userId="e640c12b-a8e6-4355-9f2c-a517ac7d1786" providerId="ADAL" clId="{8D5FE213-2627-46A8-B7F5-8229AF6DB0FD}" dt="2026-07-09T07:37:39.718" v="6981" actId="20577"/>
        <pc:sldMkLst>
          <pc:docMk/>
          <pc:sldMk cId="1647362924" sldId="522"/>
        </pc:sldMkLst>
      </pc:sldChg>
      <pc:sldChg chg="delSp modSp mod delAnim modNotesTx">
        <pc:chgData name="Rhian Keyse" userId="e640c12b-a8e6-4355-9f2c-a517ac7d1786" providerId="ADAL" clId="{8D5FE213-2627-46A8-B7F5-8229AF6DB0FD}" dt="2026-07-09T07:38:59.224" v="7177" actId="5793"/>
        <pc:sldMkLst>
          <pc:docMk/>
          <pc:sldMk cId="3968520742" sldId="523"/>
        </pc:sldMkLst>
        <pc:spChg chg="mod">
          <ac:chgData name="Rhian Keyse" userId="e640c12b-a8e6-4355-9f2c-a517ac7d1786" providerId="ADAL" clId="{8D5FE213-2627-46A8-B7F5-8229AF6DB0FD}" dt="2026-07-09T07:38:34.468" v="7081" actId="20577"/>
          <ac:spMkLst>
            <pc:docMk/>
            <pc:sldMk cId="3968520742" sldId="523"/>
            <ac:spMk id="3" creationId="{903F6579-6238-194A-7CEF-F2CB823DCFE8}"/>
          </ac:spMkLst>
        </pc:spChg>
        <pc:picChg chg="del">
          <ac:chgData name="Rhian Keyse" userId="e640c12b-a8e6-4355-9f2c-a517ac7d1786" providerId="ADAL" clId="{8D5FE213-2627-46A8-B7F5-8229AF6DB0FD}" dt="2026-07-09T07:38:37.944" v="7082" actId="478"/>
          <ac:picMkLst>
            <pc:docMk/>
            <pc:sldMk cId="3968520742" sldId="523"/>
            <ac:picMk id="7" creationId="{898EA25B-F077-5AA2-8F29-3536389FF6F9}"/>
          </ac:picMkLst>
        </pc:picChg>
      </pc:sldChg>
      <pc:sldChg chg="delSp modSp mod delAnim">
        <pc:chgData name="Rhian Keyse" userId="e640c12b-a8e6-4355-9f2c-a517ac7d1786" providerId="ADAL" clId="{8D5FE213-2627-46A8-B7F5-8229AF6DB0FD}" dt="2026-07-09T07:39:07.793" v="7179" actId="478"/>
        <pc:sldMkLst>
          <pc:docMk/>
          <pc:sldMk cId="1761022945" sldId="524"/>
        </pc:sldMkLst>
        <pc:picChg chg="del mod">
          <ac:chgData name="Rhian Keyse" userId="e640c12b-a8e6-4355-9f2c-a517ac7d1786" providerId="ADAL" clId="{8D5FE213-2627-46A8-B7F5-8229AF6DB0FD}" dt="2026-07-09T07:39:07.793" v="7179" actId="478"/>
          <ac:picMkLst>
            <pc:docMk/>
            <pc:sldMk cId="1761022945" sldId="524"/>
            <ac:picMk id="7" creationId="{AC2F9D0D-88C2-9A17-940B-6FEC31C9CF14}"/>
          </ac:picMkLst>
        </pc:picChg>
      </pc:sldChg>
      <pc:sldChg chg="delSp mod delAnim modNotesTx">
        <pc:chgData name="Rhian Keyse" userId="e640c12b-a8e6-4355-9f2c-a517ac7d1786" providerId="ADAL" clId="{8D5FE213-2627-46A8-B7F5-8229AF6DB0FD}" dt="2026-07-09T07:40:53.025" v="7398" actId="5793"/>
        <pc:sldMkLst>
          <pc:docMk/>
          <pc:sldMk cId="2459953531" sldId="525"/>
        </pc:sldMkLst>
        <pc:picChg chg="del">
          <ac:chgData name="Rhian Keyse" userId="e640c12b-a8e6-4355-9f2c-a517ac7d1786" providerId="ADAL" clId="{8D5FE213-2627-46A8-B7F5-8229AF6DB0FD}" dt="2026-07-09T07:39:50.691" v="7180" actId="478"/>
          <ac:picMkLst>
            <pc:docMk/>
            <pc:sldMk cId="2459953531" sldId="525"/>
            <ac:picMk id="6" creationId="{C59C829C-B34A-9EF7-A622-EF7F6AEACC1F}"/>
          </ac:picMkLst>
        </pc:picChg>
      </pc:sldChg>
      <pc:sldChg chg="delSp modSp mod delAnim">
        <pc:chgData name="Rhian Keyse" userId="e640c12b-a8e6-4355-9f2c-a517ac7d1786" providerId="ADAL" clId="{8D5FE213-2627-46A8-B7F5-8229AF6DB0FD}" dt="2026-07-09T07:42:16.235" v="7408" actId="403"/>
        <pc:sldMkLst>
          <pc:docMk/>
          <pc:sldMk cId="2218422750" sldId="526"/>
        </pc:sldMkLst>
        <pc:spChg chg="mod">
          <ac:chgData name="Rhian Keyse" userId="e640c12b-a8e6-4355-9f2c-a517ac7d1786" providerId="ADAL" clId="{8D5FE213-2627-46A8-B7F5-8229AF6DB0FD}" dt="2026-07-09T07:42:16.235" v="7408" actId="403"/>
          <ac:spMkLst>
            <pc:docMk/>
            <pc:sldMk cId="2218422750" sldId="526"/>
            <ac:spMk id="3" creationId="{889C66EA-51A5-5ED6-BC9C-BD492FF321FB}"/>
          </ac:spMkLst>
        </pc:spChg>
        <pc:picChg chg="del">
          <ac:chgData name="Rhian Keyse" userId="e640c12b-a8e6-4355-9f2c-a517ac7d1786" providerId="ADAL" clId="{8D5FE213-2627-46A8-B7F5-8229AF6DB0FD}" dt="2026-07-09T07:41:10.771" v="7399" actId="478"/>
          <ac:picMkLst>
            <pc:docMk/>
            <pc:sldMk cId="2218422750" sldId="526"/>
            <ac:picMk id="6" creationId="{CD5F7A31-42B0-5518-15A2-BFC610AAD2CA}"/>
          </ac:picMkLst>
        </pc:picChg>
      </pc:sldChg>
      <pc:sldChg chg="delSp mod delAnim modNotesTx">
        <pc:chgData name="Rhian Keyse" userId="e640c12b-a8e6-4355-9f2c-a517ac7d1786" providerId="ADAL" clId="{8D5FE213-2627-46A8-B7F5-8229AF6DB0FD}" dt="2026-07-09T07:45:34.912" v="7873" actId="20577"/>
        <pc:sldMkLst>
          <pc:docMk/>
          <pc:sldMk cId="152844837" sldId="527"/>
        </pc:sldMkLst>
        <pc:picChg chg="del">
          <ac:chgData name="Rhian Keyse" userId="e640c12b-a8e6-4355-9f2c-a517ac7d1786" providerId="ADAL" clId="{8D5FE213-2627-46A8-B7F5-8229AF6DB0FD}" dt="2026-07-09T07:44:04.040" v="7642" actId="478"/>
          <ac:picMkLst>
            <pc:docMk/>
            <pc:sldMk cId="152844837" sldId="527"/>
            <ac:picMk id="7" creationId="{DA19716C-3FFB-A9E9-6AAF-059A33097EB5}"/>
          </ac:picMkLst>
        </pc:picChg>
      </pc:sldChg>
      <pc:sldChg chg="delSp modSp mod delAnim">
        <pc:chgData name="Rhian Keyse" userId="e640c12b-a8e6-4355-9f2c-a517ac7d1786" providerId="ADAL" clId="{8D5FE213-2627-46A8-B7F5-8229AF6DB0FD}" dt="2026-07-09T07:46:16.116" v="7877" actId="27636"/>
        <pc:sldMkLst>
          <pc:docMk/>
          <pc:sldMk cId="1608967137" sldId="528"/>
        </pc:sldMkLst>
        <pc:spChg chg="mod">
          <ac:chgData name="Rhian Keyse" userId="e640c12b-a8e6-4355-9f2c-a517ac7d1786" providerId="ADAL" clId="{8D5FE213-2627-46A8-B7F5-8229AF6DB0FD}" dt="2026-07-09T07:46:16.116" v="7877" actId="27636"/>
          <ac:spMkLst>
            <pc:docMk/>
            <pc:sldMk cId="1608967137" sldId="528"/>
            <ac:spMk id="3" creationId="{7DCD964A-BC55-2B00-61F4-47630ED315E1}"/>
          </ac:spMkLst>
        </pc:spChg>
        <pc:picChg chg="del">
          <ac:chgData name="Rhian Keyse" userId="e640c12b-a8e6-4355-9f2c-a517ac7d1786" providerId="ADAL" clId="{8D5FE213-2627-46A8-B7F5-8229AF6DB0FD}" dt="2026-07-09T07:45:50.929" v="7874" actId="478"/>
          <ac:picMkLst>
            <pc:docMk/>
            <pc:sldMk cId="1608967137" sldId="528"/>
            <ac:picMk id="6" creationId="{C948607F-3C04-0F8B-34CD-B6D17AD16086}"/>
          </ac:picMkLst>
        </pc:picChg>
      </pc:sldChg>
      <pc:sldChg chg="delSp modSp mod delAnim modNotesTx">
        <pc:chgData name="Rhian Keyse" userId="e640c12b-a8e6-4355-9f2c-a517ac7d1786" providerId="ADAL" clId="{8D5FE213-2627-46A8-B7F5-8229AF6DB0FD}" dt="2026-07-09T07:48:51.026" v="8075" actId="20577"/>
        <pc:sldMkLst>
          <pc:docMk/>
          <pc:sldMk cId="369634449" sldId="529"/>
        </pc:sldMkLst>
        <pc:spChg chg="mod">
          <ac:chgData name="Rhian Keyse" userId="e640c12b-a8e6-4355-9f2c-a517ac7d1786" providerId="ADAL" clId="{8D5FE213-2627-46A8-B7F5-8229AF6DB0FD}" dt="2026-07-09T07:48:11.961" v="8007" actId="27636"/>
          <ac:spMkLst>
            <pc:docMk/>
            <pc:sldMk cId="369634449" sldId="529"/>
            <ac:spMk id="3" creationId="{E9496658-CA93-25EC-6018-E1F71811516E}"/>
          </ac:spMkLst>
        </pc:spChg>
        <pc:picChg chg="del">
          <ac:chgData name="Rhian Keyse" userId="e640c12b-a8e6-4355-9f2c-a517ac7d1786" providerId="ADAL" clId="{8D5FE213-2627-46A8-B7F5-8229AF6DB0FD}" dt="2026-07-09T07:47:32.821" v="7949" actId="478"/>
          <ac:picMkLst>
            <pc:docMk/>
            <pc:sldMk cId="369634449" sldId="529"/>
            <ac:picMk id="6" creationId="{21DF8D57-7896-4C93-9CB4-031E61F25F5A}"/>
          </ac:picMkLst>
        </pc:picChg>
      </pc:sldChg>
      <pc:sldChg chg="delSp modSp mod delAnim">
        <pc:chgData name="Rhian Keyse" userId="e640c12b-a8e6-4355-9f2c-a517ac7d1786" providerId="ADAL" clId="{8D5FE213-2627-46A8-B7F5-8229AF6DB0FD}" dt="2026-07-09T07:51:10.167" v="8210"/>
        <pc:sldMkLst>
          <pc:docMk/>
          <pc:sldMk cId="3958039124" sldId="530"/>
        </pc:sldMkLst>
        <pc:spChg chg="mod">
          <ac:chgData name="Rhian Keyse" userId="e640c12b-a8e6-4355-9f2c-a517ac7d1786" providerId="ADAL" clId="{8D5FE213-2627-46A8-B7F5-8229AF6DB0FD}" dt="2026-07-09T07:51:10.167" v="8210"/>
          <ac:spMkLst>
            <pc:docMk/>
            <pc:sldMk cId="3958039124" sldId="530"/>
            <ac:spMk id="3" creationId="{87ED07A5-773F-8679-6C7E-BA9D5515F1C8}"/>
          </ac:spMkLst>
        </pc:spChg>
        <pc:picChg chg="del">
          <ac:chgData name="Rhian Keyse" userId="e640c12b-a8e6-4355-9f2c-a517ac7d1786" providerId="ADAL" clId="{8D5FE213-2627-46A8-B7F5-8229AF6DB0FD}" dt="2026-07-09T07:50:05.988" v="8088" actId="478"/>
          <ac:picMkLst>
            <pc:docMk/>
            <pc:sldMk cId="3958039124" sldId="530"/>
            <ac:picMk id="7" creationId="{45750036-FC20-4C70-4B38-A0A660A82FD6}"/>
          </ac:picMkLst>
        </pc:picChg>
      </pc:sldChg>
      <pc:sldChg chg="delSp modSp mod delAnim">
        <pc:chgData name="Rhian Keyse" userId="e640c12b-a8e6-4355-9f2c-a517ac7d1786" providerId="ADAL" clId="{8D5FE213-2627-46A8-B7F5-8229AF6DB0FD}" dt="2026-07-09T07:52:36.511" v="8214" actId="27636"/>
        <pc:sldMkLst>
          <pc:docMk/>
          <pc:sldMk cId="1777032155" sldId="532"/>
        </pc:sldMkLst>
        <pc:spChg chg="mod">
          <ac:chgData name="Rhian Keyse" userId="e640c12b-a8e6-4355-9f2c-a517ac7d1786" providerId="ADAL" clId="{8D5FE213-2627-46A8-B7F5-8229AF6DB0FD}" dt="2026-07-09T07:52:36.511" v="8214" actId="27636"/>
          <ac:spMkLst>
            <pc:docMk/>
            <pc:sldMk cId="1777032155" sldId="532"/>
            <ac:spMk id="3" creationId="{FF36C9A0-EB65-EF09-13EE-1D842477B542}"/>
          </ac:spMkLst>
        </pc:spChg>
        <pc:picChg chg="del">
          <ac:chgData name="Rhian Keyse" userId="e640c12b-a8e6-4355-9f2c-a517ac7d1786" providerId="ADAL" clId="{8D5FE213-2627-46A8-B7F5-8229AF6DB0FD}" dt="2026-07-09T07:52:03.703" v="8212" actId="478"/>
          <ac:picMkLst>
            <pc:docMk/>
            <pc:sldMk cId="1777032155" sldId="532"/>
            <ac:picMk id="10" creationId="{AB100659-F6F3-FE31-7DF7-BDB40C2E8327}"/>
          </ac:picMkLst>
        </pc:picChg>
      </pc:sldChg>
      <pc:sldChg chg="delSp mod delAnim modNotesTx">
        <pc:chgData name="Rhian Keyse" userId="e640c12b-a8e6-4355-9f2c-a517ac7d1786" providerId="ADAL" clId="{8D5FE213-2627-46A8-B7F5-8229AF6DB0FD}" dt="2026-07-09T07:55:55.200" v="8428" actId="20577"/>
        <pc:sldMkLst>
          <pc:docMk/>
          <pc:sldMk cId="815892704" sldId="533"/>
        </pc:sldMkLst>
        <pc:picChg chg="del">
          <ac:chgData name="Rhian Keyse" userId="e640c12b-a8e6-4355-9f2c-a517ac7d1786" providerId="ADAL" clId="{8D5FE213-2627-46A8-B7F5-8229AF6DB0FD}" dt="2026-07-09T07:53:56.499" v="8217" actId="478"/>
          <ac:picMkLst>
            <pc:docMk/>
            <pc:sldMk cId="815892704" sldId="533"/>
            <ac:picMk id="7" creationId="{E41AE423-3381-3D2D-AA0A-2EA1FD31F520}"/>
          </ac:picMkLst>
        </pc:picChg>
      </pc:sldChg>
      <pc:sldChg chg="delSp modSp mod delAnim modNotesTx">
        <pc:chgData name="Rhian Keyse" userId="e640c12b-a8e6-4355-9f2c-a517ac7d1786" providerId="ADAL" clId="{8D5FE213-2627-46A8-B7F5-8229AF6DB0FD}" dt="2026-07-09T07:59:16.520" v="8852" actId="20577"/>
        <pc:sldMkLst>
          <pc:docMk/>
          <pc:sldMk cId="2663716619" sldId="534"/>
        </pc:sldMkLst>
        <pc:spChg chg="mod">
          <ac:chgData name="Rhian Keyse" userId="e640c12b-a8e6-4355-9f2c-a517ac7d1786" providerId="ADAL" clId="{8D5FE213-2627-46A8-B7F5-8229AF6DB0FD}" dt="2026-07-09T07:58:37.504" v="8632" actId="20577"/>
          <ac:spMkLst>
            <pc:docMk/>
            <pc:sldMk cId="2663716619" sldId="534"/>
            <ac:spMk id="3" creationId="{0E04C2F6-7A83-D427-407E-E923F4AF5BC7}"/>
          </ac:spMkLst>
        </pc:spChg>
        <pc:picChg chg="del">
          <ac:chgData name="Rhian Keyse" userId="e640c12b-a8e6-4355-9f2c-a517ac7d1786" providerId="ADAL" clId="{8D5FE213-2627-46A8-B7F5-8229AF6DB0FD}" dt="2026-07-09T07:56:44.293" v="8430" actId="478"/>
          <ac:picMkLst>
            <pc:docMk/>
            <pc:sldMk cId="2663716619" sldId="534"/>
            <ac:picMk id="6" creationId="{C7B5445D-8B64-A425-23EC-E8633E1475A6}"/>
          </ac:picMkLst>
        </pc:picChg>
      </pc:sldChg>
      <pc:sldChg chg="delSp mod delAnim">
        <pc:chgData name="Rhian Keyse" userId="e640c12b-a8e6-4355-9f2c-a517ac7d1786" providerId="ADAL" clId="{8D5FE213-2627-46A8-B7F5-8229AF6DB0FD}" dt="2026-07-09T07:47:11.434" v="7948" actId="478"/>
        <pc:sldMkLst>
          <pc:docMk/>
          <pc:sldMk cId="2720129999" sldId="535"/>
        </pc:sldMkLst>
        <pc:picChg chg="del">
          <ac:chgData name="Rhian Keyse" userId="e640c12b-a8e6-4355-9f2c-a517ac7d1786" providerId="ADAL" clId="{8D5FE213-2627-46A8-B7F5-8229AF6DB0FD}" dt="2026-07-09T07:47:11.434" v="7948" actId="478"/>
          <ac:picMkLst>
            <pc:docMk/>
            <pc:sldMk cId="2720129999" sldId="535"/>
            <ac:picMk id="7" creationId="{F1A329E9-5868-87BB-A5DD-AE3ADA3704E0}"/>
          </ac:picMkLst>
        </pc:picChg>
      </pc:sldChg>
      <pc:sldChg chg="delSp mod delAnim">
        <pc:chgData name="Rhian Keyse" userId="e640c12b-a8e6-4355-9f2c-a517ac7d1786" providerId="ADAL" clId="{8D5FE213-2627-46A8-B7F5-8229AF6DB0FD}" dt="2026-07-09T07:51:18.823" v="8211" actId="478"/>
        <pc:sldMkLst>
          <pc:docMk/>
          <pc:sldMk cId="3198394498" sldId="536"/>
        </pc:sldMkLst>
        <pc:picChg chg="del">
          <ac:chgData name="Rhian Keyse" userId="e640c12b-a8e6-4355-9f2c-a517ac7d1786" providerId="ADAL" clId="{8D5FE213-2627-46A8-B7F5-8229AF6DB0FD}" dt="2026-07-09T07:51:18.823" v="8211" actId="478"/>
          <ac:picMkLst>
            <pc:docMk/>
            <pc:sldMk cId="3198394498" sldId="536"/>
            <ac:picMk id="6" creationId="{B85C0894-936A-E267-302D-9140508168DB}"/>
          </ac:picMkLst>
        </pc:picChg>
      </pc:sldChg>
      <pc:sldChg chg="delSp mod delAnim">
        <pc:chgData name="Rhian Keyse" userId="e640c12b-a8e6-4355-9f2c-a517ac7d1786" providerId="ADAL" clId="{8D5FE213-2627-46A8-B7F5-8229AF6DB0FD}" dt="2026-07-09T07:56:03.337" v="8429" actId="478"/>
        <pc:sldMkLst>
          <pc:docMk/>
          <pc:sldMk cId="1089376493" sldId="537"/>
        </pc:sldMkLst>
        <pc:picChg chg="del">
          <ac:chgData name="Rhian Keyse" userId="e640c12b-a8e6-4355-9f2c-a517ac7d1786" providerId="ADAL" clId="{8D5FE213-2627-46A8-B7F5-8229AF6DB0FD}" dt="2026-07-09T07:56:03.337" v="8429" actId="478"/>
          <ac:picMkLst>
            <pc:docMk/>
            <pc:sldMk cId="1089376493" sldId="537"/>
            <ac:picMk id="6" creationId="{8771497A-9A9A-199E-8331-1CEFB503B01D}"/>
          </ac:picMkLst>
        </pc:picChg>
      </pc:sldChg>
      <pc:sldChg chg="delSp mod delAnim modNotesTx">
        <pc:chgData name="Rhian Keyse" userId="e640c12b-a8e6-4355-9f2c-a517ac7d1786" providerId="ADAL" clId="{8D5FE213-2627-46A8-B7F5-8229AF6DB0FD}" dt="2026-07-09T07:16:02.308" v="3171" actId="20577"/>
        <pc:sldMkLst>
          <pc:docMk/>
          <pc:sldMk cId="756274998" sldId="538"/>
        </pc:sldMkLst>
        <pc:picChg chg="del">
          <ac:chgData name="Rhian Keyse" userId="e640c12b-a8e6-4355-9f2c-a517ac7d1786" providerId="ADAL" clId="{8D5FE213-2627-46A8-B7F5-8229AF6DB0FD}" dt="2026-07-09T07:14:26.664" v="2636" actId="478"/>
          <ac:picMkLst>
            <pc:docMk/>
            <pc:sldMk cId="756274998" sldId="538"/>
            <ac:picMk id="6" creationId="{55FF1D74-560D-76F4-2E70-6C649C68ECC4}"/>
          </ac:picMkLst>
        </pc:picChg>
      </pc:sldChg>
      <pc:sldChg chg="delSp mod delAnim modNotesTx">
        <pc:chgData name="Rhian Keyse" userId="e640c12b-a8e6-4355-9f2c-a517ac7d1786" providerId="ADAL" clId="{8D5FE213-2627-46A8-B7F5-8229AF6DB0FD}" dt="2026-07-09T07:24:48.072" v="4957" actId="20577"/>
        <pc:sldMkLst>
          <pc:docMk/>
          <pc:sldMk cId="2550966959" sldId="539"/>
        </pc:sldMkLst>
        <pc:picChg chg="del">
          <ac:chgData name="Rhian Keyse" userId="e640c12b-a8e6-4355-9f2c-a517ac7d1786" providerId="ADAL" clId="{8D5FE213-2627-46A8-B7F5-8229AF6DB0FD}" dt="2026-07-09T07:24:20.189" v="4825" actId="478"/>
          <ac:picMkLst>
            <pc:docMk/>
            <pc:sldMk cId="2550966959" sldId="539"/>
            <ac:picMk id="6" creationId="{FCB07DAA-204E-8F22-8F12-A7EBD91ED59E}"/>
          </ac:picMkLst>
        </pc:picChg>
      </pc:sldChg>
      <pc:sldChg chg="delSp modSp mod delAnim">
        <pc:chgData name="Rhian Keyse" userId="e640c12b-a8e6-4355-9f2c-a517ac7d1786" providerId="ADAL" clId="{8D5FE213-2627-46A8-B7F5-8229AF6DB0FD}" dt="2026-07-09T07:53:35.111" v="8216" actId="12"/>
        <pc:sldMkLst>
          <pc:docMk/>
          <pc:sldMk cId="1590275848" sldId="540"/>
        </pc:sldMkLst>
        <pc:spChg chg="mod">
          <ac:chgData name="Rhian Keyse" userId="e640c12b-a8e6-4355-9f2c-a517ac7d1786" providerId="ADAL" clId="{8D5FE213-2627-46A8-B7F5-8229AF6DB0FD}" dt="2026-07-09T07:53:35.111" v="8216" actId="12"/>
          <ac:spMkLst>
            <pc:docMk/>
            <pc:sldMk cId="1590275848" sldId="540"/>
            <ac:spMk id="3" creationId="{AF31ED04-E46B-2284-090B-C4A6EC7E4418}"/>
          </ac:spMkLst>
        </pc:spChg>
        <pc:picChg chg="del">
          <ac:chgData name="Rhian Keyse" userId="e640c12b-a8e6-4355-9f2c-a517ac7d1786" providerId="ADAL" clId="{8D5FE213-2627-46A8-B7F5-8229AF6DB0FD}" dt="2026-07-09T07:53:27.205" v="8215" actId="478"/>
          <ac:picMkLst>
            <pc:docMk/>
            <pc:sldMk cId="1590275848" sldId="540"/>
            <ac:picMk id="6" creationId="{383BD211-44BC-3D4D-6685-5118312AD923}"/>
          </ac:picMkLst>
        </pc:picChg>
      </pc:sldChg>
      <pc:sldChg chg="delSp modSp mod delAnim">
        <pc:chgData name="Rhian Keyse" userId="e640c12b-a8e6-4355-9f2c-a517ac7d1786" providerId="ADAL" clId="{8D5FE213-2627-46A8-B7F5-8229AF6DB0FD}" dt="2026-07-09T07:06:02.714" v="790" actId="27636"/>
        <pc:sldMkLst>
          <pc:docMk/>
          <pc:sldMk cId="2407611845" sldId="542"/>
        </pc:sldMkLst>
        <pc:spChg chg="mod">
          <ac:chgData name="Rhian Keyse" userId="e640c12b-a8e6-4355-9f2c-a517ac7d1786" providerId="ADAL" clId="{8D5FE213-2627-46A8-B7F5-8229AF6DB0FD}" dt="2026-07-09T07:06:02.714" v="790" actId="27636"/>
          <ac:spMkLst>
            <pc:docMk/>
            <pc:sldMk cId="2407611845" sldId="542"/>
            <ac:spMk id="3" creationId="{4947AB02-D1AC-9C6A-37D4-2E96F2181456}"/>
          </ac:spMkLst>
        </pc:spChg>
        <pc:picChg chg="del">
          <ac:chgData name="Rhian Keyse" userId="e640c12b-a8e6-4355-9f2c-a517ac7d1786" providerId="ADAL" clId="{8D5FE213-2627-46A8-B7F5-8229AF6DB0FD}" dt="2026-07-09T07:05:03.143" v="785" actId="478"/>
          <ac:picMkLst>
            <pc:docMk/>
            <pc:sldMk cId="2407611845" sldId="542"/>
            <ac:picMk id="23" creationId="{40AA624F-32B7-E640-9763-68101E1B7DD8}"/>
          </ac:picMkLst>
        </pc:picChg>
      </pc:sldChg>
      <pc:sldChg chg="delSp modSp mod delAnim modNotesTx">
        <pc:chgData name="Rhian Keyse" userId="e640c12b-a8e6-4355-9f2c-a517ac7d1786" providerId="ADAL" clId="{8D5FE213-2627-46A8-B7F5-8229AF6DB0FD}" dt="2026-07-09T07:10:25.412" v="1710" actId="20577"/>
        <pc:sldMkLst>
          <pc:docMk/>
          <pc:sldMk cId="2853410655" sldId="543"/>
        </pc:sldMkLst>
        <pc:spChg chg="mod">
          <ac:chgData name="Rhian Keyse" userId="e640c12b-a8e6-4355-9f2c-a517ac7d1786" providerId="ADAL" clId="{8D5FE213-2627-46A8-B7F5-8229AF6DB0FD}" dt="2026-07-09T07:09:08.704" v="1551" actId="20577"/>
          <ac:spMkLst>
            <pc:docMk/>
            <pc:sldMk cId="2853410655" sldId="543"/>
            <ac:spMk id="3" creationId="{50B5C043-B155-CB22-36FC-C5D659348F80}"/>
          </ac:spMkLst>
        </pc:spChg>
        <pc:picChg chg="del">
          <ac:chgData name="Rhian Keyse" userId="e640c12b-a8e6-4355-9f2c-a517ac7d1786" providerId="ADAL" clId="{8D5FE213-2627-46A8-B7F5-8229AF6DB0FD}" dt="2026-07-09T07:08:28.221" v="1395" actId="478"/>
          <ac:picMkLst>
            <pc:docMk/>
            <pc:sldMk cId="2853410655" sldId="543"/>
            <ac:picMk id="13" creationId="{8269CD61-8822-3897-91EF-9D9D097AD379}"/>
          </ac:picMkLst>
        </pc:picChg>
      </pc:sldChg>
      <pc:sldChg chg="modSp new del mod">
        <pc:chgData name="Rhian Keyse" userId="e640c12b-a8e6-4355-9f2c-a517ac7d1786" providerId="ADAL" clId="{8D5FE213-2627-46A8-B7F5-8229AF6DB0FD}" dt="2026-07-08T14:40:16.243" v="511" actId="47"/>
        <pc:sldMkLst>
          <pc:docMk/>
          <pc:sldMk cId="1513811390" sldId="544"/>
        </pc:sldMkLst>
        <pc:spChg chg="mod">
          <ac:chgData name="Rhian Keyse" userId="e640c12b-a8e6-4355-9f2c-a517ac7d1786" providerId="ADAL" clId="{8D5FE213-2627-46A8-B7F5-8229AF6DB0FD}" dt="2026-07-08T14:34:58.284" v="10" actId="20577"/>
          <ac:spMkLst>
            <pc:docMk/>
            <pc:sldMk cId="1513811390" sldId="544"/>
            <ac:spMk id="2" creationId="{0BE18248-67C4-CAD9-606D-3F33702F3574}"/>
          </ac:spMkLst>
        </pc:spChg>
        <pc:spChg chg="mod">
          <ac:chgData name="Rhian Keyse" userId="e640c12b-a8e6-4355-9f2c-a517ac7d1786" providerId="ADAL" clId="{8D5FE213-2627-46A8-B7F5-8229AF6DB0FD}" dt="2026-07-08T14:38:38.811" v="510" actId="20577"/>
          <ac:spMkLst>
            <pc:docMk/>
            <pc:sldMk cId="1513811390" sldId="544"/>
            <ac:spMk id="3" creationId="{0213F744-ABA6-E70B-5B23-A078E8434F7C}"/>
          </ac:spMkLst>
        </pc:spChg>
      </pc:sldChg>
      <pc:sldChg chg="modSp add mod modNotesTx">
        <pc:chgData name="Rhian Keyse" userId="e640c12b-a8e6-4355-9f2c-a517ac7d1786" providerId="ADAL" clId="{8D5FE213-2627-46A8-B7F5-8229AF6DB0FD}" dt="2026-07-09T07:43:50.447" v="7641" actId="20577"/>
        <pc:sldMkLst>
          <pc:docMk/>
          <pc:sldMk cId="1824172291" sldId="544"/>
        </pc:sldMkLst>
        <pc:spChg chg="mod">
          <ac:chgData name="Rhian Keyse" userId="e640c12b-a8e6-4355-9f2c-a517ac7d1786" providerId="ADAL" clId="{8D5FE213-2627-46A8-B7F5-8229AF6DB0FD}" dt="2026-07-09T07:42:52.483" v="7411" actId="27636"/>
          <ac:spMkLst>
            <pc:docMk/>
            <pc:sldMk cId="1824172291" sldId="544"/>
            <ac:spMk id="3" creationId="{1939503A-1C99-52F6-977E-781D91A44B1B}"/>
          </ac:spMkLst>
        </pc:spChg>
      </pc:sldChg>
      <pc:sldChg chg="modSp add mod modNotesTx">
        <pc:chgData name="Rhian Keyse" userId="e640c12b-a8e6-4355-9f2c-a517ac7d1786" providerId="ADAL" clId="{8D5FE213-2627-46A8-B7F5-8229AF6DB0FD}" dt="2026-07-09T07:46:41.462" v="7947" actId="20577"/>
        <pc:sldMkLst>
          <pc:docMk/>
          <pc:sldMk cId="2934881111" sldId="545"/>
        </pc:sldMkLst>
        <pc:spChg chg="mod">
          <ac:chgData name="Rhian Keyse" userId="e640c12b-a8e6-4355-9f2c-a517ac7d1786" providerId="ADAL" clId="{8D5FE213-2627-46A8-B7F5-8229AF6DB0FD}" dt="2026-07-09T07:46:28.116" v="7883" actId="403"/>
          <ac:spMkLst>
            <pc:docMk/>
            <pc:sldMk cId="2934881111" sldId="545"/>
            <ac:spMk id="3" creationId="{57F673FC-63DD-3833-0A41-7A05E56A1541}"/>
          </ac:spMkLst>
        </pc:spChg>
      </pc:sldChg>
      <pc:sldChg chg="modSp add mod">
        <pc:chgData name="Rhian Keyse" userId="e640c12b-a8e6-4355-9f2c-a517ac7d1786" providerId="ADAL" clId="{8D5FE213-2627-46A8-B7F5-8229AF6DB0FD}" dt="2026-07-09T07:49:40.411" v="8087" actId="20577"/>
        <pc:sldMkLst>
          <pc:docMk/>
          <pc:sldMk cId="602123968" sldId="546"/>
        </pc:sldMkLst>
        <pc:spChg chg="mod">
          <ac:chgData name="Rhian Keyse" userId="e640c12b-a8e6-4355-9f2c-a517ac7d1786" providerId="ADAL" clId="{8D5FE213-2627-46A8-B7F5-8229AF6DB0FD}" dt="2026-07-09T07:49:40.411" v="8087" actId="20577"/>
          <ac:spMkLst>
            <pc:docMk/>
            <pc:sldMk cId="602123968" sldId="546"/>
            <ac:spMk id="3" creationId="{D5A1EC24-A637-5388-6343-A285A9DB7F06}"/>
          </ac:spMkLst>
        </pc:spChg>
      </pc:sldChg>
      <pc:sldChg chg="modSp add mod ord">
        <pc:chgData name="Rhian Keyse" userId="e640c12b-a8e6-4355-9f2c-a517ac7d1786" providerId="ADAL" clId="{8D5FE213-2627-46A8-B7F5-8229AF6DB0FD}" dt="2026-07-09T07:51:06.105" v="8209"/>
        <pc:sldMkLst>
          <pc:docMk/>
          <pc:sldMk cId="2641112525" sldId="547"/>
        </pc:sldMkLst>
        <pc:spChg chg="mod">
          <ac:chgData name="Rhian Keyse" userId="e640c12b-a8e6-4355-9f2c-a517ac7d1786" providerId="ADAL" clId="{8D5FE213-2627-46A8-B7F5-8229AF6DB0FD}" dt="2026-07-09T07:50:50.967" v="8206" actId="20577"/>
          <ac:spMkLst>
            <pc:docMk/>
            <pc:sldMk cId="2641112525" sldId="547"/>
            <ac:spMk id="3" creationId="{4FE4B8E9-8FDA-AF79-E9EE-11FE8D64C66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6A55D2-DAB0-44FB-8C07-5A20033F218F}" type="datetimeFigureOut">
              <a:rPr lang="en-GB" smtClean="0"/>
              <a:t>09/07/2026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F526E-2C18-4C2B-B489-D107FE738CA1}" type="slidenum">
              <a:rPr lang="en-GB" smtClean="0"/>
              <a:t>‹#›</a:t>
            </a:fld>
            <a:endParaRPr lang="en-GB"/>
          </a:p>
        </p:txBody>
      </p:sp>
    </p:spTree>
    <p:extLst>
      <p:ext uri="{BB962C8B-B14F-4D97-AF65-F5344CB8AC3E}">
        <p14:creationId xmlns:p14="http://schemas.microsoft.com/office/powerpoint/2010/main" val="3001400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5</a:t>
            </a:fld>
            <a:endParaRPr lang="en-GB"/>
          </a:p>
        </p:txBody>
      </p:sp>
    </p:spTree>
    <p:extLst>
      <p:ext uri="{BB962C8B-B14F-4D97-AF65-F5344CB8AC3E}">
        <p14:creationId xmlns:p14="http://schemas.microsoft.com/office/powerpoint/2010/main" val="318952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majority of civilian casualties were from Muslim community – also referred to in the literature as Bosniak community. So you might hear Bosniak, Bosnian Muslim, or just Muslim – the 3 terms are used interchangeably in the literature</a:t>
            </a:r>
          </a:p>
        </p:txBody>
      </p:sp>
      <p:sp>
        <p:nvSpPr>
          <p:cNvPr id="4" name="Slide Number Placeholder 3"/>
          <p:cNvSpPr>
            <a:spLocks noGrp="1"/>
          </p:cNvSpPr>
          <p:nvPr>
            <p:ph type="sldNum" sz="quarter" idx="5"/>
          </p:nvPr>
        </p:nvSpPr>
        <p:spPr/>
        <p:txBody>
          <a:bodyPr/>
          <a:lstStyle/>
          <a:p>
            <a:fld id="{BF6F526E-2C18-4C2B-B489-D107FE738CA1}" type="slidenum">
              <a:rPr lang="en-GB" smtClean="0"/>
              <a:t>6</a:t>
            </a:fld>
            <a:endParaRPr lang="en-GB"/>
          </a:p>
        </p:txBody>
      </p:sp>
    </p:spTree>
    <p:extLst>
      <p:ext uri="{BB962C8B-B14F-4D97-AF65-F5344CB8AC3E}">
        <p14:creationId xmlns:p14="http://schemas.microsoft.com/office/powerpoint/2010/main" val="2656293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7</a:t>
            </a:fld>
            <a:endParaRPr lang="en-GB"/>
          </a:p>
        </p:txBody>
      </p:sp>
    </p:spTree>
    <p:extLst>
      <p:ext uri="{BB962C8B-B14F-4D97-AF65-F5344CB8AC3E}">
        <p14:creationId xmlns:p14="http://schemas.microsoft.com/office/powerpoint/2010/main" val="1881388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8</a:t>
            </a:fld>
            <a:endParaRPr lang="en-GB"/>
          </a:p>
        </p:txBody>
      </p:sp>
    </p:spTree>
    <p:extLst>
      <p:ext uri="{BB962C8B-B14F-4D97-AF65-F5344CB8AC3E}">
        <p14:creationId xmlns:p14="http://schemas.microsoft.com/office/powerpoint/2010/main" val="1141468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Common misinterpretation – ‘ancient hatreds’ – common trope in press coverage from the time, journalistic </a:t>
            </a:r>
            <a:r>
              <a:rPr lang="en-GB" dirty="0" err="1"/>
              <a:t>wr</a:t>
            </a:r>
            <a:r>
              <a:rPr lang="en-GB" dirty="0"/>
              <a:t> accounts.</a:t>
            </a:r>
          </a:p>
          <a:p>
            <a:r>
              <a:rPr lang="en-GB" dirty="0"/>
              <a:t>Ancient hatreds make violence unavoidable, inevitable, nothing can be done about it – Markusen says this justified international inaction.</a:t>
            </a:r>
          </a:p>
          <a:p>
            <a:r>
              <a:rPr lang="en-GB" dirty="0"/>
              <a:t>More complicated reality – need to understand history.</a:t>
            </a:r>
          </a:p>
        </p:txBody>
      </p:sp>
      <p:sp>
        <p:nvSpPr>
          <p:cNvPr id="4" name="Slide Number Placeholder 3"/>
          <p:cNvSpPr>
            <a:spLocks noGrp="1"/>
          </p:cNvSpPr>
          <p:nvPr>
            <p:ph type="sldNum" sz="quarter" idx="5"/>
          </p:nvPr>
        </p:nvSpPr>
        <p:spPr/>
        <p:txBody>
          <a:bodyPr/>
          <a:lstStyle/>
          <a:p>
            <a:fld id="{BF6F526E-2C18-4C2B-B489-D107FE738CA1}" type="slidenum">
              <a:rPr lang="en-GB" smtClean="0"/>
              <a:t>9</a:t>
            </a:fld>
            <a:endParaRPr lang="en-GB"/>
          </a:p>
        </p:txBody>
      </p:sp>
    </p:spTree>
    <p:extLst>
      <p:ext uri="{BB962C8B-B14F-4D97-AF65-F5344CB8AC3E}">
        <p14:creationId xmlns:p14="http://schemas.microsoft.com/office/powerpoint/2010/main" val="3184097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Ruled by Serbian monarchy, so Serb dominance. Tensions between central state under Serbian royal control and the Slovenian, Croation, Bosnian etc nationalists.</a:t>
            </a:r>
          </a:p>
        </p:txBody>
      </p:sp>
      <p:sp>
        <p:nvSpPr>
          <p:cNvPr id="4" name="Slide Number Placeholder 3"/>
          <p:cNvSpPr>
            <a:spLocks noGrp="1"/>
          </p:cNvSpPr>
          <p:nvPr>
            <p:ph type="sldNum" sz="quarter" idx="5"/>
          </p:nvPr>
        </p:nvSpPr>
        <p:spPr/>
        <p:txBody>
          <a:bodyPr/>
          <a:lstStyle/>
          <a:p>
            <a:fld id="{BF6F526E-2C18-4C2B-B489-D107FE738CA1}" type="slidenum">
              <a:rPr lang="en-GB" smtClean="0"/>
              <a:t>10</a:t>
            </a:fld>
            <a:endParaRPr lang="en-GB"/>
          </a:p>
        </p:txBody>
      </p:sp>
    </p:spTree>
    <p:extLst>
      <p:ext uri="{BB962C8B-B14F-4D97-AF65-F5344CB8AC3E}">
        <p14:creationId xmlns:p14="http://schemas.microsoft.com/office/powerpoint/2010/main" val="3843758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30000" dirty="0"/>
              <a:t>st</a:t>
            </a:r>
            <a:r>
              <a:rPr lang="en-GB" dirty="0"/>
              <a:t> kingdom of Yugoslavia ends 1941. Parts of Serbia given to its neighbours, the rest placed under occupation</a:t>
            </a:r>
          </a:p>
          <a:p>
            <a:r>
              <a:rPr lang="en-GB" dirty="0"/>
              <a:t>Ethnically motivated politics and political actions by </a:t>
            </a:r>
            <a:r>
              <a:rPr lang="en-GB" dirty="0" err="1"/>
              <a:t>Ustashe</a:t>
            </a:r>
            <a:r>
              <a:rPr lang="en-GB" dirty="0"/>
              <a:t> and Serbian royalists. Serbian royalists taking a Serbian nationalist position.</a:t>
            </a:r>
          </a:p>
        </p:txBody>
      </p:sp>
      <p:sp>
        <p:nvSpPr>
          <p:cNvPr id="4" name="Slide Number Placeholder 3"/>
          <p:cNvSpPr>
            <a:spLocks noGrp="1"/>
          </p:cNvSpPr>
          <p:nvPr>
            <p:ph type="sldNum" sz="quarter" idx="5"/>
          </p:nvPr>
        </p:nvSpPr>
        <p:spPr/>
        <p:txBody>
          <a:bodyPr/>
          <a:lstStyle/>
          <a:p>
            <a:fld id="{BF6F526E-2C18-4C2B-B489-D107FE738CA1}" type="slidenum">
              <a:rPr lang="en-GB" smtClean="0"/>
              <a:t>11</a:t>
            </a:fld>
            <a:endParaRPr lang="en-GB"/>
          </a:p>
        </p:txBody>
      </p:sp>
    </p:spTree>
    <p:extLst>
      <p:ext uri="{BB962C8B-B14F-4D97-AF65-F5344CB8AC3E}">
        <p14:creationId xmlns:p14="http://schemas.microsoft.com/office/powerpoint/2010/main" val="638737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Yugoslav Communist Party led by Jozef Broz Tito, Tito a code name he used in the resistance but became widely known as Tito. Leading the Communist Party resistance to Axis occupation and became Prime Minister of Yugoslavia in 1944 while still leading that resistance. He became leader of the new Federal People’s Republic of Yugoslavia in 1945 after the end of WWII.</a:t>
            </a:r>
          </a:p>
          <a:p>
            <a:r>
              <a:rPr lang="en-GB" dirty="0"/>
              <a:t>Brotherhood and unity – key tenets of Tito’s rule, emphasised instead of ethnicity.</a:t>
            </a:r>
          </a:p>
          <a:p>
            <a:r>
              <a:rPr lang="en-GB" dirty="0"/>
              <a:t>Tito’s rule 1945-1980 – key features.</a:t>
            </a:r>
          </a:p>
          <a:p>
            <a:r>
              <a:rPr lang="en-GB" dirty="0"/>
              <a:t>Markusen – multi-ethnic character disproves ‘ancient hatred’.</a:t>
            </a:r>
          </a:p>
        </p:txBody>
      </p:sp>
      <p:sp>
        <p:nvSpPr>
          <p:cNvPr id="4" name="Slide Number Placeholder 3"/>
          <p:cNvSpPr>
            <a:spLocks noGrp="1"/>
          </p:cNvSpPr>
          <p:nvPr>
            <p:ph type="sldNum" sz="quarter" idx="5"/>
          </p:nvPr>
        </p:nvSpPr>
        <p:spPr/>
        <p:txBody>
          <a:bodyPr/>
          <a:lstStyle/>
          <a:p>
            <a:fld id="{BF6F526E-2C18-4C2B-B489-D107FE738CA1}" type="slidenum">
              <a:rPr lang="en-GB" smtClean="0"/>
              <a:t>12</a:t>
            </a:fld>
            <a:endParaRPr lang="en-GB"/>
          </a:p>
        </p:txBody>
      </p:sp>
    </p:spTree>
    <p:extLst>
      <p:ext uri="{BB962C8B-B14F-4D97-AF65-F5344CB8AC3E}">
        <p14:creationId xmlns:p14="http://schemas.microsoft.com/office/powerpoint/2010/main" val="4053084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Economic and social challenges facing Yugoslavia in 1980s.</a:t>
            </a:r>
          </a:p>
          <a:p>
            <a:r>
              <a:rPr lang="en-GB" dirty="0"/>
              <a:t>Death of Tito – ensuing collapse of communism across the Eastern Bloc from 1989 and increasing power of global communism.</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13</a:t>
            </a:fld>
            <a:endParaRPr lang="en-GB"/>
          </a:p>
        </p:txBody>
      </p:sp>
    </p:spTree>
    <p:extLst>
      <p:ext uri="{BB962C8B-B14F-4D97-AF65-F5344CB8AC3E}">
        <p14:creationId xmlns:p14="http://schemas.microsoft.com/office/powerpoint/2010/main" val="68734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International financial aid became tied to ‘structural adjustment programmes’ – these are also a feature in Rwanda which we’ll look at in week 10. Aid tied to reforms of the state – primarily cutting state spending, austerity. State services, social welfare budgets cut. Worsening economic crisis coincides with the contracting state. Standards of living declined rapidly. Dissatisfaction with central federal government – republics raise their own demands, rise of ethnically based nationalism.</a:t>
            </a:r>
          </a:p>
        </p:txBody>
      </p:sp>
      <p:sp>
        <p:nvSpPr>
          <p:cNvPr id="4" name="Slide Number Placeholder 3"/>
          <p:cNvSpPr>
            <a:spLocks noGrp="1"/>
          </p:cNvSpPr>
          <p:nvPr>
            <p:ph type="sldNum" sz="quarter" idx="5"/>
          </p:nvPr>
        </p:nvSpPr>
        <p:spPr/>
        <p:txBody>
          <a:bodyPr/>
          <a:lstStyle/>
          <a:p>
            <a:fld id="{BF6F526E-2C18-4C2B-B489-D107FE738CA1}" type="slidenum">
              <a:rPr lang="en-GB" smtClean="0"/>
              <a:t>14</a:t>
            </a:fld>
            <a:endParaRPr lang="en-GB"/>
          </a:p>
        </p:txBody>
      </p:sp>
    </p:spTree>
    <p:extLst>
      <p:ext uri="{BB962C8B-B14F-4D97-AF65-F5344CB8AC3E}">
        <p14:creationId xmlns:p14="http://schemas.microsoft.com/office/powerpoint/2010/main" val="2771684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Propaganda – seen in previous case studies and also will see in Rwanda</a:t>
            </a:r>
          </a:p>
          <a:p>
            <a:r>
              <a:rPr lang="en-GB" dirty="0"/>
              <a:t>Idea that Albanian population would replace Serbians in Kosovo – similar to Great Replacement Theory characteristic of much contemporary white supremacy propaganda.</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15</a:t>
            </a:fld>
            <a:endParaRPr lang="en-GB"/>
          </a:p>
        </p:txBody>
      </p:sp>
    </p:spTree>
    <p:extLst>
      <p:ext uri="{BB962C8B-B14F-4D97-AF65-F5344CB8AC3E}">
        <p14:creationId xmlns:p14="http://schemas.microsoft.com/office/powerpoint/2010/main" val="13918171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Rise of particular nationalist leaders. Milosevic - Policy predicated on repudiating ethnic co-existence.</a:t>
            </a:r>
          </a:p>
          <a:p>
            <a:r>
              <a:rPr lang="en-GB" dirty="0"/>
              <a:t>Greater Serbia – territorial expansion ambitions.</a:t>
            </a:r>
          </a:p>
        </p:txBody>
      </p:sp>
      <p:sp>
        <p:nvSpPr>
          <p:cNvPr id="4" name="Slide Number Placeholder 3"/>
          <p:cNvSpPr>
            <a:spLocks noGrp="1"/>
          </p:cNvSpPr>
          <p:nvPr>
            <p:ph type="sldNum" sz="quarter" idx="5"/>
          </p:nvPr>
        </p:nvSpPr>
        <p:spPr/>
        <p:txBody>
          <a:bodyPr/>
          <a:lstStyle/>
          <a:p>
            <a:fld id="{BF6F526E-2C18-4C2B-B489-D107FE738CA1}" type="slidenum">
              <a:rPr lang="en-GB" smtClean="0"/>
              <a:t>16</a:t>
            </a:fld>
            <a:endParaRPr lang="en-GB"/>
          </a:p>
        </p:txBody>
      </p:sp>
    </p:spTree>
    <p:extLst>
      <p:ext uri="{BB962C8B-B14F-4D97-AF65-F5344CB8AC3E}">
        <p14:creationId xmlns:p14="http://schemas.microsoft.com/office/powerpoint/2010/main" val="10672546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Tensions beginning to increase with different republics taking on ambitions for territorial expansion and introduction of laws discriminating against Serbs in Croatia helped to reinforce the Serbian nationalist narrative espoused by Milosevic re: discrimination against Serbs in the other republics and the need to protect Serbians and Serbian interests both within Serbia and in the wider Yugoslav republic.</a:t>
            </a:r>
          </a:p>
        </p:txBody>
      </p:sp>
      <p:sp>
        <p:nvSpPr>
          <p:cNvPr id="4" name="Slide Number Placeholder 3"/>
          <p:cNvSpPr>
            <a:spLocks noGrp="1"/>
          </p:cNvSpPr>
          <p:nvPr>
            <p:ph type="sldNum" sz="quarter" idx="5"/>
          </p:nvPr>
        </p:nvSpPr>
        <p:spPr/>
        <p:txBody>
          <a:bodyPr/>
          <a:lstStyle/>
          <a:p>
            <a:fld id="{BF6F526E-2C18-4C2B-B489-D107FE738CA1}" type="slidenum">
              <a:rPr lang="en-GB" smtClean="0"/>
              <a:t>17</a:t>
            </a:fld>
            <a:endParaRPr lang="en-GB"/>
          </a:p>
        </p:txBody>
      </p:sp>
    </p:spTree>
    <p:extLst>
      <p:ext uri="{BB962C8B-B14F-4D97-AF65-F5344CB8AC3E}">
        <p14:creationId xmlns:p14="http://schemas.microsoft.com/office/powerpoint/2010/main" val="39269476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their nationalist rhetoric both Tudjman and Milosevic drew on historical memory. </a:t>
            </a:r>
          </a:p>
          <a:p>
            <a:r>
              <a:rPr lang="en-GB" dirty="0"/>
              <a:t>Both referred to memories of genocide during WWII.</a:t>
            </a:r>
          </a:p>
          <a:p>
            <a:r>
              <a:rPr lang="en-GB" dirty="0"/>
              <a:t>After German invasion in 1941, </a:t>
            </a:r>
            <a:r>
              <a:rPr lang="en-GB" dirty="0" err="1"/>
              <a:t>Ustashe</a:t>
            </a:r>
            <a:r>
              <a:rPr lang="en-GB" dirty="0"/>
              <a:t> regime was established led by Ante Pavelic (in the picture, Mussolini just cropped out). </a:t>
            </a:r>
            <a:r>
              <a:rPr lang="en-GB" dirty="0" err="1"/>
              <a:t>Ustashe</a:t>
            </a:r>
            <a:r>
              <a:rPr lang="en-GB" dirty="0"/>
              <a:t> oversaw massacres of Serbs, Jewish, Gypsy and Roma people.</a:t>
            </a:r>
          </a:p>
          <a:p>
            <a:r>
              <a:rPr lang="en-GB" dirty="0"/>
              <a:t>Also massacres by Serbian nationalists AKA Chetniks in Croatian and Muslim villages so both Croatians and Serbians referred to this historical mass violence from 1940s.</a:t>
            </a:r>
          </a:p>
        </p:txBody>
      </p:sp>
      <p:sp>
        <p:nvSpPr>
          <p:cNvPr id="4" name="Slide Number Placeholder 3"/>
          <p:cNvSpPr>
            <a:spLocks noGrp="1"/>
          </p:cNvSpPr>
          <p:nvPr>
            <p:ph type="sldNum" sz="quarter" idx="5"/>
          </p:nvPr>
        </p:nvSpPr>
        <p:spPr/>
        <p:txBody>
          <a:bodyPr/>
          <a:lstStyle/>
          <a:p>
            <a:fld id="{BF6F526E-2C18-4C2B-B489-D107FE738CA1}" type="slidenum">
              <a:rPr lang="en-GB" smtClean="0"/>
              <a:t>18</a:t>
            </a:fld>
            <a:endParaRPr lang="en-GB"/>
          </a:p>
        </p:txBody>
      </p:sp>
    </p:spTree>
    <p:extLst>
      <p:ext uri="{BB962C8B-B14F-4D97-AF65-F5344CB8AC3E}">
        <p14:creationId xmlns:p14="http://schemas.microsoft.com/office/powerpoint/2010/main" val="31279532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Period of the use of collective historical memory of mass violence for propaganda purposes and to feed into rising tensions.</a:t>
            </a:r>
          </a:p>
        </p:txBody>
      </p:sp>
      <p:sp>
        <p:nvSpPr>
          <p:cNvPr id="4" name="Slide Number Placeholder 3"/>
          <p:cNvSpPr>
            <a:spLocks noGrp="1"/>
          </p:cNvSpPr>
          <p:nvPr>
            <p:ph type="sldNum" sz="quarter" idx="5"/>
          </p:nvPr>
        </p:nvSpPr>
        <p:spPr/>
        <p:txBody>
          <a:bodyPr/>
          <a:lstStyle/>
          <a:p>
            <a:fld id="{BF6F526E-2C18-4C2B-B489-D107FE738CA1}" type="slidenum">
              <a:rPr lang="en-GB" smtClean="0"/>
              <a:t>19</a:t>
            </a:fld>
            <a:endParaRPr lang="en-GB"/>
          </a:p>
        </p:txBody>
      </p:sp>
    </p:spTree>
    <p:extLst>
      <p:ext uri="{BB962C8B-B14F-4D97-AF65-F5344CB8AC3E}">
        <p14:creationId xmlns:p14="http://schemas.microsoft.com/office/powerpoint/2010/main" val="15616187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Polarisation as we know is one of Stanton’s stages of genocide.</a:t>
            </a:r>
          </a:p>
        </p:txBody>
      </p:sp>
      <p:sp>
        <p:nvSpPr>
          <p:cNvPr id="4" name="Slide Number Placeholder 3"/>
          <p:cNvSpPr>
            <a:spLocks noGrp="1"/>
          </p:cNvSpPr>
          <p:nvPr>
            <p:ph type="sldNum" sz="quarter" idx="5"/>
          </p:nvPr>
        </p:nvSpPr>
        <p:spPr/>
        <p:txBody>
          <a:bodyPr/>
          <a:lstStyle/>
          <a:p>
            <a:fld id="{BF6F526E-2C18-4C2B-B489-D107FE738CA1}" type="slidenum">
              <a:rPr lang="en-GB" smtClean="0"/>
              <a:t>20</a:t>
            </a:fld>
            <a:endParaRPr lang="en-GB"/>
          </a:p>
        </p:txBody>
      </p:sp>
    </p:spTree>
    <p:extLst>
      <p:ext uri="{BB962C8B-B14F-4D97-AF65-F5344CB8AC3E}">
        <p14:creationId xmlns:p14="http://schemas.microsoft.com/office/powerpoint/2010/main" val="1251091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Prominent example of nationalist propaganda – infamous memorandum.</a:t>
            </a:r>
          </a:p>
          <a:p>
            <a:r>
              <a:rPr lang="en-GB" dirty="0"/>
              <a:t>Functioned as a ‘confirmation’ of rumours – the swirling rumours about discrimination against Serbs – provided apparent and ‘scientific’ confirmation despite it being a propaganda piece.</a:t>
            </a:r>
          </a:p>
        </p:txBody>
      </p:sp>
      <p:sp>
        <p:nvSpPr>
          <p:cNvPr id="4" name="Slide Number Placeholder 3"/>
          <p:cNvSpPr>
            <a:spLocks noGrp="1"/>
          </p:cNvSpPr>
          <p:nvPr>
            <p:ph type="sldNum" sz="quarter" idx="5"/>
          </p:nvPr>
        </p:nvSpPr>
        <p:spPr/>
        <p:txBody>
          <a:bodyPr/>
          <a:lstStyle/>
          <a:p>
            <a:fld id="{BF6F526E-2C18-4C2B-B489-D107FE738CA1}" type="slidenum">
              <a:rPr lang="en-GB" smtClean="0"/>
              <a:t>21</a:t>
            </a:fld>
            <a:endParaRPr lang="en-GB"/>
          </a:p>
        </p:txBody>
      </p:sp>
    </p:spTree>
    <p:extLst>
      <p:ext uri="{BB962C8B-B14F-4D97-AF65-F5344CB8AC3E}">
        <p14:creationId xmlns:p14="http://schemas.microsoft.com/office/powerpoint/2010/main" val="31614246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Reificiation</a:t>
            </a:r>
            <a:r>
              <a:rPr lang="en-GB" dirty="0"/>
              <a:t> and solidifying of ethnicity. Difficult to identify who was Serb/Croat/Muslim etc.</a:t>
            </a:r>
          </a:p>
          <a:p>
            <a:r>
              <a:rPr lang="en-GB" dirty="0"/>
              <a:t>Fixing identities. Stanton’s model here too.</a:t>
            </a:r>
          </a:p>
          <a:p>
            <a:r>
              <a:rPr lang="en-GB" dirty="0"/>
              <a:t>Goes against how ethnicity had been historically understood e.g. C19th. Idea was that people were essentially the same except for religious difference – not historically rigid.</a:t>
            </a:r>
          </a:p>
        </p:txBody>
      </p:sp>
      <p:sp>
        <p:nvSpPr>
          <p:cNvPr id="4" name="Slide Number Placeholder 3"/>
          <p:cNvSpPr>
            <a:spLocks noGrp="1"/>
          </p:cNvSpPr>
          <p:nvPr>
            <p:ph type="sldNum" sz="quarter" idx="5"/>
          </p:nvPr>
        </p:nvSpPr>
        <p:spPr/>
        <p:txBody>
          <a:bodyPr/>
          <a:lstStyle/>
          <a:p>
            <a:fld id="{BF6F526E-2C18-4C2B-B489-D107FE738CA1}" type="slidenum">
              <a:rPr lang="en-GB" smtClean="0"/>
              <a:t>22</a:t>
            </a:fld>
            <a:endParaRPr lang="en-GB"/>
          </a:p>
        </p:txBody>
      </p:sp>
    </p:spTree>
    <p:extLst>
      <p:ext uri="{BB962C8B-B14F-4D97-AF65-F5344CB8AC3E}">
        <p14:creationId xmlns:p14="http://schemas.microsoft.com/office/powerpoint/2010/main" val="1552120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self-selected ethnicity for official purposes.</a:t>
            </a:r>
          </a:p>
          <a:p>
            <a:r>
              <a:rPr lang="en-GB" dirty="0"/>
              <a:t>1961 census – providing option as a national category feared to create calls for a recognised republic.</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23</a:t>
            </a:fld>
            <a:endParaRPr lang="en-GB"/>
          </a:p>
        </p:txBody>
      </p:sp>
    </p:spTree>
    <p:extLst>
      <p:ext uri="{BB962C8B-B14F-4D97-AF65-F5344CB8AC3E}">
        <p14:creationId xmlns:p14="http://schemas.microsoft.com/office/powerpoint/2010/main" val="10623942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Nationalism in late 80s/early 90s ignored these complexities. As nationalists gained control of state and localities in Bosnia, affixed permanent categories to individuals and families.</a:t>
            </a:r>
          </a:p>
          <a:p>
            <a:r>
              <a:rPr lang="en-GB" dirty="0"/>
              <a:t>Style of building of homes.</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24</a:t>
            </a:fld>
            <a:endParaRPr lang="en-GB"/>
          </a:p>
        </p:txBody>
      </p:sp>
    </p:spTree>
    <p:extLst>
      <p:ext uri="{BB962C8B-B14F-4D97-AF65-F5344CB8AC3E}">
        <p14:creationId xmlns:p14="http://schemas.microsoft.com/office/powerpoint/2010/main" val="18152523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Breakup of federal republic and descent into war came with independence declarations. Slovenia and Croatia in 1991, Bosnia and Herzegovina in 1992. Declarations provided pretext for Milosevic – to ‘rescue’ Serb minorities.</a:t>
            </a:r>
          </a:p>
          <a:p>
            <a:r>
              <a:rPr lang="en-GB" dirty="0"/>
              <a:t>Both Serbia and Croatia wanted Bosnian territory.</a:t>
            </a:r>
          </a:p>
        </p:txBody>
      </p:sp>
      <p:sp>
        <p:nvSpPr>
          <p:cNvPr id="4" name="Slide Number Placeholder 3"/>
          <p:cNvSpPr>
            <a:spLocks noGrp="1"/>
          </p:cNvSpPr>
          <p:nvPr>
            <p:ph type="sldNum" sz="quarter" idx="5"/>
          </p:nvPr>
        </p:nvSpPr>
        <p:spPr/>
        <p:txBody>
          <a:bodyPr/>
          <a:lstStyle/>
          <a:p>
            <a:fld id="{BF6F526E-2C18-4C2B-B489-D107FE738CA1}" type="slidenum">
              <a:rPr lang="en-GB" smtClean="0"/>
              <a:t>25</a:t>
            </a:fld>
            <a:endParaRPr lang="en-GB"/>
          </a:p>
        </p:txBody>
      </p:sp>
    </p:spTree>
    <p:extLst>
      <p:ext uri="{BB962C8B-B14F-4D97-AF65-F5344CB8AC3E}">
        <p14:creationId xmlns:p14="http://schemas.microsoft.com/office/powerpoint/2010/main" val="29732486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Seen as green light to the kinds of ethnically motivated violence we see in Bosnia.</a:t>
            </a:r>
          </a:p>
        </p:txBody>
      </p:sp>
      <p:sp>
        <p:nvSpPr>
          <p:cNvPr id="4" name="Slide Number Placeholder 3"/>
          <p:cNvSpPr>
            <a:spLocks noGrp="1"/>
          </p:cNvSpPr>
          <p:nvPr>
            <p:ph type="sldNum" sz="quarter" idx="5"/>
          </p:nvPr>
        </p:nvSpPr>
        <p:spPr/>
        <p:txBody>
          <a:bodyPr/>
          <a:lstStyle/>
          <a:p>
            <a:fld id="{BF6F526E-2C18-4C2B-B489-D107FE738CA1}" type="slidenum">
              <a:rPr lang="en-GB" smtClean="0"/>
              <a:t>26</a:t>
            </a:fld>
            <a:endParaRPr lang="en-GB"/>
          </a:p>
        </p:txBody>
      </p:sp>
    </p:spTree>
    <p:extLst>
      <p:ext uri="{BB962C8B-B14F-4D97-AF65-F5344CB8AC3E}">
        <p14:creationId xmlns:p14="http://schemas.microsoft.com/office/powerpoint/2010/main" val="9038561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Discrimination aspect of Stanton’s model very clear here.</a:t>
            </a:r>
          </a:p>
        </p:txBody>
      </p:sp>
      <p:sp>
        <p:nvSpPr>
          <p:cNvPr id="4" name="Slide Number Placeholder 3"/>
          <p:cNvSpPr>
            <a:spLocks noGrp="1"/>
          </p:cNvSpPr>
          <p:nvPr>
            <p:ph type="sldNum" sz="quarter" idx="5"/>
          </p:nvPr>
        </p:nvSpPr>
        <p:spPr/>
        <p:txBody>
          <a:bodyPr/>
          <a:lstStyle/>
          <a:p>
            <a:fld id="{BF6F526E-2C18-4C2B-B489-D107FE738CA1}" type="slidenum">
              <a:rPr lang="en-GB" smtClean="0"/>
              <a:t>27</a:t>
            </a:fld>
            <a:endParaRPr lang="en-GB"/>
          </a:p>
        </p:txBody>
      </p:sp>
    </p:spTree>
    <p:extLst>
      <p:ext uri="{BB962C8B-B14F-4D97-AF65-F5344CB8AC3E}">
        <p14:creationId xmlns:p14="http://schemas.microsoft.com/office/powerpoint/2010/main" val="42385011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atrocities by Serbs, Croats and Muslims, Serbian atrocities were systematic and large-scale.</a:t>
            </a:r>
          </a:p>
        </p:txBody>
      </p:sp>
      <p:sp>
        <p:nvSpPr>
          <p:cNvPr id="4" name="Slide Number Placeholder 3"/>
          <p:cNvSpPr>
            <a:spLocks noGrp="1"/>
          </p:cNvSpPr>
          <p:nvPr>
            <p:ph type="sldNum" sz="quarter" idx="5"/>
          </p:nvPr>
        </p:nvSpPr>
        <p:spPr/>
        <p:txBody>
          <a:bodyPr/>
          <a:lstStyle/>
          <a:p>
            <a:fld id="{BF6F526E-2C18-4C2B-B489-D107FE738CA1}" type="slidenum">
              <a:rPr lang="en-GB" smtClean="0"/>
              <a:t>28</a:t>
            </a:fld>
            <a:endParaRPr lang="en-GB"/>
          </a:p>
        </p:txBody>
      </p:sp>
    </p:spTree>
    <p:extLst>
      <p:ext uri="{BB962C8B-B14F-4D97-AF65-F5344CB8AC3E}">
        <p14:creationId xmlns:p14="http://schemas.microsoft.com/office/powerpoint/2010/main" val="22508538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March 1992, the day after the Bosnian independence referendum but before results announced.</a:t>
            </a:r>
          </a:p>
          <a:p>
            <a:r>
              <a:rPr lang="en-GB" dirty="0"/>
              <a:t>Picture – winter of 1992, man chopping down a tree for firewood because supplies not reaching non-Serb areas of Sarajevo.</a:t>
            </a:r>
          </a:p>
        </p:txBody>
      </p:sp>
      <p:sp>
        <p:nvSpPr>
          <p:cNvPr id="4" name="Slide Number Placeholder 3"/>
          <p:cNvSpPr>
            <a:spLocks noGrp="1"/>
          </p:cNvSpPr>
          <p:nvPr>
            <p:ph type="sldNum" sz="quarter" idx="5"/>
          </p:nvPr>
        </p:nvSpPr>
        <p:spPr/>
        <p:txBody>
          <a:bodyPr/>
          <a:lstStyle/>
          <a:p>
            <a:fld id="{BF6F526E-2C18-4C2B-B489-D107FE738CA1}" type="slidenum">
              <a:rPr lang="en-GB" smtClean="0"/>
              <a:t>29</a:t>
            </a:fld>
            <a:endParaRPr lang="en-GB"/>
          </a:p>
        </p:txBody>
      </p:sp>
    </p:spTree>
    <p:extLst>
      <p:ext uri="{BB962C8B-B14F-4D97-AF65-F5344CB8AC3E}">
        <p14:creationId xmlns:p14="http://schemas.microsoft.com/office/powerpoint/2010/main" val="15162170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Arkan’s Tigers committed violence against Muslim population of </a:t>
            </a:r>
            <a:r>
              <a:rPr lang="en-GB" dirty="0" err="1"/>
              <a:t>Bijejina</a:t>
            </a:r>
            <a:r>
              <a:rPr lang="en-GB" dirty="0"/>
              <a:t>.</a:t>
            </a:r>
          </a:p>
          <a:p>
            <a:r>
              <a:rPr lang="en-GB" dirty="0"/>
              <a:t>Social elites targeted – we saw this in Cambodia, also happens in Armenia…</a:t>
            </a:r>
          </a:p>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30</a:t>
            </a:fld>
            <a:endParaRPr lang="en-GB"/>
          </a:p>
        </p:txBody>
      </p:sp>
    </p:spTree>
    <p:extLst>
      <p:ext uri="{BB962C8B-B14F-4D97-AF65-F5344CB8AC3E}">
        <p14:creationId xmlns:p14="http://schemas.microsoft.com/office/powerpoint/2010/main" val="17531239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31</a:t>
            </a:fld>
            <a:endParaRPr lang="en-GB"/>
          </a:p>
        </p:txBody>
      </p:sp>
    </p:spTree>
    <p:extLst>
      <p:ext uri="{BB962C8B-B14F-4D97-AF65-F5344CB8AC3E}">
        <p14:creationId xmlns:p14="http://schemas.microsoft.com/office/powerpoint/2010/main" val="24559762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Idea that ethnicity passed down paternal line so impregnating Muslim women with children who would be considered Serbian</a:t>
            </a:r>
          </a:p>
          <a:p>
            <a:r>
              <a:rPr lang="en-GB" dirty="0"/>
              <a:t>Men and boys also targeted for sexual violence in this genocide – humiliation.</a:t>
            </a:r>
          </a:p>
        </p:txBody>
      </p:sp>
      <p:sp>
        <p:nvSpPr>
          <p:cNvPr id="4" name="Slide Number Placeholder 3"/>
          <p:cNvSpPr>
            <a:spLocks noGrp="1"/>
          </p:cNvSpPr>
          <p:nvPr>
            <p:ph type="sldNum" sz="quarter" idx="5"/>
          </p:nvPr>
        </p:nvSpPr>
        <p:spPr/>
        <p:txBody>
          <a:bodyPr/>
          <a:lstStyle/>
          <a:p>
            <a:fld id="{BF6F526E-2C18-4C2B-B489-D107FE738CA1}" type="slidenum">
              <a:rPr lang="en-GB" smtClean="0"/>
              <a:t>32</a:t>
            </a:fld>
            <a:endParaRPr lang="en-GB"/>
          </a:p>
        </p:txBody>
      </p:sp>
    </p:spTree>
    <p:extLst>
      <p:ext uri="{BB962C8B-B14F-4D97-AF65-F5344CB8AC3E}">
        <p14:creationId xmlns:p14="http://schemas.microsoft.com/office/powerpoint/2010/main" val="21507669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33</a:t>
            </a:fld>
            <a:endParaRPr lang="en-GB"/>
          </a:p>
        </p:txBody>
      </p:sp>
    </p:spTree>
    <p:extLst>
      <p:ext uri="{BB962C8B-B14F-4D97-AF65-F5344CB8AC3E}">
        <p14:creationId xmlns:p14="http://schemas.microsoft.com/office/powerpoint/2010/main" val="34200414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22827-E97D-D997-3DA7-FF16698351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9BEB22-AD5A-39C0-A303-6D7D7B4E14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456AF1-DA01-0415-E76F-97ACBA4E715B}"/>
              </a:ext>
            </a:extLst>
          </p:cNvPr>
          <p:cNvSpPr>
            <a:spLocks noGrp="1"/>
          </p:cNvSpPr>
          <p:nvPr>
            <p:ph type="body" idx="1"/>
          </p:nvPr>
        </p:nvSpPr>
        <p:spPr/>
        <p:txBody>
          <a:bodyPr/>
          <a:lstStyle/>
          <a:p>
            <a:r>
              <a:rPr lang="en-GB" dirty="0"/>
              <a:t>Naturally, 3 areas with increasing population, surrounded by hostile forces – deteriorating living conditions.</a:t>
            </a:r>
          </a:p>
          <a:p>
            <a:endParaRPr lang="en-GB" dirty="0"/>
          </a:p>
        </p:txBody>
      </p:sp>
      <p:sp>
        <p:nvSpPr>
          <p:cNvPr id="4" name="Slide Number Placeholder 3">
            <a:extLst>
              <a:ext uri="{FF2B5EF4-FFF2-40B4-BE49-F238E27FC236}">
                <a16:creationId xmlns:a16="http://schemas.microsoft.com/office/drawing/2014/main" id="{D5B1F20C-4EF6-845A-C298-59603534F332}"/>
              </a:ext>
            </a:extLst>
          </p:cNvPr>
          <p:cNvSpPr>
            <a:spLocks noGrp="1"/>
          </p:cNvSpPr>
          <p:nvPr>
            <p:ph type="sldNum" sz="quarter" idx="5"/>
          </p:nvPr>
        </p:nvSpPr>
        <p:spPr/>
        <p:txBody>
          <a:bodyPr/>
          <a:lstStyle/>
          <a:p>
            <a:fld id="{BF6F526E-2C18-4C2B-B489-D107FE738CA1}" type="slidenum">
              <a:rPr lang="en-GB" smtClean="0"/>
              <a:t>34</a:t>
            </a:fld>
            <a:endParaRPr lang="en-GB"/>
          </a:p>
        </p:txBody>
      </p:sp>
    </p:spTree>
    <p:extLst>
      <p:ext uri="{BB962C8B-B14F-4D97-AF65-F5344CB8AC3E}">
        <p14:creationId xmlns:p14="http://schemas.microsoft.com/office/powerpoint/2010/main" val="10382870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 and boys as potential future combatants for Bosnian Muslim community specifically because of their gender. Targeting of men and boys as a group – we will also see this in early stages of genocide in Rwanda.</a:t>
            </a:r>
          </a:p>
        </p:txBody>
      </p:sp>
      <p:sp>
        <p:nvSpPr>
          <p:cNvPr id="4" name="Slide Number Placeholder 3"/>
          <p:cNvSpPr>
            <a:spLocks noGrp="1"/>
          </p:cNvSpPr>
          <p:nvPr>
            <p:ph type="sldNum" sz="quarter" idx="5"/>
          </p:nvPr>
        </p:nvSpPr>
        <p:spPr/>
        <p:txBody>
          <a:bodyPr/>
          <a:lstStyle/>
          <a:p>
            <a:fld id="{BF6F526E-2C18-4C2B-B489-D107FE738CA1}" type="slidenum">
              <a:rPr lang="en-GB" smtClean="0"/>
              <a:t>35</a:t>
            </a:fld>
            <a:endParaRPr lang="en-GB"/>
          </a:p>
        </p:txBody>
      </p:sp>
    </p:spTree>
    <p:extLst>
      <p:ext uri="{BB962C8B-B14F-4D97-AF65-F5344CB8AC3E}">
        <p14:creationId xmlns:p14="http://schemas.microsoft.com/office/powerpoint/2010/main" val="22003139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Non-intervention seen as green light to continue violence.</a:t>
            </a:r>
          </a:p>
        </p:txBody>
      </p:sp>
      <p:sp>
        <p:nvSpPr>
          <p:cNvPr id="4" name="Slide Number Placeholder 3"/>
          <p:cNvSpPr>
            <a:spLocks noGrp="1"/>
          </p:cNvSpPr>
          <p:nvPr>
            <p:ph type="sldNum" sz="quarter" idx="5"/>
          </p:nvPr>
        </p:nvSpPr>
        <p:spPr/>
        <p:txBody>
          <a:bodyPr/>
          <a:lstStyle/>
          <a:p>
            <a:fld id="{BF6F526E-2C18-4C2B-B489-D107FE738CA1}" type="slidenum">
              <a:rPr lang="en-GB" smtClean="0"/>
              <a:t>37</a:t>
            </a:fld>
            <a:endParaRPr lang="en-GB"/>
          </a:p>
        </p:txBody>
      </p:sp>
    </p:spTree>
    <p:extLst>
      <p:ext uri="{BB962C8B-B14F-4D97-AF65-F5344CB8AC3E}">
        <p14:creationId xmlns:p14="http://schemas.microsoft.com/office/powerpoint/2010/main" val="19894495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38</a:t>
            </a:fld>
            <a:endParaRPr lang="en-GB"/>
          </a:p>
        </p:txBody>
      </p:sp>
    </p:spTree>
    <p:extLst>
      <p:ext uri="{BB962C8B-B14F-4D97-AF65-F5344CB8AC3E}">
        <p14:creationId xmlns:p14="http://schemas.microsoft.com/office/powerpoint/2010/main" val="7388673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if Dutch wanted to intervene, lacked supplies to do so.</a:t>
            </a:r>
          </a:p>
        </p:txBody>
      </p:sp>
      <p:sp>
        <p:nvSpPr>
          <p:cNvPr id="4" name="Slide Number Placeholder 3"/>
          <p:cNvSpPr>
            <a:spLocks noGrp="1"/>
          </p:cNvSpPr>
          <p:nvPr>
            <p:ph type="sldNum" sz="quarter" idx="5"/>
          </p:nvPr>
        </p:nvSpPr>
        <p:spPr/>
        <p:txBody>
          <a:bodyPr/>
          <a:lstStyle/>
          <a:p>
            <a:fld id="{BF6F526E-2C18-4C2B-B489-D107FE738CA1}" type="slidenum">
              <a:rPr lang="en-GB" smtClean="0"/>
              <a:t>39</a:t>
            </a:fld>
            <a:endParaRPr lang="en-GB"/>
          </a:p>
        </p:txBody>
      </p:sp>
    </p:spTree>
    <p:extLst>
      <p:ext uri="{BB962C8B-B14F-4D97-AF65-F5344CB8AC3E}">
        <p14:creationId xmlns:p14="http://schemas.microsoft.com/office/powerpoint/2010/main" val="13209722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Court seen as manifestation of international guilt over non-intervention</a:t>
            </a:r>
          </a:p>
          <a:p>
            <a:r>
              <a:rPr lang="en-GB" dirty="0"/>
              <a:t>ICTY – unlike ICTR selective justice – notable for having tried suspects across ethnic groups.</a:t>
            </a:r>
          </a:p>
        </p:txBody>
      </p:sp>
      <p:sp>
        <p:nvSpPr>
          <p:cNvPr id="4" name="Slide Number Placeholder 3"/>
          <p:cNvSpPr>
            <a:spLocks noGrp="1"/>
          </p:cNvSpPr>
          <p:nvPr>
            <p:ph type="sldNum" sz="quarter" idx="5"/>
          </p:nvPr>
        </p:nvSpPr>
        <p:spPr/>
        <p:txBody>
          <a:bodyPr/>
          <a:lstStyle/>
          <a:p>
            <a:fld id="{BF6F526E-2C18-4C2B-B489-D107FE738CA1}" type="slidenum">
              <a:rPr lang="en-GB" smtClean="0"/>
              <a:t>46</a:t>
            </a:fld>
            <a:endParaRPr lang="en-GB"/>
          </a:p>
        </p:txBody>
      </p:sp>
    </p:spTree>
    <p:extLst>
      <p:ext uri="{BB962C8B-B14F-4D97-AF65-F5344CB8AC3E}">
        <p14:creationId xmlns:p14="http://schemas.microsoft.com/office/powerpoint/2010/main" val="2205872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47</a:t>
            </a:fld>
            <a:endParaRPr lang="en-GB"/>
          </a:p>
        </p:txBody>
      </p:sp>
    </p:spTree>
    <p:extLst>
      <p:ext uri="{BB962C8B-B14F-4D97-AF65-F5344CB8AC3E}">
        <p14:creationId xmlns:p14="http://schemas.microsoft.com/office/powerpoint/2010/main" val="20101517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ICTY </a:t>
            </a:r>
            <a:r>
              <a:rPr lang="en-GB" dirty="0" err="1"/>
              <a:t>recgonised</a:t>
            </a:r>
            <a:r>
              <a:rPr lang="en-GB" dirty="0"/>
              <a:t> Srebrenica as genocide – but not other violence in Bosnia. ICJ case – contradiction in international law.</a:t>
            </a:r>
          </a:p>
          <a:p>
            <a:r>
              <a:rPr lang="en-GB" dirty="0"/>
              <a:t>Raises questions about genocide convention and the 1948 definition.</a:t>
            </a:r>
          </a:p>
          <a:p>
            <a:r>
              <a:rPr lang="en-GB" dirty="0"/>
              <a:t>What does it mean for perpetrators/survivors if particular violence is categorised as genocide while </a:t>
            </a:r>
            <a:r>
              <a:rPr lang="en-GB"/>
              <a:t>other violence is not?</a:t>
            </a:r>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48</a:t>
            </a:fld>
            <a:endParaRPr lang="en-GB"/>
          </a:p>
        </p:txBody>
      </p:sp>
    </p:spTree>
    <p:extLst>
      <p:ext uri="{BB962C8B-B14F-4D97-AF65-F5344CB8AC3E}">
        <p14:creationId xmlns:p14="http://schemas.microsoft.com/office/powerpoint/2010/main" val="1423043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7/9/2026</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94033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7/9/2026</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49592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7/9/2026</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7547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7/9/2026</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7776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7/9/2026</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431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7/9/2026</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70317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7/9/2026</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7841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7/9/2026</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89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7/9/2026</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5298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7/9/2026</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46114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7/9/2026</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774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7/9/2026</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2031796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notesSlide" Target="../notesSlides/notesSlide25.xml"/></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1225106"/>
            <a:ext cx="8132066"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A22CD-0AF5-3589-32CA-09FDD92D0026}"/>
              </a:ext>
            </a:extLst>
          </p:cNvPr>
          <p:cNvSpPr>
            <a:spLocks noGrp="1"/>
          </p:cNvSpPr>
          <p:nvPr>
            <p:ph type="ctrTitle"/>
          </p:nvPr>
        </p:nvSpPr>
        <p:spPr>
          <a:xfrm>
            <a:off x="4703402" y="1841412"/>
            <a:ext cx="6406559" cy="2688020"/>
          </a:xfrm>
        </p:spPr>
        <p:txBody>
          <a:bodyPr>
            <a:normAutofit/>
          </a:bodyPr>
          <a:lstStyle/>
          <a:p>
            <a:pPr algn="l"/>
            <a:r>
              <a:rPr lang="en-GB" sz="6200" dirty="0">
                <a:solidFill>
                  <a:schemeClr val="bg1"/>
                </a:solidFill>
              </a:rPr>
              <a:t>HPHI4903: </a:t>
            </a:r>
            <a:r>
              <a:rPr lang="en-GB" sz="6200" dirty="0" err="1">
                <a:solidFill>
                  <a:schemeClr val="bg1"/>
                </a:solidFill>
              </a:rPr>
              <a:t>PathWAYS</a:t>
            </a:r>
            <a:r>
              <a:rPr lang="en-GB" sz="6200" dirty="0">
                <a:solidFill>
                  <a:schemeClr val="bg1"/>
                </a:solidFill>
              </a:rPr>
              <a:t> TO EVIL</a:t>
            </a:r>
          </a:p>
        </p:txBody>
      </p:sp>
      <p:sp>
        <p:nvSpPr>
          <p:cNvPr id="3" name="Subtitle 2">
            <a:extLst>
              <a:ext uri="{FF2B5EF4-FFF2-40B4-BE49-F238E27FC236}">
                <a16:creationId xmlns:a16="http://schemas.microsoft.com/office/drawing/2014/main" id="{27F06B0A-3673-FB72-43D9-86026D060083}"/>
              </a:ext>
            </a:extLst>
          </p:cNvPr>
          <p:cNvSpPr>
            <a:spLocks noGrp="1"/>
          </p:cNvSpPr>
          <p:nvPr>
            <p:ph type="subTitle" idx="1"/>
          </p:nvPr>
        </p:nvSpPr>
        <p:spPr>
          <a:xfrm>
            <a:off x="4703402" y="5206246"/>
            <a:ext cx="7251254" cy="1524338"/>
          </a:xfrm>
        </p:spPr>
        <p:txBody>
          <a:bodyPr>
            <a:normAutofit/>
          </a:bodyPr>
          <a:lstStyle/>
          <a:p>
            <a:pPr algn="l">
              <a:lnSpc>
                <a:spcPct val="91000"/>
              </a:lnSpc>
            </a:pPr>
            <a:r>
              <a:rPr lang="en-GB" sz="2800" dirty="0">
                <a:solidFill>
                  <a:schemeClr val="tx1"/>
                </a:solidFill>
              </a:rPr>
              <a:t>Session 8: The fall of the former Yugoslavia and genocide in Bosnia-Herzegovina</a:t>
            </a:r>
          </a:p>
          <a:p>
            <a:pPr algn="l">
              <a:lnSpc>
                <a:spcPct val="91000"/>
              </a:lnSpc>
            </a:pPr>
            <a:r>
              <a:rPr lang="en-GB" sz="2800" dirty="0">
                <a:solidFill>
                  <a:schemeClr val="tx1"/>
                </a:solidFill>
              </a:rPr>
              <a:t>Dr Rhian Elinor Keyse</a:t>
            </a:r>
          </a:p>
        </p:txBody>
      </p:sp>
      <p:pic>
        <p:nvPicPr>
          <p:cNvPr id="4" name="Picture 3">
            <a:extLst>
              <a:ext uri="{FF2B5EF4-FFF2-40B4-BE49-F238E27FC236}">
                <a16:creationId xmlns:a16="http://schemas.microsoft.com/office/drawing/2014/main" id="{4524E632-F971-72FE-951D-67FEAE6E629C}"/>
              </a:ext>
            </a:extLst>
          </p:cNvPr>
          <p:cNvPicPr>
            <a:picLocks noChangeAspect="1"/>
          </p:cNvPicPr>
          <p:nvPr/>
        </p:nvPicPr>
        <p:blipFill>
          <a:blip r:embed="rId2"/>
          <a:srcRect l="23867" r="15861" b="1"/>
          <a:stretch/>
        </p:blipFill>
        <p:spPr>
          <a:xfrm>
            <a:off x="20" y="1225106"/>
            <a:ext cx="4059915" cy="3788958"/>
          </a:xfrm>
          <a:prstGeom prst="rect">
            <a:avLst/>
          </a:prstGeom>
        </p:spPr>
      </p:pic>
    </p:spTree>
    <p:extLst>
      <p:ext uri="{BB962C8B-B14F-4D97-AF65-F5344CB8AC3E}">
        <p14:creationId xmlns:p14="http://schemas.microsoft.com/office/powerpoint/2010/main" val="1333353344"/>
      </p:ext>
    </p:extLst>
  </p:cSld>
  <p:clrMapOvr>
    <a:masterClrMapping/>
  </p:clrMapOvr>
  <mc:AlternateContent xmlns:mc="http://schemas.openxmlformats.org/markup-compatibility/2006" xmlns:p14="http://schemas.microsoft.com/office/powerpoint/2010/main">
    <mc:Choice Requires="p14">
      <p:transition spd="slow" p14:dur="2000" advTm="17261"/>
    </mc:Choice>
    <mc:Fallback xmlns="">
      <p:transition spd="slow" advTm="1726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17C1-E9D0-E1A8-E590-7DCC8D5086D2}"/>
              </a:ext>
            </a:extLst>
          </p:cNvPr>
          <p:cNvSpPr>
            <a:spLocks noGrp="1"/>
          </p:cNvSpPr>
          <p:nvPr>
            <p:ph type="title"/>
          </p:nvPr>
        </p:nvSpPr>
        <p:spPr/>
        <p:txBody>
          <a:bodyPr/>
          <a:lstStyle/>
          <a:p>
            <a:r>
              <a:rPr lang="en-GB" dirty="0"/>
              <a:t>CONTENT NOTE</a:t>
            </a:r>
          </a:p>
        </p:txBody>
      </p:sp>
      <p:sp>
        <p:nvSpPr>
          <p:cNvPr id="3" name="Content Placeholder 2">
            <a:extLst>
              <a:ext uri="{FF2B5EF4-FFF2-40B4-BE49-F238E27FC236}">
                <a16:creationId xmlns:a16="http://schemas.microsoft.com/office/drawing/2014/main" id="{1D18D2C0-1418-6A8B-AFC5-1BA163B8B7DB}"/>
              </a:ext>
            </a:extLst>
          </p:cNvPr>
          <p:cNvSpPr>
            <a:spLocks noGrp="1"/>
          </p:cNvSpPr>
          <p:nvPr>
            <p:ph idx="1"/>
          </p:nvPr>
        </p:nvSpPr>
        <p:spPr>
          <a:xfrm>
            <a:off x="961644" y="2366622"/>
            <a:ext cx="10268712" cy="4081990"/>
          </a:xfrm>
        </p:spPr>
        <p:txBody>
          <a:bodyPr>
            <a:normAutofit fontScale="25000" lnSpcReduction="20000"/>
          </a:bodyPr>
          <a:lstStyle/>
          <a:p>
            <a:pPr>
              <a:lnSpc>
                <a:spcPct val="115000"/>
              </a:lnSpc>
              <a:spcAft>
                <a:spcPts val="0"/>
              </a:spcAft>
            </a:pPr>
            <a:r>
              <a:rPr lang="en-GB" sz="9600" kern="100" dirty="0">
                <a:effectLst/>
                <a:ea typeface="DengXian" panose="02010600030101010101" pitchFamily="2" charset="-122"/>
                <a:cs typeface="Arial" panose="020B0604020202020204" pitchFamily="34" charset="0"/>
              </a:rPr>
              <a:t>Topics covered will include violence (including sexual and racist violence), murder, sexual assault, racism, homophobia and transphobia.</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Let’s treat each other carefully</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There will be breaks, but you’re welcome to step outside if you need to take care of yourself, and rejoin when you feel able.</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Local and national support resources are available – these are linked here:</a:t>
            </a: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2"/>
              </a:rPr>
              <a:t>Wellbeing Support | University of Wales Trinity Saint David (uwtsd.ac.uk)</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3"/>
              </a:rPr>
              <a:t>Domestic abuse | GOV.WALES</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4"/>
              </a:rPr>
              <a:t>New Pathways Rape crisis and sexual abuse support services.</a:t>
            </a:r>
            <a:endParaRPr lang="en-GB" sz="96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1702952"/>
      </p:ext>
    </p:extLst>
  </p:cSld>
  <p:clrMapOvr>
    <a:masterClrMapping/>
  </p:clrMapOvr>
  <mc:AlternateContent xmlns:mc="http://schemas.openxmlformats.org/markup-compatibility/2006" xmlns:p14="http://schemas.microsoft.com/office/powerpoint/2010/main">
    <mc:Choice Requires="p14">
      <p:transition spd="slow" p14:dur="2000" advTm="60209"/>
    </mc:Choice>
    <mc:Fallback xmlns="">
      <p:transition spd="slow" advTm="6020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2629C-911B-8293-2480-EC9FEB6CC10C}"/>
              </a:ext>
            </a:extLst>
          </p:cNvPr>
          <p:cNvSpPr>
            <a:spLocks noGrp="1"/>
          </p:cNvSpPr>
          <p:nvPr>
            <p:ph type="title"/>
          </p:nvPr>
        </p:nvSpPr>
        <p:spPr/>
        <p:txBody>
          <a:bodyPr/>
          <a:lstStyle/>
          <a:p>
            <a:r>
              <a:rPr lang="en-GB" dirty="0"/>
              <a:t>This session</a:t>
            </a:r>
          </a:p>
        </p:txBody>
      </p:sp>
      <p:sp>
        <p:nvSpPr>
          <p:cNvPr id="3" name="Content Placeholder 2">
            <a:extLst>
              <a:ext uri="{FF2B5EF4-FFF2-40B4-BE49-F238E27FC236}">
                <a16:creationId xmlns:a16="http://schemas.microsoft.com/office/drawing/2014/main" id="{FBC5B823-3BF7-8101-BD6F-3564696268B4}"/>
              </a:ext>
            </a:extLst>
          </p:cNvPr>
          <p:cNvSpPr>
            <a:spLocks noGrp="1"/>
          </p:cNvSpPr>
          <p:nvPr>
            <p:ph idx="1"/>
          </p:nvPr>
        </p:nvSpPr>
        <p:spPr/>
        <p:txBody>
          <a:bodyPr>
            <a:normAutofit/>
          </a:bodyPr>
          <a:lstStyle/>
          <a:p>
            <a:pPr marL="457200" indent="-457200">
              <a:spcBef>
                <a:spcPts val="0"/>
              </a:spcBef>
              <a:spcAft>
                <a:spcPts val="0"/>
              </a:spcAft>
              <a:buFont typeface="Arial" panose="020B0604020202020204" pitchFamily="34" charset="0"/>
              <a:buChar char="•"/>
            </a:pPr>
            <a:r>
              <a:rPr lang="en-GB" sz="3200" dirty="0"/>
              <a:t>Review of last session</a:t>
            </a:r>
          </a:p>
          <a:p>
            <a:pPr marL="457200" indent="-457200">
              <a:spcBef>
                <a:spcPts val="0"/>
              </a:spcBef>
              <a:spcAft>
                <a:spcPts val="0"/>
              </a:spcAft>
              <a:buFont typeface="Arial" panose="020B0604020202020204" pitchFamily="34" charset="0"/>
              <a:buChar char="•"/>
            </a:pPr>
            <a:r>
              <a:rPr lang="en-GB" sz="3200" dirty="0"/>
              <a:t>Overview of the fall of Yugoslavia and conflict in Bosnia</a:t>
            </a:r>
          </a:p>
          <a:p>
            <a:pPr marL="457200" indent="-457200">
              <a:spcBef>
                <a:spcPts val="0"/>
              </a:spcBef>
              <a:spcAft>
                <a:spcPts val="0"/>
              </a:spcAft>
              <a:buFont typeface="Arial" panose="020B0604020202020204" pitchFamily="34" charset="0"/>
              <a:buChar char="•"/>
            </a:pPr>
            <a:r>
              <a:rPr lang="en-GB" sz="3200" dirty="0"/>
              <a:t>International response</a:t>
            </a:r>
          </a:p>
          <a:p>
            <a:pPr marL="457200" indent="-457200">
              <a:spcBef>
                <a:spcPts val="0"/>
              </a:spcBef>
              <a:spcAft>
                <a:spcPts val="0"/>
              </a:spcAft>
              <a:buFont typeface="Arial" panose="020B0604020202020204" pitchFamily="34" charset="0"/>
              <a:buChar char="•"/>
            </a:pPr>
            <a:r>
              <a:rPr lang="en-GB" sz="3200" dirty="0"/>
              <a:t>The question of genocide</a:t>
            </a:r>
          </a:p>
          <a:p>
            <a:pPr marL="457200" indent="-457200">
              <a:spcBef>
                <a:spcPts val="0"/>
              </a:spcBef>
              <a:spcAft>
                <a:spcPts val="0"/>
              </a:spcAft>
              <a:buFont typeface="Arial" panose="020B0604020202020204" pitchFamily="34" charset="0"/>
              <a:buChar char="•"/>
            </a:pPr>
            <a:endParaRPr lang="en-GB" sz="3200" dirty="0"/>
          </a:p>
        </p:txBody>
      </p:sp>
    </p:spTree>
    <p:extLst>
      <p:ext uri="{BB962C8B-B14F-4D97-AF65-F5344CB8AC3E}">
        <p14:creationId xmlns:p14="http://schemas.microsoft.com/office/powerpoint/2010/main" val="1037085232"/>
      </p:ext>
    </p:extLst>
  </p:cSld>
  <p:clrMapOvr>
    <a:masterClrMapping/>
  </p:clrMapOvr>
  <mc:AlternateContent xmlns:mc="http://schemas.openxmlformats.org/markup-compatibility/2006" xmlns:p14="http://schemas.microsoft.com/office/powerpoint/2010/main">
    <mc:Choice Requires="p14">
      <p:transition spd="slow" p14:dur="2000" advTm="34457"/>
    </mc:Choice>
    <mc:Fallback xmlns="">
      <p:transition spd="slow" advTm="3445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D6E3F-E014-CE21-1655-1AD5CB1376BB}"/>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REVIEW</a:t>
            </a:r>
          </a:p>
        </p:txBody>
      </p:sp>
    </p:spTree>
    <p:extLst>
      <p:ext uri="{BB962C8B-B14F-4D97-AF65-F5344CB8AC3E}">
        <p14:creationId xmlns:p14="http://schemas.microsoft.com/office/powerpoint/2010/main" val="38261482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152"/>
    </mc:Choice>
    <mc:Fallback xmlns="">
      <p:transition spd="slow" advTm="215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584022-8B1B-A16F-1DC2-E38AD1C57C4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E1B8BAF3-B8A0-7F5C-087F-ABF55835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DC1D1967-7178-188E-E3DE-8450D4EB1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305793B-D75F-2E23-8E70-92D8714E9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60CB9-AB75-A56F-B312-E728BA27AE92}"/>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Genocide in Bosnia-Herzegovina</a:t>
            </a:r>
          </a:p>
        </p:txBody>
      </p:sp>
    </p:spTree>
    <p:extLst>
      <p:ext uri="{BB962C8B-B14F-4D97-AF65-F5344CB8AC3E}">
        <p14:creationId xmlns:p14="http://schemas.microsoft.com/office/powerpoint/2010/main" val="29831728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6694"/>
    </mc:Choice>
    <mc:Fallback xmlns="">
      <p:transition spd="slow" advTm="1669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525C4-AF4D-5160-1555-87D716563FFE}"/>
              </a:ext>
            </a:extLst>
          </p:cNvPr>
          <p:cNvSpPr>
            <a:spLocks noGrp="1"/>
          </p:cNvSpPr>
          <p:nvPr>
            <p:ph type="title"/>
          </p:nvPr>
        </p:nvSpPr>
        <p:spPr>
          <a:xfrm>
            <a:off x="960120" y="317814"/>
            <a:ext cx="10268712" cy="1700784"/>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9D5B2B3E-F1EB-74C5-BDC4-358124364640}"/>
              </a:ext>
            </a:extLst>
          </p:cNvPr>
          <p:cNvSpPr>
            <a:spLocks noGrp="1"/>
          </p:cNvSpPr>
          <p:nvPr>
            <p:ph idx="1"/>
          </p:nvPr>
        </p:nvSpPr>
        <p:spPr>
          <a:xfrm>
            <a:off x="960120" y="2582803"/>
            <a:ext cx="10362132" cy="3593592"/>
          </a:xfrm>
        </p:spPr>
        <p:txBody>
          <a:bodyPr>
            <a:normAutofit fontScale="92500" lnSpcReduction="20000"/>
          </a:bodyPr>
          <a:lstStyle/>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Wars and genocide in former Yugoslavia , 1991-1995</a:t>
            </a:r>
          </a:p>
          <a:p>
            <a:pPr>
              <a:lnSpc>
                <a:spcPct val="115000"/>
              </a:lnSpc>
              <a:spcAft>
                <a:spcPts val="800"/>
              </a:spcAft>
            </a:pPr>
            <a:r>
              <a:rPr lang="en-GB" sz="2400" kern="100" dirty="0">
                <a:latin typeface="Aptos" panose="020B0004020202020204" pitchFamily="34" charset="0"/>
                <a:ea typeface="DengXian" panose="02010600030101010101" pitchFamily="2" charset="-122"/>
                <a:cs typeface="Arial" panose="020B0604020202020204" pitchFamily="34" charset="0"/>
              </a:rPr>
              <a:t>Estimated 100,000 people killed during the war in Bosnia 1992-1995, including July 1995 genocidal killing of 8,000 Bosnian Muslims in Srebrenica (</a:t>
            </a:r>
            <a:r>
              <a:rPr lang="en-GB" sz="2400" kern="100" dirty="0" err="1">
                <a:latin typeface="Aptos" panose="020B0004020202020204" pitchFamily="34" charset="0"/>
                <a:ea typeface="DengXian" panose="02010600030101010101" pitchFamily="2" charset="-122"/>
                <a:cs typeface="Arial" panose="020B0604020202020204" pitchFamily="34" charset="0"/>
              </a:rPr>
              <a:t>Tabeau</a:t>
            </a:r>
            <a:r>
              <a:rPr lang="en-GB" sz="2400" kern="100" dirty="0">
                <a:latin typeface="Aptos" panose="020B0004020202020204" pitchFamily="34" charset="0"/>
                <a:ea typeface="DengXian" panose="02010600030101010101" pitchFamily="2" charset="-122"/>
                <a:cs typeface="Arial" panose="020B0604020202020204" pitchFamily="34" charset="0"/>
              </a:rPr>
              <a:t> and </a:t>
            </a:r>
            <a:r>
              <a:rPr lang="en-GB" sz="2400" kern="100" dirty="0" err="1">
                <a:latin typeface="Aptos" panose="020B0004020202020204" pitchFamily="34" charset="0"/>
                <a:ea typeface="DengXian" panose="02010600030101010101" pitchFamily="2" charset="-122"/>
                <a:cs typeface="Arial" panose="020B0604020202020204" pitchFamily="34" charset="0"/>
              </a:rPr>
              <a:t>Bijak</a:t>
            </a:r>
            <a:r>
              <a:rPr lang="en-GB" sz="2400" kern="100" dirty="0">
                <a:latin typeface="Aptos" panose="020B0004020202020204" pitchFamily="34" charset="0"/>
                <a:ea typeface="DengXian" panose="02010600030101010101" pitchFamily="2" charset="-122"/>
                <a:cs typeface="Arial" panose="020B0604020202020204" pitchFamily="34" charset="0"/>
              </a:rPr>
              <a:t>, 2005).</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Majority of those killed were Muslims.</a:t>
            </a:r>
          </a:p>
          <a:p>
            <a:pPr>
              <a:lnSpc>
                <a:spcPct val="115000"/>
              </a:lnSpc>
              <a:spcAft>
                <a:spcPts val="800"/>
              </a:spcAft>
            </a:pPr>
            <a:r>
              <a:rPr lang="en-GB" sz="2400" kern="100" dirty="0">
                <a:latin typeface="Aptos" panose="020B0004020202020204" pitchFamily="34" charset="0"/>
                <a:ea typeface="DengXian" panose="02010600030101010101" pitchFamily="2" charset="-122"/>
                <a:cs typeface="Arial" panose="020B0604020202020204" pitchFamily="34" charset="0"/>
              </a:rPr>
              <a:t>Serbian casualties the next largest  in number.</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Serbian casualties overwhelmingl</a:t>
            </a:r>
            <a:r>
              <a:rPr lang="en-GB" sz="2400" kern="100" dirty="0">
                <a:latin typeface="Aptos" panose="020B0004020202020204" pitchFamily="34" charset="0"/>
                <a:ea typeface="DengXian" panose="02010600030101010101" pitchFamily="2" charset="-122"/>
                <a:cs typeface="Arial" panose="020B0604020202020204" pitchFamily="34" charset="0"/>
              </a:rPr>
              <a:t>y military personnel, Muslim casualties evenly split between military and civilians (Hayden, 2008).</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558660343"/>
      </p:ext>
    </p:extLst>
  </p:cSld>
  <p:clrMapOvr>
    <a:masterClrMapping/>
  </p:clrMapOvr>
  <mc:AlternateContent xmlns:mc="http://schemas.openxmlformats.org/markup-compatibility/2006" xmlns:p14="http://schemas.microsoft.com/office/powerpoint/2010/main">
    <mc:Choice Requires="p14">
      <p:transition spd="slow" p14:dur="2000" advTm="79360"/>
    </mc:Choice>
    <mc:Fallback xmlns="">
      <p:transition spd="slow" advTm="7936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C1E93-7743-4808-EFBD-C426C1256944}"/>
              </a:ext>
            </a:extLst>
          </p:cNvPr>
          <p:cNvSpPr>
            <a:spLocks noGrp="1"/>
          </p:cNvSpPr>
          <p:nvPr>
            <p:ph type="title"/>
          </p:nvPr>
        </p:nvSpPr>
        <p:spPr>
          <a:xfrm>
            <a:off x="960120" y="317814"/>
            <a:ext cx="10268712" cy="1700784"/>
          </a:xfrm>
        </p:spPr>
        <p:txBody>
          <a:bodyPr>
            <a:normAutofit/>
          </a:bodyPr>
          <a:lstStyle/>
          <a:p>
            <a:r>
              <a:rPr lang="en-GB" dirty="0"/>
              <a:t>Yugoslavia</a:t>
            </a:r>
          </a:p>
        </p:txBody>
      </p:sp>
      <p:sp>
        <p:nvSpPr>
          <p:cNvPr id="3" name="Content Placeholder 2">
            <a:extLst>
              <a:ext uri="{FF2B5EF4-FFF2-40B4-BE49-F238E27FC236}">
                <a16:creationId xmlns:a16="http://schemas.microsoft.com/office/drawing/2014/main" id="{4947AB02-D1AC-9C6A-37D4-2E96F2181456}"/>
              </a:ext>
            </a:extLst>
          </p:cNvPr>
          <p:cNvSpPr>
            <a:spLocks noGrp="1"/>
          </p:cNvSpPr>
          <p:nvPr>
            <p:ph idx="1"/>
          </p:nvPr>
        </p:nvSpPr>
        <p:spPr>
          <a:xfrm>
            <a:off x="960120" y="2587752"/>
            <a:ext cx="5869303" cy="3593592"/>
          </a:xfrm>
        </p:spPr>
        <p:txBody>
          <a:bodyPr>
            <a:normAutofit lnSpcReduction="10000"/>
          </a:bodyPr>
          <a:lstStyle/>
          <a:p>
            <a:r>
              <a:rPr lang="en-GB" kern="100" dirty="0">
                <a:effectLst/>
                <a:latin typeface="Aptos" panose="020B0004020202020204" pitchFamily="34" charset="0"/>
                <a:ea typeface="DengXian" panose="02010600030101010101" pitchFamily="2" charset="-122"/>
                <a:cs typeface="Arial" panose="020B0604020202020204" pitchFamily="34" charset="0"/>
              </a:rPr>
              <a:t>Federal Republic of Yugoslavia in 1991 made up of 6 semi-autonomous republics (Serbia, Croatia, Bosnia and Herzegovina, Macedonia, Montenegro, Slovenia).</a:t>
            </a:r>
          </a:p>
          <a:p>
            <a:r>
              <a:rPr lang="en-GB" sz="2800" kern="100" dirty="0">
                <a:latin typeface="Aptos" panose="020B0004020202020204" pitchFamily="34" charset="0"/>
                <a:ea typeface="DengXian" panose="02010600030101010101" pitchFamily="2" charset="-122"/>
                <a:cs typeface="Arial" panose="020B0604020202020204" pitchFamily="34" charset="0"/>
              </a:rPr>
              <a:t>Serbia: Largest republic</a:t>
            </a:r>
          </a:p>
          <a:p>
            <a:r>
              <a:rPr lang="en-GB" sz="2800" kern="100" dirty="0">
                <a:latin typeface="Aptos" panose="020B0004020202020204" pitchFamily="34" charset="0"/>
                <a:ea typeface="DengXian" panose="02010600030101010101" pitchFamily="2" charset="-122"/>
                <a:cs typeface="Arial" panose="020B0604020202020204" pitchFamily="34" charset="0"/>
              </a:rPr>
              <a:t>2 autonomous provinces: Vojvodina in north, Kosovo in south. </a:t>
            </a:r>
          </a:p>
          <a:p>
            <a:endParaRPr lang="en-GB"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82300AB7-735A-7C4A-EEAD-2232F31C2EF6}"/>
              </a:ext>
            </a:extLst>
          </p:cNvPr>
          <p:cNvPicPr>
            <a:picLocks noChangeAspect="1"/>
          </p:cNvPicPr>
          <p:nvPr/>
        </p:nvPicPr>
        <p:blipFill>
          <a:blip r:embed="rId3"/>
          <a:srcRect l="6138" r="8743" b="2"/>
          <a:stretch/>
        </p:blipFill>
        <p:spPr>
          <a:xfrm>
            <a:off x="7537704" y="2264989"/>
            <a:ext cx="4654296" cy="4593011"/>
          </a:xfrm>
          <a:prstGeom prst="rect">
            <a:avLst/>
          </a:prstGeom>
        </p:spPr>
      </p:pic>
    </p:spTree>
    <p:extLst>
      <p:ext uri="{BB962C8B-B14F-4D97-AF65-F5344CB8AC3E}">
        <p14:creationId xmlns:p14="http://schemas.microsoft.com/office/powerpoint/2010/main" val="2407611845"/>
      </p:ext>
    </p:extLst>
  </p:cSld>
  <p:clrMapOvr>
    <a:masterClrMapping/>
  </p:clrMapOvr>
  <mc:AlternateContent xmlns:mc="http://schemas.openxmlformats.org/markup-compatibility/2006" xmlns:p14="http://schemas.microsoft.com/office/powerpoint/2010/main">
    <mc:Choice Requires="p14">
      <p:transition spd="slow" p14:dur="2000" advTm="44011"/>
    </mc:Choice>
    <mc:Fallback xmlns="">
      <p:transition spd="slow" advTm="4401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C59512-41B0-1105-0465-E556869FFB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68C3BD-BDBA-556B-2606-EE18394BFC7C}"/>
              </a:ext>
            </a:extLst>
          </p:cNvPr>
          <p:cNvSpPr>
            <a:spLocks noGrp="1"/>
          </p:cNvSpPr>
          <p:nvPr>
            <p:ph type="title"/>
          </p:nvPr>
        </p:nvSpPr>
        <p:spPr/>
        <p:txBody>
          <a:bodyPr>
            <a:normAutofit fontScale="90000"/>
          </a:bodyPr>
          <a:lstStyle/>
          <a:p>
            <a:r>
              <a:rPr lang="en-GB" dirty="0"/>
              <a:t>Federal republic of Yugoslavia</a:t>
            </a:r>
          </a:p>
        </p:txBody>
      </p:sp>
      <p:sp>
        <p:nvSpPr>
          <p:cNvPr id="3" name="Content Placeholder 2">
            <a:extLst>
              <a:ext uri="{FF2B5EF4-FFF2-40B4-BE49-F238E27FC236}">
                <a16:creationId xmlns:a16="http://schemas.microsoft.com/office/drawing/2014/main" id="{78F21788-1A70-48C0-6AB7-210E5861F514}"/>
              </a:ext>
            </a:extLst>
          </p:cNvPr>
          <p:cNvSpPr>
            <a:spLocks noGrp="1"/>
          </p:cNvSpPr>
          <p:nvPr>
            <p:ph idx="1"/>
          </p:nvPr>
        </p:nvSpPr>
        <p:spPr/>
        <p:txBody>
          <a:bodyPr>
            <a:normAutofit/>
          </a:bodyPr>
          <a:lstStyle/>
          <a:p>
            <a:r>
              <a:rPr lang="en-GB" sz="1800" kern="100" dirty="0">
                <a:effectLst/>
                <a:latin typeface="Aptos" panose="020B0004020202020204" pitchFamily="34" charset="0"/>
                <a:ea typeface="DengXian" panose="02010600030101010101" pitchFamily="2" charset="-122"/>
                <a:cs typeface="Arial" panose="020B0604020202020204" pitchFamily="34" charset="0"/>
              </a:rPr>
              <a:t>Ethnic make-up of Yugoslavia: </a:t>
            </a:r>
          </a:p>
          <a:p>
            <a:r>
              <a:rPr lang="en-GB" sz="1800" kern="100" dirty="0">
                <a:effectLst/>
                <a:latin typeface="Aptos" panose="020B0004020202020204" pitchFamily="34" charset="0"/>
                <a:ea typeface="DengXian" panose="02010600030101010101" pitchFamily="2" charset="-122"/>
                <a:cs typeface="Arial" panose="020B0604020202020204" pitchFamily="34" charset="0"/>
              </a:rPr>
              <a:t>36% Serb</a:t>
            </a:r>
          </a:p>
          <a:p>
            <a:r>
              <a:rPr lang="en-GB" sz="1800" kern="100" dirty="0">
                <a:effectLst/>
                <a:latin typeface="Aptos" panose="020B0004020202020204" pitchFamily="34" charset="0"/>
                <a:ea typeface="DengXian" panose="02010600030101010101" pitchFamily="2" charset="-122"/>
                <a:cs typeface="Arial" panose="020B0604020202020204" pitchFamily="34" charset="0"/>
              </a:rPr>
              <a:t>20% Croat</a:t>
            </a:r>
          </a:p>
          <a:p>
            <a:r>
              <a:rPr lang="en-GB" sz="1800" kern="100" dirty="0">
                <a:effectLst/>
                <a:latin typeface="Aptos" panose="020B0004020202020204" pitchFamily="34" charset="0"/>
                <a:ea typeface="DengXian" panose="02010600030101010101" pitchFamily="2" charset="-122"/>
                <a:cs typeface="Arial" panose="020B0604020202020204" pitchFamily="34" charset="0"/>
              </a:rPr>
              <a:t>9% Muslim</a:t>
            </a:r>
          </a:p>
          <a:p>
            <a:r>
              <a:rPr lang="en-GB" sz="1800" kern="100" dirty="0">
                <a:effectLst/>
                <a:latin typeface="Aptos" panose="020B0004020202020204" pitchFamily="34" charset="0"/>
                <a:ea typeface="DengXian" panose="02010600030101010101" pitchFamily="2" charset="-122"/>
                <a:cs typeface="Arial" panose="020B0604020202020204" pitchFamily="34" charset="0"/>
              </a:rPr>
              <a:t>8% Albanian</a:t>
            </a:r>
          </a:p>
          <a:p>
            <a:r>
              <a:rPr lang="en-GB" sz="1800" kern="100" dirty="0">
                <a:effectLst/>
                <a:latin typeface="Aptos" panose="020B0004020202020204" pitchFamily="34" charset="0"/>
                <a:ea typeface="DengXian" panose="02010600030101010101" pitchFamily="2" charset="-122"/>
                <a:cs typeface="Arial" panose="020B0604020202020204" pitchFamily="34" charset="0"/>
              </a:rPr>
              <a:t>Other smaller groups. </a:t>
            </a:r>
          </a:p>
        </p:txBody>
      </p:sp>
    </p:spTree>
    <p:extLst>
      <p:ext uri="{BB962C8B-B14F-4D97-AF65-F5344CB8AC3E}">
        <p14:creationId xmlns:p14="http://schemas.microsoft.com/office/powerpoint/2010/main" val="2247275625"/>
      </p:ext>
    </p:extLst>
  </p:cSld>
  <p:clrMapOvr>
    <a:masterClrMapping/>
  </p:clrMapOvr>
  <mc:AlternateContent xmlns:mc="http://schemas.openxmlformats.org/markup-compatibility/2006" xmlns:p14="http://schemas.microsoft.com/office/powerpoint/2010/main">
    <mc:Choice Requires="p14">
      <p:transition spd="slow" p14:dur="2000" advTm="46690"/>
    </mc:Choice>
    <mc:Fallback xmlns="">
      <p:transition spd="slow" advTm="4669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9881D-E9BF-57C8-14C7-1E98D1B076D1}"/>
              </a:ext>
            </a:extLst>
          </p:cNvPr>
          <p:cNvSpPr>
            <a:spLocks noGrp="1"/>
          </p:cNvSpPr>
          <p:nvPr>
            <p:ph type="title"/>
          </p:nvPr>
        </p:nvSpPr>
        <p:spPr/>
        <p:txBody>
          <a:bodyPr/>
          <a:lstStyle/>
          <a:p>
            <a:r>
              <a:rPr lang="en-GB" dirty="0"/>
              <a:t>‘Ancient hatreds’?</a:t>
            </a:r>
          </a:p>
        </p:txBody>
      </p:sp>
      <p:sp>
        <p:nvSpPr>
          <p:cNvPr id="3" name="Content Placeholder 2">
            <a:extLst>
              <a:ext uri="{FF2B5EF4-FFF2-40B4-BE49-F238E27FC236}">
                <a16:creationId xmlns:a16="http://schemas.microsoft.com/office/drawing/2014/main" id="{E1219E7D-54E5-2601-AF67-6DCD737BD1F5}"/>
              </a:ext>
            </a:extLst>
          </p:cNvPr>
          <p:cNvSpPr>
            <a:spLocks noGrp="1"/>
          </p:cNvSpPr>
          <p:nvPr>
            <p:ph idx="1"/>
          </p:nvPr>
        </p:nvSpPr>
        <p:spPr/>
        <p:txBody>
          <a:bodyPr>
            <a:normAutofit/>
          </a:bodyPr>
          <a:lstStyle/>
          <a:p>
            <a:r>
              <a:rPr lang="en-GB" sz="2800" kern="100" dirty="0">
                <a:latin typeface="Aptos" panose="020B0004020202020204" pitchFamily="34" charset="0"/>
                <a:ea typeface="DengXian" panose="02010600030101010101" pitchFamily="2" charset="-122"/>
                <a:cs typeface="Arial" panose="020B0604020202020204" pitchFamily="34" charset="0"/>
              </a:rPr>
              <a:t>C</a:t>
            </a:r>
            <a:r>
              <a:rPr lang="en-GB" sz="2800" kern="100" dirty="0">
                <a:effectLst/>
                <a:latin typeface="Aptos" panose="020B0004020202020204" pitchFamily="34" charset="0"/>
                <a:ea typeface="DengXian" panose="02010600030101010101" pitchFamily="2" charset="-122"/>
                <a:cs typeface="Arial" panose="020B0604020202020204" pitchFamily="34" charset="0"/>
              </a:rPr>
              <a:t>ommon interpretation at the time </a:t>
            </a:r>
          </a:p>
          <a:p>
            <a:r>
              <a:rPr lang="en-GB" sz="2800" kern="100" dirty="0" err="1">
                <a:effectLst/>
                <a:latin typeface="Aptos" panose="020B0004020202020204" pitchFamily="34" charset="0"/>
                <a:ea typeface="DengXian" panose="02010600030101010101" pitchFamily="2" charset="-122"/>
                <a:cs typeface="Arial" panose="020B0604020202020204" pitchFamily="34" charset="0"/>
              </a:rPr>
              <a:t>Markusen</a:t>
            </a:r>
            <a:r>
              <a:rPr lang="en-GB" sz="2800" kern="100" dirty="0">
                <a:effectLst/>
                <a:latin typeface="Aptos" panose="020B0004020202020204" pitchFamily="34" charset="0"/>
                <a:ea typeface="DengXian" panose="02010600030101010101" pitchFamily="2" charset="-122"/>
                <a:cs typeface="Arial" panose="020B0604020202020204" pitchFamily="34" charset="0"/>
              </a:rPr>
              <a:t> (2004): this narrative helped justify international inaction</a:t>
            </a:r>
          </a:p>
          <a:p>
            <a:r>
              <a:rPr lang="en-GB" sz="2800" kern="100" dirty="0">
                <a:latin typeface="Aptos" panose="020B0004020202020204" pitchFamily="34" charset="0"/>
                <a:ea typeface="DengXian" panose="02010600030101010101" pitchFamily="2" charset="-122"/>
                <a:cs typeface="Arial" panose="020B0604020202020204" pitchFamily="34" charset="0"/>
              </a:rPr>
              <a:t>More complicated reality, historical roots.</a:t>
            </a:r>
          </a:p>
        </p:txBody>
      </p:sp>
    </p:spTree>
    <p:extLst>
      <p:ext uri="{BB962C8B-B14F-4D97-AF65-F5344CB8AC3E}">
        <p14:creationId xmlns:p14="http://schemas.microsoft.com/office/powerpoint/2010/main" val="1016187684"/>
      </p:ext>
    </p:extLst>
  </p:cSld>
  <p:clrMapOvr>
    <a:masterClrMapping/>
  </p:clrMapOvr>
  <mc:AlternateContent xmlns:mc="http://schemas.openxmlformats.org/markup-compatibility/2006" xmlns:p14="http://schemas.microsoft.com/office/powerpoint/2010/main">
    <mc:Choice Requires="p14">
      <p:transition spd="slow" p14:dur="2000" advTm="75060"/>
    </mc:Choice>
    <mc:Fallback xmlns="">
      <p:transition spd="slow" advTm="7506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2B5DB-51D8-EFDD-14D2-11AB18FF0A6F}"/>
              </a:ext>
            </a:extLst>
          </p:cNvPr>
          <p:cNvSpPr>
            <a:spLocks noGrp="1"/>
          </p:cNvSpPr>
          <p:nvPr>
            <p:ph type="title"/>
          </p:nvPr>
        </p:nvSpPr>
        <p:spPr>
          <a:xfrm>
            <a:off x="960120" y="317814"/>
            <a:ext cx="10268712" cy="1700784"/>
          </a:xfrm>
        </p:spPr>
        <p:txBody>
          <a:bodyPr>
            <a:normAutofit/>
          </a:bodyPr>
          <a:lstStyle/>
          <a:p>
            <a:r>
              <a:rPr lang="en-GB" sz="5600" dirty="0"/>
              <a:t>Yugoslavia</a:t>
            </a:r>
          </a:p>
        </p:txBody>
      </p:sp>
      <p:sp>
        <p:nvSpPr>
          <p:cNvPr id="3" name="Content Placeholder 2">
            <a:extLst>
              <a:ext uri="{FF2B5EF4-FFF2-40B4-BE49-F238E27FC236}">
                <a16:creationId xmlns:a16="http://schemas.microsoft.com/office/drawing/2014/main" id="{54F25A7C-D0F4-CDB3-A5C0-0A5AEB51C085}"/>
              </a:ext>
            </a:extLst>
          </p:cNvPr>
          <p:cNvSpPr>
            <a:spLocks noGrp="1"/>
          </p:cNvSpPr>
          <p:nvPr>
            <p:ph idx="1"/>
          </p:nvPr>
        </p:nvSpPr>
        <p:spPr>
          <a:xfrm>
            <a:off x="960119" y="2784143"/>
            <a:ext cx="10919585" cy="3834014"/>
          </a:xfrm>
        </p:spPr>
        <p:txBody>
          <a:bodyPr anchor="t">
            <a:normAutofit/>
          </a:bodyPr>
          <a:lstStyle/>
          <a:p>
            <a:pPr>
              <a:lnSpc>
                <a:spcPct val="91000"/>
              </a:lnSpc>
            </a:pPr>
            <a:r>
              <a:rPr lang="en-GB" sz="2800" kern="100" dirty="0">
                <a:effectLst/>
                <a:latin typeface="Aptos" panose="020B0004020202020204" pitchFamily="34" charset="0"/>
                <a:ea typeface="DengXian" panose="02010600030101010101" pitchFamily="2" charset="-122"/>
                <a:cs typeface="Arial" panose="020B0604020202020204" pitchFamily="34" charset="0"/>
              </a:rPr>
              <a:t>Kingdom of Yugoslavia recognised after WWI </a:t>
            </a:r>
          </a:p>
          <a:p>
            <a:pPr>
              <a:lnSpc>
                <a:spcPct val="91000"/>
              </a:lnSpc>
            </a:pPr>
            <a:r>
              <a:rPr lang="en-GB" sz="2800" kern="100" dirty="0">
                <a:effectLst/>
                <a:latin typeface="Aptos" panose="020B0004020202020204" pitchFamily="34" charset="0"/>
                <a:ea typeface="DengXian" panose="02010600030101010101" pitchFamily="2" charset="-122"/>
                <a:cs typeface="Arial" panose="020B0604020202020204" pitchFamily="34" charset="0"/>
              </a:rPr>
              <a:t>First Yugoslavia 1919-41 (Slovenia, Croatia, Bosnia, Macedonia, Vojvodina, Montenegro, Serbia) – </a:t>
            </a:r>
            <a:r>
              <a:rPr lang="en-GB" sz="2800" kern="100" dirty="0">
                <a:latin typeface="Aptos" panose="020B0004020202020204" pitchFamily="34" charset="0"/>
                <a:ea typeface="DengXian" panose="02010600030101010101" pitchFamily="2" charset="-122"/>
                <a:cs typeface="Arial" panose="020B0604020202020204" pitchFamily="34" charset="0"/>
              </a:rPr>
              <a:t>under Serbian monarchy</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91000"/>
              </a:lnSpc>
            </a:pPr>
            <a:r>
              <a:rPr lang="en-GB" sz="2800" kern="100" dirty="0">
                <a:effectLst/>
                <a:latin typeface="Aptos" panose="020B0004020202020204" pitchFamily="34" charset="0"/>
                <a:ea typeface="DengXian" panose="02010600030101010101" pitchFamily="2" charset="-122"/>
                <a:cs typeface="Arial" panose="020B0604020202020204" pitchFamily="34" charset="0"/>
              </a:rPr>
              <a:t>Tensions between central state and separate nationalisms</a:t>
            </a:r>
          </a:p>
          <a:p>
            <a:pPr>
              <a:lnSpc>
                <a:spcPct val="91000"/>
              </a:lnSpc>
            </a:pP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249210642"/>
      </p:ext>
    </p:extLst>
  </p:cSld>
  <p:clrMapOvr>
    <a:masterClrMapping/>
  </p:clrMapOvr>
  <mc:AlternateContent xmlns:mc="http://schemas.openxmlformats.org/markup-compatibility/2006" xmlns:p14="http://schemas.microsoft.com/office/powerpoint/2010/main">
    <mc:Choice Requires="p14">
      <p:transition spd="slow" p14:dur="2000" advTm="45843"/>
    </mc:Choice>
    <mc:Fallback xmlns="">
      <p:transition spd="slow" advTm="4584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0018A0-BBB2-9CEC-1CF1-64F890D74FE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AFC2FD-B9FF-71FC-9A01-36AF858F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98A690-ECDD-2EF4-342F-7AD883F42F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8C3F7B-888B-1E07-A0A4-9ACC23977B64}"/>
              </a:ext>
            </a:extLst>
          </p:cNvPr>
          <p:cNvSpPr>
            <a:spLocks noGrp="1"/>
          </p:cNvSpPr>
          <p:nvPr>
            <p:ph type="title"/>
          </p:nvPr>
        </p:nvSpPr>
        <p:spPr>
          <a:xfrm>
            <a:off x="960120" y="317814"/>
            <a:ext cx="10268712" cy="1700784"/>
          </a:xfrm>
        </p:spPr>
        <p:txBody>
          <a:bodyPr>
            <a:normAutofit/>
          </a:bodyPr>
          <a:lstStyle/>
          <a:p>
            <a:r>
              <a:rPr lang="en-GB" sz="5600" dirty="0"/>
              <a:t>Yugoslavia</a:t>
            </a:r>
          </a:p>
        </p:txBody>
      </p:sp>
      <p:sp>
        <p:nvSpPr>
          <p:cNvPr id="3" name="Content Placeholder 2">
            <a:extLst>
              <a:ext uri="{FF2B5EF4-FFF2-40B4-BE49-F238E27FC236}">
                <a16:creationId xmlns:a16="http://schemas.microsoft.com/office/drawing/2014/main" id="{50B5C043-B155-CB22-36FC-C5D659348F80}"/>
              </a:ext>
            </a:extLst>
          </p:cNvPr>
          <p:cNvSpPr>
            <a:spLocks noGrp="1"/>
          </p:cNvSpPr>
          <p:nvPr>
            <p:ph idx="1"/>
          </p:nvPr>
        </p:nvSpPr>
        <p:spPr>
          <a:xfrm>
            <a:off x="960119" y="2784143"/>
            <a:ext cx="10919585" cy="3834014"/>
          </a:xfrm>
        </p:spPr>
        <p:txBody>
          <a:bodyPr anchor="t">
            <a:normAutofit fontScale="77500" lnSpcReduction="20000"/>
          </a:bodyPr>
          <a:lstStyle/>
          <a:p>
            <a:pPr>
              <a:lnSpc>
                <a:spcPct val="91000"/>
              </a:lnSpc>
            </a:pPr>
            <a:r>
              <a:rPr lang="en-GB" sz="2800" kern="100" dirty="0">
                <a:effectLst/>
                <a:latin typeface="Aptos" panose="020B0004020202020204" pitchFamily="34" charset="0"/>
                <a:ea typeface="DengXian" panose="02010600030101010101" pitchFamily="2" charset="-122"/>
                <a:cs typeface="Arial" panose="020B0604020202020204" pitchFamily="34" charset="0"/>
              </a:rPr>
              <a:t>German invasion April 1941:</a:t>
            </a:r>
          </a:p>
          <a:p>
            <a:pPr>
              <a:lnSpc>
                <a:spcPct val="91000"/>
              </a:lnSpc>
            </a:pPr>
            <a:r>
              <a:rPr lang="en-GB" sz="2800" kern="100" dirty="0">
                <a:effectLst/>
                <a:latin typeface="Aptos" panose="020B0004020202020204" pitchFamily="34" charset="0"/>
                <a:ea typeface="DengXian" panose="02010600030101010101" pitchFamily="2" charset="-122"/>
                <a:cs typeface="Arial" panose="020B0604020202020204" pitchFamily="34" charset="0"/>
              </a:rPr>
              <a:t>Created Independent State of Croatia (NDH) under fascist </a:t>
            </a:r>
            <a:r>
              <a:rPr lang="en-GB" sz="2800" kern="100" dirty="0" err="1">
                <a:effectLst/>
                <a:latin typeface="Aptos" panose="020B0004020202020204" pitchFamily="34" charset="0"/>
                <a:ea typeface="DengXian" panose="02010600030101010101" pitchFamily="2" charset="-122"/>
                <a:cs typeface="Arial" panose="020B0604020202020204" pitchFamily="34" charset="0"/>
              </a:rPr>
              <a:t>Ustashe</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91000"/>
              </a:lnSpc>
            </a:pPr>
            <a:r>
              <a:rPr lang="en-GB" sz="2800" kern="100" dirty="0">
                <a:latin typeface="Aptos" panose="020B0004020202020204" pitchFamily="34" charset="0"/>
                <a:ea typeface="DengXian" panose="02010600030101010101" pitchFamily="2" charset="-122"/>
                <a:cs typeface="Arial" panose="020B0604020202020204" pitchFamily="34" charset="0"/>
              </a:rPr>
              <a:t>Gave parts of Serbia to its neighbours</a:t>
            </a:r>
          </a:p>
          <a:p>
            <a:pPr>
              <a:lnSpc>
                <a:spcPct val="91000"/>
              </a:lnSpc>
            </a:pPr>
            <a:r>
              <a:rPr lang="en-GB" sz="2800" kern="100" dirty="0">
                <a:effectLst/>
                <a:latin typeface="Aptos" panose="020B0004020202020204" pitchFamily="34" charset="0"/>
                <a:ea typeface="DengXian" panose="02010600030101010101" pitchFamily="2" charset="-122"/>
                <a:cs typeface="Arial" panose="020B0604020202020204" pitchFamily="34" charset="0"/>
              </a:rPr>
              <a:t>Placed the rest under occupation</a:t>
            </a:r>
          </a:p>
          <a:p>
            <a:pPr>
              <a:lnSpc>
                <a:spcPct val="91000"/>
              </a:lnSpc>
            </a:pPr>
            <a:r>
              <a:rPr lang="en-GB" sz="2800" kern="100" dirty="0">
                <a:effectLst/>
                <a:latin typeface="Aptos" panose="020B0004020202020204" pitchFamily="34" charset="0"/>
                <a:ea typeface="DengXian" panose="02010600030101010101" pitchFamily="2" charset="-122"/>
                <a:cs typeface="Arial" panose="020B0604020202020204" pitchFamily="34" charset="0"/>
              </a:rPr>
              <a:t>Complex situation: Resistance to Axis occupation by Partisan army of the Communist Party of Yugoslavia under Tito and by Serbian royalists</a:t>
            </a:r>
          </a:p>
          <a:p>
            <a:pPr>
              <a:lnSpc>
                <a:spcPct val="91000"/>
              </a:lnSpc>
            </a:pPr>
            <a:r>
              <a:rPr lang="en-GB" sz="2800" kern="100" dirty="0">
                <a:latin typeface="Aptos" panose="020B0004020202020204" pitchFamily="34" charset="0"/>
                <a:ea typeface="DengXian" panose="02010600030101010101" pitchFamily="2" charset="-122"/>
                <a:cs typeface="Arial" panose="020B0604020202020204" pitchFamily="34" charset="0"/>
              </a:rPr>
              <a:t>Attempts by </a:t>
            </a:r>
            <a:r>
              <a:rPr lang="en-GB" sz="2800" kern="100" dirty="0" err="1">
                <a:latin typeface="Aptos" panose="020B0004020202020204" pitchFamily="34" charset="0"/>
                <a:ea typeface="DengXian" panose="02010600030101010101" pitchFamily="2" charset="-122"/>
                <a:cs typeface="Arial" panose="020B0604020202020204" pitchFamily="34" charset="0"/>
              </a:rPr>
              <a:t>Ustashe</a:t>
            </a:r>
            <a:r>
              <a:rPr lang="en-GB" sz="2800" kern="100" dirty="0">
                <a:latin typeface="Aptos" panose="020B0004020202020204" pitchFamily="34" charset="0"/>
                <a:ea typeface="DengXian" panose="02010600030101010101" pitchFamily="2" charset="-122"/>
                <a:cs typeface="Arial" panose="020B0604020202020204" pitchFamily="34" charset="0"/>
              </a:rPr>
              <a:t> to establish ethnically pure nation state</a:t>
            </a:r>
          </a:p>
          <a:p>
            <a:pPr>
              <a:lnSpc>
                <a:spcPct val="91000"/>
              </a:lnSpc>
            </a:pPr>
            <a:r>
              <a:rPr lang="en-GB" sz="2800" kern="100" dirty="0">
                <a:effectLst/>
                <a:latin typeface="Aptos" panose="020B0004020202020204" pitchFamily="34" charset="0"/>
                <a:ea typeface="DengXian" panose="02010600030101010101" pitchFamily="2" charset="-122"/>
                <a:cs typeface="Arial" panose="020B0604020202020204" pitchFamily="34" charset="0"/>
              </a:rPr>
              <a:t>Serbian royalist attempts to remove non-Serb populations from Eastern Bosnia</a:t>
            </a:r>
          </a:p>
          <a:p>
            <a:pPr>
              <a:lnSpc>
                <a:spcPct val="91000"/>
              </a:lnSpc>
            </a:pPr>
            <a:r>
              <a:rPr lang="en-GB" sz="2800" kern="100" dirty="0">
                <a:latin typeface="Aptos" panose="020B0004020202020204" pitchFamily="34" charset="0"/>
                <a:ea typeface="DengXian" panose="02010600030101010101" pitchFamily="2" charset="-122"/>
                <a:cs typeface="Arial" panose="020B0604020202020204" pitchFamily="34" charset="0"/>
              </a:rPr>
              <a:t>Communist Party sought to restore a multi-ethnic Yugoslavia</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853410655"/>
      </p:ext>
    </p:extLst>
  </p:cSld>
  <p:clrMapOvr>
    <a:masterClrMapping/>
  </p:clrMapOvr>
  <mc:AlternateContent xmlns:mc="http://schemas.openxmlformats.org/markup-compatibility/2006" xmlns:p14="http://schemas.microsoft.com/office/powerpoint/2010/main">
    <mc:Choice Requires="p14">
      <p:transition spd="slow" p14:dur="2000" advTm="125996"/>
    </mc:Choice>
    <mc:Fallback xmlns="">
      <p:transition spd="slow" advTm="12599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EB453-2BCC-990E-6F61-77871EF3B4E4}"/>
              </a:ext>
            </a:extLst>
          </p:cNvPr>
          <p:cNvSpPr>
            <a:spLocks noGrp="1"/>
          </p:cNvSpPr>
          <p:nvPr>
            <p:ph type="title"/>
          </p:nvPr>
        </p:nvSpPr>
        <p:spPr>
          <a:xfrm>
            <a:off x="960120" y="317814"/>
            <a:ext cx="10268712" cy="1700784"/>
          </a:xfrm>
        </p:spPr>
        <p:txBody>
          <a:bodyPr>
            <a:normAutofit/>
          </a:bodyPr>
          <a:lstStyle/>
          <a:p>
            <a:r>
              <a:rPr lang="en-GB" sz="5600"/>
              <a:t>Yugoslavia under </a:t>
            </a:r>
            <a:r>
              <a:rPr lang="en-GB" sz="5600" err="1"/>
              <a:t>tito</a:t>
            </a:r>
            <a:r>
              <a:rPr lang="en-GB" sz="5600"/>
              <a:t> (1945-1980)</a:t>
            </a:r>
          </a:p>
        </p:txBody>
      </p:sp>
      <p:sp>
        <p:nvSpPr>
          <p:cNvPr id="3" name="Content Placeholder 2">
            <a:extLst>
              <a:ext uri="{FF2B5EF4-FFF2-40B4-BE49-F238E27FC236}">
                <a16:creationId xmlns:a16="http://schemas.microsoft.com/office/drawing/2014/main" id="{9BFE7405-51E5-2A28-A283-60ABADB69569}"/>
              </a:ext>
            </a:extLst>
          </p:cNvPr>
          <p:cNvSpPr>
            <a:spLocks noGrp="1"/>
          </p:cNvSpPr>
          <p:nvPr>
            <p:ph idx="1"/>
          </p:nvPr>
        </p:nvSpPr>
        <p:spPr>
          <a:xfrm>
            <a:off x="374754" y="2450893"/>
            <a:ext cx="6367952" cy="3766282"/>
          </a:xfrm>
        </p:spPr>
        <p:txBody>
          <a:bodyPr anchor="t">
            <a:normAutofit lnSpcReduction="10000"/>
          </a:bodyPr>
          <a:lstStyle/>
          <a:p>
            <a:pPr>
              <a:lnSpc>
                <a:spcPct val="91000"/>
              </a:lnSpc>
            </a:pPr>
            <a:r>
              <a:rPr lang="en-GB" sz="2400" kern="100" dirty="0">
                <a:ea typeface="DengXian" panose="02010600030101010101" pitchFamily="2" charset="-122"/>
                <a:cs typeface="Arial" panose="020B0604020202020204" pitchFamily="34" charset="0"/>
              </a:rPr>
              <a:t>Politics based on ethnicity officially discouraged</a:t>
            </a:r>
          </a:p>
          <a:p>
            <a:pPr>
              <a:lnSpc>
                <a:spcPct val="91000"/>
              </a:lnSpc>
            </a:pPr>
            <a:r>
              <a:rPr lang="en-GB" sz="2400" kern="100" dirty="0">
                <a:effectLst/>
                <a:ea typeface="DengXian" panose="02010600030101010101" pitchFamily="2" charset="-122"/>
                <a:cs typeface="Arial" panose="020B0604020202020204" pitchFamily="34" charset="0"/>
              </a:rPr>
              <a:t>‘Brotherhood’ and ‘unity’ emphasised instead (</a:t>
            </a:r>
            <a:r>
              <a:rPr lang="en-GB" sz="2400" kern="100" dirty="0" err="1">
                <a:effectLst/>
                <a:ea typeface="DengXian" panose="02010600030101010101" pitchFamily="2" charset="-122"/>
                <a:cs typeface="Arial" panose="020B0604020202020204" pitchFamily="34" charset="0"/>
              </a:rPr>
              <a:t>Banac</a:t>
            </a:r>
            <a:r>
              <a:rPr lang="en-GB" sz="2400" kern="100" dirty="0">
                <a:effectLst/>
                <a:ea typeface="DengXian" panose="02010600030101010101" pitchFamily="2" charset="-122"/>
                <a:cs typeface="Arial" panose="020B0604020202020204" pitchFamily="34" charset="0"/>
              </a:rPr>
              <a:t>, 1988; Weitz, 2003).</a:t>
            </a:r>
          </a:p>
          <a:p>
            <a:pPr>
              <a:lnSpc>
                <a:spcPct val="91000"/>
              </a:lnSpc>
            </a:pPr>
            <a:r>
              <a:rPr lang="en-GB" sz="2400" kern="100" dirty="0">
                <a:ea typeface="DengXian" panose="02010600030101010101" pitchFamily="2" charset="-122"/>
                <a:cs typeface="Arial" panose="020B0604020202020204" pitchFamily="34" charset="0"/>
              </a:rPr>
              <a:t>H</a:t>
            </a:r>
            <a:r>
              <a:rPr lang="en-GB" sz="2400" kern="100" dirty="0">
                <a:effectLst/>
                <a:ea typeface="DengXian" panose="02010600030101010101" pitchFamily="2" charset="-122"/>
                <a:cs typeface="Arial" panose="020B0604020202020204" pitchFamily="34" charset="0"/>
              </a:rPr>
              <a:t>igh rates of intermarriage between ethnic groups, especially in urban areas. </a:t>
            </a:r>
          </a:p>
          <a:p>
            <a:pPr>
              <a:lnSpc>
                <a:spcPct val="91000"/>
              </a:lnSpc>
            </a:pPr>
            <a:r>
              <a:rPr lang="en-GB" sz="2400" kern="100" dirty="0" err="1">
                <a:effectLst/>
                <a:ea typeface="DengXian" panose="02010600030101010101" pitchFamily="2" charset="-122"/>
                <a:cs typeface="Arial" panose="020B0604020202020204" pitchFamily="34" charset="0"/>
              </a:rPr>
              <a:t>Markusen</a:t>
            </a:r>
            <a:r>
              <a:rPr lang="en-GB" sz="2400" kern="100" dirty="0">
                <a:effectLst/>
                <a:ea typeface="DengXian" panose="02010600030101010101" pitchFamily="2" charset="-122"/>
                <a:cs typeface="Arial" panose="020B0604020202020204" pitchFamily="34" charset="0"/>
              </a:rPr>
              <a:t> (2004): not ancient hatred but a ‘lethal combination of economic and political instability’ that allowed war, ethnic cleansing and genocide to arise.</a:t>
            </a:r>
          </a:p>
        </p:txBody>
      </p:sp>
      <p:pic>
        <p:nvPicPr>
          <p:cNvPr id="4" name="Picture 3">
            <a:extLst>
              <a:ext uri="{FF2B5EF4-FFF2-40B4-BE49-F238E27FC236}">
                <a16:creationId xmlns:a16="http://schemas.microsoft.com/office/drawing/2014/main" id="{711F132B-9DF8-6F18-6441-D2F80EAB5B33}"/>
              </a:ext>
            </a:extLst>
          </p:cNvPr>
          <p:cNvPicPr>
            <a:picLocks noChangeAspect="1"/>
          </p:cNvPicPr>
          <p:nvPr/>
        </p:nvPicPr>
        <p:blipFill>
          <a:blip r:embed="rId5"/>
          <a:srcRect t="8275" r="2" b="22410"/>
          <a:stretch/>
        </p:blipFill>
        <p:spPr>
          <a:xfrm>
            <a:off x="7533136" y="2852382"/>
            <a:ext cx="4012870" cy="3364792"/>
          </a:xfrm>
          <a:prstGeom prst="rect">
            <a:avLst/>
          </a:prstGeom>
        </p:spPr>
      </p:pic>
      <p:pic>
        <p:nvPicPr>
          <p:cNvPr id="21" name="Audio 20">
            <a:hlinkClick r:id="" action="ppaction://media"/>
            <a:extLst>
              <a:ext uri="{FF2B5EF4-FFF2-40B4-BE49-F238E27FC236}">
                <a16:creationId xmlns:a16="http://schemas.microsoft.com/office/drawing/2014/main" id="{7673C5CD-7CD9-E05A-8651-DEDBFA220BD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82485786"/>
      </p:ext>
    </p:extLst>
  </p:cSld>
  <p:clrMapOvr>
    <a:masterClrMapping/>
  </p:clrMapOvr>
  <mc:AlternateContent xmlns:mc="http://schemas.openxmlformats.org/markup-compatibility/2006" xmlns:p14="http://schemas.microsoft.com/office/powerpoint/2010/main">
    <mc:Choice Requires="p14">
      <p:transition spd="slow" p14:dur="2000" advTm="131695"/>
    </mc:Choice>
    <mc:Fallback xmlns="">
      <p:transition spd="slow" advTm="131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64D3-43F7-3CA3-4574-A8C2C2083BDC}"/>
              </a:ext>
            </a:extLst>
          </p:cNvPr>
          <p:cNvSpPr>
            <a:spLocks noGrp="1"/>
          </p:cNvSpPr>
          <p:nvPr>
            <p:ph type="title"/>
          </p:nvPr>
        </p:nvSpPr>
        <p:spPr/>
        <p:txBody>
          <a:bodyPr>
            <a:normAutofit fontScale="90000"/>
          </a:bodyPr>
          <a:lstStyle/>
          <a:p>
            <a:r>
              <a:rPr lang="en-GB" dirty="0"/>
              <a:t>Economic and social challenges, 1980s</a:t>
            </a:r>
          </a:p>
        </p:txBody>
      </p:sp>
      <p:sp>
        <p:nvSpPr>
          <p:cNvPr id="3" name="Content Placeholder 2">
            <a:extLst>
              <a:ext uri="{FF2B5EF4-FFF2-40B4-BE49-F238E27FC236}">
                <a16:creationId xmlns:a16="http://schemas.microsoft.com/office/drawing/2014/main" id="{80CA220F-A7AA-FF83-680C-56B4B7C37D7C}"/>
              </a:ext>
            </a:extLst>
          </p:cNvPr>
          <p:cNvSpPr>
            <a:spLocks noGrp="1"/>
          </p:cNvSpPr>
          <p:nvPr>
            <p:ph idx="1"/>
          </p:nvPr>
        </p:nvSpPr>
        <p:spPr>
          <a:xfrm>
            <a:off x="359764" y="2587751"/>
            <a:ext cx="11250118" cy="4097861"/>
          </a:xfrm>
        </p:spPr>
        <p:txBody>
          <a:bodyPr>
            <a:normAutofit fontScale="47500" lnSpcReduction="20000"/>
          </a:bodyPr>
          <a:lstStyle/>
          <a:p>
            <a:pPr>
              <a:lnSpc>
                <a:spcPct val="115000"/>
              </a:lnSpc>
              <a:spcAft>
                <a:spcPts val="800"/>
              </a:spcAft>
            </a:pPr>
            <a:r>
              <a:rPr lang="en-GB" sz="5500" kern="100" dirty="0">
                <a:effectLst/>
                <a:ea typeface="DengXian" panose="02010600030101010101" pitchFamily="2" charset="-122"/>
                <a:cs typeface="Arial" panose="020B0604020202020204" pitchFamily="34" charset="0"/>
              </a:rPr>
              <a:t>May 1980: Death of </a:t>
            </a:r>
            <a:r>
              <a:rPr lang="en-GB" sz="5500" kern="100" dirty="0">
                <a:ea typeface="DengXian" panose="02010600030101010101" pitchFamily="2" charset="-122"/>
                <a:cs typeface="Arial" panose="020B0604020202020204" pitchFamily="34" charset="0"/>
              </a:rPr>
              <a:t>Tito</a:t>
            </a:r>
          </a:p>
          <a:p>
            <a:pPr>
              <a:lnSpc>
                <a:spcPct val="115000"/>
              </a:lnSpc>
              <a:spcAft>
                <a:spcPts val="800"/>
              </a:spcAft>
            </a:pPr>
            <a:r>
              <a:rPr lang="en-GB" sz="5500" kern="100" dirty="0">
                <a:effectLst/>
                <a:ea typeface="DengXian" panose="02010600030101010101" pitchFamily="2" charset="-122"/>
                <a:cs typeface="Arial" panose="020B0604020202020204" pitchFamily="34" charset="0"/>
              </a:rPr>
              <a:t>Weitz (2003): Collapse of communism and increasing power of </a:t>
            </a:r>
            <a:r>
              <a:rPr lang="en-GB" sz="5500" kern="100" dirty="0">
                <a:ea typeface="DengXian" panose="02010600030101010101" pitchFamily="2" charset="-122"/>
                <a:cs typeface="Arial" panose="020B0604020202020204" pitchFamily="34" charset="0"/>
              </a:rPr>
              <a:t>global capitalism </a:t>
            </a:r>
            <a:r>
              <a:rPr lang="en-GB" sz="5500" kern="100" dirty="0">
                <a:effectLst/>
                <a:ea typeface="DengXian" panose="02010600030101010101" pitchFamily="2" charset="-122"/>
                <a:cs typeface="Arial" panose="020B0604020202020204" pitchFamily="34" charset="0"/>
              </a:rPr>
              <a:t>‘destroyed the Cold War umbrella that had given Yugoslavia its protected and privileged place in the international order’ </a:t>
            </a:r>
          </a:p>
          <a:p>
            <a:pPr>
              <a:lnSpc>
                <a:spcPct val="115000"/>
              </a:lnSpc>
              <a:spcAft>
                <a:spcPts val="800"/>
              </a:spcAft>
            </a:pPr>
            <a:r>
              <a:rPr lang="en-GB" sz="5500" kern="100" dirty="0">
                <a:effectLst/>
                <a:ea typeface="DengXian" panose="02010600030101010101" pitchFamily="2" charset="-122"/>
                <a:cs typeface="Arial" panose="020B0604020202020204" pitchFamily="34" charset="0"/>
              </a:rPr>
              <a:t>Economic challenges – high unemployment, declining standards of living.</a:t>
            </a:r>
          </a:p>
          <a:p>
            <a:pPr>
              <a:lnSpc>
                <a:spcPct val="115000"/>
              </a:lnSpc>
              <a:spcAft>
                <a:spcPts val="800"/>
              </a:spcAft>
            </a:pPr>
            <a:r>
              <a:rPr lang="en-GB" sz="5500" kern="100" dirty="0">
                <a:effectLst/>
                <a:ea typeface="DengXian" panose="02010600030101010101" pitchFamily="2" charset="-122"/>
                <a:cs typeface="Arial" panose="020B0604020202020204" pitchFamily="34" charset="0"/>
              </a:rPr>
              <a:t>Young educated people struggled to find work, many fled abroad (</a:t>
            </a:r>
            <a:r>
              <a:rPr lang="en-GB" sz="5500" kern="100" dirty="0" err="1">
                <a:effectLst/>
                <a:ea typeface="DengXian" panose="02010600030101010101" pitchFamily="2" charset="-122"/>
                <a:cs typeface="Arial" panose="020B0604020202020204" pitchFamily="34" charset="0"/>
              </a:rPr>
              <a:t>Sudetic</a:t>
            </a:r>
            <a:r>
              <a:rPr lang="en-GB" sz="5500" kern="100" dirty="0">
                <a:effectLst/>
                <a:ea typeface="DengXian" panose="02010600030101010101" pitchFamily="2" charset="-122"/>
                <a:cs typeface="Arial" panose="020B0604020202020204" pitchFamily="34" charset="0"/>
              </a:rPr>
              <a:t>, 1998; Lydall, 1989).</a:t>
            </a:r>
          </a:p>
          <a:p>
            <a:endParaRPr lang="en-GB" dirty="0"/>
          </a:p>
        </p:txBody>
      </p:sp>
    </p:spTree>
    <p:extLst>
      <p:ext uri="{BB962C8B-B14F-4D97-AF65-F5344CB8AC3E}">
        <p14:creationId xmlns:p14="http://schemas.microsoft.com/office/powerpoint/2010/main" val="308068366"/>
      </p:ext>
    </p:extLst>
  </p:cSld>
  <p:clrMapOvr>
    <a:masterClrMapping/>
  </p:clrMapOvr>
  <mc:AlternateContent xmlns:mc="http://schemas.openxmlformats.org/markup-compatibility/2006" xmlns:p14="http://schemas.microsoft.com/office/powerpoint/2010/main">
    <mc:Choice Requires="p14">
      <p:transition spd="slow" p14:dur="2000" advTm="56605"/>
    </mc:Choice>
    <mc:Fallback xmlns="">
      <p:transition spd="slow" advTm="56605"/>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494A8-4B4A-0991-6DFA-9DC24B23E9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A1048-5D5E-9C99-2291-910EDD580FF6}"/>
              </a:ext>
            </a:extLst>
          </p:cNvPr>
          <p:cNvSpPr>
            <a:spLocks noGrp="1"/>
          </p:cNvSpPr>
          <p:nvPr>
            <p:ph type="title"/>
          </p:nvPr>
        </p:nvSpPr>
        <p:spPr/>
        <p:txBody>
          <a:bodyPr>
            <a:normAutofit fontScale="90000"/>
          </a:bodyPr>
          <a:lstStyle/>
          <a:p>
            <a:r>
              <a:rPr lang="en-GB" dirty="0"/>
              <a:t>Economic and social challenges, 1980s</a:t>
            </a:r>
          </a:p>
        </p:txBody>
      </p:sp>
      <p:sp>
        <p:nvSpPr>
          <p:cNvPr id="3" name="Content Placeholder 2">
            <a:extLst>
              <a:ext uri="{FF2B5EF4-FFF2-40B4-BE49-F238E27FC236}">
                <a16:creationId xmlns:a16="http://schemas.microsoft.com/office/drawing/2014/main" id="{96EFAC8C-A534-355F-3805-6D602CA4C60E}"/>
              </a:ext>
            </a:extLst>
          </p:cNvPr>
          <p:cNvSpPr>
            <a:spLocks noGrp="1"/>
          </p:cNvSpPr>
          <p:nvPr>
            <p:ph idx="1"/>
          </p:nvPr>
        </p:nvSpPr>
        <p:spPr>
          <a:xfrm>
            <a:off x="359764" y="2587751"/>
            <a:ext cx="11250118" cy="4097861"/>
          </a:xfrm>
        </p:spPr>
        <p:txBody>
          <a:bodyPr>
            <a:normAutofit fontScale="62500" lnSpcReduction="20000"/>
          </a:bodyPr>
          <a:lstStyle/>
          <a:p>
            <a:pPr>
              <a:lnSpc>
                <a:spcPct val="115000"/>
              </a:lnSpc>
              <a:spcAft>
                <a:spcPts val="800"/>
              </a:spcAft>
            </a:pPr>
            <a:r>
              <a:rPr lang="en-GB" sz="5500" kern="100" dirty="0">
                <a:effectLst/>
                <a:ea typeface="DengXian" panose="02010600030101010101" pitchFamily="2" charset="-122"/>
                <a:cs typeface="Arial" panose="020B0604020202020204" pitchFamily="34" charset="0"/>
              </a:rPr>
              <a:t>1980s </a:t>
            </a:r>
            <a:r>
              <a:rPr lang="en-GB" sz="5500" kern="100" dirty="0">
                <a:ea typeface="DengXian" panose="02010600030101010101" pitchFamily="2" charset="-122"/>
                <a:cs typeface="Arial" panose="020B0604020202020204" pitchFamily="34" charset="0"/>
              </a:rPr>
              <a:t>IMF and World Bank austerity measures – political/economic reforms</a:t>
            </a:r>
          </a:p>
          <a:p>
            <a:pPr>
              <a:lnSpc>
                <a:spcPct val="115000"/>
              </a:lnSpc>
              <a:spcAft>
                <a:spcPts val="800"/>
              </a:spcAft>
            </a:pPr>
            <a:r>
              <a:rPr lang="en-GB" sz="5500" kern="100" dirty="0">
                <a:effectLst/>
                <a:ea typeface="DengXian" panose="02010600030101010101" pitchFamily="2" charset="-122"/>
                <a:cs typeface="Arial" panose="020B0604020202020204" pitchFamily="34" charset="0"/>
              </a:rPr>
              <a:t>Worsened economic crisis and </a:t>
            </a:r>
            <a:r>
              <a:rPr lang="en-GB" sz="5500" kern="100" dirty="0">
                <a:ea typeface="DengXian" panose="02010600030101010101" pitchFamily="2" charset="-122"/>
                <a:cs typeface="Arial" panose="020B0604020202020204" pitchFamily="34" charset="0"/>
              </a:rPr>
              <a:t>cut social welfare budgets.</a:t>
            </a:r>
          </a:p>
          <a:p>
            <a:pPr>
              <a:lnSpc>
                <a:spcPct val="115000"/>
              </a:lnSpc>
              <a:spcAft>
                <a:spcPts val="800"/>
              </a:spcAft>
            </a:pPr>
            <a:r>
              <a:rPr lang="en-GB" sz="5500" kern="100" dirty="0">
                <a:effectLst/>
                <a:ea typeface="DengXian" panose="02010600030101010101" pitchFamily="2" charset="-122"/>
                <a:cs typeface="Arial" panose="020B0604020202020204" pitchFamily="34" charset="0"/>
              </a:rPr>
              <a:t>Central government unable to protect living standards of population – republics began to raise demands.</a:t>
            </a:r>
          </a:p>
          <a:p>
            <a:endParaRPr lang="en-GB" dirty="0"/>
          </a:p>
        </p:txBody>
      </p:sp>
    </p:spTree>
    <p:extLst>
      <p:ext uri="{BB962C8B-B14F-4D97-AF65-F5344CB8AC3E}">
        <p14:creationId xmlns:p14="http://schemas.microsoft.com/office/powerpoint/2010/main" val="756274998"/>
      </p:ext>
    </p:extLst>
  </p:cSld>
  <p:clrMapOvr>
    <a:masterClrMapping/>
  </p:clrMapOvr>
  <mc:AlternateContent xmlns:mc="http://schemas.openxmlformats.org/markup-compatibility/2006" xmlns:p14="http://schemas.microsoft.com/office/powerpoint/2010/main">
    <mc:Choice Requires="p14">
      <p:transition spd="slow" p14:dur="2000" advTm="88483"/>
    </mc:Choice>
    <mc:Fallback xmlns="">
      <p:transition spd="slow" advTm="8848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34995-FF38-21BB-8DAB-A14846AF2339}"/>
              </a:ext>
            </a:extLst>
          </p:cNvPr>
          <p:cNvSpPr>
            <a:spLocks noGrp="1"/>
          </p:cNvSpPr>
          <p:nvPr>
            <p:ph type="title"/>
          </p:nvPr>
        </p:nvSpPr>
        <p:spPr/>
        <p:txBody>
          <a:bodyPr/>
          <a:lstStyle/>
          <a:p>
            <a:r>
              <a:rPr lang="en-GB" dirty="0"/>
              <a:t>Rising nationalism</a:t>
            </a:r>
          </a:p>
        </p:txBody>
      </p:sp>
      <p:sp>
        <p:nvSpPr>
          <p:cNvPr id="3" name="Content Placeholder 2">
            <a:extLst>
              <a:ext uri="{FF2B5EF4-FFF2-40B4-BE49-F238E27FC236}">
                <a16:creationId xmlns:a16="http://schemas.microsoft.com/office/drawing/2014/main" id="{E1A0FE8D-A20D-9CF6-3DBA-80B69154944B}"/>
              </a:ext>
            </a:extLst>
          </p:cNvPr>
          <p:cNvSpPr>
            <a:spLocks noGrp="1"/>
          </p:cNvSpPr>
          <p:nvPr>
            <p:ph idx="1"/>
          </p:nvPr>
        </p:nvSpPr>
        <p:spPr/>
        <p:txBody>
          <a:bodyPr>
            <a:normAutofit fontScale="92500" lnSpcReduction="10000"/>
          </a:bodyPr>
          <a:lstStyle/>
          <a:p>
            <a:r>
              <a:rPr lang="en-GB" sz="2400" kern="100" dirty="0">
                <a:effectLst/>
                <a:latin typeface="Aptos" panose="020B0004020202020204" pitchFamily="34" charset="0"/>
                <a:ea typeface="DengXian" panose="02010600030101010101" pitchFamily="2" charset="-122"/>
                <a:cs typeface="Arial" panose="020B0604020202020204" pitchFamily="34" charset="0"/>
              </a:rPr>
              <a:t>Departure from Tito’s policy of unity</a:t>
            </a:r>
          </a:p>
          <a:p>
            <a:r>
              <a:rPr lang="en-GB" sz="2400" kern="100" dirty="0">
                <a:latin typeface="Aptos" panose="020B0004020202020204" pitchFamily="34" charset="0"/>
                <a:ea typeface="DengXian" panose="02010600030101010101" pitchFamily="2" charset="-122"/>
                <a:cs typeface="Arial" panose="020B0604020202020204" pitchFamily="34" charset="0"/>
              </a:rPr>
              <a:t>Increasing tensions between the semi-autonomous republics.</a:t>
            </a:r>
          </a:p>
          <a:p>
            <a:r>
              <a:rPr lang="en-GB" sz="2400" kern="100" dirty="0">
                <a:effectLst/>
                <a:latin typeface="Aptos" panose="020B0004020202020204" pitchFamily="34" charset="0"/>
                <a:ea typeface="DengXian" panose="02010600030101010101" pitchFamily="2" charset="-122"/>
                <a:cs typeface="Arial" panose="020B0604020202020204" pitchFamily="34" charset="0"/>
              </a:rPr>
              <a:t>Nationalists: media/ propaganda stoked fear </a:t>
            </a:r>
            <a:r>
              <a:rPr lang="en-GB" sz="2400" kern="100" dirty="0">
                <a:latin typeface="Aptos" panose="020B0004020202020204" pitchFamily="34" charset="0"/>
                <a:ea typeface="DengXian" panose="02010600030101010101" pitchFamily="2" charset="-122"/>
                <a:cs typeface="Arial" panose="020B0604020202020204" pitchFamily="34" charset="0"/>
              </a:rPr>
              <a:t>and reinforced ethnic extremism (</a:t>
            </a:r>
            <a:r>
              <a:rPr lang="en-GB" sz="2400" kern="100" dirty="0" err="1">
                <a:latin typeface="Aptos" panose="020B0004020202020204" pitchFamily="34" charset="0"/>
                <a:ea typeface="DengXian" panose="02010600030101010101" pitchFamily="2" charset="-122"/>
                <a:cs typeface="Arial" panose="020B0604020202020204" pitchFamily="34" charset="0"/>
              </a:rPr>
              <a:t>Semelin</a:t>
            </a:r>
            <a:r>
              <a:rPr lang="en-GB" sz="2400" kern="100" dirty="0">
                <a:latin typeface="Aptos" panose="020B0004020202020204" pitchFamily="34" charset="0"/>
                <a:ea typeface="DengXian" panose="02010600030101010101" pitchFamily="2" charset="-122"/>
                <a:cs typeface="Arial" panose="020B0604020202020204" pitchFamily="34" charset="0"/>
              </a:rPr>
              <a:t>, 2007).</a:t>
            </a:r>
          </a:p>
          <a:p>
            <a:r>
              <a:rPr lang="en-GB" sz="2400" kern="100" dirty="0">
                <a:effectLst/>
                <a:latin typeface="Aptos" panose="020B0004020202020204" pitchFamily="34" charset="0"/>
                <a:ea typeface="DengXian" panose="02010600030101010101" pitchFamily="2" charset="-122"/>
                <a:cs typeface="Arial" panose="020B0604020202020204" pitchFamily="34" charset="0"/>
              </a:rPr>
              <a:t>Tensions within Republics (e.g. between Albanians and Serbs in the province of Kosovo) and between republics</a:t>
            </a:r>
          </a:p>
          <a:p>
            <a:r>
              <a:rPr lang="en-GB" sz="2400" kern="100" dirty="0">
                <a:effectLst/>
                <a:latin typeface="Aptos" panose="020B0004020202020204" pitchFamily="34" charset="0"/>
                <a:ea typeface="DengXian" panose="02010600030101010101" pitchFamily="2" charset="-122"/>
                <a:cs typeface="Arial" panose="020B0604020202020204" pitchFamily="34" charset="0"/>
              </a:rPr>
              <a:t>Early 1980s rumours in Serbia that </a:t>
            </a:r>
            <a:r>
              <a:rPr lang="en-GB" sz="2400" kern="100" dirty="0">
                <a:latin typeface="Aptos" panose="020B0004020202020204" pitchFamily="34" charset="0"/>
                <a:ea typeface="DengXian" panose="02010600030101010101" pitchFamily="2" charset="-122"/>
                <a:cs typeface="Arial" panose="020B0604020202020204" pitchFamily="34" charset="0"/>
              </a:rPr>
              <a:t>ethnic Albanians sought to expel Serbs from Kosovo (considered sacred Serbian ancestral land) (</a:t>
            </a:r>
            <a:r>
              <a:rPr lang="en-GB" sz="2400" kern="100" dirty="0" err="1">
                <a:latin typeface="Aptos" panose="020B0004020202020204" pitchFamily="34" charset="0"/>
                <a:ea typeface="DengXian" panose="02010600030101010101" pitchFamily="2" charset="-122"/>
                <a:cs typeface="Arial" panose="020B0604020202020204" pitchFamily="34" charset="0"/>
              </a:rPr>
              <a:t>Semelin</a:t>
            </a:r>
            <a:r>
              <a:rPr lang="en-GB" sz="2400" kern="100" dirty="0">
                <a:latin typeface="Aptos" panose="020B0004020202020204" pitchFamily="34" charset="0"/>
                <a:ea typeface="DengXian" panose="02010600030101010101" pitchFamily="2" charset="-122"/>
                <a:cs typeface="Arial" panose="020B0604020202020204" pitchFamily="34" charset="0"/>
              </a:rPr>
              <a:t>, 2007) and concerns re: demographic growth of Albanians in Kosovo (</a:t>
            </a:r>
            <a:r>
              <a:rPr lang="en-GB" sz="2400" kern="100" dirty="0" err="1">
                <a:latin typeface="Aptos" panose="020B0004020202020204" pitchFamily="34" charset="0"/>
                <a:ea typeface="DengXian" panose="02010600030101010101" pitchFamily="2" charset="-122"/>
                <a:cs typeface="Arial" panose="020B0604020202020204" pitchFamily="34" charset="0"/>
              </a:rPr>
              <a:t>Kullashi</a:t>
            </a:r>
            <a:r>
              <a:rPr lang="en-GB" sz="2400" kern="100" dirty="0">
                <a:latin typeface="Aptos" panose="020B0004020202020204" pitchFamily="34" charset="0"/>
                <a:ea typeface="DengXian" panose="02010600030101010101" pitchFamily="2" charset="-122"/>
                <a:cs typeface="Arial" panose="020B0604020202020204" pitchFamily="34" charset="0"/>
              </a:rPr>
              <a:t>, 1999).</a:t>
            </a:r>
          </a:p>
        </p:txBody>
      </p:sp>
    </p:spTree>
    <p:extLst>
      <p:ext uri="{BB962C8B-B14F-4D97-AF65-F5344CB8AC3E}">
        <p14:creationId xmlns:p14="http://schemas.microsoft.com/office/powerpoint/2010/main" val="3216832551"/>
      </p:ext>
    </p:extLst>
  </p:cSld>
  <p:clrMapOvr>
    <a:masterClrMapping/>
  </p:clrMapOvr>
  <mc:AlternateContent xmlns:mc="http://schemas.openxmlformats.org/markup-compatibility/2006" xmlns:p14="http://schemas.microsoft.com/office/powerpoint/2010/main">
    <mc:Choice Requires="p14">
      <p:transition spd="slow" p14:dur="2000" advTm="88489"/>
    </mc:Choice>
    <mc:Fallback xmlns="">
      <p:transition spd="slow" advTm="8848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DD24E-E773-23D0-33F1-5C655066BA80}"/>
              </a:ext>
            </a:extLst>
          </p:cNvPr>
          <p:cNvSpPr>
            <a:spLocks noGrp="1"/>
          </p:cNvSpPr>
          <p:nvPr>
            <p:ph type="title"/>
          </p:nvPr>
        </p:nvSpPr>
        <p:spPr>
          <a:xfrm>
            <a:off x="5300811" y="317500"/>
            <a:ext cx="5927576" cy="1701800"/>
          </a:xfrm>
        </p:spPr>
        <p:txBody>
          <a:bodyPr>
            <a:normAutofit/>
          </a:bodyPr>
          <a:lstStyle/>
          <a:p>
            <a:r>
              <a:rPr lang="en-GB" sz="5600"/>
              <a:t>Rising nationalism</a:t>
            </a:r>
          </a:p>
        </p:txBody>
      </p:sp>
      <p:pic>
        <p:nvPicPr>
          <p:cNvPr id="4" name="Picture 3">
            <a:extLst>
              <a:ext uri="{FF2B5EF4-FFF2-40B4-BE49-F238E27FC236}">
                <a16:creationId xmlns:a16="http://schemas.microsoft.com/office/drawing/2014/main" id="{E28F06EB-0697-AF6E-314B-1FB708F4D8C3}"/>
              </a:ext>
            </a:extLst>
          </p:cNvPr>
          <p:cNvPicPr>
            <a:picLocks noChangeAspect="1"/>
          </p:cNvPicPr>
          <p:nvPr/>
        </p:nvPicPr>
        <p:blipFill>
          <a:blip r:embed="rId3"/>
          <a:srcRect r="-1" b="9439"/>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E2BA1B6C-45FB-26DE-39CD-B988A96AAAB2}"/>
              </a:ext>
            </a:extLst>
          </p:cNvPr>
          <p:cNvSpPr>
            <a:spLocks noGrp="1"/>
          </p:cNvSpPr>
          <p:nvPr>
            <p:ph idx="1"/>
          </p:nvPr>
        </p:nvSpPr>
        <p:spPr>
          <a:xfrm>
            <a:off x="5300810" y="2587624"/>
            <a:ext cx="5927577" cy="3843155"/>
          </a:xfrm>
        </p:spPr>
        <p:txBody>
          <a:bodyPr anchor="t">
            <a:normAutofit lnSpcReduction="10000"/>
          </a:bodyPr>
          <a:lstStyle/>
          <a:p>
            <a:pPr>
              <a:lnSpc>
                <a:spcPct val="91000"/>
              </a:lnSpc>
            </a:pPr>
            <a:r>
              <a:rPr lang="en-GB" sz="2400" kern="100" dirty="0">
                <a:effectLst/>
                <a:ea typeface="DengXian" panose="02010600030101010101" pitchFamily="2" charset="-122"/>
                <a:cs typeface="Arial" panose="020B0604020202020204" pitchFamily="34" charset="0"/>
              </a:rPr>
              <a:t>Slobodan Milosevic: </a:t>
            </a:r>
            <a:r>
              <a:rPr lang="en-GB" sz="2400" kern="100" dirty="0">
                <a:ea typeface="DengXian" panose="02010600030101010101" pitchFamily="2" charset="-122"/>
                <a:cs typeface="Arial" panose="020B0604020202020204" pitchFamily="34" charset="0"/>
              </a:rPr>
              <a:t>Came to power in Serbia in late 1980s</a:t>
            </a:r>
          </a:p>
          <a:p>
            <a:pPr>
              <a:lnSpc>
                <a:spcPct val="91000"/>
              </a:lnSpc>
            </a:pPr>
            <a:r>
              <a:rPr lang="en-GB" sz="2400" kern="100" dirty="0">
                <a:effectLst/>
                <a:ea typeface="DengXian" panose="02010600030101010101" pitchFamily="2" charset="-122"/>
                <a:cs typeface="Arial" panose="020B0604020202020204" pitchFamily="34" charset="0"/>
              </a:rPr>
              <a:t>Repudiated ethnic co-existence</a:t>
            </a:r>
          </a:p>
          <a:p>
            <a:pPr>
              <a:lnSpc>
                <a:spcPct val="91000"/>
              </a:lnSpc>
            </a:pPr>
            <a:r>
              <a:rPr lang="en-GB" sz="2400" kern="100" dirty="0">
                <a:ea typeface="DengXian" panose="02010600030101010101" pitchFamily="2" charset="-122"/>
                <a:cs typeface="Arial" panose="020B0604020202020204" pitchFamily="34" charset="0"/>
              </a:rPr>
              <a:t>A</a:t>
            </a:r>
            <a:r>
              <a:rPr lang="en-GB" sz="2400" kern="100" dirty="0">
                <a:effectLst/>
                <a:ea typeface="DengXian" panose="02010600030101010101" pitchFamily="2" charset="-122"/>
                <a:cs typeface="Arial" panose="020B0604020202020204" pitchFamily="34" charset="0"/>
              </a:rPr>
              <a:t>sserted he would protect Serbian interests within Serbia and the other republics.</a:t>
            </a:r>
          </a:p>
          <a:p>
            <a:pPr>
              <a:lnSpc>
                <a:spcPct val="91000"/>
              </a:lnSpc>
            </a:pPr>
            <a:r>
              <a:rPr lang="en-GB" sz="2400" kern="100" dirty="0">
                <a:ea typeface="DengXian" panose="02010600030101010101" pitchFamily="2" charset="-122"/>
                <a:cs typeface="Arial" panose="020B0604020202020204" pitchFamily="34" charset="0"/>
              </a:rPr>
              <a:t>December 1990 elections: Landslide victory for Milosevic’s party</a:t>
            </a:r>
          </a:p>
          <a:p>
            <a:pPr>
              <a:lnSpc>
                <a:spcPct val="91000"/>
              </a:lnSpc>
            </a:pPr>
            <a:r>
              <a:rPr lang="en-GB" sz="2400" kern="100" dirty="0">
                <a:effectLst/>
                <a:ea typeface="DengXian" panose="02010600030101010101" pitchFamily="2" charset="-122"/>
                <a:cs typeface="Arial" panose="020B0604020202020204" pitchFamily="34" charset="0"/>
              </a:rPr>
              <a:t>Set out plan to create a nation for Serbs within a ‘Greater Serbia’.</a:t>
            </a:r>
          </a:p>
        </p:txBody>
      </p:sp>
    </p:spTree>
    <p:extLst>
      <p:ext uri="{BB962C8B-B14F-4D97-AF65-F5344CB8AC3E}">
        <p14:creationId xmlns:p14="http://schemas.microsoft.com/office/powerpoint/2010/main" val="800990991"/>
      </p:ext>
    </p:extLst>
  </p:cSld>
  <p:clrMapOvr>
    <a:masterClrMapping/>
  </p:clrMapOvr>
  <mc:AlternateContent xmlns:mc="http://schemas.openxmlformats.org/markup-compatibility/2006" xmlns:p14="http://schemas.microsoft.com/office/powerpoint/2010/main">
    <mc:Choice Requires="p14">
      <p:transition spd="slow" p14:dur="2000" advTm="52990"/>
    </mc:Choice>
    <mc:Fallback xmlns="">
      <p:transition spd="slow" advTm="5299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67DCF6-AA84-CC08-7D46-4A6CB0AB9E42}"/>
              </a:ext>
            </a:extLst>
          </p:cNvPr>
          <p:cNvSpPr>
            <a:spLocks noGrp="1"/>
          </p:cNvSpPr>
          <p:nvPr>
            <p:ph type="title"/>
          </p:nvPr>
        </p:nvSpPr>
        <p:spPr>
          <a:xfrm>
            <a:off x="5300811" y="317500"/>
            <a:ext cx="5927576" cy="1701800"/>
          </a:xfrm>
        </p:spPr>
        <p:txBody>
          <a:bodyPr>
            <a:normAutofit/>
          </a:bodyPr>
          <a:lstStyle/>
          <a:p>
            <a:r>
              <a:rPr lang="en-GB" sz="5600"/>
              <a:t>Rising nationalism</a:t>
            </a:r>
          </a:p>
        </p:txBody>
      </p:sp>
      <p:pic>
        <p:nvPicPr>
          <p:cNvPr id="4" name="Picture 3">
            <a:extLst>
              <a:ext uri="{FF2B5EF4-FFF2-40B4-BE49-F238E27FC236}">
                <a16:creationId xmlns:a16="http://schemas.microsoft.com/office/drawing/2014/main" id="{7B2F31A7-B939-C40E-B3F4-E9FFF71FA0D2}"/>
              </a:ext>
            </a:extLst>
          </p:cNvPr>
          <p:cNvPicPr>
            <a:picLocks noChangeAspect="1"/>
          </p:cNvPicPr>
          <p:nvPr/>
        </p:nvPicPr>
        <p:blipFill>
          <a:blip r:embed="rId3"/>
          <a:srcRect l="14587" r="525"/>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1BBE7FB1-68E5-2314-906B-D154EE5025F1}"/>
              </a:ext>
            </a:extLst>
          </p:cNvPr>
          <p:cNvSpPr>
            <a:spLocks noGrp="1"/>
          </p:cNvSpPr>
          <p:nvPr>
            <p:ph idx="1"/>
          </p:nvPr>
        </p:nvSpPr>
        <p:spPr>
          <a:xfrm>
            <a:off x="5300810" y="2587625"/>
            <a:ext cx="5927577" cy="3594100"/>
          </a:xfrm>
        </p:spPr>
        <p:txBody>
          <a:bodyPr anchor="t">
            <a:normAutofit/>
          </a:bodyPr>
          <a:lstStyle/>
          <a:p>
            <a:r>
              <a:rPr lang="en-GB" sz="3200" kern="100" dirty="0">
                <a:effectLst/>
                <a:ea typeface="DengXian" panose="02010600030101010101" pitchFamily="2" charset="-122"/>
                <a:cs typeface="Arial" panose="020B0604020202020204" pitchFamily="34" charset="0"/>
              </a:rPr>
              <a:t>1990: </a:t>
            </a:r>
            <a:r>
              <a:rPr lang="en-GB" sz="3200" kern="100" dirty="0" err="1">
                <a:effectLst/>
                <a:ea typeface="DengXian" panose="02010600030101010101" pitchFamily="2" charset="-122"/>
                <a:cs typeface="Arial" panose="020B0604020202020204" pitchFamily="34" charset="0"/>
              </a:rPr>
              <a:t>Franjo</a:t>
            </a:r>
            <a:r>
              <a:rPr lang="en-GB" sz="3200" kern="100" dirty="0">
                <a:effectLst/>
                <a:ea typeface="DengXian" panose="02010600030101010101" pitchFamily="2" charset="-122"/>
                <a:cs typeface="Arial" panose="020B0604020202020204" pitchFamily="34" charset="0"/>
              </a:rPr>
              <a:t> Tudjman came to power in Croatia</a:t>
            </a:r>
          </a:p>
          <a:p>
            <a:r>
              <a:rPr lang="en-GB" sz="3200" kern="100" dirty="0">
                <a:ea typeface="DengXian" panose="02010600030101010101" pitchFamily="2" charset="-122"/>
                <a:cs typeface="Arial" panose="020B0604020202020204" pitchFamily="34" charset="0"/>
              </a:rPr>
              <a:t>Advocated Croatian territorial expansion</a:t>
            </a:r>
          </a:p>
          <a:p>
            <a:r>
              <a:rPr lang="en-GB" sz="3200" kern="100" dirty="0">
                <a:ea typeface="DengXian" panose="02010600030101010101" pitchFamily="2" charset="-122"/>
                <a:cs typeface="Arial" panose="020B0604020202020204" pitchFamily="34" charset="0"/>
              </a:rPr>
              <a:t>Introduced laws discriminating against Serbs.</a:t>
            </a:r>
          </a:p>
        </p:txBody>
      </p:sp>
    </p:spTree>
    <p:extLst>
      <p:ext uri="{BB962C8B-B14F-4D97-AF65-F5344CB8AC3E}">
        <p14:creationId xmlns:p14="http://schemas.microsoft.com/office/powerpoint/2010/main" val="720199212"/>
      </p:ext>
    </p:extLst>
  </p:cSld>
  <p:clrMapOvr>
    <a:masterClrMapping/>
  </p:clrMapOvr>
  <mc:AlternateContent xmlns:mc="http://schemas.openxmlformats.org/markup-compatibility/2006" xmlns:p14="http://schemas.microsoft.com/office/powerpoint/2010/main">
    <mc:Choice Requires="p14">
      <p:transition spd="slow" p14:dur="2000" advTm="63838"/>
    </mc:Choice>
    <mc:Fallback xmlns="">
      <p:transition spd="slow" advTm="6383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E5FBDF-552D-4D60-B994-CA2D3CBEE100}"/>
              </a:ext>
            </a:extLst>
          </p:cNvPr>
          <p:cNvSpPr>
            <a:spLocks noGrp="1"/>
          </p:cNvSpPr>
          <p:nvPr>
            <p:ph type="title"/>
          </p:nvPr>
        </p:nvSpPr>
        <p:spPr>
          <a:xfrm>
            <a:off x="5300811" y="317500"/>
            <a:ext cx="5927576" cy="1701800"/>
          </a:xfrm>
        </p:spPr>
        <p:txBody>
          <a:bodyPr>
            <a:normAutofit/>
          </a:bodyPr>
          <a:lstStyle/>
          <a:p>
            <a:r>
              <a:rPr lang="en-GB" sz="5600"/>
              <a:t>Rising nationalism</a:t>
            </a:r>
          </a:p>
        </p:txBody>
      </p:sp>
      <p:pic>
        <p:nvPicPr>
          <p:cNvPr id="4" name="Picture 3">
            <a:extLst>
              <a:ext uri="{FF2B5EF4-FFF2-40B4-BE49-F238E27FC236}">
                <a16:creationId xmlns:a16="http://schemas.microsoft.com/office/drawing/2014/main" id="{98BD659D-32F6-3EE2-0645-C63D0D014D4D}"/>
              </a:ext>
            </a:extLst>
          </p:cNvPr>
          <p:cNvPicPr>
            <a:picLocks noChangeAspect="1"/>
          </p:cNvPicPr>
          <p:nvPr/>
        </p:nvPicPr>
        <p:blipFill>
          <a:blip r:embed="rId3"/>
          <a:srcRect l="18898" r="35609"/>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509331F2-1618-7048-31F0-E56972BA1096}"/>
              </a:ext>
            </a:extLst>
          </p:cNvPr>
          <p:cNvSpPr>
            <a:spLocks noGrp="1"/>
          </p:cNvSpPr>
          <p:nvPr>
            <p:ph idx="1"/>
          </p:nvPr>
        </p:nvSpPr>
        <p:spPr>
          <a:xfrm>
            <a:off x="5300810" y="2587625"/>
            <a:ext cx="5927577" cy="3594100"/>
          </a:xfrm>
        </p:spPr>
        <p:txBody>
          <a:bodyPr anchor="t">
            <a:normAutofit/>
          </a:bodyPr>
          <a:lstStyle/>
          <a:p>
            <a:pPr>
              <a:lnSpc>
                <a:spcPct val="91000"/>
              </a:lnSpc>
            </a:pPr>
            <a:r>
              <a:rPr lang="en-GB" sz="2400" kern="100" dirty="0">
                <a:effectLst/>
                <a:ea typeface="DengXian" panose="02010600030101010101" pitchFamily="2" charset="-122"/>
                <a:cs typeface="Arial" panose="020B0604020202020204" pitchFamily="34" charset="0"/>
              </a:rPr>
              <a:t>Both Tudjman and Milosevic referred to memories of genocide during WWII:</a:t>
            </a:r>
          </a:p>
          <a:p>
            <a:pPr>
              <a:lnSpc>
                <a:spcPct val="91000"/>
              </a:lnSpc>
            </a:pPr>
            <a:r>
              <a:rPr lang="en-GB" sz="2400" kern="100" dirty="0">
                <a:effectLst/>
                <a:ea typeface="DengXian" panose="02010600030101010101" pitchFamily="2" charset="-122"/>
                <a:cs typeface="Arial" panose="020B0604020202020204" pitchFamily="34" charset="0"/>
              </a:rPr>
              <a:t>Croatian </a:t>
            </a:r>
            <a:r>
              <a:rPr lang="en-GB" sz="2400" kern="100" dirty="0" err="1">
                <a:effectLst/>
                <a:ea typeface="DengXian" panose="02010600030101010101" pitchFamily="2" charset="-122"/>
                <a:cs typeface="Arial" panose="020B0604020202020204" pitchFamily="34" charset="0"/>
              </a:rPr>
              <a:t>Ustashe</a:t>
            </a:r>
            <a:r>
              <a:rPr lang="en-GB" sz="2400" kern="100" dirty="0">
                <a:effectLst/>
                <a:ea typeface="DengXian" panose="02010600030101010101" pitchFamily="2" charset="-122"/>
                <a:cs typeface="Arial" panose="020B0604020202020204" pitchFamily="34" charset="0"/>
              </a:rPr>
              <a:t> regime (led by Ante Pavelic, ally of Hitler): Massacres of hundreds of thousands of Serbs, as well as Jewish, Gypsy and Roma people.</a:t>
            </a:r>
          </a:p>
          <a:p>
            <a:pPr>
              <a:lnSpc>
                <a:spcPct val="91000"/>
              </a:lnSpc>
            </a:pPr>
            <a:r>
              <a:rPr lang="en-GB" sz="2400" kern="100" dirty="0">
                <a:ea typeface="DengXian" panose="02010600030101010101" pitchFamily="2" charset="-122"/>
                <a:cs typeface="Arial" panose="020B0604020202020204" pitchFamily="34" charset="0"/>
              </a:rPr>
              <a:t>Massacres by Serbian nationalists – Chetniks – in Croatian and Muslim villages</a:t>
            </a:r>
          </a:p>
        </p:txBody>
      </p:sp>
    </p:spTree>
    <p:extLst>
      <p:ext uri="{BB962C8B-B14F-4D97-AF65-F5344CB8AC3E}">
        <p14:creationId xmlns:p14="http://schemas.microsoft.com/office/powerpoint/2010/main" val="2288758381"/>
      </p:ext>
    </p:extLst>
  </p:cSld>
  <p:clrMapOvr>
    <a:masterClrMapping/>
  </p:clrMapOvr>
  <mc:AlternateContent xmlns:mc="http://schemas.openxmlformats.org/markup-compatibility/2006" xmlns:p14="http://schemas.microsoft.com/office/powerpoint/2010/main">
    <mc:Choice Requires="p14">
      <p:transition spd="slow" p14:dur="2000" advTm="70339"/>
    </mc:Choice>
    <mc:Fallback xmlns="">
      <p:transition spd="slow" advTm="7033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31D13-16EA-10A0-5ED3-4D174AB95E5B}"/>
              </a:ext>
            </a:extLst>
          </p:cNvPr>
          <p:cNvSpPr>
            <a:spLocks noGrp="1"/>
          </p:cNvSpPr>
          <p:nvPr>
            <p:ph type="title"/>
          </p:nvPr>
        </p:nvSpPr>
        <p:spPr>
          <a:xfrm>
            <a:off x="5300811" y="317500"/>
            <a:ext cx="5927576" cy="1701800"/>
          </a:xfrm>
        </p:spPr>
        <p:txBody>
          <a:bodyPr>
            <a:normAutofit/>
          </a:bodyPr>
          <a:lstStyle/>
          <a:p>
            <a:r>
              <a:rPr lang="en-GB" sz="5600"/>
              <a:t>RISING NATIONALISM</a:t>
            </a:r>
          </a:p>
        </p:txBody>
      </p:sp>
      <p:pic>
        <p:nvPicPr>
          <p:cNvPr id="4" name="Picture 3">
            <a:extLst>
              <a:ext uri="{FF2B5EF4-FFF2-40B4-BE49-F238E27FC236}">
                <a16:creationId xmlns:a16="http://schemas.microsoft.com/office/drawing/2014/main" id="{3B5B072A-79F4-2CFE-26FE-B83B4E846360}"/>
              </a:ext>
            </a:extLst>
          </p:cNvPr>
          <p:cNvPicPr>
            <a:picLocks noChangeAspect="1"/>
          </p:cNvPicPr>
          <p:nvPr/>
        </p:nvPicPr>
        <p:blipFill>
          <a:blip r:embed="rId3"/>
          <a:srcRect l="28738" r="20668" b="-2"/>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FFD4779D-87F5-8303-207F-FF5E1B63217E}"/>
              </a:ext>
            </a:extLst>
          </p:cNvPr>
          <p:cNvSpPr>
            <a:spLocks noGrp="1"/>
          </p:cNvSpPr>
          <p:nvPr>
            <p:ph idx="1"/>
          </p:nvPr>
        </p:nvSpPr>
        <p:spPr>
          <a:xfrm>
            <a:off x="5300810" y="2587625"/>
            <a:ext cx="5927577" cy="3594100"/>
          </a:xfrm>
        </p:spPr>
        <p:txBody>
          <a:bodyPr anchor="t">
            <a:normAutofit/>
          </a:bodyPr>
          <a:lstStyle/>
          <a:p>
            <a:pPr>
              <a:lnSpc>
                <a:spcPct val="91000"/>
              </a:lnSpc>
            </a:pPr>
            <a:r>
              <a:rPr lang="en-GB" sz="2200" kern="100" dirty="0">
                <a:ea typeface="DengXian" panose="02010600030101010101" pitchFamily="2" charset="-122"/>
                <a:cs typeface="Arial" panose="020B0604020202020204" pitchFamily="34" charset="0"/>
              </a:rPr>
              <a:t>Collective memory exploited by nationalists (Semelin, 2007).</a:t>
            </a:r>
          </a:p>
          <a:p>
            <a:pPr>
              <a:lnSpc>
                <a:spcPct val="91000"/>
              </a:lnSpc>
            </a:pPr>
            <a:r>
              <a:rPr lang="en-GB" sz="2200" kern="100" dirty="0">
                <a:effectLst/>
                <a:ea typeface="DengXian" panose="02010600030101010101" pitchFamily="2" charset="-122"/>
                <a:cs typeface="Arial" panose="020B0604020202020204" pitchFamily="34" charset="0"/>
              </a:rPr>
              <a:t>Milosevic speeches referring to victimisation of Serbs.</a:t>
            </a:r>
          </a:p>
          <a:p>
            <a:pPr>
              <a:lnSpc>
                <a:spcPct val="91000"/>
              </a:lnSpc>
            </a:pPr>
            <a:r>
              <a:rPr lang="en-GB" sz="2200" kern="100" dirty="0">
                <a:effectLst/>
                <a:ea typeface="DengXian" panose="02010600030101010101" pitchFamily="2" charset="-122"/>
                <a:cs typeface="Arial" panose="020B0604020202020204" pitchFamily="34" charset="0"/>
              </a:rPr>
              <a:t>Documentaries on </a:t>
            </a:r>
            <a:r>
              <a:rPr lang="en-GB" sz="2200" kern="100" dirty="0" err="1">
                <a:effectLst/>
                <a:ea typeface="DengXian" panose="02010600030101010101" pitchFamily="2" charset="-122"/>
                <a:cs typeface="Arial" panose="020B0604020202020204" pitchFamily="34" charset="0"/>
              </a:rPr>
              <a:t>Ustashe</a:t>
            </a:r>
            <a:r>
              <a:rPr lang="en-GB" sz="2200" kern="100" dirty="0">
                <a:effectLst/>
                <a:ea typeface="DengXian" panose="02010600030101010101" pitchFamily="2" charset="-122"/>
                <a:cs typeface="Arial" panose="020B0604020202020204" pitchFamily="34" charset="0"/>
              </a:rPr>
              <a:t> genocide often shown on Serbian TV.</a:t>
            </a:r>
          </a:p>
          <a:p>
            <a:pPr>
              <a:lnSpc>
                <a:spcPct val="91000"/>
              </a:lnSpc>
            </a:pPr>
            <a:r>
              <a:rPr lang="en-GB" sz="2200" kern="100" dirty="0">
                <a:ea typeface="DengXian" panose="02010600030101010101" pitchFamily="2" charset="-122"/>
                <a:cs typeface="Arial" panose="020B0604020202020204" pitchFamily="34" charset="0"/>
              </a:rPr>
              <a:t>Mass graves of Serbs killed in 1940s exhumed and remains reburied with ceremony (Markusen, 2004; Weitz, 2003).</a:t>
            </a:r>
          </a:p>
          <a:p>
            <a:pPr>
              <a:lnSpc>
                <a:spcPct val="91000"/>
              </a:lnSpc>
            </a:pPr>
            <a:endParaRPr lang="en-GB" sz="2200" dirty="0"/>
          </a:p>
        </p:txBody>
      </p:sp>
    </p:spTree>
    <p:extLst>
      <p:ext uri="{BB962C8B-B14F-4D97-AF65-F5344CB8AC3E}">
        <p14:creationId xmlns:p14="http://schemas.microsoft.com/office/powerpoint/2010/main" val="2550966959"/>
      </p:ext>
    </p:extLst>
  </p:cSld>
  <p:clrMapOvr>
    <a:masterClrMapping/>
  </p:clrMapOvr>
  <mc:AlternateContent xmlns:mc="http://schemas.openxmlformats.org/markup-compatibility/2006" xmlns:p14="http://schemas.microsoft.com/office/powerpoint/2010/main">
    <mc:Choice Requires="p14">
      <p:transition spd="slow" p14:dur="2000" advTm="42971"/>
    </mc:Choice>
    <mc:Fallback xmlns="">
      <p:transition spd="slow" advTm="4297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D204F-0AA2-2C8A-E06D-0BE262213D5A}"/>
              </a:ext>
            </a:extLst>
          </p:cNvPr>
          <p:cNvSpPr>
            <a:spLocks noGrp="1"/>
          </p:cNvSpPr>
          <p:nvPr>
            <p:ph type="title"/>
          </p:nvPr>
        </p:nvSpPr>
        <p:spPr/>
        <p:txBody>
          <a:bodyPr/>
          <a:lstStyle/>
          <a:p>
            <a:r>
              <a:rPr lang="en-GB" dirty="0"/>
              <a:t>Rising nationalism</a:t>
            </a:r>
          </a:p>
        </p:txBody>
      </p:sp>
      <p:sp>
        <p:nvSpPr>
          <p:cNvPr id="3" name="Content Placeholder 2">
            <a:extLst>
              <a:ext uri="{FF2B5EF4-FFF2-40B4-BE49-F238E27FC236}">
                <a16:creationId xmlns:a16="http://schemas.microsoft.com/office/drawing/2014/main" id="{343A5322-0B4A-401E-3168-CC295D05D22A}"/>
              </a:ext>
            </a:extLst>
          </p:cNvPr>
          <p:cNvSpPr>
            <a:spLocks noGrp="1"/>
          </p:cNvSpPr>
          <p:nvPr>
            <p:ph idx="1"/>
          </p:nvPr>
        </p:nvSpPr>
        <p:spPr/>
        <p:txBody>
          <a:bodyPr>
            <a:normAutofit fontScale="92500"/>
          </a:bodyPr>
          <a:lstStyle/>
          <a:p>
            <a:r>
              <a:rPr lang="en-GB" sz="2800" kern="100" dirty="0">
                <a:effectLst/>
                <a:latin typeface="Aptos" panose="020B0004020202020204" pitchFamily="34" charset="0"/>
                <a:ea typeface="DengXian" panose="02010600030101010101" pitchFamily="2" charset="-122"/>
                <a:cs typeface="Arial" panose="020B0604020202020204" pitchFamily="34" charset="0"/>
              </a:rPr>
              <a:t>Tudjman glorified the </a:t>
            </a:r>
            <a:r>
              <a:rPr lang="en-GB" sz="2800" kern="100" dirty="0" err="1">
                <a:effectLst/>
                <a:latin typeface="Aptos" panose="020B0004020202020204" pitchFamily="34" charset="0"/>
                <a:ea typeface="DengXian" panose="02010600030101010101" pitchFamily="2" charset="-122"/>
                <a:cs typeface="Arial" panose="020B0604020202020204" pitchFamily="34" charset="0"/>
              </a:rPr>
              <a:t>Ustashe</a:t>
            </a:r>
            <a:r>
              <a:rPr lang="en-GB" sz="2800" kern="100" dirty="0">
                <a:effectLst/>
                <a:latin typeface="Aptos" panose="020B0004020202020204" pitchFamily="34" charset="0"/>
                <a:ea typeface="DengXian" panose="02010600030101010101" pitchFamily="2" charset="-122"/>
                <a:cs typeface="Arial" panose="020B0604020202020204" pitchFamily="34" charset="0"/>
              </a:rPr>
              <a:t> regime</a:t>
            </a:r>
          </a:p>
          <a:p>
            <a:r>
              <a:rPr lang="en-GB" sz="2800" kern="100" dirty="0">
                <a:effectLst/>
                <a:latin typeface="Aptos" panose="020B0004020202020204" pitchFamily="34" charset="0"/>
                <a:ea typeface="DengXian" panose="02010600030101010101" pitchFamily="2" charset="-122"/>
                <a:cs typeface="Arial" panose="020B0604020202020204" pitchFamily="34" charset="0"/>
              </a:rPr>
              <a:t>Revived </a:t>
            </a:r>
            <a:r>
              <a:rPr lang="en-GB" sz="2800" kern="100" dirty="0" err="1">
                <a:effectLst/>
                <a:latin typeface="Aptos" panose="020B0004020202020204" pitchFamily="34" charset="0"/>
                <a:ea typeface="DengXian" panose="02010600030101010101" pitchFamily="2" charset="-122"/>
                <a:cs typeface="Arial" panose="020B0604020202020204" pitchFamily="34" charset="0"/>
              </a:rPr>
              <a:t>Ustashe</a:t>
            </a:r>
            <a:r>
              <a:rPr lang="en-GB" sz="2800" kern="100" dirty="0">
                <a:effectLst/>
                <a:latin typeface="Aptos" panose="020B0004020202020204" pitchFamily="34" charset="0"/>
                <a:ea typeface="DengXian" panose="02010600030101010101" pitchFamily="2" charset="-122"/>
                <a:cs typeface="Arial" panose="020B0604020202020204" pitchFamily="34" charset="0"/>
              </a:rPr>
              <a:t> symbols, renamed streets after </a:t>
            </a:r>
            <a:r>
              <a:rPr lang="en-GB" sz="2800" kern="100" dirty="0" err="1">
                <a:effectLst/>
                <a:latin typeface="Aptos" panose="020B0004020202020204" pitchFamily="34" charset="0"/>
                <a:ea typeface="DengXian" panose="02010600030101010101" pitchFamily="2" charset="-122"/>
                <a:cs typeface="Arial" panose="020B0604020202020204" pitchFamily="34" charset="0"/>
              </a:rPr>
              <a:t>Ustashe</a:t>
            </a:r>
            <a:r>
              <a:rPr lang="en-GB" sz="2800" kern="100" dirty="0">
                <a:effectLst/>
                <a:latin typeface="Aptos" panose="020B0004020202020204" pitchFamily="34" charset="0"/>
                <a:ea typeface="DengXian" panose="02010600030101010101" pitchFamily="2" charset="-122"/>
                <a:cs typeface="Arial" panose="020B0604020202020204" pitchFamily="34" charset="0"/>
              </a:rPr>
              <a:t> leaders</a:t>
            </a:r>
          </a:p>
          <a:p>
            <a:r>
              <a:rPr lang="en-GB" sz="2800" kern="100" dirty="0">
                <a:effectLst/>
                <a:latin typeface="Aptos" panose="020B0004020202020204" pitchFamily="34" charset="0"/>
                <a:ea typeface="DengXian" panose="02010600030101010101" pitchFamily="2" charset="-122"/>
                <a:cs typeface="Arial" panose="020B0604020202020204" pitchFamily="34" charset="0"/>
              </a:rPr>
              <a:t>Allowed harassment and violence against Serbs in Krajina region (</a:t>
            </a:r>
            <a:r>
              <a:rPr lang="en-GB" sz="2800" kern="100" dirty="0" err="1">
                <a:effectLst/>
                <a:latin typeface="Aptos" panose="020B0004020202020204" pitchFamily="34" charset="0"/>
                <a:ea typeface="DengXian" panose="02010600030101010101" pitchFamily="2" charset="-122"/>
                <a:cs typeface="Arial" panose="020B0604020202020204" pitchFamily="34" charset="0"/>
              </a:rPr>
              <a:t>Stitkovac</a:t>
            </a:r>
            <a:r>
              <a:rPr lang="en-GB" sz="2800" kern="100" dirty="0">
                <a:effectLst/>
                <a:latin typeface="Aptos" panose="020B0004020202020204" pitchFamily="34" charset="0"/>
                <a:ea typeface="DengXian" panose="02010600030101010101" pitchFamily="2" charset="-122"/>
                <a:cs typeface="Arial" panose="020B0604020202020204" pitchFamily="34" charset="0"/>
              </a:rPr>
              <a:t>, 1997; Weitz, 2003; Glenny. 2002). </a:t>
            </a:r>
          </a:p>
          <a:p>
            <a:r>
              <a:rPr lang="en-GB" sz="2800" kern="100" dirty="0" err="1">
                <a:effectLst/>
                <a:latin typeface="Aptos" panose="020B0004020202020204" pitchFamily="34" charset="0"/>
                <a:ea typeface="DengXian" panose="02010600030101010101" pitchFamily="2" charset="-122"/>
                <a:cs typeface="Arial" panose="020B0604020202020204" pitchFamily="34" charset="0"/>
              </a:rPr>
              <a:t>Semelin</a:t>
            </a:r>
            <a:r>
              <a:rPr lang="en-GB" sz="2800" kern="100" dirty="0">
                <a:effectLst/>
                <a:latin typeface="Aptos" panose="020B0004020202020204" pitchFamily="34" charset="0"/>
                <a:ea typeface="DengXian" panose="02010600030101010101" pitchFamily="2" charset="-122"/>
                <a:cs typeface="Arial" panose="020B0604020202020204" pitchFamily="34" charset="0"/>
              </a:rPr>
              <a:t> (2007): historical fear is a ‘good soil on which to drop the seeds of propaganda’, which contributed to the polarisation of society. </a:t>
            </a:r>
            <a:endParaRPr lang="en-GB" dirty="0"/>
          </a:p>
        </p:txBody>
      </p:sp>
    </p:spTree>
    <p:extLst>
      <p:ext uri="{BB962C8B-B14F-4D97-AF65-F5344CB8AC3E}">
        <p14:creationId xmlns:p14="http://schemas.microsoft.com/office/powerpoint/2010/main" val="3750529605"/>
      </p:ext>
    </p:extLst>
  </p:cSld>
  <p:clrMapOvr>
    <a:masterClrMapping/>
  </p:clrMapOvr>
  <mc:AlternateContent xmlns:mc="http://schemas.openxmlformats.org/markup-compatibility/2006" xmlns:p14="http://schemas.microsoft.com/office/powerpoint/2010/main">
    <mc:Choice Requires="p14">
      <p:transition spd="slow" p14:dur="2000" advTm="54078"/>
    </mc:Choice>
    <mc:Fallback xmlns="">
      <p:transition spd="slow" advTm="5407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F2EE0-F43D-1A48-0B34-A7D57C89AFAA}"/>
              </a:ext>
            </a:extLst>
          </p:cNvPr>
          <p:cNvSpPr>
            <a:spLocks noGrp="1"/>
          </p:cNvSpPr>
          <p:nvPr>
            <p:ph type="title"/>
          </p:nvPr>
        </p:nvSpPr>
        <p:spPr/>
        <p:txBody>
          <a:bodyPr/>
          <a:lstStyle/>
          <a:p>
            <a:r>
              <a:rPr lang="en-GB" dirty="0"/>
              <a:t>Rising nationalism</a:t>
            </a:r>
          </a:p>
        </p:txBody>
      </p:sp>
      <p:sp>
        <p:nvSpPr>
          <p:cNvPr id="3" name="Content Placeholder 2">
            <a:extLst>
              <a:ext uri="{FF2B5EF4-FFF2-40B4-BE49-F238E27FC236}">
                <a16:creationId xmlns:a16="http://schemas.microsoft.com/office/drawing/2014/main" id="{28A1A985-1136-2B67-02D0-40D261B6DCCF}"/>
              </a:ext>
            </a:extLst>
          </p:cNvPr>
          <p:cNvSpPr>
            <a:spLocks noGrp="1"/>
          </p:cNvSpPr>
          <p:nvPr>
            <p:ph idx="1"/>
          </p:nvPr>
        </p:nvSpPr>
        <p:spPr/>
        <p:txBody>
          <a:bodyPr>
            <a:normAutofit fontScale="92500" lnSpcReduction="20000"/>
          </a:bodyPr>
          <a:lstStyle/>
          <a:p>
            <a:r>
              <a:rPr lang="en-GB" sz="3000" kern="100" dirty="0">
                <a:effectLst/>
                <a:ea typeface="DengXian" panose="02010600030101010101" pitchFamily="2" charset="-122"/>
                <a:cs typeface="Arial" panose="020B0604020202020204" pitchFamily="34" charset="0"/>
              </a:rPr>
              <a:t>1986 memorandum by Academy of Sciences in Belgrade:</a:t>
            </a:r>
          </a:p>
          <a:p>
            <a:r>
              <a:rPr lang="en-GB" sz="3000" kern="100" dirty="0">
                <a:effectLst/>
                <a:ea typeface="DengXian" panose="02010600030101010101" pitchFamily="2" charset="-122"/>
                <a:cs typeface="Arial" panose="020B0604020202020204" pitchFamily="34" charset="0"/>
              </a:rPr>
              <a:t>Denounced ‘physical, political, juridical and cultural genocide’ of the Serbs in Kosovo (Grmek et al, 1993). </a:t>
            </a:r>
          </a:p>
          <a:p>
            <a:r>
              <a:rPr lang="en-GB" sz="3000" kern="100" dirty="0">
                <a:ea typeface="DengXian" panose="02010600030101010101" pitchFamily="2" charset="-122"/>
                <a:cs typeface="Arial" panose="020B0604020202020204" pitchFamily="34" charset="0"/>
              </a:rPr>
              <a:t>Denounced Slovenia and Croatia as politically dominating Serbia, stated that Tito’s federal system had discriminated against Serbs.</a:t>
            </a:r>
          </a:p>
          <a:p>
            <a:r>
              <a:rPr lang="en-GB" sz="3000" kern="100" dirty="0">
                <a:effectLst/>
                <a:ea typeface="DengXian" panose="02010600030101010101" pitchFamily="2" charset="-122"/>
                <a:cs typeface="Arial" panose="020B0604020202020204" pitchFamily="34" charset="0"/>
              </a:rPr>
              <a:t>‘Confirmation’ of rumours by prestigious scientific institution (</a:t>
            </a:r>
            <a:r>
              <a:rPr lang="en-GB" sz="3000" kern="100" dirty="0" err="1">
                <a:effectLst/>
                <a:ea typeface="DengXian" panose="02010600030101010101" pitchFamily="2" charset="-122"/>
                <a:cs typeface="Arial" panose="020B0604020202020204" pitchFamily="34" charset="0"/>
              </a:rPr>
              <a:t>Grmek</a:t>
            </a:r>
            <a:r>
              <a:rPr lang="en-GB" sz="3000" kern="100" dirty="0">
                <a:effectLst/>
                <a:ea typeface="DengXian" panose="02010600030101010101" pitchFamily="2" charset="-122"/>
                <a:cs typeface="Arial" panose="020B0604020202020204" pitchFamily="34" charset="0"/>
              </a:rPr>
              <a:t> et al, 1993; Weitz, 2003).</a:t>
            </a:r>
          </a:p>
          <a:p>
            <a:endParaRPr lang="en-GB" dirty="0"/>
          </a:p>
        </p:txBody>
      </p:sp>
    </p:spTree>
    <p:extLst>
      <p:ext uri="{BB962C8B-B14F-4D97-AF65-F5344CB8AC3E}">
        <p14:creationId xmlns:p14="http://schemas.microsoft.com/office/powerpoint/2010/main" val="1027946432"/>
      </p:ext>
    </p:extLst>
  </p:cSld>
  <p:clrMapOvr>
    <a:masterClrMapping/>
  </p:clrMapOvr>
  <mc:AlternateContent xmlns:mc="http://schemas.openxmlformats.org/markup-compatibility/2006" xmlns:p14="http://schemas.microsoft.com/office/powerpoint/2010/main">
    <mc:Choice Requires="p14">
      <p:transition spd="slow" p14:dur="2000" advTm="63769"/>
    </mc:Choice>
    <mc:Fallback xmlns="">
      <p:transition spd="slow" advTm="63769"/>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C1C70D-FCBC-C5D5-0126-5ED6CC4EED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DD29D3-6F80-0935-2D9E-450E47B289CA}"/>
              </a:ext>
            </a:extLst>
          </p:cNvPr>
          <p:cNvSpPr>
            <a:spLocks noGrp="1"/>
          </p:cNvSpPr>
          <p:nvPr>
            <p:ph type="title"/>
          </p:nvPr>
        </p:nvSpPr>
        <p:spPr/>
        <p:txBody>
          <a:bodyPr/>
          <a:lstStyle/>
          <a:p>
            <a:r>
              <a:rPr lang="en-GB" dirty="0"/>
              <a:t>REIFYING ethnicity</a:t>
            </a:r>
          </a:p>
        </p:txBody>
      </p:sp>
      <p:sp>
        <p:nvSpPr>
          <p:cNvPr id="3" name="Content Placeholder 2">
            <a:extLst>
              <a:ext uri="{FF2B5EF4-FFF2-40B4-BE49-F238E27FC236}">
                <a16:creationId xmlns:a16="http://schemas.microsoft.com/office/drawing/2014/main" id="{0774624F-F555-4510-97A4-AA6E515E7D70}"/>
              </a:ext>
            </a:extLst>
          </p:cNvPr>
          <p:cNvSpPr>
            <a:spLocks noGrp="1"/>
          </p:cNvSpPr>
          <p:nvPr>
            <p:ph idx="1"/>
          </p:nvPr>
        </p:nvSpPr>
        <p:spPr>
          <a:xfrm>
            <a:off x="412231" y="2587752"/>
            <a:ext cx="11287592" cy="3952434"/>
          </a:xfrm>
        </p:spPr>
        <p:txBody>
          <a:bodyPr>
            <a:normAutofit fontScale="92500" lnSpcReduction="20000"/>
          </a:bodyPr>
          <a:lstStyle/>
          <a:p>
            <a:r>
              <a:rPr lang="en-GB" sz="2400" kern="100" dirty="0">
                <a:effectLst/>
                <a:ea typeface="DengXian" panose="02010600030101010101" pitchFamily="2" charset="-122"/>
                <a:cs typeface="Arial" panose="020B0604020202020204" pitchFamily="34" charset="0"/>
              </a:rPr>
              <a:t>Intermarriages common in urban areas – difficult to identify who was Serb/Croa</a:t>
            </a:r>
            <a:r>
              <a:rPr lang="en-GB" sz="2400" kern="100" dirty="0">
                <a:ea typeface="DengXian" panose="02010600030101010101" pitchFamily="2" charset="-122"/>
                <a:cs typeface="Arial" panose="020B0604020202020204" pitchFamily="34" charset="0"/>
              </a:rPr>
              <a:t>t/Muslim (Weitz, 2003)</a:t>
            </a:r>
          </a:p>
          <a:p>
            <a:r>
              <a:rPr lang="en-GB" sz="2400" kern="100" dirty="0">
                <a:effectLst/>
                <a:ea typeface="DengXian" panose="02010600030101010101" pitchFamily="2" charset="-122"/>
                <a:cs typeface="Arial" panose="020B0604020202020204" pitchFamily="34" charset="0"/>
              </a:rPr>
              <a:t>Serb, Croat, Slovenian and later Muslim nationalists began to ‘fix’ identities/establish group memberships.</a:t>
            </a:r>
          </a:p>
          <a:p>
            <a:r>
              <a:rPr lang="en-GB" sz="2400" kern="100" dirty="0">
                <a:effectLst/>
                <a:ea typeface="DengXian" panose="02010600030101010101" pitchFamily="2" charset="-122"/>
                <a:cs typeface="Arial" panose="020B0604020202020204" pitchFamily="34" charset="0"/>
              </a:rPr>
              <a:t>Fixing </a:t>
            </a:r>
            <a:r>
              <a:rPr lang="en-GB" sz="2400" kern="100" dirty="0">
                <a:ea typeface="DengXian" panose="02010600030101010101" pitchFamily="2" charset="-122"/>
                <a:cs typeface="Arial" panose="020B0604020202020204" pitchFamily="34" charset="0"/>
              </a:rPr>
              <a:t>identities obscured complex history of population movement and cooperation as well as conflict (Weitz, 2003)</a:t>
            </a:r>
          </a:p>
          <a:p>
            <a:r>
              <a:rPr lang="en-GB" sz="2400" kern="100" dirty="0">
                <a:effectLst/>
                <a:ea typeface="DengXian" panose="02010600030101010101" pitchFamily="2" charset="-122"/>
                <a:cs typeface="Arial" panose="020B0604020202020204" pitchFamily="34" charset="0"/>
              </a:rPr>
              <a:t>C19th nationalists saw Bosnian Muslims as </a:t>
            </a:r>
            <a:r>
              <a:rPr lang="en-GB" sz="2400" kern="100" dirty="0">
                <a:ea typeface="DengXian" panose="02010600030101010101" pitchFamily="2" charset="-122"/>
                <a:cs typeface="Arial" panose="020B0604020202020204" pitchFamily="34" charset="0"/>
              </a:rPr>
              <a:t>Serbs or Croats who had wrongly adopted Islam and needed to be brought back to the nation (Weitz, 2003) – indicates this wasn’t historically rigid.</a:t>
            </a:r>
          </a:p>
          <a:p>
            <a:r>
              <a:rPr lang="en-GB" sz="2400" kern="100" dirty="0">
                <a:ea typeface="DengXian" panose="02010600030101010101" pitchFamily="2" charset="-122"/>
                <a:cs typeface="Arial" panose="020B0604020202020204" pitchFamily="34" charset="0"/>
              </a:rPr>
              <a:t>Bosnian Muslims: tended to define identity around religion/customs – less concern with ‘blood’ descent</a:t>
            </a:r>
          </a:p>
        </p:txBody>
      </p:sp>
    </p:spTree>
    <p:extLst>
      <p:ext uri="{BB962C8B-B14F-4D97-AF65-F5344CB8AC3E}">
        <p14:creationId xmlns:p14="http://schemas.microsoft.com/office/powerpoint/2010/main" val="3667465263"/>
      </p:ext>
    </p:extLst>
  </p:cSld>
  <p:clrMapOvr>
    <a:masterClrMapping/>
  </p:clrMapOvr>
  <mc:AlternateContent xmlns:mc="http://schemas.openxmlformats.org/markup-compatibility/2006" xmlns:p14="http://schemas.microsoft.com/office/powerpoint/2010/main">
    <mc:Choice Requires="p14">
      <p:transition spd="slow" p14:dur="2000" advTm="110436"/>
    </mc:Choice>
    <mc:Fallback xmlns="">
      <p:transition spd="slow" advTm="110436"/>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F9DF8-0CE6-383B-443B-FE104D820BE2}"/>
              </a:ext>
            </a:extLst>
          </p:cNvPr>
          <p:cNvSpPr>
            <a:spLocks noGrp="1"/>
          </p:cNvSpPr>
          <p:nvPr>
            <p:ph type="title"/>
          </p:nvPr>
        </p:nvSpPr>
        <p:spPr/>
        <p:txBody>
          <a:bodyPr/>
          <a:lstStyle/>
          <a:p>
            <a:r>
              <a:rPr lang="en-GB" dirty="0"/>
              <a:t>REIFYING ethnicity</a:t>
            </a:r>
          </a:p>
        </p:txBody>
      </p:sp>
      <p:sp>
        <p:nvSpPr>
          <p:cNvPr id="3" name="Content Placeholder 2">
            <a:extLst>
              <a:ext uri="{FF2B5EF4-FFF2-40B4-BE49-F238E27FC236}">
                <a16:creationId xmlns:a16="http://schemas.microsoft.com/office/drawing/2014/main" id="{0EC086D1-7198-018B-B28A-74296A1DD449}"/>
              </a:ext>
            </a:extLst>
          </p:cNvPr>
          <p:cNvSpPr>
            <a:spLocks noGrp="1"/>
          </p:cNvSpPr>
          <p:nvPr>
            <p:ph idx="1"/>
          </p:nvPr>
        </p:nvSpPr>
        <p:spPr/>
        <p:txBody>
          <a:bodyPr>
            <a:normAutofit fontScale="92500"/>
          </a:bodyPr>
          <a:lstStyle/>
          <a:p>
            <a:r>
              <a:rPr lang="en-GB" sz="2800" kern="100" dirty="0">
                <a:ea typeface="DengXian" panose="02010600030101010101" pitchFamily="2" charset="-122"/>
                <a:cs typeface="Arial" panose="020B0604020202020204" pitchFamily="34" charset="0"/>
              </a:rPr>
              <a:t>Official purposes: people chose ethnic identity</a:t>
            </a:r>
          </a:p>
          <a:p>
            <a:r>
              <a:rPr lang="en-GB" sz="2800" kern="100" dirty="0">
                <a:effectLst/>
                <a:ea typeface="DengXian" panose="02010600030101010101" pitchFamily="2" charset="-122"/>
                <a:cs typeface="Arial" panose="020B0604020202020204" pitchFamily="34" charset="0"/>
              </a:rPr>
              <a:t>1961 census permitted self-</a:t>
            </a:r>
            <a:r>
              <a:rPr lang="en-GB" sz="2800" kern="100" dirty="0">
                <a:ea typeface="DengXian" panose="02010600030101010101" pitchFamily="2" charset="-122"/>
                <a:cs typeface="Arial" panose="020B0604020202020204" pitchFamily="34" charset="0"/>
              </a:rPr>
              <a:t>identification as Muslim for first time (ethnic, not national category)</a:t>
            </a:r>
          </a:p>
          <a:p>
            <a:r>
              <a:rPr lang="en-GB" sz="2800" kern="100" dirty="0">
                <a:effectLst/>
                <a:ea typeface="DengXian" panose="02010600030101010101" pitchFamily="2" charset="-122"/>
                <a:cs typeface="Arial" panose="020B0604020202020204" pitchFamily="34" charset="0"/>
              </a:rPr>
              <a:t>1971: ‘Muslim’ became officially recognised nationality.</a:t>
            </a:r>
          </a:p>
          <a:p>
            <a:r>
              <a:rPr lang="en-GB" sz="2800" kern="100" dirty="0">
                <a:effectLst/>
                <a:ea typeface="DengXian" panose="02010600030101010101" pitchFamily="2" charset="-122"/>
                <a:cs typeface="Arial" panose="020B0604020202020204" pitchFamily="34" charset="0"/>
              </a:rPr>
              <a:t>1970s, some Yugoslavs abandoning national identities – by 1981, 20-25% of people in the 5 largest Bosnian cities identified themselves as ‘Yugoslav’ (and 7.9% of total population).</a:t>
            </a:r>
          </a:p>
          <a:p>
            <a:endParaRPr lang="en-GB" dirty="0"/>
          </a:p>
        </p:txBody>
      </p:sp>
    </p:spTree>
    <p:extLst>
      <p:ext uri="{BB962C8B-B14F-4D97-AF65-F5344CB8AC3E}">
        <p14:creationId xmlns:p14="http://schemas.microsoft.com/office/powerpoint/2010/main" val="545832097"/>
      </p:ext>
    </p:extLst>
  </p:cSld>
  <p:clrMapOvr>
    <a:masterClrMapping/>
  </p:clrMapOvr>
  <mc:AlternateContent xmlns:mc="http://schemas.openxmlformats.org/markup-compatibility/2006" xmlns:p14="http://schemas.microsoft.com/office/powerpoint/2010/main">
    <mc:Choice Requires="p14">
      <p:transition spd="slow" p14:dur="2000" advTm="84171"/>
    </mc:Choice>
    <mc:Fallback xmlns="">
      <p:transition spd="slow" advTm="84171"/>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84AFE1-8FD9-84F3-7297-FC5CAC0A68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A26CF7-EDDB-AC07-BFA5-447502050596}"/>
              </a:ext>
            </a:extLst>
          </p:cNvPr>
          <p:cNvSpPr>
            <a:spLocks noGrp="1"/>
          </p:cNvSpPr>
          <p:nvPr>
            <p:ph type="title"/>
          </p:nvPr>
        </p:nvSpPr>
        <p:spPr/>
        <p:txBody>
          <a:bodyPr/>
          <a:lstStyle/>
          <a:p>
            <a:r>
              <a:rPr lang="en-GB" dirty="0"/>
              <a:t>REIFYING ethnicity</a:t>
            </a:r>
          </a:p>
        </p:txBody>
      </p:sp>
      <p:sp>
        <p:nvSpPr>
          <p:cNvPr id="3" name="Content Placeholder 2">
            <a:extLst>
              <a:ext uri="{FF2B5EF4-FFF2-40B4-BE49-F238E27FC236}">
                <a16:creationId xmlns:a16="http://schemas.microsoft.com/office/drawing/2014/main" id="{92F5148F-324A-6A02-9C48-3E4E3BD00A1E}"/>
              </a:ext>
            </a:extLst>
          </p:cNvPr>
          <p:cNvSpPr>
            <a:spLocks noGrp="1"/>
          </p:cNvSpPr>
          <p:nvPr>
            <p:ph idx="1"/>
          </p:nvPr>
        </p:nvSpPr>
        <p:spPr/>
        <p:txBody>
          <a:bodyPr>
            <a:normAutofit fontScale="92500" lnSpcReduction="20000"/>
          </a:bodyPr>
          <a:lstStyle/>
          <a:p>
            <a:r>
              <a:rPr lang="en-GB" sz="2800" kern="100" dirty="0">
                <a:effectLst/>
                <a:ea typeface="DengXian" panose="02010600030101010101" pitchFamily="2" charset="-122"/>
                <a:cs typeface="Arial" panose="020B0604020202020204" pitchFamily="34" charset="0"/>
              </a:rPr>
              <a:t>Nationalism ignored these complexities</a:t>
            </a:r>
          </a:p>
          <a:p>
            <a:r>
              <a:rPr lang="en-GB" sz="2800" kern="100" dirty="0">
                <a:ea typeface="DengXian" panose="02010600030101010101" pitchFamily="2" charset="-122"/>
                <a:cs typeface="Arial" panose="020B0604020202020204" pitchFamily="34" charset="0"/>
              </a:rPr>
              <a:t>As nationalists gained control of state and localities in Bosnia, affixed permanent categories to individuals and families </a:t>
            </a:r>
          </a:p>
          <a:p>
            <a:r>
              <a:rPr lang="en-GB" sz="2800" kern="100" dirty="0">
                <a:effectLst/>
                <a:ea typeface="DengXian" panose="02010600030101010101" pitchFamily="2" charset="-122"/>
                <a:cs typeface="Arial" panose="020B0604020202020204" pitchFamily="34" charset="0"/>
              </a:rPr>
              <a:t>Distinguished by dress, names, homes, identity cards.</a:t>
            </a:r>
          </a:p>
          <a:p>
            <a:r>
              <a:rPr lang="en-GB" sz="2800" kern="100" dirty="0">
                <a:ea typeface="DengXian" panose="02010600030101010101" pitchFamily="2" charset="-122"/>
                <a:cs typeface="Arial" panose="020B0604020202020204" pitchFamily="34" charset="0"/>
              </a:rPr>
              <a:t>Knowledge from official and informal sources enabled Serb and Croat nationalists fixing these categories</a:t>
            </a:r>
          </a:p>
          <a:p>
            <a:r>
              <a:rPr lang="en-GB" sz="2800" kern="100" dirty="0">
                <a:effectLst/>
                <a:ea typeface="DengXian" panose="02010600030101010101" pitchFamily="2" charset="-122"/>
                <a:cs typeface="Arial" panose="020B0604020202020204" pitchFamily="34" charset="0"/>
              </a:rPr>
              <a:t>Ultimately ‘Muslim’ defined as </a:t>
            </a:r>
            <a:r>
              <a:rPr lang="en-GB" sz="2800" kern="100" dirty="0">
                <a:ea typeface="DengXian" panose="02010600030101010101" pitchFamily="2" charset="-122"/>
                <a:cs typeface="Arial" panose="020B0604020202020204" pitchFamily="34" charset="0"/>
              </a:rPr>
              <a:t>biological category to be driven our or killed (Weitz, 2003).</a:t>
            </a:r>
          </a:p>
        </p:txBody>
      </p:sp>
    </p:spTree>
    <p:extLst>
      <p:ext uri="{BB962C8B-B14F-4D97-AF65-F5344CB8AC3E}">
        <p14:creationId xmlns:p14="http://schemas.microsoft.com/office/powerpoint/2010/main" val="2510319945"/>
      </p:ext>
    </p:extLst>
  </p:cSld>
  <p:clrMapOvr>
    <a:masterClrMapping/>
  </p:clrMapOvr>
  <mc:AlternateContent xmlns:mc="http://schemas.openxmlformats.org/markup-compatibility/2006" xmlns:p14="http://schemas.microsoft.com/office/powerpoint/2010/main">
    <mc:Choice Requires="p14">
      <p:transition spd="slow" p14:dur="2000" advTm="44853"/>
    </mc:Choice>
    <mc:Fallback xmlns="">
      <p:transition spd="slow" advTm="4485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B24CE2-B6C7-2982-EFA2-B96A34A4C09B}"/>
              </a:ext>
            </a:extLst>
          </p:cNvPr>
          <p:cNvSpPr>
            <a:spLocks noGrp="1"/>
          </p:cNvSpPr>
          <p:nvPr>
            <p:ph type="title"/>
          </p:nvPr>
        </p:nvSpPr>
        <p:spPr>
          <a:xfrm>
            <a:off x="5300811" y="317500"/>
            <a:ext cx="5927576" cy="1701800"/>
          </a:xfrm>
        </p:spPr>
        <p:txBody>
          <a:bodyPr>
            <a:normAutofit/>
          </a:bodyPr>
          <a:lstStyle/>
          <a:p>
            <a:r>
              <a:rPr lang="en-GB" sz="5600"/>
              <a:t>DESCENT INTO WAR</a:t>
            </a:r>
          </a:p>
        </p:txBody>
      </p:sp>
      <p:pic>
        <p:nvPicPr>
          <p:cNvPr id="4" name="Picture 3">
            <a:extLst>
              <a:ext uri="{FF2B5EF4-FFF2-40B4-BE49-F238E27FC236}">
                <a16:creationId xmlns:a16="http://schemas.microsoft.com/office/drawing/2014/main" id="{B920852C-0B4C-9301-546F-6848B726EBFE}"/>
              </a:ext>
            </a:extLst>
          </p:cNvPr>
          <p:cNvPicPr>
            <a:picLocks noChangeAspect="1"/>
          </p:cNvPicPr>
          <p:nvPr/>
        </p:nvPicPr>
        <p:blipFill>
          <a:blip r:embed="rId3"/>
          <a:srcRect l="37620" r="25029" b="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B96D0262-F1BF-12F2-959C-561E101A7210}"/>
              </a:ext>
            </a:extLst>
          </p:cNvPr>
          <p:cNvSpPr>
            <a:spLocks noGrp="1"/>
          </p:cNvSpPr>
          <p:nvPr>
            <p:ph idx="1"/>
          </p:nvPr>
        </p:nvSpPr>
        <p:spPr>
          <a:xfrm>
            <a:off x="4892705" y="2582489"/>
            <a:ext cx="6743787" cy="4090493"/>
          </a:xfrm>
        </p:spPr>
        <p:txBody>
          <a:bodyPr anchor="t">
            <a:normAutofit fontScale="92500" lnSpcReduction="10000"/>
          </a:bodyPr>
          <a:lstStyle/>
          <a:p>
            <a:pPr>
              <a:lnSpc>
                <a:spcPct val="91000"/>
              </a:lnSpc>
              <a:spcBef>
                <a:spcPts val="0"/>
              </a:spcBef>
              <a:spcAft>
                <a:spcPts val="600"/>
              </a:spcAft>
            </a:pPr>
            <a:r>
              <a:rPr lang="en-GB" sz="2400" kern="100" dirty="0">
                <a:effectLst/>
                <a:ea typeface="DengXian" panose="02010600030101010101" pitchFamily="2" charset="-122"/>
                <a:cs typeface="Arial" panose="020B0604020202020204" pitchFamily="34" charset="0"/>
              </a:rPr>
              <a:t>Independence declarations: Slovenia and Croatia in 1991, Bosnia and Herzegovina in 1992</a:t>
            </a:r>
          </a:p>
          <a:p>
            <a:pPr>
              <a:lnSpc>
                <a:spcPct val="91000"/>
              </a:lnSpc>
              <a:spcBef>
                <a:spcPts val="0"/>
              </a:spcBef>
              <a:spcAft>
                <a:spcPts val="600"/>
              </a:spcAft>
            </a:pPr>
            <a:r>
              <a:rPr lang="en-GB" sz="2400" kern="100" dirty="0">
                <a:effectLst/>
                <a:ea typeface="DengXian" panose="02010600030101010101" pitchFamily="2" charset="-122"/>
                <a:cs typeface="Arial" panose="020B0604020202020204" pitchFamily="34" charset="0"/>
              </a:rPr>
              <a:t>Pretext for Milosevic to ‘rescue’ Serb minorities in those republics – supplied with arms by Serbia (</a:t>
            </a:r>
            <a:r>
              <a:rPr lang="en-GB" sz="2400" kern="100" dirty="0" err="1">
                <a:effectLst/>
                <a:ea typeface="DengXian" panose="02010600030101010101" pitchFamily="2" charset="-122"/>
                <a:cs typeface="Arial" panose="020B0604020202020204" pitchFamily="34" charset="0"/>
              </a:rPr>
              <a:t>Semelin</a:t>
            </a:r>
            <a:r>
              <a:rPr lang="en-GB" sz="2400" kern="100" dirty="0">
                <a:effectLst/>
                <a:ea typeface="DengXian" panose="02010600030101010101" pitchFamily="2" charset="-122"/>
                <a:cs typeface="Arial" panose="020B0604020202020204" pitchFamily="34" charset="0"/>
              </a:rPr>
              <a:t>, 2007).</a:t>
            </a:r>
          </a:p>
          <a:p>
            <a:pPr>
              <a:lnSpc>
                <a:spcPct val="91000"/>
              </a:lnSpc>
              <a:spcBef>
                <a:spcPts val="0"/>
              </a:spcBef>
              <a:spcAft>
                <a:spcPts val="600"/>
              </a:spcAft>
            </a:pPr>
            <a:r>
              <a:rPr lang="en-GB" sz="2400" kern="100" dirty="0">
                <a:ea typeface="DengXian" panose="02010600030101010101" pitchFamily="2" charset="-122"/>
                <a:cs typeface="Arial" panose="020B0604020202020204" pitchFamily="34" charset="0"/>
              </a:rPr>
              <a:t>Wars began following Slovenian and Croatian declarations summer 1991.</a:t>
            </a:r>
          </a:p>
          <a:p>
            <a:pPr>
              <a:lnSpc>
                <a:spcPct val="91000"/>
              </a:lnSpc>
              <a:spcBef>
                <a:spcPts val="0"/>
              </a:spcBef>
              <a:spcAft>
                <a:spcPts val="600"/>
              </a:spcAft>
            </a:pPr>
            <a:r>
              <a:rPr lang="en-GB" sz="2400" kern="100" dirty="0">
                <a:effectLst/>
                <a:ea typeface="DengXian" panose="02010600030101010101" pitchFamily="2" charset="-122"/>
                <a:cs typeface="Arial" panose="020B0604020202020204" pitchFamily="34" charset="0"/>
              </a:rPr>
              <a:t>Bosnia in difficult position – Serbia and Croatia wanted its territory and to bring Serbs and Croats from across the federation into single states – including division of Bosnia (Weitz, 2003).</a:t>
            </a:r>
          </a:p>
          <a:p>
            <a:pPr>
              <a:lnSpc>
                <a:spcPct val="91000"/>
              </a:lnSpc>
              <a:spcBef>
                <a:spcPts val="0"/>
              </a:spcBef>
              <a:spcAft>
                <a:spcPts val="600"/>
              </a:spcAft>
            </a:pPr>
            <a:r>
              <a:rPr lang="en-GB" sz="2400" kern="100" dirty="0">
                <a:ea typeface="DengXian" panose="02010600030101010101" pitchFamily="2" charset="-122"/>
                <a:cs typeface="Arial" panose="020B0604020202020204" pitchFamily="34" charset="0"/>
              </a:rPr>
              <a:t>27 June to 7 July 1991: Slovenian/Yugoslavian war. Relatively few casualties.</a:t>
            </a:r>
          </a:p>
        </p:txBody>
      </p:sp>
    </p:spTree>
    <p:extLst>
      <p:ext uri="{BB962C8B-B14F-4D97-AF65-F5344CB8AC3E}">
        <p14:creationId xmlns:p14="http://schemas.microsoft.com/office/powerpoint/2010/main" val="2566987759"/>
      </p:ext>
    </p:extLst>
  </p:cSld>
  <p:clrMapOvr>
    <a:masterClrMapping/>
  </p:clrMapOvr>
  <mc:AlternateContent xmlns:mc="http://schemas.openxmlformats.org/markup-compatibility/2006" xmlns:p14="http://schemas.microsoft.com/office/powerpoint/2010/main">
    <mc:Choice Requires="p14">
      <p:transition spd="slow" p14:dur="2000" advTm="69753"/>
    </mc:Choice>
    <mc:Fallback xmlns="">
      <p:transition spd="slow" advTm="6975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ACD8B-8E98-A6A6-379D-7FA552DBD880}"/>
              </a:ext>
            </a:extLst>
          </p:cNvPr>
          <p:cNvSpPr>
            <a:spLocks noGrp="1"/>
          </p:cNvSpPr>
          <p:nvPr>
            <p:ph type="title"/>
          </p:nvPr>
        </p:nvSpPr>
        <p:spPr>
          <a:xfrm>
            <a:off x="960120" y="317814"/>
            <a:ext cx="10268712" cy="1700784"/>
          </a:xfrm>
        </p:spPr>
        <p:txBody>
          <a:bodyPr>
            <a:normAutofit/>
          </a:bodyPr>
          <a:lstStyle/>
          <a:p>
            <a:r>
              <a:rPr lang="en-GB" dirty="0"/>
              <a:t>Descent into war</a:t>
            </a:r>
          </a:p>
        </p:txBody>
      </p:sp>
      <p:sp>
        <p:nvSpPr>
          <p:cNvPr id="3" name="Content Placeholder 2">
            <a:extLst>
              <a:ext uri="{FF2B5EF4-FFF2-40B4-BE49-F238E27FC236}">
                <a16:creationId xmlns:a16="http://schemas.microsoft.com/office/drawing/2014/main" id="{243566AC-53C2-0C63-13F2-5A22BDA72182}"/>
              </a:ext>
            </a:extLst>
          </p:cNvPr>
          <p:cNvSpPr>
            <a:spLocks noGrp="1"/>
          </p:cNvSpPr>
          <p:nvPr>
            <p:ph idx="1"/>
          </p:nvPr>
        </p:nvSpPr>
        <p:spPr>
          <a:xfrm>
            <a:off x="337279" y="2587751"/>
            <a:ext cx="6985415" cy="4030405"/>
          </a:xfrm>
        </p:spPr>
        <p:txBody>
          <a:bodyPr>
            <a:normAutofit fontScale="92500" lnSpcReduction="10000"/>
          </a:bodyPr>
          <a:lstStyle/>
          <a:p>
            <a:pPr>
              <a:lnSpc>
                <a:spcPct val="91000"/>
              </a:lnSpc>
            </a:pPr>
            <a:r>
              <a:rPr lang="en-GB" sz="2000" kern="100" dirty="0">
                <a:ea typeface="DengXian" panose="02010600030101010101" pitchFamily="2" charset="-122"/>
                <a:cs typeface="Arial" panose="020B0604020202020204" pitchFamily="34" charset="0"/>
              </a:rPr>
              <a:t>May 1991 – January 1992: War in Croatia</a:t>
            </a:r>
          </a:p>
          <a:p>
            <a:pPr>
              <a:lnSpc>
                <a:spcPct val="91000"/>
              </a:lnSpc>
            </a:pPr>
            <a:r>
              <a:rPr lang="en-GB" sz="2000" kern="100" dirty="0">
                <a:effectLst/>
                <a:ea typeface="DengXian" panose="02010600030101010101" pitchFamily="2" charset="-122"/>
                <a:cs typeface="Arial" panose="020B0604020202020204" pitchFamily="34" charset="0"/>
              </a:rPr>
              <a:t>Serbs in Croatia who opposed independence vs Croatian forces.</a:t>
            </a:r>
          </a:p>
          <a:p>
            <a:pPr>
              <a:lnSpc>
                <a:spcPct val="91000"/>
              </a:lnSpc>
            </a:pPr>
            <a:r>
              <a:rPr lang="en-GB" sz="2000" kern="100" dirty="0">
                <a:ea typeface="DengXian" panose="02010600030101010101" pitchFamily="2" charset="-122"/>
                <a:cs typeface="Arial" panose="020B0604020202020204" pitchFamily="34" charset="0"/>
              </a:rPr>
              <a:t>10,000 deaths, many towns/cities/villages destroyed</a:t>
            </a:r>
          </a:p>
          <a:p>
            <a:pPr>
              <a:lnSpc>
                <a:spcPct val="91000"/>
              </a:lnSpc>
            </a:pPr>
            <a:r>
              <a:rPr lang="en-GB" sz="2000" kern="100" dirty="0">
                <a:effectLst/>
                <a:ea typeface="DengXian" panose="02010600030101010101" pitchFamily="2" charset="-122"/>
                <a:cs typeface="Arial" panose="020B0604020202020204" pitchFamily="34" charset="0"/>
              </a:rPr>
              <a:t>‘Ethnic cleansing’ – would become a pattern in later Bosnian war (</a:t>
            </a:r>
            <a:r>
              <a:rPr lang="en-GB" sz="2000" kern="100" dirty="0" err="1">
                <a:effectLst/>
                <a:ea typeface="DengXian" panose="02010600030101010101" pitchFamily="2" charset="-122"/>
                <a:cs typeface="Arial" panose="020B0604020202020204" pitchFamily="34" charset="0"/>
              </a:rPr>
              <a:t>Grmek</a:t>
            </a:r>
            <a:r>
              <a:rPr lang="en-GB" sz="2000" kern="100" dirty="0">
                <a:ea typeface="DengXian" panose="02010600030101010101" pitchFamily="2" charset="-122"/>
                <a:cs typeface="Arial" panose="020B0604020202020204" pitchFamily="34" charset="0"/>
              </a:rPr>
              <a:t>, 1991).</a:t>
            </a:r>
          </a:p>
          <a:p>
            <a:pPr>
              <a:lnSpc>
                <a:spcPct val="91000"/>
              </a:lnSpc>
            </a:pPr>
            <a:r>
              <a:rPr lang="en-GB" sz="2000" kern="100" dirty="0">
                <a:effectLst/>
                <a:ea typeface="DengXian" panose="02010600030101010101" pitchFamily="2" charset="-122"/>
                <a:cs typeface="Arial" panose="020B0604020202020204" pitchFamily="34" charset="0"/>
              </a:rPr>
              <a:t>Most atrocities were committed by Yugoslav National Army and Croatian Serb separatist forces (arms provided by Serbia)</a:t>
            </a:r>
          </a:p>
          <a:p>
            <a:pPr>
              <a:lnSpc>
                <a:spcPct val="91000"/>
              </a:lnSpc>
            </a:pPr>
            <a:r>
              <a:rPr lang="en-GB" sz="2000" kern="100" dirty="0">
                <a:effectLst/>
                <a:ea typeface="DengXian" panose="02010600030101010101" pitchFamily="2" charset="-122"/>
                <a:cs typeface="Arial" panose="020B0604020202020204" pitchFamily="34" charset="0"/>
              </a:rPr>
              <a:t>Croatian soldiers and paramilitaries also engaged in massacres and destruction of villages/towns.</a:t>
            </a:r>
          </a:p>
          <a:p>
            <a:pPr>
              <a:lnSpc>
                <a:spcPct val="91000"/>
              </a:lnSpc>
            </a:pPr>
            <a:r>
              <a:rPr lang="en-GB" sz="2000" kern="100" dirty="0">
                <a:ea typeface="DengXian" panose="02010600030101010101" pitchFamily="2" charset="-122"/>
                <a:cs typeface="Arial" panose="020B0604020202020204" pitchFamily="34" charset="0"/>
              </a:rPr>
              <a:t>I</a:t>
            </a:r>
            <a:r>
              <a:rPr lang="en-GB" sz="2000" kern="100" dirty="0">
                <a:effectLst/>
                <a:ea typeface="DengXian" panose="02010600030101010101" pitchFamily="2" charset="-122"/>
                <a:cs typeface="Arial" panose="020B0604020202020204" pitchFamily="34" charset="0"/>
              </a:rPr>
              <a:t>nternational community disinterested – </a:t>
            </a:r>
            <a:r>
              <a:rPr lang="en-GB" sz="2000" kern="100" dirty="0">
                <a:ea typeface="DengXian" panose="02010600030101010101" pitchFamily="2" charset="-122"/>
                <a:cs typeface="Arial" panose="020B0604020202020204" pitchFamily="34" charset="0"/>
              </a:rPr>
              <a:t>emboldened Serbian leadership </a:t>
            </a:r>
            <a:r>
              <a:rPr lang="en-GB" sz="2000" kern="100" dirty="0">
                <a:effectLst/>
                <a:ea typeface="DengXian" panose="02010600030101010101" pitchFamily="2" charset="-122"/>
                <a:cs typeface="Arial" panose="020B0604020202020204" pitchFamily="34" charset="0"/>
              </a:rPr>
              <a:t>(Hassner, 1997).</a:t>
            </a:r>
          </a:p>
        </p:txBody>
      </p:sp>
      <p:pic>
        <p:nvPicPr>
          <p:cNvPr id="4" name="Picture 3">
            <a:extLst>
              <a:ext uri="{FF2B5EF4-FFF2-40B4-BE49-F238E27FC236}">
                <a16:creationId xmlns:a16="http://schemas.microsoft.com/office/drawing/2014/main" id="{0372E4E8-402D-CE7E-7E8B-E63C0B75EB31}"/>
              </a:ext>
            </a:extLst>
          </p:cNvPr>
          <p:cNvPicPr>
            <a:picLocks noChangeAspect="1"/>
          </p:cNvPicPr>
          <p:nvPr/>
        </p:nvPicPr>
        <p:blipFill>
          <a:blip r:embed="rId3"/>
          <a:srcRect l="14615" r="16730" b="-2"/>
          <a:stretch/>
        </p:blipFill>
        <p:spPr>
          <a:xfrm>
            <a:off x="7537704" y="2264989"/>
            <a:ext cx="4654296" cy="4593011"/>
          </a:xfrm>
          <a:prstGeom prst="rect">
            <a:avLst/>
          </a:prstGeom>
        </p:spPr>
      </p:pic>
    </p:spTree>
    <p:extLst>
      <p:ext uri="{BB962C8B-B14F-4D97-AF65-F5344CB8AC3E}">
        <p14:creationId xmlns:p14="http://schemas.microsoft.com/office/powerpoint/2010/main" val="245086916"/>
      </p:ext>
    </p:extLst>
  </p:cSld>
  <p:clrMapOvr>
    <a:masterClrMapping/>
  </p:clrMapOvr>
  <mc:AlternateContent xmlns:mc="http://schemas.openxmlformats.org/markup-compatibility/2006" xmlns:p14="http://schemas.microsoft.com/office/powerpoint/2010/main">
    <mc:Choice Requires="p14">
      <p:transition spd="slow" p14:dur="2000" advTm="80095"/>
    </mc:Choice>
    <mc:Fallback xmlns="">
      <p:transition spd="slow" advTm="80095"/>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12247-182A-C23E-6E8D-1CF8685DB4CE}"/>
              </a:ext>
            </a:extLst>
          </p:cNvPr>
          <p:cNvSpPr>
            <a:spLocks noGrp="1"/>
          </p:cNvSpPr>
          <p:nvPr>
            <p:ph type="title"/>
          </p:nvPr>
        </p:nvSpPr>
        <p:spPr>
          <a:xfrm>
            <a:off x="5300811" y="317500"/>
            <a:ext cx="5927576" cy="1701800"/>
          </a:xfrm>
        </p:spPr>
        <p:txBody>
          <a:bodyPr>
            <a:normAutofit/>
          </a:bodyPr>
          <a:lstStyle/>
          <a:p>
            <a:r>
              <a:rPr lang="en-GB" sz="5600"/>
              <a:t>Descent into war</a:t>
            </a:r>
          </a:p>
        </p:txBody>
      </p:sp>
      <p:pic>
        <p:nvPicPr>
          <p:cNvPr id="4" name="Picture 3">
            <a:extLst>
              <a:ext uri="{FF2B5EF4-FFF2-40B4-BE49-F238E27FC236}">
                <a16:creationId xmlns:a16="http://schemas.microsoft.com/office/drawing/2014/main" id="{22504451-4BCE-544C-FFA2-A812DB1924FD}"/>
              </a:ext>
            </a:extLst>
          </p:cNvPr>
          <p:cNvPicPr>
            <a:picLocks noChangeAspect="1"/>
          </p:cNvPicPr>
          <p:nvPr/>
        </p:nvPicPr>
        <p:blipFill>
          <a:blip r:embed="rId3"/>
          <a:srcRect l="32720" r="33325"/>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688016DA-67B5-1BD2-9BE2-77978583C70E}"/>
              </a:ext>
            </a:extLst>
          </p:cNvPr>
          <p:cNvSpPr>
            <a:spLocks noGrp="1"/>
          </p:cNvSpPr>
          <p:nvPr>
            <p:ph idx="1"/>
          </p:nvPr>
        </p:nvSpPr>
        <p:spPr>
          <a:xfrm>
            <a:off x="5300810" y="2587625"/>
            <a:ext cx="5927577" cy="3594100"/>
          </a:xfrm>
        </p:spPr>
        <p:txBody>
          <a:bodyPr anchor="t">
            <a:normAutofit/>
          </a:bodyPr>
          <a:lstStyle/>
          <a:p>
            <a:pPr>
              <a:lnSpc>
                <a:spcPct val="91000"/>
              </a:lnSpc>
            </a:pPr>
            <a:r>
              <a:rPr lang="en-GB" sz="2400" kern="100" dirty="0">
                <a:effectLst/>
                <a:ea typeface="DengXian" panose="02010600030101010101" pitchFamily="2" charset="-122"/>
                <a:cs typeface="Arial" panose="020B0604020202020204" pitchFamily="34" charset="0"/>
              </a:rPr>
              <a:t>Bosnia declared independence April 1992</a:t>
            </a:r>
          </a:p>
          <a:p>
            <a:pPr>
              <a:lnSpc>
                <a:spcPct val="91000"/>
              </a:lnSpc>
            </a:pPr>
            <a:r>
              <a:rPr lang="en-GB" sz="2400" kern="100" dirty="0">
                <a:effectLst/>
                <a:ea typeface="DengXian" panose="02010600030101010101" pitchFamily="2" charset="-122"/>
                <a:cs typeface="Arial" panose="020B0604020202020204" pitchFamily="34" charset="0"/>
              </a:rPr>
              <a:t>Serb nationalists introduced discriminatory measures in local government areas under Serbian control.</a:t>
            </a:r>
          </a:p>
          <a:p>
            <a:pPr>
              <a:lnSpc>
                <a:spcPct val="91000"/>
              </a:lnSpc>
            </a:pPr>
            <a:r>
              <a:rPr lang="en-GB" sz="2400" kern="100" dirty="0">
                <a:effectLst/>
                <a:ea typeface="DengXian" panose="02010600030101010101" pitchFamily="2" charset="-122"/>
                <a:cs typeface="Arial" panose="020B0604020202020204" pitchFamily="34" charset="0"/>
              </a:rPr>
              <a:t>Croats and Muslims dismissed from their jobs, prohibited from opening businesses, children prevented from attending school, many deprived of social and health insurance.</a:t>
            </a:r>
          </a:p>
          <a:p>
            <a:pPr>
              <a:lnSpc>
                <a:spcPct val="91000"/>
              </a:lnSpc>
            </a:pPr>
            <a:endParaRPr lang="en-GB" sz="2400" dirty="0"/>
          </a:p>
        </p:txBody>
      </p:sp>
    </p:spTree>
    <p:extLst>
      <p:ext uri="{BB962C8B-B14F-4D97-AF65-F5344CB8AC3E}">
        <p14:creationId xmlns:p14="http://schemas.microsoft.com/office/powerpoint/2010/main" val="2482363584"/>
      </p:ext>
    </p:extLst>
  </p:cSld>
  <p:clrMapOvr>
    <a:masterClrMapping/>
  </p:clrMapOvr>
  <mc:AlternateContent xmlns:mc="http://schemas.openxmlformats.org/markup-compatibility/2006" xmlns:p14="http://schemas.microsoft.com/office/powerpoint/2010/main">
    <mc:Choice Requires="p14">
      <p:transition spd="slow" p14:dur="2000" advTm="37307"/>
    </mc:Choice>
    <mc:Fallback xmlns="">
      <p:transition spd="slow" advTm="37307"/>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99F53-E8C2-CF4F-5CCF-ECAE86258E58}"/>
              </a:ext>
            </a:extLst>
          </p:cNvPr>
          <p:cNvSpPr>
            <a:spLocks noGrp="1"/>
          </p:cNvSpPr>
          <p:nvPr>
            <p:ph type="title"/>
          </p:nvPr>
        </p:nvSpPr>
        <p:spPr/>
        <p:txBody>
          <a:bodyPr/>
          <a:lstStyle/>
          <a:p>
            <a:r>
              <a:rPr lang="en-GB" dirty="0"/>
              <a:t>War in Bosnia</a:t>
            </a:r>
          </a:p>
        </p:txBody>
      </p:sp>
      <p:sp>
        <p:nvSpPr>
          <p:cNvPr id="3" name="Content Placeholder 2">
            <a:extLst>
              <a:ext uri="{FF2B5EF4-FFF2-40B4-BE49-F238E27FC236}">
                <a16:creationId xmlns:a16="http://schemas.microsoft.com/office/drawing/2014/main" id="{FC65A5AE-232B-0235-B197-011D766DE67A}"/>
              </a:ext>
            </a:extLst>
          </p:cNvPr>
          <p:cNvSpPr>
            <a:spLocks noGrp="1"/>
          </p:cNvSpPr>
          <p:nvPr>
            <p:ph idx="1"/>
          </p:nvPr>
        </p:nvSpPr>
        <p:spPr/>
        <p:txBody>
          <a:bodyPr>
            <a:normAutofit fontScale="92500" lnSpcReduction="20000"/>
          </a:bodyPr>
          <a:lstStyle/>
          <a:p>
            <a:r>
              <a:rPr lang="en-GB" sz="2400" kern="100" dirty="0">
                <a:effectLst/>
                <a:ea typeface="DengXian" panose="02010600030101010101" pitchFamily="2" charset="-122"/>
                <a:cs typeface="Arial" panose="020B0604020202020204" pitchFamily="34" charset="0"/>
              </a:rPr>
              <a:t>War broke out in Bosnia April 6 1992</a:t>
            </a:r>
            <a:endParaRPr lang="en-GB" sz="2400" kern="100" dirty="0">
              <a:ea typeface="DengXian" panose="02010600030101010101" pitchFamily="2" charset="-122"/>
              <a:cs typeface="Arial" panose="020B0604020202020204" pitchFamily="34" charset="0"/>
            </a:endParaRPr>
          </a:p>
          <a:p>
            <a:r>
              <a:rPr lang="en-GB" sz="2400" kern="100" dirty="0">
                <a:effectLst/>
                <a:ea typeface="DengXian" panose="02010600030101010101" pitchFamily="2" charset="-122"/>
                <a:cs typeface="Arial" panose="020B0604020202020204" pitchFamily="34" charset="0"/>
              </a:rPr>
              <a:t>Bosnia was most ethnically diverse republic of former Yugoslavia – </a:t>
            </a:r>
            <a:r>
              <a:rPr lang="en-GB" sz="2400" kern="100" dirty="0" err="1">
                <a:effectLst/>
                <a:ea typeface="DengXian" panose="02010600030101010101" pitchFamily="2" charset="-122"/>
                <a:cs typeface="Arial" panose="020B0604020202020204" pitchFamily="34" charset="0"/>
              </a:rPr>
              <a:t>approx</a:t>
            </a:r>
            <a:r>
              <a:rPr lang="en-GB" sz="2400" kern="100" dirty="0">
                <a:effectLst/>
                <a:ea typeface="DengXian" panose="02010600030101010101" pitchFamily="2" charset="-122"/>
                <a:cs typeface="Arial" panose="020B0604020202020204" pitchFamily="34" charset="0"/>
              </a:rPr>
              <a:t> 40% Muslim, 33% Serb, and 18% Croat. </a:t>
            </a:r>
          </a:p>
          <a:p>
            <a:r>
              <a:rPr lang="en-GB" sz="2400" kern="100" dirty="0">
                <a:ea typeface="DengXian" panose="02010600030101010101" pitchFamily="2" charset="-122"/>
                <a:cs typeface="Arial" panose="020B0604020202020204" pitchFamily="34" charset="0"/>
              </a:rPr>
              <a:t>Atrocities by Serbs, Croats, and Muslims</a:t>
            </a:r>
          </a:p>
          <a:p>
            <a:r>
              <a:rPr lang="en-GB" sz="2400" kern="100" dirty="0">
                <a:ea typeface="DengXian" panose="02010600030101010101" pitchFamily="2" charset="-122"/>
                <a:cs typeface="Arial" panose="020B0604020202020204" pitchFamily="34" charset="0"/>
              </a:rPr>
              <a:t>‘Ethnic cleansing’: </a:t>
            </a:r>
            <a:r>
              <a:rPr lang="en-GB" sz="2400" kern="100" dirty="0">
                <a:effectLst/>
                <a:ea typeface="DengXian" panose="02010600030101010101" pitchFamily="2" charset="-122"/>
                <a:cs typeface="Arial" panose="020B0604020202020204" pitchFamily="34" charset="0"/>
              </a:rPr>
              <a:t>Bosnian Serbs attempted to remove Muslims and other non-Serbs from areas they claimed as Serbian. </a:t>
            </a:r>
          </a:p>
          <a:p>
            <a:r>
              <a:rPr lang="en-GB" sz="2400" kern="100" dirty="0">
                <a:effectLst/>
                <a:ea typeface="DengXian" panose="02010600030101010101" pitchFamily="2" charset="-122"/>
                <a:cs typeface="Arial" panose="020B0604020202020204" pitchFamily="34" charset="0"/>
              </a:rPr>
              <a:t>Bosnian Croats also committed ethnic cleansing against Muslims (Tanner, 1997).</a:t>
            </a:r>
          </a:p>
          <a:p>
            <a:r>
              <a:rPr lang="en-GB" sz="2400" kern="100" dirty="0" err="1">
                <a:effectLst/>
                <a:ea typeface="DengXian" panose="02010600030101010101" pitchFamily="2" charset="-122"/>
                <a:cs typeface="Arial" panose="020B0604020202020204" pitchFamily="34" charset="0"/>
              </a:rPr>
              <a:t>Markusen</a:t>
            </a:r>
            <a:r>
              <a:rPr lang="en-GB" sz="2400" kern="100" dirty="0">
                <a:effectLst/>
                <a:ea typeface="DengXian" panose="02010600030101010101" pitchFamily="2" charset="-122"/>
                <a:cs typeface="Arial" panose="020B0604020202020204" pitchFamily="34" charset="0"/>
              </a:rPr>
              <a:t>: atrocities by Bosnian Serbs were systematic and large-scale</a:t>
            </a:r>
          </a:p>
        </p:txBody>
      </p:sp>
    </p:spTree>
    <p:extLst>
      <p:ext uri="{BB962C8B-B14F-4D97-AF65-F5344CB8AC3E}">
        <p14:creationId xmlns:p14="http://schemas.microsoft.com/office/powerpoint/2010/main" val="1476166812"/>
      </p:ext>
    </p:extLst>
  </p:cSld>
  <p:clrMapOvr>
    <a:masterClrMapping/>
  </p:clrMapOvr>
  <mc:AlternateContent xmlns:mc="http://schemas.openxmlformats.org/markup-compatibility/2006" xmlns:p14="http://schemas.microsoft.com/office/powerpoint/2010/main">
    <mc:Choice Requires="p14">
      <p:transition spd="slow" p14:dur="2000" advTm="63269"/>
    </mc:Choice>
    <mc:Fallback xmlns="">
      <p:transition spd="slow" advTm="63269"/>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11001-0393-BCD1-4392-18D19AFD139B}"/>
              </a:ext>
            </a:extLst>
          </p:cNvPr>
          <p:cNvSpPr>
            <a:spLocks noGrp="1"/>
          </p:cNvSpPr>
          <p:nvPr>
            <p:ph type="title"/>
          </p:nvPr>
        </p:nvSpPr>
        <p:spPr>
          <a:xfrm>
            <a:off x="5300811" y="317500"/>
            <a:ext cx="5927576" cy="1701800"/>
          </a:xfrm>
        </p:spPr>
        <p:txBody>
          <a:bodyPr>
            <a:normAutofit/>
          </a:bodyPr>
          <a:lstStyle/>
          <a:p>
            <a:r>
              <a:rPr lang="en-GB" dirty="0"/>
              <a:t>War in Bosnia</a:t>
            </a:r>
          </a:p>
        </p:txBody>
      </p:sp>
      <p:pic>
        <p:nvPicPr>
          <p:cNvPr id="4" name="Picture 3">
            <a:extLst>
              <a:ext uri="{FF2B5EF4-FFF2-40B4-BE49-F238E27FC236}">
                <a16:creationId xmlns:a16="http://schemas.microsoft.com/office/drawing/2014/main" id="{34B7CB3D-F537-31F8-92D4-2892DF478749}"/>
              </a:ext>
            </a:extLst>
          </p:cNvPr>
          <p:cNvPicPr>
            <a:picLocks noChangeAspect="1"/>
          </p:cNvPicPr>
          <p:nvPr/>
        </p:nvPicPr>
        <p:blipFill>
          <a:blip r:embed="rId5"/>
          <a:srcRect l="33664" r="20837" b="2"/>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D711D2E2-D77A-FC8B-D52F-FC026DF2F767}"/>
              </a:ext>
            </a:extLst>
          </p:cNvPr>
          <p:cNvSpPr>
            <a:spLocks noGrp="1"/>
          </p:cNvSpPr>
          <p:nvPr>
            <p:ph idx="1"/>
          </p:nvPr>
        </p:nvSpPr>
        <p:spPr>
          <a:xfrm>
            <a:off x="5300810" y="2587624"/>
            <a:ext cx="6451479" cy="3952875"/>
          </a:xfrm>
        </p:spPr>
        <p:txBody>
          <a:bodyPr anchor="t">
            <a:normAutofit fontScale="85000" lnSpcReduction="10000"/>
          </a:bodyPr>
          <a:lstStyle/>
          <a:p>
            <a:pPr>
              <a:lnSpc>
                <a:spcPct val="91000"/>
              </a:lnSpc>
              <a:spcAft>
                <a:spcPts val="800"/>
              </a:spcAft>
            </a:pPr>
            <a:r>
              <a:rPr lang="en-GB" sz="2800" kern="100" dirty="0">
                <a:effectLst/>
                <a:ea typeface="DengXian" panose="02010600030101010101" pitchFamily="2" charset="-122"/>
                <a:cs typeface="Arial" panose="020B0604020202020204" pitchFamily="34" charset="0"/>
              </a:rPr>
              <a:t>March 1992 (the day after Bosnian independence referendum), Serbs in Bosnian capital Sarajevo erected barricades across streets</a:t>
            </a:r>
          </a:p>
          <a:p>
            <a:pPr>
              <a:lnSpc>
                <a:spcPct val="91000"/>
              </a:lnSpc>
              <a:spcAft>
                <a:spcPts val="800"/>
              </a:spcAft>
            </a:pPr>
            <a:r>
              <a:rPr lang="en-GB" sz="2800" kern="100" dirty="0">
                <a:effectLst/>
                <a:ea typeface="DengXian" panose="02010600030101010101" pitchFamily="2" charset="-122"/>
                <a:cs typeface="Arial" panose="020B0604020202020204" pitchFamily="34" charset="0"/>
              </a:rPr>
              <a:t>Divided city into Serbian/non-Serbian zones.</a:t>
            </a:r>
          </a:p>
          <a:p>
            <a:pPr>
              <a:lnSpc>
                <a:spcPct val="91000"/>
              </a:lnSpc>
              <a:spcAft>
                <a:spcPts val="800"/>
              </a:spcAft>
            </a:pPr>
            <a:r>
              <a:rPr lang="en-GB" sz="2800" kern="100" dirty="0">
                <a:effectLst/>
                <a:ea typeface="DengXian" panose="02010600030101010101" pitchFamily="2" charset="-122"/>
                <a:cs typeface="Arial" panose="020B0604020202020204" pitchFamily="34" charset="0"/>
              </a:rPr>
              <a:t>Bosnian Serbs controlled much of the city</a:t>
            </a:r>
          </a:p>
          <a:p>
            <a:pPr>
              <a:lnSpc>
                <a:spcPct val="91000"/>
              </a:lnSpc>
              <a:spcAft>
                <a:spcPts val="800"/>
              </a:spcAft>
            </a:pPr>
            <a:r>
              <a:rPr lang="en-GB" sz="2800" kern="100" dirty="0">
                <a:effectLst/>
                <a:ea typeface="DengXian" panose="02010600030101010101" pitchFamily="2" charset="-122"/>
                <a:cs typeface="Arial" panose="020B0604020202020204" pitchFamily="34" charset="0"/>
              </a:rPr>
              <a:t>Used artillery fire and snipers to murder and terrorise civilians</a:t>
            </a:r>
          </a:p>
          <a:p>
            <a:pPr>
              <a:lnSpc>
                <a:spcPct val="91000"/>
              </a:lnSpc>
              <a:spcAft>
                <a:spcPts val="800"/>
              </a:spcAft>
            </a:pPr>
            <a:r>
              <a:rPr lang="en-GB" sz="2800" kern="100" dirty="0">
                <a:ea typeface="DengXian" panose="02010600030101010101" pitchFamily="2" charset="-122"/>
                <a:cs typeface="Arial" panose="020B0604020202020204" pitchFamily="34" charset="0"/>
              </a:rPr>
              <a:t>Prevented food and supplies reaching non-Serb areas.</a:t>
            </a:r>
          </a:p>
        </p:txBody>
      </p:sp>
      <p:pic>
        <p:nvPicPr>
          <p:cNvPr id="7" name="Audio 6">
            <a:hlinkClick r:id="" action="ppaction://media"/>
            <a:extLst>
              <a:ext uri="{FF2B5EF4-FFF2-40B4-BE49-F238E27FC236}">
                <a16:creationId xmlns:a16="http://schemas.microsoft.com/office/drawing/2014/main" id="{2E4BC9FA-6884-D0E4-ED42-6E3383EB267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7362924"/>
      </p:ext>
    </p:extLst>
  </p:cSld>
  <p:clrMapOvr>
    <a:masterClrMapping/>
  </p:clrMapOvr>
  <mc:AlternateContent xmlns:mc="http://schemas.openxmlformats.org/markup-compatibility/2006" xmlns:p14="http://schemas.microsoft.com/office/powerpoint/2010/main">
    <mc:Choice Requires="p14">
      <p:transition spd="slow" p14:dur="2000" advTm="47239"/>
    </mc:Choice>
    <mc:Fallback xmlns="">
      <p:transition spd="slow" advTm="47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0EA442-561B-3C54-B796-7D2F32304FA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353CE3-2B64-C96E-FFA7-798F211CE02A}"/>
              </a:ext>
            </a:extLst>
          </p:cNvPr>
          <p:cNvSpPr>
            <a:spLocks noGrp="1"/>
          </p:cNvSpPr>
          <p:nvPr>
            <p:ph type="title"/>
          </p:nvPr>
        </p:nvSpPr>
        <p:spPr>
          <a:xfrm>
            <a:off x="5300811" y="317500"/>
            <a:ext cx="5927576" cy="1701800"/>
          </a:xfrm>
        </p:spPr>
        <p:txBody>
          <a:bodyPr>
            <a:normAutofit/>
          </a:bodyPr>
          <a:lstStyle/>
          <a:p>
            <a:r>
              <a:rPr lang="en-GB" dirty="0"/>
              <a:t>War in Bosnia</a:t>
            </a:r>
          </a:p>
        </p:txBody>
      </p:sp>
      <p:pic>
        <p:nvPicPr>
          <p:cNvPr id="4" name="Picture 3">
            <a:extLst>
              <a:ext uri="{FF2B5EF4-FFF2-40B4-BE49-F238E27FC236}">
                <a16:creationId xmlns:a16="http://schemas.microsoft.com/office/drawing/2014/main" id="{D5444B9B-2B74-141F-BB6C-EF748E14E284}"/>
              </a:ext>
            </a:extLst>
          </p:cNvPr>
          <p:cNvPicPr>
            <a:picLocks noChangeAspect="1"/>
          </p:cNvPicPr>
          <p:nvPr/>
        </p:nvPicPr>
        <p:blipFill>
          <a:blip r:embed="rId3"/>
          <a:srcRect r="-1" b="1709"/>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903F6579-6238-194A-7CEF-F2CB823DCFE8}"/>
              </a:ext>
            </a:extLst>
          </p:cNvPr>
          <p:cNvSpPr>
            <a:spLocks noGrp="1"/>
          </p:cNvSpPr>
          <p:nvPr>
            <p:ph idx="1"/>
          </p:nvPr>
        </p:nvSpPr>
        <p:spPr>
          <a:xfrm>
            <a:off x="5300810" y="2587624"/>
            <a:ext cx="6466469" cy="3952875"/>
          </a:xfrm>
        </p:spPr>
        <p:txBody>
          <a:bodyPr anchor="t">
            <a:normAutofit fontScale="92500" lnSpcReduction="10000"/>
          </a:bodyPr>
          <a:lstStyle/>
          <a:p>
            <a:pPr>
              <a:lnSpc>
                <a:spcPct val="91000"/>
              </a:lnSpc>
              <a:spcAft>
                <a:spcPts val="800"/>
              </a:spcAft>
            </a:pPr>
            <a:r>
              <a:rPr lang="en-GB" sz="2000" kern="100" dirty="0">
                <a:effectLst/>
                <a:ea typeface="DengXian" panose="02010600030101010101" pitchFamily="2" charset="-122"/>
                <a:cs typeface="Arial" panose="020B0604020202020204" pitchFamily="34" charset="0"/>
              </a:rPr>
              <a:t>Serb forces attacked Muslims in East and North of Bosnia</a:t>
            </a:r>
          </a:p>
          <a:p>
            <a:pPr>
              <a:lnSpc>
                <a:spcPct val="91000"/>
              </a:lnSpc>
              <a:spcAft>
                <a:spcPts val="800"/>
              </a:spcAft>
            </a:pPr>
            <a:r>
              <a:rPr lang="en-GB" sz="2000" kern="100" dirty="0">
                <a:ea typeface="DengXian" panose="02010600030101010101" pitchFamily="2" charset="-122"/>
                <a:cs typeface="Arial" panose="020B0604020202020204" pitchFamily="34" charset="0"/>
              </a:rPr>
              <a:t>1 April 1992: </a:t>
            </a:r>
            <a:r>
              <a:rPr lang="en-GB" sz="2000" kern="100" dirty="0" err="1">
                <a:ea typeface="DengXian" panose="02010600030101010101" pitchFamily="2" charset="-122"/>
                <a:cs typeface="Arial" panose="020B0604020202020204" pitchFamily="34" charset="0"/>
              </a:rPr>
              <a:t>Arkan’s</a:t>
            </a:r>
            <a:r>
              <a:rPr lang="en-GB" sz="2000" kern="100" dirty="0">
                <a:ea typeface="DengXian" panose="02010600030101010101" pitchFamily="2" charset="-122"/>
                <a:cs typeface="Arial" panose="020B0604020202020204" pitchFamily="34" charset="0"/>
              </a:rPr>
              <a:t> ‘Tigers’ (Serbian paramilitary group) crossed from Serbia into Bosnia, violence against Muslim population of Bijeljina.</a:t>
            </a:r>
          </a:p>
          <a:p>
            <a:pPr>
              <a:lnSpc>
                <a:spcPct val="91000"/>
              </a:lnSpc>
              <a:spcAft>
                <a:spcPts val="800"/>
              </a:spcAft>
            </a:pPr>
            <a:r>
              <a:rPr lang="en-GB" sz="2000" kern="100" dirty="0">
                <a:ea typeface="DengXian" panose="02010600030101010101" pitchFamily="2" charset="-122"/>
                <a:cs typeface="Arial" panose="020B0604020202020204" pitchFamily="34" charset="0"/>
              </a:rPr>
              <a:t>Dozens of civilians murdered, rest driven from homes and businesses which were then looted.</a:t>
            </a:r>
          </a:p>
          <a:p>
            <a:pPr>
              <a:lnSpc>
                <a:spcPct val="91000"/>
              </a:lnSpc>
              <a:spcAft>
                <a:spcPts val="800"/>
              </a:spcAft>
            </a:pPr>
            <a:r>
              <a:rPr lang="en-GB" sz="2000" kern="100" dirty="0">
                <a:ea typeface="DengXian" panose="02010600030101010101" pitchFamily="2" charset="-122"/>
                <a:cs typeface="Arial" panose="020B0604020202020204" pitchFamily="34" charset="0"/>
              </a:rPr>
              <a:t>Paramilitaries supported by Serbian-dominated Yugoslavian army</a:t>
            </a:r>
          </a:p>
          <a:p>
            <a:pPr>
              <a:lnSpc>
                <a:spcPct val="91000"/>
              </a:lnSpc>
              <a:spcAft>
                <a:spcPts val="800"/>
              </a:spcAft>
            </a:pPr>
            <a:r>
              <a:rPr lang="en-GB" sz="2000" kern="100" dirty="0">
                <a:ea typeface="DengXian" panose="02010600030101010101" pitchFamily="2" charset="-122"/>
                <a:cs typeface="Arial" panose="020B0604020202020204" pitchFamily="34" charset="0"/>
              </a:rPr>
              <a:t>Similar campaigns of violence across Bosnia</a:t>
            </a:r>
          </a:p>
          <a:p>
            <a:pPr>
              <a:lnSpc>
                <a:spcPct val="91000"/>
              </a:lnSpc>
              <a:spcAft>
                <a:spcPts val="800"/>
              </a:spcAft>
            </a:pPr>
            <a:r>
              <a:rPr lang="en-GB" sz="2000" kern="100" dirty="0">
                <a:ea typeface="DengXian" panose="02010600030101010101" pitchFamily="2" charset="-122"/>
                <a:cs typeface="Arial" panose="020B0604020202020204" pitchFamily="34" charset="0"/>
              </a:rPr>
              <a:t>Non-Serb intellectuals, professionals, political leaders, often particularly targeted. </a:t>
            </a:r>
          </a:p>
        </p:txBody>
      </p:sp>
    </p:spTree>
    <p:extLst>
      <p:ext uri="{BB962C8B-B14F-4D97-AF65-F5344CB8AC3E}">
        <p14:creationId xmlns:p14="http://schemas.microsoft.com/office/powerpoint/2010/main" val="3968520742"/>
      </p:ext>
    </p:extLst>
  </p:cSld>
  <p:clrMapOvr>
    <a:masterClrMapping/>
  </p:clrMapOvr>
  <mc:AlternateContent xmlns:mc="http://schemas.openxmlformats.org/markup-compatibility/2006" xmlns:p14="http://schemas.microsoft.com/office/powerpoint/2010/main">
    <mc:Choice Requires="p14">
      <p:transition spd="slow" p14:dur="2000" advTm="67793"/>
    </mc:Choice>
    <mc:Fallback xmlns="">
      <p:transition spd="slow" advTm="6779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6B7B97-73AC-3926-D297-ECB735BCF5DD}"/>
              </a:ext>
            </a:extLst>
          </p:cNvPr>
          <p:cNvSpPr>
            <a:spLocks noGrp="1"/>
          </p:cNvSpPr>
          <p:nvPr>
            <p:ph type="title"/>
          </p:nvPr>
        </p:nvSpPr>
        <p:spPr>
          <a:xfrm>
            <a:off x="5300811" y="317500"/>
            <a:ext cx="5927576" cy="1701800"/>
          </a:xfrm>
        </p:spPr>
        <p:txBody>
          <a:bodyPr>
            <a:normAutofit/>
          </a:bodyPr>
          <a:lstStyle/>
          <a:p>
            <a:r>
              <a:rPr lang="en-GB" sz="5600"/>
              <a:t>Detention camps</a:t>
            </a:r>
          </a:p>
        </p:txBody>
      </p:sp>
      <p:pic>
        <p:nvPicPr>
          <p:cNvPr id="4" name="Picture 3">
            <a:extLst>
              <a:ext uri="{FF2B5EF4-FFF2-40B4-BE49-F238E27FC236}">
                <a16:creationId xmlns:a16="http://schemas.microsoft.com/office/drawing/2014/main" id="{55535FD0-3334-C795-C4BD-F37C2A15A03E}"/>
              </a:ext>
            </a:extLst>
          </p:cNvPr>
          <p:cNvPicPr>
            <a:picLocks noChangeAspect="1"/>
          </p:cNvPicPr>
          <p:nvPr/>
        </p:nvPicPr>
        <p:blipFill>
          <a:blip r:embed="rId3"/>
          <a:srcRect l="9386" r="46289" b="-2"/>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5F05C7BF-FA0B-A46A-F7DA-8CC09635E7A9}"/>
              </a:ext>
            </a:extLst>
          </p:cNvPr>
          <p:cNvSpPr>
            <a:spLocks noGrp="1"/>
          </p:cNvSpPr>
          <p:nvPr>
            <p:ph idx="1"/>
          </p:nvPr>
        </p:nvSpPr>
        <p:spPr>
          <a:xfrm>
            <a:off x="5300810" y="2587625"/>
            <a:ext cx="5927577" cy="3594100"/>
          </a:xfrm>
        </p:spPr>
        <p:txBody>
          <a:bodyPr anchor="t">
            <a:normAutofit/>
          </a:bodyPr>
          <a:lstStyle/>
          <a:p>
            <a:pPr>
              <a:lnSpc>
                <a:spcPct val="91000"/>
              </a:lnSpc>
            </a:pPr>
            <a:r>
              <a:rPr lang="en-GB" sz="2400" kern="100">
                <a:effectLst/>
                <a:latin typeface="Aptos" panose="020B0004020202020204" pitchFamily="34" charset="0"/>
                <a:ea typeface="DengXian" panose="02010600030101010101" pitchFamily="2" charset="-122"/>
                <a:cs typeface="Arial" panose="020B0604020202020204" pitchFamily="34" charset="0"/>
              </a:rPr>
              <a:t>Spring/Summer 1992: Bosnian Serbs established detention camps in which as many as 10,000 people were killed (Power, 2001). </a:t>
            </a:r>
          </a:p>
          <a:p>
            <a:pPr>
              <a:lnSpc>
                <a:spcPct val="91000"/>
              </a:lnSpc>
            </a:pPr>
            <a:r>
              <a:rPr lang="en-GB" sz="2400" kern="100">
                <a:latin typeface="Aptos" panose="020B0004020202020204" pitchFamily="34" charset="0"/>
                <a:ea typeface="DengXian" panose="02010600030101010101" pitchFamily="2" charset="-122"/>
                <a:cs typeface="Arial" panose="020B0604020202020204" pitchFamily="34" charset="0"/>
              </a:rPr>
              <a:t>Malnutrition, lack of medical care, poor sanitation, physical and sexual violence.</a:t>
            </a:r>
          </a:p>
          <a:p>
            <a:pPr>
              <a:lnSpc>
                <a:spcPct val="91000"/>
              </a:lnSpc>
            </a:pPr>
            <a:r>
              <a:rPr lang="en-GB" sz="2400" kern="100">
                <a:effectLst/>
                <a:latin typeface="Aptos" panose="020B0004020202020204" pitchFamily="34" charset="0"/>
                <a:ea typeface="DengXian" panose="02010600030101010101" pitchFamily="2" charset="-122"/>
                <a:cs typeface="Arial" panose="020B0604020202020204" pitchFamily="34" charset="0"/>
              </a:rPr>
              <a:t>Several camps became </a:t>
            </a:r>
            <a:r>
              <a:rPr lang="en-GB" sz="2400" kern="100">
                <a:latin typeface="Aptos" panose="020B0004020202020204" pitchFamily="34" charset="0"/>
                <a:ea typeface="DengXian" panose="02010600030101010101" pitchFamily="2" charset="-122"/>
                <a:cs typeface="Arial" panose="020B0604020202020204" pitchFamily="34" charset="0"/>
              </a:rPr>
              <a:t>known to journalists in summer 1992 including </a:t>
            </a:r>
            <a:r>
              <a:rPr lang="en-GB" sz="2400" kern="100" err="1">
                <a:latin typeface="Aptos" panose="020B0004020202020204" pitchFamily="34" charset="0"/>
                <a:ea typeface="DengXian" panose="02010600030101010101" pitchFamily="2" charset="-122"/>
                <a:cs typeface="Arial" panose="020B0604020202020204" pitchFamily="34" charset="0"/>
              </a:rPr>
              <a:t>Omaska</a:t>
            </a:r>
            <a:r>
              <a:rPr lang="en-GB" sz="2400" kern="100">
                <a:latin typeface="Aptos" panose="020B0004020202020204" pitchFamily="34" charset="0"/>
                <a:ea typeface="DengXian" panose="02010600030101010101" pitchFamily="2" charset="-122"/>
                <a:cs typeface="Arial" panose="020B0604020202020204" pitchFamily="34" charset="0"/>
              </a:rPr>
              <a:t>, </a:t>
            </a:r>
            <a:r>
              <a:rPr lang="en-GB" sz="2400" kern="100" err="1">
                <a:latin typeface="Aptos" panose="020B0004020202020204" pitchFamily="34" charset="0"/>
                <a:ea typeface="DengXian" panose="02010600030101010101" pitchFamily="2" charset="-122"/>
                <a:cs typeface="Arial" panose="020B0604020202020204" pitchFamily="34" charset="0"/>
              </a:rPr>
              <a:t>Kereterm</a:t>
            </a:r>
            <a:r>
              <a:rPr lang="en-GB" sz="2400" kern="100">
                <a:latin typeface="Aptos" panose="020B0004020202020204" pitchFamily="34" charset="0"/>
                <a:ea typeface="DengXian" panose="02010600030101010101" pitchFamily="2" charset="-122"/>
                <a:cs typeface="Arial" panose="020B0604020202020204" pitchFamily="34" charset="0"/>
              </a:rPr>
              <a:t>.</a:t>
            </a:r>
          </a:p>
        </p:txBody>
      </p:sp>
    </p:spTree>
    <p:extLst>
      <p:ext uri="{BB962C8B-B14F-4D97-AF65-F5344CB8AC3E}">
        <p14:creationId xmlns:p14="http://schemas.microsoft.com/office/powerpoint/2010/main" val="1761022945"/>
      </p:ext>
    </p:extLst>
  </p:cSld>
  <p:clrMapOvr>
    <a:masterClrMapping/>
  </p:clrMapOvr>
  <mc:AlternateContent xmlns:mc="http://schemas.openxmlformats.org/markup-compatibility/2006" xmlns:p14="http://schemas.microsoft.com/office/powerpoint/2010/main">
    <mc:Choice Requires="p14">
      <p:transition spd="slow" p14:dur="2000" advTm="36731"/>
    </mc:Choice>
    <mc:Fallback xmlns="">
      <p:transition spd="slow" advTm="36731"/>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E4BD0-A342-F2D2-5621-9E6F70E21EE7}"/>
              </a:ext>
            </a:extLst>
          </p:cNvPr>
          <p:cNvSpPr>
            <a:spLocks noGrp="1"/>
          </p:cNvSpPr>
          <p:nvPr>
            <p:ph type="title"/>
          </p:nvPr>
        </p:nvSpPr>
        <p:spPr/>
        <p:txBody>
          <a:bodyPr/>
          <a:lstStyle/>
          <a:p>
            <a:r>
              <a:rPr lang="en-GB" dirty="0"/>
              <a:t>VIOLENCE AGAINST WOMEN</a:t>
            </a:r>
          </a:p>
        </p:txBody>
      </p:sp>
      <p:sp>
        <p:nvSpPr>
          <p:cNvPr id="3" name="Content Placeholder 2">
            <a:extLst>
              <a:ext uri="{FF2B5EF4-FFF2-40B4-BE49-F238E27FC236}">
                <a16:creationId xmlns:a16="http://schemas.microsoft.com/office/drawing/2014/main" id="{4CF7FE46-E3BD-B8A8-DF60-637D0442975B}"/>
              </a:ext>
            </a:extLst>
          </p:cNvPr>
          <p:cNvSpPr>
            <a:spLocks noGrp="1"/>
          </p:cNvSpPr>
          <p:nvPr>
            <p:ph idx="1"/>
          </p:nvPr>
        </p:nvSpPr>
        <p:spPr/>
        <p:txBody>
          <a:bodyPr>
            <a:normAutofit/>
          </a:bodyPr>
          <a:lstStyle/>
          <a:p>
            <a:r>
              <a:rPr lang="en-GB" sz="2800" kern="100" dirty="0">
                <a:effectLst/>
                <a:latin typeface="Aptos" panose="020B0004020202020204" pitchFamily="34" charset="0"/>
                <a:ea typeface="DengXian" panose="02010600030101010101" pitchFamily="2" charset="-122"/>
                <a:cs typeface="Arial" panose="020B0604020202020204" pitchFamily="34" charset="0"/>
              </a:rPr>
              <a:t>Widespread and systematic GBV</a:t>
            </a:r>
          </a:p>
          <a:p>
            <a:r>
              <a:rPr lang="en-GB" sz="2800" kern="100" dirty="0">
                <a:latin typeface="Aptos" panose="020B0004020202020204" pitchFamily="34" charset="0"/>
                <a:ea typeface="DengXian" panose="02010600030101010101" pitchFamily="2" charset="-122"/>
                <a:cs typeface="Arial" panose="020B0604020202020204" pitchFamily="34" charset="0"/>
              </a:rPr>
              <a:t>Tens of thousands of women experienced SV on orders from Serb authorities – often with intent of impregnating women (Allen, 1996).</a:t>
            </a:r>
          </a:p>
          <a:p>
            <a:r>
              <a:rPr lang="en-GB" sz="2800" kern="100" dirty="0">
                <a:effectLst/>
                <a:latin typeface="Aptos" panose="020B0004020202020204" pitchFamily="34" charset="0"/>
                <a:ea typeface="DengXian" panose="02010600030101010101" pitchFamily="2" charset="-122"/>
                <a:cs typeface="Arial" panose="020B0604020202020204" pitchFamily="34" charset="0"/>
              </a:rPr>
              <a:t>SV by all sides in con</a:t>
            </a:r>
            <a:r>
              <a:rPr lang="en-GB" sz="2800" kern="100" dirty="0">
                <a:latin typeface="Aptos" panose="020B0004020202020204" pitchFamily="34" charset="0"/>
                <a:ea typeface="DengXian" panose="02010600030101010101" pitchFamily="2" charset="-122"/>
                <a:cs typeface="Arial" panose="020B0604020202020204" pitchFamily="34" charset="0"/>
              </a:rPr>
              <a:t>flict, but majority of perpetrators were Serbs, and most victims Muslims.</a:t>
            </a:r>
          </a:p>
        </p:txBody>
      </p:sp>
    </p:spTree>
    <p:extLst>
      <p:ext uri="{BB962C8B-B14F-4D97-AF65-F5344CB8AC3E}">
        <p14:creationId xmlns:p14="http://schemas.microsoft.com/office/powerpoint/2010/main" val="2459953531"/>
      </p:ext>
    </p:extLst>
  </p:cSld>
  <p:clrMapOvr>
    <a:masterClrMapping/>
  </p:clrMapOvr>
  <mc:AlternateContent xmlns:mc="http://schemas.openxmlformats.org/markup-compatibility/2006" xmlns:p14="http://schemas.microsoft.com/office/powerpoint/2010/main">
    <mc:Choice Requires="p14">
      <p:transition spd="slow" p14:dur="2000" advTm="45223"/>
    </mc:Choice>
    <mc:Fallback xmlns="">
      <p:transition spd="slow" advTm="45223"/>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24895-A580-EAEA-A0F4-FFDCED57BFA6}"/>
              </a:ext>
            </a:extLst>
          </p:cNvPr>
          <p:cNvSpPr>
            <a:spLocks noGrp="1"/>
          </p:cNvSpPr>
          <p:nvPr>
            <p:ph type="title"/>
          </p:nvPr>
        </p:nvSpPr>
        <p:spPr/>
        <p:txBody>
          <a:bodyPr/>
          <a:lstStyle/>
          <a:p>
            <a:r>
              <a:rPr lang="en-GB" dirty="0"/>
              <a:t>UN ‘SAFE’ ZONES</a:t>
            </a:r>
          </a:p>
        </p:txBody>
      </p:sp>
      <p:sp>
        <p:nvSpPr>
          <p:cNvPr id="3" name="Content Placeholder 2">
            <a:extLst>
              <a:ext uri="{FF2B5EF4-FFF2-40B4-BE49-F238E27FC236}">
                <a16:creationId xmlns:a16="http://schemas.microsoft.com/office/drawing/2014/main" id="{889C66EA-51A5-5ED6-BC9C-BD492FF321FB}"/>
              </a:ext>
            </a:extLst>
          </p:cNvPr>
          <p:cNvSpPr>
            <a:spLocks noGrp="1"/>
          </p:cNvSpPr>
          <p:nvPr>
            <p:ph idx="1"/>
          </p:nvPr>
        </p:nvSpPr>
        <p:spPr/>
        <p:txBody>
          <a:bodyPr>
            <a:normAutofit fontScale="92500"/>
          </a:bodyPr>
          <a:lstStyle/>
          <a:p>
            <a:pPr>
              <a:lnSpc>
                <a:spcPct val="110000"/>
              </a:lnSpc>
              <a:spcBef>
                <a:spcPts val="0"/>
              </a:spcBef>
              <a:spcAft>
                <a:spcPts val="0"/>
              </a:spcAft>
            </a:pPr>
            <a:r>
              <a:rPr lang="en-GB" sz="3200" kern="100" dirty="0">
                <a:effectLst/>
                <a:ea typeface="DengXian" panose="02010600030101010101" pitchFamily="2" charset="-122"/>
                <a:cs typeface="Arial" panose="020B0604020202020204" pitchFamily="34" charset="0"/>
              </a:rPr>
              <a:t>Spring 1993</a:t>
            </a:r>
            <a:r>
              <a:rPr lang="en-GB" sz="3200" kern="100" dirty="0">
                <a:ea typeface="DengXian" panose="02010600030101010101" pitchFamily="2" charset="-122"/>
                <a:cs typeface="Arial" panose="020B0604020202020204" pitchFamily="34" charset="0"/>
              </a:rPr>
              <a:t>:</a:t>
            </a:r>
            <a:r>
              <a:rPr lang="en-GB" sz="3200" kern="100" dirty="0">
                <a:effectLst/>
                <a:ea typeface="DengXian" panose="02010600030101010101" pitchFamily="2" charset="-122"/>
                <a:cs typeface="Arial" panose="020B0604020202020204" pitchFamily="34" charset="0"/>
              </a:rPr>
              <a:t> tens of thousands of Muslims concentrated in 3 areas of eastern Bosnia – Srebrenica, Gorazde, and </a:t>
            </a:r>
            <a:r>
              <a:rPr lang="en-GB" sz="3200" kern="100" dirty="0" err="1">
                <a:effectLst/>
                <a:ea typeface="DengXian" panose="02010600030101010101" pitchFamily="2" charset="-122"/>
                <a:cs typeface="Arial" panose="020B0604020202020204" pitchFamily="34" charset="0"/>
              </a:rPr>
              <a:t>Zepa</a:t>
            </a:r>
            <a:r>
              <a:rPr lang="en-GB" sz="3200" kern="100" dirty="0">
                <a:effectLst/>
                <a:ea typeface="DengXian" panose="02010600030101010101" pitchFamily="2" charset="-122"/>
                <a:cs typeface="Arial" panose="020B0604020202020204" pitchFamily="34" charset="0"/>
              </a:rPr>
              <a:t>, surrounded by Serb-controlled areas. </a:t>
            </a:r>
          </a:p>
          <a:p>
            <a:pPr>
              <a:lnSpc>
                <a:spcPct val="110000"/>
              </a:lnSpc>
              <a:spcBef>
                <a:spcPts val="0"/>
              </a:spcBef>
              <a:spcAft>
                <a:spcPts val="0"/>
              </a:spcAft>
            </a:pPr>
            <a:r>
              <a:rPr lang="en-GB" sz="3200" kern="100" dirty="0">
                <a:ea typeface="DengXian" panose="02010600030101010101" pitchFamily="2" charset="-122"/>
                <a:cs typeface="Arial" panose="020B0604020202020204" pitchFamily="34" charset="0"/>
              </a:rPr>
              <a:t>Declared ‘safe areas’ by UN</a:t>
            </a:r>
          </a:p>
          <a:p>
            <a:pPr>
              <a:lnSpc>
                <a:spcPct val="110000"/>
              </a:lnSpc>
              <a:spcBef>
                <a:spcPts val="0"/>
              </a:spcBef>
              <a:spcAft>
                <a:spcPts val="0"/>
              </a:spcAft>
            </a:pPr>
            <a:r>
              <a:rPr lang="en-GB" sz="3200" kern="100" dirty="0">
                <a:ea typeface="DengXian" panose="02010600030101010101" pitchFamily="2" charset="-122"/>
                <a:cs typeface="Arial" panose="020B0604020202020204" pitchFamily="34" charset="0"/>
              </a:rPr>
              <a:t>Frequently shelled</a:t>
            </a:r>
          </a:p>
          <a:p>
            <a:pPr>
              <a:lnSpc>
                <a:spcPct val="110000"/>
              </a:lnSpc>
              <a:spcBef>
                <a:spcPts val="0"/>
              </a:spcBef>
              <a:spcAft>
                <a:spcPts val="0"/>
              </a:spcAft>
            </a:pPr>
            <a:r>
              <a:rPr lang="en-GB" sz="3200" kern="100" dirty="0">
                <a:effectLst/>
                <a:ea typeface="DengXian" panose="02010600030101010101" pitchFamily="2" charset="-122"/>
                <a:cs typeface="Arial" panose="020B0604020202020204" pitchFamily="34" charset="0"/>
              </a:rPr>
              <a:t>Serb authorities often blocked UN humanitarian supplies</a:t>
            </a:r>
          </a:p>
        </p:txBody>
      </p:sp>
    </p:spTree>
    <p:extLst>
      <p:ext uri="{BB962C8B-B14F-4D97-AF65-F5344CB8AC3E}">
        <p14:creationId xmlns:p14="http://schemas.microsoft.com/office/powerpoint/2010/main" val="2218422750"/>
      </p:ext>
    </p:extLst>
  </p:cSld>
  <p:clrMapOvr>
    <a:masterClrMapping/>
  </p:clrMapOvr>
  <mc:AlternateContent xmlns:mc="http://schemas.openxmlformats.org/markup-compatibility/2006" xmlns:p14="http://schemas.microsoft.com/office/powerpoint/2010/main">
    <mc:Choice Requires="p14">
      <p:transition spd="slow" p14:dur="2000" advTm="90845"/>
    </mc:Choice>
    <mc:Fallback xmlns="">
      <p:transition spd="slow" advTm="90845"/>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73F28E-3B85-A70C-B746-DDA54216F4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941423-7671-E73E-E3F2-C9781B0AFA2F}"/>
              </a:ext>
            </a:extLst>
          </p:cNvPr>
          <p:cNvSpPr>
            <a:spLocks noGrp="1"/>
          </p:cNvSpPr>
          <p:nvPr>
            <p:ph type="title"/>
          </p:nvPr>
        </p:nvSpPr>
        <p:spPr/>
        <p:txBody>
          <a:bodyPr/>
          <a:lstStyle/>
          <a:p>
            <a:r>
              <a:rPr lang="en-GB" dirty="0"/>
              <a:t>UN ‘SAFE’ ZONES</a:t>
            </a:r>
          </a:p>
        </p:txBody>
      </p:sp>
      <p:sp>
        <p:nvSpPr>
          <p:cNvPr id="3" name="Content Placeholder 2">
            <a:extLst>
              <a:ext uri="{FF2B5EF4-FFF2-40B4-BE49-F238E27FC236}">
                <a16:creationId xmlns:a16="http://schemas.microsoft.com/office/drawing/2014/main" id="{1939503A-1C99-52F6-977E-781D91A44B1B}"/>
              </a:ext>
            </a:extLst>
          </p:cNvPr>
          <p:cNvSpPr>
            <a:spLocks noGrp="1"/>
          </p:cNvSpPr>
          <p:nvPr>
            <p:ph idx="1"/>
          </p:nvPr>
        </p:nvSpPr>
        <p:spPr/>
        <p:txBody>
          <a:bodyPr>
            <a:normAutofit lnSpcReduction="10000"/>
          </a:bodyPr>
          <a:lstStyle/>
          <a:p>
            <a:pPr>
              <a:lnSpc>
                <a:spcPct val="110000"/>
              </a:lnSpc>
              <a:spcBef>
                <a:spcPts val="0"/>
              </a:spcBef>
              <a:spcAft>
                <a:spcPts val="0"/>
              </a:spcAft>
            </a:pPr>
            <a:r>
              <a:rPr lang="en-GB" sz="3200" kern="100" dirty="0">
                <a:ea typeface="DengXian" panose="02010600030101010101" pitchFamily="2" charset="-122"/>
                <a:cs typeface="Arial" panose="020B0604020202020204" pitchFamily="34" charset="0"/>
              </a:rPr>
              <a:t>Increasing population as people fled ‘ethnic cleansing’ – deteriorating conditions.</a:t>
            </a:r>
          </a:p>
          <a:p>
            <a:pPr>
              <a:lnSpc>
                <a:spcPct val="110000"/>
              </a:lnSpc>
              <a:spcBef>
                <a:spcPts val="0"/>
              </a:spcBef>
              <a:spcAft>
                <a:spcPts val="0"/>
              </a:spcAft>
            </a:pPr>
            <a:r>
              <a:rPr lang="en-GB" sz="3200" kern="100" dirty="0">
                <a:effectLst/>
                <a:ea typeface="DengXian" panose="02010600030101010101" pitchFamily="2" charset="-122"/>
                <a:cs typeface="Arial" panose="020B0604020202020204" pitchFamily="34" charset="0"/>
              </a:rPr>
              <a:t>Early 1994: Bosnian Muslims and Croats (had been fighting each other in 1993) resumed cooperation to defeat Serbs and reclai</a:t>
            </a:r>
            <a:r>
              <a:rPr lang="en-GB" sz="3200" kern="100" dirty="0">
                <a:ea typeface="DengXian" panose="02010600030101010101" pitchFamily="2" charset="-122"/>
                <a:cs typeface="Arial" panose="020B0604020202020204" pitchFamily="34" charset="0"/>
              </a:rPr>
              <a:t>m territory</a:t>
            </a:r>
          </a:p>
          <a:p>
            <a:pPr>
              <a:lnSpc>
                <a:spcPct val="110000"/>
              </a:lnSpc>
              <a:spcBef>
                <a:spcPts val="0"/>
              </a:spcBef>
              <a:spcAft>
                <a:spcPts val="0"/>
              </a:spcAft>
            </a:pPr>
            <a:r>
              <a:rPr lang="en-GB" sz="3200" kern="100" dirty="0">
                <a:effectLst/>
                <a:ea typeface="DengXian" panose="02010600030101010101" pitchFamily="2" charset="-122"/>
                <a:cs typeface="Arial" panose="020B0604020202020204" pitchFamily="34" charset="0"/>
              </a:rPr>
              <a:t>Serbian forces intensified bombardment of Sarajevo, blocked humanitarian supplies to ‘safe’ areas.</a:t>
            </a:r>
          </a:p>
        </p:txBody>
      </p:sp>
    </p:spTree>
    <p:extLst>
      <p:ext uri="{BB962C8B-B14F-4D97-AF65-F5344CB8AC3E}">
        <p14:creationId xmlns:p14="http://schemas.microsoft.com/office/powerpoint/2010/main" val="1824172291"/>
      </p:ext>
    </p:extLst>
  </p:cSld>
  <p:clrMapOvr>
    <a:masterClrMapping/>
  </p:clrMapOvr>
  <mc:AlternateContent xmlns:mc="http://schemas.openxmlformats.org/markup-compatibility/2006">
    <mc:Choice xmlns:p14="http://schemas.microsoft.com/office/powerpoint/2010/main" Requires="p14">
      <p:transition spd="slow" p14:dur="2000" advTm="90845"/>
    </mc:Choice>
    <mc:Fallback>
      <p:transition spd="slow" advTm="90845"/>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9639E-FCAD-0B5D-BDE6-1A269B3E999C}"/>
              </a:ext>
            </a:extLst>
          </p:cNvPr>
          <p:cNvSpPr>
            <a:spLocks noGrp="1"/>
          </p:cNvSpPr>
          <p:nvPr>
            <p:ph type="title"/>
          </p:nvPr>
        </p:nvSpPr>
        <p:spPr>
          <a:xfrm>
            <a:off x="960120" y="317814"/>
            <a:ext cx="10268712" cy="1700784"/>
          </a:xfrm>
        </p:spPr>
        <p:txBody>
          <a:bodyPr>
            <a:normAutofit/>
          </a:bodyPr>
          <a:lstStyle/>
          <a:p>
            <a:r>
              <a:rPr lang="en-GB" dirty="0"/>
              <a:t>SREBRENICA</a:t>
            </a:r>
          </a:p>
        </p:txBody>
      </p:sp>
      <p:pic>
        <p:nvPicPr>
          <p:cNvPr id="4" name="Picture 3">
            <a:extLst>
              <a:ext uri="{FF2B5EF4-FFF2-40B4-BE49-F238E27FC236}">
                <a16:creationId xmlns:a16="http://schemas.microsoft.com/office/drawing/2014/main" id="{C57CE303-06EA-E1CB-231A-538A127D5235}"/>
              </a:ext>
            </a:extLst>
          </p:cNvPr>
          <p:cNvPicPr>
            <a:picLocks noChangeAspect="1"/>
          </p:cNvPicPr>
          <p:nvPr/>
        </p:nvPicPr>
        <p:blipFill>
          <a:blip r:embed="rId3"/>
          <a:stretch>
            <a:fillRect/>
          </a:stretch>
        </p:blipFill>
        <p:spPr>
          <a:xfrm>
            <a:off x="958597" y="3256532"/>
            <a:ext cx="3694176" cy="2465862"/>
          </a:xfrm>
          <a:prstGeom prst="rect">
            <a:avLst/>
          </a:prstGeom>
        </p:spPr>
      </p:pic>
      <p:sp>
        <p:nvSpPr>
          <p:cNvPr id="3" name="Content Placeholder 2">
            <a:extLst>
              <a:ext uri="{FF2B5EF4-FFF2-40B4-BE49-F238E27FC236}">
                <a16:creationId xmlns:a16="http://schemas.microsoft.com/office/drawing/2014/main" id="{CA034D05-0B65-C0A4-C632-30FC1A56E316}"/>
              </a:ext>
            </a:extLst>
          </p:cNvPr>
          <p:cNvSpPr>
            <a:spLocks noGrp="1"/>
          </p:cNvSpPr>
          <p:nvPr>
            <p:ph idx="1"/>
          </p:nvPr>
        </p:nvSpPr>
        <p:spPr>
          <a:xfrm>
            <a:off x="5296240" y="2336412"/>
            <a:ext cx="6568475" cy="4371686"/>
          </a:xfrm>
        </p:spPr>
        <p:txBody>
          <a:bodyPr anchor="ctr">
            <a:normAutofit lnSpcReduction="10000"/>
          </a:bodyPr>
          <a:lstStyle/>
          <a:p>
            <a:pPr>
              <a:lnSpc>
                <a:spcPct val="91000"/>
              </a:lnSpc>
            </a:pPr>
            <a:r>
              <a:rPr lang="en-GB" sz="2000" kern="100" dirty="0">
                <a:effectLst/>
                <a:ea typeface="DengXian" panose="02010600030101010101" pitchFamily="2" charset="-122"/>
                <a:cs typeface="Arial" panose="020B0604020202020204" pitchFamily="34" charset="0"/>
              </a:rPr>
              <a:t>July 1995: Serb forces overran Srebrenica</a:t>
            </a:r>
          </a:p>
          <a:p>
            <a:pPr>
              <a:lnSpc>
                <a:spcPct val="91000"/>
              </a:lnSpc>
            </a:pPr>
            <a:r>
              <a:rPr lang="en-GB" sz="2000" kern="100" dirty="0">
                <a:ea typeface="DengXian" panose="02010600030101010101" pitchFamily="2" charset="-122"/>
                <a:cs typeface="Arial" panose="020B0604020202020204" pitchFamily="34" charset="0"/>
              </a:rPr>
              <a:t>Tens of thousands of Muslim refugees gathering there since Spring 1992</a:t>
            </a:r>
          </a:p>
          <a:p>
            <a:pPr>
              <a:lnSpc>
                <a:spcPct val="91000"/>
              </a:lnSpc>
            </a:pPr>
            <a:r>
              <a:rPr lang="en-GB" sz="2000" kern="100" dirty="0" err="1">
                <a:effectLst/>
                <a:ea typeface="DengXian" panose="02010600030101010101" pitchFamily="2" charset="-122"/>
                <a:cs typeface="Arial" panose="020B0604020202020204" pitchFamily="34" charset="0"/>
              </a:rPr>
              <a:t>Markusen</a:t>
            </a:r>
            <a:r>
              <a:rPr lang="en-GB" sz="2000" kern="100" dirty="0">
                <a:effectLst/>
                <a:ea typeface="DengXian" panose="02010600030101010101" pitchFamily="2" charset="-122"/>
                <a:cs typeface="Arial" panose="020B0604020202020204" pitchFamily="34" charset="0"/>
              </a:rPr>
              <a:t>: “largest genocidal massacre of the entire war”.</a:t>
            </a:r>
          </a:p>
          <a:p>
            <a:pPr>
              <a:lnSpc>
                <a:spcPct val="91000"/>
              </a:lnSpc>
            </a:pPr>
            <a:r>
              <a:rPr lang="en-GB" sz="2000" kern="100" dirty="0">
                <a:effectLst/>
                <a:ea typeface="DengXian" panose="02010600030101010101" pitchFamily="2" charset="-122"/>
                <a:cs typeface="Arial" panose="020B0604020202020204" pitchFamily="34" charset="0"/>
              </a:rPr>
              <a:t>13 July 1995: women, children, older people put on buses and driven to the front line, forced to walk to Muslim-controlled territory.</a:t>
            </a:r>
          </a:p>
          <a:p>
            <a:pPr>
              <a:lnSpc>
                <a:spcPct val="91000"/>
              </a:lnSpc>
            </a:pPr>
            <a:r>
              <a:rPr lang="en-GB" sz="2000" kern="100" dirty="0">
                <a:effectLst/>
                <a:ea typeface="DengXian" panose="02010600030101010101" pitchFamily="2" charset="-122"/>
                <a:cs typeface="Arial" panose="020B0604020202020204" pitchFamily="34" charset="0"/>
              </a:rPr>
              <a:t>13-19 July, c.7,000 men and boys of ‘battle age’ systematically killed</a:t>
            </a:r>
          </a:p>
          <a:p>
            <a:pPr>
              <a:lnSpc>
                <a:spcPct val="91000"/>
              </a:lnSpc>
            </a:pPr>
            <a:r>
              <a:rPr lang="en-GB" sz="2000" kern="100" dirty="0">
                <a:effectLst/>
                <a:ea typeface="DengXian" panose="02010600030101010101" pitchFamily="2" charset="-122"/>
                <a:cs typeface="Arial" panose="020B0604020202020204" pitchFamily="34" charset="0"/>
              </a:rPr>
              <a:t>Jones (2006): ‘Gendercide’.</a:t>
            </a:r>
          </a:p>
          <a:p>
            <a:pPr>
              <a:lnSpc>
                <a:spcPct val="91000"/>
              </a:lnSpc>
            </a:pPr>
            <a:r>
              <a:rPr lang="en-GB" sz="2000" kern="100" dirty="0">
                <a:effectLst/>
                <a:ea typeface="DengXian" panose="02010600030101010101" pitchFamily="2" charset="-122"/>
                <a:cs typeface="Arial" panose="020B0604020202020204" pitchFamily="34" charset="0"/>
              </a:rPr>
              <a:t>Most victims taken on buses to execution sites and buried in mass graves.</a:t>
            </a:r>
          </a:p>
        </p:txBody>
      </p:sp>
    </p:spTree>
    <p:extLst>
      <p:ext uri="{BB962C8B-B14F-4D97-AF65-F5344CB8AC3E}">
        <p14:creationId xmlns:p14="http://schemas.microsoft.com/office/powerpoint/2010/main" val="152844837"/>
      </p:ext>
    </p:extLst>
  </p:cSld>
  <p:clrMapOvr>
    <a:masterClrMapping/>
  </p:clrMapOvr>
  <mc:AlternateContent xmlns:mc="http://schemas.openxmlformats.org/markup-compatibility/2006" xmlns:p14="http://schemas.microsoft.com/office/powerpoint/2010/main">
    <mc:Choice Requires="p14">
      <p:transition spd="slow" p14:dur="2000" advTm="98425"/>
    </mc:Choice>
    <mc:Fallback xmlns="">
      <p:transition spd="slow" advTm="98425"/>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2E2BD-2B1D-DAE2-82EF-F599BA195DE7}"/>
              </a:ext>
            </a:extLst>
          </p:cNvPr>
          <p:cNvSpPr>
            <a:spLocks noGrp="1"/>
          </p:cNvSpPr>
          <p:nvPr>
            <p:ph type="title"/>
          </p:nvPr>
        </p:nvSpPr>
        <p:spPr/>
        <p:txBody>
          <a:bodyPr/>
          <a:lstStyle/>
          <a:p>
            <a:r>
              <a:rPr lang="en-GB" dirty="0"/>
              <a:t>International response</a:t>
            </a:r>
          </a:p>
        </p:txBody>
      </p:sp>
      <p:sp>
        <p:nvSpPr>
          <p:cNvPr id="3" name="Content Placeholder 2">
            <a:extLst>
              <a:ext uri="{FF2B5EF4-FFF2-40B4-BE49-F238E27FC236}">
                <a16:creationId xmlns:a16="http://schemas.microsoft.com/office/drawing/2014/main" id="{7DCD964A-BC55-2B00-61F4-47630ED315E1}"/>
              </a:ext>
            </a:extLst>
          </p:cNvPr>
          <p:cNvSpPr>
            <a:spLocks noGrp="1"/>
          </p:cNvSpPr>
          <p:nvPr>
            <p:ph idx="1"/>
          </p:nvPr>
        </p:nvSpPr>
        <p:spPr/>
        <p:txBody>
          <a:bodyPr>
            <a:normAutofit/>
          </a:bodyPr>
          <a:lstStyle/>
          <a:p>
            <a:pPr>
              <a:lnSpc>
                <a:spcPct val="120000"/>
              </a:lnSpc>
              <a:spcBef>
                <a:spcPts val="0"/>
              </a:spcBef>
              <a:spcAft>
                <a:spcPts val="0"/>
              </a:spcAft>
            </a:pPr>
            <a:r>
              <a:rPr lang="en-GB" sz="2000" kern="100" dirty="0">
                <a:ea typeface="DengXian" panose="02010600030101010101" pitchFamily="2" charset="-122"/>
                <a:cs typeface="Arial" panose="020B0604020202020204" pitchFamily="34" charset="0"/>
              </a:rPr>
              <a:t>Before Srebrenica:</a:t>
            </a:r>
          </a:p>
          <a:p>
            <a:pPr>
              <a:lnSpc>
                <a:spcPct val="120000"/>
              </a:lnSpc>
              <a:spcBef>
                <a:spcPts val="0"/>
              </a:spcBef>
              <a:spcAft>
                <a:spcPts val="0"/>
              </a:spcAft>
            </a:pPr>
            <a:r>
              <a:rPr lang="en-GB" sz="2000" kern="100" dirty="0">
                <a:effectLst/>
                <a:ea typeface="DengXian" panose="02010600030101010101" pitchFamily="2" charset="-122"/>
                <a:cs typeface="Arial" panose="020B0604020202020204" pitchFamily="34" charset="0"/>
              </a:rPr>
              <a:t>International community including US government had intelligence reports on atrocities but tried to cover up information, feared </a:t>
            </a:r>
            <a:r>
              <a:rPr lang="en-GB" sz="2000" kern="100" dirty="0">
                <a:ea typeface="DengXian" panose="02010600030101010101" pitchFamily="2" charset="-122"/>
                <a:cs typeface="Arial" panose="020B0604020202020204" pitchFamily="34" charset="0"/>
              </a:rPr>
              <a:t>be</a:t>
            </a:r>
            <a:r>
              <a:rPr lang="en-GB" sz="2000" kern="100" dirty="0">
                <a:effectLst/>
                <a:ea typeface="DengXian" panose="02010600030101010101" pitchFamily="2" charset="-122"/>
                <a:cs typeface="Arial" panose="020B0604020202020204" pitchFamily="34" charset="0"/>
              </a:rPr>
              <a:t>ing drawn into conflict (Weitz, 2003)</a:t>
            </a:r>
          </a:p>
          <a:p>
            <a:pPr>
              <a:lnSpc>
                <a:spcPct val="120000"/>
              </a:lnSpc>
              <a:spcBef>
                <a:spcPts val="0"/>
              </a:spcBef>
              <a:spcAft>
                <a:spcPts val="0"/>
              </a:spcAft>
            </a:pPr>
            <a:r>
              <a:rPr lang="en-GB" sz="2000" kern="100" dirty="0">
                <a:effectLst/>
                <a:ea typeface="DengXian" panose="02010600030101010101" pitchFamily="2" charset="-122"/>
                <a:cs typeface="Arial" panose="020B0604020202020204" pitchFamily="34" charset="0"/>
              </a:rPr>
              <a:t>UN, NATO, European Community, and USA had attempted mediation, but hampered by various factors:</a:t>
            </a:r>
          </a:p>
          <a:p>
            <a:pPr marL="285750" indent="-285750">
              <a:lnSpc>
                <a:spcPct val="120000"/>
              </a:lnSpc>
              <a:spcBef>
                <a:spcPts val="0"/>
              </a:spcBef>
              <a:spcAft>
                <a:spcPts val="0"/>
              </a:spcAft>
              <a:buFont typeface="Arial" panose="020B0604020202020204" pitchFamily="34" charset="0"/>
              <a:buChar char="•"/>
            </a:pPr>
            <a:r>
              <a:rPr lang="en-GB" sz="2000" kern="100" dirty="0">
                <a:ea typeface="DengXian" panose="02010600030101010101" pitchFamily="2" charset="-122"/>
                <a:cs typeface="Arial" panose="020B0604020202020204" pitchFamily="34" charset="0"/>
              </a:rPr>
              <a:t>Complexity</a:t>
            </a:r>
          </a:p>
          <a:p>
            <a:pPr marL="285750" indent="-285750">
              <a:lnSpc>
                <a:spcPct val="120000"/>
              </a:lnSpc>
              <a:spcBef>
                <a:spcPts val="0"/>
              </a:spcBef>
              <a:spcAft>
                <a:spcPts val="0"/>
              </a:spcAft>
              <a:buFont typeface="Arial" panose="020B0604020202020204" pitchFamily="34" charset="0"/>
              <a:buChar char="•"/>
            </a:pPr>
            <a:r>
              <a:rPr lang="en-GB" sz="2000" kern="100" dirty="0">
                <a:ea typeface="DengXian" panose="02010600030101010101" pitchFamily="2" charset="-122"/>
                <a:cs typeface="Arial" panose="020B0604020202020204" pitchFamily="34" charset="0"/>
              </a:rPr>
              <a:t>Intransigent warring parties</a:t>
            </a:r>
          </a:p>
          <a:p>
            <a:pPr marL="285750" indent="-285750">
              <a:lnSpc>
                <a:spcPct val="120000"/>
              </a:lnSpc>
              <a:spcBef>
                <a:spcPts val="0"/>
              </a:spcBef>
              <a:spcAft>
                <a:spcPts val="0"/>
              </a:spcAft>
              <a:buFont typeface="Arial" panose="020B0604020202020204" pitchFamily="34" charset="0"/>
              <a:buChar char="•"/>
            </a:pPr>
            <a:r>
              <a:rPr lang="en-GB" sz="2000" kern="100" dirty="0">
                <a:effectLst/>
                <a:ea typeface="DengXian" panose="02010600030101010101" pitchFamily="2" charset="-122"/>
                <a:cs typeface="Arial" panose="020B0604020202020204" pitchFamily="34" charset="0"/>
              </a:rPr>
              <a:t>Divisions among Western nations about proper approach</a:t>
            </a:r>
          </a:p>
        </p:txBody>
      </p:sp>
    </p:spTree>
    <p:extLst>
      <p:ext uri="{BB962C8B-B14F-4D97-AF65-F5344CB8AC3E}">
        <p14:creationId xmlns:p14="http://schemas.microsoft.com/office/powerpoint/2010/main" val="1608967137"/>
      </p:ext>
    </p:extLst>
  </p:cSld>
  <p:clrMapOvr>
    <a:masterClrMapping/>
  </p:clrMapOvr>
  <mc:AlternateContent xmlns:mc="http://schemas.openxmlformats.org/markup-compatibility/2006" xmlns:p14="http://schemas.microsoft.com/office/powerpoint/2010/main">
    <mc:Choice Requires="p14">
      <p:transition spd="slow" p14:dur="2000" advTm="76849"/>
    </mc:Choice>
    <mc:Fallback xmlns="">
      <p:transition spd="slow" advTm="76849"/>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E1483-3F91-49CE-C8F5-8686AFFFED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2AD7D5-5EAD-4217-DA33-CE48BD283132}"/>
              </a:ext>
            </a:extLst>
          </p:cNvPr>
          <p:cNvSpPr>
            <a:spLocks noGrp="1"/>
          </p:cNvSpPr>
          <p:nvPr>
            <p:ph type="title"/>
          </p:nvPr>
        </p:nvSpPr>
        <p:spPr/>
        <p:txBody>
          <a:bodyPr/>
          <a:lstStyle/>
          <a:p>
            <a:r>
              <a:rPr lang="en-GB" dirty="0"/>
              <a:t>International response</a:t>
            </a:r>
          </a:p>
        </p:txBody>
      </p:sp>
      <p:sp>
        <p:nvSpPr>
          <p:cNvPr id="3" name="Content Placeholder 2">
            <a:extLst>
              <a:ext uri="{FF2B5EF4-FFF2-40B4-BE49-F238E27FC236}">
                <a16:creationId xmlns:a16="http://schemas.microsoft.com/office/drawing/2014/main" id="{57F673FC-63DD-3833-0A41-7A05E56A1541}"/>
              </a:ext>
            </a:extLst>
          </p:cNvPr>
          <p:cNvSpPr>
            <a:spLocks noGrp="1"/>
          </p:cNvSpPr>
          <p:nvPr>
            <p:ph idx="1"/>
          </p:nvPr>
        </p:nvSpPr>
        <p:spPr/>
        <p:txBody>
          <a:bodyPr>
            <a:normAutofit/>
          </a:bodyPr>
          <a:lstStyle/>
          <a:p>
            <a:pPr marL="342900" indent="-342900">
              <a:lnSpc>
                <a:spcPct val="120000"/>
              </a:lnSpc>
              <a:spcBef>
                <a:spcPts val="0"/>
              </a:spcBef>
              <a:spcAft>
                <a:spcPts val="0"/>
              </a:spcAft>
              <a:buFont typeface="Arial" panose="020B0604020202020204" pitchFamily="34" charset="0"/>
              <a:buChar char="•"/>
            </a:pPr>
            <a:r>
              <a:rPr lang="en-GB" sz="3200" kern="100" dirty="0">
                <a:effectLst/>
                <a:ea typeface="DengXian" panose="02010600030101010101" pitchFamily="2" charset="-122"/>
                <a:cs typeface="Arial" panose="020B0604020202020204" pitchFamily="34" charset="0"/>
              </a:rPr>
              <a:t>Non-intervention emboldened Serbia for first years of the war.</a:t>
            </a:r>
          </a:p>
          <a:p>
            <a:pPr marL="342900" indent="-342900">
              <a:lnSpc>
                <a:spcPct val="120000"/>
              </a:lnSpc>
              <a:spcBef>
                <a:spcPts val="0"/>
              </a:spcBef>
              <a:spcAft>
                <a:spcPts val="0"/>
              </a:spcAft>
              <a:buFont typeface="Arial" panose="020B0604020202020204" pitchFamily="34" charset="0"/>
              <a:buChar char="•"/>
            </a:pPr>
            <a:r>
              <a:rPr lang="en-GB" sz="3200" kern="100" dirty="0">
                <a:ea typeface="DengXian" panose="02010600030101010101" pitchFamily="2" charset="-122"/>
                <a:cs typeface="Arial" panose="020B0604020202020204" pitchFamily="34" charset="0"/>
              </a:rPr>
              <a:t>25 September 1991: Arms embargo imposed by </a:t>
            </a:r>
            <a:r>
              <a:rPr lang="en-GB" sz="3200" kern="100" dirty="0">
                <a:effectLst/>
                <a:ea typeface="DengXian" panose="02010600030101010101" pitchFamily="2" charset="-122"/>
                <a:cs typeface="Arial" panose="020B0604020202020204" pitchFamily="34" charset="0"/>
              </a:rPr>
              <a:t>UN Security Council - easily circumvented by Croatia and </a:t>
            </a:r>
            <a:r>
              <a:rPr lang="en-GB" sz="3200" kern="100" dirty="0">
                <a:ea typeface="DengXian" panose="02010600030101010101" pitchFamily="2" charset="-122"/>
                <a:cs typeface="Arial" panose="020B0604020202020204" pitchFamily="34" charset="0"/>
              </a:rPr>
              <a:t>Bosnian Serbs</a:t>
            </a:r>
            <a:r>
              <a:rPr lang="en-GB" sz="3200" kern="100" dirty="0">
                <a:effectLst/>
                <a:ea typeface="DengXian" panose="02010600030101010101" pitchFamily="2" charset="-122"/>
                <a:cs typeface="Arial" panose="020B0604020202020204" pitchFamily="34" charset="0"/>
              </a:rPr>
              <a:t>, but hampered Muslim defence.</a:t>
            </a:r>
          </a:p>
        </p:txBody>
      </p:sp>
    </p:spTree>
    <p:extLst>
      <p:ext uri="{BB962C8B-B14F-4D97-AF65-F5344CB8AC3E}">
        <p14:creationId xmlns:p14="http://schemas.microsoft.com/office/powerpoint/2010/main" val="2934881111"/>
      </p:ext>
    </p:extLst>
  </p:cSld>
  <p:clrMapOvr>
    <a:masterClrMapping/>
  </p:clrMapOvr>
  <mc:AlternateContent xmlns:mc="http://schemas.openxmlformats.org/markup-compatibility/2006">
    <mc:Choice xmlns:p14="http://schemas.microsoft.com/office/powerpoint/2010/main" Requires="p14">
      <p:transition spd="slow" p14:dur="2000" advTm="76849"/>
    </mc:Choice>
    <mc:Fallback>
      <p:transition spd="slow" advTm="76849"/>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946A4-6435-6DB3-6264-284F33798FA9}"/>
              </a:ext>
            </a:extLst>
          </p:cNvPr>
          <p:cNvSpPr>
            <a:spLocks noGrp="1"/>
          </p:cNvSpPr>
          <p:nvPr>
            <p:ph type="title"/>
          </p:nvPr>
        </p:nvSpPr>
        <p:spPr>
          <a:xfrm>
            <a:off x="960120" y="317814"/>
            <a:ext cx="10268712" cy="1700784"/>
          </a:xfrm>
        </p:spPr>
        <p:txBody>
          <a:bodyPr>
            <a:normAutofit/>
          </a:bodyPr>
          <a:lstStyle/>
          <a:p>
            <a:r>
              <a:rPr lang="en-GB" dirty="0"/>
              <a:t>International Response</a:t>
            </a:r>
          </a:p>
        </p:txBody>
      </p:sp>
      <p:sp>
        <p:nvSpPr>
          <p:cNvPr id="3" name="Content Placeholder 2">
            <a:extLst>
              <a:ext uri="{FF2B5EF4-FFF2-40B4-BE49-F238E27FC236}">
                <a16:creationId xmlns:a16="http://schemas.microsoft.com/office/drawing/2014/main" id="{E0F39961-B298-E444-5A42-6716E9D04602}"/>
              </a:ext>
            </a:extLst>
          </p:cNvPr>
          <p:cNvSpPr>
            <a:spLocks noGrp="1"/>
          </p:cNvSpPr>
          <p:nvPr>
            <p:ph idx="1"/>
          </p:nvPr>
        </p:nvSpPr>
        <p:spPr>
          <a:xfrm>
            <a:off x="960120" y="2784143"/>
            <a:ext cx="5782586" cy="3433031"/>
          </a:xfrm>
        </p:spPr>
        <p:txBody>
          <a:bodyPr anchor="t">
            <a:normAutofit/>
          </a:bodyPr>
          <a:lstStyle/>
          <a:p>
            <a:pPr>
              <a:lnSpc>
                <a:spcPct val="91000"/>
              </a:lnSpc>
              <a:spcAft>
                <a:spcPts val="800"/>
              </a:spcAft>
            </a:pPr>
            <a:r>
              <a:rPr lang="en-GB" sz="2200" kern="100" dirty="0">
                <a:ea typeface="DengXian" panose="02010600030101010101" pitchFamily="2" charset="-122"/>
                <a:cs typeface="Arial" panose="020B0604020202020204" pitchFamily="34" charset="0"/>
              </a:rPr>
              <a:t>1992:</a:t>
            </a:r>
            <a:r>
              <a:rPr lang="en-GB" sz="2200" kern="100" dirty="0">
                <a:effectLst/>
                <a:ea typeface="DengXian" panose="02010600030101010101" pitchFamily="2" charset="-122"/>
                <a:cs typeface="Arial" panose="020B0604020202020204" pitchFamily="34" charset="0"/>
              </a:rPr>
              <a:t> UN Security Council established peacekeeping force (UNPROFOR – UN Protection Force) but with the remit of ‘peacekeeping’ not ‘peace enforcement’. </a:t>
            </a:r>
          </a:p>
          <a:p>
            <a:pPr>
              <a:lnSpc>
                <a:spcPct val="91000"/>
              </a:lnSpc>
              <a:spcAft>
                <a:spcPts val="800"/>
              </a:spcAft>
            </a:pPr>
            <a:r>
              <a:rPr lang="en-GB" sz="2200" kern="100" dirty="0">
                <a:effectLst/>
                <a:ea typeface="DengXian" panose="02010600030101010101" pitchFamily="2" charset="-122"/>
                <a:cs typeface="Arial" panose="020B0604020202020204" pitchFamily="34" charset="0"/>
              </a:rPr>
              <a:t>Without force, UN personnel could not deliver humanitarian aid. </a:t>
            </a:r>
          </a:p>
          <a:p>
            <a:pPr>
              <a:lnSpc>
                <a:spcPct val="91000"/>
              </a:lnSpc>
              <a:spcAft>
                <a:spcPts val="800"/>
              </a:spcAft>
            </a:pPr>
            <a:r>
              <a:rPr lang="en-GB" sz="2200" kern="100" dirty="0">
                <a:ea typeface="DengXian" panose="02010600030101010101" pitchFamily="2" charset="-122"/>
                <a:cs typeface="Arial" panose="020B0604020202020204" pitchFamily="34" charset="0"/>
              </a:rPr>
              <a:t>B</a:t>
            </a:r>
            <a:r>
              <a:rPr lang="en-GB" sz="2200" kern="100" dirty="0">
                <a:effectLst/>
                <a:ea typeface="DengXian" panose="02010600030101010101" pitchFamily="2" charset="-122"/>
                <a:cs typeface="Arial" panose="020B0604020202020204" pitchFamily="34" charset="0"/>
              </a:rPr>
              <a:t>y providing safe routes and refugee camps – inadequately –UN and NATO essentially facilitated ethnic cleansing (Weitz, 2003).</a:t>
            </a:r>
          </a:p>
          <a:p>
            <a:pPr>
              <a:lnSpc>
                <a:spcPct val="91000"/>
              </a:lnSpc>
            </a:pPr>
            <a:endParaRPr lang="en-GB" sz="2200" dirty="0"/>
          </a:p>
        </p:txBody>
      </p:sp>
      <p:pic>
        <p:nvPicPr>
          <p:cNvPr id="4" name="Picture 3">
            <a:extLst>
              <a:ext uri="{FF2B5EF4-FFF2-40B4-BE49-F238E27FC236}">
                <a16:creationId xmlns:a16="http://schemas.microsoft.com/office/drawing/2014/main" id="{DB87D59F-D1DD-EEEF-EA58-DCD39C7D8FC3}"/>
              </a:ext>
            </a:extLst>
          </p:cNvPr>
          <p:cNvPicPr>
            <a:picLocks noChangeAspect="1"/>
          </p:cNvPicPr>
          <p:nvPr/>
        </p:nvPicPr>
        <p:blipFill>
          <a:blip r:embed="rId3"/>
          <a:srcRect l="21289" r="-3" b="-3"/>
          <a:stretch/>
        </p:blipFill>
        <p:spPr>
          <a:xfrm>
            <a:off x="7533136" y="2852382"/>
            <a:ext cx="4012870" cy="3364792"/>
          </a:xfrm>
          <a:prstGeom prst="rect">
            <a:avLst/>
          </a:prstGeom>
        </p:spPr>
      </p:pic>
    </p:spTree>
    <p:extLst>
      <p:ext uri="{BB962C8B-B14F-4D97-AF65-F5344CB8AC3E}">
        <p14:creationId xmlns:p14="http://schemas.microsoft.com/office/powerpoint/2010/main" val="2720129999"/>
      </p:ext>
    </p:extLst>
  </p:cSld>
  <p:clrMapOvr>
    <a:masterClrMapping/>
  </p:clrMapOvr>
  <mc:AlternateContent xmlns:mc="http://schemas.openxmlformats.org/markup-compatibility/2006" xmlns:p14="http://schemas.microsoft.com/office/powerpoint/2010/main">
    <mc:Choice Requires="p14">
      <p:transition spd="slow" p14:dur="2000" advTm="33741"/>
    </mc:Choice>
    <mc:Fallback xmlns="">
      <p:transition spd="slow" advTm="33741"/>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87AE7-C0BA-F30B-2B78-8F34642E7504}"/>
              </a:ext>
            </a:extLst>
          </p:cNvPr>
          <p:cNvSpPr>
            <a:spLocks noGrp="1"/>
          </p:cNvSpPr>
          <p:nvPr>
            <p:ph type="title"/>
          </p:nvPr>
        </p:nvSpPr>
        <p:spPr/>
        <p:txBody>
          <a:bodyPr/>
          <a:lstStyle/>
          <a:p>
            <a:r>
              <a:rPr lang="en-GB" dirty="0"/>
              <a:t>International response</a:t>
            </a:r>
          </a:p>
        </p:txBody>
      </p:sp>
      <p:sp>
        <p:nvSpPr>
          <p:cNvPr id="3" name="Content Placeholder 2">
            <a:extLst>
              <a:ext uri="{FF2B5EF4-FFF2-40B4-BE49-F238E27FC236}">
                <a16:creationId xmlns:a16="http://schemas.microsoft.com/office/drawing/2014/main" id="{E9496658-CA93-25EC-6018-E1F71811516E}"/>
              </a:ext>
            </a:extLst>
          </p:cNvPr>
          <p:cNvSpPr>
            <a:spLocks noGrp="1"/>
          </p:cNvSpPr>
          <p:nvPr>
            <p:ph idx="1"/>
          </p:nvPr>
        </p:nvSpPr>
        <p:spPr/>
        <p:txBody>
          <a:bodyPr>
            <a:normAutofit fontScale="32500" lnSpcReduction="20000"/>
          </a:bodyPr>
          <a:lstStyle/>
          <a:p>
            <a:pPr>
              <a:lnSpc>
                <a:spcPct val="120000"/>
              </a:lnSpc>
              <a:spcBef>
                <a:spcPts val="0"/>
              </a:spcBef>
              <a:spcAft>
                <a:spcPts val="0"/>
              </a:spcAft>
            </a:pPr>
            <a:r>
              <a:rPr lang="en-GB" sz="8000" kern="100" dirty="0">
                <a:effectLst/>
                <a:ea typeface="DengXian" panose="02010600030101010101" pitchFamily="2" charset="-122"/>
                <a:cs typeface="Arial" panose="020B0604020202020204" pitchFamily="34" charset="0"/>
              </a:rPr>
              <a:t>Shift in international response after Srebrenica</a:t>
            </a:r>
          </a:p>
          <a:p>
            <a:pPr>
              <a:lnSpc>
                <a:spcPct val="120000"/>
              </a:lnSpc>
              <a:spcBef>
                <a:spcPts val="0"/>
              </a:spcBef>
              <a:spcAft>
                <a:spcPts val="0"/>
              </a:spcAft>
            </a:pPr>
            <a:r>
              <a:rPr lang="en-GB" sz="8000" kern="100" dirty="0">
                <a:effectLst/>
                <a:ea typeface="DengXian" panose="02010600030101010101" pitchFamily="2" charset="-122"/>
                <a:cs typeface="Arial" panose="020B0604020202020204" pitchFamily="34" charset="0"/>
              </a:rPr>
              <a:t>Srebrenica a political disaster for West and UN (Weitz, 2003). </a:t>
            </a:r>
          </a:p>
          <a:p>
            <a:pPr>
              <a:lnSpc>
                <a:spcPct val="120000"/>
              </a:lnSpc>
              <a:spcBef>
                <a:spcPts val="0"/>
              </a:spcBef>
              <a:spcAft>
                <a:spcPts val="0"/>
              </a:spcAft>
            </a:pPr>
            <a:r>
              <a:rPr lang="en-GB" sz="8000" kern="100" dirty="0">
                <a:effectLst/>
                <a:ea typeface="DengXian" panose="02010600030101010101" pitchFamily="2" charset="-122"/>
                <a:cs typeface="Arial" panose="020B0604020202020204" pitchFamily="34" charset="0"/>
              </a:rPr>
              <a:t>Dutch peacekeepers present at Srebrenica, but understaffed, lacked arms and supplies. </a:t>
            </a:r>
          </a:p>
          <a:p>
            <a:pPr>
              <a:lnSpc>
                <a:spcPct val="120000"/>
              </a:lnSpc>
              <a:spcBef>
                <a:spcPts val="0"/>
              </a:spcBef>
              <a:spcAft>
                <a:spcPts val="0"/>
              </a:spcAft>
            </a:pPr>
            <a:r>
              <a:rPr lang="en-GB" sz="8000" kern="100" dirty="0">
                <a:effectLst/>
                <a:ea typeface="DengXian" panose="02010600030101010101" pitchFamily="2" charset="-122"/>
                <a:cs typeface="Arial" panose="020B0604020202020204" pitchFamily="34" charset="0"/>
              </a:rPr>
              <a:t>Fired upon by Bosnian Serb army, General Ratko Mladic had them held as hostages on several occasions, to deter NATO air attacks.</a:t>
            </a:r>
          </a:p>
          <a:p>
            <a:endParaRPr lang="en-GB" dirty="0"/>
          </a:p>
        </p:txBody>
      </p:sp>
    </p:spTree>
    <p:extLst>
      <p:ext uri="{BB962C8B-B14F-4D97-AF65-F5344CB8AC3E}">
        <p14:creationId xmlns:p14="http://schemas.microsoft.com/office/powerpoint/2010/main" val="369634449"/>
      </p:ext>
    </p:extLst>
  </p:cSld>
  <p:clrMapOvr>
    <a:masterClrMapping/>
  </p:clrMapOvr>
  <mc:AlternateContent xmlns:mc="http://schemas.openxmlformats.org/markup-compatibility/2006" xmlns:p14="http://schemas.microsoft.com/office/powerpoint/2010/main">
    <mc:Choice Requires="p14">
      <p:transition spd="slow" p14:dur="2000" advTm="94631"/>
    </mc:Choice>
    <mc:Fallback xmlns="">
      <p:transition spd="slow" advTm="94631"/>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2A1F45-90AD-2AE4-28D8-68F7652069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2EA9E1-D90D-A3A3-577F-6476DD460B12}"/>
              </a:ext>
            </a:extLst>
          </p:cNvPr>
          <p:cNvSpPr>
            <a:spLocks noGrp="1"/>
          </p:cNvSpPr>
          <p:nvPr>
            <p:ph type="title"/>
          </p:nvPr>
        </p:nvSpPr>
        <p:spPr/>
        <p:txBody>
          <a:bodyPr/>
          <a:lstStyle/>
          <a:p>
            <a:r>
              <a:rPr lang="en-GB" dirty="0"/>
              <a:t>International response</a:t>
            </a:r>
          </a:p>
        </p:txBody>
      </p:sp>
      <p:sp>
        <p:nvSpPr>
          <p:cNvPr id="3" name="Content Placeholder 2">
            <a:extLst>
              <a:ext uri="{FF2B5EF4-FFF2-40B4-BE49-F238E27FC236}">
                <a16:creationId xmlns:a16="http://schemas.microsoft.com/office/drawing/2014/main" id="{D5A1EC24-A637-5388-6343-A285A9DB7F06}"/>
              </a:ext>
            </a:extLst>
          </p:cNvPr>
          <p:cNvSpPr>
            <a:spLocks noGrp="1"/>
          </p:cNvSpPr>
          <p:nvPr>
            <p:ph idx="1"/>
          </p:nvPr>
        </p:nvSpPr>
        <p:spPr/>
        <p:txBody>
          <a:bodyPr>
            <a:normAutofit fontScale="25000" lnSpcReduction="20000"/>
          </a:bodyPr>
          <a:lstStyle/>
          <a:p>
            <a:pPr>
              <a:lnSpc>
                <a:spcPct val="120000"/>
              </a:lnSpc>
              <a:spcBef>
                <a:spcPts val="0"/>
              </a:spcBef>
              <a:spcAft>
                <a:spcPts val="0"/>
              </a:spcAft>
            </a:pPr>
            <a:r>
              <a:rPr lang="en-GB" sz="9600" kern="100" dirty="0">
                <a:effectLst/>
                <a:ea typeface="DengXian" panose="02010600030101010101" pitchFamily="2" charset="-122"/>
                <a:cs typeface="Arial" panose="020B0604020202020204" pitchFamily="34" charset="0"/>
              </a:rPr>
              <a:t>After Srebrenica, international community intensified efforts to stop violence.</a:t>
            </a:r>
          </a:p>
          <a:p>
            <a:pPr>
              <a:lnSpc>
                <a:spcPct val="120000"/>
              </a:lnSpc>
              <a:spcBef>
                <a:spcPts val="0"/>
              </a:spcBef>
              <a:spcAft>
                <a:spcPts val="0"/>
              </a:spcAft>
            </a:pPr>
            <a:r>
              <a:rPr lang="en-GB" sz="9600" kern="100" dirty="0">
                <a:effectLst/>
                <a:ea typeface="DengXian" panose="02010600030101010101" pitchFamily="2" charset="-122"/>
                <a:cs typeface="Arial" panose="020B0604020202020204" pitchFamily="34" charset="0"/>
              </a:rPr>
              <a:t>NATO air strikes on Serb military targets depleted Serbian military capabilities</a:t>
            </a:r>
          </a:p>
          <a:p>
            <a:pPr>
              <a:lnSpc>
                <a:spcPct val="120000"/>
              </a:lnSpc>
              <a:spcBef>
                <a:spcPts val="0"/>
              </a:spcBef>
              <a:spcAft>
                <a:spcPts val="0"/>
              </a:spcAft>
            </a:pPr>
            <a:r>
              <a:rPr lang="en-GB" sz="9600" kern="100" dirty="0">
                <a:effectLst/>
                <a:ea typeface="DengXian" panose="02010600030101010101" pitchFamily="2" charset="-122"/>
                <a:cs typeface="Arial" panose="020B0604020202020204" pitchFamily="34" charset="0"/>
              </a:rPr>
              <a:t>Muslim and Croatian offensives recaptured some of territory taken by Serbs. </a:t>
            </a:r>
          </a:p>
          <a:p>
            <a:pPr>
              <a:lnSpc>
                <a:spcPct val="120000"/>
              </a:lnSpc>
              <a:spcBef>
                <a:spcPts val="0"/>
              </a:spcBef>
              <a:spcAft>
                <a:spcPts val="0"/>
              </a:spcAft>
            </a:pPr>
            <a:r>
              <a:rPr lang="en-GB" sz="9600" kern="100" dirty="0">
                <a:effectLst/>
                <a:ea typeface="DengXian" panose="02010600030101010101" pitchFamily="2" charset="-122"/>
                <a:cs typeface="Arial" panose="020B0604020202020204" pitchFamily="34" charset="0"/>
              </a:rPr>
              <a:t>August 1995 mortar attack by Serbians on Sarajevo led to major NATO airstrikes against Serbian positions</a:t>
            </a:r>
          </a:p>
          <a:p>
            <a:pPr>
              <a:lnSpc>
                <a:spcPct val="120000"/>
              </a:lnSpc>
              <a:spcBef>
                <a:spcPts val="0"/>
              </a:spcBef>
              <a:spcAft>
                <a:spcPts val="0"/>
              </a:spcAft>
            </a:pPr>
            <a:r>
              <a:rPr lang="en-GB" sz="9600" kern="100" dirty="0">
                <a:effectLst/>
                <a:ea typeface="DengXian" panose="02010600030101010101" pitchFamily="2" charset="-122"/>
                <a:cs typeface="Arial" panose="020B0604020202020204" pitchFamily="34" charset="0"/>
              </a:rPr>
              <a:t>Milosevic broke with Bosnian Serbs and presented himself as a peacemaker in the region.</a:t>
            </a:r>
          </a:p>
          <a:p>
            <a:endParaRPr lang="en-GB" dirty="0"/>
          </a:p>
        </p:txBody>
      </p:sp>
    </p:spTree>
    <p:extLst>
      <p:ext uri="{BB962C8B-B14F-4D97-AF65-F5344CB8AC3E}">
        <p14:creationId xmlns:p14="http://schemas.microsoft.com/office/powerpoint/2010/main" val="602123968"/>
      </p:ext>
    </p:extLst>
  </p:cSld>
  <p:clrMapOvr>
    <a:masterClrMapping/>
  </p:clrMapOvr>
  <mc:AlternateContent xmlns:mc="http://schemas.openxmlformats.org/markup-compatibility/2006">
    <mc:Choice xmlns:p14="http://schemas.microsoft.com/office/powerpoint/2010/main" Requires="p14">
      <p:transition spd="slow" p14:dur="2000" advTm="94631"/>
    </mc:Choice>
    <mc:Fallback>
      <p:transition spd="slow" advTm="94631"/>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918F0E-6E83-1E3E-DE10-0E9C1F75A30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135863-CB8A-B8E5-F039-7258DCE3B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23FAE32-77B4-E1E2-437F-686DA494C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6E09ED-8D13-4EDC-435C-E67AE5BB74FD}"/>
              </a:ext>
            </a:extLst>
          </p:cNvPr>
          <p:cNvSpPr>
            <a:spLocks noGrp="1"/>
          </p:cNvSpPr>
          <p:nvPr>
            <p:ph type="title"/>
          </p:nvPr>
        </p:nvSpPr>
        <p:spPr>
          <a:xfrm>
            <a:off x="960120" y="317814"/>
            <a:ext cx="10268712" cy="1700784"/>
          </a:xfrm>
        </p:spPr>
        <p:txBody>
          <a:bodyPr>
            <a:normAutofit/>
          </a:bodyPr>
          <a:lstStyle/>
          <a:p>
            <a:r>
              <a:rPr lang="en-GB" dirty="0"/>
              <a:t>The DAYTON ACCORDS</a:t>
            </a:r>
          </a:p>
        </p:txBody>
      </p:sp>
      <p:sp>
        <p:nvSpPr>
          <p:cNvPr id="3" name="Content Placeholder 2">
            <a:extLst>
              <a:ext uri="{FF2B5EF4-FFF2-40B4-BE49-F238E27FC236}">
                <a16:creationId xmlns:a16="http://schemas.microsoft.com/office/drawing/2014/main" id="{4FE4B8E9-8FDA-AF79-E9EE-11FE8D64C668}"/>
              </a:ext>
            </a:extLst>
          </p:cNvPr>
          <p:cNvSpPr>
            <a:spLocks noGrp="1"/>
          </p:cNvSpPr>
          <p:nvPr>
            <p:ph idx="1"/>
          </p:nvPr>
        </p:nvSpPr>
        <p:spPr>
          <a:xfrm>
            <a:off x="712782" y="2336412"/>
            <a:ext cx="5782586" cy="3433031"/>
          </a:xfrm>
        </p:spPr>
        <p:txBody>
          <a:bodyPr anchor="t">
            <a:noAutofit/>
          </a:bodyPr>
          <a:lstStyle/>
          <a:p>
            <a:pPr>
              <a:lnSpc>
                <a:spcPct val="91000"/>
              </a:lnSpc>
            </a:pPr>
            <a:r>
              <a:rPr lang="en-GB" sz="2000" kern="100" dirty="0">
                <a:effectLst/>
                <a:ea typeface="DengXian" panose="02010600030101010101" pitchFamily="2" charset="-122"/>
                <a:cs typeface="Arial" panose="020B0604020202020204" pitchFamily="34" charset="0"/>
              </a:rPr>
              <a:t>Clinton administration worried about political damage in 1996 presidential elections. </a:t>
            </a:r>
          </a:p>
          <a:p>
            <a:pPr>
              <a:lnSpc>
                <a:spcPct val="91000"/>
              </a:lnSpc>
            </a:pPr>
            <a:r>
              <a:rPr lang="en-GB" sz="2000" kern="100" dirty="0">
                <a:effectLst/>
                <a:ea typeface="DengXian" panose="02010600030101010101" pitchFamily="2" charset="-122"/>
                <a:cs typeface="Arial" panose="020B0604020202020204" pitchFamily="34" charset="0"/>
              </a:rPr>
              <a:t>NATO undermined by lack of settlement in Balkans, NATO allies threatening to withdraw </a:t>
            </a:r>
            <a:r>
              <a:rPr lang="en-GB" sz="2000" kern="100" dirty="0" err="1">
                <a:effectLst/>
                <a:ea typeface="DengXian" panose="02010600030101010101" pitchFamily="2" charset="-122"/>
                <a:cs typeface="Arial" panose="020B0604020202020204" pitchFamily="34" charset="0"/>
              </a:rPr>
              <a:t>peackeeping</a:t>
            </a:r>
            <a:r>
              <a:rPr lang="en-GB" sz="2000" kern="100" dirty="0">
                <a:effectLst/>
                <a:ea typeface="DengXian" panose="02010600030101010101" pitchFamily="2" charset="-122"/>
                <a:cs typeface="Arial" panose="020B0604020202020204" pitchFamily="34" charset="0"/>
              </a:rPr>
              <a:t> troops</a:t>
            </a:r>
          </a:p>
          <a:p>
            <a:pPr>
              <a:lnSpc>
                <a:spcPct val="91000"/>
              </a:lnSpc>
            </a:pPr>
            <a:r>
              <a:rPr lang="en-GB" sz="2000" kern="100" dirty="0">
                <a:effectLst/>
                <a:ea typeface="DengXian" panose="02010600030101010101" pitchFamily="2" charset="-122"/>
                <a:cs typeface="Arial" panose="020B0604020202020204" pitchFamily="34" charset="0"/>
              </a:rPr>
              <a:t>Clinton feared US ground troops might be drawn into conflict to ensure safe evacuation of UN forces</a:t>
            </a:r>
            <a:r>
              <a:rPr lang="en-GB" sz="2000" kern="100" dirty="0">
                <a:ea typeface="DengXian" panose="02010600030101010101" pitchFamily="2" charset="-122"/>
                <a:cs typeface="Arial" panose="020B0604020202020204" pitchFamily="34" charset="0"/>
              </a:rPr>
              <a:t> if those peacekeeping troops were withdrawn</a:t>
            </a:r>
          </a:p>
          <a:p>
            <a:pPr>
              <a:lnSpc>
                <a:spcPct val="91000"/>
              </a:lnSpc>
            </a:pPr>
            <a:r>
              <a:rPr lang="en-GB" sz="2000" kern="100" dirty="0">
                <a:effectLst/>
                <a:ea typeface="DengXian" panose="02010600030101010101" pitchFamily="2" charset="-122"/>
                <a:cs typeface="Arial" panose="020B0604020202020204" pitchFamily="34" charset="0"/>
              </a:rPr>
              <a:t>US intervention became political necessity.</a:t>
            </a:r>
          </a:p>
        </p:txBody>
      </p:sp>
      <p:pic>
        <p:nvPicPr>
          <p:cNvPr id="4" name="Picture 3">
            <a:extLst>
              <a:ext uri="{FF2B5EF4-FFF2-40B4-BE49-F238E27FC236}">
                <a16:creationId xmlns:a16="http://schemas.microsoft.com/office/drawing/2014/main" id="{BB2C673B-E787-2D10-C95F-2C0C0BD554FD}"/>
              </a:ext>
            </a:extLst>
          </p:cNvPr>
          <p:cNvPicPr>
            <a:picLocks noChangeAspect="1"/>
          </p:cNvPicPr>
          <p:nvPr/>
        </p:nvPicPr>
        <p:blipFill>
          <a:blip r:embed="rId2"/>
          <a:srcRect l="11176" r="17267"/>
          <a:stretch/>
        </p:blipFill>
        <p:spPr>
          <a:xfrm>
            <a:off x="7533136" y="2852382"/>
            <a:ext cx="4012870" cy="3364792"/>
          </a:xfrm>
          <a:prstGeom prst="rect">
            <a:avLst/>
          </a:prstGeom>
        </p:spPr>
      </p:pic>
    </p:spTree>
    <p:extLst>
      <p:ext uri="{BB962C8B-B14F-4D97-AF65-F5344CB8AC3E}">
        <p14:creationId xmlns:p14="http://schemas.microsoft.com/office/powerpoint/2010/main" val="2641112525"/>
      </p:ext>
    </p:extLst>
  </p:cSld>
  <p:clrMapOvr>
    <a:masterClrMapping/>
  </p:clrMapOvr>
  <mc:AlternateContent xmlns:mc="http://schemas.openxmlformats.org/markup-compatibility/2006">
    <mc:Choice xmlns:p14="http://schemas.microsoft.com/office/powerpoint/2010/main" Requires="p14">
      <p:transition spd="slow" p14:dur="2000" advTm="70942"/>
    </mc:Choice>
    <mc:Fallback>
      <p:transition spd="slow" advTm="70942"/>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A8C62-42F6-C183-9FBC-5A177819933F}"/>
              </a:ext>
            </a:extLst>
          </p:cNvPr>
          <p:cNvSpPr>
            <a:spLocks noGrp="1"/>
          </p:cNvSpPr>
          <p:nvPr>
            <p:ph type="title"/>
          </p:nvPr>
        </p:nvSpPr>
        <p:spPr>
          <a:xfrm>
            <a:off x="960120" y="317814"/>
            <a:ext cx="10268712" cy="1700784"/>
          </a:xfrm>
        </p:spPr>
        <p:txBody>
          <a:bodyPr>
            <a:normAutofit/>
          </a:bodyPr>
          <a:lstStyle/>
          <a:p>
            <a:r>
              <a:rPr lang="en-GB" dirty="0"/>
              <a:t>The DAYTON ACCORDS</a:t>
            </a:r>
          </a:p>
        </p:txBody>
      </p:sp>
      <p:sp>
        <p:nvSpPr>
          <p:cNvPr id="3" name="Content Placeholder 2">
            <a:extLst>
              <a:ext uri="{FF2B5EF4-FFF2-40B4-BE49-F238E27FC236}">
                <a16:creationId xmlns:a16="http://schemas.microsoft.com/office/drawing/2014/main" id="{87ED07A5-773F-8679-6C7E-BA9D5515F1C8}"/>
              </a:ext>
            </a:extLst>
          </p:cNvPr>
          <p:cNvSpPr>
            <a:spLocks noGrp="1"/>
          </p:cNvSpPr>
          <p:nvPr>
            <p:ph idx="1"/>
          </p:nvPr>
        </p:nvSpPr>
        <p:spPr>
          <a:xfrm>
            <a:off x="712782" y="2336412"/>
            <a:ext cx="5782586" cy="3433031"/>
          </a:xfrm>
        </p:spPr>
        <p:txBody>
          <a:bodyPr anchor="t">
            <a:noAutofit/>
          </a:bodyPr>
          <a:lstStyle/>
          <a:p>
            <a:pPr>
              <a:lnSpc>
                <a:spcPct val="91000"/>
              </a:lnSpc>
            </a:pPr>
            <a:r>
              <a:rPr lang="en-GB" sz="2000" kern="100" dirty="0">
                <a:ea typeface="DengXian" panose="02010600030101010101" pitchFamily="2" charset="-122"/>
                <a:cs typeface="Arial" panose="020B0604020202020204" pitchFamily="34" charset="0"/>
              </a:rPr>
              <a:t>Early October 1995: Ceasefire due to European/US pressure</a:t>
            </a:r>
          </a:p>
          <a:p>
            <a:pPr>
              <a:lnSpc>
                <a:spcPct val="91000"/>
              </a:lnSpc>
            </a:pPr>
            <a:r>
              <a:rPr lang="en-GB" sz="2000" kern="100" dirty="0">
                <a:ea typeface="DengXian" panose="02010600030101010101" pitchFamily="2" charset="-122"/>
                <a:cs typeface="Arial" panose="020B0604020202020204" pitchFamily="34" charset="0"/>
              </a:rPr>
              <a:t>Early November 1995: US-led negotiations opened at Dayton, Ohio, ending the war.</a:t>
            </a:r>
          </a:p>
        </p:txBody>
      </p:sp>
      <p:pic>
        <p:nvPicPr>
          <p:cNvPr id="4" name="Picture 3">
            <a:extLst>
              <a:ext uri="{FF2B5EF4-FFF2-40B4-BE49-F238E27FC236}">
                <a16:creationId xmlns:a16="http://schemas.microsoft.com/office/drawing/2014/main" id="{41347591-1C40-3DCB-3429-9DD41741AB46}"/>
              </a:ext>
            </a:extLst>
          </p:cNvPr>
          <p:cNvPicPr>
            <a:picLocks noChangeAspect="1"/>
          </p:cNvPicPr>
          <p:nvPr/>
        </p:nvPicPr>
        <p:blipFill>
          <a:blip r:embed="rId2"/>
          <a:srcRect l="11176" r="17267"/>
          <a:stretch/>
        </p:blipFill>
        <p:spPr>
          <a:xfrm>
            <a:off x="7533136" y="2852382"/>
            <a:ext cx="4012870" cy="3364792"/>
          </a:xfrm>
          <a:prstGeom prst="rect">
            <a:avLst/>
          </a:prstGeom>
        </p:spPr>
      </p:pic>
    </p:spTree>
    <p:extLst>
      <p:ext uri="{BB962C8B-B14F-4D97-AF65-F5344CB8AC3E}">
        <p14:creationId xmlns:p14="http://schemas.microsoft.com/office/powerpoint/2010/main" val="3958039124"/>
      </p:ext>
    </p:extLst>
  </p:cSld>
  <p:clrMapOvr>
    <a:masterClrMapping/>
  </p:clrMapOvr>
  <mc:AlternateContent xmlns:mc="http://schemas.openxmlformats.org/markup-compatibility/2006" xmlns:p14="http://schemas.microsoft.com/office/powerpoint/2010/main">
    <mc:Choice Requires="p14">
      <p:transition spd="slow" p14:dur="2000" advTm="70942"/>
    </mc:Choice>
    <mc:Fallback xmlns="">
      <p:transition spd="slow" advTm="70942"/>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F0290-CD4F-206E-7DB0-29F08F45BE17}"/>
              </a:ext>
            </a:extLst>
          </p:cNvPr>
          <p:cNvSpPr>
            <a:spLocks noGrp="1"/>
          </p:cNvSpPr>
          <p:nvPr>
            <p:ph type="title"/>
          </p:nvPr>
        </p:nvSpPr>
        <p:spPr/>
        <p:txBody>
          <a:bodyPr/>
          <a:lstStyle/>
          <a:p>
            <a:r>
              <a:rPr lang="en-GB" dirty="0"/>
              <a:t>DAYTON ACCORDS</a:t>
            </a:r>
          </a:p>
        </p:txBody>
      </p:sp>
      <p:sp>
        <p:nvSpPr>
          <p:cNvPr id="3" name="Content Placeholder 2">
            <a:extLst>
              <a:ext uri="{FF2B5EF4-FFF2-40B4-BE49-F238E27FC236}">
                <a16:creationId xmlns:a16="http://schemas.microsoft.com/office/drawing/2014/main" id="{924FE9F8-C230-A67B-99BA-158F6EFE8B20}"/>
              </a:ext>
            </a:extLst>
          </p:cNvPr>
          <p:cNvSpPr>
            <a:spLocks noGrp="1"/>
          </p:cNvSpPr>
          <p:nvPr>
            <p:ph idx="1"/>
          </p:nvPr>
        </p:nvSpPr>
        <p:spPr/>
        <p:txBody>
          <a:bodyPr>
            <a:normAutofit fontScale="70000" lnSpcReduction="20000"/>
          </a:bodyPr>
          <a:lstStyle/>
          <a:p>
            <a:r>
              <a:rPr lang="en-GB" sz="2800" kern="100" dirty="0">
                <a:effectLst/>
                <a:ea typeface="DengXian" panose="02010600030101010101" pitchFamily="2" charset="-122"/>
                <a:cs typeface="Arial" panose="020B0604020202020204" pitchFamily="34" charset="0"/>
              </a:rPr>
              <a:t>Bosnia to remain in existence, with intact borders, as Republic of Bosnia and Herzegovina</a:t>
            </a:r>
          </a:p>
          <a:p>
            <a:r>
              <a:rPr lang="en-GB" sz="2800" kern="100" dirty="0">
                <a:effectLst/>
                <a:ea typeface="DengXian" panose="02010600030101010101" pitchFamily="2" charset="-122"/>
                <a:cs typeface="Arial" panose="020B0604020202020204" pitchFamily="34" charset="0"/>
              </a:rPr>
              <a:t>Made up of 2 separate </a:t>
            </a:r>
            <a:r>
              <a:rPr lang="en-GB" sz="2800" kern="100" dirty="0" err="1">
                <a:effectLst/>
                <a:ea typeface="DengXian" panose="02010600030101010101" pitchFamily="2" charset="-122"/>
                <a:cs typeface="Arial" panose="020B0604020202020204" pitchFamily="34" charset="0"/>
              </a:rPr>
              <a:t>entitites</a:t>
            </a:r>
            <a:r>
              <a:rPr lang="en-GB" sz="2800" kern="100" dirty="0">
                <a:effectLst/>
                <a:ea typeface="DengXian" panose="02010600030101010101" pitchFamily="2" charset="-122"/>
                <a:cs typeface="Arial" panose="020B0604020202020204" pitchFamily="34" charset="0"/>
              </a:rPr>
              <a:t> –</a:t>
            </a:r>
            <a:r>
              <a:rPr lang="en-GB" sz="2800" kern="100" dirty="0" err="1">
                <a:effectLst/>
                <a:ea typeface="DengXian" panose="02010600030101010101" pitchFamily="2" charset="-122"/>
                <a:cs typeface="Arial" panose="020B0604020202020204" pitchFamily="34" charset="0"/>
              </a:rPr>
              <a:t>Republika</a:t>
            </a:r>
            <a:r>
              <a:rPr lang="en-GB" sz="2800" kern="100" dirty="0">
                <a:effectLst/>
                <a:ea typeface="DengXian" panose="02010600030101010101" pitchFamily="2" charset="-122"/>
                <a:cs typeface="Arial" panose="020B0604020202020204" pitchFamily="34" charset="0"/>
              </a:rPr>
              <a:t> Srpska and Muslim-Croat Federation of Bosnia Herzegovina.</a:t>
            </a:r>
          </a:p>
          <a:p>
            <a:r>
              <a:rPr lang="en-GB" sz="2800" kern="100" dirty="0">
                <a:effectLst/>
                <a:ea typeface="DengXian" panose="02010600030101010101" pitchFamily="2" charset="-122"/>
                <a:cs typeface="Arial" panose="020B0604020202020204" pitchFamily="34" charset="0"/>
              </a:rPr>
              <a:t>Both entities had right to establish ‘special parallel relationships with neighbouring states’</a:t>
            </a:r>
            <a:endParaRPr lang="en-GB" sz="2800" kern="100" dirty="0">
              <a:ea typeface="DengXian" panose="02010600030101010101" pitchFamily="2" charset="-122"/>
              <a:cs typeface="Arial" panose="020B0604020202020204" pitchFamily="34" charset="0"/>
            </a:endParaRPr>
          </a:p>
          <a:p>
            <a:r>
              <a:rPr lang="en-GB" sz="2800" kern="100" dirty="0">
                <a:effectLst/>
                <a:ea typeface="DengXian" panose="02010600030101010101" pitchFamily="2" charset="-122"/>
                <a:cs typeface="Arial" panose="020B0604020202020204" pitchFamily="34" charset="0"/>
              </a:rPr>
              <a:t>Central Bosnian state therefore weakened. </a:t>
            </a:r>
          </a:p>
          <a:p>
            <a:r>
              <a:rPr lang="en-GB" sz="2800" kern="100" dirty="0">
                <a:effectLst/>
                <a:ea typeface="DengXian" panose="02010600030101010101" pitchFamily="2" charset="-122"/>
                <a:cs typeface="Arial" panose="020B0604020202020204" pitchFamily="34" charset="0"/>
              </a:rPr>
              <a:t>Accords represented major concessions to Serbs, granting them some of the powers, if not all the territory, that Serb nationalists had demanded.</a:t>
            </a:r>
          </a:p>
          <a:p>
            <a:r>
              <a:rPr lang="en-GB" sz="2800" kern="100" dirty="0">
                <a:effectLst/>
                <a:ea typeface="DengXian" panose="02010600030101010101" pitchFamily="2" charset="-122"/>
                <a:cs typeface="Arial" panose="020B0604020202020204" pitchFamily="34" charset="0"/>
              </a:rPr>
              <a:t>Neglected tensions over Kosovo </a:t>
            </a:r>
          </a:p>
          <a:p>
            <a:endParaRPr lang="en-GB" dirty="0"/>
          </a:p>
        </p:txBody>
      </p:sp>
    </p:spTree>
    <p:extLst>
      <p:ext uri="{BB962C8B-B14F-4D97-AF65-F5344CB8AC3E}">
        <p14:creationId xmlns:p14="http://schemas.microsoft.com/office/powerpoint/2010/main" val="3198394498"/>
      </p:ext>
    </p:extLst>
  </p:cSld>
  <p:clrMapOvr>
    <a:masterClrMapping/>
  </p:clrMapOvr>
  <mc:AlternateContent xmlns:mc="http://schemas.openxmlformats.org/markup-compatibility/2006" xmlns:p14="http://schemas.microsoft.com/office/powerpoint/2010/main">
    <mc:Choice Requires="p14">
      <p:transition spd="slow" p14:dur="2000" advTm="60975"/>
    </mc:Choice>
    <mc:Fallback xmlns="">
      <p:transition spd="slow" advTm="60975"/>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CDAE2-9DB4-1708-CF36-AC42AB7B679F}"/>
              </a:ext>
            </a:extLst>
          </p:cNvPr>
          <p:cNvSpPr>
            <a:spLocks noGrp="1"/>
          </p:cNvSpPr>
          <p:nvPr>
            <p:ph type="title"/>
          </p:nvPr>
        </p:nvSpPr>
        <p:spPr/>
        <p:txBody>
          <a:bodyPr/>
          <a:lstStyle/>
          <a:p>
            <a:r>
              <a:rPr lang="en-GB" dirty="0" err="1"/>
              <a:t>KOsovo</a:t>
            </a:r>
            <a:endParaRPr lang="en-GB" dirty="0"/>
          </a:p>
        </p:txBody>
      </p:sp>
      <p:sp>
        <p:nvSpPr>
          <p:cNvPr id="3" name="Content Placeholder 2">
            <a:extLst>
              <a:ext uri="{FF2B5EF4-FFF2-40B4-BE49-F238E27FC236}">
                <a16:creationId xmlns:a16="http://schemas.microsoft.com/office/drawing/2014/main" id="{FF36C9A0-EB65-EF09-13EE-1D842477B542}"/>
              </a:ext>
            </a:extLst>
          </p:cNvPr>
          <p:cNvSpPr>
            <a:spLocks noGrp="1"/>
          </p:cNvSpPr>
          <p:nvPr>
            <p:ph idx="1"/>
          </p:nvPr>
        </p:nvSpPr>
        <p:spPr>
          <a:xfrm>
            <a:off x="260465" y="2587752"/>
            <a:ext cx="11460479" cy="3593592"/>
          </a:xfrm>
        </p:spPr>
        <p:txBody>
          <a:bodyPr>
            <a:normAutofit fontScale="92500" lnSpcReduction="10000"/>
          </a:bodyPr>
          <a:lstStyle/>
          <a:p>
            <a:pPr marL="342900" indent="-342900">
              <a:lnSpc>
                <a:spcPct val="120000"/>
              </a:lnSpc>
              <a:spcBef>
                <a:spcPts val="0"/>
              </a:spcBef>
              <a:spcAft>
                <a:spcPts val="0"/>
              </a:spcAft>
              <a:buFont typeface="Arial" panose="020B0604020202020204" pitchFamily="34" charset="0"/>
              <a:buChar char="•"/>
            </a:pPr>
            <a:r>
              <a:rPr lang="en-GB" sz="2000" kern="100" dirty="0">
                <a:effectLst/>
                <a:ea typeface="DengXian" panose="02010600030101010101" pitchFamily="2" charset="-122"/>
                <a:cs typeface="Arial" panose="020B0604020202020204" pitchFamily="34" charset="0"/>
              </a:rPr>
              <a:t>1998-1999: increased ethnic Albanian support for Liberation Army of Kosovo</a:t>
            </a:r>
            <a:r>
              <a:rPr lang="en-GB" sz="2000" kern="100" dirty="0">
                <a:ea typeface="DengXian" panose="02010600030101010101" pitchFamily="2" charset="-122"/>
                <a:cs typeface="Arial" panose="020B0604020202020204" pitchFamily="34" charset="0"/>
              </a:rPr>
              <a:t> (partly due to disappointment with Dayton Accords). </a:t>
            </a:r>
          </a:p>
          <a:p>
            <a:pPr marL="342900" indent="-342900">
              <a:lnSpc>
                <a:spcPct val="120000"/>
              </a:lnSpc>
              <a:spcBef>
                <a:spcPts val="0"/>
              </a:spcBef>
              <a:spcAft>
                <a:spcPts val="0"/>
              </a:spcAft>
              <a:buFont typeface="Arial" panose="020B0604020202020204" pitchFamily="34" charset="0"/>
              <a:buChar char="•"/>
            </a:pPr>
            <a:r>
              <a:rPr lang="en-GB" sz="2000" kern="100" dirty="0">
                <a:effectLst/>
                <a:ea typeface="DengXian" panose="02010600030101010101" pitchFamily="2" charset="-122"/>
                <a:cs typeface="Arial" panose="020B0604020202020204" pitchFamily="34" charset="0"/>
              </a:rPr>
              <a:t>Liberation Army military operations in early 1990s, including terrorist attacks on Serbs (Duclos, 1999).</a:t>
            </a:r>
          </a:p>
          <a:p>
            <a:pPr marL="342900" indent="-342900">
              <a:lnSpc>
                <a:spcPct val="120000"/>
              </a:lnSpc>
              <a:spcBef>
                <a:spcPts val="0"/>
              </a:spcBef>
              <a:spcAft>
                <a:spcPts val="0"/>
              </a:spcAft>
              <a:buFont typeface="Arial" panose="020B0604020202020204" pitchFamily="34" charset="0"/>
              <a:buChar char="•"/>
            </a:pPr>
            <a:r>
              <a:rPr lang="en-GB" sz="2000" kern="100" dirty="0">
                <a:effectLst/>
                <a:ea typeface="DengXian" panose="02010600030101010101" pitchFamily="2" charset="-122"/>
                <a:cs typeface="Arial" panose="020B0604020202020204" pitchFamily="34" charset="0"/>
              </a:rPr>
              <a:t>Serbian army reprisals against Albanian villages – ethnic cleansing under pretext of </a:t>
            </a:r>
            <a:r>
              <a:rPr lang="en-GB" sz="2000" kern="100" dirty="0">
                <a:ea typeface="DengXian" panose="02010600030101010101" pitchFamily="2" charset="-122"/>
                <a:cs typeface="Arial" panose="020B0604020202020204" pitchFamily="34" charset="0"/>
              </a:rPr>
              <a:t>fighting ‘terrorism’ (</a:t>
            </a:r>
            <a:r>
              <a:rPr lang="en-GB" sz="2000" kern="100" dirty="0" err="1">
                <a:ea typeface="DengXian" panose="02010600030101010101" pitchFamily="2" charset="-122"/>
                <a:cs typeface="Arial" panose="020B0604020202020204" pitchFamily="34" charset="0"/>
              </a:rPr>
              <a:t>Semelin</a:t>
            </a:r>
            <a:r>
              <a:rPr lang="en-GB" sz="2000" kern="100" dirty="0">
                <a:ea typeface="DengXian" panose="02010600030101010101" pitchFamily="2" charset="-122"/>
                <a:cs typeface="Arial" panose="020B0604020202020204" pitchFamily="34" charset="0"/>
              </a:rPr>
              <a:t>, 2007).</a:t>
            </a:r>
          </a:p>
          <a:p>
            <a:pPr marL="342900" indent="-342900">
              <a:lnSpc>
                <a:spcPct val="120000"/>
              </a:lnSpc>
              <a:spcBef>
                <a:spcPts val="0"/>
              </a:spcBef>
              <a:spcAft>
                <a:spcPts val="0"/>
              </a:spcAft>
              <a:buFont typeface="Arial" panose="020B0604020202020204" pitchFamily="34" charset="0"/>
              <a:buChar char="•"/>
            </a:pPr>
            <a:r>
              <a:rPr lang="en-GB" sz="2000" kern="100" dirty="0">
                <a:effectLst/>
                <a:ea typeface="DengXian" panose="02010600030101010101" pitchFamily="2" charset="-122"/>
                <a:cs typeface="Arial" panose="020B0604020202020204" pitchFamily="34" charset="0"/>
              </a:rPr>
              <a:t>International concern the conflict might spread (</a:t>
            </a:r>
            <a:r>
              <a:rPr lang="en-GB" sz="2000" kern="100" dirty="0" err="1">
                <a:effectLst/>
                <a:ea typeface="DengXian" panose="02010600030101010101" pitchFamily="2" charset="-122"/>
                <a:cs typeface="Arial" panose="020B0604020202020204" pitchFamily="34" charset="0"/>
              </a:rPr>
              <a:t>Tinemans</a:t>
            </a:r>
            <a:r>
              <a:rPr lang="en-GB" sz="2000" kern="100" dirty="0">
                <a:effectLst/>
                <a:ea typeface="DengXian" panose="02010600030101010101" pitchFamily="2" charset="-122"/>
                <a:cs typeface="Arial" panose="020B0604020202020204" pitchFamily="34" charset="0"/>
              </a:rPr>
              <a:t> et al, 1996).</a:t>
            </a:r>
          </a:p>
          <a:p>
            <a:pPr marL="342900" indent="-342900">
              <a:lnSpc>
                <a:spcPct val="120000"/>
              </a:lnSpc>
              <a:spcBef>
                <a:spcPts val="0"/>
              </a:spcBef>
              <a:spcAft>
                <a:spcPts val="0"/>
              </a:spcAft>
              <a:buFont typeface="Arial" panose="020B0604020202020204" pitchFamily="34" charset="0"/>
              <a:buChar char="•"/>
            </a:pPr>
            <a:r>
              <a:rPr lang="en-GB" sz="2000" kern="100" dirty="0">
                <a:effectLst/>
                <a:ea typeface="DengXian" panose="02010600030101010101" pitchFamily="2" charset="-122"/>
                <a:cs typeface="Arial" panose="020B0604020202020204" pitchFamily="34" charset="0"/>
              </a:rPr>
              <a:t>24 March 1999: NATO air strikes</a:t>
            </a:r>
          </a:p>
          <a:p>
            <a:pPr marL="342900" indent="-342900">
              <a:lnSpc>
                <a:spcPct val="120000"/>
              </a:lnSpc>
              <a:spcBef>
                <a:spcPts val="0"/>
              </a:spcBef>
              <a:spcAft>
                <a:spcPts val="0"/>
              </a:spcAft>
              <a:buFont typeface="Arial" panose="020B0604020202020204" pitchFamily="34" charset="0"/>
              <a:buChar char="•"/>
            </a:pPr>
            <a:r>
              <a:rPr lang="en-GB" sz="2000" kern="100" dirty="0">
                <a:ea typeface="DengXian" panose="02010600030101010101" pitchFamily="2" charset="-122"/>
                <a:cs typeface="Arial" panose="020B0604020202020204" pitchFamily="34" charset="0"/>
              </a:rPr>
              <a:t>Milosevic used airstrikes as cover for accelerating ethnic cleansing</a:t>
            </a:r>
          </a:p>
          <a:p>
            <a:pPr marL="342900" indent="-342900">
              <a:lnSpc>
                <a:spcPct val="120000"/>
              </a:lnSpc>
              <a:spcBef>
                <a:spcPts val="0"/>
              </a:spcBef>
              <a:spcAft>
                <a:spcPts val="0"/>
              </a:spcAft>
              <a:buFont typeface="Arial" panose="020B0604020202020204" pitchFamily="34" charset="0"/>
              <a:buChar char="•"/>
            </a:pPr>
            <a:r>
              <a:rPr lang="en-GB" sz="2000" kern="100" dirty="0">
                <a:ea typeface="DengXian" panose="02010600030101010101" pitchFamily="2" charset="-122"/>
                <a:cs typeface="Arial" panose="020B0604020202020204" pitchFamily="34" charset="0"/>
              </a:rPr>
              <a:t>Around 800K Kosovar Albanians rounded up and expelled to Albania and Macedonia, about 10K ethnic Albanians killed.</a:t>
            </a:r>
          </a:p>
        </p:txBody>
      </p:sp>
    </p:spTree>
    <p:extLst>
      <p:ext uri="{BB962C8B-B14F-4D97-AF65-F5344CB8AC3E}">
        <p14:creationId xmlns:p14="http://schemas.microsoft.com/office/powerpoint/2010/main" val="1777032155"/>
      </p:ext>
    </p:extLst>
  </p:cSld>
  <p:clrMapOvr>
    <a:masterClrMapping/>
  </p:clrMapOvr>
  <mc:AlternateContent xmlns:mc="http://schemas.openxmlformats.org/markup-compatibility/2006" xmlns:p14="http://schemas.microsoft.com/office/powerpoint/2010/main">
    <mc:Choice Requires="p14">
      <p:transition spd="slow" p14:dur="2000" advTm="83705"/>
    </mc:Choice>
    <mc:Fallback xmlns="">
      <p:transition spd="slow" advTm="83705"/>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FA88EE-328D-2DCF-7DA1-0ACD2004B3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285BDE-767F-3C27-321E-7947C1D627DD}"/>
              </a:ext>
            </a:extLst>
          </p:cNvPr>
          <p:cNvSpPr>
            <a:spLocks noGrp="1"/>
          </p:cNvSpPr>
          <p:nvPr>
            <p:ph type="title"/>
          </p:nvPr>
        </p:nvSpPr>
        <p:spPr/>
        <p:txBody>
          <a:bodyPr/>
          <a:lstStyle/>
          <a:p>
            <a:r>
              <a:rPr lang="en-GB" dirty="0" err="1"/>
              <a:t>KOsovo</a:t>
            </a:r>
            <a:endParaRPr lang="en-GB" dirty="0"/>
          </a:p>
        </p:txBody>
      </p:sp>
      <p:sp>
        <p:nvSpPr>
          <p:cNvPr id="3" name="Content Placeholder 2">
            <a:extLst>
              <a:ext uri="{FF2B5EF4-FFF2-40B4-BE49-F238E27FC236}">
                <a16:creationId xmlns:a16="http://schemas.microsoft.com/office/drawing/2014/main" id="{AF31ED04-E46B-2284-090B-C4A6EC7E4418}"/>
              </a:ext>
            </a:extLst>
          </p:cNvPr>
          <p:cNvSpPr>
            <a:spLocks noGrp="1"/>
          </p:cNvSpPr>
          <p:nvPr>
            <p:ph idx="1"/>
          </p:nvPr>
        </p:nvSpPr>
        <p:spPr>
          <a:xfrm>
            <a:off x="260465" y="2587752"/>
            <a:ext cx="11460479" cy="3593592"/>
          </a:xfrm>
        </p:spPr>
        <p:txBody>
          <a:bodyPr>
            <a:normAutofit/>
          </a:bodyPr>
          <a:lstStyle/>
          <a:p>
            <a:pPr marL="457200" indent="-457200">
              <a:lnSpc>
                <a:spcPct val="120000"/>
              </a:lnSpc>
              <a:spcBef>
                <a:spcPts val="0"/>
              </a:spcBef>
              <a:spcAft>
                <a:spcPts val="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NATO and Russian pressure: Milosevic agreed to ceasef</a:t>
            </a:r>
            <a:r>
              <a:rPr lang="en-GB" sz="2800" kern="100" dirty="0">
                <a:ea typeface="DengXian" panose="02010600030101010101" pitchFamily="2" charset="-122"/>
                <a:cs typeface="Arial" panose="020B0604020202020204" pitchFamily="34" charset="0"/>
              </a:rPr>
              <a:t>ire, withdrawal of Serb forces from Kosovo, and introduction of 18K NATO troops and 3.5K UN police </a:t>
            </a:r>
          </a:p>
          <a:p>
            <a:pPr marL="457200" indent="-457200">
              <a:lnSpc>
                <a:spcPct val="120000"/>
              </a:lnSpc>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Not quick enough to prevent revenge attacks by ethnic Albanians against Serb civilians in northern Kosovo – 150K Serbs fled to Serbia (Jones, 2006).</a:t>
            </a:r>
          </a:p>
        </p:txBody>
      </p:sp>
    </p:spTree>
    <p:extLst>
      <p:ext uri="{BB962C8B-B14F-4D97-AF65-F5344CB8AC3E}">
        <p14:creationId xmlns:p14="http://schemas.microsoft.com/office/powerpoint/2010/main" val="1590275848"/>
      </p:ext>
    </p:extLst>
  </p:cSld>
  <p:clrMapOvr>
    <a:masterClrMapping/>
  </p:clrMapOvr>
  <mc:AlternateContent xmlns:mc="http://schemas.openxmlformats.org/markup-compatibility/2006" xmlns:p14="http://schemas.microsoft.com/office/powerpoint/2010/main">
    <mc:Choice Requires="p14">
      <p:transition spd="slow" p14:dur="2000" advTm="26679"/>
    </mc:Choice>
    <mc:Fallback xmlns="">
      <p:transition spd="slow" advTm="26679"/>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25DEAA-FFF9-E09B-6B41-60207B340FB7}"/>
              </a:ext>
            </a:extLst>
          </p:cNvPr>
          <p:cNvSpPr>
            <a:spLocks noGrp="1"/>
          </p:cNvSpPr>
          <p:nvPr>
            <p:ph type="title"/>
          </p:nvPr>
        </p:nvSpPr>
        <p:spPr>
          <a:xfrm>
            <a:off x="960120" y="317814"/>
            <a:ext cx="10268712" cy="1700784"/>
          </a:xfrm>
        </p:spPr>
        <p:txBody>
          <a:bodyPr>
            <a:normAutofit/>
          </a:bodyPr>
          <a:lstStyle/>
          <a:p>
            <a:r>
              <a:rPr lang="en-GB" dirty="0"/>
              <a:t>Aftermath</a:t>
            </a:r>
          </a:p>
        </p:txBody>
      </p:sp>
      <p:sp>
        <p:nvSpPr>
          <p:cNvPr id="3" name="Content Placeholder 2">
            <a:extLst>
              <a:ext uri="{FF2B5EF4-FFF2-40B4-BE49-F238E27FC236}">
                <a16:creationId xmlns:a16="http://schemas.microsoft.com/office/drawing/2014/main" id="{2DC8F6D3-EC27-E563-571E-EA0206697253}"/>
              </a:ext>
            </a:extLst>
          </p:cNvPr>
          <p:cNvSpPr>
            <a:spLocks noGrp="1"/>
          </p:cNvSpPr>
          <p:nvPr>
            <p:ph idx="1"/>
          </p:nvPr>
        </p:nvSpPr>
        <p:spPr>
          <a:xfrm>
            <a:off x="315884" y="2587752"/>
            <a:ext cx="6860771" cy="3952434"/>
          </a:xfrm>
        </p:spPr>
        <p:txBody>
          <a:bodyPr>
            <a:normAutofit/>
          </a:bodyPr>
          <a:lstStyle/>
          <a:p>
            <a:pPr>
              <a:lnSpc>
                <a:spcPct val="120000"/>
              </a:lnSpc>
              <a:spcBef>
                <a:spcPts val="0"/>
              </a:spcBef>
            </a:pPr>
            <a:r>
              <a:rPr lang="en-GB" sz="1600" kern="100" dirty="0">
                <a:effectLst/>
                <a:ea typeface="DengXian" panose="02010600030101010101" pitchFamily="2" charset="-122"/>
                <a:cs typeface="Arial" panose="020B0604020202020204" pitchFamily="34" charset="0"/>
              </a:rPr>
              <a:t>Many perpetrators protected by ethnic communities and lack of international will to prosecute.</a:t>
            </a:r>
          </a:p>
          <a:p>
            <a:pPr>
              <a:lnSpc>
                <a:spcPct val="120000"/>
              </a:lnSpc>
              <a:spcBef>
                <a:spcPts val="0"/>
              </a:spcBef>
              <a:spcAft>
                <a:spcPts val="800"/>
              </a:spcAft>
            </a:pPr>
            <a:r>
              <a:rPr lang="en-GB" sz="1600" kern="100" dirty="0">
                <a:ea typeface="DengXian" panose="02010600030101010101" pitchFamily="2" charset="-122"/>
                <a:cs typeface="Arial" panose="020B0604020202020204" pitchFamily="34" charset="0"/>
              </a:rPr>
              <a:t>May 1993:</a:t>
            </a:r>
            <a:r>
              <a:rPr lang="en-GB" sz="1600" kern="100" dirty="0">
                <a:effectLst/>
                <a:ea typeface="DengXian" panose="02010600030101010101" pitchFamily="2" charset="-122"/>
                <a:cs typeface="Arial" panose="020B0604020202020204" pitchFamily="34" charset="0"/>
              </a:rPr>
              <a:t>UN Security Council established ICTY</a:t>
            </a:r>
          </a:p>
          <a:p>
            <a:pPr>
              <a:lnSpc>
                <a:spcPct val="120000"/>
              </a:lnSpc>
              <a:spcBef>
                <a:spcPts val="0"/>
              </a:spcBef>
              <a:spcAft>
                <a:spcPts val="800"/>
              </a:spcAft>
            </a:pPr>
            <a:r>
              <a:rPr lang="en-GB" sz="1600" kern="100" dirty="0">
                <a:effectLst/>
                <a:ea typeface="DengXian" panose="02010600030101010101" pitchFamily="2" charset="-122"/>
                <a:cs typeface="Arial" panose="020B0604020202020204" pitchFamily="34" charset="0"/>
              </a:rPr>
              <a:t>May 1996: Proceedings began</a:t>
            </a:r>
          </a:p>
          <a:p>
            <a:pPr>
              <a:lnSpc>
                <a:spcPct val="120000"/>
              </a:lnSpc>
              <a:spcBef>
                <a:spcPts val="0"/>
              </a:spcBef>
              <a:spcAft>
                <a:spcPts val="800"/>
              </a:spcAft>
            </a:pPr>
            <a:r>
              <a:rPr lang="en-GB" sz="1600" kern="100" dirty="0">
                <a:effectLst/>
                <a:ea typeface="DengXian" panose="02010600030101010101" pitchFamily="2" charset="-122"/>
                <a:cs typeface="Arial" panose="020B0604020202020204" pitchFamily="34" charset="0"/>
              </a:rPr>
              <a:t>Many survivors considered this too little, too late</a:t>
            </a:r>
          </a:p>
          <a:p>
            <a:pPr>
              <a:lnSpc>
                <a:spcPct val="120000"/>
              </a:lnSpc>
              <a:spcBef>
                <a:spcPts val="0"/>
              </a:spcBef>
              <a:spcAft>
                <a:spcPts val="800"/>
              </a:spcAft>
            </a:pPr>
            <a:r>
              <a:rPr lang="en-GB" sz="1600" kern="100" dirty="0">
                <a:ea typeface="DengXian" panose="02010600030101010101" pitchFamily="2" charset="-122"/>
                <a:cs typeface="Arial" panose="020B0604020202020204" pitchFamily="34" charset="0"/>
              </a:rPr>
              <a:t>Milosevic deposed 2000, transported to ICTY in 2001</a:t>
            </a:r>
          </a:p>
          <a:p>
            <a:pPr>
              <a:lnSpc>
                <a:spcPct val="120000"/>
              </a:lnSpc>
              <a:spcBef>
                <a:spcPts val="0"/>
              </a:spcBef>
              <a:spcAft>
                <a:spcPts val="800"/>
              </a:spcAft>
            </a:pPr>
            <a:r>
              <a:rPr lang="en-GB" sz="1600" kern="100" dirty="0">
                <a:effectLst/>
                <a:ea typeface="DengXian" panose="02010600030101010101" pitchFamily="2" charset="-122"/>
                <a:cs typeface="Arial" panose="020B0604020202020204" pitchFamily="34" charset="0"/>
              </a:rPr>
              <a:t>Serbian government under Kostunica willing to hand over Milosevic as price of readmission to international community</a:t>
            </a:r>
          </a:p>
          <a:p>
            <a:pPr>
              <a:lnSpc>
                <a:spcPct val="120000"/>
              </a:lnSpc>
              <a:spcBef>
                <a:spcPts val="0"/>
              </a:spcBef>
              <a:spcAft>
                <a:spcPts val="800"/>
              </a:spcAft>
            </a:pPr>
            <a:r>
              <a:rPr lang="en-GB" sz="1600" kern="100" dirty="0">
                <a:effectLst/>
                <a:ea typeface="DengXian" panose="02010600030101010101" pitchFamily="2" charset="-122"/>
                <a:cs typeface="Arial" panose="020B0604020202020204" pitchFamily="34" charset="0"/>
              </a:rPr>
              <a:t>Milosevic died in 2006 before verdict </a:t>
            </a:r>
          </a:p>
          <a:p>
            <a:pPr>
              <a:lnSpc>
                <a:spcPct val="120000"/>
              </a:lnSpc>
              <a:spcBef>
                <a:spcPts val="0"/>
              </a:spcBef>
              <a:spcAft>
                <a:spcPts val="800"/>
              </a:spcAft>
            </a:pPr>
            <a:r>
              <a:rPr lang="en-GB" sz="1600" kern="100" dirty="0">
                <a:effectLst/>
                <a:ea typeface="DengXian" panose="02010600030101010101" pitchFamily="2" charset="-122"/>
                <a:cs typeface="Arial" panose="020B0604020202020204" pitchFamily="34" charset="0"/>
              </a:rPr>
              <a:t>ICTY tried Croatian, Bosnian, Muslim and Kosovar Albanian suspects.</a:t>
            </a:r>
          </a:p>
        </p:txBody>
      </p:sp>
      <p:pic>
        <p:nvPicPr>
          <p:cNvPr id="4" name="Picture 3">
            <a:extLst>
              <a:ext uri="{FF2B5EF4-FFF2-40B4-BE49-F238E27FC236}">
                <a16:creationId xmlns:a16="http://schemas.microsoft.com/office/drawing/2014/main" id="{1C4BE867-3B69-0AD6-4035-A953835CCBE0}"/>
              </a:ext>
            </a:extLst>
          </p:cNvPr>
          <p:cNvPicPr>
            <a:picLocks noChangeAspect="1"/>
          </p:cNvPicPr>
          <p:nvPr/>
        </p:nvPicPr>
        <p:blipFill>
          <a:blip r:embed="rId3"/>
          <a:srcRect r="2" b="1319"/>
          <a:stretch/>
        </p:blipFill>
        <p:spPr>
          <a:xfrm>
            <a:off x="7537704" y="2264989"/>
            <a:ext cx="4654296" cy="4593011"/>
          </a:xfrm>
          <a:prstGeom prst="rect">
            <a:avLst/>
          </a:prstGeom>
        </p:spPr>
      </p:pic>
    </p:spTree>
    <p:extLst>
      <p:ext uri="{BB962C8B-B14F-4D97-AF65-F5344CB8AC3E}">
        <p14:creationId xmlns:p14="http://schemas.microsoft.com/office/powerpoint/2010/main" val="815892704"/>
      </p:ext>
    </p:extLst>
  </p:cSld>
  <p:clrMapOvr>
    <a:masterClrMapping/>
  </p:clrMapOvr>
  <mc:AlternateContent xmlns:mc="http://schemas.openxmlformats.org/markup-compatibility/2006" xmlns:p14="http://schemas.microsoft.com/office/powerpoint/2010/main">
    <mc:Choice Requires="p14">
      <p:transition spd="slow" p14:dur="2000" advTm="121827"/>
    </mc:Choice>
    <mc:Fallback xmlns="">
      <p:transition spd="slow" advTm="121827"/>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20A155-66DF-D9EF-D110-A87A3324C5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DAB9FA-319A-59AE-0442-9DC49A37C716}"/>
              </a:ext>
            </a:extLst>
          </p:cNvPr>
          <p:cNvSpPr>
            <a:spLocks noGrp="1"/>
          </p:cNvSpPr>
          <p:nvPr>
            <p:ph type="title"/>
          </p:nvPr>
        </p:nvSpPr>
        <p:spPr/>
        <p:txBody>
          <a:bodyPr/>
          <a:lstStyle/>
          <a:p>
            <a:r>
              <a:rPr lang="en-GB" dirty="0"/>
              <a:t>Aftermath</a:t>
            </a:r>
          </a:p>
        </p:txBody>
      </p:sp>
      <p:sp>
        <p:nvSpPr>
          <p:cNvPr id="3" name="Content Placeholder 2">
            <a:extLst>
              <a:ext uri="{FF2B5EF4-FFF2-40B4-BE49-F238E27FC236}">
                <a16:creationId xmlns:a16="http://schemas.microsoft.com/office/drawing/2014/main" id="{E6EFCAF3-4BA2-059E-B412-095D66B13DF3}"/>
              </a:ext>
            </a:extLst>
          </p:cNvPr>
          <p:cNvSpPr>
            <a:spLocks noGrp="1"/>
          </p:cNvSpPr>
          <p:nvPr>
            <p:ph idx="1"/>
          </p:nvPr>
        </p:nvSpPr>
        <p:spPr/>
        <p:txBody>
          <a:bodyPr>
            <a:normAutofit fontScale="92500" lnSpcReduction="10000"/>
          </a:bodyPr>
          <a:lstStyle/>
          <a:p>
            <a:pPr>
              <a:lnSpc>
                <a:spcPct val="115000"/>
              </a:lnSpc>
              <a:spcAft>
                <a:spcPts val="800"/>
              </a:spcAft>
            </a:pPr>
            <a:r>
              <a:rPr lang="en-GB" sz="2400" kern="100" dirty="0">
                <a:effectLst/>
                <a:ea typeface="DengXian" panose="02010600030101010101" pitchFamily="2" charset="-122"/>
                <a:cs typeface="Arial" panose="020B0604020202020204" pitchFamily="34" charset="0"/>
              </a:rPr>
              <a:t>Government of Bosnia and Herzegovina brought a legal case against Serbia and Montenegro before International Court of Justice, claiming compensation from Serbia for genocide at Srebrenica. </a:t>
            </a:r>
          </a:p>
          <a:p>
            <a:pPr>
              <a:lnSpc>
                <a:spcPct val="115000"/>
              </a:lnSpc>
              <a:spcAft>
                <a:spcPts val="800"/>
              </a:spcAft>
            </a:pPr>
            <a:r>
              <a:rPr lang="en-GB" sz="2400" kern="100" dirty="0">
                <a:ea typeface="DengXian" panose="02010600030101010101" pitchFamily="2" charset="-122"/>
                <a:cs typeface="Arial" panose="020B0604020202020204" pitchFamily="34" charset="0"/>
              </a:rPr>
              <a:t>Feb 2007 judgment -  genocide had not been committed at Srebrenica – lack of proof that authorities had ordered the massacre, concluded it was an army decision </a:t>
            </a:r>
            <a:r>
              <a:rPr lang="en-GB" sz="2400" kern="100" dirty="0">
                <a:effectLst/>
                <a:ea typeface="DengXian" panose="02010600030101010101" pitchFamily="2" charset="-122"/>
                <a:cs typeface="Arial" panose="020B0604020202020204" pitchFamily="34" charset="0"/>
              </a:rPr>
              <a:t>(Hayden, 2008)</a:t>
            </a:r>
          </a:p>
          <a:p>
            <a:pPr>
              <a:lnSpc>
                <a:spcPct val="115000"/>
              </a:lnSpc>
              <a:spcAft>
                <a:spcPts val="800"/>
              </a:spcAft>
            </a:pPr>
            <a:r>
              <a:rPr lang="en-GB" sz="2400" kern="100" dirty="0">
                <a:effectLst/>
                <a:ea typeface="DengXian" panose="02010600030101010101" pitchFamily="2" charset="-122"/>
                <a:cs typeface="Arial" panose="020B0604020202020204" pitchFamily="34" charset="0"/>
              </a:rPr>
              <a:t>Claimed genocidal </a:t>
            </a:r>
            <a:r>
              <a:rPr lang="en-GB" sz="2400" kern="100" dirty="0">
                <a:ea typeface="DengXian" panose="02010600030101010101" pitchFamily="2" charset="-122"/>
                <a:cs typeface="Arial" panose="020B0604020202020204" pitchFamily="34" charset="0"/>
              </a:rPr>
              <a:t>intent was absent</a:t>
            </a:r>
          </a:p>
          <a:p>
            <a:pPr>
              <a:lnSpc>
                <a:spcPct val="115000"/>
              </a:lnSpc>
              <a:spcAft>
                <a:spcPts val="800"/>
              </a:spcAft>
            </a:pPr>
            <a:r>
              <a:rPr lang="en-GB" sz="2400" kern="100" dirty="0">
                <a:effectLst/>
                <a:ea typeface="DengXian" panose="02010600030101010101" pitchFamily="2" charset="-122"/>
                <a:cs typeface="Arial" panose="020B0604020202020204" pitchFamily="34" charset="0"/>
              </a:rPr>
              <a:t>‘Unsatisfactory’ (Hoare, 2014).</a:t>
            </a:r>
          </a:p>
        </p:txBody>
      </p:sp>
    </p:spTree>
    <p:extLst>
      <p:ext uri="{BB962C8B-B14F-4D97-AF65-F5344CB8AC3E}">
        <p14:creationId xmlns:p14="http://schemas.microsoft.com/office/powerpoint/2010/main" val="1089376493"/>
      </p:ext>
    </p:extLst>
  </p:cSld>
  <p:clrMapOvr>
    <a:masterClrMapping/>
  </p:clrMapOvr>
  <mc:AlternateContent xmlns:mc="http://schemas.openxmlformats.org/markup-compatibility/2006" xmlns:p14="http://schemas.microsoft.com/office/powerpoint/2010/main">
    <mc:Choice Requires="p14">
      <p:transition spd="slow" p14:dur="2000" advTm="45504"/>
    </mc:Choice>
    <mc:Fallback xmlns="">
      <p:transition spd="slow" advTm="45504"/>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F981F-3415-96C3-FF37-68F03D5EF6FB}"/>
              </a:ext>
            </a:extLst>
          </p:cNvPr>
          <p:cNvSpPr>
            <a:spLocks noGrp="1"/>
          </p:cNvSpPr>
          <p:nvPr>
            <p:ph type="title"/>
          </p:nvPr>
        </p:nvSpPr>
        <p:spPr/>
        <p:txBody>
          <a:bodyPr/>
          <a:lstStyle/>
          <a:p>
            <a:r>
              <a:rPr lang="en-GB" dirty="0"/>
              <a:t>The question of genocide</a:t>
            </a:r>
          </a:p>
        </p:txBody>
      </p:sp>
      <p:sp>
        <p:nvSpPr>
          <p:cNvPr id="3" name="Content Placeholder 2">
            <a:extLst>
              <a:ext uri="{FF2B5EF4-FFF2-40B4-BE49-F238E27FC236}">
                <a16:creationId xmlns:a16="http://schemas.microsoft.com/office/drawing/2014/main" id="{0E04C2F6-7A83-D427-407E-E923F4AF5BC7}"/>
              </a:ext>
            </a:extLst>
          </p:cNvPr>
          <p:cNvSpPr>
            <a:spLocks noGrp="1"/>
          </p:cNvSpPr>
          <p:nvPr>
            <p:ph idx="1"/>
          </p:nvPr>
        </p:nvSpPr>
        <p:spPr/>
        <p:txBody>
          <a:bodyPr>
            <a:normAutofit/>
          </a:bodyPr>
          <a:lstStyle/>
          <a:p>
            <a:pPr>
              <a:lnSpc>
                <a:spcPct val="115000"/>
              </a:lnSpc>
              <a:spcAft>
                <a:spcPts val="800"/>
              </a:spcAft>
            </a:pPr>
            <a:r>
              <a:rPr lang="en-GB" sz="1800" kern="100" dirty="0">
                <a:ea typeface="DengXian" panose="02010600030101010101" pitchFamily="2" charset="-122"/>
                <a:cs typeface="Arial" panose="020B0604020202020204" pitchFamily="34" charset="0"/>
              </a:rPr>
              <a:t>Several scholars (Weitz, 2003; Naimark, 2001; Jones, 2006) – Bosnian case was genocide.</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Shaw (2007): disputes distinction between ‘</a:t>
            </a:r>
            <a:r>
              <a:rPr lang="en-GB" sz="1800" kern="100" dirty="0">
                <a:ea typeface="DengXian" panose="02010600030101010101" pitchFamily="2" charset="-122"/>
                <a:cs typeface="Arial" panose="020B0604020202020204" pitchFamily="34" charset="0"/>
              </a:rPr>
              <a:t>ethnic cleansing’ and genocide.</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Others dispute categorisation as </a:t>
            </a:r>
            <a:r>
              <a:rPr lang="en-GB" sz="1800" kern="100" dirty="0">
                <a:ea typeface="DengXian" panose="02010600030101010101" pitchFamily="2" charset="-122"/>
                <a:cs typeface="Arial" panose="020B0604020202020204" pitchFamily="34" charset="0"/>
              </a:rPr>
              <a:t>genocide (Mann, 2005; </a:t>
            </a:r>
            <a:r>
              <a:rPr lang="en-GB" sz="1800" kern="100" dirty="0" err="1">
                <a:ea typeface="DengXian" panose="02010600030101010101" pitchFamily="2" charset="-122"/>
                <a:cs typeface="Arial" panose="020B0604020202020204" pitchFamily="34" charset="0"/>
              </a:rPr>
              <a:t>Semelin</a:t>
            </a:r>
            <a:r>
              <a:rPr lang="en-GB" sz="1800" kern="100" dirty="0">
                <a:ea typeface="DengXian" panose="02010600030101010101" pitchFamily="2" charset="-122"/>
                <a:cs typeface="Arial" panose="020B0604020202020204" pitchFamily="34" charset="0"/>
              </a:rPr>
              <a:t>, 2007). </a:t>
            </a:r>
            <a:r>
              <a:rPr lang="en-GB" sz="1800" kern="100" dirty="0" err="1">
                <a:ea typeface="DengXian" panose="02010600030101010101" pitchFamily="2" charset="-122"/>
                <a:cs typeface="Arial" panose="020B0604020202020204" pitchFamily="34" charset="0"/>
              </a:rPr>
              <a:t>Semelin</a:t>
            </a:r>
            <a:r>
              <a:rPr lang="en-GB" sz="1800" kern="100" dirty="0">
                <a:ea typeface="DengXian" panose="02010600030101010101" pitchFamily="2" charset="-122"/>
                <a:cs typeface="Arial" panose="020B0604020202020204" pitchFamily="34" charset="0"/>
              </a:rPr>
              <a:t> prefers ‘mass killing’ as a category.</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Jovic (2009) and Gordy (2008): killings were unintended by-products of war.</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However, international courts have recognised Srebrenica as a case of genocide, even if the ICTY has not secured genocide convictions for other violence that occurred in Bosnia (crimes against humanity convictions instead)</a:t>
            </a:r>
          </a:p>
          <a:p>
            <a:endParaRPr lang="en-GB" dirty="0"/>
          </a:p>
        </p:txBody>
      </p:sp>
    </p:spTree>
    <p:extLst>
      <p:ext uri="{BB962C8B-B14F-4D97-AF65-F5344CB8AC3E}">
        <p14:creationId xmlns:p14="http://schemas.microsoft.com/office/powerpoint/2010/main" val="2663716619"/>
      </p:ext>
    </p:extLst>
  </p:cSld>
  <p:clrMapOvr>
    <a:masterClrMapping/>
  </p:clrMapOvr>
  <mc:AlternateContent xmlns:mc="http://schemas.openxmlformats.org/markup-compatibility/2006" xmlns:p14="http://schemas.microsoft.com/office/powerpoint/2010/main">
    <mc:Choice Requires="p14">
      <p:transition spd="slow" p14:dur="2000" advTm="178803"/>
    </mc:Choice>
    <mc:Fallback xmlns="">
      <p:transition spd="slow" advTm="178803"/>
    </mc:Fallback>
  </mc:AlternateContent>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4094</Words>
  <Application>Microsoft Office PowerPoint</Application>
  <PresentationFormat>Widescreen</PresentationFormat>
  <Paragraphs>343</Paragraphs>
  <Slides>48</Slides>
  <Notes>37</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48</vt:i4>
      </vt:variant>
    </vt:vector>
  </HeadingPairs>
  <TitlesOfParts>
    <vt:vector size="55" baseType="lpstr">
      <vt:lpstr>DengXian</vt:lpstr>
      <vt:lpstr>Aptos</vt:lpstr>
      <vt:lpstr>Arial</vt:lpstr>
      <vt:lpstr>Franklin Gothic Demi Cond</vt:lpstr>
      <vt:lpstr>Franklin Gothic Medium</vt:lpstr>
      <vt:lpstr>Wingdings</vt:lpstr>
      <vt:lpstr>JuxtaposeVTI</vt:lpstr>
      <vt:lpstr>HPHI4903: PathWAYS TO EVIL</vt:lpstr>
      <vt:lpstr>CONTENT NOTE</vt:lpstr>
      <vt:lpstr>This session</vt:lpstr>
      <vt:lpstr>REVIEW</vt:lpstr>
      <vt:lpstr>Genocide in Bosnia-Herzegovina</vt:lpstr>
      <vt:lpstr>Introduction</vt:lpstr>
      <vt:lpstr>Yugoslavia</vt:lpstr>
      <vt:lpstr>Federal republic of Yugoslavia</vt:lpstr>
      <vt:lpstr>‘Ancient hatreds’?</vt:lpstr>
      <vt:lpstr>Yugoslavia</vt:lpstr>
      <vt:lpstr>Yugoslavia</vt:lpstr>
      <vt:lpstr>Yugoslavia under tito (1945-1980)</vt:lpstr>
      <vt:lpstr>Economic and social challenges, 1980s</vt:lpstr>
      <vt:lpstr>Economic and social challenges, 1980s</vt:lpstr>
      <vt:lpstr>Rising nationalism</vt:lpstr>
      <vt:lpstr>Rising nationalism</vt:lpstr>
      <vt:lpstr>Rising nationalism</vt:lpstr>
      <vt:lpstr>Rising nationalism</vt:lpstr>
      <vt:lpstr>RISING NATIONALISM</vt:lpstr>
      <vt:lpstr>Rising nationalism</vt:lpstr>
      <vt:lpstr>Rising nationalism</vt:lpstr>
      <vt:lpstr>REIFYING ethnicity</vt:lpstr>
      <vt:lpstr>REIFYING ethnicity</vt:lpstr>
      <vt:lpstr>REIFYING ethnicity</vt:lpstr>
      <vt:lpstr>DESCENT INTO WAR</vt:lpstr>
      <vt:lpstr>Descent into war</vt:lpstr>
      <vt:lpstr>Descent into war</vt:lpstr>
      <vt:lpstr>War in Bosnia</vt:lpstr>
      <vt:lpstr>War in Bosnia</vt:lpstr>
      <vt:lpstr>War in Bosnia</vt:lpstr>
      <vt:lpstr>Detention camps</vt:lpstr>
      <vt:lpstr>VIOLENCE AGAINST WOMEN</vt:lpstr>
      <vt:lpstr>UN ‘SAFE’ ZONES</vt:lpstr>
      <vt:lpstr>UN ‘SAFE’ ZONES</vt:lpstr>
      <vt:lpstr>SREBRENICA</vt:lpstr>
      <vt:lpstr>International response</vt:lpstr>
      <vt:lpstr>International response</vt:lpstr>
      <vt:lpstr>International Response</vt:lpstr>
      <vt:lpstr>International response</vt:lpstr>
      <vt:lpstr>International response</vt:lpstr>
      <vt:lpstr>The DAYTON ACCORDS</vt:lpstr>
      <vt:lpstr>The DAYTON ACCORDS</vt:lpstr>
      <vt:lpstr>DAYTON ACCORDS</vt:lpstr>
      <vt:lpstr>KOsovo</vt:lpstr>
      <vt:lpstr>KOsovo</vt:lpstr>
      <vt:lpstr>Aftermath</vt:lpstr>
      <vt:lpstr>Aftermath</vt:lpstr>
      <vt:lpstr>The question of genocide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8</cp:revision>
  <dcterms:created xsi:type="dcterms:W3CDTF">2025-01-11T12:39:22Z</dcterms:created>
  <dcterms:modified xsi:type="dcterms:W3CDTF">2026-07-09T07:59:19Z</dcterms:modified>
</cp:coreProperties>
</file>