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16"/>
  </p:notesMasterIdLst>
  <p:sldIdLst>
    <p:sldId id="256" r:id="rId2"/>
    <p:sldId id="260" r:id="rId3"/>
    <p:sldId id="269" r:id="rId4"/>
    <p:sldId id="259" r:id="rId5"/>
    <p:sldId id="257" r:id="rId6"/>
    <p:sldId id="262" r:id="rId7"/>
    <p:sldId id="261" r:id="rId8"/>
    <p:sldId id="263" r:id="rId9"/>
    <p:sldId id="265" r:id="rId10"/>
    <p:sldId id="266" r:id="rId11"/>
    <p:sldId id="270" r:id="rId12"/>
    <p:sldId id="267" r:id="rId13"/>
    <p:sldId id="268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CCCCFF"/>
    <a:srgbClr val="00CCFF"/>
    <a:srgbClr val="66FFFF"/>
    <a:srgbClr val="99FFCC"/>
    <a:srgbClr val="000066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106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059A59-903E-4501-A5D5-1FF74BF541BB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5A85F-2F98-4F64-9762-B4958A09D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754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5A85F-2F98-4F64-9762-B4958A09DE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31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5A85F-2F98-4F64-9762-B4958A09DE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114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5A85F-2F98-4F64-9762-B4958A09DE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649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5A85F-2F98-4F64-9762-B4958A09DE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2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52A82-7277-16AD-5058-DFD13F046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D9407B-2597-45F5-FB62-928DB12F7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E00E1-7A7D-24F9-BEBF-533E91A2D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4/4/2026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49D2E-C88F-2A54-6253-F10FA7589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85BC7-8168-8A6F-D81A-591251CE6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997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EC613-443A-C0C5-2E30-4A9499337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B85FD-5D60-77C1-4164-A0FE2EAD1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36FA8-0A1C-8E5E-FD2D-937E9EA6A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6A96E-295E-54FA-F51F-05E69994F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DC05C-6AC4-10B9-BE1A-56FBDA2E1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11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F6354-986B-DD99-6AD6-807A88912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6BD05-5EDC-909E-7C46-B3D679E6E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98ED1-90B5-ECCF-8F8C-658D9FBAA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0DD577-0399-7810-695D-3091200D3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6AED0-274A-0A9C-C79A-04A3626B0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98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D9A55-B9D8-2FD1-5C41-19092F784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B68A0-AC29-B432-32B6-182BDCF740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CD676-4CED-CCF5-75CF-00430D9039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B8F739-BE6E-506A-B27B-CA21930AA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B1C60-40F3-7E27-81D5-7542F061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37302-F160-58A3-13F7-42B3D993B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588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11DB6-0752-152A-EED2-18A6974E3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023B9-56F9-F9DB-898D-621DDAAA9D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C5D3DD-C46C-13C8-D004-64B521F14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037637-D5A7-C502-04A1-0AAEF146A4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7FADB6-27E8-3936-C717-FE40E5F399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AA9B77-C778-2A73-B831-6146451EE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FA3F52-2685-872E-F611-1B142F719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9B01A3-E030-3C51-27AA-4EF505C40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91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0A39-9DF4-3FA5-5429-7F0AD755F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5895CF-78BD-4722-7979-0BBF455F7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4/4/2026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F31FC-EE3E-D2E4-1BB3-009BE66CF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E295E6-FFB1-430C-2A12-B0702AD9D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972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384506-B47B-8242-8B5E-D9C43274C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294874-53DE-88B3-E887-259030CD4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D9D339-351D-4BEB-6016-30F46D94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248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D5088-019E-885D-AE8A-FFACD6556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02084-9182-FB6F-1D44-93DBC3E5B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F67A8B-05DD-F686-09FA-3B4F366A04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D741D-5BE1-910A-E5EA-8C74146DF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AAFC30-93DC-5931-6608-8663B30FA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78B74B-DD7B-6F37-CB7F-AC1AE78D6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5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33A82-6FFE-1D1E-8DB2-6C9B5F797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B6CAD6-E308-0252-57DA-D27EA171EB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09286A-B755-ACA6-5B49-E86C18735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411AF-6C24-0135-71A1-2768976A7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C33EF2-5167-02BA-D183-38AAE5C6B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8F0DE-2BD7-7BD1-CA8E-085FA2F0E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20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5D0F-E091-13E6-B290-76AFB225B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C110F1-636B-F14F-B239-1485755FC0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E66B2-A7BC-ECA3-B72B-44AF1F32C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E1EA6-ED04-9CD2-F64F-6DF52AB5D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5FC94-080A-0719-43D6-0272CF83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023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87493F-FB4F-EFD2-9DED-E1F76BBF9D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0D713-AE30-5124-A369-FC1D31A845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C739E-2ADF-004A-8C87-BD3E7E965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99B01-0ADA-CC84-1221-8FB464F16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EB4D0-C4D2-4E06-6D93-0CD57F6A9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63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97FBBB-3463-6561-1CA1-D2BD70DC8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82816-D429-D6D5-F755-E94BBDBC5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32032-BC51-1BD9-6C56-A868CE24F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4/4/2026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826E9-A535-7466-EB24-B18207EE61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35871-DDAB-F6D8-825B-F91AB4898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549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hyperlink" Target="https://www.youtube.com/shorts/tt1MN8iE5k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echcrunch.com/video/elliq-begins-beta-testing-its-companion-robot-for-older-adults/?utm_source=chatgpt.com" TargetMode="External"/><Relationship Id="rId4" Type="http://schemas.openxmlformats.org/officeDocument/2006/relationships/hyperlink" Target="https://www.robocap.com/intuition-robotics-released-elliq-as-an-ai-companion-for-the-elderl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408EB-7F31-92F6-D151-56749AA690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682" y="3448685"/>
            <a:ext cx="5849034" cy="758675"/>
          </a:xfrm>
        </p:spPr>
        <p:txBody>
          <a:bodyPr anchor="b">
            <a:noAutofit/>
          </a:bodyPr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390475-5072-7E81-7ABC-DD0B65FC45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1753" y="4207360"/>
            <a:ext cx="6074892" cy="1640216"/>
          </a:xfrm>
          <a:ln w="38100">
            <a:solidFill>
              <a:srgbClr val="660033"/>
            </a:solidFill>
          </a:ln>
        </p:spPr>
        <p:txBody>
          <a:bodyPr anchor="t"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ElliQ Companion Robot: Impact on Health and Social Care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Fatima Ezzahra Zahir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ID: 2326547</a:t>
            </a:r>
          </a:p>
          <a:p>
            <a:pPr algn="l"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Lecturer: Laila Surani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43ACEC-0D9A-921C-083E-7A1487558A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7029"/>
          <a:stretch>
            <a:fillRect/>
          </a:stretch>
        </p:blipFill>
        <p:spPr>
          <a:xfrm>
            <a:off x="6789671" y="685800"/>
            <a:ext cx="4735590" cy="5486400"/>
          </a:xfrm>
          <a:prstGeom prst="rect">
            <a:avLst/>
          </a:prstGeom>
        </p:spPr>
      </p:pic>
      <p:pic>
        <p:nvPicPr>
          <p:cNvPr id="5" name="Picture 2" descr="UWTSD logo | Discover Dylan Thomas">
            <a:extLst>
              <a:ext uri="{FF2B5EF4-FFF2-40B4-BE49-F238E27FC236}">
                <a16:creationId xmlns:a16="http://schemas.microsoft.com/office/drawing/2014/main" id="{2B289513-39A8-000F-5F44-22A28D92B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478" y="911957"/>
            <a:ext cx="4963096" cy="198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901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Artificial Intelligence outline">
            <a:extLst>
              <a:ext uri="{FF2B5EF4-FFF2-40B4-BE49-F238E27FC236}">
                <a16:creationId xmlns:a16="http://schemas.microsoft.com/office/drawing/2014/main" id="{1F2F27EB-243A-AA42-16C3-0831EEE672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sX0" fmla="*/ 0 w 5029200"/>
              <a:gd name="csY0" fmla="*/ 0 h 18288"/>
              <a:gd name="csX1" fmla="*/ 528066 w 5029200"/>
              <a:gd name="csY1" fmla="*/ 0 h 18288"/>
              <a:gd name="csX2" fmla="*/ 1207008 w 5029200"/>
              <a:gd name="csY2" fmla="*/ 0 h 18288"/>
              <a:gd name="csX3" fmla="*/ 1785366 w 5029200"/>
              <a:gd name="csY3" fmla="*/ 0 h 18288"/>
              <a:gd name="csX4" fmla="*/ 2313432 w 5029200"/>
              <a:gd name="csY4" fmla="*/ 0 h 18288"/>
              <a:gd name="csX5" fmla="*/ 2992374 w 5029200"/>
              <a:gd name="csY5" fmla="*/ 0 h 18288"/>
              <a:gd name="csX6" fmla="*/ 3621024 w 5029200"/>
              <a:gd name="csY6" fmla="*/ 0 h 18288"/>
              <a:gd name="csX7" fmla="*/ 4249674 w 5029200"/>
              <a:gd name="csY7" fmla="*/ 0 h 18288"/>
              <a:gd name="csX8" fmla="*/ 5029200 w 5029200"/>
              <a:gd name="csY8" fmla="*/ 0 h 18288"/>
              <a:gd name="csX9" fmla="*/ 5029200 w 5029200"/>
              <a:gd name="csY9" fmla="*/ 18288 h 18288"/>
              <a:gd name="csX10" fmla="*/ 4501134 w 5029200"/>
              <a:gd name="csY10" fmla="*/ 18288 h 18288"/>
              <a:gd name="csX11" fmla="*/ 4023360 w 5029200"/>
              <a:gd name="csY11" fmla="*/ 18288 h 18288"/>
              <a:gd name="csX12" fmla="*/ 3344418 w 5029200"/>
              <a:gd name="csY12" fmla="*/ 18288 h 18288"/>
              <a:gd name="csX13" fmla="*/ 2816352 w 5029200"/>
              <a:gd name="csY13" fmla="*/ 18288 h 18288"/>
              <a:gd name="csX14" fmla="*/ 2137410 w 5029200"/>
              <a:gd name="csY14" fmla="*/ 18288 h 18288"/>
              <a:gd name="csX15" fmla="*/ 1408176 w 5029200"/>
              <a:gd name="csY15" fmla="*/ 18288 h 18288"/>
              <a:gd name="csX16" fmla="*/ 829818 w 5029200"/>
              <a:gd name="csY16" fmla="*/ 18288 h 18288"/>
              <a:gd name="csX17" fmla="*/ 0 w 5029200"/>
              <a:gd name="csY17" fmla="*/ 18288 h 18288"/>
              <a:gd name="csX18" fmla="*/ 0 w 5029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329D2-0BEB-A9BC-25C5-720A18604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798064"/>
            <a:ext cx="5992379" cy="341761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FFFF"/>
                </a:solidFill>
              </a:rPr>
              <a:t>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05714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lose up of checklist">
            <a:extLst>
              <a:ext uri="{FF2B5EF4-FFF2-40B4-BE49-F238E27FC236}">
                <a16:creationId xmlns:a16="http://schemas.microsoft.com/office/drawing/2014/main" id="{1F455BAD-72FF-6AE8-C0E7-D9AAD2383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0915EB-0F85-4861-0765-4A101E1DF88F}"/>
              </a:ext>
            </a:extLst>
          </p:cNvPr>
          <p:cNvSpPr txBox="1"/>
          <p:nvPr/>
        </p:nvSpPr>
        <p:spPr>
          <a:xfrm>
            <a:off x="838200" y="681037"/>
            <a:ext cx="2784231" cy="6953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200" b="1" dirty="0">
                <a:ln>
                  <a:solidFill>
                    <a:schemeClr val="accent4">
                      <a:lumMod val="40000"/>
                      <a:lumOff val="60000"/>
                    </a:schemeClr>
                  </a:solidFill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Overview</a:t>
            </a:r>
            <a:endParaRPr lang="en-US" sz="3200" dirty="0">
              <a:ln>
                <a:solidFill>
                  <a:schemeClr val="accent4">
                    <a:lumMod val="40000"/>
                    <a:lumOff val="60000"/>
                  </a:schemeClr>
                </a:solidFill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04D3F84-1EED-C605-ACB5-314ADB044E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376363"/>
            <a:ext cx="4560277" cy="4642339"/>
          </a:xfrm>
          <a:prstGeom prst="rect">
            <a:avLst/>
          </a:prstGeom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ElliQ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healthcare services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healthcare workforce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of the innovation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 and Weaknesses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 marL="114300" marR="0" lvl="0" indent="-3429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3191807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0E0D52-E079-1315-3B92-9471A248AB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8" r="5661"/>
          <a:stretch>
            <a:fillRect/>
          </a:stretch>
        </p:blipFill>
        <p:spPr>
          <a:xfrm>
            <a:off x="4202648" y="11"/>
            <a:ext cx="7986303" cy="6119435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2D0E48-CB6B-A09E-1422-AAF2961C6120}"/>
              </a:ext>
            </a:extLst>
          </p:cNvPr>
          <p:cNvSpPr txBox="1"/>
          <p:nvPr/>
        </p:nvSpPr>
        <p:spPr>
          <a:xfrm>
            <a:off x="329341" y="254772"/>
            <a:ext cx="3822189" cy="5653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200" b="1" dirty="0">
                <a:ln>
                  <a:solidFill>
                    <a:schemeClr val="accent4">
                      <a:lumMod val="40000"/>
                      <a:lumOff val="60000"/>
                    </a:schemeClr>
                  </a:solidFill>
                </a:ln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  <a:endParaRPr lang="en-US" sz="4000" dirty="0">
              <a:ln>
                <a:solidFill>
                  <a:schemeClr val="accent4">
                    <a:lumMod val="40000"/>
                    <a:lumOff val="60000"/>
                  </a:schemeClr>
                </a:solidFill>
              </a:ln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5" name="Rectangle: Diagonal Corners Rounded 14">
            <a:extLst>
              <a:ext uri="{FF2B5EF4-FFF2-40B4-BE49-F238E27FC236}">
                <a16:creationId xmlns:a16="http://schemas.microsoft.com/office/drawing/2014/main" id="{4DECF0BA-5287-96E5-9BAD-14AF9402CDC6}"/>
              </a:ext>
            </a:extLst>
          </p:cNvPr>
          <p:cNvSpPr/>
          <p:nvPr/>
        </p:nvSpPr>
        <p:spPr>
          <a:xfrm>
            <a:off x="278222" y="820125"/>
            <a:ext cx="4868282" cy="6037863"/>
          </a:xfrm>
          <a:prstGeom prst="round2DiagRect">
            <a:avLst/>
          </a:prstGeom>
          <a:solidFill>
            <a:srgbClr val="CC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27C6AF2-B86E-7F09-F9C2-2743D2D6DB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8450" y="1938528"/>
            <a:ext cx="4417941" cy="37413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05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11F0F6-5B5D-DF47-427B-685AC8721D57}"/>
              </a:ext>
            </a:extLst>
          </p:cNvPr>
          <p:cNvSpPr txBox="1"/>
          <p:nvPr/>
        </p:nvSpPr>
        <p:spPr>
          <a:xfrm>
            <a:off x="6151359" y="6257899"/>
            <a:ext cx="60406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X: ElliQ companion robot (Intuition Robotics, 2022)</a:t>
            </a: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0CD780D8-1E0A-364F-9B40-674C1FC18018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28336" y="696391"/>
            <a:ext cx="4718168" cy="585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ElliQ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 AI companion robot designed to support older adults who live alone at home.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ElliQ interacts through voice conversation and a tablet interface to encourage daily routines, remind users about medication and appointments, and support social connection with family and friends.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robot is designed to reduce loneliness, promote independence and support wellbeing in later life.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ElliQ has already been used in real home settings with older adults and is part of the growing use of assistive robots in care. </a:t>
            </a:r>
          </a:p>
        </p:txBody>
      </p:sp>
    </p:spTree>
    <p:extLst>
      <p:ext uri="{BB962C8B-B14F-4D97-AF65-F5344CB8AC3E}">
        <p14:creationId xmlns:p14="http://schemas.microsoft.com/office/powerpoint/2010/main" val="2816859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4059D-4012-0327-CBE1-AB09E9CBECE6}"/>
              </a:ext>
            </a:extLst>
          </p:cNvPr>
          <p:cNvSpPr txBox="1"/>
          <p:nvPr/>
        </p:nvSpPr>
        <p:spPr>
          <a:xfrm>
            <a:off x="804672" y="923544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2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ElliQ Robot</a:t>
            </a:r>
            <a:endParaRPr lang="en-US" sz="3200" kern="1200" dirty="0">
              <a:solidFill>
                <a:schemeClr val="tx2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5F5E-EBB4-919F-7722-800C6729D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636" y="2394309"/>
            <a:ext cx="4719228" cy="24668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Watch ElliQ interacting with older adults in real homes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How I Got My ElliQ Robot at No Cost Through Insurance – YouTube</a:t>
            </a:r>
            <a:endParaRPr lang="en-U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source: ElliQ begins beta testing its companion robot for older adults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(TechCrunch, 2022).</a:t>
            </a:r>
          </a:p>
          <a:p>
            <a:pPr marL="0"/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Presentation with media with solid fill">
            <a:extLst>
              <a:ext uri="{FF2B5EF4-FFF2-40B4-BE49-F238E27FC236}">
                <a16:creationId xmlns:a16="http://schemas.microsoft.com/office/drawing/2014/main" id="{0DA92CB2-D767-B27A-CE78-B9EBB569FA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499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8120B9-B669-A0FE-340A-B2CE0D491579}"/>
              </a:ext>
            </a:extLst>
          </p:cNvPr>
          <p:cNvSpPr txBox="1"/>
          <p:nvPr/>
        </p:nvSpPr>
        <p:spPr>
          <a:xfrm>
            <a:off x="1137033" y="670559"/>
            <a:ext cx="4683321" cy="21488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200" b="1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Impact on Healthcare Services</a:t>
            </a:r>
            <a:endParaRPr lang="en-US" sz="32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8" name="Picture 7" descr="Exclamation mark on a yellow background">
            <a:extLst>
              <a:ext uri="{FF2B5EF4-FFF2-40B4-BE49-F238E27FC236}">
                <a16:creationId xmlns:a16="http://schemas.microsoft.com/office/drawing/2014/main" id="{79D729F5-875E-EC1F-A55F-77232DECB0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201" b="11201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46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ln>
            <a:solidFill>
              <a:schemeClr val="accent6">
                <a:lumMod val="50000"/>
              </a:schemeClr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F7E45-37F8-7762-B32C-90C8783CA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425" y="545124"/>
            <a:ext cx="5368437" cy="59084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Supporting home-based care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Encourages medication adherence and healthy routines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Supports preventative care and self-management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Helps identify early changes in health or behavior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May reduce hospital admissions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Improves efficiency and remote monitoring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Supports ageing in place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Cost of implementation and infrastructure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Data security and privacy concerns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Risk of technical failures and system errors </a:t>
            </a:r>
          </a:p>
          <a:p>
            <a:pPr marL="0" indent="0">
              <a:buNone/>
            </a:pP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2021)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/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658617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Person raising hand">
            <a:extLst>
              <a:ext uri="{FF2B5EF4-FFF2-40B4-BE49-F238E27FC236}">
                <a16:creationId xmlns:a16="http://schemas.microsoft.com/office/drawing/2014/main" id="{E777D7E3-E9D7-81AF-EC8A-685A17A3C93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" b="14759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8185CB-FC94-9755-0113-3CC77094ED31}"/>
              </a:ext>
            </a:extLst>
          </p:cNvPr>
          <p:cNvSpPr txBox="1"/>
          <p:nvPr/>
        </p:nvSpPr>
        <p:spPr>
          <a:xfrm>
            <a:off x="1752563" y="9107"/>
            <a:ext cx="2472872" cy="21408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200" b="1" dirty="0">
                <a:solidFill>
                  <a:srgbClr val="00B0F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Impact on Workforces</a:t>
            </a:r>
            <a:endParaRPr lang="en-US" sz="3200" dirty="0">
              <a:solidFill>
                <a:srgbClr val="00B0F0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90B431F-201C-32B0-81FC-8163D025AA69}"/>
              </a:ext>
            </a:extLst>
          </p:cNvPr>
          <p:cNvSpPr/>
          <p:nvPr/>
        </p:nvSpPr>
        <p:spPr>
          <a:xfrm>
            <a:off x="4427087" y="270634"/>
            <a:ext cx="7466563" cy="214087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8CAEA2-93BF-6ADB-3937-818D229EE37F}"/>
              </a:ext>
            </a:extLst>
          </p:cNvPr>
          <p:cNvSpPr/>
          <p:nvPr/>
        </p:nvSpPr>
        <p:spPr>
          <a:xfrm>
            <a:off x="4205214" y="2193952"/>
            <a:ext cx="7466563" cy="146862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D26A6-F7DB-DF2D-D809-973B1A4B4606}"/>
              </a:ext>
            </a:extLst>
          </p:cNvPr>
          <p:cNvSpPr/>
          <p:nvPr/>
        </p:nvSpPr>
        <p:spPr>
          <a:xfrm>
            <a:off x="3795290" y="3599415"/>
            <a:ext cx="7466563" cy="2296186"/>
          </a:xfrm>
          <a:prstGeom prst="rect">
            <a:avLst/>
          </a:prstGeom>
          <a:solidFill>
            <a:schemeClr val="accent3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6DE4A-4FE4-2D57-89D0-D51D17B43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286" y="415399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to professional roles</a:t>
            </a: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staff must develop digital and technology skills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 increasingly monitor patients remotely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Greater use of digital data in decision-making 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efficiency and workload management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staff to focus on complex and patient-centered care 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new technology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 about job security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reduced human interaction in care </a:t>
            </a:r>
          </a:p>
          <a:p>
            <a:pPr marL="0" indent="0">
              <a:buNone/>
            </a:pPr>
            <a:r>
              <a:rPr lang="en-US" sz="2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(Topol, 2019)</a:t>
            </a: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593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BF0643-E143-C513-6B6E-57D7501D6BCA}"/>
              </a:ext>
            </a:extLst>
          </p:cNvPr>
          <p:cNvSpPr txBox="1"/>
          <p:nvPr/>
        </p:nvSpPr>
        <p:spPr>
          <a:xfrm>
            <a:off x="1005427" y="343361"/>
            <a:ext cx="5120561" cy="6838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Impact on Patients</a:t>
            </a:r>
            <a:endParaRPr lang="en-US" sz="3200" kern="1200" dirty="0">
              <a:solidFill>
                <a:schemeClr val="tx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D24A7-59E2-18E8-8096-4568FDE6F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495" y="1027183"/>
            <a:ext cx="5797939" cy="5317427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Improving wellbeing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Reduces loneliness and social isolation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Encourages social interaction and daily engagement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 and ageing at home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Health and lifestyle support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Medication and appointment reminders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Encourages physical activity and daily routines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Enables communication with family and caregivers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literacy barriers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Privacy and trust concerns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Not all older adults accept robotic technology </a:t>
            </a:r>
          </a:p>
          <a:p>
            <a:pPr marL="0" indent="0">
              <a:buNone/>
            </a:pP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(Cacioppo &amp; Cacioppo, 2014)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3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Smiling healthcare professional">
            <a:extLst>
              <a:ext uri="{FF2B5EF4-FFF2-40B4-BE49-F238E27FC236}">
                <a16:creationId xmlns:a16="http://schemas.microsoft.com/office/drawing/2014/main" id="{C3138705-0327-FB55-9534-70E5737579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r="14080"/>
          <a:stretch>
            <a:fillRect/>
          </a:stretch>
        </p:blipFill>
        <p:spPr>
          <a:xfrm>
            <a:off x="8101584" y="2727728"/>
            <a:ext cx="4090416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7" name="Arc 1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Doctor holding patients hand">
            <a:extLst>
              <a:ext uri="{FF2B5EF4-FFF2-40B4-BE49-F238E27FC236}">
                <a16:creationId xmlns:a16="http://schemas.microsoft.com/office/drawing/2014/main" id="{89D2002E-3F24-F70C-EBA1-57D63640F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2" r="19312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396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FDF235-4C29-4A20-D809-4ED2811B4E42}"/>
              </a:ext>
            </a:extLst>
          </p:cNvPr>
          <p:cNvSpPr txBox="1"/>
          <p:nvPr/>
        </p:nvSpPr>
        <p:spPr>
          <a:xfrm>
            <a:off x="439779" y="281648"/>
            <a:ext cx="4769579" cy="650337"/>
          </a:xfrm>
          <a:prstGeom prst="rect">
            <a:avLst/>
          </a:prstGeom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Impact on Community</a:t>
            </a:r>
            <a:endParaRPr lang="en-US" sz="3200" kern="1200" dirty="0">
              <a:solidFill>
                <a:schemeClr val="tx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90198-016E-5721-A855-A54FDF0D8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071" y="1188580"/>
            <a:ext cx="6335919" cy="53230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Supporting independence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Encourages older adults to live safely at home longer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Reduces reliance on residential care services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Contributes to sustainable community-based healthcare 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Supporting families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Reassures caregivers that older adults are supported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Improves family relationships through communication features 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Digital exclusion: not all communities have access to devices or reliable internet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Risk of increasing health inequalities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around AI replacing human interaction </a:t>
            </a:r>
          </a:p>
          <a:p>
            <a:pPr marL="0" indent="0">
              <a:buNone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2021)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</p:txBody>
      </p:sp>
      <p:pic>
        <p:nvPicPr>
          <p:cNvPr id="9" name="Picture 8" descr="Human figures made of card standing in circle holding hands">
            <a:extLst>
              <a:ext uri="{FF2B5EF4-FFF2-40B4-BE49-F238E27FC236}">
                <a16:creationId xmlns:a16="http://schemas.microsoft.com/office/drawing/2014/main" id="{608E2E3C-825D-FDDE-9867-081DE9CF86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92" r="1" b="27082"/>
          <a:stretch>
            <a:fillRect/>
          </a:stretch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54" name="Arc 5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group of multi colored wooden stick figures">
            <a:extLst>
              <a:ext uri="{FF2B5EF4-FFF2-40B4-BE49-F238E27FC236}">
                <a16:creationId xmlns:a16="http://schemas.microsoft.com/office/drawing/2014/main" id="{759A49CB-F3AE-84D5-062B-F14EE9B0A3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" r="13745" b="1"/>
          <a:stretch>
            <a:fillRect/>
          </a:stretch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11" name="Picture 10" descr="White paper ships being led by a yellow ship">
            <a:extLst>
              <a:ext uri="{FF2B5EF4-FFF2-40B4-BE49-F238E27FC236}">
                <a16:creationId xmlns:a16="http://schemas.microsoft.com/office/drawing/2014/main" id="{F6919E35-FB13-DF2E-45DD-8A97C8C4BE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85" r="15003" b="-3"/>
          <a:stretch>
            <a:fillRect/>
          </a:stretch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3892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3E1A6A-DCF0-FDEC-6A3D-C8073929BBE7}"/>
              </a:ext>
            </a:extLst>
          </p:cNvPr>
          <p:cNvSpPr txBox="1"/>
          <p:nvPr/>
        </p:nvSpPr>
        <p:spPr>
          <a:xfrm>
            <a:off x="430640" y="84371"/>
            <a:ext cx="5801516" cy="880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Challenges of the Innovation</a:t>
            </a:r>
            <a:endParaRPr lang="en-US" sz="3200" kern="1200" dirty="0">
              <a:solidFill>
                <a:schemeClr val="tx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30690" y="-18918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5" name="Picture 14" descr="Solo journey">
            <a:extLst>
              <a:ext uri="{FF2B5EF4-FFF2-40B4-BE49-F238E27FC236}">
                <a16:creationId xmlns:a16="http://schemas.microsoft.com/office/drawing/2014/main" id="{11C7859A-8C78-903B-ECE6-1DE946440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10" r="-2" b="6238"/>
          <a:stretch>
            <a:fillRect/>
          </a:stretch>
        </p:blipFill>
        <p:spPr>
          <a:xfrm>
            <a:off x="6232303" y="3297831"/>
            <a:ext cx="5959692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24529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84F8E8-BBD9-075D-6515-BFCB2DE45A5A}"/>
              </a:ext>
            </a:extLst>
          </p:cNvPr>
          <p:cNvSpPr txBox="1"/>
          <p:nvPr/>
        </p:nvSpPr>
        <p:spPr>
          <a:xfrm>
            <a:off x="474257" y="1298927"/>
            <a:ext cx="5293497" cy="5224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Ethical concerns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Privacy and data protection of sensitive health information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Need for informed consent and transparency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Practical 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cost of implementation and infrastructure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literacy barriers for older adults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Technical failures and reliability issues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Care concerns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Risk of reduced human interaction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</a:t>
            </a:r>
          </a:p>
          <a:p>
            <a:pPr>
              <a:lnSpc>
                <a:spcPct val="150000"/>
              </a:lnSpc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(Wang et al., 2020)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13" name="Picture 12" descr="Orange colored pencil standing out from the crowd of black pencils">
            <a:extLst>
              <a:ext uri="{FF2B5EF4-FFF2-40B4-BE49-F238E27FC236}">
                <a16:creationId xmlns:a16="http://schemas.microsoft.com/office/drawing/2014/main" id="{9D2E4A05-69D0-8627-8281-229E542B7C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9" r="18966"/>
          <a:stretch>
            <a:fillRect/>
          </a:stretch>
        </p:blipFill>
        <p:spPr>
          <a:xfrm>
            <a:off x="8898128" y="10"/>
            <a:ext cx="3293877" cy="2743202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2116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79FB22-006F-36EE-A828-17BC0A95D8C1}"/>
              </a:ext>
            </a:extLst>
          </p:cNvPr>
          <p:cNvSpPr txBox="1"/>
          <p:nvPr/>
        </p:nvSpPr>
        <p:spPr>
          <a:xfrm>
            <a:off x="838203" y="785366"/>
            <a:ext cx="4226166" cy="20728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+mj-lt"/>
                <a:ea typeface="+mj-ea"/>
                <a:cs typeface="+mj-cs"/>
              </a:rPr>
              <a:t>Advantages and Weaknesses</a:t>
            </a:r>
            <a:endParaRPr lang="en-US" sz="4000" kern="1200" dirty="0">
              <a:solidFill>
                <a:schemeClr val="tx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Range of moods sticky notes">
            <a:extLst>
              <a:ext uri="{FF2B5EF4-FFF2-40B4-BE49-F238E27FC236}">
                <a16:creationId xmlns:a16="http://schemas.microsoft.com/office/drawing/2014/main" id="{CC655040-B1C1-CB08-BD74-262833B7AE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991" y="2000542"/>
            <a:ext cx="4922976" cy="40954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9ECAE-FA9E-74AE-5FCA-D75A8F15D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85366"/>
            <a:ext cx="5257797" cy="53106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1900" b="1" dirty="0"/>
              <a:t>Advantages</a:t>
            </a:r>
            <a:endParaRPr lang="en-US" sz="1900" dirty="0"/>
          </a:p>
          <a:p>
            <a:r>
              <a:rPr lang="en-US" sz="1900" dirty="0"/>
              <a:t>Reduces loneliness and social isolation </a:t>
            </a:r>
          </a:p>
          <a:p>
            <a:r>
              <a:rPr lang="en-US" sz="1900" dirty="0"/>
              <a:t>Supports independence and ageing at home </a:t>
            </a:r>
          </a:p>
          <a:p>
            <a:r>
              <a:rPr lang="en-US" sz="1900" dirty="0"/>
              <a:t>Provides reminders for medication and daily routines </a:t>
            </a:r>
          </a:p>
          <a:p>
            <a:r>
              <a:rPr lang="en-US" sz="1900" dirty="0"/>
              <a:t>Helps reduce pressure on health and social care services </a:t>
            </a:r>
          </a:p>
          <a:p>
            <a:pPr marL="0"/>
            <a:r>
              <a:rPr lang="en-US" sz="1900" b="1" dirty="0"/>
              <a:t>Weaknesses</a:t>
            </a:r>
            <a:endParaRPr lang="en-US" sz="1900" dirty="0"/>
          </a:p>
          <a:p>
            <a:r>
              <a:rPr lang="en-US" sz="1900" dirty="0"/>
              <a:t>Cannot replace human empathy or complex care </a:t>
            </a:r>
          </a:p>
          <a:p>
            <a:r>
              <a:rPr lang="en-US" sz="1900" dirty="0"/>
              <a:t>Privacy and data protection concerns </a:t>
            </a:r>
          </a:p>
          <a:p>
            <a:r>
              <a:rPr lang="en-US" sz="1900" dirty="0"/>
              <a:t>Requires internet and technical reliability </a:t>
            </a:r>
          </a:p>
          <a:p>
            <a:r>
              <a:rPr lang="en-US" sz="1900" dirty="0"/>
              <a:t>High-cost limits accessibility </a:t>
            </a:r>
          </a:p>
          <a:p>
            <a:pPr marL="0"/>
            <a:r>
              <a:rPr lang="en-US" sz="1900" i="1" dirty="0"/>
              <a:t>(Cacioppo &amp; Cacioppo, 2014; Wang et al., 2020)</a:t>
            </a:r>
            <a:endParaRPr lang="en-US" sz="1900" dirty="0"/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256668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7EA34-9C1B-286F-3BCC-BA5B825A0958}"/>
              </a:ext>
            </a:extLst>
          </p:cNvPr>
          <p:cNvSpPr txBox="1"/>
          <p:nvPr/>
        </p:nvSpPr>
        <p:spPr>
          <a:xfrm>
            <a:off x="669623" y="369277"/>
            <a:ext cx="4060640" cy="581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Recommendations</a:t>
            </a:r>
            <a:endParaRPr lang="en-US" sz="3200" kern="1200" dirty="0">
              <a:solidFill>
                <a:schemeClr val="tx1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30690" y="-18918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Pastel checklist and pencil">
            <a:extLst>
              <a:ext uri="{FF2B5EF4-FFF2-40B4-BE49-F238E27FC236}">
                <a16:creationId xmlns:a16="http://schemas.microsoft.com/office/drawing/2014/main" id="{28DBA149-CAA9-D98A-7B27-9FFC10405B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03" r="-2" b="9123"/>
          <a:stretch>
            <a:fillRect/>
          </a:stretch>
        </p:blipFill>
        <p:spPr>
          <a:xfrm>
            <a:off x="6232303" y="3297831"/>
            <a:ext cx="5959692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</p:spPr>
      </p:pic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24529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A99C-95B8-EE5A-770B-7CE24BA64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02" y="1064774"/>
            <a:ext cx="6227783" cy="55470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For healthcare organizations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Provide staff training and digital skills development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(Topol, 2019)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Ensure strong data protection and ethical regulation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(Lupton, 2018)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For patients and communities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 digital literacy for older adults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(Peek et al., 2014)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Promote equal access to technology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2021)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For policy makers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Invest in digital infrastructure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2021)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AI as a complement to human care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(Topol, 2019)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700" dirty="0"/>
          </a:p>
        </p:txBody>
      </p:sp>
      <p:pic>
        <p:nvPicPr>
          <p:cNvPr id="9" name="Picture 8" descr="Wall of advesive notes with one standing out">
            <a:extLst>
              <a:ext uri="{FF2B5EF4-FFF2-40B4-BE49-F238E27FC236}">
                <a16:creationId xmlns:a16="http://schemas.microsoft.com/office/drawing/2014/main" id="{33B99097-A791-0DAE-7580-A5D19A999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7" r="18383" b="-2"/>
          <a:stretch>
            <a:fillRect/>
          </a:stretch>
        </p:blipFill>
        <p:spPr>
          <a:xfrm>
            <a:off x="8898128" y="10"/>
            <a:ext cx="3293877" cy="2743202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9251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BA40F49-6490-49E1-AB89-4B5946083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4430" y="1"/>
            <a:ext cx="12191695" cy="6847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844D32-6D65-3436-697F-2DA759758D0A}"/>
              </a:ext>
            </a:extLst>
          </p:cNvPr>
          <p:cNvSpPr txBox="1"/>
          <p:nvPr/>
        </p:nvSpPr>
        <p:spPr>
          <a:xfrm>
            <a:off x="899896" y="511621"/>
            <a:ext cx="3239790" cy="624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2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  <a:endParaRPr lang="en-US" sz="3200" kern="1200" dirty="0">
              <a:solidFill>
                <a:schemeClr val="tx2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A8253-DAB6-FE65-ADEF-517A81558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34" y="1424354"/>
            <a:ext cx="5333893" cy="4724542"/>
          </a:xfrm>
          <a:ln w="76200">
            <a:solidFill>
              <a:srgbClr val="FF99CC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ElliQ is an assistive robot designed to support older adults living independently. It can improve wellbeing, encourage social engagement and support preventative care across health and social care services.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the technology offers clear benefits for patients, communities and the workforce, challenges such as privacy, cost and digital inclusion must be addressed. Overall, AI should be used to enhance — not replace — human care.</a:t>
            </a:r>
          </a:p>
        </p:txBody>
      </p:sp>
      <p:pic>
        <p:nvPicPr>
          <p:cNvPr id="7" name="Picture 6" descr="Race official waving checkered flag">
            <a:extLst>
              <a:ext uri="{FF2B5EF4-FFF2-40B4-BE49-F238E27FC236}">
                <a16:creationId xmlns:a16="http://schemas.microsoft.com/office/drawing/2014/main" id="{F149FE5F-3D3A-4E16-4A78-937EE9D1A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28" r="-1" b="5639"/>
          <a:stretch>
            <a:fillRect/>
          </a:stretch>
        </p:blipFill>
        <p:spPr>
          <a:xfrm>
            <a:off x="6181744" y="136525"/>
            <a:ext cx="6010069" cy="3359093"/>
          </a:xfrm>
          <a:prstGeom prst="rect">
            <a:avLst/>
          </a:prstGeom>
        </p:spPr>
      </p:pic>
      <p:pic>
        <p:nvPicPr>
          <p:cNvPr id="9" name="Picture 8" descr="'The End' typed on a typewriter">
            <a:extLst>
              <a:ext uri="{FF2B5EF4-FFF2-40B4-BE49-F238E27FC236}">
                <a16:creationId xmlns:a16="http://schemas.microsoft.com/office/drawing/2014/main" id="{A2668D69-81DD-7C28-C7B4-410AE1F304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0" r="-1" b="12642"/>
          <a:stretch>
            <a:fillRect/>
          </a:stretch>
        </p:blipFill>
        <p:spPr>
          <a:xfrm>
            <a:off x="6181744" y="3495618"/>
            <a:ext cx="6010069" cy="3359093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DC406F5B-6AB1-4F59-BBBB-3488A390D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68760" y="15796"/>
            <a:ext cx="6423053" cy="6838915"/>
            <a:chOff x="5742280" y="15796"/>
            <a:chExt cx="6423053" cy="6838915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3E373B8-6DB0-44E7-9D9A-501B6FDFC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57719" y="75800"/>
              <a:ext cx="6007612" cy="6778911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2B7F0B0-E102-4757-9055-800A572A4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9360" y="75800"/>
              <a:ext cx="6025971" cy="6778911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AB4BAB0-028A-4315-907B-73C93EC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6634" y="56513"/>
              <a:ext cx="6028697" cy="679819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D9C0146C-E4E0-4055-8429-E93F25CA6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0215" y="15796"/>
              <a:ext cx="6165116" cy="6838915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7E2836-120A-433B-84C1-FA3AC0D65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42280" y="15796"/>
              <a:ext cx="6423053" cy="6838915"/>
            </a:xfrm>
            <a:custGeom>
              <a:avLst/>
              <a:gdLst>
                <a:gd name="connsiteX0" fmla="*/ 5953481 w 6423053"/>
                <a:gd name="connsiteY0" fmla="*/ 0 h 6858000"/>
                <a:gd name="connsiteX1" fmla="*/ 6423053 w 6423053"/>
                <a:gd name="connsiteY1" fmla="*/ 0 h 6858000"/>
                <a:gd name="connsiteX2" fmla="*/ 6423053 w 6423053"/>
                <a:gd name="connsiteY2" fmla="*/ 198945 h 6858000"/>
                <a:gd name="connsiteX3" fmla="*/ 6376812 w 6423053"/>
                <a:gd name="connsiteY3" fmla="*/ 175262 h 6858000"/>
                <a:gd name="connsiteX4" fmla="*/ 5997696 w 6423053"/>
                <a:gd name="connsiteY4" fmla="*/ 14961 h 6858000"/>
                <a:gd name="connsiteX5" fmla="*/ 0 w 6423053"/>
                <a:gd name="connsiteY5" fmla="*/ 0 h 6858000"/>
                <a:gd name="connsiteX6" fmla="*/ 3135749 w 6423053"/>
                <a:gd name="connsiteY6" fmla="*/ 0 h 6858000"/>
                <a:gd name="connsiteX7" fmla="*/ 3091534 w 6423053"/>
                <a:gd name="connsiteY7" fmla="*/ 14961 h 6858000"/>
                <a:gd name="connsiteX8" fmla="*/ 318496 w 6423053"/>
                <a:gd name="connsiteY8" fmla="*/ 3984640 h 6858000"/>
                <a:gd name="connsiteX9" fmla="*/ 1283537 w 6423053"/>
                <a:gd name="connsiteY9" fmla="*/ 6672844 h 6858000"/>
                <a:gd name="connsiteX10" fmla="*/ 1451818 w 6423053"/>
                <a:gd name="connsiteY10" fmla="*/ 6858000 h 6858000"/>
                <a:gd name="connsiteX11" fmla="*/ 0 w 6423053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53" h="6858000">
                  <a:moveTo>
                    <a:pt x="5953481" y="0"/>
                  </a:moveTo>
                  <a:lnTo>
                    <a:pt x="6423053" y="0"/>
                  </a:lnTo>
                  <a:lnTo>
                    <a:pt x="6423053" y="198945"/>
                  </a:lnTo>
                  <a:lnTo>
                    <a:pt x="6376812" y="175262"/>
                  </a:lnTo>
                  <a:cubicBezTo>
                    <a:pt x="6253642" y="115913"/>
                    <a:pt x="6127152" y="62361"/>
                    <a:pt x="5997696" y="14961"/>
                  </a:cubicBezTo>
                  <a:close/>
                  <a:moveTo>
                    <a:pt x="0" y="0"/>
                  </a:moveTo>
                  <a:lnTo>
                    <a:pt x="3135749" y="0"/>
                  </a:lnTo>
                  <a:lnTo>
                    <a:pt x="3091534" y="14961"/>
                  </a:lnTo>
                  <a:cubicBezTo>
                    <a:pt x="1473341" y="607461"/>
                    <a:pt x="318496" y="2161186"/>
                    <a:pt x="318496" y="3984640"/>
                  </a:cubicBezTo>
                  <a:cubicBezTo>
                    <a:pt x="318496" y="5005774"/>
                    <a:pt x="680656" y="5942322"/>
                    <a:pt x="1283537" y="6672844"/>
                  </a:cubicBezTo>
                  <a:lnTo>
                    <a:pt x="1451818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79597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blurred public library with bookshelves">
            <a:extLst>
              <a:ext uri="{FF2B5EF4-FFF2-40B4-BE49-F238E27FC236}">
                <a16:creationId xmlns:a16="http://schemas.microsoft.com/office/drawing/2014/main" id="{46CBEF16-91B9-C105-4AE9-DDFAD2AD30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E6CD38-EA46-0E05-3889-18F6AB219B91}"/>
              </a:ext>
            </a:extLst>
          </p:cNvPr>
          <p:cNvSpPr txBox="1"/>
          <p:nvPr/>
        </p:nvSpPr>
        <p:spPr>
          <a:xfrm>
            <a:off x="4706815" y="598488"/>
            <a:ext cx="2520462" cy="4060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C0BC9-2662-8E3E-C2D5-53C1947E4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292" y="1144588"/>
            <a:ext cx="10773508" cy="511492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Broadbent, E. et al. (2018) ‘Social robots in elderly care: A review of effectiveness’,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Social Robotics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10(4), pp. 1–15.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Cacioppo, J.T. and Cacioppo, S. (2014) ‘Social relationships and health: The toxic effects of perceived social isolation’,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69(2), pp. 119–130.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Intuition Robotics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Intuition Robotics released ElliQ as an AI companion for the elderly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https://www.robocap.com/intuition-robotics-released-elliq-as-an-ai-companion-for-the-elderly/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Lupton, D. (2018)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Health: Critical and Cross-Disciplinary Perspectives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Peek, S.T.M. et al. (2014) ‘Factors influencing acceptance of technology for aging in place: A systematic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83(4), pp. 235–248.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Robinson, H. et al. (2014) ‘The psychosocial effects of robots in elderly care’,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Social Robotics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6(4), pp. 575–591.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TechCrunch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ElliQ begins beta testing its companion robot for older adults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https://techcrunch.com/video/elliq-begins-beta-testing-its-companion-robot-for-older-adults/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22 March 2026).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Topol, E.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Deep Medicine: How Artificial Intelligence Can Make Healthcare Human Again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Wang, R.H. et al. (2020) ‘Ethics of artificial intelligence in health care: A systematic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22(6), e16866.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marL="0"/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16547939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10051</TotalTime>
  <Words>1141</Words>
  <Application>Microsoft Office PowerPoint</Application>
  <PresentationFormat>Widescreen</PresentationFormat>
  <Paragraphs>135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Meiryo</vt:lpstr>
      <vt:lpstr>Aptos</vt:lpstr>
      <vt:lpstr>Aptos Display</vt:lpstr>
      <vt:lpstr>Arial</vt:lpstr>
      <vt:lpstr>Calibri</vt:lpstr>
      <vt:lpstr>Wingdings</vt:lpstr>
      <vt:lpstr>Office Theme</vt:lpstr>
      <vt:lpstr>Digital Transformation in the Health and Care Professions (BMHP6026)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Fatima Ezzahra Zahir (2326547)</dc:creator>
  <cp:lastModifiedBy>Fatima Ezzahra Zahir (2326547)</cp:lastModifiedBy>
  <cp:revision>6</cp:revision>
  <dcterms:created xsi:type="dcterms:W3CDTF">2026-03-25T23:23:44Z</dcterms:created>
  <dcterms:modified xsi:type="dcterms:W3CDTF">2026-04-06T22:35:05Z</dcterms:modified>
</cp:coreProperties>
</file>