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344" r:id="rId2"/>
    <p:sldId id="368" r:id="rId3"/>
    <p:sldId id="348" r:id="rId4"/>
    <p:sldId id="349" r:id="rId5"/>
    <p:sldId id="350" r:id="rId6"/>
    <p:sldId id="351" r:id="rId7"/>
    <p:sldId id="381" r:id="rId8"/>
    <p:sldId id="382" r:id="rId9"/>
    <p:sldId id="383" r:id="rId10"/>
    <p:sldId id="373" r:id="rId11"/>
    <p:sldId id="374" r:id="rId12"/>
    <p:sldId id="355" r:id="rId13"/>
    <p:sldId id="357" r:id="rId14"/>
    <p:sldId id="358" r:id="rId15"/>
    <p:sldId id="361" r:id="rId16"/>
    <p:sldId id="363" r:id="rId17"/>
    <p:sldId id="384" r:id="rId18"/>
    <p:sldId id="365" r:id="rId19"/>
    <p:sldId id="364" r:id="rId20"/>
    <p:sldId id="376" r:id="rId21"/>
    <p:sldId id="377" r:id="rId22"/>
    <p:sldId id="369" r:id="rId23"/>
    <p:sldId id="370" r:id="rId24"/>
    <p:sldId id="375" r:id="rId25"/>
    <p:sldId id="366" r:id="rId26"/>
    <p:sldId id="36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30BB5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A2D0B3-C5EA-40C2-88E7-A9B3767D3EDF}" v="20" dt="2023-09-12T09:48:00.2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547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44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908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07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21829DE-A9F2-43B6-9D29-2F2133325DCE}" type="slidenum">
              <a:rPr lang="cy-GB" altLang="en-US" sz="120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98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8A42F0-5841-4F6C-89E7-5C3321522355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2506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AAA4294-3D28-4430-9601-4E6965AC4A7F}" type="slidenum">
              <a:rPr lang="cy-GB" altLang="en-US" sz="120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093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832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73CEF0-4E6A-452D-ADF5-D4767ACF7C25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2397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665A1F-F23F-4801-B4B9-3245285DDBCA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785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208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pp. if more than one page (pp. 553-554)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380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4F29BF4-59F4-4E9E-A988-6616CD917A3B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5220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72062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36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D9B5755-2025-40F2-AB77-554C386FF839}" type="slidenum">
              <a:rPr lang="cy-GB" altLang="en-US" sz="120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5028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be worth practicing as it is common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20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939858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be worth practicing as it is common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21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548285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078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9080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5174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73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E28EE9A-8D2E-47A0-9945-3764AF61F6D5}" type="slidenum">
              <a:rPr lang="cy-GB" altLang="en-US" sz="120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70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ezproxy.uwtsd.ac.uk/login?url=https://www.citethemrightonline.com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TOW0Yzh86dJt79r-gC9t9IBB9DWK7zOMw9hNMNgxn-yGg?e=bePkH9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43647" y="1343593"/>
            <a:ext cx="10515600" cy="1325563"/>
          </a:xfrm>
        </p:spPr>
        <p:txBody>
          <a:bodyPr>
            <a:noAutofit/>
          </a:bodyPr>
          <a:lstStyle/>
          <a:p>
            <a:r>
              <a:rPr lang="en-US" sz="4800" dirty="0">
                <a:solidFill>
                  <a:srgbClr val="0000FF"/>
                </a:solidFill>
                <a:latin typeface="Arial"/>
                <a:cs typeface="Arial"/>
              </a:rPr>
              <a:t>ECEY4008- Developing Effective Study </a:t>
            </a:r>
            <a:br>
              <a:rPr lang="en-US" sz="4800" dirty="0">
                <a:solidFill>
                  <a:srgbClr val="0000FF"/>
                </a:solidFill>
                <a:latin typeface="Arial"/>
                <a:cs typeface="Arial"/>
              </a:rPr>
            </a:br>
            <a:br>
              <a:rPr lang="en-US" sz="4800" dirty="0">
                <a:solidFill>
                  <a:srgbClr val="0000FF"/>
                </a:solidFill>
                <a:latin typeface="Arial"/>
                <a:cs typeface="Arial"/>
              </a:rPr>
            </a:br>
            <a:r>
              <a:rPr lang="en-US" sz="4800" dirty="0">
                <a:solidFill>
                  <a:srgbClr val="0000FF"/>
                </a:solidFill>
                <a:latin typeface="Arial"/>
                <a:cs typeface="Arial"/>
              </a:rPr>
              <a:t>Paraphrasing 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0884" y="2262983"/>
            <a:ext cx="4183732" cy="32514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2E54CF-462C-875B-E943-05A7D68BE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8345" y="2262983"/>
            <a:ext cx="3333750" cy="340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466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119" y="0"/>
            <a:ext cx="10907485" cy="1325563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sz="4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96119" y="1149689"/>
            <a:ext cx="9764486" cy="455862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Recap of lectures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‘paraphrasing?’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Introducing referencing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5A3D629B-273F-E55E-D771-F8E27948FA94}"/>
              </a:ext>
            </a:extLst>
          </p:cNvPr>
          <p:cNvSpPr txBox="1">
            <a:spLocks/>
          </p:cNvSpPr>
          <p:nvPr/>
        </p:nvSpPr>
        <p:spPr>
          <a:xfrm>
            <a:off x="5299605" y="3141595"/>
            <a:ext cx="10869386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strike="sngStrike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/ cite them right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Group tasks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Individual task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205130-9945-8937-1745-41930C3AC2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6345" y="341245"/>
            <a:ext cx="400050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4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743" y="365125"/>
            <a:ext cx="10853057" cy="1325563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8214" y="1170214"/>
            <a:ext cx="10945586" cy="500674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 / 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</a:p>
          <a:p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For me this is a vital skill – as early years lead, you read a lot and need to disseminate that to others in meetings… not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verbatum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8AD623-0FD2-6FE5-AA99-17C120F221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421" y="788041"/>
            <a:ext cx="4032908" cy="2120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76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‘paraphrasing?’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5552" y="2422526"/>
            <a:ext cx="10167258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Putting others’ ideas/comments/information in your  own words.</a:t>
            </a:r>
          </a:p>
          <a:p>
            <a:pPr>
              <a:buFontTx/>
              <a:buChar char="•"/>
              <a:defRPr/>
            </a:pPr>
            <a:r>
              <a:rPr lang="en-GB" altLang="cy-GB" sz="3200" u="sng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charset="-128"/>
              </a:rPr>
              <a:t>Keeping to the original meaning</a:t>
            </a:r>
            <a:r>
              <a:rPr lang="en-GB" altLang="cy-GB" sz="3200" u="sng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Presenting information in a different way.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48568F-38C5-59FD-5ABB-575A80E6B9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0675" y="299946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235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35429" y="274638"/>
            <a:ext cx="9775371" cy="1325563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paraphrase?</a:t>
            </a:r>
            <a:endParaRPr lang="en-GB" sz="48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90792" y="1997527"/>
            <a:ext cx="11874229" cy="4585835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avoid plagiarism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show your understanding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 quote simply shows you can cut and paste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 paraphrase demonstrates that you can understand knowledge and put it in your own words – it’s embedded within your mind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530A05-07F3-0A06-45DA-A91863415F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3523" y="602202"/>
            <a:ext cx="3670506" cy="244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17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057" y="544739"/>
            <a:ext cx="10711543" cy="1325563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How?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1988841"/>
            <a:ext cx="5934683" cy="413732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Write notes in your own words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 record of where you found information – library website can send you the link/bookmark it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Email the reference link to yourself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D8DF5C-C331-12B7-84FF-A154443A03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983" y="2408160"/>
            <a:ext cx="5627669" cy="2796138"/>
          </a:xfrm>
          <a:prstGeom prst="rect">
            <a:avLst/>
          </a:prstGeom>
        </p:spPr>
      </p:pic>
      <p:sp>
        <p:nvSpPr>
          <p:cNvPr id="5" name="Multiplication Sign 4">
            <a:extLst>
              <a:ext uri="{FF2B5EF4-FFF2-40B4-BE49-F238E27FC236}">
                <a16:creationId xmlns:a16="http://schemas.microsoft.com/office/drawing/2014/main" id="{AF0DC6DE-6927-721A-27C6-4BE20FD0AE66}"/>
              </a:ext>
            </a:extLst>
          </p:cNvPr>
          <p:cNvSpPr/>
          <p:nvPr/>
        </p:nvSpPr>
        <p:spPr>
          <a:xfrm>
            <a:off x="9893030" y="1345008"/>
            <a:ext cx="1245140" cy="1254868"/>
          </a:xfrm>
          <a:prstGeom prst="mathMultipl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miley Face 5">
            <a:extLst>
              <a:ext uri="{FF2B5EF4-FFF2-40B4-BE49-F238E27FC236}">
                <a16:creationId xmlns:a16="http://schemas.microsoft.com/office/drawing/2014/main" id="{AA3E8F93-4E4D-30B9-B344-CB6E3FAFAA33}"/>
              </a:ext>
            </a:extLst>
          </p:cNvPr>
          <p:cNvSpPr/>
          <p:nvPr/>
        </p:nvSpPr>
        <p:spPr>
          <a:xfrm>
            <a:off x="7219545" y="1397995"/>
            <a:ext cx="1050587" cy="9446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43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E0E92-462C-A5E8-A019-3EC955723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543" y="365125"/>
            <a:ext cx="10929257" cy="1325563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Cite them Right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CB410-4A20-6C37-1DFE-E5BE6E5DFA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0243" y="1825625"/>
            <a:ext cx="11043557" cy="4351338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</a:rPr>
              <a:t>Log into Cite them Right</a:t>
            </a:r>
          </a:p>
          <a:p>
            <a:r>
              <a:rPr lang="en-GB" sz="3200" dirty="0">
                <a:solidFill>
                  <a:srgbClr val="0000FF"/>
                </a:solidFill>
              </a:rPr>
              <a:t>This is where you will gain support on how to reference using the Harvard format: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ezproxy.uwtsd.ac.uk/</a:t>
            </a:r>
            <a:r>
              <a:rPr lang="en-GB" dirty="0" err="1">
                <a:hlinkClick r:id="rId2"/>
              </a:rPr>
              <a:t>login?url</a:t>
            </a:r>
            <a:r>
              <a:rPr lang="en-GB" dirty="0">
                <a:hlinkClick r:id="rId2"/>
              </a:rPr>
              <a:t>=https://www.citethemrightonline.com</a:t>
            </a:r>
            <a:endParaRPr lang="en-GB" dirty="0"/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BROWSE THE TUTORIAL – IT IS GOOD</a:t>
            </a:r>
          </a:p>
          <a:p>
            <a:endParaRPr lang="en-GB" dirty="0">
              <a:hlinkClick r:id="rId2"/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9DCD3B-3EF8-A1EE-F723-5BF893592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8253" y="585788"/>
            <a:ext cx="4143375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194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6C354-ACC0-4033-3F51-BB2A47361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515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FF"/>
                </a:solidFill>
              </a:rPr>
              <a:t>Choose Harvard…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19D7BB-3486-7529-F592-8ED4BE7B46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86"/>
          <a:stretch/>
        </p:blipFill>
        <p:spPr>
          <a:xfrm>
            <a:off x="2198452" y="1034720"/>
            <a:ext cx="9041048" cy="582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447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DDD23-335F-2BC2-D514-1B560DA6C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364" y="1"/>
            <a:ext cx="11887200" cy="113211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FF"/>
                </a:solidFill>
              </a:rPr>
              <a:t>Explore the site- it can help you with many aspects of referencing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93EE74-5682-ABA1-A666-0BCC843811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57"/>
          <a:stretch/>
        </p:blipFill>
        <p:spPr>
          <a:xfrm>
            <a:off x="3705428" y="865762"/>
            <a:ext cx="7981544" cy="512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92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571500" y="1"/>
            <a:ext cx="10565060" cy="1690689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Introducing sources and references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008415" y="1690691"/>
            <a:ext cx="8170194" cy="3538512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As X (YEAR) points out,…..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According to X (YEAR),….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X (YEAR) states that….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X (YEAR) suggests…</a:t>
            </a:r>
          </a:p>
          <a:p>
            <a:pPr marL="0" indent="0">
              <a:buNone/>
              <a:defRPr/>
            </a:pPr>
            <a:endParaRPr lang="en-GB" sz="3200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sz="3200" b="1" kern="0" dirty="0">
                <a:latin typeface="Arial" panose="020B0604020202020204" pitchFamily="34" charset="0"/>
                <a:ea typeface="ＭＳ Ｐゴシック" charset="-128"/>
              </a:rPr>
              <a:t>X = Surname/s or Organisation</a:t>
            </a:r>
            <a:endParaRPr lang="cy-GB" sz="3200" b="1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F46D3D-5D8A-DEC5-7789-895F94CDB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921" y="2207165"/>
            <a:ext cx="2571750" cy="219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598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85284-55DC-BF29-15D6-12C94F1468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476673"/>
            <a:ext cx="8119814" cy="570029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has indicated…</a:t>
            </a:r>
          </a:p>
          <a:p>
            <a:pPr>
              <a:defRPr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Jones’s /Jones’ study (year) has shown…</a:t>
            </a:r>
          </a:p>
          <a:p>
            <a:pPr>
              <a:defRPr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Jones’s work (year) indicates…</a:t>
            </a:r>
          </a:p>
          <a:p>
            <a:pPr>
              <a:defRPr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Jones’s (year) work shows that…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has argued</a:t>
            </a:r>
          </a:p>
          <a:p>
            <a:pPr>
              <a:defRPr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Jones’s (year) experience is…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asserts that…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claims that 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suggests that…</a:t>
            </a:r>
          </a:p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</a:rPr>
              <a:t>The person; he/she</a:t>
            </a:r>
            <a:r>
              <a:rPr lang="en-GB" altLang="en-US" dirty="0">
                <a:solidFill>
                  <a:srgbClr val="7030A0"/>
                </a:solidFill>
                <a:latin typeface="Arial" panose="020B0604020202020204" pitchFamily="34" charset="0"/>
              </a:rPr>
              <a:t> v’s </a:t>
            </a: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their work ….s’ = s’s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702CD4-5C69-1447-45AB-3E0CA25B32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1856" y="2478425"/>
            <a:ext cx="3933974" cy="228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426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833" y="274638"/>
            <a:ext cx="11332723" cy="13255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Paraphrasing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(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Directly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text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)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highlighting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the person...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494" y="1602632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Jones (2008) </a:t>
            </a:r>
            <a:r>
              <a:rPr lang="cy-GB" altLang="cy-GB" sz="3600" u="sng" kern="0" dirty="0" err="1">
                <a:latin typeface="Arial" panose="020B0604020202020204" pitchFamily="34" charset="0"/>
                <a:ea typeface="ＭＳ Ｐゴシック" charset="-128"/>
              </a:rPr>
              <a:t>suggests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that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outdoor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play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provides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children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important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social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skills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cy-GB" altLang="cy-GB" sz="3600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Outdoor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play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provides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several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important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social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skills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cy-GB" altLang="cy-GB" sz="3600" u="sng" kern="0" dirty="0" err="1">
                <a:latin typeface="Arial" panose="020B0604020202020204" pitchFamily="34" charset="0"/>
                <a:ea typeface="ＭＳ Ｐゴシック" charset="-128"/>
              </a:rPr>
              <a:t>This</a:t>
            </a:r>
            <a:r>
              <a:rPr lang="cy-GB" altLang="cy-GB" sz="3600" u="sng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u="sng" kern="0" dirty="0" err="1">
                <a:latin typeface="Arial" panose="020B0604020202020204" pitchFamily="34" charset="0"/>
                <a:ea typeface="ＭＳ Ｐゴシック" charset="-128"/>
              </a:rPr>
              <a:t>view</a:t>
            </a:r>
            <a:r>
              <a:rPr lang="cy-GB" altLang="cy-GB" sz="3600" u="sng" kern="0" dirty="0">
                <a:latin typeface="Arial" panose="020B0604020202020204" pitchFamily="34" charset="0"/>
                <a:ea typeface="ＭＳ Ｐゴシック" charset="-128"/>
              </a:rPr>
              <a:t> is </a:t>
            </a:r>
            <a:r>
              <a:rPr lang="cy-GB" altLang="cy-GB" sz="3600" u="sng" kern="0" dirty="0" err="1">
                <a:latin typeface="Arial" panose="020B0604020202020204" pitchFamily="34" charset="0"/>
                <a:ea typeface="ＭＳ Ｐゴシック" charset="-128"/>
              </a:rPr>
              <a:t>supported</a:t>
            </a:r>
            <a:r>
              <a:rPr lang="cy-GB" altLang="cy-GB" sz="3600" u="sng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u="sng" kern="0" dirty="0" err="1">
                <a:latin typeface="Arial" panose="020B0604020202020204" pitchFamily="34" charset="0"/>
                <a:ea typeface="ＭＳ Ｐゴシック" charset="-128"/>
              </a:rPr>
              <a:t>by</a:t>
            </a:r>
            <a:r>
              <a:rPr lang="cy-GB" altLang="cy-GB" sz="3600" u="sng" kern="0" dirty="0">
                <a:latin typeface="Arial" panose="020B0604020202020204" pitchFamily="34" charset="0"/>
                <a:ea typeface="ＭＳ Ｐゴシック" charset="-128"/>
              </a:rPr>
              <a:t> Jones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(2008).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3F30B0-6EB6-780D-8874-89F478DD0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3863" y="2990748"/>
            <a:ext cx="3467100" cy="132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140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862" y="1600540"/>
            <a:ext cx="10292545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(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Indirectly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in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text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)...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highlighting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the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idea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/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information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and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acknowledging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the person at the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end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..</a:t>
            </a:r>
            <a:b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b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043" y="4237209"/>
            <a:ext cx="11957957" cy="4564064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sz="4800" kern="0" dirty="0">
                <a:latin typeface="Arial" panose="020B0604020202020204" pitchFamily="34" charset="0"/>
              </a:rPr>
              <a:t>Outdoor play provides children with several important social skills (Jones, 2008). </a:t>
            </a:r>
            <a:endParaRPr lang="cy-GB" altLang="cy-GB" sz="4800" kern="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017F81-3633-E45C-80F9-4DC2B84A7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4594" y="2132487"/>
            <a:ext cx="2333625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768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381000" y="1562101"/>
            <a:ext cx="9658350" cy="456406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‘word for word’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 more than 2 long </a:t>
            </a: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per page</a:t>
            </a:r>
          </a:p>
          <a:p>
            <a:pPr>
              <a:buFontTx/>
              <a:buChar char="•"/>
              <a:defRPr/>
            </a:pPr>
            <a:r>
              <a:rPr lang="en-GB" altLang="cy-GB" sz="32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Must</a:t>
            </a: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be referenced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836E0E-F9D7-DC9C-C851-372DCCA940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746"/>
          <a:stretch/>
        </p:blipFill>
        <p:spPr>
          <a:xfrm>
            <a:off x="8883109" y="2469812"/>
            <a:ext cx="2927891" cy="29290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451787-8BAC-5096-F4D5-B056C2BDBD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8875" y="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351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326571" y="274638"/>
            <a:ext cx="9884229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quotation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1F1A6-1A57-370D-35B8-0B58918022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192" y="2010383"/>
            <a:ext cx="10297886" cy="51101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Davies describes the holistic benefits of outdoor play as : 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Children have an opportunity to explore, discover and develop curiosity. In doing so their self-confidence and eagerness to learn can be ignited.  Their physical, social , emotional, language and cognitive development are being supported seamlessly together and not as distinct and separate parts of their play experiences. The outdoors should be considered a significant and essential learning environment for young children.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		       (Davies, 2021, p. 553-554)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A315A9F1-BE09-F590-A4BC-2BB1BA05D2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02785" y="184016"/>
            <a:ext cx="9802586" cy="223817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enter as a separate paragraph</a:t>
            </a:r>
          </a:p>
          <a:p>
            <a:pPr>
              <a:defRPr/>
            </a:pPr>
            <a:r>
              <a:rPr 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indent the paragraph</a:t>
            </a:r>
          </a:p>
          <a:p>
            <a:pPr>
              <a:defRPr/>
            </a:pPr>
            <a:r>
              <a:rPr 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quotation marks are not required</a:t>
            </a:r>
          </a:p>
          <a:p>
            <a:pPr>
              <a:defRPr/>
            </a:pPr>
            <a:r>
              <a:rPr 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follow with reference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E9447A-75FF-9D84-5B3D-EB169435D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8875" y="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404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3791" y="202986"/>
            <a:ext cx="11043557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Short quotations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931" y="3360328"/>
            <a:ext cx="9900557" cy="4493307"/>
          </a:xfrm>
        </p:spPr>
        <p:txBody>
          <a:bodyPr/>
          <a:lstStyle/>
          <a:p>
            <a:pPr marL="0" indent="0" algn="just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algn="just">
              <a:buNone/>
              <a:defRPr/>
            </a:pPr>
            <a:r>
              <a:rPr lang="cy-GB" altLang="cy-GB" sz="3200" kern="0" dirty="0">
                <a:latin typeface="Arial" panose="020B0604020202020204" pitchFamily="34" charset="0"/>
                <a:ea typeface="ＭＳ Ｐゴシック" charset="-128"/>
              </a:rPr>
              <a:t>Jones (2008, p. 57) suggests that a “child responds positively to outdoor experience” and therefore should be encouraged to engage in outdoor activity.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B888530-4555-B799-0A61-235F33940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429" y="1528549"/>
            <a:ext cx="10053059" cy="263489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include in the body of the text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enclose in single ‘ ’  or double quotation marks “ ” (be consistent)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needs author’s surname, year of publication and page number enclosed (in round brackets)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5CDD5D-6FD9-AC0F-EA38-4376395E5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8875" y="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664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443" y="365125"/>
            <a:ext cx="10967357" cy="1325563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task- paraphrase following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443" y="1916832"/>
            <a:ext cx="9652907" cy="4299820"/>
          </a:xfrm>
        </p:spPr>
        <p:txBody>
          <a:bodyPr/>
          <a:lstStyle/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‘What is this?</a:t>
            </a:r>
          </a:p>
          <a:p>
            <a:pPr marL="0" indent="0">
              <a:buNone/>
              <a:defRPr/>
            </a:pPr>
            <a:endParaRPr lang="cy-GB" altLang="cy-GB" sz="3200" kern="0" dirty="0"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r>
              <a:rPr lang="en-GB" dirty="0"/>
              <a:t>Four legged </a:t>
            </a:r>
            <a:r>
              <a:rPr lang="en-GB" dirty="0" err="1"/>
              <a:t>woofy</a:t>
            </a:r>
            <a:r>
              <a:rPr lang="en-GB" dirty="0"/>
              <a:t> thing/animal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377226-0EB4-8F81-D18D-A12CCC09E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6220" y="1996640"/>
            <a:ext cx="4181296" cy="4220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9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443" y="365125"/>
            <a:ext cx="10967357" cy="1325563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task- paraphrase following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443" y="1916832"/>
            <a:ext cx="9652907" cy="4299820"/>
          </a:xfrm>
        </p:spPr>
        <p:txBody>
          <a:bodyPr/>
          <a:lstStyle/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‘Play is now seen as being crucial to the development of the child’ (</a:t>
            </a:r>
            <a:r>
              <a:rPr lang="en-GB" altLang="cy-GB" sz="3200" kern="0" dirty="0" err="1">
                <a:latin typeface="Arial" panose="020B0604020202020204" pitchFamily="34" charset="0"/>
                <a:ea typeface="ＭＳ Ｐゴシック" charset="-128"/>
              </a:rPr>
              <a:t>Tassoni</a:t>
            </a: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3200" kern="0" dirty="0">
                <a:highlight>
                  <a:srgbClr val="FFFF00"/>
                </a:highlight>
                <a:latin typeface="Arial" panose="020B0604020202020204" pitchFamily="34" charset="0"/>
                <a:ea typeface="ＭＳ Ｐゴシック" charset="-128"/>
              </a:rPr>
              <a:t>a</a:t>
            </a: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3200" kern="0" dirty="0" err="1">
                <a:latin typeface="Arial" panose="020B0604020202020204" pitchFamily="34" charset="0"/>
                <a:ea typeface="ＭＳ Ｐゴシック" charset="-128"/>
              </a:rPr>
              <a:t>Hucker</a:t>
            </a: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, 2000, p. 1).</a:t>
            </a:r>
            <a:endParaRPr lang="cy-GB" altLang="cy-GB" sz="3200" kern="0" dirty="0"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BE24E1-B3F0-7B84-71E1-B5D218DB45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9686" y="3707353"/>
            <a:ext cx="2371725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713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task-paraphrase following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957" y="1436915"/>
            <a:ext cx="9682843" cy="4689250"/>
          </a:xfrm>
        </p:spPr>
        <p:txBody>
          <a:bodyPr/>
          <a:lstStyle/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charset="-128"/>
              </a:rPr>
              <a:t>‘Most theorists who have a strong focus on the impact of the environment and learning through experience do not deny the impact of biological factors’ (Lindon, 2012, p. 25).</a:t>
            </a:r>
            <a:endParaRPr lang="cy-GB" altLang="cy-GB" kern="0" dirty="0"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FF36B6-E545-AB04-3EF6-F9A504533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4225" y="3865427"/>
            <a:ext cx="3648075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58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E49C-CFF7-496C-87B0-47D148F10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86" y="365125"/>
            <a:ext cx="11076214" cy="1325563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Citation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2257-9123-E13F-F63F-F259FF1CA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7586" y="1190871"/>
            <a:ext cx="9723664" cy="374441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 piece of work that has been referred to in something you have read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initally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Where possible, avoid secondary citations, use the original work source instead. 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you may use this approach when referencing theorists when you have not read their original work.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DA4D5-57A5-387B-DE4D-474B8E22C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3871" y="3538942"/>
            <a:ext cx="178117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927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E49C-CFF7-496C-87B0-47D148F10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Citation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2257-9123-E13F-F63F-F259FF1CA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620688"/>
            <a:ext cx="7886700" cy="525658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Piaget (1956, quoted in Bruce, 2016, p. 17) describes the environment  as “key in the early years”.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Piaget (1956, cited in Bruce, 2016)  highlights the important of the environment in the early years.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Froebel (1833, cited in Ouvry, 2019, p. 23) considered play the most significant aspect of a child’s day. 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the source you actually read goes in the reference list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Bruce, T. (2016) </a:t>
            </a:r>
            <a:r>
              <a:rPr lang="en-GB" sz="44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sz="4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Sage Ltd.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Ouvry, M. (2019) </a:t>
            </a:r>
            <a:r>
              <a:rPr lang="en-GB" sz="44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Outdoor learning. </a:t>
            </a:r>
            <a:r>
              <a:rPr lang="en-GB" sz="4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Oxford: Oxford University Press.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4EFCD8-60C6-1AAA-1146-3E39DA7D8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7678" y="1714703"/>
            <a:ext cx="18097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402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28600" y="260650"/>
            <a:ext cx="9810750" cy="294522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66700" y="1340768"/>
            <a:ext cx="10221788" cy="648071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To be submitted with every assignment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All sources included within your assignment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Alphabetical order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Sources should not be numbered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Do not use bullet points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Follow guidance in Cite them Right</a:t>
            </a: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D4C8E1-993B-F254-38F5-EEECB0951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5000" y="3331926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1391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5943" y="365127"/>
            <a:ext cx="9843407" cy="75961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 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157843" y="1264129"/>
            <a:ext cx="10080715" cy="46413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Sources by same author but different year:</a:t>
            </a:r>
          </a:p>
          <a:p>
            <a:pPr>
              <a:buFontTx/>
              <a:buChar char="-"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First source (WAG, 2018a)</a:t>
            </a:r>
          </a:p>
          <a:p>
            <a:pPr>
              <a:buFontTx/>
              <a:buChar char="-"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Second source (WAG, 2018b)</a:t>
            </a:r>
          </a:p>
          <a:p>
            <a:pPr>
              <a:buFontTx/>
              <a:buChar char="-"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Third source (WAG, 2018c)…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B45692-323A-87BC-A8B5-D9246A01A4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663"/>
          <a:stretch/>
        </p:blipFill>
        <p:spPr>
          <a:xfrm>
            <a:off x="6197735" y="3822970"/>
            <a:ext cx="5905500" cy="1862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5818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5943" y="-65314"/>
            <a:ext cx="9843407" cy="1190059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195943" y="1700807"/>
            <a:ext cx="10292545" cy="442535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Do not include material read… but not used in your assignment.. That is a bibliography</a:t>
            </a:r>
          </a:p>
          <a:p>
            <a:pPr marL="0" indent="0">
              <a:buNone/>
              <a:defRPr/>
            </a:pPr>
            <a:endParaRPr lang="en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Save that for your Doctorate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DE7DB5-72B5-EF9C-1C2F-9206C95B2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6648" y="2216905"/>
            <a:ext cx="2432928" cy="343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7205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029" y="365125"/>
            <a:ext cx="11070771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Individual task</a:t>
            </a:r>
            <a:endParaRPr lang="en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39486" y="1534886"/>
            <a:ext cx="11114314" cy="464207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Paraphrasing and referencing task</a:t>
            </a:r>
          </a:p>
          <a:p>
            <a:endParaRPr lang="en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hlinkClick r:id="rId3"/>
              </a:rPr>
              <a:t>Paraphrasing activity.docx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836280-53B5-7374-3632-95F35BDDA4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410" y="3157943"/>
            <a:ext cx="2558492" cy="30190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A75499-C2C3-C8E1-DDAD-3F73F94187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94022" y="1746805"/>
            <a:ext cx="2558492" cy="31073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BDE74E-CDD3-90D6-4818-99E5B74006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6902" y="2419708"/>
            <a:ext cx="2605943" cy="3028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3549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486" y="365126"/>
            <a:ext cx="11114314" cy="92483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486" y="1415143"/>
            <a:ext cx="9971314" cy="411283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48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Lindon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J. (2012)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Understanding child development: 0-8 years (3</a:t>
            </a:r>
            <a:r>
              <a:rPr lang="en-GB" altLang="cy-GB" sz="48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ed.)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London: Hodder Education.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Siencyn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S. W. (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gol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.) (2008)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plentyn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bach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astudiaethau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plentyndod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cynnar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Caerfyrddin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Cyhoeddiadau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Coleg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y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Drindod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Tassoni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P. a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Hucker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K. (2000)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Planning play and the early years.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Oxford: Heinemann Educational Publishers.</a:t>
            </a:r>
          </a:p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Webster-Stratton, C. (2008)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blynyddoedd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rhyfeddol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arweinlyfr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datrys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problemau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rieni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2-8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Llandysul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Gwasg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Gomer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35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1167</Words>
  <Application>Microsoft Office PowerPoint</Application>
  <PresentationFormat>Widescreen</PresentationFormat>
  <Paragraphs>164</Paragraphs>
  <Slides>26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ECEY4008- Developing Effective Study   Paraphrasing </vt:lpstr>
      <vt:lpstr>Contents</vt:lpstr>
      <vt:lpstr>Skills </vt:lpstr>
      <vt:lpstr>What is ‘paraphrasing?’</vt:lpstr>
      <vt:lpstr>Why paraphrase?</vt:lpstr>
      <vt:lpstr>How?</vt:lpstr>
      <vt:lpstr>Cite them Right</vt:lpstr>
      <vt:lpstr>Choose Harvard…</vt:lpstr>
      <vt:lpstr>Explore the site- it can help you with many aspects of referencing </vt:lpstr>
      <vt:lpstr> Introducing sources and references</vt:lpstr>
      <vt:lpstr>PowerPoint Presentation</vt:lpstr>
      <vt:lpstr>Paraphrasing (Directly in text) highlighting the person...</vt:lpstr>
      <vt:lpstr>Paraphrasing (Indirectly in text)... highlighting the idea/information and acknowledging the person at the end..  </vt:lpstr>
      <vt:lpstr>Quotations</vt:lpstr>
      <vt:lpstr>Long quotation</vt:lpstr>
      <vt:lpstr>Short quotations</vt:lpstr>
      <vt:lpstr> Group task- paraphrase following</vt:lpstr>
      <vt:lpstr> Group task- paraphrase following</vt:lpstr>
      <vt:lpstr>Group task-paraphrase following</vt:lpstr>
      <vt:lpstr>Secondary Citation </vt:lpstr>
      <vt:lpstr>Secondary Citation </vt:lpstr>
      <vt:lpstr> Reference list</vt:lpstr>
      <vt:lpstr>Reference list</vt:lpstr>
      <vt:lpstr> Reference list</vt:lpstr>
      <vt:lpstr>Individual task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11</cp:revision>
  <dcterms:created xsi:type="dcterms:W3CDTF">2022-07-11T13:19:46Z</dcterms:created>
  <dcterms:modified xsi:type="dcterms:W3CDTF">2023-09-12T09:51:27Z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