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 id="263" r:id="rId9"/>
    <p:sldId id="264" r:id="rId10"/>
    <p:sldId id="265" r:id="rId11"/>
    <p:sldId id="270" r:id="rId12"/>
    <p:sldId id="273" r:id="rId13"/>
    <p:sldId id="267" r:id="rId14"/>
    <p:sldId id="271" r:id="rId15"/>
    <p:sldId id="272" r:id="rId16"/>
    <p:sldId id="268" r:id="rId17"/>
    <p:sldId id="266"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137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CF1463D3-CFDD-42D9-8AD3-004A5EFEB2EC}" type="datetimeFigureOut">
              <a:rPr lang="en-US" smtClean="0"/>
              <a:pPr/>
              <a:t>05/01/2018</a:t>
            </a:fld>
            <a:endParaRPr lang="en-GB"/>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80D093B9-7DD8-4615-88CD-E8FEA7123F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CF1463D3-CFDD-42D9-8AD3-004A5EFEB2EC}" type="datetimeFigureOut">
              <a:rPr lang="en-US" smtClean="0"/>
              <a:pPr/>
              <a:t>05/01/2018</a:t>
            </a:fld>
            <a:endParaRPr lang="en-GB"/>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3952" y="6555112"/>
            <a:ext cx="588336" cy="228600"/>
          </a:xfrm>
        </p:spPr>
        <p:txBody>
          <a:bodyPr/>
          <a:lstStyle>
            <a:extLst/>
          </a:lstStyle>
          <a:p>
            <a:fld id="{80D093B9-7DD8-4615-88CD-E8FEA7123F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CF1463D3-CFDD-42D9-8AD3-004A5EFEB2EC}" type="datetimeFigureOut">
              <a:rPr lang="en-US" smtClean="0"/>
              <a:pPr/>
              <a:t>05/01/2018</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0D093B9-7DD8-4615-88CD-E8FEA7123FDB}" type="slidenum">
              <a:rPr lang="en-GB" smtClean="0"/>
              <a:pPr/>
              <a:t>‹#›</a:t>
            </a:fld>
            <a:endParaRPr lang="en-GB"/>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F1463D3-CFDD-42D9-8AD3-004A5EFEB2EC}" type="datetimeFigureOut">
              <a:rPr lang="en-US" smtClean="0"/>
              <a:pPr/>
              <a:t>05/01/2018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0D093B9-7DD8-4615-88CD-E8FEA7123F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CF1463D3-CFDD-42D9-8AD3-004A5EFEB2EC}" type="datetimeFigureOut">
              <a:rPr lang="en-US" smtClean="0"/>
              <a:pPr/>
              <a:t>05/01/2018</a:t>
            </a:fld>
            <a:endParaRPr lang="en-GB"/>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GB"/>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80D093B9-7DD8-4615-88CD-E8FEA7123F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CF1463D3-CFDD-42D9-8AD3-004A5EFEB2EC}" type="datetimeFigureOut">
              <a:rPr lang="en-US" smtClean="0"/>
              <a:pPr/>
              <a:t>05/01/2018</a:t>
            </a:fld>
            <a:endParaRPr lang="en-GB"/>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80D093B9-7DD8-4615-88CD-E8FEA7123FD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Presentation on project planning</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Coffee shop opening at </a:t>
            </a:r>
            <a:r>
              <a:rPr lang="en-GB" dirty="0" err="1" smtClean="0"/>
              <a:t>kennington</a:t>
            </a:r>
            <a:r>
              <a:rPr lang="en-GB" dirty="0" smtClean="0"/>
              <a:t>, Cyril </a:t>
            </a:r>
            <a:r>
              <a:rPr lang="en-GB" dirty="0" err="1" smtClean="0"/>
              <a:t>Ananwude</a:t>
            </a:r>
            <a:r>
              <a:rPr lang="en-GB" dirty="0" smtClean="0"/>
              <a:t> </a:t>
            </a:r>
            <a:r>
              <a:rPr lang="en-GB" dirty="0" smtClean="0"/>
              <a:t>1605309, </a:t>
            </a:r>
            <a:r>
              <a:rPr lang="en-GB" dirty="0" err="1" smtClean="0"/>
              <a:t>Marlena</a:t>
            </a:r>
            <a:r>
              <a:rPr lang="en-GB" dirty="0" smtClean="0"/>
              <a:t> </a:t>
            </a:r>
            <a:r>
              <a:rPr lang="en-GB" dirty="0" err="1" smtClean="0"/>
              <a:t>Lungu</a:t>
            </a:r>
            <a:r>
              <a:rPr lang="en-GB" dirty="0" smtClean="0"/>
              <a:t> 1703949, Larisa </a:t>
            </a:r>
            <a:r>
              <a:rPr lang="en-GB" dirty="0" err="1" smtClean="0"/>
              <a:t>Gherman</a:t>
            </a:r>
            <a:r>
              <a:rPr lang="en-GB" dirty="0" smtClean="0"/>
              <a:t> 1605611, </a:t>
            </a:r>
            <a:r>
              <a:rPr lang="en-GB" dirty="0" err="1" smtClean="0"/>
              <a:t>Ionica</a:t>
            </a:r>
            <a:r>
              <a:rPr lang="en-GB" dirty="0" smtClean="0"/>
              <a:t> </a:t>
            </a:r>
            <a:r>
              <a:rPr lang="en-GB" dirty="0" err="1" smtClean="0"/>
              <a:t>Calota</a:t>
            </a:r>
            <a:r>
              <a:rPr lang="en-GB" dirty="0" smtClean="0"/>
              <a:t> 1605626, Manuela </a:t>
            </a:r>
            <a:r>
              <a:rPr lang="en-GB" dirty="0" err="1" smtClean="0"/>
              <a:t>Ilona</a:t>
            </a:r>
            <a:r>
              <a:rPr lang="en-GB" smtClean="0"/>
              <a:t> 1605625.</a:t>
            </a:r>
            <a:endParaRPr lang="en-GB" dirty="0"/>
          </a:p>
        </p:txBody>
      </p:sp>
      <p:pic>
        <p:nvPicPr>
          <p:cNvPr id="4" name="Picture 3"/>
          <p:cNvPicPr/>
          <p:nvPr/>
        </p:nvPicPr>
        <p:blipFill>
          <a:blip r:embed="rId2" cstate="print"/>
          <a:srcRect/>
          <a:stretch>
            <a:fillRect/>
          </a:stretch>
        </p:blipFill>
        <p:spPr bwMode="auto">
          <a:xfrm>
            <a:off x="2786050" y="0"/>
            <a:ext cx="5731510" cy="1993889"/>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Coffee shop</a:t>
            </a:r>
            <a:endParaRPr lang="en-GB" dirty="0"/>
          </a:p>
        </p:txBody>
      </p:sp>
      <p:pic>
        <p:nvPicPr>
          <p:cNvPr id="1026" name="Picture 2" descr="C:\Users\Prince\Desktop\download.jpg"/>
          <p:cNvPicPr>
            <a:picLocks noGrp="1" noChangeAspect="1" noChangeArrowheads="1"/>
          </p:cNvPicPr>
          <p:nvPr>
            <p:ph idx="1"/>
          </p:nvPr>
        </p:nvPicPr>
        <p:blipFill>
          <a:blip r:embed="rId2" cstate="print"/>
          <a:srcRect/>
          <a:stretch>
            <a:fillRect/>
          </a:stretch>
        </p:blipFill>
        <p:spPr bwMode="auto">
          <a:xfrm>
            <a:off x="642910" y="1571612"/>
            <a:ext cx="7215238" cy="492922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overview</a:t>
            </a:r>
            <a:endParaRPr lang="en-GB" dirty="0"/>
          </a:p>
        </p:txBody>
      </p:sp>
      <p:sp>
        <p:nvSpPr>
          <p:cNvPr id="3" name="Content Placeholder 2"/>
          <p:cNvSpPr>
            <a:spLocks noGrp="1"/>
          </p:cNvSpPr>
          <p:nvPr>
            <p:ph idx="1"/>
          </p:nvPr>
        </p:nvSpPr>
        <p:spPr/>
        <p:txBody>
          <a:bodyPr/>
          <a:lstStyle/>
          <a:p>
            <a:r>
              <a:rPr lang="en-GB" dirty="0" smtClean="0"/>
              <a:t>The aim of the coffee shop is to brew fresh and just-in-time coffee for the customers at the best affordable price</a:t>
            </a:r>
          </a:p>
          <a:p>
            <a:r>
              <a:rPr lang="en-GB" dirty="0" smtClean="0"/>
              <a:t>Having look around Kennington we observed that there is no top class coffee shop so we decided to open one with the purpose of giving the local residence top class services.</a:t>
            </a:r>
          </a:p>
          <a:p>
            <a:r>
              <a:rPr lang="en-GB" dirty="0" smtClean="0"/>
              <a:t>Our mission will include capturing the market with a first class service that is second to none in coffee restaurant business sector</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Statement of work (SOW)</a:t>
            </a:r>
            <a:endParaRPr lang="en-GB" dirty="0"/>
          </a:p>
        </p:txBody>
      </p:sp>
      <p:sp>
        <p:nvSpPr>
          <p:cNvPr id="3" name="Content Placeholder 2"/>
          <p:cNvSpPr>
            <a:spLocks noGrp="1"/>
          </p:cNvSpPr>
          <p:nvPr>
            <p:ph idx="1"/>
          </p:nvPr>
        </p:nvSpPr>
        <p:spPr/>
        <p:txBody>
          <a:bodyPr/>
          <a:lstStyle/>
          <a:p>
            <a:r>
              <a:rPr lang="en-GB" dirty="0" smtClean="0"/>
              <a:t>This coffee shop will require us buying an old store and renovate it to the taste and trademark of our coffee shop</a:t>
            </a:r>
          </a:p>
          <a:p>
            <a:r>
              <a:rPr lang="en-GB" dirty="0" smtClean="0"/>
              <a:t>The renovation will include changing the inward decoration and outward appearance with new sophisticated materials</a:t>
            </a:r>
          </a:p>
          <a:p>
            <a:r>
              <a:rPr lang="en-GB" dirty="0" smtClean="0"/>
              <a:t>The project will take an approximate eight weeks</a:t>
            </a:r>
          </a:p>
          <a:p>
            <a:r>
              <a:rPr lang="en-GB" dirty="0" smtClean="0"/>
              <a:t>The project will be included in a contingency of 10%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and objectives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Will be using SMART objective</a:t>
            </a:r>
          </a:p>
          <a:p>
            <a:r>
              <a:rPr lang="en-GB" dirty="0" smtClean="0"/>
              <a:t>S- specific, the specific objective will involve setting up the coffee shop to attracts both locals and tourist within Kennington locality</a:t>
            </a:r>
          </a:p>
          <a:p>
            <a:r>
              <a:rPr lang="en-GB" dirty="0" smtClean="0"/>
              <a:t>M- measurable, the outcomes of the projects will be measured because evidence is available derived from a system, method or procedure which has tracked and recorded the behaviour or action upon which the objective is focused.</a:t>
            </a:r>
          </a:p>
          <a:p>
            <a:r>
              <a:rPr lang="en-GB" dirty="0" smtClean="0"/>
              <a:t>A- achievable, with a set out specific objective of under a measurable timeframe of eight weeks, the achievable target will be renovating the shop with interior and external decoration that is high class and sophisticated</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Goals and objectives Contd</a:t>
            </a:r>
            <a:endParaRPr lang="en-GB" dirty="0"/>
          </a:p>
        </p:txBody>
      </p:sp>
      <p:sp>
        <p:nvSpPr>
          <p:cNvPr id="3" name="Content Placeholder 2"/>
          <p:cNvSpPr>
            <a:spLocks noGrp="1"/>
          </p:cNvSpPr>
          <p:nvPr>
            <p:ph idx="1"/>
          </p:nvPr>
        </p:nvSpPr>
        <p:spPr/>
        <p:txBody>
          <a:bodyPr/>
          <a:lstStyle/>
          <a:p>
            <a:r>
              <a:rPr lang="en-GB" dirty="0" smtClean="0"/>
              <a:t>R- reliable, the project will rely on the resources that is available funding, skills and equipment. </a:t>
            </a:r>
          </a:p>
          <a:p>
            <a:r>
              <a:rPr lang="en-GB" dirty="0" smtClean="0"/>
              <a:t>T- time, with the set time of eight weeks and the availability of the funds, resources and skills the coffee shop will be completed on time.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budget</a:t>
            </a:r>
            <a:endParaRPr lang="en-GB" dirty="0"/>
          </a:p>
        </p:txBody>
      </p:sp>
      <p:sp>
        <p:nvSpPr>
          <p:cNvPr id="3" name="Content Placeholder 2"/>
          <p:cNvSpPr>
            <a:spLocks noGrp="1"/>
          </p:cNvSpPr>
          <p:nvPr>
            <p:ph idx="1"/>
          </p:nvPr>
        </p:nvSpPr>
        <p:spPr/>
        <p:txBody>
          <a:bodyPr>
            <a:normAutofit lnSpcReduction="10000"/>
          </a:bodyPr>
          <a:lstStyle/>
          <a:p>
            <a:r>
              <a:rPr lang="en-GB" dirty="0" smtClean="0"/>
              <a:t>Budgeting and cost control comprise the estimation of costs, the setting of an agreed budget, and management of actual and forecast costs against that budget (Woods, 2010)</a:t>
            </a:r>
          </a:p>
          <a:p>
            <a:r>
              <a:rPr lang="en-GB" dirty="0" smtClean="0"/>
              <a:t>Because the timeframe is very just eight weeks the work breakdown structure and scheduling and the budget breakdown is;</a:t>
            </a:r>
          </a:p>
          <a:p>
            <a:r>
              <a:rPr lang="en-GB" dirty="0" smtClean="0"/>
              <a:t>Estimated cost =£20,000</a:t>
            </a:r>
          </a:p>
          <a:p>
            <a:r>
              <a:rPr lang="en-GB" dirty="0" smtClean="0"/>
              <a:t>Direct cost= £9000</a:t>
            </a:r>
          </a:p>
          <a:p>
            <a:r>
              <a:rPr lang="en-GB" dirty="0" smtClean="0"/>
              <a:t>Indirect cost= £6000</a:t>
            </a:r>
          </a:p>
          <a:p>
            <a:r>
              <a:rPr lang="en-GB" dirty="0" smtClean="0"/>
              <a:t>Contingency = £5000</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scheduling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Project scheduling is a mechanism to communicate what tasks need to get done and which organizational resources will be allocated to complete those tasks in what timeframe (Miles, 2009)</a:t>
            </a:r>
          </a:p>
          <a:p>
            <a:r>
              <a:rPr lang="en-GB" dirty="0" smtClean="0"/>
              <a:t>In the coffee shop project the scheduling will be link with the task of completing each stage of the project sequentially and each stage depend on the next</a:t>
            </a:r>
          </a:p>
          <a:p>
            <a:r>
              <a:rPr lang="en-GB" dirty="0" smtClean="0"/>
              <a:t>The following factors will control the scheduling of the coffee shop, homogeneity of the work, location of the work, size of the project, chronology, responsibility, phase of the project.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t>
            </a:r>
            <a:br>
              <a:rPr lang="en-GB" dirty="0" smtClean="0"/>
            </a:br>
            <a:r>
              <a:rPr lang="en-GB" dirty="0" smtClean="0"/>
              <a:t>risk management through impact and probability assessments</a:t>
            </a:r>
            <a:endParaRPr lang="en-GB" dirty="0"/>
          </a:p>
        </p:txBody>
      </p:sp>
      <p:graphicFrame>
        <p:nvGraphicFramePr>
          <p:cNvPr id="5" name="Content Placeholder 4"/>
          <p:cNvGraphicFramePr>
            <a:graphicFrameLocks noGrp="1"/>
          </p:cNvGraphicFramePr>
          <p:nvPr>
            <p:ph idx="1"/>
          </p:nvPr>
        </p:nvGraphicFramePr>
        <p:xfrm>
          <a:off x="457200" y="1609725"/>
          <a:ext cx="7239000" cy="5029200"/>
        </p:xfrm>
        <a:graphic>
          <a:graphicData uri="http://schemas.openxmlformats.org/drawingml/2006/table">
            <a:tbl>
              <a:tblPr firstRow="1" bandRow="1">
                <a:tableStyleId>{5C22544A-7EE6-4342-B048-85BDC9FD1C3A}</a:tableStyleId>
              </a:tblPr>
              <a:tblGrid>
                <a:gridCol w="1447800"/>
                <a:gridCol w="1447800"/>
                <a:gridCol w="1447800"/>
                <a:gridCol w="1447800"/>
                <a:gridCol w="1447800"/>
              </a:tblGrid>
              <a:tr h="370840">
                <a:tc>
                  <a:txBody>
                    <a:bodyPr/>
                    <a:lstStyle/>
                    <a:p>
                      <a:r>
                        <a:rPr lang="en-GB" dirty="0" smtClean="0"/>
                        <a:t>Risk identify</a:t>
                      </a:r>
                      <a:endParaRPr lang="en-GB" dirty="0"/>
                    </a:p>
                  </a:txBody>
                  <a:tcPr/>
                </a:tc>
                <a:tc>
                  <a:txBody>
                    <a:bodyPr/>
                    <a:lstStyle/>
                    <a:p>
                      <a:r>
                        <a:rPr lang="en-GB" dirty="0" smtClean="0"/>
                        <a:t>Probability(1-10)</a:t>
                      </a:r>
                      <a:r>
                        <a:rPr lang="en-GB" baseline="0" dirty="0" smtClean="0"/>
                        <a:t> </a:t>
                      </a:r>
                      <a:endParaRPr lang="en-GB" dirty="0"/>
                    </a:p>
                  </a:txBody>
                  <a:tcPr/>
                </a:tc>
                <a:tc>
                  <a:txBody>
                    <a:bodyPr/>
                    <a:lstStyle/>
                    <a:p>
                      <a:r>
                        <a:rPr lang="en-GB" dirty="0" smtClean="0"/>
                        <a:t>impact</a:t>
                      </a:r>
                      <a:endParaRPr lang="en-GB" dirty="0"/>
                    </a:p>
                  </a:txBody>
                  <a:tcPr/>
                </a:tc>
                <a:tc>
                  <a:txBody>
                    <a:bodyPr/>
                    <a:lstStyle/>
                    <a:p>
                      <a:r>
                        <a:rPr lang="en-GB" dirty="0" smtClean="0"/>
                        <a:t>acceptability</a:t>
                      </a:r>
                      <a:endParaRPr lang="en-GB" dirty="0"/>
                    </a:p>
                  </a:txBody>
                  <a:tcPr/>
                </a:tc>
                <a:tc>
                  <a:txBody>
                    <a:bodyPr/>
                    <a:lstStyle/>
                    <a:p>
                      <a:r>
                        <a:rPr lang="en-GB" dirty="0" smtClean="0"/>
                        <a:t>mitigation</a:t>
                      </a:r>
                      <a:endParaRPr lang="en-GB" dirty="0"/>
                    </a:p>
                  </a:txBody>
                  <a:tcPr/>
                </a:tc>
              </a:tr>
              <a:tr h="370840">
                <a:tc>
                  <a:txBody>
                    <a:bodyPr/>
                    <a:lstStyle/>
                    <a:p>
                      <a:r>
                        <a:rPr lang="en-GB" dirty="0" smtClean="0"/>
                        <a:t>PM has little influence on the project</a:t>
                      </a:r>
                      <a:endParaRPr lang="en-GB" dirty="0"/>
                    </a:p>
                  </a:txBody>
                  <a:tcPr/>
                </a:tc>
                <a:tc>
                  <a:txBody>
                    <a:bodyPr/>
                    <a:lstStyle/>
                    <a:p>
                      <a:r>
                        <a:rPr lang="en-GB" dirty="0" smtClean="0"/>
                        <a:t>4</a:t>
                      </a:r>
                      <a:endParaRPr lang="en-GB" dirty="0"/>
                    </a:p>
                  </a:txBody>
                  <a:tcPr/>
                </a:tc>
                <a:tc>
                  <a:txBody>
                    <a:bodyPr/>
                    <a:lstStyle/>
                    <a:p>
                      <a:r>
                        <a:rPr lang="en-GB" dirty="0" smtClean="0"/>
                        <a:t>5</a:t>
                      </a:r>
                      <a:endParaRPr lang="en-GB" dirty="0"/>
                    </a:p>
                  </a:txBody>
                  <a:tcPr/>
                </a:tc>
                <a:tc>
                  <a:txBody>
                    <a:bodyPr/>
                    <a:lstStyle/>
                    <a:p>
                      <a:r>
                        <a:rPr lang="en-GB" dirty="0" smtClean="0"/>
                        <a:t>No </a:t>
                      </a:r>
                      <a:endParaRPr lang="en-GB" dirty="0"/>
                    </a:p>
                  </a:txBody>
                  <a:tcPr/>
                </a:tc>
                <a:tc>
                  <a:txBody>
                    <a:bodyPr/>
                    <a:lstStyle/>
                    <a:p>
                      <a:r>
                        <a:rPr lang="en-GB" dirty="0" smtClean="0"/>
                        <a:t>Training the PM and having alternative arrangement </a:t>
                      </a:r>
                      <a:endParaRPr lang="en-GB" dirty="0"/>
                    </a:p>
                  </a:txBody>
                  <a:tcPr/>
                </a:tc>
              </a:tr>
              <a:tr h="370840">
                <a:tc>
                  <a:txBody>
                    <a:bodyPr/>
                    <a:lstStyle/>
                    <a:p>
                      <a:r>
                        <a:rPr kumimoji="0" lang="en-GB" b="0" i="0" kern="1200" dirty="0" smtClean="0">
                          <a:solidFill>
                            <a:schemeClr val="dk1"/>
                          </a:solidFill>
                          <a:latin typeface="+mn-lt"/>
                          <a:ea typeface="+mn-ea"/>
                          <a:cs typeface="+mn-cs"/>
                        </a:rPr>
                        <a:t>Project key success criteria not clearly defined</a:t>
                      </a:r>
                      <a:endParaRPr lang="en-GB" dirty="0"/>
                    </a:p>
                  </a:txBody>
                  <a:tcPr/>
                </a:tc>
                <a:tc>
                  <a:txBody>
                    <a:bodyPr/>
                    <a:lstStyle/>
                    <a:p>
                      <a:r>
                        <a:rPr lang="en-GB" dirty="0" smtClean="0"/>
                        <a:t>3</a:t>
                      </a:r>
                      <a:endParaRPr lang="en-GB" dirty="0"/>
                    </a:p>
                  </a:txBody>
                  <a:tcPr/>
                </a:tc>
                <a:tc>
                  <a:txBody>
                    <a:bodyPr/>
                    <a:lstStyle/>
                    <a:p>
                      <a:r>
                        <a:rPr lang="en-GB" dirty="0" smtClean="0"/>
                        <a:t>2</a:t>
                      </a:r>
                      <a:endParaRPr lang="en-GB" dirty="0"/>
                    </a:p>
                  </a:txBody>
                  <a:tcPr/>
                </a:tc>
                <a:tc>
                  <a:txBody>
                    <a:bodyPr/>
                    <a:lstStyle/>
                    <a:p>
                      <a:r>
                        <a:rPr lang="en-GB" dirty="0" smtClean="0"/>
                        <a:t>No </a:t>
                      </a:r>
                      <a:endParaRPr lang="en-GB" dirty="0"/>
                    </a:p>
                  </a:txBody>
                  <a:tcPr/>
                </a:tc>
                <a:tc>
                  <a:txBody>
                    <a:bodyPr/>
                    <a:lstStyle/>
                    <a:p>
                      <a:r>
                        <a:rPr lang="en-GB" dirty="0" smtClean="0"/>
                        <a:t>Project mandate should</a:t>
                      </a:r>
                      <a:r>
                        <a:rPr lang="en-GB" baseline="0" dirty="0" smtClean="0"/>
                        <a:t> content all information</a:t>
                      </a:r>
                      <a:endParaRPr lang="en-GB" dirty="0"/>
                    </a:p>
                  </a:txBody>
                  <a:tcPr/>
                </a:tc>
              </a:tr>
              <a:tr h="370840">
                <a:tc>
                  <a:txBody>
                    <a:bodyPr/>
                    <a:lstStyle/>
                    <a:p>
                      <a:r>
                        <a:rPr lang="en-GB" dirty="0" smtClean="0"/>
                        <a:t>Changes on the project </a:t>
                      </a:r>
                      <a:endParaRPr lang="en-GB" dirty="0"/>
                    </a:p>
                  </a:txBody>
                  <a:tcPr/>
                </a:tc>
                <a:tc>
                  <a:txBody>
                    <a:bodyPr/>
                    <a:lstStyle/>
                    <a:p>
                      <a:r>
                        <a:rPr lang="en-GB" dirty="0" smtClean="0"/>
                        <a:t>8</a:t>
                      </a:r>
                      <a:endParaRPr lang="en-GB" dirty="0"/>
                    </a:p>
                  </a:txBody>
                  <a:tcPr/>
                </a:tc>
                <a:tc>
                  <a:txBody>
                    <a:bodyPr/>
                    <a:lstStyle/>
                    <a:p>
                      <a:r>
                        <a:rPr lang="en-GB" dirty="0" smtClean="0"/>
                        <a:t>7</a:t>
                      </a:r>
                      <a:endParaRPr lang="en-GB" dirty="0"/>
                    </a:p>
                  </a:txBody>
                  <a:tcPr/>
                </a:tc>
                <a:tc>
                  <a:txBody>
                    <a:bodyPr/>
                    <a:lstStyle/>
                    <a:p>
                      <a:r>
                        <a:rPr lang="en-GB" dirty="0" smtClean="0"/>
                        <a:t>No </a:t>
                      </a:r>
                      <a:endParaRPr lang="en-GB" dirty="0"/>
                    </a:p>
                  </a:txBody>
                  <a:tcPr/>
                </a:tc>
                <a:tc>
                  <a:txBody>
                    <a:bodyPr/>
                    <a:lstStyle/>
                    <a:p>
                      <a:r>
                        <a:rPr lang="en-GB" dirty="0" smtClean="0"/>
                        <a:t>Contingency plans in case of changes</a:t>
                      </a:r>
                      <a:endParaRPr lang="en-GB" dirty="0"/>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t>
            </a:r>
            <a:br>
              <a:rPr lang="en-GB" dirty="0" smtClean="0"/>
            </a:br>
            <a:r>
              <a:rPr lang="en-GB" dirty="0" smtClean="0"/>
              <a:t>issues relating to environmental sustainability and citizenship</a:t>
            </a:r>
            <a:endParaRPr lang="en-GB" dirty="0"/>
          </a:p>
        </p:txBody>
      </p:sp>
      <p:sp>
        <p:nvSpPr>
          <p:cNvPr id="3" name="Content Placeholder 2"/>
          <p:cNvSpPr>
            <a:spLocks noGrp="1"/>
          </p:cNvSpPr>
          <p:nvPr>
            <p:ph idx="1"/>
          </p:nvPr>
        </p:nvSpPr>
        <p:spPr/>
        <p:txBody>
          <a:bodyPr/>
          <a:lstStyle/>
          <a:p>
            <a:r>
              <a:rPr lang="en-GB" dirty="0" smtClean="0"/>
              <a:t>The project will ensure that most of the materials use for the coffee shop are environmentally friendly</a:t>
            </a:r>
          </a:p>
          <a:p>
            <a:r>
              <a:rPr lang="en-GB" dirty="0" smtClean="0"/>
              <a:t>Adequate disposal of waste materials</a:t>
            </a:r>
          </a:p>
          <a:p>
            <a:r>
              <a:rPr lang="en-GB" dirty="0" smtClean="0"/>
              <a:t>Rapid growth of population size could result in air pollution</a:t>
            </a:r>
          </a:p>
          <a:p>
            <a:r>
              <a:rPr lang="en-GB" dirty="0" smtClean="0"/>
              <a:t>Disruption of the eco-system could affect the sustainability of the environment</a:t>
            </a:r>
          </a:p>
          <a:p>
            <a:endParaRPr lang="en-GB" dirty="0" smtClean="0"/>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knowledge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Quality management; during this project will ensure that quality of coffee shop meets ISO requirements while taking into consideration the four components, quality planning, quality assurance, quality control and quality improvement. </a:t>
            </a:r>
          </a:p>
          <a:p>
            <a:r>
              <a:rPr lang="en-GB" dirty="0" smtClean="0"/>
              <a:t>Scope management; this process will ensure that the coffee shop proposal will take into consideration the three process such as planning, controlling and closing.</a:t>
            </a:r>
          </a:p>
          <a:p>
            <a:r>
              <a:rPr lang="en-GB" dirty="0" smtClean="0"/>
              <a:t>Cost management; process of planning and controlling the budget of a business. It is a form of management accounting that allows a business to predict impending expenditures to help reduce the chance of going over budget.</a:t>
            </a:r>
          </a:p>
          <a:p>
            <a:r>
              <a:rPr lang="en-GB" dirty="0" smtClean="0"/>
              <a:t>Time management; managing of the resources within the stipulated time of eight weeks</a:t>
            </a:r>
          </a:p>
          <a:p>
            <a:endParaRPr lang="en-GB" dirty="0" smtClean="0"/>
          </a:p>
          <a:p>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knowledge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Risk management; at this point all potential risk within the project will be indentified, analysed and mitigated</a:t>
            </a:r>
          </a:p>
          <a:p>
            <a:r>
              <a:rPr lang="en-GB" dirty="0" smtClean="0"/>
              <a:t>Stakeholders management; with the use of the stakeholders power interest matrix, each stakeholders interest will be accomplished</a:t>
            </a:r>
          </a:p>
          <a:p>
            <a:r>
              <a:rPr lang="en-GB" dirty="0" smtClean="0"/>
              <a:t>Resources management; managing of the human and capital resources within the budget limits</a:t>
            </a:r>
          </a:p>
          <a:p>
            <a:r>
              <a:rPr lang="en-GB" dirty="0" smtClean="0"/>
              <a:t>Integration and procurement management; integration management is a collection of processes required to ensure that the various elements of the projects are properly coordinated. It involves making trade-offs among competing objectives and alternatives to meet or exceed stakeholder needs and expectations.</a:t>
            </a:r>
          </a:p>
          <a:p>
            <a:r>
              <a:rPr lang="en-GB" dirty="0" smtClean="0"/>
              <a:t>Project initiation document; this document will content all the information needed before the project is given approval by the project board.</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t>
            </a:r>
            <a:br>
              <a:rPr lang="en-GB" dirty="0" smtClean="0"/>
            </a:br>
            <a:r>
              <a:rPr lang="en-GB" dirty="0" smtClean="0"/>
              <a:t>the major reasons for project failure </a:t>
            </a:r>
            <a:endParaRPr lang="en-GB" dirty="0"/>
          </a:p>
        </p:txBody>
      </p:sp>
      <p:sp>
        <p:nvSpPr>
          <p:cNvPr id="3" name="Content Placeholder 2"/>
          <p:cNvSpPr>
            <a:spLocks noGrp="1"/>
          </p:cNvSpPr>
          <p:nvPr>
            <p:ph idx="1"/>
          </p:nvPr>
        </p:nvSpPr>
        <p:spPr/>
        <p:txBody>
          <a:bodyPr/>
          <a:lstStyle/>
          <a:p>
            <a:r>
              <a:rPr lang="en-GB" dirty="0" smtClean="0"/>
              <a:t>Quality failure</a:t>
            </a:r>
          </a:p>
          <a:p>
            <a:r>
              <a:rPr lang="en-GB" dirty="0" smtClean="0"/>
              <a:t>Underestimation and analysis failures</a:t>
            </a:r>
          </a:p>
          <a:p>
            <a:r>
              <a:rPr lang="en-GB" dirty="0" smtClean="0"/>
              <a:t>Leadership and governance failure</a:t>
            </a:r>
          </a:p>
          <a:p>
            <a:r>
              <a:rPr lang="en-GB" dirty="0" smtClean="0"/>
              <a:t>Skill and knowledge incompetency failure </a:t>
            </a:r>
          </a:p>
          <a:p>
            <a:r>
              <a:rPr lang="en-GB" dirty="0" smtClean="0"/>
              <a:t>Engagement and team communication failure</a:t>
            </a:r>
          </a:p>
          <a:p>
            <a:r>
              <a:rPr lang="en-GB" dirty="0" smtClean="0"/>
              <a:t>Market and strategy failure</a:t>
            </a:r>
          </a:p>
          <a:p>
            <a:r>
              <a:rPr lang="en-GB" dirty="0" smtClean="0"/>
              <a:t>Organisational and planning failure</a:t>
            </a:r>
          </a:p>
          <a:p>
            <a:r>
              <a:rPr lang="en-GB" dirty="0" smtClean="0"/>
              <a:t>Inadequate risk management</a:t>
            </a:r>
          </a:p>
          <a:p>
            <a:r>
              <a:rPr lang="en-GB" dirty="0" smtClean="0"/>
              <a:t>Poorly defined project scope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Gantt chart</a:t>
            </a:r>
            <a:endParaRPr lang="en-GB" dirty="0"/>
          </a:p>
        </p:txBody>
      </p:sp>
      <p:graphicFrame>
        <p:nvGraphicFramePr>
          <p:cNvPr id="4" name="Content Placeholder 3"/>
          <p:cNvGraphicFramePr>
            <a:graphicFrameLocks noGrp="1"/>
          </p:cNvGraphicFramePr>
          <p:nvPr>
            <p:ph idx="1"/>
          </p:nvPr>
        </p:nvGraphicFramePr>
        <p:xfrm>
          <a:off x="457200" y="1609725"/>
          <a:ext cx="7239000" cy="5120640"/>
        </p:xfrm>
        <a:graphic>
          <a:graphicData uri="http://schemas.openxmlformats.org/drawingml/2006/table">
            <a:tbl>
              <a:tblPr firstRow="1" bandRow="1">
                <a:tableStyleId>{5C22544A-7EE6-4342-B048-85BDC9FD1C3A}</a:tableStyleId>
              </a:tblPr>
              <a:tblGrid>
                <a:gridCol w="1447800"/>
                <a:gridCol w="1447800"/>
                <a:gridCol w="1447800"/>
                <a:gridCol w="1447800"/>
                <a:gridCol w="1447800"/>
              </a:tblGrid>
              <a:tr h="370840">
                <a:tc>
                  <a:txBody>
                    <a:bodyPr/>
                    <a:lstStyle/>
                    <a:p>
                      <a:r>
                        <a:rPr lang="en-GB" dirty="0" smtClean="0"/>
                        <a:t>Activities</a:t>
                      </a:r>
                      <a:endParaRPr lang="en-GB" dirty="0"/>
                    </a:p>
                  </a:txBody>
                  <a:tcPr/>
                </a:tc>
                <a:tc>
                  <a:txBody>
                    <a:bodyPr/>
                    <a:lstStyle/>
                    <a:p>
                      <a:r>
                        <a:rPr lang="en-GB" dirty="0" smtClean="0"/>
                        <a:t>20</a:t>
                      </a:r>
                      <a:r>
                        <a:rPr lang="en-GB" baseline="30000" dirty="0" smtClean="0"/>
                        <a:t>th</a:t>
                      </a:r>
                      <a:r>
                        <a:rPr lang="en-GB" baseline="0" dirty="0" smtClean="0"/>
                        <a:t> 24</a:t>
                      </a:r>
                      <a:r>
                        <a:rPr lang="en-GB" baseline="30000" dirty="0" smtClean="0"/>
                        <a:t>th</a:t>
                      </a:r>
                      <a:r>
                        <a:rPr lang="en-GB" baseline="0" dirty="0" smtClean="0"/>
                        <a:t> </a:t>
                      </a:r>
                      <a:r>
                        <a:rPr lang="en-GB" dirty="0" smtClean="0"/>
                        <a:t> November</a:t>
                      </a:r>
                      <a:r>
                        <a:rPr lang="en-GB" baseline="0" dirty="0" smtClean="0"/>
                        <a:t> 2017</a:t>
                      </a:r>
                      <a:r>
                        <a:rPr lang="en-GB" dirty="0" smtClean="0"/>
                        <a:t> </a:t>
                      </a:r>
                      <a:endParaRPr lang="en-GB" dirty="0"/>
                    </a:p>
                  </a:txBody>
                  <a:tcPr/>
                </a:tc>
                <a:tc>
                  <a:txBody>
                    <a:bodyPr/>
                    <a:lstStyle/>
                    <a:p>
                      <a:r>
                        <a:rPr lang="en-GB" dirty="0" smtClean="0"/>
                        <a:t>25</a:t>
                      </a:r>
                      <a:r>
                        <a:rPr lang="en-GB" baseline="30000" dirty="0" smtClean="0"/>
                        <a:t>th</a:t>
                      </a:r>
                      <a:r>
                        <a:rPr lang="en-GB" dirty="0" smtClean="0"/>
                        <a:t>- 30</a:t>
                      </a:r>
                      <a:r>
                        <a:rPr lang="en-GB" baseline="30000" dirty="0" smtClean="0"/>
                        <a:t>th</a:t>
                      </a:r>
                      <a:r>
                        <a:rPr lang="en-GB" dirty="0" smtClean="0"/>
                        <a:t> November 2017</a:t>
                      </a:r>
                      <a:endParaRPr lang="en-GB" dirty="0"/>
                    </a:p>
                  </a:txBody>
                  <a:tcPr/>
                </a:tc>
                <a:tc>
                  <a:txBody>
                    <a:bodyPr/>
                    <a:lstStyle/>
                    <a:p>
                      <a:r>
                        <a:rPr lang="en-GB" dirty="0" smtClean="0"/>
                        <a:t>1</a:t>
                      </a:r>
                      <a:r>
                        <a:rPr lang="en-GB" baseline="30000" dirty="0" smtClean="0"/>
                        <a:t>st</a:t>
                      </a:r>
                      <a:r>
                        <a:rPr lang="en-GB" dirty="0" smtClean="0"/>
                        <a:t> -8</a:t>
                      </a:r>
                      <a:r>
                        <a:rPr lang="en-GB" baseline="30000" dirty="0" smtClean="0"/>
                        <a:t>th</a:t>
                      </a:r>
                      <a:r>
                        <a:rPr lang="en-GB" dirty="0" smtClean="0"/>
                        <a:t> December 2017</a:t>
                      </a:r>
                      <a:endParaRPr lang="en-GB" dirty="0"/>
                    </a:p>
                  </a:txBody>
                  <a:tcPr/>
                </a:tc>
                <a:tc>
                  <a:txBody>
                    <a:bodyPr/>
                    <a:lstStyle/>
                    <a:p>
                      <a:r>
                        <a:rPr lang="en-GB" dirty="0" smtClean="0"/>
                        <a:t>9</a:t>
                      </a:r>
                      <a:r>
                        <a:rPr lang="en-GB" baseline="30000" dirty="0" smtClean="0"/>
                        <a:t>th</a:t>
                      </a:r>
                      <a:r>
                        <a:rPr lang="en-GB" dirty="0" smtClean="0"/>
                        <a:t>- 20</a:t>
                      </a:r>
                      <a:r>
                        <a:rPr lang="en-GB" baseline="30000" dirty="0" smtClean="0"/>
                        <a:t>th</a:t>
                      </a:r>
                      <a:r>
                        <a:rPr lang="en-GB" dirty="0" smtClean="0"/>
                        <a:t> December</a:t>
                      </a:r>
                    </a:p>
                    <a:p>
                      <a:r>
                        <a:rPr lang="en-GB" dirty="0" smtClean="0"/>
                        <a:t>2017</a:t>
                      </a:r>
                      <a:endParaRPr lang="en-GB" dirty="0"/>
                    </a:p>
                  </a:txBody>
                  <a:tcPr/>
                </a:tc>
              </a:tr>
              <a:tr h="370840">
                <a:tc>
                  <a:txBody>
                    <a:bodyPr/>
                    <a:lstStyle/>
                    <a:p>
                      <a:r>
                        <a:rPr lang="en-GB" dirty="0" smtClean="0"/>
                        <a:t>Feasibility study</a:t>
                      </a:r>
                      <a:r>
                        <a:rPr lang="en-GB" baseline="0" dirty="0" smtClean="0"/>
                        <a:t> of the location</a:t>
                      </a:r>
                      <a:endParaRPr lang="en-GB" dirty="0"/>
                    </a:p>
                  </a:txBody>
                  <a:tcPr/>
                </a:tc>
                <a:tc>
                  <a:txBody>
                    <a:bodyPr/>
                    <a:lstStyle/>
                    <a:p>
                      <a:endParaRPr lang="en-GB" dirty="0">
                        <a:solidFill>
                          <a:srgbClr val="FF0000"/>
                        </a:solidFill>
                      </a:endParaRPr>
                    </a:p>
                  </a:txBody>
                  <a:tcPr>
                    <a:solidFill>
                      <a:srgbClr val="FF0000"/>
                    </a:solidFill>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r>
                        <a:rPr lang="en-GB" dirty="0" smtClean="0"/>
                        <a:t>Gathering of the financial resources</a:t>
                      </a:r>
                      <a:endParaRPr lang="en-GB" dirty="0"/>
                    </a:p>
                  </a:txBody>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a:p>
                  </a:txBody>
                  <a:tcPr/>
                </a:tc>
                <a:tc>
                  <a:txBody>
                    <a:bodyPr/>
                    <a:lstStyle/>
                    <a:p>
                      <a:endParaRPr lang="en-GB"/>
                    </a:p>
                  </a:txBody>
                  <a:tcPr/>
                </a:tc>
              </a:tr>
              <a:tr h="370840">
                <a:tc>
                  <a:txBody>
                    <a:bodyPr/>
                    <a:lstStyle/>
                    <a:p>
                      <a:r>
                        <a:rPr lang="en-GB" dirty="0" smtClean="0"/>
                        <a:t>Giving out contract to renovation</a:t>
                      </a:r>
                      <a:r>
                        <a:rPr lang="en-GB" baseline="0" dirty="0" smtClean="0"/>
                        <a:t> </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rgbClr val="002060"/>
                    </a:solidFill>
                  </a:tcPr>
                </a:tc>
                <a:tc>
                  <a:txBody>
                    <a:bodyPr/>
                    <a:lstStyle/>
                    <a:p>
                      <a:endParaRPr lang="en-GB" dirty="0"/>
                    </a:p>
                  </a:txBody>
                  <a:tcPr>
                    <a:solidFill>
                      <a:srgbClr val="002060"/>
                    </a:solidFill>
                  </a:tcPr>
                </a:tc>
              </a:tr>
              <a:tr h="370840">
                <a:tc>
                  <a:txBody>
                    <a:bodyPr/>
                    <a:lstStyle/>
                    <a:p>
                      <a:r>
                        <a:rPr lang="en-GB" dirty="0" smtClean="0"/>
                        <a:t>Handing over the coffee shop and monitor</a:t>
                      </a:r>
                      <a:endParaRPr lang="en-GB" dirty="0"/>
                    </a:p>
                  </a:txBody>
                  <a:tcPr/>
                </a:tc>
                <a:tc>
                  <a:txBody>
                    <a:bodyPr/>
                    <a:lstStyle/>
                    <a:p>
                      <a:endParaRPr lang="en-GB"/>
                    </a:p>
                  </a:txBody>
                  <a:tcPr/>
                </a:tc>
                <a:tc>
                  <a:txBody>
                    <a:bodyPr/>
                    <a:lstStyle/>
                    <a:p>
                      <a:endParaRPr lang="en-GB"/>
                    </a:p>
                  </a:txBody>
                  <a:tcPr/>
                </a:tc>
                <a:tc>
                  <a:txBody>
                    <a:bodyPr/>
                    <a:lstStyle/>
                    <a:p>
                      <a:endParaRPr lang="en-GB" dirty="0">
                        <a:solidFill>
                          <a:schemeClr val="accent5"/>
                        </a:solidFill>
                      </a:endParaRPr>
                    </a:p>
                  </a:txBody>
                  <a:tcPr>
                    <a:solidFill>
                      <a:srgbClr val="FFFF00"/>
                    </a:solidFill>
                  </a:tcPr>
                </a:tc>
                <a:tc>
                  <a:txBody>
                    <a:bodyPr/>
                    <a:lstStyle/>
                    <a:p>
                      <a:endParaRPr lang="en-GB" dirty="0">
                        <a:solidFill>
                          <a:schemeClr val="accent5"/>
                        </a:solidFill>
                      </a:endParaRPr>
                    </a:p>
                  </a:txBody>
                  <a:tcPr>
                    <a:solidFill>
                      <a:srgbClr val="FFFF00"/>
                    </a:solid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Milestone chart</a:t>
            </a:r>
            <a:endParaRPr lang="en-GB" dirty="0"/>
          </a:p>
        </p:txBody>
      </p:sp>
      <p:pic>
        <p:nvPicPr>
          <p:cNvPr id="1026" name="Picture 2" descr="C:\Users\Prince\Desktop\milestone_chart.png"/>
          <p:cNvPicPr>
            <a:picLocks noGrp="1" noChangeAspect="1" noChangeArrowheads="1"/>
          </p:cNvPicPr>
          <p:nvPr>
            <p:ph idx="1"/>
          </p:nvPr>
        </p:nvPicPr>
        <p:blipFill>
          <a:blip r:embed="rId2" cstate="print"/>
          <a:srcRect/>
          <a:stretch>
            <a:fillRect/>
          </a:stretch>
        </p:blipFill>
        <p:spPr bwMode="auto">
          <a:xfrm>
            <a:off x="357159" y="1785926"/>
            <a:ext cx="7715304" cy="4572032"/>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In conclusion the coffee shop which is schedule to finish in eight weeks, will need a project manager that can be flexible enough to make changes where necessary without affecting the budget of the project.</a:t>
            </a:r>
          </a:p>
          <a:p>
            <a:r>
              <a:rPr lang="en-GB" dirty="0" smtClean="0"/>
              <a:t>A complete compliance with the sustainability policies of the place of operation is very paramount and </a:t>
            </a:r>
            <a:r>
              <a:rPr lang="en-GB" dirty="0" err="1" smtClean="0"/>
              <a:t>essentail</a:t>
            </a:r>
            <a:r>
              <a:rPr lang="en-GB" dirty="0" smtClean="0"/>
              <a:t>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Cottrell, S. (2010) </a:t>
            </a:r>
            <a:r>
              <a:rPr lang="en-GB" i="1" dirty="0" smtClean="0"/>
              <a:t>Skills for Success: The Personal Development Planning Handbook (2nd edition). Hampshire: Palgrave MacMillan. </a:t>
            </a:r>
          </a:p>
          <a:p>
            <a:r>
              <a:rPr lang="en-GB" dirty="0" smtClean="0"/>
              <a:t>Levin, P. (2004) </a:t>
            </a:r>
            <a:r>
              <a:rPr lang="en-GB" i="1" dirty="0" smtClean="0"/>
              <a:t>Write Great Essays. Maidenhead: Open University Press. </a:t>
            </a:r>
          </a:p>
          <a:p>
            <a:r>
              <a:rPr lang="en-GB" dirty="0" smtClean="0"/>
              <a:t>Mercer, N. (2006) </a:t>
            </a:r>
            <a:r>
              <a:rPr lang="en-GB" i="1" dirty="0" smtClean="0"/>
              <a:t>The Guided Construction of Knowledge: talk amongst teachers and learners. </a:t>
            </a:r>
            <a:r>
              <a:rPr lang="en-GB" i="1" dirty="0" err="1" smtClean="0"/>
              <a:t>Clevedon</a:t>
            </a:r>
            <a:r>
              <a:rPr lang="en-GB" i="1" dirty="0" smtClean="0"/>
              <a:t>: Multilingual Matters Ltd. </a:t>
            </a:r>
          </a:p>
          <a:p>
            <a:r>
              <a:rPr lang="en-GB" dirty="0" err="1" smtClean="0"/>
              <a:t>Pritchards</a:t>
            </a:r>
            <a:r>
              <a:rPr lang="en-GB" dirty="0" smtClean="0"/>
              <a:t>, A. M. (2008) </a:t>
            </a:r>
            <a:r>
              <a:rPr lang="en-GB" i="1" dirty="0" smtClean="0"/>
              <a:t>Studying and Learning at University: Vital Skills for Success in your Degree. London: Sage Publications. </a:t>
            </a:r>
          </a:p>
          <a:p>
            <a:r>
              <a:rPr lang="en-GB" dirty="0" err="1" smtClean="0"/>
              <a:t>Seely</a:t>
            </a:r>
            <a:r>
              <a:rPr lang="en-GB" dirty="0" smtClean="0"/>
              <a:t>, J. (2005) </a:t>
            </a:r>
            <a:r>
              <a:rPr lang="en-GB" i="1" dirty="0" smtClean="0"/>
              <a:t>Oxford Guide to Effective Writing and Speaking (2nd edition). Oxford: Open University Press. </a:t>
            </a:r>
          </a:p>
          <a:p>
            <a:r>
              <a:rPr lang="en-GB" dirty="0" smtClean="0"/>
              <a:t>van Emden, J. &amp; Becker, L. (2010) </a:t>
            </a:r>
            <a:r>
              <a:rPr lang="en-GB" i="1" dirty="0" smtClean="0"/>
              <a:t>Presentation Skills for Students (2nd edition). Palgrave Macmillan.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a:t>
            </a:r>
            <a:endParaRPr lang="en-GB" dirty="0"/>
          </a:p>
        </p:txBody>
      </p:sp>
      <p:pic>
        <p:nvPicPr>
          <p:cNvPr id="2050" name="Picture 2" descr="C:\Users\Prince\Desktop\images.jpg"/>
          <p:cNvPicPr>
            <a:picLocks noGrp="1" noChangeAspect="1" noChangeArrowheads="1"/>
          </p:cNvPicPr>
          <p:nvPr>
            <p:ph idx="1"/>
          </p:nvPr>
        </p:nvPicPr>
        <p:blipFill>
          <a:blip r:embed="rId2" cstate="print"/>
          <a:srcRect/>
          <a:stretch>
            <a:fillRect/>
          </a:stretch>
        </p:blipFill>
        <p:spPr bwMode="auto">
          <a:xfrm>
            <a:off x="785786" y="1482712"/>
            <a:ext cx="7000924" cy="4589494"/>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13458</TotalTime>
  <Words>1024</Words>
  <Application>Microsoft Office PowerPoint</Application>
  <PresentationFormat>On-screen Show (4:3)</PresentationFormat>
  <Paragraphs>103</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Opulent</vt:lpstr>
      <vt:lpstr>Presentation on project planning</vt:lpstr>
      <vt:lpstr>Coffee shop</vt:lpstr>
      <vt:lpstr>Project overview</vt:lpstr>
      <vt:lpstr>Statement of work (SOW)</vt:lpstr>
      <vt:lpstr>Goals and objectives </vt:lpstr>
      <vt:lpstr>Goals and objectives Contd</vt:lpstr>
      <vt:lpstr>Project budget</vt:lpstr>
      <vt:lpstr>Project scheduling</vt:lpstr>
      <vt:lpstr>   risk management through impact and probability assessments</vt:lpstr>
      <vt:lpstr>   issues relating to environmental sustainability and citizenship</vt:lpstr>
      <vt:lpstr>Project knowledge </vt:lpstr>
      <vt:lpstr>Project knowledge </vt:lpstr>
      <vt:lpstr>   the major reasons for project failure </vt:lpstr>
      <vt:lpstr>Project Gantt chart</vt:lpstr>
      <vt:lpstr>Milestone chart</vt:lpstr>
      <vt:lpstr>Conclusion </vt:lpstr>
      <vt:lpstr>Reference </vt:lpstr>
      <vt:lpstr>Thank you</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project planning</dc:title>
  <dc:creator>Prince</dc:creator>
  <cp:lastModifiedBy>JONES</cp:lastModifiedBy>
  <cp:revision>11</cp:revision>
  <dcterms:created xsi:type="dcterms:W3CDTF">2017-12-06T13:31:04Z</dcterms:created>
  <dcterms:modified xsi:type="dcterms:W3CDTF">2018-01-05T14:54:06Z</dcterms:modified>
</cp:coreProperties>
</file>