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62" r:id="rId2"/>
    <p:sldId id="261" r:id="rId3"/>
    <p:sldId id="256" r:id="rId4"/>
    <p:sldId id="258" r:id="rId5"/>
    <p:sldId id="273" r:id="rId6"/>
    <p:sldId id="259" r:id="rId7"/>
    <p:sldId id="260" r:id="rId8"/>
    <p:sldId id="265" r:id="rId9"/>
    <p:sldId id="263" r:id="rId10"/>
    <p:sldId id="272" r:id="rId11"/>
  </p:sldIdLst>
  <p:sldSz cx="18288000" cy="10287000"/>
  <p:notesSz cx="6858000" cy="9144000"/>
  <p:embeddedFontLst>
    <p:embeddedFont>
      <p:font typeface="Arial Bold" panose="020F0502020204030204" pitchFamily="34" charset="0"/>
      <p:regular r:id="rId13"/>
      <p:bold r:id="rId14"/>
    </p:embeddedFont>
    <p:embeddedFont>
      <p:font typeface="Inter" panose="020B0502030000000004" pitchFamily="34" charset="0"/>
      <p:regular r:id="rId15"/>
      <p:bold r:id="rId16"/>
      <p:italic r:id="rId17"/>
      <p:boldItalic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754" autoAdjust="0"/>
    <p:restoredTop sz="79944" autoAdjust="0"/>
  </p:normalViewPr>
  <p:slideViewPr>
    <p:cSldViewPr>
      <p:cViewPr varScale="1">
        <p:scale>
          <a:sx n="80" d="100"/>
          <a:sy n="80" d="100"/>
        </p:scale>
        <p:origin x="256" y="2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564B7-C2B1-D34E-8E4B-66D9F549CF7A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1E299F-AC99-3346-A68F-6235ABCE1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841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1E299F-AC99-3346-A68F-6235ABCE1C8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156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1E299F-AC99-3346-A68F-6235ABCE1C8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436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1E299F-AC99-3346-A68F-6235ABCE1C8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865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jmcstudyhub.com/shannon-and-weaver-model-of-communication-mass-communicatio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5767" y="726281"/>
            <a:ext cx="11658600" cy="2205038"/>
          </a:xfrm>
        </p:spPr>
        <p:txBody>
          <a:bodyPr>
            <a:normAutofit/>
          </a:bodyPr>
          <a:lstStyle/>
          <a:p>
            <a:r>
              <a:rPr sz="5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as a Key Skill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700" y="3695700"/>
            <a:ext cx="16992600" cy="6322219"/>
          </a:xfrm>
        </p:spPr>
        <p:txBody>
          <a:bodyPr>
            <a:normAutofit/>
          </a:bodyPr>
          <a:lstStyle/>
          <a:p>
            <a:endParaRPr lang="en-GB" sz="19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: </a:t>
            </a: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Ansar Ali</a:t>
            </a:r>
          </a:p>
          <a:p>
            <a:pPr algn="l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 </a:t>
            </a:r>
          </a:p>
          <a:p>
            <a:pPr algn="l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</a:t>
            </a:r>
          </a:p>
          <a:p>
            <a:pPr algn="l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Walter-Rodney Nagumo</a:t>
            </a:r>
            <a:endParaRPr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730616" cy="1028700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3DEF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831603"/>
            <a:ext cx="7323548" cy="7426697"/>
            <a:chOff x="0" y="0"/>
            <a:chExt cx="928429" cy="94150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28429" cy="941505"/>
            </a:xfrm>
            <a:custGeom>
              <a:avLst/>
              <a:gdLst/>
              <a:ahLst/>
              <a:cxnLst/>
              <a:rect l="l" t="t" r="r" b="b"/>
              <a:pathLst>
                <a:path w="928429" h="941505">
                  <a:moveTo>
                    <a:pt x="105713" y="0"/>
                  </a:moveTo>
                  <a:lnTo>
                    <a:pt x="822716" y="0"/>
                  </a:lnTo>
                  <a:cubicBezTo>
                    <a:pt x="850753" y="0"/>
                    <a:pt x="877641" y="11138"/>
                    <a:pt x="897466" y="30963"/>
                  </a:cubicBezTo>
                  <a:cubicBezTo>
                    <a:pt x="917291" y="50788"/>
                    <a:pt x="928429" y="77676"/>
                    <a:pt x="928429" y="105713"/>
                  </a:cubicBezTo>
                  <a:lnTo>
                    <a:pt x="928429" y="835792"/>
                  </a:lnTo>
                  <a:cubicBezTo>
                    <a:pt x="928429" y="863829"/>
                    <a:pt x="917291" y="890718"/>
                    <a:pt x="897466" y="910543"/>
                  </a:cubicBezTo>
                  <a:cubicBezTo>
                    <a:pt x="877641" y="930368"/>
                    <a:pt x="850753" y="941505"/>
                    <a:pt x="822716" y="941505"/>
                  </a:cubicBezTo>
                  <a:lnTo>
                    <a:pt x="105713" y="941505"/>
                  </a:lnTo>
                  <a:cubicBezTo>
                    <a:pt x="77676" y="941505"/>
                    <a:pt x="50788" y="930368"/>
                    <a:pt x="30963" y="910543"/>
                  </a:cubicBezTo>
                  <a:cubicBezTo>
                    <a:pt x="11138" y="890718"/>
                    <a:pt x="0" y="863829"/>
                    <a:pt x="0" y="835792"/>
                  </a:cubicBezTo>
                  <a:lnTo>
                    <a:pt x="0" y="105713"/>
                  </a:lnTo>
                  <a:cubicBezTo>
                    <a:pt x="0" y="77676"/>
                    <a:pt x="11138" y="50788"/>
                    <a:pt x="30963" y="30963"/>
                  </a:cubicBezTo>
                  <a:cubicBezTo>
                    <a:pt x="50788" y="11138"/>
                    <a:pt x="77676" y="0"/>
                    <a:pt x="105713" y="0"/>
                  </a:cubicBezTo>
                  <a:close/>
                </a:path>
              </a:pathLst>
            </a:custGeom>
            <a:blipFill>
              <a:blip r:embed="rId3"/>
              <a:stretch>
                <a:fillRect l="-25961" r="-2596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Freeform 7"/>
          <p:cNvSpPr/>
          <p:nvPr/>
        </p:nvSpPr>
        <p:spPr>
          <a:xfrm>
            <a:off x="16611600" y="1023333"/>
            <a:ext cx="1576880" cy="1898315"/>
          </a:xfrm>
          <a:custGeom>
            <a:avLst/>
            <a:gdLst/>
            <a:ahLst/>
            <a:cxnLst/>
            <a:rect l="l" t="t" r="r" b="b"/>
            <a:pathLst>
              <a:path w="1576880" h="1898315">
                <a:moveTo>
                  <a:pt x="0" y="0"/>
                </a:moveTo>
                <a:lnTo>
                  <a:pt x="1576880" y="0"/>
                </a:lnTo>
                <a:lnTo>
                  <a:pt x="1576880" y="1898315"/>
                </a:lnTo>
                <a:lnTo>
                  <a:pt x="0" y="18983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537" r="-116319" b="-8081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9660158" y="2019300"/>
            <a:ext cx="6037042" cy="7133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In health and social care settings, communication is an essential skill since it is the foundation of safe, efficient, and person-centered practice (Kerr </a:t>
            </a:r>
            <a:r>
              <a:rPr lang="en-US" sz="2400" i="1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et al., 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2022). </a:t>
            </a:r>
          </a:p>
          <a:p>
            <a:pPr algn="l">
              <a:lnSpc>
                <a:spcPct val="150000"/>
              </a:lnSpc>
            </a:pP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Professionals depend on communication to collaborate with coworkers, exchange information, and establish trust with service users (</a:t>
            </a:r>
            <a:r>
              <a:rPr lang="en-US" sz="2400" dirty="0" err="1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Corbaz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-Kurth </a:t>
            </a:r>
            <a:r>
              <a:rPr lang="en-US" sz="2400" i="1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et al., 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2025).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address the significance of communication in professional practice and its practical applications in real health and social care environments.</a:t>
            </a:r>
            <a:endParaRPr lang="en-US" sz="2000" dirty="0">
              <a:solidFill>
                <a:srgbClr val="111D48"/>
              </a:solidFill>
              <a:latin typeface="Arial" panose="020B0604020202020204" pitchFamily="34" charset="0"/>
              <a:ea typeface="Inter"/>
              <a:cs typeface="Arial" panose="020B0604020202020204" pitchFamily="34" charset="0"/>
              <a:sym typeface="Inter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763000" y="342900"/>
            <a:ext cx="6816216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5400" b="1" dirty="0">
                <a:latin typeface="Arial" panose="020B0604020202020204" pitchFamily="34" charset="0"/>
                <a:ea typeface="Inter Semi-Bold"/>
                <a:cs typeface="Arial" panose="020B0604020202020204" pitchFamily="34" charset="0"/>
                <a:sym typeface="Inter Semi-Bold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" y="647700"/>
            <a:ext cx="5851071" cy="7391400"/>
            <a:chOff x="0" y="0"/>
            <a:chExt cx="759887" cy="861473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759887" cy="861473"/>
            </a:xfrm>
            <a:custGeom>
              <a:avLst/>
              <a:gdLst/>
              <a:ahLst/>
              <a:cxnLst/>
              <a:rect l="l" t="t" r="r" b="b"/>
              <a:pathLst>
                <a:path w="759887" h="861473">
                  <a:moveTo>
                    <a:pt x="701887" y="0"/>
                  </a:moveTo>
                  <a:lnTo>
                    <a:pt x="58001" y="0"/>
                  </a:lnTo>
                  <a:cubicBezTo>
                    <a:pt x="42618" y="0"/>
                    <a:pt x="27865" y="6111"/>
                    <a:pt x="16988" y="16988"/>
                  </a:cubicBezTo>
                  <a:cubicBezTo>
                    <a:pt x="6111" y="27865"/>
                    <a:pt x="0" y="42618"/>
                    <a:pt x="0" y="58001"/>
                  </a:cubicBezTo>
                  <a:lnTo>
                    <a:pt x="0" y="803473"/>
                  </a:lnTo>
                  <a:cubicBezTo>
                    <a:pt x="0" y="835506"/>
                    <a:pt x="25968" y="861473"/>
                    <a:pt x="58001" y="861473"/>
                  </a:cubicBezTo>
                  <a:lnTo>
                    <a:pt x="701887" y="861473"/>
                  </a:lnTo>
                  <a:cubicBezTo>
                    <a:pt x="733920" y="861473"/>
                    <a:pt x="759887" y="835506"/>
                    <a:pt x="759887" y="803473"/>
                  </a:cubicBezTo>
                  <a:lnTo>
                    <a:pt x="759887" y="58001"/>
                  </a:lnTo>
                  <a:cubicBezTo>
                    <a:pt x="759887" y="25968"/>
                    <a:pt x="733920" y="0"/>
                    <a:pt x="701887" y="0"/>
                  </a:cubicBezTo>
                  <a:close/>
                </a:path>
              </a:pathLst>
            </a:custGeom>
            <a:blipFill>
              <a:blip r:embed="rId2"/>
              <a:stretch>
                <a:fillRect l="-61286" r="-87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324600" y="172614"/>
            <a:ext cx="10744200" cy="15388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49"/>
              </a:lnSpc>
            </a:pPr>
            <a:r>
              <a:rPr lang="en-US" sz="5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What Is Communication and Its importance?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7237529" y="-1"/>
            <a:ext cx="1050471" cy="3910611"/>
            <a:chOff x="0" y="0"/>
            <a:chExt cx="1033985" cy="12203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33985" cy="1220352"/>
            </a:xfrm>
            <a:custGeom>
              <a:avLst/>
              <a:gdLst/>
              <a:ahLst/>
              <a:cxnLst/>
              <a:rect l="l" t="t" r="r" b="b"/>
              <a:pathLst>
                <a:path w="1033985" h="1220352">
                  <a:moveTo>
                    <a:pt x="98600" y="0"/>
                  </a:moveTo>
                  <a:lnTo>
                    <a:pt x="935385" y="0"/>
                  </a:lnTo>
                  <a:cubicBezTo>
                    <a:pt x="961535" y="0"/>
                    <a:pt x="986614" y="10388"/>
                    <a:pt x="1005106" y="28879"/>
                  </a:cubicBezTo>
                  <a:cubicBezTo>
                    <a:pt x="1023597" y="47370"/>
                    <a:pt x="1033985" y="72450"/>
                    <a:pt x="1033985" y="98600"/>
                  </a:cubicBezTo>
                  <a:lnTo>
                    <a:pt x="1033985" y="1121752"/>
                  </a:lnTo>
                  <a:cubicBezTo>
                    <a:pt x="1033985" y="1147902"/>
                    <a:pt x="1023597" y="1172982"/>
                    <a:pt x="1005106" y="1191473"/>
                  </a:cubicBezTo>
                  <a:cubicBezTo>
                    <a:pt x="986614" y="1209964"/>
                    <a:pt x="961535" y="1220352"/>
                    <a:pt x="935385" y="1220352"/>
                  </a:cubicBezTo>
                  <a:lnTo>
                    <a:pt x="98600" y="1220352"/>
                  </a:lnTo>
                  <a:cubicBezTo>
                    <a:pt x="72450" y="1220352"/>
                    <a:pt x="47370" y="1209964"/>
                    <a:pt x="28879" y="1191473"/>
                  </a:cubicBezTo>
                  <a:cubicBezTo>
                    <a:pt x="10388" y="1172982"/>
                    <a:pt x="0" y="1147902"/>
                    <a:pt x="0" y="1121752"/>
                  </a:cubicBezTo>
                  <a:lnTo>
                    <a:pt x="0" y="98600"/>
                  </a:lnTo>
                  <a:cubicBezTo>
                    <a:pt x="0" y="72450"/>
                    <a:pt x="10388" y="47370"/>
                    <a:pt x="28879" y="28879"/>
                  </a:cubicBezTo>
                  <a:cubicBezTo>
                    <a:pt x="47370" y="10388"/>
                    <a:pt x="72450" y="0"/>
                    <a:pt x="98600" y="0"/>
                  </a:cubicBezTo>
                  <a:close/>
                </a:path>
              </a:pathLst>
            </a:custGeom>
            <a:solidFill>
              <a:srgbClr val="348DD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33985" cy="12679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324600" y="2324100"/>
            <a:ext cx="10744200" cy="60254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involves the exchange of information, opinions, and emotions between individuals.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Speaking and listening are examples of verbal communication in the environment of health and social care.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also incorporates non-verbal communication, such as body language, facial emotions, and eye contact.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Reports, documentation, and care records are all forms of written communication.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Effective communication ensures information is clear, accurate and understood by all parties involved.</a:t>
            </a:r>
          </a:p>
          <a:p>
            <a:pPr algn="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(</a:t>
            </a:r>
            <a:r>
              <a:rPr lang="en-US" sz="24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Sharkiya</a:t>
            </a: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2023).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107507" y="4037699"/>
            <a:ext cx="3180493" cy="5425620"/>
            <a:chOff x="0" y="0"/>
            <a:chExt cx="870058" cy="14289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0058" cy="1428970"/>
            </a:xfrm>
            <a:custGeom>
              <a:avLst/>
              <a:gdLst/>
              <a:ahLst/>
              <a:cxnLst/>
              <a:rect l="l" t="t" r="r" b="b"/>
              <a:pathLst>
                <a:path w="870058" h="1428970">
                  <a:moveTo>
                    <a:pt x="117178" y="0"/>
                  </a:moveTo>
                  <a:lnTo>
                    <a:pt x="752880" y="0"/>
                  </a:lnTo>
                  <a:cubicBezTo>
                    <a:pt x="783958" y="0"/>
                    <a:pt x="813762" y="12345"/>
                    <a:pt x="835737" y="34320"/>
                  </a:cubicBezTo>
                  <a:cubicBezTo>
                    <a:pt x="857712" y="56296"/>
                    <a:pt x="870058" y="86100"/>
                    <a:pt x="870058" y="117178"/>
                  </a:cubicBezTo>
                  <a:lnTo>
                    <a:pt x="870058" y="1311793"/>
                  </a:lnTo>
                  <a:cubicBezTo>
                    <a:pt x="870058" y="1342870"/>
                    <a:pt x="857712" y="1372674"/>
                    <a:pt x="835737" y="1394649"/>
                  </a:cubicBezTo>
                  <a:cubicBezTo>
                    <a:pt x="813762" y="1416624"/>
                    <a:pt x="783958" y="1428970"/>
                    <a:pt x="752880" y="1428970"/>
                  </a:cubicBezTo>
                  <a:lnTo>
                    <a:pt x="117178" y="1428970"/>
                  </a:lnTo>
                  <a:cubicBezTo>
                    <a:pt x="86100" y="1428970"/>
                    <a:pt x="56296" y="1416624"/>
                    <a:pt x="34320" y="1394649"/>
                  </a:cubicBezTo>
                  <a:cubicBezTo>
                    <a:pt x="12345" y="1372674"/>
                    <a:pt x="0" y="1342870"/>
                    <a:pt x="0" y="1311793"/>
                  </a:cubicBezTo>
                  <a:lnTo>
                    <a:pt x="0" y="117178"/>
                  </a:lnTo>
                  <a:cubicBezTo>
                    <a:pt x="0" y="86100"/>
                    <a:pt x="12345" y="56296"/>
                    <a:pt x="34320" y="34320"/>
                  </a:cubicBezTo>
                  <a:cubicBezTo>
                    <a:pt x="56296" y="12345"/>
                    <a:pt x="86100" y="0"/>
                    <a:pt x="117178" y="0"/>
                  </a:cubicBezTo>
                  <a:close/>
                </a:path>
              </a:pathLst>
            </a:custGeom>
            <a:solidFill>
              <a:srgbClr val="348DD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70058" cy="14765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07917" y="250825"/>
            <a:ext cx="9211268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49"/>
              </a:lnSpc>
            </a:pPr>
            <a:r>
              <a:rPr lang="en-US" sz="5400" b="1" dirty="0">
                <a:latin typeface="Arial"/>
                <a:ea typeface="Arial"/>
                <a:cs typeface="Arial"/>
                <a:sym typeface="Arial"/>
              </a:rPr>
              <a:t>Communication model</a:t>
            </a:r>
          </a:p>
          <a:p>
            <a:pPr algn="l">
              <a:lnSpc>
                <a:spcPts val="6049"/>
              </a:lnSpc>
            </a:pPr>
            <a:r>
              <a:rPr lang="en-US" sz="5400" b="1" dirty="0">
                <a:latin typeface="Arial"/>
                <a:ea typeface="Arial"/>
                <a:cs typeface="Arial"/>
                <a:sym typeface="Arial"/>
              </a:rPr>
              <a:t> Shannon and Weaver (1949)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610601" y="360077"/>
            <a:ext cx="9369482" cy="36248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• Sender → Message → Channel → Receiver → Feedback.</a:t>
            </a:r>
          </a:p>
          <a:p>
            <a:pPr algn="l"/>
            <a:endParaRPr lang="en-US" sz="2400" dirty="0">
              <a:latin typeface="Arial"/>
              <a:ea typeface="Arial"/>
              <a:cs typeface="Arial"/>
              <a:sym typeface="Arial"/>
            </a:endParaRPr>
          </a:p>
          <a:p>
            <a:pPr algn="l"/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• ‘Noise’ can distort communication (e.g., stress, language barriers).</a:t>
            </a:r>
          </a:p>
          <a:p>
            <a:pPr algn="l"/>
            <a:endParaRPr lang="en-US" sz="2400" dirty="0">
              <a:latin typeface="Arial"/>
              <a:ea typeface="Arial"/>
              <a:cs typeface="Arial"/>
              <a:sym typeface="Arial"/>
            </a:endParaRPr>
          </a:p>
          <a:p>
            <a:pPr algn="l"/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• Feedback confirms understanding.</a:t>
            </a:r>
          </a:p>
          <a:p>
            <a:pPr algn="l"/>
            <a:endParaRPr lang="en-US" sz="2400" dirty="0">
              <a:latin typeface="Arial"/>
              <a:ea typeface="Arial"/>
              <a:cs typeface="Arial"/>
              <a:sym typeface="Arial"/>
            </a:endParaRPr>
          </a:p>
          <a:p>
            <a:pPr algn="l"/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• Helps HCAs avoid misunderstandings in patient care.</a:t>
            </a:r>
          </a:p>
          <a:p>
            <a:pPr algn="r">
              <a:lnSpc>
                <a:spcPct val="150000"/>
              </a:lnSpc>
            </a:pP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 </a:t>
            </a:r>
            <a:br>
              <a:rPr lang="en-US" sz="2400" dirty="0">
                <a:latin typeface="Arial"/>
                <a:ea typeface="Arial"/>
                <a:cs typeface="Arial"/>
                <a:sym typeface="Arial"/>
              </a:rPr>
            </a:b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2400" dirty="0" err="1">
                <a:latin typeface="Arial"/>
                <a:ea typeface="Arial"/>
                <a:cs typeface="Arial"/>
                <a:sym typeface="Arial"/>
              </a:rPr>
              <a:t>Siveri</a:t>
            </a: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, 2025)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3400" y="3826794"/>
            <a:ext cx="7143039" cy="5524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 1949, the Shannon-Weaver Model of Communication was devised by Claude Shannon and Warren Weaver. This model is widely recognised as a fundamental structure in the field of communication theory. The approach was initially created to clarify communication through technological means and signal transmission</a:t>
            </a: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, has been subsequently modified for application in diverse fields such as media studies, information theory, and interpersonal communication (</a:t>
            </a:r>
            <a:r>
              <a:rPr lang="en-US" sz="2400" dirty="0" err="1">
                <a:latin typeface="Arial"/>
                <a:ea typeface="Arial"/>
                <a:cs typeface="Arial"/>
                <a:sym typeface="Arial"/>
              </a:rPr>
              <a:t>Maiwada</a:t>
            </a: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, 2025).</a:t>
            </a:r>
          </a:p>
          <a:p>
            <a:pPr algn="l">
              <a:lnSpc>
                <a:spcPts val="4175"/>
              </a:lnSpc>
            </a:pPr>
            <a:endParaRPr lang="en-US" sz="3796" dirty="0">
              <a:solidFill>
                <a:srgbClr val="0B619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4918358" y="9686978"/>
            <a:ext cx="3138819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381"/>
              </a:lnSpc>
            </a:pPr>
            <a:r>
              <a:rPr lang="en-US" sz="2400" dirty="0">
                <a:latin typeface="Arial"/>
                <a:ea typeface="Arial"/>
                <a:cs typeface="Arial"/>
                <a:sym typeface="Arial"/>
              </a:rPr>
              <a:t>(Kumar, 2019)</a:t>
            </a:r>
          </a:p>
        </p:txBody>
      </p:sp>
      <p:pic>
        <p:nvPicPr>
          <p:cNvPr id="12" name="Picture 11" descr="A diagram of communication with text&#10;&#10;AI-generated content may be incorrect.">
            <a:extLst>
              <a:ext uri="{FF2B5EF4-FFF2-40B4-BE49-F238E27FC236}">
                <a16:creationId xmlns:a16="http://schemas.microsoft.com/office/drawing/2014/main" id="{73260863-0289-4165-72DE-E7E192AFD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2567" y="4388309"/>
            <a:ext cx="9027516" cy="4724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77628"/>
            <a:ext cx="18288000" cy="11048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258E88C0-72B2-6165-BBB1-6FDC5FCBF64C}"/>
              </a:ext>
            </a:extLst>
          </p:cNvPr>
          <p:cNvSpPr/>
          <p:nvPr/>
        </p:nvSpPr>
        <p:spPr>
          <a:xfrm>
            <a:off x="834798" y="965200"/>
            <a:ext cx="16816387" cy="1117254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Fishbone Diagram Explained</a:t>
            </a:r>
          </a:p>
        </p:txBody>
      </p:sp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B91F58DE-B5D0-0C52-28E2-86D2F0BDA1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21000"/>
            <a:ext cx="13549570" cy="640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BA662E-0502-E66E-778A-2910BDCA1356}"/>
              </a:ext>
            </a:extLst>
          </p:cNvPr>
          <p:cNvSpPr txBox="1"/>
          <p:nvPr/>
        </p:nvSpPr>
        <p:spPr>
          <a:xfrm>
            <a:off x="13792200" y="2933221"/>
            <a:ext cx="4190999" cy="6625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Fishbone Diagram, or Ishikawa Diagram, is an effective visualisation technique utilised in problem-solving and improvement management, carefully categorising the causes of a specific problem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208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8831400"/>
            <a:ext cx="18288000" cy="3847532"/>
            <a:chOff x="0" y="0"/>
            <a:chExt cx="4816593" cy="10133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013342"/>
            </a:xfrm>
            <a:custGeom>
              <a:avLst/>
              <a:gdLst/>
              <a:ahLst/>
              <a:cxnLst/>
              <a:rect l="l" t="t" r="r" b="b"/>
              <a:pathLst>
                <a:path w="4816592" h="1013342">
                  <a:moveTo>
                    <a:pt x="21167" y="0"/>
                  </a:moveTo>
                  <a:lnTo>
                    <a:pt x="4795426" y="0"/>
                  </a:lnTo>
                  <a:cubicBezTo>
                    <a:pt x="4801040" y="0"/>
                    <a:pt x="4806423" y="2230"/>
                    <a:pt x="4810393" y="6200"/>
                  </a:cubicBezTo>
                  <a:cubicBezTo>
                    <a:pt x="4814362" y="10169"/>
                    <a:pt x="4816592" y="15553"/>
                    <a:pt x="4816592" y="21167"/>
                  </a:cubicBezTo>
                  <a:lnTo>
                    <a:pt x="4816592" y="992175"/>
                  </a:lnTo>
                  <a:cubicBezTo>
                    <a:pt x="4816592" y="1003865"/>
                    <a:pt x="4807116" y="1013342"/>
                    <a:pt x="4795426" y="1013342"/>
                  </a:cubicBezTo>
                  <a:lnTo>
                    <a:pt x="21167" y="1013342"/>
                  </a:lnTo>
                  <a:cubicBezTo>
                    <a:pt x="9477" y="1013342"/>
                    <a:pt x="0" y="1003865"/>
                    <a:pt x="0" y="992175"/>
                  </a:cubicBezTo>
                  <a:lnTo>
                    <a:pt x="0" y="21167"/>
                  </a:lnTo>
                  <a:cubicBezTo>
                    <a:pt x="0" y="9477"/>
                    <a:pt x="9477" y="0"/>
                    <a:pt x="21167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93801" y="5232475"/>
            <a:ext cx="16900398" cy="5881369"/>
            <a:chOff x="0" y="0"/>
            <a:chExt cx="2618314" cy="91117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18314" cy="911178"/>
            </a:xfrm>
            <a:custGeom>
              <a:avLst/>
              <a:gdLst/>
              <a:ahLst/>
              <a:cxnLst/>
              <a:rect l="l" t="t" r="r" b="b"/>
              <a:pathLst>
                <a:path w="2618314" h="911178">
                  <a:moveTo>
                    <a:pt x="22905" y="0"/>
                  </a:moveTo>
                  <a:lnTo>
                    <a:pt x="2595409" y="0"/>
                  </a:lnTo>
                  <a:cubicBezTo>
                    <a:pt x="2601484" y="0"/>
                    <a:pt x="2607310" y="2413"/>
                    <a:pt x="2611605" y="6709"/>
                  </a:cubicBezTo>
                  <a:cubicBezTo>
                    <a:pt x="2615901" y="11004"/>
                    <a:pt x="2618314" y="16830"/>
                    <a:pt x="2618314" y="22905"/>
                  </a:cubicBezTo>
                  <a:lnTo>
                    <a:pt x="2618314" y="888273"/>
                  </a:lnTo>
                  <a:cubicBezTo>
                    <a:pt x="2618314" y="894348"/>
                    <a:pt x="2615901" y="900174"/>
                    <a:pt x="2611605" y="904469"/>
                  </a:cubicBezTo>
                  <a:cubicBezTo>
                    <a:pt x="2607310" y="908765"/>
                    <a:pt x="2601484" y="911178"/>
                    <a:pt x="2595409" y="911178"/>
                  </a:cubicBezTo>
                  <a:lnTo>
                    <a:pt x="22905" y="911178"/>
                  </a:lnTo>
                  <a:cubicBezTo>
                    <a:pt x="16830" y="911178"/>
                    <a:pt x="11004" y="908765"/>
                    <a:pt x="6709" y="904469"/>
                  </a:cubicBezTo>
                  <a:cubicBezTo>
                    <a:pt x="2413" y="900174"/>
                    <a:pt x="0" y="894348"/>
                    <a:pt x="0" y="888273"/>
                  </a:cubicBezTo>
                  <a:lnTo>
                    <a:pt x="0" y="22905"/>
                  </a:lnTo>
                  <a:cubicBezTo>
                    <a:pt x="0" y="16830"/>
                    <a:pt x="2413" y="11004"/>
                    <a:pt x="6709" y="6709"/>
                  </a:cubicBezTo>
                  <a:cubicBezTo>
                    <a:pt x="11004" y="2413"/>
                    <a:pt x="16830" y="0"/>
                    <a:pt x="22905" y="0"/>
                  </a:cubicBezTo>
                  <a:close/>
                </a:path>
              </a:pathLst>
            </a:custGeom>
            <a:blipFill>
              <a:blip r:embed="rId2"/>
              <a:stretch>
                <a:fillRect t="-45784" b="-45784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33899" y="2432704"/>
            <a:ext cx="2459144" cy="3847532"/>
            <a:chOff x="0" y="0"/>
            <a:chExt cx="647676" cy="101334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73201" y="2773001"/>
            <a:ext cx="2361775" cy="31162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715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norms and guidelines of practice in the fields of health and social care place a high value on communication.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3885565" y="2432704"/>
            <a:ext cx="2459144" cy="3847532"/>
            <a:chOff x="0" y="0"/>
            <a:chExt cx="647676" cy="101334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637231" y="2432704"/>
            <a:ext cx="2459144" cy="3847532"/>
            <a:chOff x="0" y="0"/>
            <a:chExt cx="647676" cy="101334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401175" y="2432704"/>
            <a:ext cx="2459144" cy="3847532"/>
            <a:chOff x="0" y="0"/>
            <a:chExt cx="647676" cy="101334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098444" y="2432704"/>
            <a:ext cx="2459144" cy="3847532"/>
            <a:chOff x="0" y="0"/>
            <a:chExt cx="647676" cy="101334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4800156" y="2432704"/>
            <a:ext cx="2459144" cy="3847532"/>
            <a:chOff x="0" y="0"/>
            <a:chExt cx="647676" cy="1013342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47676" cy="1013342"/>
            </a:xfrm>
            <a:custGeom>
              <a:avLst/>
              <a:gdLst/>
              <a:ahLst/>
              <a:cxnLst/>
              <a:rect l="l" t="t" r="r" b="b"/>
              <a:pathLst>
                <a:path w="647676" h="1013342">
                  <a:moveTo>
                    <a:pt x="157411" y="0"/>
                  </a:moveTo>
                  <a:lnTo>
                    <a:pt x="490265" y="0"/>
                  </a:lnTo>
                  <a:cubicBezTo>
                    <a:pt x="532013" y="0"/>
                    <a:pt x="572051" y="16584"/>
                    <a:pt x="601571" y="46105"/>
                  </a:cubicBezTo>
                  <a:cubicBezTo>
                    <a:pt x="631092" y="75625"/>
                    <a:pt x="647676" y="115663"/>
                    <a:pt x="647676" y="157411"/>
                  </a:cubicBezTo>
                  <a:lnTo>
                    <a:pt x="647676" y="855931"/>
                  </a:lnTo>
                  <a:cubicBezTo>
                    <a:pt x="647676" y="897679"/>
                    <a:pt x="631092" y="937717"/>
                    <a:pt x="601571" y="967237"/>
                  </a:cubicBezTo>
                  <a:cubicBezTo>
                    <a:pt x="572051" y="996757"/>
                    <a:pt x="532013" y="1013342"/>
                    <a:pt x="490265" y="1013342"/>
                  </a:cubicBezTo>
                  <a:lnTo>
                    <a:pt x="157411" y="1013342"/>
                  </a:lnTo>
                  <a:cubicBezTo>
                    <a:pt x="115663" y="1013342"/>
                    <a:pt x="75625" y="996757"/>
                    <a:pt x="46105" y="967237"/>
                  </a:cubicBezTo>
                  <a:cubicBezTo>
                    <a:pt x="16584" y="937717"/>
                    <a:pt x="0" y="897679"/>
                    <a:pt x="0" y="855931"/>
                  </a:cubicBezTo>
                  <a:lnTo>
                    <a:pt x="0" y="157411"/>
                  </a:lnTo>
                  <a:cubicBezTo>
                    <a:pt x="0" y="115663"/>
                    <a:pt x="16584" y="75625"/>
                    <a:pt x="46105" y="46105"/>
                  </a:cubicBezTo>
                  <a:cubicBezTo>
                    <a:pt x="75625" y="16584"/>
                    <a:pt x="115663" y="0"/>
                    <a:pt x="157411" y="0"/>
                  </a:cubicBezTo>
                  <a:close/>
                </a:path>
              </a:pathLst>
            </a:custGeom>
            <a:solidFill>
              <a:srgbClr val="0B619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47625"/>
              <a:ext cx="647676" cy="1060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033141" y="2947943"/>
            <a:ext cx="2244208" cy="2208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Regulatory bodies emphasise clear, respectful and effective communication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34801" y="3026235"/>
            <a:ext cx="2064004" cy="2423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15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Professionals must communicate appropriately with both service users and colleagues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6900" y="3259186"/>
            <a:ext cx="2275391" cy="2047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15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Effective communication supports ethical practice and professionalism</a:t>
            </a:r>
          </a:p>
          <a:p>
            <a:pPr algn="l">
              <a:lnSpc>
                <a:spcPts val="2715"/>
              </a:lnSpc>
            </a:pPr>
            <a:endParaRPr lang="en-US" sz="1939" dirty="0">
              <a:solidFill>
                <a:srgbClr val="F6F8F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2451275" y="3116058"/>
            <a:ext cx="1803584" cy="2047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15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It promotes teamwork within multidisciplinary teams</a:t>
            </a:r>
          </a:p>
          <a:p>
            <a:pPr algn="l">
              <a:lnSpc>
                <a:spcPts val="2715"/>
              </a:lnSpc>
            </a:pPr>
            <a:endParaRPr lang="en-US" sz="1939" dirty="0">
              <a:solidFill>
                <a:srgbClr val="F6F8F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4882923" y="2808848"/>
            <a:ext cx="2243682" cy="2047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15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It ensures accountability and responsibility in care delivery </a:t>
            </a:r>
          </a:p>
          <a:p>
            <a:pPr algn="l">
              <a:lnSpc>
                <a:spcPts val="2715"/>
              </a:lnSpc>
            </a:pPr>
            <a:endParaRPr lang="en-US" sz="1939" dirty="0">
              <a:solidFill>
                <a:srgbClr val="F6F8F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4910419" y="4958359"/>
            <a:ext cx="2188690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15"/>
              </a:lnSpc>
            </a:pP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(Collings-Hughes </a:t>
            </a:r>
            <a:r>
              <a:rPr lang="en-US" sz="2400" i="1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et al., </a:t>
            </a:r>
            <a:r>
              <a:rPr lang="en-US" sz="2400" dirty="0">
                <a:solidFill>
                  <a:srgbClr val="F6F8F7"/>
                </a:solidFill>
                <a:latin typeface="Arial"/>
                <a:ea typeface="Arial"/>
                <a:cs typeface="Arial"/>
                <a:sym typeface="Arial"/>
              </a:rPr>
              <a:t>2022).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494119" y="607401"/>
            <a:ext cx="12533201" cy="830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5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Relevance to Professional Practice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26126" y="5912525"/>
            <a:ext cx="5273436" cy="4374475"/>
            <a:chOff x="0" y="0"/>
            <a:chExt cx="1388888" cy="11521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8888" cy="1152125"/>
            </a:xfrm>
            <a:custGeom>
              <a:avLst/>
              <a:gdLst/>
              <a:ahLst/>
              <a:cxnLst/>
              <a:rect l="l" t="t" r="r" b="b"/>
              <a:pathLst>
                <a:path w="1388888" h="1152125">
                  <a:moveTo>
                    <a:pt x="73405" y="0"/>
                  </a:moveTo>
                  <a:lnTo>
                    <a:pt x="1315483" y="0"/>
                  </a:lnTo>
                  <a:cubicBezTo>
                    <a:pt x="1356024" y="0"/>
                    <a:pt x="1388888" y="32864"/>
                    <a:pt x="1388888" y="73405"/>
                  </a:cubicBezTo>
                  <a:lnTo>
                    <a:pt x="1388888" y="1078720"/>
                  </a:lnTo>
                  <a:cubicBezTo>
                    <a:pt x="1388888" y="1119261"/>
                    <a:pt x="1356024" y="1152125"/>
                    <a:pt x="1315483" y="1152125"/>
                  </a:cubicBezTo>
                  <a:lnTo>
                    <a:pt x="73405" y="1152125"/>
                  </a:lnTo>
                  <a:cubicBezTo>
                    <a:pt x="32864" y="1152125"/>
                    <a:pt x="0" y="1119261"/>
                    <a:pt x="0" y="1078720"/>
                  </a:cubicBezTo>
                  <a:lnTo>
                    <a:pt x="0" y="73405"/>
                  </a:lnTo>
                  <a:cubicBezTo>
                    <a:pt x="0" y="32864"/>
                    <a:pt x="32864" y="0"/>
                    <a:pt x="73405" y="0"/>
                  </a:cubicBezTo>
                  <a:close/>
                </a:path>
              </a:pathLst>
            </a:custGeom>
            <a:solidFill>
              <a:srgbClr val="348DD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388888" cy="1199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04891" y="3142536"/>
            <a:ext cx="7081426" cy="5798640"/>
            <a:chOff x="0" y="0"/>
            <a:chExt cx="1180045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80045" cy="812800"/>
            </a:xfrm>
            <a:custGeom>
              <a:avLst/>
              <a:gdLst/>
              <a:ahLst/>
              <a:cxnLst/>
              <a:rect l="l" t="t" r="r" b="b"/>
              <a:pathLst>
                <a:path w="1180045" h="812800">
                  <a:moveTo>
                    <a:pt x="50046" y="0"/>
                  </a:moveTo>
                  <a:lnTo>
                    <a:pt x="1129999" y="0"/>
                  </a:lnTo>
                  <a:cubicBezTo>
                    <a:pt x="1143272" y="0"/>
                    <a:pt x="1156002" y="5273"/>
                    <a:pt x="1165387" y="14658"/>
                  </a:cubicBezTo>
                  <a:cubicBezTo>
                    <a:pt x="1174772" y="24044"/>
                    <a:pt x="1180045" y="36773"/>
                    <a:pt x="1180045" y="50046"/>
                  </a:cubicBezTo>
                  <a:lnTo>
                    <a:pt x="1180045" y="762754"/>
                  </a:lnTo>
                  <a:cubicBezTo>
                    <a:pt x="1180045" y="776027"/>
                    <a:pt x="1174772" y="788756"/>
                    <a:pt x="1165387" y="798142"/>
                  </a:cubicBezTo>
                  <a:cubicBezTo>
                    <a:pt x="1156002" y="807527"/>
                    <a:pt x="1143272" y="812800"/>
                    <a:pt x="1129999" y="812800"/>
                  </a:cubicBezTo>
                  <a:lnTo>
                    <a:pt x="50046" y="812800"/>
                  </a:lnTo>
                  <a:cubicBezTo>
                    <a:pt x="36773" y="812800"/>
                    <a:pt x="24044" y="807527"/>
                    <a:pt x="14658" y="798142"/>
                  </a:cubicBezTo>
                  <a:cubicBezTo>
                    <a:pt x="5273" y="788756"/>
                    <a:pt x="0" y="776027"/>
                    <a:pt x="0" y="762754"/>
                  </a:cubicBezTo>
                  <a:lnTo>
                    <a:pt x="0" y="50046"/>
                  </a:lnTo>
                  <a:cubicBezTo>
                    <a:pt x="0" y="36773"/>
                    <a:pt x="5273" y="24044"/>
                    <a:pt x="14658" y="14658"/>
                  </a:cubicBezTo>
                  <a:cubicBezTo>
                    <a:pt x="24044" y="5273"/>
                    <a:pt x="36773" y="0"/>
                    <a:pt x="50046" y="0"/>
                  </a:cubicBezTo>
                  <a:close/>
                </a:path>
              </a:pathLst>
            </a:custGeom>
            <a:blipFill>
              <a:blip r:embed="rId2"/>
              <a:stretch>
                <a:fillRect l="-1756" r="-175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2400" y="279856"/>
            <a:ext cx="15163800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5400" b="1" dirty="0">
                <a:latin typeface="Arial"/>
                <a:ea typeface="Arial"/>
                <a:cs typeface="Arial"/>
                <a:sym typeface="Arial"/>
              </a:rPr>
              <a:t>Practical Example-Health Care Assistant</a:t>
            </a:r>
          </a:p>
        </p:txBody>
      </p:sp>
      <p:sp>
        <p:nvSpPr>
          <p:cNvPr id="12" name="TextBox 12"/>
          <p:cNvSpPr txBox="1"/>
          <p:nvPr/>
        </p:nvSpPr>
        <p:spPr>
          <a:xfrm rot="-5400000">
            <a:off x="8735032" y="5240482"/>
            <a:ext cx="1980961" cy="352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6"/>
              </a:lnSpc>
            </a:pPr>
            <a:r>
              <a:rPr lang="en-US" sz="1876" b="1">
                <a:solidFill>
                  <a:srgbClr val="F6F8F7"/>
                </a:solidFill>
                <a:latin typeface="Arial Bold"/>
                <a:ea typeface="Arial Bold"/>
                <a:cs typeface="Arial Bold"/>
                <a:sym typeface="Arial Bold"/>
              </a:rPr>
              <a:t>Troponin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200" y="3875293"/>
            <a:ext cx="7734776" cy="349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7644954" y="3401198"/>
            <a:ext cx="1054201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• In a care home setting, effective communication is essential when supporting older adults with dementia (Backhouse and Ruston, 2022)</a:t>
            </a:r>
          </a:p>
          <a:p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• Clear and calm verbal communication helps reduce confusion and anxiety</a:t>
            </a:r>
          </a:p>
          <a:p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•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needs is aided by analysing subtle signals like movements and facial expressions.</a:t>
            </a:r>
          </a:p>
          <a:p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• Active listening allows the healthcare assistant to respond appropriately and compassionately</a:t>
            </a:r>
          </a:p>
          <a:p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• Accurate written communication in care records ensures continuity of care between staff members</a:t>
            </a:r>
          </a:p>
          <a:p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• Good documentation supports teamwork and patient safety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3E4718-6963-DD20-68B5-648B395F1AC5}"/>
              </a:ext>
            </a:extLst>
          </p:cNvPr>
          <p:cNvSpPr txBox="1"/>
          <p:nvPr/>
        </p:nvSpPr>
        <p:spPr>
          <a:xfrm>
            <a:off x="13563600" y="9605833"/>
            <a:ext cx="4250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(Paterson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Italics"/>
                <a:cs typeface="Arial" panose="020B0604020202020204" pitchFamily="34" charset="0"/>
                <a:sym typeface="Arial Italics"/>
              </a:rPr>
              <a:t>et al.,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2023).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0" y="33255"/>
            <a:ext cx="8138049" cy="10287000"/>
            <a:chOff x="0" y="0"/>
            <a:chExt cx="2143354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43354" cy="2709333"/>
            </a:xfrm>
            <a:custGeom>
              <a:avLst/>
              <a:gdLst/>
              <a:ahLst/>
              <a:cxnLst/>
              <a:rect l="l" t="t" r="r" b="b"/>
              <a:pathLst>
                <a:path w="2143354" h="2709333">
                  <a:moveTo>
                    <a:pt x="0" y="0"/>
                  </a:moveTo>
                  <a:lnTo>
                    <a:pt x="2143354" y="0"/>
                  </a:lnTo>
                  <a:lnTo>
                    <a:pt x="2143354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121F49">
                    <a:alpha val="100000"/>
                  </a:srgbClr>
                </a:gs>
                <a:gs pos="100000">
                  <a:srgbClr val="9AAFC0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14335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381999" y="-3314700"/>
            <a:ext cx="11582401" cy="16687800"/>
            <a:chOff x="0" y="0"/>
            <a:chExt cx="769156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9156" cy="812800"/>
            </a:xfrm>
            <a:custGeom>
              <a:avLst/>
              <a:gdLst/>
              <a:ahLst/>
              <a:cxnLst/>
              <a:rect l="l" t="t" r="r" b="b"/>
              <a:pathLst>
                <a:path w="769156" h="812800">
                  <a:moveTo>
                    <a:pt x="384578" y="0"/>
                  </a:moveTo>
                  <a:cubicBezTo>
                    <a:pt x="172181" y="0"/>
                    <a:pt x="0" y="181951"/>
                    <a:pt x="0" y="406400"/>
                  </a:cubicBezTo>
                  <a:cubicBezTo>
                    <a:pt x="0" y="630849"/>
                    <a:pt x="172181" y="812800"/>
                    <a:pt x="384578" y="812800"/>
                  </a:cubicBezTo>
                  <a:cubicBezTo>
                    <a:pt x="596974" y="812800"/>
                    <a:pt x="769156" y="630849"/>
                    <a:pt x="769156" y="406400"/>
                  </a:cubicBezTo>
                  <a:cubicBezTo>
                    <a:pt x="769156" y="181951"/>
                    <a:pt x="596974" y="0"/>
                    <a:pt x="38457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2108" y="38100"/>
              <a:ext cx="624939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0762095" y="7466247"/>
            <a:ext cx="171165" cy="171165"/>
          </a:xfrm>
          <a:custGeom>
            <a:avLst/>
            <a:gdLst/>
            <a:ahLst/>
            <a:cxnLst/>
            <a:rect l="l" t="t" r="r" b="b"/>
            <a:pathLst>
              <a:path w="171165" h="171165">
                <a:moveTo>
                  <a:pt x="0" y="0"/>
                </a:moveTo>
                <a:lnTo>
                  <a:pt x="171165" y="0"/>
                </a:lnTo>
                <a:lnTo>
                  <a:pt x="171165" y="171164"/>
                </a:lnTo>
                <a:lnTo>
                  <a:pt x="0" y="17116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10933260" y="712470"/>
            <a:ext cx="6842437" cy="680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80"/>
              </a:lnSpc>
            </a:pPr>
            <a:r>
              <a:rPr lang="en-US" sz="5400" b="1" spc="-240" dirty="0">
                <a:solidFill>
                  <a:srgbClr val="111D48"/>
                </a:solidFill>
                <a:latin typeface="Arial" panose="020B0604020202020204" pitchFamily="34" charset="0"/>
                <a:ea typeface="Inter Semi-Bold"/>
                <a:cs typeface="Arial" panose="020B0604020202020204" pitchFamily="34" charset="0"/>
                <a:sym typeface="Inter Semi-Bold"/>
              </a:rPr>
              <a:t>Conclusion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829800" y="2705100"/>
            <a:ext cx="8229600" cy="60217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In conclusion, communication is a vital skill that plays a central role in professional practice within health and social care (Kerr </a:t>
            </a:r>
            <a:r>
              <a:rPr lang="en-US" sz="2400" i="1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et al., 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2022).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solidFill>
                <a:srgbClr val="111D48"/>
              </a:solidFill>
              <a:latin typeface="Arial" panose="020B0604020202020204" pitchFamily="34" charset="0"/>
              <a:ea typeface="Inter"/>
              <a:cs typeface="Arial" panose="020B0604020202020204" pitchFamily="34" charset="0"/>
              <a:sym typeface="Inter"/>
            </a:endParaRP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It supports safe and person-centered care, strengthens professional relationships, and helps meet ethical and professional standards. </a:t>
            </a:r>
            <a:r>
              <a:rPr lang="en-GB" sz="2400" dirty="0"/>
              <a:t>Health and social care professionals can substantially enhance the level of care and outcomes for service consumers by implementing successful communication abilities in practice 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(</a:t>
            </a:r>
            <a:r>
              <a:rPr lang="en-US" sz="2400" dirty="0" err="1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Corbaz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-Kurth </a:t>
            </a:r>
            <a:r>
              <a:rPr lang="en-US" sz="2400" i="1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et al</a:t>
            </a:r>
            <a:r>
              <a:rPr lang="en-US" sz="2400" dirty="0">
                <a:solidFill>
                  <a:srgbClr val="111D48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., 2025).</a:t>
            </a:r>
          </a:p>
          <a:p>
            <a:pPr algn="l">
              <a:lnSpc>
                <a:spcPts val="4011"/>
              </a:lnSpc>
            </a:pPr>
            <a:endParaRPr lang="en-US" sz="2865" dirty="0">
              <a:solidFill>
                <a:srgbClr val="111D48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41"/>
            <a:ext cx="14859000" cy="1274621"/>
          </a:xfrm>
        </p:spPr>
        <p:txBody>
          <a:bodyPr>
            <a:normAutofit/>
          </a:bodyPr>
          <a:lstStyle/>
          <a:p>
            <a:pPr algn="l"/>
            <a:r>
              <a:rPr sz="5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 List</a:t>
            </a:r>
            <a:endParaRPr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76499"/>
            <a:ext cx="17449800" cy="739854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Backhouse, T. and Ruston, A. (2022) ‘Home‐care workers' experiences of assisting people with dementia with their personal care: A qualitative interview study’, 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30(3), pp.e749-e759.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Collings-Hughes, D., Townsend, R. and Williams, B. (2022) ‘Professional codes of conduct: A scoping review’, 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29(1), pp.19-34.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Corbaz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-Kurth, S., Weissbrodt, R., Juvet, T.M.,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Hannart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Krsmanovic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B., Salamin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Plaschy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I. and Terrier, P. (2025) ‘How does trust emerge in interprofessional collaboration? A qualitative study of the significance, importance, and dynamics of trust in healthcare teams and networks’, 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pp.1-10.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Kerr, D., Martin, P., Furber, L., Winterburn, S., Milnes, S., Nielsen, A. and Strachan, P. (2022) ‘Communication skills training for nurses: Is it time for a standardised nursing model?’,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Patient Education and Counselling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105(7), pp.1970-1975.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Kumar, R. (2019)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Shannon and Weaver Model.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https://jmcstudyhub.com/shannon-and-weaver-model-of-communication-mass-communication/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E5795-4BB6-82AD-980F-30D330E9C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C04C-501D-D287-088C-B9302263B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00301"/>
            <a:ext cx="17373600" cy="714314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Maiwada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A.A. (2025) ‘Role of Effective Communication Strategy as A Veritable Tool to Deepen Trade Facilitation’, 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Economit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Journal: Scientific Journal of Accountancy, Management and Finance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5(2), pp.111-124.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Paterson, C., Roberts, C. and Bail, K. (2023) ‘Paper care not patient care’: Nurse and patient experiences of comprehensive risk assessment and care plan documentation in hospital’,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Nursing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32(3-4), pp.523-538.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S.H.,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N. and Afandi, A. (2022) ‘Root cause analysis using fishbone diagram: company management decision making’,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Business, Taxation and Economics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1(6), pp.566-576.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Sharkiya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S.H. (2023) ‘Quality communication can improve patient-centred health outcomes among older patients: a rapid review’, 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23(1), p.886.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Siveri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C. (2025) ‘Key Characteristics Of Communications Barriers In Organizational Context’,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 Trends: Key Concepts and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 4(1), pp.79-91.</a:t>
            </a:r>
          </a:p>
          <a:p>
            <a:pPr marL="0" indent="0">
              <a:buNone/>
            </a:pP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/>
          </a:p>
          <a:p>
            <a:pPr marL="0" indent="0">
              <a:lnSpc>
                <a:spcPct val="110000"/>
              </a:lnSpc>
              <a:buNone/>
            </a:pPr>
            <a:endParaRPr lang="en-GB" sz="2400" dirty="0"/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739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1095</Words>
  <Application>Microsoft Macintosh PowerPoint</Application>
  <PresentationFormat>Custom</PresentationFormat>
  <Paragraphs>88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 Bold</vt:lpstr>
      <vt:lpstr>Inter</vt:lpstr>
      <vt:lpstr>Aptos</vt:lpstr>
      <vt:lpstr>Arial</vt:lpstr>
      <vt:lpstr>Calibri</vt:lpstr>
      <vt:lpstr>Office Theme</vt:lpstr>
      <vt:lpstr>Communication as a Key Skill in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Medical Case Presentation</dc:title>
  <cp:lastModifiedBy>Ansar Ali (2433274)</cp:lastModifiedBy>
  <cp:revision>12</cp:revision>
  <dcterms:created xsi:type="dcterms:W3CDTF">2006-08-16T00:00:00Z</dcterms:created>
  <dcterms:modified xsi:type="dcterms:W3CDTF">2026-02-22T19:12:30Z</dcterms:modified>
  <dc:identifier>DAHB3vFaMqQ</dc:identifier>
</cp:coreProperties>
</file>