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6"/>
  </p:notesMasterIdLst>
  <p:sldIdLst>
    <p:sldId id="581" r:id="rId5"/>
    <p:sldId id="647" r:id="rId6"/>
    <p:sldId id="257" r:id="rId7"/>
    <p:sldId id="665" r:id="rId8"/>
    <p:sldId id="614" r:id="rId9"/>
    <p:sldId id="684" r:id="rId10"/>
    <p:sldId id="603" r:id="rId11"/>
    <p:sldId id="669" r:id="rId12"/>
    <p:sldId id="672" r:id="rId13"/>
    <p:sldId id="678" r:id="rId14"/>
    <p:sldId id="680" r:id="rId15"/>
    <p:sldId id="674" r:id="rId16"/>
    <p:sldId id="673" r:id="rId17"/>
    <p:sldId id="675" r:id="rId18"/>
    <p:sldId id="676" r:id="rId19"/>
    <p:sldId id="679" r:id="rId20"/>
    <p:sldId id="682" r:id="rId21"/>
    <p:sldId id="681" r:id="rId22"/>
    <p:sldId id="683" r:id="rId23"/>
    <p:sldId id="605" r:id="rId24"/>
    <p:sldId id="707" r:id="rId25"/>
    <p:sldId id="687" r:id="rId26"/>
    <p:sldId id="688" r:id="rId27"/>
    <p:sldId id="691" r:id="rId28"/>
    <p:sldId id="692" r:id="rId29"/>
    <p:sldId id="693" r:id="rId30"/>
    <p:sldId id="696" r:id="rId31"/>
    <p:sldId id="694" r:id="rId32"/>
    <p:sldId id="697" r:id="rId33"/>
    <p:sldId id="695" r:id="rId34"/>
    <p:sldId id="689" r:id="rId35"/>
    <p:sldId id="700" r:id="rId36"/>
    <p:sldId id="701" r:id="rId37"/>
    <p:sldId id="685" r:id="rId38"/>
    <p:sldId id="686" r:id="rId39"/>
    <p:sldId id="710" r:id="rId40"/>
    <p:sldId id="703" r:id="rId41"/>
    <p:sldId id="709" r:id="rId42"/>
    <p:sldId id="712" r:id="rId43"/>
    <p:sldId id="711" r:id="rId44"/>
    <p:sldId id="705" r:id="rId45"/>
    <p:sldId id="715" r:id="rId46"/>
    <p:sldId id="714" r:id="rId47"/>
    <p:sldId id="716" r:id="rId48"/>
    <p:sldId id="713" r:id="rId49"/>
    <p:sldId id="717" r:id="rId50"/>
    <p:sldId id="720" r:id="rId51"/>
    <p:sldId id="719" r:id="rId52"/>
    <p:sldId id="706" r:id="rId53"/>
    <p:sldId id="721" r:id="rId54"/>
    <p:sldId id="722"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BEB4E62-57A5-4CA7-A05C-A10F779A3FFC}">
          <p14:sldIdLst>
            <p14:sldId id="581"/>
            <p14:sldId id="647"/>
            <p14:sldId id="257"/>
            <p14:sldId id="665"/>
            <p14:sldId id="614"/>
            <p14:sldId id="684"/>
            <p14:sldId id="603"/>
            <p14:sldId id="669"/>
            <p14:sldId id="672"/>
            <p14:sldId id="678"/>
            <p14:sldId id="680"/>
            <p14:sldId id="674"/>
            <p14:sldId id="673"/>
            <p14:sldId id="675"/>
            <p14:sldId id="676"/>
            <p14:sldId id="679"/>
            <p14:sldId id="682"/>
            <p14:sldId id="681"/>
            <p14:sldId id="683"/>
            <p14:sldId id="605"/>
            <p14:sldId id="707"/>
            <p14:sldId id="687"/>
            <p14:sldId id="688"/>
            <p14:sldId id="691"/>
            <p14:sldId id="692"/>
            <p14:sldId id="693"/>
            <p14:sldId id="696"/>
            <p14:sldId id="694"/>
            <p14:sldId id="697"/>
            <p14:sldId id="695"/>
            <p14:sldId id="689"/>
            <p14:sldId id="700"/>
            <p14:sldId id="701"/>
            <p14:sldId id="685"/>
            <p14:sldId id="686"/>
            <p14:sldId id="710"/>
            <p14:sldId id="703"/>
            <p14:sldId id="709"/>
            <p14:sldId id="712"/>
            <p14:sldId id="711"/>
            <p14:sldId id="705"/>
            <p14:sldId id="715"/>
            <p14:sldId id="714"/>
            <p14:sldId id="716"/>
            <p14:sldId id="713"/>
            <p14:sldId id="717"/>
            <p14:sldId id="720"/>
            <p14:sldId id="719"/>
            <p14:sldId id="706"/>
            <p14:sldId id="721"/>
            <p14:sldId id="72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ACA73D-CC5F-4245-AF2A-3DBF96A3F0AF}" v="24" dt="2025-10-28T10:47:42.414"/>
  </p1510:revLst>
</p1510:revInfo>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482" autoAdjust="0"/>
    <p:restoredTop sz="94162" autoAdjust="0"/>
  </p:normalViewPr>
  <p:slideViewPr>
    <p:cSldViewPr snapToGrid="0">
      <p:cViewPr varScale="1">
        <p:scale>
          <a:sx n="98" d="100"/>
          <a:sy n="98" d="100"/>
        </p:scale>
        <p:origin x="30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61" Type="http://schemas.microsoft.com/office/2015/10/relationships/revisionInfo" Target="revisionInfo.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4034A6-C098-4A1B-A944-F5C0ABE016C0}"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F5F6C8E8-5E01-4640-9082-7895A17B8011}">
      <dgm:prSet/>
      <dgm:spPr/>
      <dgm:t>
        <a:bodyPr/>
        <a:lstStyle/>
        <a:p>
          <a:r>
            <a:rPr lang="en-GB"/>
            <a:t>The essence of qualitative research is to make sense of and recognise patterns among words in order to build up a meaningful picture without compromising its richness and different features. </a:t>
          </a:r>
          <a:endParaRPr lang="en-US"/>
        </a:p>
      </dgm:t>
    </dgm:pt>
    <dgm:pt modelId="{9F06FFAF-CAB5-441B-96C4-F6AE5F338F8B}" type="parTrans" cxnId="{590D7F13-99B2-4709-BE19-933181936C2A}">
      <dgm:prSet/>
      <dgm:spPr/>
      <dgm:t>
        <a:bodyPr/>
        <a:lstStyle/>
        <a:p>
          <a:endParaRPr lang="en-US"/>
        </a:p>
      </dgm:t>
    </dgm:pt>
    <dgm:pt modelId="{93BDA647-D482-433B-81BC-C535E2F22C87}" type="sibTrans" cxnId="{590D7F13-99B2-4709-BE19-933181936C2A}">
      <dgm:prSet/>
      <dgm:spPr/>
      <dgm:t>
        <a:bodyPr/>
        <a:lstStyle/>
        <a:p>
          <a:endParaRPr lang="en-US"/>
        </a:p>
      </dgm:t>
    </dgm:pt>
    <dgm:pt modelId="{389C034C-2678-4F3D-8E90-ACCA35800C78}">
      <dgm:prSet/>
      <dgm:spPr/>
      <dgm:t>
        <a:bodyPr/>
        <a:lstStyle/>
        <a:p>
          <a:r>
            <a:rPr lang="en-GB"/>
            <a:t>Qualitative research aims to answer questions about how, where, when, who, and why to develop new theories or challenge existing ones, which is different from quantitative research.</a:t>
          </a:r>
          <a:endParaRPr lang="en-US"/>
        </a:p>
      </dgm:t>
    </dgm:pt>
    <dgm:pt modelId="{3B0CB7BC-9583-42A7-BE17-D97FC63E14D4}" type="parTrans" cxnId="{2FA5D640-B060-43A3-A607-A1C48673DC5E}">
      <dgm:prSet/>
      <dgm:spPr/>
      <dgm:t>
        <a:bodyPr/>
        <a:lstStyle/>
        <a:p>
          <a:endParaRPr lang="en-US"/>
        </a:p>
      </dgm:t>
    </dgm:pt>
    <dgm:pt modelId="{490577C3-C6EA-4E08-9B59-9BAB6CA7F5C3}" type="sibTrans" cxnId="{2FA5D640-B060-43A3-A607-A1C48673DC5E}">
      <dgm:prSet/>
      <dgm:spPr/>
      <dgm:t>
        <a:bodyPr/>
        <a:lstStyle/>
        <a:p>
          <a:endParaRPr lang="en-US"/>
        </a:p>
      </dgm:t>
    </dgm:pt>
    <dgm:pt modelId="{4BE35C3B-C860-4DC0-93C9-B1160FE2DB66}" type="pres">
      <dgm:prSet presAssocID="{A34034A6-C098-4A1B-A944-F5C0ABE016C0}" presName="hierChild1" presStyleCnt="0">
        <dgm:presLayoutVars>
          <dgm:chPref val="1"/>
          <dgm:dir/>
          <dgm:animOne val="branch"/>
          <dgm:animLvl val="lvl"/>
          <dgm:resizeHandles/>
        </dgm:presLayoutVars>
      </dgm:prSet>
      <dgm:spPr/>
    </dgm:pt>
    <dgm:pt modelId="{340EB8AA-4ACB-44C9-9986-56F2F589F8B3}" type="pres">
      <dgm:prSet presAssocID="{F5F6C8E8-5E01-4640-9082-7895A17B8011}" presName="hierRoot1" presStyleCnt="0"/>
      <dgm:spPr/>
    </dgm:pt>
    <dgm:pt modelId="{B2817695-292C-40FC-9275-75229F19ED2E}" type="pres">
      <dgm:prSet presAssocID="{F5F6C8E8-5E01-4640-9082-7895A17B8011}" presName="composite" presStyleCnt="0"/>
      <dgm:spPr/>
    </dgm:pt>
    <dgm:pt modelId="{55AA24D8-D99D-4BB0-954E-F611B769958E}" type="pres">
      <dgm:prSet presAssocID="{F5F6C8E8-5E01-4640-9082-7895A17B8011}" presName="background" presStyleLbl="node0" presStyleIdx="0" presStyleCnt="2"/>
      <dgm:spPr/>
    </dgm:pt>
    <dgm:pt modelId="{D6914257-256A-4D7F-8F2F-C75695E28B8D}" type="pres">
      <dgm:prSet presAssocID="{F5F6C8E8-5E01-4640-9082-7895A17B8011}" presName="text" presStyleLbl="fgAcc0" presStyleIdx="0" presStyleCnt="2">
        <dgm:presLayoutVars>
          <dgm:chPref val="3"/>
        </dgm:presLayoutVars>
      </dgm:prSet>
      <dgm:spPr/>
    </dgm:pt>
    <dgm:pt modelId="{B42F7BEA-0242-4ABE-B78A-37D1EBBBE57B}" type="pres">
      <dgm:prSet presAssocID="{F5F6C8E8-5E01-4640-9082-7895A17B8011}" presName="hierChild2" presStyleCnt="0"/>
      <dgm:spPr/>
    </dgm:pt>
    <dgm:pt modelId="{40C272A8-3827-48AA-B3DF-564907195B3C}" type="pres">
      <dgm:prSet presAssocID="{389C034C-2678-4F3D-8E90-ACCA35800C78}" presName="hierRoot1" presStyleCnt="0"/>
      <dgm:spPr/>
    </dgm:pt>
    <dgm:pt modelId="{2801684E-BE5C-4972-A3B1-C38B4EFD5DB3}" type="pres">
      <dgm:prSet presAssocID="{389C034C-2678-4F3D-8E90-ACCA35800C78}" presName="composite" presStyleCnt="0"/>
      <dgm:spPr/>
    </dgm:pt>
    <dgm:pt modelId="{E58F9A20-DD6D-42EC-8E97-D7B4A56829C2}" type="pres">
      <dgm:prSet presAssocID="{389C034C-2678-4F3D-8E90-ACCA35800C78}" presName="background" presStyleLbl="node0" presStyleIdx="1" presStyleCnt="2"/>
      <dgm:spPr/>
    </dgm:pt>
    <dgm:pt modelId="{DF21BCDC-A3B8-4FC0-B5BA-6DEFE63CC289}" type="pres">
      <dgm:prSet presAssocID="{389C034C-2678-4F3D-8E90-ACCA35800C78}" presName="text" presStyleLbl="fgAcc0" presStyleIdx="1" presStyleCnt="2">
        <dgm:presLayoutVars>
          <dgm:chPref val="3"/>
        </dgm:presLayoutVars>
      </dgm:prSet>
      <dgm:spPr/>
    </dgm:pt>
    <dgm:pt modelId="{0CF44D0F-D37C-41B2-B328-8B683953E8A1}" type="pres">
      <dgm:prSet presAssocID="{389C034C-2678-4F3D-8E90-ACCA35800C78}" presName="hierChild2" presStyleCnt="0"/>
      <dgm:spPr/>
    </dgm:pt>
  </dgm:ptLst>
  <dgm:cxnLst>
    <dgm:cxn modelId="{590D7F13-99B2-4709-BE19-933181936C2A}" srcId="{A34034A6-C098-4A1B-A944-F5C0ABE016C0}" destId="{F5F6C8E8-5E01-4640-9082-7895A17B8011}" srcOrd="0" destOrd="0" parTransId="{9F06FFAF-CAB5-441B-96C4-F6AE5F338F8B}" sibTransId="{93BDA647-D482-433B-81BC-C535E2F22C87}"/>
    <dgm:cxn modelId="{81E3E13D-F26F-4823-B136-316555919A9E}" type="presOf" srcId="{F5F6C8E8-5E01-4640-9082-7895A17B8011}" destId="{D6914257-256A-4D7F-8F2F-C75695E28B8D}" srcOrd="0" destOrd="0" presId="urn:microsoft.com/office/officeart/2005/8/layout/hierarchy1"/>
    <dgm:cxn modelId="{2FA5D640-B060-43A3-A607-A1C48673DC5E}" srcId="{A34034A6-C098-4A1B-A944-F5C0ABE016C0}" destId="{389C034C-2678-4F3D-8E90-ACCA35800C78}" srcOrd="1" destOrd="0" parTransId="{3B0CB7BC-9583-42A7-BE17-D97FC63E14D4}" sibTransId="{490577C3-C6EA-4E08-9B59-9BAB6CA7F5C3}"/>
    <dgm:cxn modelId="{C1FE716E-5062-480A-9952-F51651D23754}" type="presOf" srcId="{389C034C-2678-4F3D-8E90-ACCA35800C78}" destId="{DF21BCDC-A3B8-4FC0-B5BA-6DEFE63CC289}" srcOrd="0" destOrd="0" presId="urn:microsoft.com/office/officeart/2005/8/layout/hierarchy1"/>
    <dgm:cxn modelId="{F9D8FFC0-90E5-46E4-A6EF-234CB0B3BBC3}" type="presOf" srcId="{A34034A6-C098-4A1B-A944-F5C0ABE016C0}" destId="{4BE35C3B-C860-4DC0-93C9-B1160FE2DB66}" srcOrd="0" destOrd="0" presId="urn:microsoft.com/office/officeart/2005/8/layout/hierarchy1"/>
    <dgm:cxn modelId="{32D05ADB-8D27-465A-BEF8-422413277DAA}" type="presParOf" srcId="{4BE35C3B-C860-4DC0-93C9-B1160FE2DB66}" destId="{340EB8AA-4ACB-44C9-9986-56F2F589F8B3}" srcOrd="0" destOrd="0" presId="urn:microsoft.com/office/officeart/2005/8/layout/hierarchy1"/>
    <dgm:cxn modelId="{8F5FA05C-54D0-4BD6-BC29-BCA5CA1D6D5A}" type="presParOf" srcId="{340EB8AA-4ACB-44C9-9986-56F2F589F8B3}" destId="{B2817695-292C-40FC-9275-75229F19ED2E}" srcOrd="0" destOrd="0" presId="urn:microsoft.com/office/officeart/2005/8/layout/hierarchy1"/>
    <dgm:cxn modelId="{25E5AA8B-D699-4C62-93C7-39C832B5CBC4}" type="presParOf" srcId="{B2817695-292C-40FC-9275-75229F19ED2E}" destId="{55AA24D8-D99D-4BB0-954E-F611B769958E}" srcOrd="0" destOrd="0" presId="urn:microsoft.com/office/officeart/2005/8/layout/hierarchy1"/>
    <dgm:cxn modelId="{093A38AF-9DD6-42D0-A134-BE97D7290E68}" type="presParOf" srcId="{B2817695-292C-40FC-9275-75229F19ED2E}" destId="{D6914257-256A-4D7F-8F2F-C75695E28B8D}" srcOrd="1" destOrd="0" presId="urn:microsoft.com/office/officeart/2005/8/layout/hierarchy1"/>
    <dgm:cxn modelId="{2DB79C90-665A-479B-9FBD-74465ADB51F5}" type="presParOf" srcId="{340EB8AA-4ACB-44C9-9986-56F2F589F8B3}" destId="{B42F7BEA-0242-4ABE-B78A-37D1EBBBE57B}" srcOrd="1" destOrd="0" presId="urn:microsoft.com/office/officeart/2005/8/layout/hierarchy1"/>
    <dgm:cxn modelId="{B63201EB-63BC-4AA6-9DB5-20C68E0259AB}" type="presParOf" srcId="{4BE35C3B-C860-4DC0-93C9-B1160FE2DB66}" destId="{40C272A8-3827-48AA-B3DF-564907195B3C}" srcOrd="1" destOrd="0" presId="urn:microsoft.com/office/officeart/2005/8/layout/hierarchy1"/>
    <dgm:cxn modelId="{720131A4-0342-4512-8539-8A70DE964544}" type="presParOf" srcId="{40C272A8-3827-48AA-B3DF-564907195B3C}" destId="{2801684E-BE5C-4972-A3B1-C38B4EFD5DB3}" srcOrd="0" destOrd="0" presId="urn:microsoft.com/office/officeart/2005/8/layout/hierarchy1"/>
    <dgm:cxn modelId="{BE49F01D-D1C6-4965-8BBD-FF981721C85B}" type="presParOf" srcId="{2801684E-BE5C-4972-A3B1-C38B4EFD5DB3}" destId="{E58F9A20-DD6D-42EC-8E97-D7B4A56829C2}" srcOrd="0" destOrd="0" presId="urn:microsoft.com/office/officeart/2005/8/layout/hierarchy1"/>
    <dgm:cxn modelId="{4AD7CAB2-A3D5-4630-BCF8-463C4C76B839}" type="presParOf" srcId="{2801684E-BE5C-4972-A3B1-C38B4EFD5DB3}" destId="{DF21BCDC-A3B8-4FC0-B5BA-6DEFE63CC289}" srcOrd="1" destOrd="0" presId="urn:microsoft.com/office/officeart/2005/8/layout/hierarchy1"/>
    <dgm:cxn modelId="{7E101CFC-18A8-42B1-83E0-3FAA3AD34CBB}" type="presParOf" srcId="{40C272A8-3827-48AA-B3DF-564907195B3C}" destId="{0CF44D0F-D37C-41B2-B328-8B683953E8A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AB16EB7-0ED1-4BBA-A3E8-1780BA0402E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6BE2C0B-90D7-484D-9FCC-B2E3227F9539}">
      <dgm:prSet/>
      <dgm:spPr/>
      <dgm:t>
        <a:bodyPr/>
        <a:lstStyle/>
        <a:p>
          <a:r>
            <a:rPr lang="en-GB" b="1"/>
            <a:t>Credibility </a:t>
          </a:r>
          <a:endParaRPr lang="en-US"/>
        </a:p>
      </dgm:t>
    </dgm:pt>
    <dgm:pt modelId="{95BB9422-A1B6-4377-B6BB-85CF54DA5ACE}" type="parTrans" cxnId="{6A1CF19A-0A51-4EE8-BDB4-3227C6E24620}">
      <dgm:prSet/>
      <dgm:spPr/>
      <dgm:t>
        <a:bodyPr/>
        <a:lstStyle/>
        <a:p>
          <a:endParaRPr lang="en-US"/>
        </a:p>
      </dgm:t>
    </dgm:pt>
    <dgm:pt modelId="{9441C078-B146-40DD-95BF-6940AE6704BA}" type="sibTrans" cxnId="{6A1CF19A-0A51-4EE8-BDB4-3227C6E24620}">
      <dgm:prSet/>
      <dgm:spPr/>
      <dgm:t>
        <a:bodyPr/>
        <a:lstStyle/>
        <a:p>
          <a:endParaRPr lang="en-US"/>
        </a:p>
      </dgm:t>
    </dgm:pt>
    <dgm:pt modelId="{3445AC05-6850-4D69-B8F3-9B76FE188751}">
      <dgm:prSet/>
      <dgm:spPr/>
      <dgm:t>
        <a:bodyPr/>
        <a:lstStyle/>
        <a:p>
          <a:r>
            <a:rPr lang="en-GB" b="1"/>
            <a:t>Transferability</a:t>
          </a:r>
          <a:endParaRPr lang="en-US"/>
        </a:p>
      </dgm:t>
    </dgm:pt>
    <dgm:pt modelId="{7904FC2E-8121-4187-9E69-F66A357C4814}" type="parTrans" cxnId="{27C66B8D-99A4-482F-9432-61838CF6D279}">
      <dgm:prSet/>
      <dgm:spPr/>
      <dgm:t>
        <a:bodyPr/>
        <a:lstStyle/>
        <a:p>
          <a:endParaRPr lang="en-US"/>
        </a:p>
      </dgm:t>
    </dgm:pt>
    <dgm:pt modelId="{41218EB4-3B60-4EF1-BAA5-96F6E3241130}" type="sibTrans" cxnId="{27C66B8D-99A4-482F-9432-61838CF6D279}">
      <dgm:prSet/>
      <dgm:spPr/>
      <dgm:t>
        <a:bodyPr/>
        <a:lstStyle/>
        <a:p>
          <a:endParaRPr lang="en-US"/>
        </a:p>
      </dgm:t>
    </dgm:pt>
    <dgm:pt modelId="{6C0A890A-2216-4E78-A05C-B52C3798053C}">
      <dgm:prSet/>
      <dgm:spPr/>
      <dgm:t>
        <a:bodyPr/>
        <a:lstStyle/>
        <a:p>
          <a:r>
            <a:rPr lang="en-GB" b="1"/>
            <a:t>Dependability</a:t>
          </a:r>
          <a:endParaRPr lang="en-US"/>
        </a:p>
      </dgm:t>
    </dgm:pt>
    <dgm:pt modelId="{A1730A0E-2B3A-42FF-BA3C-961CDE6201DD}" type="parTrans" cxnId="{05782819-63F6-4B3B-A623-711B4C0FACF5}">
      <dgm:prSet/>
      <dgm:spPr/>
      <dgm:t>
        <a:bodyPr/>
        <a:lstStyle/>
        <a:p>
          <a:endParaRPr lang="en-US"/>
        </a:p>
      </dgm:t>
    </dgm:pt>
    <dgm:pt modelId="{507D4599-AC02-425B-BDBE-DBBF2431A27E}" type="sibTrans" cxnId="{05782819-63F6-4B3B-A623-711B4C0FACF5}">
      <dgm:prSet/>
      <dgm:spPr/>
      <dgm:t>
        <a:bodyPr/>
        <a:lstStyle/>
        <a:p>
          <a:endParaRPr lang="en-US"/>
        </a:p>
      </dgm:t>
    </dgm:pt>
    <dgm:pt modelId="{FABADA87-1CE1-446F-B3CE-AF9C5FDEFCA1}">
      <dgm:prSet/>
      <dgm:spPr/>
      <dgm:t>
        <a:bodyPr/>
        <a:lstStyle/>
        <a:p>
          <a:r>
            <a:rPr lang="en-GB" b="1"/>
            <a:t>Confirmability</a:t>
          </a:r>
          <a:endParaRPr lang="en-US"/>
        </a:p>
      </dgm:t>
    </dgm:pt>
    <dgm:pt modelId="{2FEFB5B1-71DE-47AC-A751-9610B7F45741}" type="parTrans" cxnId="{BDB37757-93BA-4D8C-991E-45D217C93453}">
      <dgm:prSet/>
      <dgm:spPr/>
      <dgm:t>
        <a:bodyPr/>
        <a:lstStyle/>
        <a:p>
          <a:endParaRPr lang="en-US"/>
        </a:p>
      </dgm:t>
    </dgm:pt>
    <dgm:pt modelId="{41716701-AB74-443A-BC2E-CE3A779EFF50}" type="sibTrans" cxnId="{BDB37757-93BA-4D8C-991E-45D217C93453}">
      <dgm:prSet/>
      <dgm:spPr/>
      <dgm:t>
        <a:bodyPr/>
        <a:lstStyle/>
        <a:p>
          <a:endParaRPr lang="en-US"/>
        </a:p>
      </dgm:t>
    </dgm:pt>
    <dgm:pt modelId="{D3D579B8-AC69-419A-80FC-8A53C3A93D9E}" type="pres">
      <dgm:prSet presAssocID="{BAB16EB7-0ED1-4BBA-A3E8-1780BA0402E7}" presName="linear" presStyleCnt="0">
        <dgm:presLayoutVars>
          <dgm:animLvl val="lvl"/>
          <dgm:resizeHandles val="exact"/>
        </dgm:presLayoutVars>
      </dgm:prSet>
      <dgm:spPr/>
    </dgm:pt>
    <dgm:pt modelId="{921E5E6B-4885-48B1-8F41-72CF8E351A55}" type="pres">
      <dgm:prSet presAssocID="{56BE2C0B-90D7-484D-9FCC-B2E3227F9539}" presName="parentText" presStyleLbl="node1" presStyleIdx="0" presStyleCnt="4">
        <dgm:presLayoutVars>
          <dgm:chMax val="0"/>
          <dgm:bulletEnabled val="1"/>
        </dgm:presLayoutVars>
      </dgm:prSet>
      <dgm:spPr/>
    </dgm:pt>
    <dgm:pt modelId="{081E1312-776E-4A74-A5EF-11094E037AF1}" type="pres">
      <dgm:prSet presAssocID="{9441C078-B146-40DD-95BF-6940AE6704BA}" presName="spacer" presStyleCnt="0"/>
      <dgm:spPr/>
    </dgm:pt>
    <dgm:pt modelId="{0B1E000A-6178-4214-90D0-813C428D63BB}" type="pres">
      <dgm:prSet presAssocID="{3445AC05-6850-4D69-B8F3-9B76FE188751}" presName="parentText" presStyleLbl="node1" presStyleIdx="1" presStyleCnt="4">
        <dgm:presLayoutVars>
          <dgm:chMax val="0"/>
          <dgm:bulletEnabled val="1"/>
        </dgm:presLayoutVars>
      </dgm:prSet>
      <dgm:spPr/>
    </dgm:pt>
    <dgm:pt modelId="{9F6446A5-D398-4D81-83C9-DC864B7F32DB}" type="pres">
      <dgm:prSet presAssocID="{41218EB4-3B60-4EF1-BAA5-96F6E3241130}" presName="spacer" presStyleCnt="0"/>
      <dgm:spPr/>
    </dgm:pt>
    <dgm:pt modelId="{FAA2E2DA-3F1F-4F48-BC03-CC13F8042F5E}" type="pres">
      <dgm:prSet presAssocID="{6C0A890A-2216-4E78-A05C-B52C3798053C}" presName="parentText" presStyleLbl="node1" presStyleIdx="2" presStyleCnt="4">
        <dgm:presLayoutVars>
          <dgm:chMax val="0"/>
          <dgm:bulletEnabled val="1"/>
        </dgm:presLayoutVars>
      </dgm:prSet>
      <dgm:spPr/>
    </dgm:pt>
    <dgm:pt modelId="{F5948971-EB92-46E7-9125-B34DFE6B2038}" type="pres">
      <dgm:prSet presAssocID="{507D4599-AC02-425B-BDBE-DBBF2431A27E}" presName="spacer" presStyleCnt="0"/>
      <dgm:spPr/>
    </dgm:pt>
    <dgm:pt modelId="{407D86EC-C7D2-4557-9726-11A2C07678F9}" type="pres">
      <dgm:prSet presAssocID="{FABADA87-1CE1-446F-B3CE-AF9C5FDEFCA1}" presName="parentText" presStyleLbl="node1" presStyleIdx="3" presStyleCnt="4">
        <dgm:presLayoutVars>
          <dgm:chMax val="0"/>
          <dgm:bulletEnabled val="1"/>
        </dgm:presLayoutVars>
      </dgm:prSet>
      <dgm:spPr/>
    </dgm:pt>
  </dgm:ptLst>
  <dgm:cxnLst>
    <dgm:cxn modelId="{6BED330A-5802-4E58-88AC-FF4AAD2D4A87}" type="presOf" srcId="{56BE2C0B-90D7-484D-9FCC-B2E3227F9539}" destId="{921E5E6B-4885-48B1-8F41-72CF8E351A55}" srcOrd="0" destOrd="0" presId="urn:microsoft.com/office/officeart/2005/8/layout/vList2"/>
    <dgm:cxn modelId="{EDE96910-AE9E-42E7-827C-3F6CDBCCAA6D}" type="presOf" srcId="{BAB16EB7-0ED1-4BBA-A3E8-1780BA0402E7}" destId="{D3D579B8-AC69-419A-80FC-8A53C3A93D9E}" srcOrd="0" destOrd="0" presId="urn:microsoft.com/office/officeart/2005/8/layout/vList2"/>
    <dgm:cxn modelId="{05782819-63F6-4B3B-A623-711B4C0FACF5}" srcId="{BAB16EB7-0ED1-4BBA-A3E8-1780BA0402E7}" destId="{6C0A890A-2216-4E78-A05C-B52C3798053C}" srcOrd="2" destOrd="0" parTransId="{A1730A0E-2B3A-42FF-BA3C-961CDE6201DD}" sibTransId="{507D4599-AC02-425B-BDBE-DBBF2431A27E}"/>
    <dgm:cxn modelId="{474A5D22-B40E-4F53-964C-FB2C73379081}" type="presOf" srcId="{FABADA87-1CE1-446F-B3CE-AF9C5FDEFCA1}" destId="{407D86EC-C7D2-4557-9726-11A2C07678F9}" srcOrd="0" destOrd="0" presId="urn:microsoft.com/office/officeart/2005/8/layout/vList2"/>
    <dgm:cxn modelId="{1C7B872E-F73D-4B84-92E9-156D208B8262}" type="presOf" srcId="{6C0A890A-2216-4E78-A05C-B52C3798053C}" destId="{FAA2E2DA-3F1F-4F48-BC03-CC13F8042F5E}" srcOrd="0" destOrd="0" presId="urn:microsoft.com/office/officeart/2005/8/layout/vList2"/>
    <dgm:cxn modelId="{BDB37757-93BA-4D8C-991E-45D217C93453}" srcId="{BAB16EB7-0ED1-4BBA-A3E8-1780BA0402E7}" destId="{FABADA87-1CE1-446F-B3CE-AF9C5FDEFCA1}" srcOrd="3" destOrd="0" parTransId="{2FEFB5B1-71DE-47AC-A751-9610B7F45741}" sibTransId="{41716701-AB74-443A-BC2E-CE3A779EFF50}"/>
    <dgm:cxn modelId="{27C66B8D-99A4-482F-9432-61838CF6D279}" srcId="{BAB16EB7-0ED1-4BBA-A3E8-1780BA0402E7}" destId="{3445AC05-6850-4D69-B8F3-9B76FE188751}" srcOrd="1" destOrd="0" parTransId="{7904FC2E-8121-4187-9E69-F66A357C4814}" sibTransId="{41218EB4-3B60-4EF1-BAA5-96F6E3241130}"/>
    <dgm:cxn modelId="{6A1CF19A-0A51-4EE8-BDB4-3227C6E24620}" srcId="{BAB16EB7-0ED1-4BBA-A3E8-1780BA0402E7}" destId="{56BE2C0B-90D7-484D-9FCC-B2E3227F9539}" srcOrd="0" destOrd="0" parTransId="{95BB9422-A1B6-4377-B6BB-85CF54DA5ACE}" sibTransId="{9441C078-B146-40DD-95BF-6940AE6704BA}"/>
    <dgm:cxn modelId="{528190A8-884C-4F4F-8C3A-7580DCD38A82}" type="presOf" srcId="{3445AC05-6850-4D69-B8F3-9B76FE188751}" destId="{0B1E000A-6178-4214-90D0-813C428D63BB}" srcOrd="0" destOrd="0" presId="urn:microsoft.com/office/officeart/2005/8/layout/vList2"/>
    <dgm:cxn modelId="{D830D441-4FEC-40D1-A29C-6D37BA94299E}" type="presParOf" srcId="{D3D579B8-AC69-419A-80FC-8A53C3A93D9E}" destId="{921E5E6B-4885-48B1-8F41-72CF8E351A55}" srcOrd="0" destOrd="0" presId="urn:microsoft.com/office/officeart/2005/8/layout/vList2"/>
    <dgm:cxn modelId="{8D9F9187-1101-4B4F-A46E-FD424CF4E77B}" type="presParOf" srcId="{D3D579B8-AC69-419A-80FC-8A53C3A93D9E}" destId="{081E1312-776E-4A74-A5EF-11094E037AF1}" srcOrd="1" destOrd="0" presId="urn:microsoft.com/office/officeart/2005/8/layout/vList2"/>
    <dgm:cxn modelId="{98D5A154-656B-404C-A85E-89B4E08B38D1}" type="presParOf" srcId="{D3D579B8-AC69-419A-80FC-8A53C3A93D9E}" destId="{0B1E000A-6178-4214-90D0-813C428D63BB}" srcOrd="2" destOrd="0" presId="urn:microsoft.com/office/officeart/2005/8/layout/vList2"/>
    <dgm:cxn modelId="{8421C0E2-C2A3-4D2D-9982-16C3CA290654}" type="presParOf" srcId="{D3D579B8-AC69-419A-80FC-8A53C3A93D9E}" destId="{9F6446A5-D398-4D81-83C9-DC864B7F32DB}" srcOrd="3" destOrd="0" presId="urn:microsoft.com/office/officeart/2005/8/layout/vList2"/>
    <dgm:cxn modelId="{EC1EAC61-4C5E-4E3A-8A63-78EC4D17E85B}" type="presParOf" srcId="{D3D579B8-AC69-419A-80FC-8A53C3A93D9E}" destId="{FAA2E2DA-3F1F-4F48-BC03-CC13F8042F5E}" srcOrd="4" destOrd="0" presId="urn:microsoft.com/office/officeart/2005/8/layout/vList2"/>
    <dgm:cxn modelId="{2ED524D4-744E-4D92-8690-16D239184501}" type="presParOf" srcId="{D3D579B8-AC69-419A-80FC-8A53C3A93D9E}" destId="{F5948971-EB92-46E7-9125-B34DFE6B2038}" srcOrd="5" destOrd="0" presId="urn:microsoft.com/office/officeart/2005/8/layout/vList2"/>
    <dgm:cxn modelId="{67C293D4-31DC-4966-9E8B-F0BA81145C19}" type="presParOf" srcId="{D3D579B8-AC69-419A-80FC-8A53C3A93D9E}" destId="{407D86EC-C7D2-4557-9726-11A2C07678F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AA24D8-D99D-4BB0-954E-F611B769958E}">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914257-256A-4D7F-8F2F-C75695E28B8D}">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essence of qualitative research is to make sense of and recognise patterns among words in order to build up a meaningful picture without compromising its richness and different features. </a:t>
          </a:r>
          <a:endParaRPr lang="en-US" sz="2400" kern="1200"/>
        </a:p>
      </dsp:txBody>
      <dsp:txXfrm>
        <a:off x="696297" y="538547"/>
        <a:ext cx="4171627" cy="2590157"/>
      </dsp:txXfrm>
    </dsp:sp>
    <dsp:sp modelId="{E58F9A20-DD6D-42EC-8E97-D7B4A56829C2}">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21BCDC-A3B8-4FC0-B5BA-6DEFE63CC289}">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Qualitative research aims to answer questions about how, where, when, who, and why to develop new theories or challenge existing ones, which is different from quantitative research.</a:t>
          </a:r>
          <a:endParaRPr lang="en-US" sz="2400" kern="1200"/>
        </a:p>
      </dsp:txBody>
      <dsp:txXfrm>
        <a:off x="599193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1E5E6B-4885-48B1-8F41-72CF8E351A55}">
      <dsp:nvSpPr>
        <dsp:cNvPr id="0" name=""/>
        <dsp:cNvSpPr/>
      </dsp:nvSpPr>
      <dsp:spPr>
        <a:xfrm>
          <a:off x="0" y="23303"/>
          <a:ext cx="6245265" cy="127120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b="1" kern="1200"/>
            <a:t>Credibility </a:t>
          </a:r>
          <a:endParaRPr lang="en-US" sz="5300" kern="1200"/>
        </a:p>
      </dsp:txBody>
      <dsp:txXfrm>
        <a:off x="62055" y="85358"/>
        <a:ext cx="6121155" cy="1147095"/>
      </dsp:txXfrm>
    </dsp:sp>
    <dsp:sp modelId="{0B1E000A-6178-4214-90D0-813C428D63BB}">
      <dsp:nvSpPr>
        <dsp:cNvPr id="0" name=""/>
        <dsp:cNvSpPr/>
      </dsp:nvSpPr>
      <dsp:spPr>
        <a:xfrm>
          <a:off x="0" y="1447148"/>
          <a:ext cx="6245265" cy="1271205"/>
        </a:xfrm>
        <a:prstGeom prst="roundRect">
          <a:avLst/>
        </a:prstGeom>
        <a:solidFill>
          <a:schemeClr val="accent5">
            <a:hueOff val="125256"/>
            <a:satOff val="12000"/>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b="1" kern="1200"/>
            <a:t>Transferability</a:t>
          </a:r>
          <a:endParaRPr lang="en-US" sz="5300" kern="1200"/>
        </a:p>
      </dsp:txBody>
      <dsp:txXfrm>
        <a:off x="62055" y="1509203"/>
        <a:ext cx="6121155" cy="1147095"/>
      </dsp:txXfrm>
    </dsp:sp>
    <dsp:sp modelId="{FAA2E2DA-3F1F-4F48-BC03-CC13F8042F5E}">
      <dsp:nvSpPr>
        <dsp:cNvPr id="0" name=""/>
        <dsp:cNvSpPr/>
      </dsp:nvSpPr>
      <dsp:spPr>
        <a:xfrm>
          <a:off x="0" y="2870993"/>
          <a:ext cx="6245265" cy="1271205"/>
        </a:xfrm>
        <a:prstGeom prst="roundRect">
          <a:avLst/>
        </a:prstGeom>
        <a:solidFill>
          <a:schemeClr val="accent5">
            <a:hueOff val="250511"/>
            <a:satOff val="2400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b="1" kern="1200"/>
            <a:t>Dependability</a:t>
          </a:r>
          <a:endParaRPr lang="en-US" sz="5300" kern="1200"/>
        </a:p>
      </dsp:txBody>
      <dsp:txXfrm>
        <a:off x="62055" y="2933048"/>
        <a:ext cx="6121155" cy="1147095"/>
      </dsp:txXfrm>
    </dsp:sp>
    <dsp:sp modelId="{407D86EC-C7D2-4557-9726-11A2C07678F9}">
      <dsp:nvSpPr>
        <dsp:cNvPr id="0" name=""/>
        <dsp:cNvSpPr/>
      </dsp:nvSpPr>
      <dsp:spPr>
        <a:xfrm>
          <a:off x="0" y="4294838"/>
          <a:ext cx="6245265" cy="1271205"/>
        </a:xfrm>
        <a:prstGeom prst="roundRect">
          <a:avLst/>
        </a:prstGeom>
        <a:solidFill>
          <a:schemeClr val="accent5">
            <a:hueOff val="375767"/>
            <a:satOff val="36001"/>
            <a:lumOff val="8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b="1" kern="1200"/>
            <a:t>Confirmability</a:t>
          </a:r>
          <a:endParaRPr lang="en-US" sz="5300" kern="1200"/>
        </a:p>
      </dsp:txBody>
      <dsp:txXfrm>
        <a:off x="62055" y="4356893"/>
        <a:ext cx="6121155" cy="114709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C150E4-4FAB-4380-AE68-CC53F16C953D}" type="datetimeFigureOut">
              <a:rPr lang="en-GB" smtClean="0"/>
              <a:t>28/10/2025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D43FD9-D1D0-4CE0-84D1-A3A9AB9D63C3}" type="slidenum">
              <a:rPr lang="en-GB" smtClean="0"/>
              <a:t>‹#›</a:t>
            </a:fld>
            <a:endParaRPr lang="en-GB"/>
          </a:p>
        </p:txBody>
      </p:sp>
    </p:spTree>
    <p:extLst>
      <p:ext uri="{BB962C8B-B14F-4D97-AF65-F5344CB8AC3E}">
        <p14:creationId xmlns:p14="http://schemas.microsoft.com/office/powerpoint/2010/main" val="28005268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24B262-C1AC-3D8C-D770-815B884B6A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D44FBA-E0E5-3C97-D350-A9BC17643B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F17A21-0640-E11D-3921-1F2F3054C58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47C3560-A1CD-65ED-2BFF-3BD57E373EF6}"/>
              </a:ext>
            </a:extLst>
          </p:cNvPr>
          <p:cNvSpPr>
            <a:spLocks noGrp="1"/>
          </p:cNvSpPr>
          <p:nvPr>
            <p:ph type="sldNum" sz="quarter" idx="5"/>
          </p:nvPr>
        </p:nvSpPr>
        <p:spPr/>
        <p:txBody>
          <a:bodyPr/>
          <a:lstStyle/>
          <a:p>
            <a:fld id="{14D43FD9-D1D0-4CE0-84D1-A3A9AB9D63C3}" type="slidenum">
              <a:rPr lang="en-GB" smtClean="0"/>
              <a:t>38</a:t>
            </a:fld>
            <a:endParaRPr lang="en-GB"/>
          </a:p>
        </p:txBody>
      </p:sp>
    </p:spTree>
    <p:extLst>
      <p:ext uri="{BB962C8B-B14F-4D97-AF65-F5344CB8AC3E}">
        <p14:creationId xmlns:p14="http://schemas.microsoft.com/office/powerpoint/2010/main" val="10430103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A2420C-156E-C56C-FE12-B31003276D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5985C2-2168-E8ED-CB71-9A9AAF67E0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0F9A00F-C701-0043-DB4D-066E6A2E9EB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FF0D9C0-E259-5714-FC5F-C105DAAAFF04}"/>
              </a:ext>
            </a:extLst>
          </p:cNvPr>
          <p:cNvSpPr>
            <a:spLocks noGrp="1"/>
          </p:cNvSpPr>
          <p:nvPr>
            <p:ph type="sldNum" sz="quarter" idx="5"/>
          </p:nvPr>
        </p:nvSpPr>
        <p:spPr/>
        <p:txBody>
          <a:bodyPr/>
          <a:lstStyle/>
          <a:p>
            <a:fld id="{14D43FD9-D1D0-4CE0-84D1-A3A9AB9D63C3}" type="slidenum">
              <a:rPr lang="en-GB" smtClean="0"/>
              <a:t>39</a:t>
            </a:fld>
            <a:endParaRPr lang="en-GB"/>
          </a:p>
        </p:txBody>
      </p:sp>
    </p:spTree>
    <p:extLst>
      <p:ext uri="{BB962C8B-B14F-4D97-AF65-F5344CB8AC3E}">
        <p14:creationId xmlns:p14="http://schemas.microsoft.com/office/powerpoint/2010/main" val="40842481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41</a:t>
            </a:fld>
            <a:endParaRPr lang="en-GB"/>
          </a:p>
        </p:txBody>
      </p:sp>
    </p:spTree>
    <p:extLst>
      <p:ext uri="{BB962C8B-B14F-4D97-AF65-F5344CB8AC3E}">
        <p14:creationId xmlns:p14="http://schemas.microsoft.com/office/powerpoint/2010/main" val="1432607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A2492F-5EFA-CFFC-0573-ECD6A8FE7F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7CBB6E-BF9D-908B-3EE9-4D04D5B752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5A1ED3-80A4-32A3-B815-9565838A17F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9441414-76F9-264D-402E-1BF954302F8B}"/>
              </a:ext>
            </a:extLst>
          </p:cNvPr>
          <p:cNvSpPr>
            <a:spLocks noGrp="1"/>
          </p:cNvSpPr>
          <p:nvPr>
            <p:ph type="sldNum" sz="quarter" idx="5"/>
          </p:nvPr>
        </p:nvSpPr>
        <p:spPr/>
        <p:txBody>
          <a:bodyPr/>
          <a:lstStyle/>
          <a:p>
            <a:fld id="{14D43FD9-D1D0-4CE0-84D1-A3A9AB9D63C3}" type="slidenum">
              <a:rPr lang="en-GB" smtClean="0"/>
              <a:t>43</a:t>
            </a:fld>
            <a:endParaRPr lang="en-GB"/>
          </a:p>
        </p:txBody>
      </p:sp>
    </p:spTree>
    <p:extLst>
      <p:ext uri="{BB962C8B-B14F-4D97-AF65-F5344CB8AC3E}">
        <p14:creationId xmlns:p14="http://schemas.microsoft.com/office/powerpoint/2010/main" val="42234149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3975EA-5D72-C9B6-32E1-BC94F901DD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DDCC62-D3FD-1C64-D499-83E3E6AA8D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D826A7-16A7-50A0-AC10-DC6F74D1139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6DDAB93-FC93-3AE0-6952-F052F95402D9}"/>
              </a:ext>
            </a:extLst>
          </p:cNvPr>
          <p:cNvSpPr>
            <a:spLocks noGrp="1"/>
          </p:cNvSpPr>
          <p:nvPr>
            <p:ph type="sldNum" sz="quarter" idx="5"/>
          </p:nvPr>
        </p:nvSpPr>
        <p:spPr/>
        <p:txBody>
          <a:bodyPr/>
          <a:lstStyle/>
          <a:p>
            <a:fld id="{14D43FD9-D1D0-4CE0-84D1-A3A9AB9D63C3}" type="slidenum">
              <a:rPr lang="en-GB" smtClean="0"/>
              <a:t>45</a:t>
            </a:fld>
            <a:endParaRPr lang="en-GB"/>
          </a:p>
        </p:txBody>
      </p:sp>
    </p:spTree>
    <p:extLst>
      <p:ext uri="{BB962C8B-B14F-4D97-AF65-F5344CB8AC3E}">
        <p14:creationId xmlns:p14="http://schemas.microsoft.com/office/powerpoint/2010/main" val="18306146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9295B-8A3A-440B-9697-81BBD3726C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70CD412-4C49-4FAC-B4FA-77BB01EBA1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23CCC7-D634-4F9C-B9D6-6BB10209F26A}"/>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559662DE-4F7E-41ED-B9D6-ECBA93432B75}"/>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6FFE36C6-8AD7-4067-BC00-24DC23317D04}"/>
              </a:ext>
            </a:extLst>
          </p:cNvPr>
          <p:cNvSpPr>
            <a:spLocks noGrp="1"/>
          </p:cNvSpPr>
          <p:nvPr>
            <p:ph type="sldNum" sz="quarter" idx="12"/>
          </p:nvPr>
        </p:nvSpPr>
        <p:spPr/>
        <p:txBody>
          <a:bodyPr/>
          <a:lstStyle/>
          <a:p>
            <a:fld id="{53E01832-8923-42F9-AE5D-02C090B27A71}" type="slidenum">
              <a:rPr lang="en-GB" smtClean="0"/>
              <a:t>‹#›</a:t>
            </a:fld>
            <a:endParaRPr lang="en-GB"/>
          </a:p>
        </p:txBody>
      </p:sp>
    </p:spTree>
    <p:extLst>
      <p:ext uri="{BB962C8B-B14F-4D97-AF65-F5344CB8AC3E}">
        <p14:creationId xmlns:p14="http://schemas.microsoft.com/office/powerpoint/2010/main" val="32196159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3162E-1722-4ADD-A8E8-5193EB074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F618E8-4EF6-4DBC-AD11-54DCEE63C61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7492E9-3888-4AB5-ABC5-DB0563160B53}"/>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B53E5640-6E04-4854-87C4-4FE4D30E64F8}"/>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BFA2EAFB-3780-406D-90BD-ED2352E4E03B}"/>
              </a:ext>
            </a:extLst>
          </p:cNvPr>
          <p:cNvSpPr>
            <a:spLocks noGrp="1"/>
          </p:cNvSpPr>
          <p:nvPr>
            <p:ph type="sldNum" sz="quarter" idx="12"/>
          </p:nvPr>
        </p:nvSpPr>
        <p:spPr/>
        <p:txBody>
          <a:bodyPr/>
          <a:lstStyle/>
          <a:p>
            <a:fld id="{53E01832-8923-42F9-AE5D-02C090B27A71}" type="slidenum">
              <a:rPr lang="en-GB" smtClean="0"/>
              <a:t>‹#›</a:t>
            </a:fld>
            <a:endParaRPr lang="en-GB"/>
          </a:p>
        </p:txBody>
      </p:sp>
    </p:spTree>
    <p:extLst>
      <p:ext uri="{BB962C8B-B14F-4D97-AF65-F5344CB8AC3E}">
        <p14:creationId xmlns:p14="http://schemas.microsoft.com/office/powerpoint/2010/main" val="1418580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0CF2D-6A7A-444F-B7E8-43ED9507A95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B45197A-C62E-4C9C-BE63-2D4640CA25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23D106A-80E3-4B5A-BDF2-4AEE09BDA771}"/>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E231B53B-23D3-4AD8-BAE7-2F15C00470E0}"/>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F5333855-B6AD-4C91-9200-4D4A63CF87C6}"/>
              </a:ext>
            </a:extLst>
          </p:cNvPr>
          <p:cNvSpPr>
            <a:spLocks noGrp="1"/>
          </p:cNvSpPr>
          <p:nvPr>
            <p:ph type="sldNum" sz="quarter" idx="12"/>
          </p:nvPr>
        </p:nvSpPr>
        <p:spPr/>
        <p:txBody>
          <a:bodyPr/>
          <a:lstStyle/>
          <a:p>
            <a:fld id="{53E01832-8923-42F9-AE5D-02C090B27A71}" type="slidenum">
              <a:rPr lang="en-GB" smtClean="0"/>
              <a:t>‹#›</a:t>
            </a:fld>
            <a:endParaRPr lang="en-GB"/>
          </a:p>
        </p:txBody>
      </p:sp>
    </p:spTree>
    <p:extLst>
      <p:ext uri="{BB962C8B-B14F-4D97-AF65-F5344CB8AC3E}">
        <p14:creationId xmlns:p14="http://schemas.microsoft.com/office/powerpoint/2010/main" val="3210725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C4AA1-D563-4DF9-8B02-DA711D9203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EFFDFF-606A-42F7-A75E-BFE490CCEBF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38E8875-AC23-428A-97B5-DC67608A14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862DFE-6994-4567-B00A-67F9E0EA1767}"/>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7CA16150-78D5-4FBB-BE19-775C813B9533}"/>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7" name="Slide Number Placeholder 6">
            <a:extLst>
              <a:ext uri="{FF2B5EF4-FFF2-40B4-BE49-F238E27FC236}">
                <a16:creationId xmlns:a16="http://schemas.microsoft.com/office/drawing/2014/main" id="{64A8419E-A4A0-483D-88DE-19B347EF3989}"/>
              </a:ext>
            </a:extLst>
          </p:cNvPr>
          <p:cNvSpPr>
            <a:spLocks noGrp="1"/>
          </p:cNvSpPr>
          <p:nvPr>
            <p:ph type="sldNum" sz="quarter" idx="12"/>
          </p:nvPr>
        </p:nvSpPr>
        <p:spPr/>
        <p:txBody>
          <a:bodyPr/>
          <a:lstStyle/>
          <a:p>
            <a:fld id="{53E01832-8923-42F9-AE5D-02C090B27A71}" type="slidenum">
              <a:rPr lang="en-GB" smtClean="0"/>
              <a:t>‹#›</a:t>
            </a:fld>
            <a:endParaRPr lang="en-GB"/>
          </a:p>
        </p:txBody>
      </p:sp>
    </p:spTree>
    <p:extLst>
      <p:ext uri="{BB962C8B-B14F-4D97-AF65-F5344CB8AC3E}">
        <p14:creationId xmlns:p14="http://schemas.microsoft.com/office/powerpoint/2010/main" val="3545919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FE809-A1A2-47E3-8EE9-509A39FD88A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92F9F5-D128-426A-88D4-CB88BA20B0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732505-AF06-40DB-A9C2-2EA104F36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6FAB422-3E1D-4250-8661-9472BA656D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59A590-77DF-4142-A5B7-22A33EFF93F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FE7427-045C-4CBD-B2C7-07E42708ADB5}"/>
              </a:ext>
            </a:extLst>
          </p:cNvPr>
          <p:cNvSpPr>
            <a:spLocks noGrp="1"/>
          </p:cNvSpPr>
          <p:nvPr>
            <p:ph type="dt" sz="half" idx="10"/>
          </p:nvPr>
        </p:nvSpPr>
        <p:spPr/>
        <p:txBody>
          <a:bodyPr/>
          <a:lstStyle/>
          <a:p>
            <a:endParaRPr lang="en-GB"/>
          </a:p>
        </p:txBody>
      </p:sp>
      <p:sp>
        <p:nvSpPr>
          <p:cNvPr id="8" name="Footer Placeholder 7">
            <a:extLst>
              <a:ext uri="{FF2B5EF4-FFF2-40B4-BE49-F238E27FC236}">
                <a16:creationId xmlns:a16="http://schemas.microsoft.com/office/drawing/2014/main" id="{75EE6985-57C3-413B-8A5C-CEB04ED233C6}"/>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9" name="Slide Number Placeholder 8">
            <a:extLst>
              <a:ext uri="{FF2B5EF4-FFF2-40B4-BE49-F238E27FC236}">
                <a16:creationId xmlns:a16="http://schemas.microsoft.com/office/drawing/2014/main" id="{111DFE30-AC60-433F-A8BE-2E35C8ED91CF}"/>
              </a:ext>
            </a:extLst>
          </p:cNvPr>
          <p:cNvSpPr>
            <a:spLocks noGrp="1"/>
          </p:cNvSpPr>
          <p:nvPr>
            <p:ph type="sldNum" sz="quarter" idx="12"/>
          </p:nvPr>
        </p:nvSpPr>
        <p:spPr/>
        <p:txBody>
          <a:bodyPr/>
          <a:lstStyle/>
          <a:p>
            <a:fld id="{53E01832-8923-42F9-AE5D-02C090B27A71}" type="slidenum">
              <a:rPr lang="en-GB" smtClean="0"/>
              <a:t>‹#›</a:t>
            </a:fld>
            <a:endParaRPr lang="en-GB"/>
          </a:p>
        </p:txBody>
      </p:sp>
    </p:spTree>
    <p:extLst>
      <p:ext uri="{BB962C8B-B14F-4D97-AF65-F5344CB8AC3E}">
        <p14:creationId xmlns:p14="http://schemas.microsoft.com/office/powerpoint/2010/main" val="22706018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7629A-7626-4B4A-A624-8060FFC0271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9E91EB6-D24E-4744-88CE-51860A79E066}"/>
              </a:ext>
            </a:extLst>
          </p:cNvPr>
          <p:cNvSpPr>
            <a:spLocks noGrp="1"/>
          </p:cNvSpPr>
          <p:nvPr>
            <p:ph type="dt" sz="half" idx="10"/>
          </p:nvPr>
        </p:nvSpPr>
        <p:spPr/>
        <p:txBody>
          <a:bodyPr/>
          <a:lstStyle/>
          <a:p>
            <a:endParaRPr lang="en-GB"/>
          </a:p>
        </p:txBody>
      </p:sp>
      <p:sp>
        <p:nvSpPr>
          <p:cNvPr id="4" name="Footer Placeholder 3">
            <a:extLst>
              <a:ext uri="{FF2B5EF4-FFF2-40B4-BE49-F238E27FC236}">
                <a16:creationId xmlns:a16="http://schemas.microsoft.com/office/drawing/2014/main" id="{E70BFC68-E77E-4CE4-8BFF-8415D154A85B}"/>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5" name="Slide Number Placeholder 4">
            <a:extLst>
              <a:ext uri="{FF2B5EF4-FFF2-40B4-BE49-F238E27FC236}">
                <a16:creationId xmlns:a16="http://schemas.microsoft.com/office/drawing/2014/main" id="{B0C860D0-12AA-4726-A700-0726EBCC3FEE}"/>
              </a:ext>
            </a:extLst>
          </p:cNvPr>
          <p:cNvSpPr>
            <a:spLocks noGrp="1"/>
          </p:cNvSpPr>
          <p:nvPr>
            <p:ph type="sldNum" sz="quarter" idx="12"/>
          </p:nvPr>
        </p:nvSpPr>
        <p:spPr/>
        <p:txBody>
          <a:bodyPr/>
          <a:lstStyle/>
          <a:p>
            <a:fld id="{53E01832-8923-42F9-AE5D-02C090B27A71}" type="slidenum">
              <a:rPr lang="en-GB" smtClean="0"/>
              <a:t>‹#›</a:t>
            </a:fld>
            <a:endParaRPr lang="en-GB"/>
          </a:p>
        </p:txBody>
      </p:sp>
    </p:spTree>
    <p:extLst>
      <p:ext uri="{BB962C8B-B14F-4D97-AF65-F5344CB8AC3E}">
        <p14:creationId xmlns:p14="http://schemas.microsoft.com/office/powerpoint/2010/main" val="1030135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F3B73D-366F-40FF-A0CE-A04420799DC2}"/>
              </a:ext>
            </a:extLst>
          </p:cNvPr>
          <p:cNvSpPr>
            <a:spLocks noGrp="1"/>
          </p:cNvSpPr>
          <p:nvPr>
            <p:ph type="dt" sz="half" idx="10"/>
          </p:nvPr>
        </p:nvSpPr>
        <p:spPr/>
        <p:txBody>
          <a:bodyPr/>
          <a:lstStyle/>
          <a:p>
            <a:endParaRPr lang="en-GB"/>
          </a:p>
        </p:txBody>
      </p:sp>
      <p:sp>
        <p:nvSpPr>
          <p:cNvPr id="3" name="Footer Placeholder 2">
            <a:extLst>
              <a:ext uri="{FF2B5EF4-FFF2-40B4-BE49-F238E27FC236}">
                <a16:creationId xmlns:a16="http://schemas.microsoft.com/office/drawing/2014/main" id="{CEA21971-77FA-498F-850D-6198775C1639}"/>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4" name="Slide Number Placeholder 3">
            <a:extLst>
              <a:ext uri="{FF2B5EF4-FFF2-40B4-BE49-F238E27FC236}">
                <a16:creationId xmlns:a16="http://schemas.microsoft.com/office/drawing/2014/main" id="{B2D6B6F1-3655-48B4-9ABB-A0A0433CE9CF}"/>
              </a:ext>
            </a:extLst>
          </p:cNvPr>
          <p:cNvSpPr>
            <a:spLocks noGrp="1"/>
          </p:cNvSpPr>
          <p:nvPr>
            <p:ph type="sldNum" sz="quarter" idx="12"/>
          </p:nvPr>
        </p:nvSpPr>
        <p:spPr/>
        <p:txBody>
          <a:bodyPr/>
          <a:lstStyle/>
          <a:p>
            <a:fld id="{53E01832-8923-42F9-AE5D-02C090B27A71}" type="slidenum">
              <a:rPr lang="en-GB" smtClean="0"/>
              <a:t>‹#›</a:t>
            </a:fld>
            <a:endParaRPr lang="en-GB"/>
          </a:p>
        </p:txBody>
      </p:sp>
    </p:spTree>
    <p:extLst>
      <p:ext uri="{BB962C8B-B14F-4D97-AF65-F5344CB8AC3E}">
        <p14:creationId xmlns:p14="http://schemas.microsoft.com/office/powerpoint/2010/main" val="3762220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4D9AC-3FE6-4CE7-92D9-47422C679D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1421A70-F469-4DCA-8700-EA6D63F8839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B02323E-5134-474B-B84B-8A637D013A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0D1198-7DCC-4B49-9FF0-44D8038AC337}"/>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0FC01548-9B4C-4066-9D25-E0D776CCAAF4}"/>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7" name="Slide Number Placeholder 6">
            <a:extLst>
              <a:ext uri="{FF2B5EF4-FFF2-40B4-BE49-F238E27FC236}">
                <a16:creationId xmlns:a16="http://schemas.microsoft.com/office/drawing/2014/main" id="{0A203495-02D2-4D36-A3CF-59C6057C51F2}"/>
              </a:ext>
            </a:extLst>
          </p:cNvPr>
          <p:cNvSpPr>
            <a:spLocks noGrp="1"/>
          </p:cNvSpPr>
          <p:nvPr>
            <p:ph type="sldNum" sz="quarter" idx="12"/>
          </p:nvPr>
        </p:nvSpPr>
        <p:spPr/>
        <p:txBody>
          <a:bodyPr/>
          <a:lstStyle/>
          <a:p>
            <a:fld id="{53E01832-8923-42F9-AE5D-02C090B27A71}" type="slidenum">
              <a:rPr lang="en-GB" smtClean="0"/>
              <a:t>‹#›</a:t>
            </a:fld>
            <a:endParaRPr lang="en-GB"/>
          </a:p>
        </p:txBody>
      </p:sp>
    </p:spTree>
    <p:extLst>
      <p:ext uri="{BB962C8B-B14F-4D97-AF65-F5344CB8AC3E}">
        <p14:creationId xmlns:p14="http://schemas.microsoft.com/office/powerpoint/2010/main" val="99269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D6083-B2C8-4307-BFA5-3C92AD3B30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2147F35-4CC7-476F-9D8F-CD158B5471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9D74978-ED25-47E0-B2FA-A1A247D065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3AA484-CE31-4582-836B-89DD926A87C3}"/>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E675A37D-AC3C-4CEC-9A7F-9A37D8592439}"/>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7" name="Slide Number Placeholder 6">
            <a:extLst>
              <a:ext uri="{FF2B5EF4-FFF2-40B4-BE49-F238E27FC236}">
                <a16:creationId xmlns:a16="http://schemas.microsoft.com/office/drawing/2014/main" id="{DFB2E02B-C2E4-4BC0-A928-FEDF2A607419}"/>
              </a:ext>
            </a:extLst>
          </p:cNvPr>
          <p:cNvSpPr>
            <a:spLocks noGrp="1"/>
          </p:cNvSpPr>
          <p:nvPr>
            <p:ph type="sldNum" sz="quarter" idx="12"/>
          </p:nvPr>
        </p:nvSpPr>
        <p:spPr/>
        <p:txBody>
          <a:bodyPr/>
          <a:lstStyle/>
          <a:p>
            <a:fld id="{53E01832-8923-42F9-AE5D-02C090B27A71}" type="slidenum">
              <a:rPr lang="en-GB" smtClean="0"/>
              <a:t>‹#›</a:t>
            </a:fld>
            <a:endParaRPr lang="en-GB"/>
          </a:p>
        </p:txBody>
      </p:sp>
    </p:spTree>
    <p:extLst>
      <p:ext uri="{BB962C8B-B14F-4D97-AF65-F5344CB8AC3E}">
        <p14:creationId xmlns:p14="http://schemas.microsoft.com/office/powerpoint/2010/main" val="741522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2F185-98AA-48D1-89B9-BAC7B738564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AE5824-F235-4284-B0AB-B8BEC678BCF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F63881-B626-48E4-99A0-7CBA7636974D}"/>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AD860F38-C886-44BE-9086-B4B2C658D1B5}"/>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68C44C8F-FE9E-4139-BC68-5C0813DB902D}"/>
              </a:ext>
            </a:extLst>
          </p:cNvPr>
          <p:cNvSpPr>
            <a:spLocks noGrp="1"/>
          </p:cNvSpPr>
          <p:nvPr>
            <p:ph type="sldNum" sz="quarter" idx="12"/>
          </p:nvPr>
        </p:nvSpPr>
        <p:spPr/>
        <p:txBody>
          <a:bodyPr/>
          <a:lstStyle/>
          <a:p>
            <a:fld id="{53E01832-8923-42F9-AE5D-02C090B27A71}" type="slidenum">
              <a:rPr lang="en-GB" smtClean="0"/>
              <a:t>‹#›</a:t>
            </a:fld>
            <a:endParaRPr lang="en-GB"/>
          </a:p>
        </p:txBody>
      </p:sp>
    </p:spTree>
    <p:extLst>
      <p:ext uri="{BB962C8B-B14F-4D97-AF65-F5344CB8AC3E}">
        <p14:creationId xmlns:p14="http://schemas.microsoft.com/office/powerpoint/2010/main" val="2610542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E35FEC0-0B01-4346-ACD1-338FFEF9AA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95E6C2-50F4-4058-9AF4-4536AF981BC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3EE15F-76EE-471F-9EDD-AE526D2F1FFA}"/>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059C02C7-97FC-41CE-9D62-01F7E0B479A6}"/>
              </a:ext>
            </a:extLst>
          </p:cNvPr>
          <p:cNvSpPr>
            <a:spLocks noGrp="1"/>
          </p:cNvSpPr>
          <p:nvPr>
            <p:ph type="ftr" sz="quarter" idx="11"/>
          </p:nvPr>
        </p:nvSpPr>
        <p:spPr/>
        <p:txBody>
          <a:bodyPr/>
          <a:lstStyle/>
          <a:p>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00777133-11E4-4DF0-A79A-A84F544A8F73}"/>
              </a:ext>
            </a:extLst>
          </p:cNvPr>
          <p:cNvSpPr>
            <a:spLocks noGrp="1"/>
          </p:cNvSpPr>
          <p:nvPr>
            <p:ph type="sldNum" sz="quarter" idx="12"/>
          </p:nvPr>
        </p:nvSpPr>
        <p:spPr/>
        <p:txBody>
          <a:bodyPr/>
          <a:lstStyle/>
          <a:p>
            <a:fld id="{53E01832-8923-42F9-AE5D-02C090B27A71}" type="slidenum">
              <a:rPr lang="en-GB" smtClean="0"/>
              <a:t>‹#›</a:t>
            </a:fld>
            <a:endParaRPr lang="en-GB"/>
          </a:p>
        </p:txBody>
      </p:sp>
    </p:spTree>
    <p:extLst>
      <p:ext uri="{BB962C8B-B14F-4D97-AF65-F5344CB8AC3E}">
        <p14:creationId xmlns:p14="http://schemas.microsoft.com/office/powerpoint/2010/main" val="3236541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26D94E-586F-41C9-BA65-4F53CA0206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3AAC34-A685-4DDA-9214-ADF292CBEE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E234F1-4374-4C4B-8F81-824D7B45BB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5" name="Footer Placeholder 4">
            <a:extLst>
              <a:ext uri="{FF2B5EF4-FFF2-40B4-BE49-F238E27FC236}">
                <a16:creationId xmlns:a16="http://schemas.microsoft.com/office/drawing/2014/main" id="{66DA0564-4997-4B36-9B6C-DCD51EA8CE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C10824C2-6968-4AFD-A1CA-59BF87848E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3E01832-8923-42F9-AE5D-02C090B27A71}" type="slidenum">
              <a:rPr lang="en-GB" smtClean="0"/>
              <a:t>‹#›</a:t>
            </a:fld>
            <a:endParaRPr lang="en-GB"/>
          </a:p>
        </p:txBody>
      </p:sp>
    </p:spTree>
    <p:extLst>
      <p:ext uri="{BB962C8B-B14F-4D97-AF65-F5344CB8AC3E}">
        <p14:creationId xmlns:p14="http://schemas.microsoft.com/office/powerpoint/2010/main" val="14022693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8.png"/></Relationships>
</file>

<file path=ppt/slides/_rels/slide5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square pattern with a grid&#10;&#10;Description automatically generated with medium confidence">
            <a:extLst>
              <a:ext uri="{FF2B5EF4-FFF2-40B4-BE49-F238E27FC236}">
                <a16:creationId xmlns:a16="http://schemas.microsoft.com/office/drawing/2014/main" id="{576F6781-A93B-C96D-38E4-058CA73485B0}"/>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t="21947" b="21803"/>
          <a:stretch/>
        </p:blipFill>
        <p:spPr>
          <a:xfrm>
            <a:off x="20" y="1"/>
            <a:ext cx="12191980" cy="6857999"/>
          </a:xfrm>
          <a:prstGeom prst="rect">
            <a:avLst/>
          </a:prstGeom>
        </p:spPr>
      </p:pic>
      <p:sp>
        <p:nvSpPr>
          <p:cNvPr id="4" name="Title 3">
            <a:extLst>
              <a:ext uri="{FF2B5EF4-FFF2-40B4-BE49-F238E27FC236}">
                <a16:creationId xmlns:a16="http://schemas.microsoft.com/office/drawing/2014/main" id="{715EE166-B32F-4C42-B99A-663759BD8F74}"/>
              </a:ext>
            </a:extLst>
          </p:cNvPr>
          <p:cNvSpPr>
            <a:spLocks noGrp="1"/>
          </p:cNvSpPr>
          <p:nvPr>
            <p:ph type="ctrTitle"/>
          </p:nvPr>
        </p:nvSpPr>
        <p:spPr>
          <a:xfrm>
            <a:off x="1524000" y="1122362"/>
            <a:ext cx="9144000" cy="2900518"/>
          </a:xfrm>
        </p:spPr>
        <p:txBody>
          <a:bodyPr>
            <a:normAutofit/>
          </a:bodyPr>
          <a:lstStyle/>
          <a:p>
            <a:r>
              <a:rPr lang="en-GB">
                <a:solidFill>
                  <a:srgbClr val="FFFFFF"/>
                </a:solidFill>
              </a:rPr>
              <a:t>RESEARCH PRINCIPLES AND PHILOSOPHY</a:t>
            </a:r>
          </a:p>
        </p:txBody>
      </p:sp>
      <p:sp>
        <p:nvSpPr>
          <p:cNvPr id="5" name="Subtitle 4">
            <a:extLst>
              <a:ext uri="{FF2B5EF4-FFF2-40B4-BE49-F238E27FC236}">
                <a16:creationId xmlns:a16="http://schemas.microsoft.com/office/drawing/2014/main" id="{5355CCE9-9454-4C8B-9B34-A7C4D13CBDAD}"/>
              </a:ext>
            </a:extLst>
          </p:cNvPr>
          <p:cNvSpPr>
            <a:spLocks noGrp="1"/>
          </p:cNvSpPr>
          <p:nvPr>
            <p:ph type="subTitle" idx="1"/>
          </p:nvPr>
        </p:nvSpPr>
        <p:spPr>
          <a:xfrm>
            <a:off x="1524000" y="4159404"/>
            <a:ext cx="9144000" cy="1098395"/>
          </a:xfrm>
        </p:spPr>
        <p:txBody>
          <a:bodyPr>
            <a:normAutofit/>
          </a:bodyPr>
          <a:lstStyle/>
          <a:p>
            <a:r>
              <a:rPr lang="en-GB" b="1" dirty="0">
                <a:solidFill>
                  <a:srgbClr val="FFFFFF"/>
                </a:solidFill>
              </a:rPr>
              <a:t>Week 10</a:t>
            </a:r>
          </a:p>
          <a:p>
            <a:endParaRPr lang="en-GB" dirty="0">
              <a:solidFill>
                <a:srgbClr val="FFFFFF"/>
              </a:solidFill>
            </a:endParaRPr>
          </a:p>
        </p:txBody>
      </p:sp>
    </p:spTree>
    <p:extLst>
      <p:ext uri="{BB962C8B-B14F-4D97-AF65-F5344CB8AC3E}">
        <p14:creationId xmlns:p14="http://schemas.microsoft.com/office/powerpoint/2010/main" val="195549397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700"/>
                                        <p:tgtEl>
                                          <p:spTgt spid="5">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4"/>
                                        </p:tgtEl>
                                        <p:attrNameLst>
                                          <p:attrName>style.visibility</p:attrName>
                                        </p:attrNameLst>
                                      </p:cBhvr>
                                      <p:to>
                                        <p:strVal val="visible"/>
                                      </p:to>
                                    </p:set>
                                    <p:animEffect transition="in" filter="fade">
                                      <p:cBhvr>
                                        <p:cTn id="10"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4" name="Title 3">
            <a:extLst>
              <a:ext uri="{FF2B5EF4-FFF2-40B4-BE49-F238E27FC236}">
                <a16:creationId xmlns:a16="http://schemas.microsoft.com/office/drawing/2014/main" id="{C7289E4E-3F70-38BC-D754-5E8EA1D6D05D}"/>
              </a:ext>
            </a:extLst>
          </p:cNvPr>
          <p:cNvSpPr>
            <a:spLocks noGrp="1"/>
          </p:cNvSpPr>
          <p:nvPr>
            <p:ph type="title"/>
          </p:nvPr>
        </p:nvSpPr>
        <p:spPr>
          <a:xfrm>
            <a:off x="1932903" y="949325"/>
            <a:ext cx="8071706" cy="2387600"/>
          </a:xfrm>
        </p:spPr>
        <p:txBody>
          <a:bodyPr vert="horz" lIns="91440" tIns="45720" rIns="91440" bIns="45720" rtlCol="0" anchor="b">
            <a:normAutofit/>
          </a:bodyPr>
          <a:lstStyle/>
          <a:p>
            <a:r>
              <a:rPr lang="en-US" sz="4600" dirty="0">
                <a:solidFill>
                  <a:schemeClr val="bg1"/>
                </a:solidFill>
              </a:rPr>
              <a:t>T</a:t>
            </a:r>
            <a:r>
              <a:rPr lang="en-US" sz="4600" kern="1200" dirty="0">
                <a:solidFill>
                  <a:schemeClr val="bg1"/>
                </a:solidFill>
                <a:latin typeface="+mj-lt"/>
                <a:ea typeface="+mj-ea"/>
                <a:cs typeface="+mj-cs"/>
              </a:rPr>
              <a:t>ransferability/</a:t>
            </a:r>
            <a:r>
              <a:rPr lang="en-US" sz="4600" dirty="0" err="1">
                <a:solidFill>
                  <a:srgbClr val="FF0000"/>
                </a:solidFill>
              </a:rPr>
              <a:t>G</a:t>
            </a:r>
            <a:r>
              <a:rPr lang="en-US" sz="4600" kern="1200" dirty="0" err="1">
                <a:solidFill>
                  <a:srgbClr val="FF0000"/>
                </a:solidFill>
                <a:latin typeface="+mj-lt"/>
                <a:ea typeface="+mj-ea"/>
                <a:cs typeface="+mj-cs"/>
              </a:rPr>
              <a:t>eneralisability</a:t>
            </a:r>
            <a:r>
              <a:rPr lang="en-US" sz="4600" kern="1200" dirty="0">
                <a:solidFill>
                  <a:schemeClr val="bg1"/>
                </a:solidFill>
                <a:latin typeface="+mj-lt"/>
                <a:ea typeface="+mj-ea"/>
                <a:cs typeface="+mj-cs"/>
              </a:rPr>
              <a:t>* </a:t>
            </a:r>
            <a:r>
              <a:rPr lang="en-US" sz="4600" dirty="0">
                <a:solidFill>
                  <a:schemeClr val="bg1"/>
                </a:solidFill>
              </a:rPr>
              <a:t>Reliability and </a:t>
            </a:r>
            <a:r>
              <a:rPr lang="en-US" sz="4600" kern="1200" dirty="0">
                <a:solidFill>
                  <a:schemeClr val="bg1"/>
                </a:solidFill>
                <a:latin typeface="+mj-lt"/>
                <a:ea typeface="+mj-ea"/>
                <a:cs typeface="+mj-cs"/>
              </a:rPr>
              <a:t>Validity in qualitative research</a:t>
            </a:r>
          </a:p>
        </p:txBody>
      </p:sp>
      <p:cxnSp>
        <p:nvCxnSpPr>
          <p:cNvPr id="25" name="Straight Connector 24">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285"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12192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38223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D4CEE70-D2ED-6F50-5DE9-51B1B7FCA884}"/>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F44858-9625-EB98-6284-5DA28C6D4D98}"/>
              </a:ext>
            </a:extLst>
          </p:cNvPr>
          <p:cNvSpPr>
            <a:spLocks noGrp="1"/>
          </p:cNvSpPr>
          <p:nvPr>
            <p:ph type="title"/>
          </p:nvPr>
        </p:nvSpPr>
        <p:spPr>
          <a:xfrm>
            <a:off x="761803" y="350196"/>
            <a:ext cx="4646904" cy="1624520"/>
          </a:xfrm>
        </p:spPr>
        <p:txBody>
          <a:bodyPr anchor="ctr">
            <a:normAutofit/>
          </a:bodyPr>
          <a:lstStyle/>
          <a:p>
            <a:r>
              <a:rPr lang="en-GB" sz="4000"/>
              <a:t>RELIABILITY AND VALIDITY</a:t>
            </a:r>
          </a:p>
        </p:txBody>
      </p:sp>
      <p:sp>
        <p:nvSpPr>
          <p:cNvPr id="3" name="Content Placeholder 2">
            <a:extLst>
              <a:ext uri="{FF2B5EF4-FFF2-40B4-BE49-F238E27FC236}">
                <a16:creationId xmlns:a16="http://schemas.microsoft.com/office/drawing/2014/main" id="{90CB42FA-79B9-5A4C-DB9A-6DB297D04C76}"/>
              </a:ext>
            </a:extLst>
          </p:cNvPr>
          <p:cNvSpPr>
            <a:spLocks noGrp="1"/>
          </p:cNvSpPr>
          <p:nvPr>
            <p:ph idx="1"/>
          </p:nvPr>
        </p:nvSpPr>
        <p:spPr>
          <a:xfrm>
            <a:off x="761802" y="2743200"/>
            <a:ext cx="4646905" cy="3613149"/>
          </a:xfrm>
        </p:spPr>
        <p:txBody>
          <a:bodyPr anchor="ctr">
            <a:normAutofit/>
          </a:bodyPr>
          <a:lstStyle/>
          <a:p>
            <a:r>
              <a:rPr lang="en-GB" sz="2000" dirty="0"/>
              <a:t>Social scientists have told us a lot about lots of things. But can we trust their findings?</a:t>
            </a:r>
          </a:p>
          <a:p>
            <a:r>
              <a:rPr lang="en-GB" sz="2000" dirty="0"/>
              <a:t>How do we know they're anything more than just opinion, guesswork, and common sense? </a:t>
            </a:r>
          </a:p>
          <a:p>
            <a:r>
              <a:rPr lang="en-GB" sz="2000" dirty="0"/>
              <a:t>Two key terms that can help us here are reliability and validity.</a:t>
            </a:r>
          </a:p>
          <a:p>
            <a:pPr marL="0" indent="0">
              <a:buNone/>
            </a:pPr>
            <a:r>
              <a:rPr lang="en-GB" sz="2000" dirty="0"/>
              <a:t>. </a:t>
            </a:r>
          </a:p>
        </p:txBody>
      </p:sp>
      <p:pic>
        <p:nvPicPr>
          <p:cNvPr id="5" name="Picture 4" descr="Row of florence flasks with green liquid and yellow background">
            <a:extLst>
              <a:ext uri="{FF2B5EF4-FFF2-40B4-BE49-F238E27FC236}">
                <a16:creationId xmlns:a16="http://schemas.microsoft.com/office/drawing/2014/main" id="{183708FD-661D-77A5-468B-6DCD45747B5D}"/>
              </a:ext>
            </a:extLst>
          </p:cNvPr>
          <p:cNvPicPr>
            <a:picLocks noChangeAspect="1"/>
          </p:cNvPicPr>
          <p:nvPr/>
        </p:nvPicPr>
        <p:blipFill>
          <a:blip r:embed="rId2"/>
          <a:srcRect l="17810" r="18563"/>
          <a:stretch/>
        </p:blipFill>
        <p:spPr>
          <a:xfrm>
            <a:off x="6096000" y="1"/>
            <a:ext cx="6102825" cy="6858000"/>
          </a:xfrm>
          <a:prstGeom prst="rect">
            <a:avLst/>
          </a:prstGeom>
        </p:spPr>
      </p:pic>
    </p:spTree>
    <p:extLst>
      <p:ext uri="{BB962C8B-B14F-4D97-AF65-F5344CB8AC3E}">
        <p14:creationId xmlns:p14="http://schemas.microsoft.com/office/powerpoint/2010/main" val="39005277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4B8FF83-2D05-5798-44DD-326F5378ABBD}"/>
              </a:ext>
            </a:extLst>
          </p:cNvPr>
          <p:cNvSpPr>
            <a:spLocks noGrp="1"/>
          </p:cNvSpPr>
          <p:nvPr>
            <p:ph type="title"/>
          </p:nvPr>
        </p:nvSpPr>
        <p:spPr>
          <a:xfrm>
            <a:off x="686834" y="1153572"/>
            <a:ext cx="3200400" cy="4461163"/>
          </a:xfrm>
        </p:spPr>
        <p:txBody>
          <a:bodyPr>
            <a:normAutofit/>
          </a:bodyPr>
          <a:lstStyle/>
          <a:p>
            <a:r>
              <a:rPr lang="en-GB" sz="3700" b="1" kern="0">
                <a:solidFill>
                  <a:srgbClr val="FFFFFF"/>
                </a:solidFill>
                <a:effectLst/>
                <a:latin typeface="Arial" panose="020B0604020202020204" pitchFamily="34" charset="0"/>
                <a:ea typeface="Times New Roman" panose="02020603050405020304" pitchFamily="18" charset="0"/>
                <a:cs typeface="Arial" panose="020B0604020202020204" pitchFamily="34" charset="0"/>
              </a:rPr>
              <a:t>Introduction</a:t>
            </a:r>
            <a:endParaRPr lang="en-GB" sz="3700">
              <a:solidFill>
                <a:srgbClr val="FFFFFF"/>
              </a:solidFill>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920CA988-6ADB-C856-8EBF-92DE184E8CAA}"/>
              </a:ext>
            </a:extLst>
          </p:cNvPr>
          <p:cNvSpPr>
            <a:spLocks noGrp="1"/>
          </p:cNvSpPr>
          <p:nvPr>
            <p:ph idx="1"/>
          </p:nvPr>
        </p:nvSpPr>
        <p:spPr>
          <a:xfrm>
            <a:off x="4447308" y="591344"/>
            <a:ext cx="6906491" cy="5585619"/>
          </a:xfrm>
        </p:spPr>
        <p:txBody>
          <a:bodyPr anchor="ctr">
            <a:normAutofit/>
          </a:bodyPr>
          <a:lstStyle/>
          <a:p>
            <a:pPr>
              <a:spcAft>
                <a:spcPts val="800"/>
              </a:spcAft>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"To be persuasive we must be believable; to be believable we must be credible; to be credible we must be truthful." - Edward R. Murrow</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kern="0" dirty="0">
                <a:effectLst/>
                <a:latin typeface="Arial" panose="020B0604020202020204" pitchFamily="34" charset="0"/>
                <a:ea typeface="Times New Roman" panose="02020603050405020304" pitchFamily="18" charset="0"/>
                <a:cs typeface="Arial" panose="020B0604020202020204" pitchFamily="34" charset="0"/>
              </a:rPr>
              <a:t>Qualitative research faces ongoing scrutiny regarding its rigour</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kern="0" dirty="0">
                <a:effectLst/>
                <a:latin typeface="Arial" panose="020B0604020202020204" pitchFamily="34" charset="0"/>
                <a:ea typeface="Times New Roman" panose="02020603050405020304" pitchFamily="18" charset="0"/>
                <a:cs typeface="Arial" panose="020B0604020202020204" pitchFamily="34" charset="0"/>
              </a:rPr>
              <a:t>Trustworthiness remains central to qualitative inquiry's legitimacy</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kern="0" dirty="0">
                <a:effectLst/>
                <a:latin typeface="Arial" panose="020B0604020202020204" pitchFamily="34" charset="0"/>
                <a:ea typeface="Times New Roman" panose="02020603050405020304" pitchFamily="18" charset="0"/>
                <a:cs typeface="Arial" panose="020B0604020202020204" pitchFamily="34" charset="0"/>
              </a:rPr>
              <a:t>The depth and richness of qualitative data requires specific approaches to quality assessment</a:t>
            </a:r>
            <a:endParaRPr lang="en-GB"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8136782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EDE4F6B-21B8-3589-840E-EA2DEB44B49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1044D2-66EA-2C46-1C19-849EC9B2A3D8}"/>
              </a:ext>
            </a:extLst>
          </p:cNvPr>
          <p:cNvSpPr>
            <a:spLocks noGrp="1"/>
          </p:cNvSpPr>
          <p:nvPr>
            <p:ph type="title"/>
          </p:nvPr>
        </p:nvSpPr>
        <p:spPr>
          <a:xfrm>
            <a:off x="1043631" y="809898"/>
            <a:ext cx="10173010" cy="1554480"/>
          </a:xfrm>
        </p:spPr>
        <p:txBody>
          <a:bodyPr anchor="ctr">
            <a:normAutofit/>
          </a:bodyPr>
          <a:lstStyle/>
          <a:p>
            <a:r>
              <a:rPr lang="en-GB" sz="4800"/>
              <a:t>Nature of Qualitative Research versus Quantitative Research</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E2B2A56-D275-AC8A-FC20-5A696B0BE323}"/>
              </a:ext>
            </a:extLst>
          </p:cNvPr>
          <p:cNvGraphicFramePr>
            <a:graphicFrameLocks noGrp="1"/>
          </p:cNvGraphicFramePr>
          <p:nvPr>
            <p:ph idx="1"/>
            <p:extLst>
              <p:ext uri="{D42A27DB-BD31-4B8C-83A1-F6EECF244321}">
                <p14:modId xmlns:p14="http://schemas.microsoft.com/office/powerpoint/2010/main" val="2790521425"/>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1142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B6BEAA-D3BD-A06C-A262-F0D771D5B096}"/>
              </a:ext>
            </a:extLst>
          </p:cNvPr>
          <p:cNvSpPr>
            <a:spLocks noGrp="1"/>
          </p:cNvSpPr>
          <p:nvPr>
            <p:ph type="title"/>
          </p:nvPr>
        </p:nvSpPr>
        <p:spPr>
          <a:xfrm>
            <a:off x="808638" y="386930"/>
            <a:ext cx="9236700" cy="1188950"/>
          </a:xfrm>
        </p:spPr>
        <p:txBody>
          <a:bodyPr anchor="b">
            <a:normAutofit/>
          </a:bodyPr>
          <a:lstStyle/>
          <a:p>
            <a:r>
              <a:rPr lang="en-GB" sz="5400"/>
              <a:t>Continued</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CCDE2A-6F13-5FF0-A6AF-117EB5F238EB}"/>
              </a:ext>
            </a:extLst>
          </p:cNvPr>
          <p:cNvSpPr>
            <a:spLocks noGrp="1"/>
          </p:cNvSpPr>
          <p:nvPr>
            <p:ph idx="1"/>
          </p:nvPr>
        </p:nvSpPr>
        <p:spPr>
          <a:xfrm>
            <a:off x="793660" y="2599509"/>
            <a:ext cx="10143668" cy="3435531"/>
          </a:xfrm>
        </p:spPr>
        <p:txBody>
          <a:bodyPr anchor="ctr">
            <a:normAutofit/>
          </a:bodyPr>
          <a:lstStyle/>
          <a:p>
            <a:r>
              <a:rPr lang="en-GB" sz="2400"/>
              <a:t>Unlike quantitative research which deals primarily with numerical data and their statistical interpretations under a reductionist, logical and strictly objective paradigm, qualitative research handles words, people, interpretation, which inextricably tie in with human senses and subjectivity. </a:t>
            </a:r>
          </a:p>
          <a:p>
            <a:r>
              <a:rPr lang="en-GB" sz="2400" b="1"/>
              <a:t>While human emotions and perspectives from both subjects and researchers are considered undesirable biases confounding results in quantitative research, the same elements are considered essential and inevitable, if not treasurable, </a:t>
            </a:r>
            <a:r>
              <a:rPr lang="en-GB" sz="2400"/>
              <a:t>in qualitative research as they invariable add extra dimensions and colours to enrich the corpus of findings. </a:t>
            </a:r>
          </a:p>
          <a:p>
            <a:endParaRPr lang="en-GB" sz="2400"/>
          </a:p>
        </p:txBody>
      </p:sp>
    </p:spTree>
    <p:extLst>
      <p:ext uri="{BB962C8B-B14F-4D97-AF65-F5344CB8AC3E}">
        <p14:creationId xmlns:p14="http://schemas.microsoft.com/office/powerpoint/2010/main" val="35061802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773DE8E-0777-203B-DFCE-EB9860AE5ED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425F0F-E14C-6580-EF2D-9D70C68C40FD}"/>
              </a:ext>
            </a:extLst>
          </p:cNvPr>
          <p:cNvSpPr>
            <a:spLocks noGrp="1"/>
          </p:cNvSpPr>
          <p:nvPr>
            <p:ph type="title"/>
          </p:nvPr>
        </p:nvSpPr>
        <p:spPr>
          <a:xfrm>
            <a:off x="808638" y="386930"/>
            <a:ext cx="9236700" cy="1188950"/>
          </a:xfrm>
        </p:spPr>
        <p:txBody>
          <a:bodyPr anchor="b">
            <a:normAutofit/>
          </a:bodyPr>
          <a:lstStyle/>
          <a:p>
            <a:r>
              <a:rPr lang="en-GB" sz="2600"/>
              <a:t>Reliability and validity are relevant to ensuring credibility in qualitative research</a:t>
            </a:r>
            <a:br>
              <a:rPr lang="en-GB" sz="2600"/>
            </a:br>
            <a:endParaRPr lang="en-GB" sz="26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09AF00-D2F0-5F35-71EB-7AB77A245C70}"/>
              </a:ext>
            </a:extLst>
          </p:cNvPr>
          <p:cNvSpPr>
            <a:spLocks noGrp="1"/>
          </p:cNvSpPr>
          <p:nvPr>
            <p:ph idx="1"/>
          </p:nvPr>
        </p:nvSpPr>
        <p:spPr>
          <a:xfrm>
            <a:off x="793660" y="2599509"/>
            <a:ext cx="10143668" cy="3435531"/>
          </a:xfrm>
        </p:spPr>
        <p:txBody>
          <a:bodyPr anchor="ctr">
            <a:normAutofit/>
          </a:bodyPr>
          <a:lstStyle/>
          <a:p>
            <a:r>
              <a:rPr lang="en-GB" sz="2400"/>
              <a:t>Qualitative research is frequently criticised for lacking scientific rigour with poor justification of the methods adopted, lack of transparency in the analytical procedures and the findings being merely a collection of personal opinions subject to researcher bias.</a:t>
            </a:r>
          </a:p>
        </p:txBody>
      </p:sp>
    </p:spTree>
    <p:extLst>
      <p:ext uri="{BB962C8B-B14F-4D97-AF65-F5344CB8AC3E}">
        <p14:creationId xmlns:p14="http://schemas.microsoft.com/office/powerpoint/2010/main" val="20193466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04DEA-6C73-29CE-15D7-DEFB2DA7B2C4}"/>
              </a:ext>
            </a:extLst>
          </p:cNvPr>
          <p:cNvSpPr>
            <a:spLocks noGrp="1"/>
          </p:cNvSpPr>
          <p:nvPr>
            <p:ph type="title"/>
          </p:nvPr>
        </p:nvSpPr>
        <p:spPr>
          <a:xfrm>
            <a:off x="838200" y="184805"/>
            <a:ext cx="10515600" cy="1505883"/>
          </a:xfrm>
        </p:spPr>
        <p:txBody>
          <a:bodyPr anchor="ctr">
            <a:normAutofit/>
          </a:bodyPr>
          <a:lstStyle/>
          <a:p>
            <a:r>
              <a:rPr lang="en-GB" sz="4800" b="1" kern="0">
                <a:effectLst/>
                <a:latin typeface="Arial" panose="020B0604020202020204" pitchFamily="34" charset="0"/>
                <a:ea typeface="Times New Roman" panose="02020603050405020304" pitchFamily="18" charset="0"/>
                <a:cs typeface="Arial" panose="020B0604020202020204" pitchFamily="34" charset="0"/>
              </a:rPr>
              <a:t>Differing Approaches to Research Quality</a:t>
            </a:r>
            <a:endParaRPr lang="en-GB" sz="4800"/>
          </a:p>
        </p:txBody>
      </p:sp>
      <p:graphicFrame>
        <p:nvGraphicFramePr>
          <p:cNvPr id="4" name="Table 3">
            <a:extLst>
              <a:ext uri="{FF2B5EF4-FFF2-40B4-BE49-F238E27FC236}">
                <a16:creationId xmlns:a16="http://schemas.microsoft.com/office/drawing/2014/main" id="{8E3BAE93-27C3-3369-38D0-038B22AF556A}"/>
              </a:ext>
            </a:extLst>
          </p:cNvPr>
          <p:cNvGraphicFramePr>
            <a:graphicFrameLocks noGrp="1"/>
          </p:cNvGraphicFramePr>
          <p:nvPr>
            <p:extLst>
              <p:ext uri="{D42A27DB-BD31-4B8C-83A1-F6EECF244321}">
                <p14:modId xmlns:p14="http://schemas.microsoft.com/office/powerpoint/2010/main" val="682105911"/>
              </p:ext>
            </p:extLst>
          </p:nvPr>
        </p:nvGraphicFramePr>
        <p:xfrm>
          <a:off x="1043405" y="1845426"/>
          <a:ext cx="10102138" cy="4450305"/>
        </p:xfrm>
        <a:graphic>
          <a:graphicData uri="http://schemas.openxmlformats.org/drawingml/2006/table">
            <a:tbl>
              <a:tblPr firstRow="1" firstCol="1" bandRow="1"/>
              <a:tblGrid>
                <a:gridCol w="2574707">
                  <a:extLst>
                    <a:ext uri="{9D8B030D-6E8A-4147-A177-3AD203B41FA5}">
                      <a16:colId xmlns:a16="http://schemas.microsoft.com/office/drawing/2014/main" val="257237118"/>
                    </a:ext>
                  </a:extLst>
                </a:gridCol>
                <a:gridCol w="3969281">
                  <a:extLst>
                    <a:ext uri="{9D8B030D-6E8A-4147-A177-3AD203B41FA5}">
                      <a16:colId xmlns:a16="http://schemas.microsoft.com/office/drawing/2014/main" val="2838190672"/>
                    </a:ext>
                  </a:extLst>
                </a:gridCol>
                <a:gridCol w="3558150">
                  <a:extLst>
                    <a:ext uri="{9D8B030D-6E8A-4147-A177-3AD203B41FA5}">
                      <a16:colId xmlns:a16="http://schemas.microsoft.com/office/drawing/2014/main" val="859448748"/>
                    </a:ext>
                  </a:extLst>
                </a:gridCol>
              </a:tblGrid>
              <a:tr h="391322">
                <a:tc>
                  <a:txBody>
                    <a:bodyPr/>
                    <a:lstStyle/>
                    <a:p>
                      <a:pPr algn="ctr" fontAlgn="ctr">
                        <a:lnSpc>
                          <a:spcPct val="115000"/>
                        </a:lnSpc>
                        <a:spcAft>
                          <a:spcPts val="800"/>
                        </a:spcAft>
                        <a:buNone/>
                      </a:pPr>
                      <a:r>
                        <a:rPr lang="en-GB" sz="1800" b="1" i="0" u="none" strike="noStrike">
                          <a:effectLst/>
                          <a:latin typeface="Arial" panose="020B0604020202020204" pitchFamily="34" charset="0"/>
                          <a:ea typeface="Times New Roman" panose="02020603050405020304" pitchFamily="18" charset="0"/>
                          <a:cs typeface="Arial" panose="020B0604020202020204" pitchFamily="34" charset="0"/>
                        </a:rPr>
                        <a:t>Quality Dimension</a:t>
                      </a:r>
                      <a:endParaRPr lang="en-GB" sz="2600" b="0" i="0" u="none" strike="noStrike">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800" b="1" i="0" u="none" strike="noStrike">
                          <a:effectLst/>
                          <a:latin typeface="Arial" panose="020B0604020202020204" pitchFamily="34" charset="0"/>
                          <a:ea typeface="Times New Roman" panose="02020603050405020304" pitchFamily="18" charset="0"/>
                          <a:cs typeface="Arial" panose="020B0604020202020204" pitchFamily="34" charset="0"/>
                        </a:rPr>
                        <a:t>Quantitative Research</a:t>
                      </a:r>
                      <a:endParaRPr lang="en-GB" sz="2600" b="0" i="0" u="none" strike="noStrike">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800" b="1" i="0" u="none" strike="noStrike">
                          <a:effectLst/>
                          <a:latin typeface="Arial" panose="020B0604020202020204" pitchFamily="34" charset="0"/>
                          <a:ea typeface="Times New Roman" panose="02020603050405020304" pitchFamily="18" charset="0"/>
                          <a:cs typeface="Arial" panose="020B0604020202020204" pitchFamily="34" charset="0"/>
                        </a:rPr>
                        <a:t>Qualitative Research</a:t>
                      </a:r>
                      <a:endParaRPr lang="en-GB" sz="2600" b="0" i="0" u="none" strike="noStrike">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69426875"/>
                  </a:ext>
                </a:extLst>
              </a:tr>
              <a:tr h="391322">
                <a:tc>
                  <a:txBody>
                    <a:bodyPr/>
                    <a:lstStyle/>
                    <a:p>
                      <a:pPr algn="l" fontAlgn="ctr">
                        <a:lnSpc>
                          <a:spcPct val="115000"/>
                        </a:lnSpc>
                        <a:spcAft>
                          <a:spcPts val="800"/>
                        </a:spcAft>
                        <a:buNone/>
                      </a:pPr>
                      <a:r>
                        <a:rPr lang="en-GB" sz="1800" b="1" i="0" u="none" strike="noStrike">
                          <a:effectLst/>
                          <a:latin typeface="Arial" panose="020B0604020202020204" pitchFamily="34" charset="0"/>
                          <a:ea typeface="Times New Roman" panose="02020603050405020304" pitchFamily="18" charset="0"/>
                          <a:cs typeface="Arial" panose="020B0604020202020204" pitchFamily="34" charset="0"/>
                        </a:rPr>
                        <a:t>Terminology</a:t>
                      </a:r>
                      <a:endParaRPr lang="en-GB" sz="2600" b="0" i="0" u="none" strike="noStrike">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a:effectLst/>
                          <a:latin typeface="Arial" panose="020B0604020202020204" pitchFamily="34" charset="0"/>
                          <a:ea typeface="Times New Roman" panose="02020603050405020304" pitchFamily="18" charset="0"/>
                          <a:cs typeface="Arial" panose="020B0604020202020204" pitchFamily="34" charset="0"/>
                        </a:rPr>
                        <a:t>Reliability and validity</a:t>
                      </a:r>
                      <a:endParaRPr lang="en-GB" sz="2600" b="0" i="0" u="none" strike="noStrike">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a:effectLst/>
                          <a:latin typeface="Arial" panose="020B0604020202020204" pitchFamily="34" charset="0"/>
                          <a:ea typeface="Times New Roman" panose="02020603050405020304" pitchFamily="18" charset="0"/>
                          <a:cs typeface="Arial" panose="020B0604020202020204" pitchFamily="34" charset="0"/>
                        </a:rPr>
                        <a:t>Trustworthiness criteria</a:t>
                      </a:r>
                      <a:endParaRPr lang="en-GB" sz="2600" b="0" i="0" u="none" strike="noStrike">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29840160"/>
                  </a:ext>
                </a:extLst>
              </a:tr>
              <a:tr h="700791">
                <a:tc>
                  <a:txBody>
                    <a:bodyPr/>
                    <a:lstStyle/>
                    <a:p>
                      <a:pPr algn="l" fontAlgn="ctr">
                        <a:lnSpc>
                          <a:spcPct val="115000"/>
                        </a:lnSpc>
                        <a:spcAft>
                          <a:spcPts val="800"/>
                        </a:spcAft>
                        <a:buNone/>
                      </a:pPr>
                      <a:r>
                        <a:rPr lang="en-GB" sz="1800" b="1" i="0" u="none" strike="noStrike">
                          <a:effectLst/>
                          <a:latin typeface="Arial" panose="020B0604020202020204" pitchFamily="34" charset="0"/>
                          <a:ea typeface="Times New Roman" panose="02020603050405020304" pitchFamily="18" charset="0"/>
                          <a:cs typeface="Arial" panose="020B0604020202020204" pitchFamily="34" charset="0"/>
                        </a:rPr>
                        <a:t>Quality focus</a:t>
                      </a:r>
                      <a:endParaRPr lang="en-GB" sz="2600" b="0" i="0" u="none" strike="noStrike">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a:effectLst/>
                          <a:latin typeface="Arial" panose="020B0604020202020204" pitchFamily="34" charset="0"/>
                          <a:ea typeface="Times New Roman" panose="02020603050405020304" pitchFamily="18" charset="0"/>
                          <a:cs typeface="Arial" panose="020B0604020202020204" pitchFamily="34" charset="0"/>
                        </a:rPr>
                        <a:t>Statistical precision and measurement accuracy</a:t>
                      </a:r>
                      <a:endParaRPr lang="en-GB" sz="2600" b="0" i="0" u="none" strike="noStrike">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a:effectLst/>
                          <a:latin typeface="Arial" panose="020B0604020202020204" pitchFamily="34" charset="0"/>
                          <a:ea typeface="Times New Roman" panose="02020603050405020304" pitchFamily="18" charset="0"/>
                          <a:cs typeface="Arial" panose="020B0604020202020204" pitchFamily="34" charset="0"/>
                        </a:rPr>
                        <a:t>Richness, depth and contextual understanding</a:t>
                      </a:r>
                      <a:endParaRPr lang="en-GB" sz="2600" b="0" i="0" u="none" strike="noStrike">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69864775"/>
                  </a:ext>
                </a:extLst>
              </a:tr>
              <a:tr h="391322">
                <a:tc>
                  <a:txBody>
                    <a:bodyPr/>
                    <a:lstStyle/>
                    <a:p>
                      <a:pPr algn="l" fontAlgn="ctr">
                        <a:lnSpc>
                          <a:spcPct val="115000"/>
                        </a:lnSpc>
                        <a:spcAft>
                          <a:spcPts val="800"/>
                        </a:spcAft>
                        <a:buNone/>
                      </a:pPr>
                      <a:r>
                        <a:rPr lang="en-GB" sz="1800" b="1" i="0" u="none" strike="noStrike">
                          <a:effectLst/>
                          <a:latin typeface="Arial" panose="020B0604020202020204" pitchFamily="34" charset="0"/>
                          <a:ea typeface="Times New Roman" panose="02020603050405020304" pitchFamily="18" charset="0"/>
                          <a:cs typeface="Arial" panose="020B0604020202020204" pitchFamily="34" charset="0"/>
                        </a:rPr>
                        <a:t>Researcher role</a:t>
                      </a:r>
                      <a:endParaRPr lang="en-GB" sz="2600" b="0" i="0" u="none" strike="noStrike">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a:effectLst/>
                          <a:latin typeface="Arial" panose="020B0604020202020204" pitchFamily="34" charset="0"/>
                          <a:ea typeface="Times New Roman" panose="02020603050405020304" pitchFamily="18" charset="0"/>
                          <a:cs typeface="Arial" panose="020B0604020202020204" pitchFamily="34" charset="0"/>
                        </a:rPr>
                        <a:t>Objective, detached observer</a:t>
                      </a:r>
                      <a:endParaRPr lang="en-GB" sz="2600" b="0" i="0" u="none" strike="noStrike">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a:effectLst/>
                          <a:latin typeface="Arial" panose="020B0604020202020204" pitchFamily="34" charset="0"/>
                          <a:ea typeface="Times New Roman" panose="02020603050405020304" pitchFamily="18" charset="0"/>
                          <a:cs typeface="Arial" panose="020B0604020202020204" pitchFamily="34" charset="0"/>
                        </a:rPr>
                        <a:t>Engaged, reflexive participant</a:t>
                      </a:r>
                      <a:endParaRPr lang="en-GB" sz="2600" b="0" i="0" u="none" strike="noStrike">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69888412"/>
                  </a:ext>
                </a:extLst>
              </a:tr>
              <a:tr h="391322">
                <a:tc>
                  <a:txBody>
                    <a:bodyPr/>
                    <a:lstStyle/>
                    <a:p>
                      <a:pPr algn="l" fontAlgn="ctr">
                        <a:lnSpc>
                          <a:spcPct val="115000"/>
                        </a:lnSpc>
                        <a:spcAft>
                          <a:spcPts val="800"/>
                        </a:spcAft>
                        <a:buNone/>
                      </a:pPr>
                      <a:r>
                        <a:rPr lang="en-GB" sz="1800" b="1" i="0" u="none" strike="noStrike">
                          <a:effectLst/>
                          <a:latin typeface="Arial" panose="020B0604020202020204" pitchFamily="34" charset="0"/>
                          <a:ea typeface="Times New Roman" panose="02020603050405020304" pitchFamily="18" charset="0"/>
                          <a:cs typeface="Arial" panose="020B0604020202020204" pitchFamily="34" charset="0"/>
                        </a:rPr>
                        <a:t>Quality assurance</a:t>
                      </a:r>
                      <a:endParaRPr lang="en-GB" sz="2600" b="0" i="0" u="none" strike="noStrike">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Standardisation of procedures</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a:effectLst/>
                          <a:latin typeface="Arial" panose="020B0604020202020204" pitchFamily="34" charset="0"/>
                          <a:ea typeface="Times New Roman" panose="02020603050405020304" pitchFamily="18" charset="0"/>
                          <a:cs typeface="Arial" panose="020B0604020202020204" pitchFamily="34" charset="0"/>
                        </a:rPr>
                        <a:t>Transparency of process</a:t>
                      </a:r>
                      <a:endParaRPr lang="en-GB" sz="2600" b="0" i="0" u="none" strike="noStrike">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27394558"/>
                  </a:ext>
                </a:extLst>
              </a:tr>
              <a:tr h="391322">
                <a:tc>
                  <a:txBody>
                    <a:bodyPr/>
                    <a:lstStyle/>
                    <a:p>
                      <a:pPr algn="l" fontAlgn="ctr">
                        <a:lnSpc>
                          <a:spcPct val="115000"/>
                        </a:lnSpc>
                        <a:spcAft>
                          <a:spcPts val="800"/>
                        </a:spcAft>
                        <a:buNone/>
                      </a:pPr>
                      <a:r>
                        <a:rPr lang="en-GB" sz="1800" b="1" i="0" u="none" strike="noStrike">
                          <a:effectLst/>
                          <a:latin typeface="Arial" panose="020B0604020202020204" pitchFamily="34" charset="0"/>
                          <a:ea typeface="Times New Roman" panose="02020603050405020304" pitchFamily="18" charset="0"/>
                          <a:cs typeface="Arial" panose="020B0604020202020204" pitchFamily="34" charset="0"/>
                        </a:rPr>
                        <a:t>Primary concern</a:t>
                      </a:r>
                      <a:endParaRPr lang="en-GB" sz="2600" b="0" i="0" u="none" strike="noStrike">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a:effectLst/>
                          <a:latin typeface="Arial" panose="020B0604020202020204" pitchFamily="34" charset="0"/>
                          <a:ea typeface="Times New Roman" panose="02020603050405020304" pitchFamily="18" charset="0"/>
                          <a:cs typeface="Arial" panose="020B0604020202020204" pitchFamily="34" charset="0"/>
                        </a:rPr>
                        <a:t>Controlling variables</a:t>
                      </a:r>
                      <a:endParaRPr lang="en-GB" sz="2600" b="0" i="0" u="none" strike="noStrike">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a:effectLst/>
                          <a:latin typeface="Arial" panose="020B0604020202020204" pitchFamily="34" charset="0"/>
                          <a:ea typeface="Times New Roman" panose="02020603050405020304" pitchFamily="18" charset="0"/>
                          <a:cs typeface="Arial" panose="020B0604020202020204" pitchFamily="34" charset="0"/>
                        </a:rPr>
                        <a:t>Understanding complexity</a:t>
                      </a:r>
                      <a:endParaRPr lang="en-GB" sz="2600" b="0" i="0" u="none" strike="noStrike">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60280239"/>
                  </a:ext>
                </a:extLst>
              </a:tr>
              <a:tr h="391322">
                <a:tc>
                  <a:txBody>
                    <a:bodyPr/>
                    <a:lstStyle/>
                    <a:p>
                      <a:pPr algn="l" fontAlgn="ctr">
                        <a:lnSpc>
                          <a:spcPct val="115000"/>
                        </a:lnSpc>
                        <a:spcAft>
                          <a:spcPts val="800"/>
                        </a:spcAft>
                        <a:buNone/>
                      </a:pPr>
                      <a:r>
                        <a:rPr lang="en-GB" sz="1800" b="1" i="0" u="none" strike="noStrike">
                          <a:effectLst/>
                          <a:latin typeface="Arial" panose="020B0604020202020204" pitchFamily="34" charset="0"/>
                          <a:ea typeface="Times New Roman" panose="02020603050405020304" pitchFamily="18" charset="0"/>
                          <a:cs typeface="Arial" panose="020B0604020202020204" pitchFamily="34" charset="0"/>
                        </a:rPr>
                        <a:t>Data verification</a:t>
                      </a:r>
                      <a:endParaRPr lang="en-GB" sz="2600" b="0" i="0" u="none" strike="noStrike">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a:effectLst/>
                          <a:latin typeface="Arial" panose="020B0604020202020204" pitchFamily="34" charset="0"/>
                          <a:ea typeface="Times New Roman" panose="02020603050405020304" pitchFamily="18" charset="0"/>
                          <a:cs typeface="Arial" panose="020B0604020202020204" pitchFamily="34" charset="0"/>
                        </a:rPr>
                        <a:t>Statistical tests</a:t>
                      </a:r>
                      <a:endParaRPr lang="en-GB" sz="2600" b="0" i="0" u="none" strike="noStrike">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a:effectLst/>
                          <a:latin typeface="Arial" panose="020B0604020202020204" pitchFamily="34" charset="0"/>
                          <a:ea typeface="Times New Roman" panose="02020603050405020304" pitchFamily="18" charset="0"/>
                          <a:cs typeface="Arial" panose="020B0604020202020204" pitchFamily="34" charset="0"/>
                        </a:rPr>
                        <a:t>Multiple sources and perspectives</a:t>
                      </a:r>
                      <a:endParaRPr lang="en-GB" sz="2600" b="0" i="0" u="none" strike="noStrike">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15157438"/>
                  </a:ext>
                </a:extLst>
              </a:tr>
              <a:tr h="700791">
                <a:tc>
                  <a:txBody>
                    <a:bodyPr/>
                    <a:lstStyle/>
                    <a:p>
                      <a:pPr algn="l" fontAlgn="ctr">
                        <a:lnSpc>
                          <a:spcPct val="115000"/>
                        </a:lnSpc>
                        <a:spcAft>
                          <a:spcPts val="800"/>
                        </a:spcAft>
                        <a:buNone/>
                      </a:pPr>
                      <a:r>
                        <a:rPr lang="en-GB" sz="1800" b="1" i="0" u="none" strike="noStrike">
                          <a:effectLst/>
                          <a:latin typeface="Arial" panose="020B0604020202020204" pitchFamily="34" charset="0"/>
                          <a:ea typeface="Times New Roman" panose="02020603050405020304" pitchFamily="18" charset="0"/>
                          <a:cs typeface="Arial" panose="020B0604020202020204" pitchFamily="34" charset="0"/>
                        </a:rPr>
                        <a:t>Quality demonstration</a:t>
                      </a:r>
                      <a:endParaRPr lang="en-GB" sz="2600" b="0" i="0" u="none" strike="noStrike">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a:effectLst/>
                          <a:latin typeface="Arial" panose="020B0604020202020204" pitchFamily="34" charset="0"/>
                          <a:ea typeface="Times New Roman" panose="02020603050405020304" pitchFamily="18" charset="0"/>
                          <a:cs typeface="Arial" panose="020B0604020202020204" pitchFamily="34" charset="0"/>
                        </a:rPr>
                        <a:t>Statistical significance</a:t>
                      </a:r>
                      <a:endParaRPr lang="en-GB" sz="2600" b="0" i="0" u="none" strike="noStrike">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a:effectLst/>
                          <a:latin typeface="Arial" panose="020B0604020202020204" pitchFamily="34" charset="0"/>
                          <a:ea typeface="Times New Roman" panose="02020603050405020304" pitchFamily="18" charset="0"/>
                          <a:cs typeface="Arial" panose="020B0604020202020204" pitchFamily="34" charset="0"/>
                        </a:rPr>
                        <a:t>Thick description and participant verification</a:t>
                      </a:r>
                      <a:endParaRPr lang="en-GB" sz="2600" b="0" i="0" u="none" strike="noStrike">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50618776"/>
                  </a:ext>
                </a:extLst>
              </a:tr>
              <a:tr h="700791">
                <a:tc>
                  <a:txBody>
                    <a:bodyPr/>
                    <a:lstStyle/>
                    <a:p>
                      <a:pPr algn="l" fontAlgn="ctr">
                        <a:lnSpc>
                          <a:spcPct val="115000"/>
                        </a:lnSpc>
                        <a:spcAft>
                          <a:spcPts val="800"/>
                        </a:spcAft>
                        <a:buNone/>
                      </a:pPr>
                      <a:r>
                        <a:rPr lang="en-GB" sz="1800" b="1" i="0" u="none" strike="noStrike">
                          <a:effectLst/>
                          <a:latin typeface="Arial" panose="020B0604020202020204" pitchFamily="34" charset="0"/>
                          <a:ea typeface="Times New Roman" panose="02020603050405020304" pitchFamily="18" charset="0"/>
                          <a:cs typeface="Arial" panose="020B0604020202020204" pitchFamily="34" charset="0"/>
                        </a:rPr>
                        <a:t>Error reduction</a:t>
                      </a:r>
                      <a:endParaRPr lang="en-GB" sz="2600" b="0" i="0" u="none" strike="noStrike">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Random sampling</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Triangulation and negative case analysis</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59510444"/>
                  </a:ext>
                </a:extLst>
              </a:tr>
            </a:tbl>
          </a:graphicData>
        </a:graphic>
      </p:graphicFrame>
    </p:spTree>
    <p:extLst>
      <p:ext uri="{BB962C8B-B14F-4D97-AF65-F5344CB8AC3E}">
        <p14:creationId xmlns:p14="http://schemas.microsoft.com/office/powerpoint/2010/main" val="23794961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2D291E4-251E-BBCF-2506-DFA575C5F029}"/>
              </a:ext>
            </a:extLst>
          </p:cNvPr>
          <p:cNvPicPr>
            <a:picLocks noChangeAspect="1"/>
          </p:cNvPicPr>
          <p:nvPr/>
        </p:nvPicPr>
        <p:blipFill>
          <a:blip r:embed="rId2"/>
          <a:stretch>
            <a:fillRect/>
          </a:stretch>
        </p:blipFill>
        <p:spPr>
          <a:xfrm>
            <a:off x="2667000" y="28956"/>
            <a:ext cx="6858000" cy="6800088"/>
          </a:xfrm>
          <a:prstGeom prst="rect">
            <a:avLst/>
          </a:prstGeom>
        </p:spPr>
      </p:pic>
    </p:spTree>
    <p:extLst>
      <p:ext uri="{BB962C8B-B14F-4D97-AF65-F5344CB8AC3E}">
        <p14:creationId xmlns:p14="http://schemas.microsoft.com/office/powerpoint/2010/main" val="3143156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74AF29-9B3E-3CC2-2729-1CD9CD81A136}"/>
              </a:ext>
            </a:extLst>
          </p:cNvPr>
          <p:cNvSpPr>
            <a:spLocks noGrp="1"/>
          </p:cNvSpPr>
          <p:nvPr>
            <p:ph type="title"/>
          </p:nvPr>
        </p:nvSpPr>
        <p:spPr>
          <a:xfrm>
            <a:off x="1285240" y="1050595"/>
            <a:ext cx="8074815" cy="1618489"/>
          </a:xfrm>
        </p:spPr>
        <p:txBody>
          <a:bodyPr anchor="ctr">
            <a:normAutofit/>
          </a:bodyPr>
          <a:lstStyle/>
          <a:p>
            <a:r>
              <a:rPr lang="en-GB" sz="5000" b="1" kern="0" dirty="0">
                <a:effectLst/>
                <a:latin typeface="Arial" panose="020B0604020202020204" pitchFamily="34" charset="0"/>
                <a:ea typeface="Times New Roman" panose="02020603050405020304" pitchFamily="18" charset="0"/>
                <a:cs typeface="Arial" panose="020B0604020202020204" pitchFamily="34" charset="0"/>
              </a:rPr>
              <a:t>Quality Concerns in Qualitative Research </a:t>
            </a:r>
            <a:endParaRPr lang="en-GB" sz="5000" dirty="0"/>
          </a:p>
        </p:txBody>
      </p:sp>
      <p:sp>
        <p:nvSpPr>
          <p:cNvPr id="3" name="Content Placeholder 2">
            <a:extLst>
              <a:ext uri="{FF2B5EF4-FFF2-40B4-BE49-F238E27FC236}">
                <a16:creationId xmlns:a16="http://schemas.microsoft.com/office/drawing/2014/main" id="{EF18D10E-5DB7-E06F-5EFC-6F4B27C63B72}"/>
              </a:ext>
            </a:extLst>
          </p:cNvPr>
          <p:cNvSpPr>
            <a:spLocks noGrp="1"/>
          </p:cNvSpPr>
          <p:nvPr>
            <p:ph idx="1"/>
          </p:nvPr>
        </p:nvSpPr>
        <p:spPr>
          <a:xfrm>
            <a:off x="1285240" y="2969469"/>
            <a:ext cx="8074815" cy="2800395"/>
          </a:xfrm>
        </p:spPr>
        <p:txBody>
          <a:bodyPr anchor="t">
            <a:normAutofit/>
          </a:bodyPr>
          <a:lstStyle/>
          <a:p>
            <a:pPr>
              <a:spcAft>
                <a:spcPts val="800"/>
              </a:spcAft>
              <a:buNone/>
            </a:pPr>
            <a:r>
              <a:rPr lang="en-GB" sz="1700" kern="0">
                <a:effectLst/>
                <a:latin typeface="Arial" panose="020B0604020202020204" pitchFamily="34" charset="0"/>
                <a:ea typeface="Times New Roman" panose="02020603050405020304" pitchFamily="18" charset="0"/>
                <a:cs typeface="Arial" panose="020B0604020202020204" pitchFamily="34" charset="0"/>
              </a:rPr>
              <a:t>Common criticisms of qualitative research include:</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700" kern="0">
                <a:effectLst/>
                <a:latin typeface="Arial" panose="020B0604020202020204" pitchFamily="34" charset="0"/>
                <a:ea typeface="Times New Roman" panose="02020603050405020304" pitchFamily="18" charset="0"/>
                <a:cs typeface="Arial" panose="020B0604020202020204" pitchFamily="34" charset="0"/>
              </a:rPr>
              <a:t>Lacking scientific rigour</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700" kern="0">
                <a:effectLst/>
                <a:latin typeface="Arial" panose="020B0604020202020204" pitchFamily="34" charset="0"/>
                <a:ea typeface="Times New Roman" panose="02020603050405020304" pitchFamily="18" charset="0"/>
                <a:cs typeface="Arial" panose="020B0604020202020204" pitchFamily="34" charset="0"/>
              </a:rPr>
              <a:t>Poor justification of methods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700" kern="0">
                <a:effectLst/>
                <a:latin typeface="Arial" panose="020B0604020202020204" pitchFamily="34" charset="0"/>
                <a:ea typeface="Times New Roman" panose="02020603050405020304" pitchFamily="18" charset="0"/>
                <a:cs typeface="Arial" panose="020B0604020202020204" pitchFamily="34" charset="0"/>
              </a:rPr>
              <a:t>Lack of transparency in analytical procedures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700" kern="0">
                <a:effectLst/>
                <a:latin typeface="Arial" panose="020B0604020202020204" pitchFamily="34" charset="0"/>
                <a:ea typeface="Times New Roman" panose="02020603050405020304" pitchFamily="18" charset="0"/>
                <a:cs typeface="Arial" panose="020B0604020202020204" pitchFamily="34" charset="0"/>
              </a:rPr>
              <a:t>Findings viewed as merely personal opinions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700" kern="0">
                <a:effectLst/>
                <a:latin typeface="Arial" panose="020B0604020202020204" pitchFamily="34" charset="0"/>
                <a:ea typeface="Times New Roman" panose="02020603050405020304" pitchFamily="18" charset="0"/>
                <a:cs typeface="Arial" panose="020B0604020202020204" pitchFamily="34" charset="0"/>
              </a:rPr>
              <a:t>Susceptibility to researcher bias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p>
            <a:endParaRPr lang="en-GB" sz="1700"/>
          </a:p>
        </p:txBody>
      </p:sp>
    </p:spTree>
    <p:extLst>
      <p:ext uri="{BB962C8B-B14F-4D97-AF65-F5344CB8AC3E}">
        <p14:creationId xmlns:p14="http://schemas.microsoft.com/office/powerpoint/2010/main" val="20714210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70F0B1D4-6739-FEDB-136A-DB809891C6CD}"/>
              </a:ext>
            </a:extLst>
          </p:cNvPr>
          <p:cNvGraphicFramePr>
            <a:graphicFrameLocks noGrp="1"/>
          </p:cNvGraphicFramePr>
          <p:nvPr>
            <p:extLst>
              <p:ext uri="{D42A27DB-BD31-4B8C-83A1-F6EECF244321}">
                <p14:modId xmlns:p14="http://schemas.microsoft.com/office/powerpoint/2010/main" val="1551446458"/>
              </p:ext>
            </p:extLst>
          </p:nvPr>
        </p:nvGraphicFramePr>
        <p:xfrm>
          <a:off x="1146032" y="643466"/>
          <a:ext cx="9899937" cy="5571070"/>
        </p:xfrm>
        <a:graphic>
          <a:graphicData uri="http://schemas.openxmlformats.org/drawingml/2006/table">
            <a:tbl>
              <a:tblPr firstRow="1" firstCol="1" bandRow="1"/>
              <a:tblGrid>
                <a:gridCol w="4386570">
                  <a:extLst>
                    <a:ext uri="{9D8B030D-6E8A-4147-A177-3AD203B41FA5}">
                      <a16:colId xmlns:a16="http://schemas.microsoft.com/office/drawing/2014/main" val="1526645820"/>
                    </a:ext>
                  </a:extLst>
                </a:gridCol>
                <a:gridCol w="5513367">
                  <a:extLst>
                    <a:ext uri="{9D8B030D-6E8A-4147-A177-3AD203B41FA5}">
                      <a16:colId xmlns:a16="http://schemas.microsoft.com/office/drawing/2014/main" val="124444827"/>
                    </a:ext>
                  </a:extLst>
                </a:gridCol>
              </a:tblGrid>
              <a:tr h="302345">
                <a:tc>
                  <a:txBody>
                    <a:bodyPr/>
                    <a:lstStyle/>
                    <a:p>
                      <a:pPr algn="ctr">
                        <a:lnSpc>
                          <a:spcPct val="115000"/>
                        </a:lnSpc>
                        <a:spcAft>
                          <a:spcPts val="800"/>
                        </a:spcAft>
                        <a:buNone/>
                      </a:pPr>
                      <a:r>
                        <a:rPr lang="en-GB" sz="1400" b="1" kern="0">
                          <a:effectLst/>
                          <a:latin typeface="Arial" panose="020B0604020202020204" pitchFamily="34" charset="0"/>
                          <a:ea typeface="Times New Roman" panose="02020603050405020304" pitchFamily="18" charset="0"/>
                          <a:cs typeface="Arial" panose="020B0604020202020204" pitchFamily="34" charset="0"/>
                        </a:rPr>
                        <a:t>Critique</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11344" marR="11344" marT="11344" marB="1134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1400" b="1" kern="0">
                          <a:effectLst/>
                          <a:latin typeface="Arial" panose="020B0604020202020204" pitchFamily="34" charset="0"/>
                          <a:ea typeface="Times New Roman" panose="02020603050405020304" pitchFamily="18" charset="0"/>
                          <a:cs typeface="Arial" panose="020B0604020202020204" pitchFamily="34" charset="0"/>
                        </a:rPr>
                        <a:t>Explanation</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11344" marR="11344" marT="11344" marB="1134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46602934"/>
                  </a:ext>
                </a:extLst>
              </a:tr>
              <a:tr h="1053745">
                <a:tc>
                  <a:txBody>
                    <a:bodyPr/>
                    <a:lstStyle/>
                    <a:p>
                      <a:pPr>
                        <a:lnSpc>
                          <a:spcPct val="115000"/>
                        </a:lnSpc>
                        <a:spcAft>
                          <a:spcPts val="800"/>
                        </a:spcAft>
                        <a:buNone/>
                      </a:pPr>
                      <a:r>
                        <a:rPr lang="en-GB" sz="1400" b="1" kern="0">
                          <a:effectLst/>
                          <a:latin typeface="Arial" panose="020B0604020202020204" pitchFamily="34" charset="0"/>
                          <a:ea typeface="Times New Roman" panose="02020603050405020304" pitchFamily="18" charset="0"/>
                          <a:cs typeface="Arial" panose="020B0604020202020204" pitchFamily="34" charset="0"/>
                        </a:rPr>
                        <a:t>1. Lacking Scientific Rigour</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11344" marR="11344" marT="11344" marB="1134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kern="0">
                          <a:effectLst/>
                          <a:latin typeface="Arial" panose="020B0604020202020204" pitchFamily="34" charset="0"/>
                          <a:ea typeface="Times New Roman" panose="02020603050405020304" pitchFamily="18" charset="0"/>
                          <a:cs typeface="Arial" panose="020B0604020202020204" pitchFamily="34" charset="0"/>
                        </a:rPr>
                        <a:t>Research </a:t>
                      </a:r>
                      <a:r>
                        <a:rPr lang="en-GB" sz="1400" b="1" kern="0">
                          <a:effectLst/>
                          <a:latin typeface="Arial" panose="020B0604020202020204" pitchFamily="34" charset="0"/>
                          <a:ea typeface="Times New Roman" panose="02020603050405020304" pitchFamily="18" charset="0"/>
                          <a:cs typeface="Arial" panose="020B0604020202020204" pitchFamily="34" charset="0"/>
                        </a:rPr>
                        <a:t>lacks systematic, thorough methods</a:t>
                      </a:r>
                      <a:r>
                        <a:rPr lang="en-GB" sz="1400" kern="0">
                          <a:effectLst/>
                          <a:latin typeface="Arial" panose="020B0604020202020204" pitchFamily="34" charset="0"/>
                          <a:ea typeface="Times New Roman" panose="02020603050405020304" pitchFamily="18" charset="0"/>
                          <a:cs typeface="Arial" panose="020B0604020202020204" pitchFamily="34" charset="0"/>
                        </a:rPr>
                        <a:t> that would make it scientifically credible. </a:t>
                      </a:r>
                      <a:r>
                        <a:rPr lang="en-GB" sz="1400" b="1" kern="0">
                          <a:effectLst/>
                          <a:latin typeface="Arial" panose="020B0604020202020204" pitchFamily="34" charset="0"/>
                          <a:ea typeface="Times New Roman" panose="02020603050405020304" pitchFamily="18" charset="0"/>
                          <a:cs typeface="Arial" panose="020B0604020202020204" pitchFamily="34" charset="0"/>
                        </a:rPr>
                        <a:t>Rigour</a:t>
                      </a:r>
                      <a:r>
                        <a:rPr lang="en-GB" sz="1400" kern="0">
                          <a:effectLst/>
                          <a:latin typeface="Arial" panose="020B0604020202020204" pitchFamily="34" charset="0"/>
                          <a:ea typeface="Times New Roman" panose="02020603050405020304" pitchFamily="18" charset="0"/>
                          <a:cs typeface="Arial" panose="020B0604020202020204" pitchFamily="34" charset="0"/>
                        </a:rPr>
                        <a:t> refers to consistent, careful application of methods. Without it, findings may seem unreliable or unstructured.</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11344" marR="11344" marT="11344" marB="1134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25189103"/>
                  </a:ext>
                </a:extLst>
              </a:tr>
              <a:tr h="1053745">
                <a:tc>
                  <a:txBody>
                    <a:bodyPr/>
                    <a:lstStyle/>
                    <a:p>
                      <a:pPr>
                        <a:lnSpc>
                          <a:spcPct val="115000"/>
                        </a:lnSpc>
                        <a:spcAft>
                          <a:spcPts val="800"/>
                        </a:spcAft>
                        <a:buNone/>
                      </a:pPr>
                      <a:r>
                        <a:rPr lang="en-GB" sz="1400" b="1" kern="0">
                          <a:effectLst/>
                          <a:latin typeface="Arial" panose="020B0604020202020204" pitchFamily="34" charset="0"/>
                          <a:ea typeface="Times New Roman" panose="02020603050405020304" pitchFamily="18" charset="0"/>
                          <a:cs typeface="Arial" panose="020B0604020202020204" pitchFamily="34" charset="0"/>
                        </a:rPr>
                        <a:t>2. Poor Justification of Methods</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11344" marR="11344" marT="11344" marB="1134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kern="0">
                          <a:effectLst/>
                          <a:latin typeface="Arial" panose="020B0604020202020204" pitchFamily="34" charset="0"/>
                          <a:ea typeface="Times New Roman" panose="02020603050405020304" pitchFamily="18" charset="0"/>
                          <a:cs typeface="Arial" panose="020B0604020202020204" pitchFamily="34" charset="0"/>
                        </a:rPr>
                        <a:t>The researcher hasn’t </a:t>
                      </a:r>
                      <a:r>
                        <a:rPr lang="en-GB" sz="1400" b="1" kern="0">
                          <a:effectLst/>
                          <a:latin typeface="Arial" panose="020B0604020202020204" pitchFamily="34" charset="0"/>
                          <a:ea typeface="Times New Roman" panose="02020603050405020304" pitchFamily="18" charset="0"/>
                          <a:cs typeface="Arial" panose="020B0604020202020204" pitchFamily="34" charset="0"/>
                        </a:rPr>
                        <a:t>adequately explained why specific methods</a:t>
                      </a:r>
                      <a:r>
                        <a:rPr lang="en-GB" sz="1400" kern="0">
                          <a:effectLst/>
                          <a:latin typeface="Arial" panose="020B0604020202020204" pitchFamily="34" charset="0"/>
                          <a:ea typeface="Times New Roman" panose="02020603050405020304" pitchFamily="18" charset="0"/>
                          <a:cs typeface="Arial" panose="020B0604020202020204" pitchFamily="34" charset="0"/>
                        </a:rPr>
                        <a:t> (e.g., interviews, focus groups) were chosen. Without a clear rationale, the reader may question whether the methods were appropriate for the research aims.</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11344" marR="11344" marT="11344" marB="1134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1362520"/>
                  </a:ext>
                </a:extLst>
              </a:tr>
              <a:tr h="1053745">
                <a:tc>
                  <a:txBody>
                    <a:bodyPr/>
                    <a:lstStyle/>
                    <a:p>
                      <a:pPr>
                        <a:lnSpc>
                          <a:spcPct val="115000"/>
                        </a:lnSpc>
                        <a:spcAft>
                          <a:spcPts val="800"/>
                        </a:spcAft>
                        <a:buNone/>
                      </a:pPr>
                      <a:r>
                        <a:rPr lang="en-GB" sz="1400" b="1" kern="0">
                          <a:effectLst/>
                          <a:latin typeface="Arial" panose="020B0604020202020204" pitchFamily="34" charset="0"/>
                          <a:ea typeface="Times New Roman" panose="02020603050405020304" pitchFamily="18" charset="0"/>
                          <a:cs typeface="Arial" panose="020B0604020202020204" pitchFamily="34" charset="0"/>
                        </a:rPr>
                        <a:t>3. Lack of Transparency in Analytical Procedures</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11344" marR="11344" marT="11344" marB="1134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kern="0">
                          <a:effectLst/>
                          <a:latin typeface="Arial" panose="020B0604020202020204" pitchFamily="34" charset="0"/>
                          <a:ea typeface="Times New Roman" panose="02020603050405020304" pitchFamily="18" charset="0"/>
                          <a:cs typeface="Arial" panose="020B0604020202020204" pitchFamily="34" charset="0"/>
                        </a:rPr>
                        <a:t>The researcher hasn’t </a:t>
                      </a:r>
                      <a:r>
                        <a:rPr lang="en-GB" sz="1400" b="1" kern="0">
                          <a:effectLst/>
                          <a:latin typeface="Arial" panose="020B0604020202020204" pitchFamily="34" charset="0"/>
                          <a:ea typeface="Times New Roman" panose="02020603050405020304" pitchFamily="18" charset="0"/>
                          <a:cs typeface="Arial" panose="020B0604020202020204" pitchFamily="34" charset="0"/>
                        </a:rPr>
                        <a:t>clearly explained</a:t>
                      </a:r>
                      <a:r>
                        <a:rPr lang="en-GB" sz="1400" kern="0">
                          <a:effectLst/>
                          <a:latin typeface="Arial" panose="020B0604020202020204" pitchFamily="34" charset="0"/>
                          <a:ea typeface="Times New Roman" panose="02020603050405020304" pitchFamily="18" charset="0"/>
                          <a:cs typeface="Arial" panose="020B0604020202020204" pitchFamily="34" charset="0"/>
                        </a:rPr>
                        <a:t> how data was analysed or how conclusions were reached. Transparency is vital so others can follow the analysis process, ensuring methods were appropriate and consistent.</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11344" marR="11344" marT="11344" marB="1134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70054744"/>
                  </a:ext>
                </a:extLst>
              </a:tr>
              <a:tr h="1053745">
                <a:tc>
                  <a:txBody>
                    <a:bodyPr/>
                    <a:lstStyle/>
                    <a:p>
                      <a:pPr>
                        <a:lnSpc>
                          <a:spcPct val="115000"/>
                        </a:lnSpc>
                        <a:spcAft>
                          <a:spcPts val="800"/>
                        </a:spcAft>
                        <a:buNone/>
                      </a:pPr>
                      <a:r>
                        <a:rPr lang="en-GB" sz="1400" b="1" kern="0">
                          <a:effectLst/>
                          <a:latin typeface="Arial" panose="020B0604020202020204" pitchFamily="34" charset="0"/>
                          <a:ea typeface="Times New Roman" panose="02020603050405020304" pitchFamily="18" charset="0"/>
                          <a:cs typeface="Arial" panose="020B0604020202020204" pitchFamily="34" charset="0"/>
                        </a:rPr>
                        <a:t>4. Findings Viewed as Merely Personal Opinions</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11344" marR="11344" marT="11344" marB="1134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kern="0">
                          <a:effectLst/>
                          <a:latin typeface="Arial" panose="020B0604020202020204" pitchFamily="34" charset="0"/>
                          <a:ea typeface="Times New Roman" panose="02020603050405020304" pitchFamily="18" charset="0"/>
                          <a:cs typeface="Arial" panose="020B0604020202020204" pitchFamily="34" charset="0"/>
                        </a:rPr>
                        <a:t>Findings presented as </a:t>
                      </a:r>
                      <a:r>
                        <a:rPr lang="en-GB" sz="1400" b="1" kern="0">
                          <a:effectLst/>
                          <a:latin typeface="Arial" panose="020B0604020202020204" pitchFamily="34" charset="0"/>
                          <a:ea typeface="Times New Roman" panose="02020603050405020304" pitchFamily="18" charset="0"/>
                          <a:cs typeface="Arial" panose="020B0604020202020204" pitchFamily="34" charset="0"/>
                        </a:rPr>
                        <a:t>subjective personal views</a:t>
                      </a:r>
                      <a:r>
                        <a:rPr lang="en-GB" sz="1400" kern="0">
                          <a:effectLst/>
                          <a:latin typeface="Arial" panose="020B0604020202020204" pitchFamily="34" charset="0"/>
                          <a:ea typeface="Times New Roman" panose="02020603050405020304" pitchFamily="18" charset="0"/>
                          <a:cs typeface="Arial" panose="020B0604020202020204" pitchFamily="34" charset="0"/>
                        </a:rPr>
                        <a:t> without clear evidence, methodology, or participant validation may seem biased or unreliable. Good research grounds findings in data (e.g., themes or patterns) and avoids personal beliefs influencing conclusions.</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11344" marR="11344" marT="11344" marB="1134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20416009"/>
                  </a:ext>
                </a:extLst>
              </a:tr>
              <a:tr h="1053745">
                <a:tc>
                  <a:txBody>
                    <a:bodyPr/>
                    <a:lstStyle/>
                    <a:p>
                      <a:pPr>
                        <a:lnSpc>
                          <a:spcPct val="115000"/>
                        </a:lnSpc>
                        <a:spcAft>
                          <a:spcPts val="800"/>
                        </a:spcAft>
                        <a:buNone/>
                      </a:pPr>
                      <a:r>
                        <a:rPr lang="en-GB" sz="1400" b="1" kern="0">
                          <a:effectLst/>
                          <a:latin typeface="Arial" panose="020B0604020202020204" pitchFamily="34" charset="0"/>
                          <a:ea typeface="Times New Roman" panose="02020603050405020304" pitchFamily="18" charset="0"/>
                          <a:cs typeface="Arial" panose="020B0604020202020204" pitchFamily="34" charset="0"/>
                        </a:rPr>
                        <a:t>5. Susceptibility to Researcher Bias</a:t>
                      </a:r>
                      <a:endParaRPr lang="en-GB" sz="1400" kern="100">
                        <a:effectLst/>
                        <a:latin typeface="Aptos" panose="020B0004020202020204" pitchFamily="34" charset="0"/>
                        <a:ea typeface="DengXian" panose="02010600030101010101" pitchFamily="2" charset="-122"/>
                        <a:cs typeface="Arial" panose="020B0604020202020204" pitchFamily="34" charset="0"/>
                      </a:endParaRPr>
                    </a:p>
                  </a:txBody>
                  <a:tcPr marL="11344" marR="11344" marT="11344" marB="1134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b="1" kern="0" dirty="0">
                          <a:effectLst/>
                          <a:latin typeface="Arial" panose="020B0604020202020204" pitchFamily="34" charset="0"/>
                          <a:ea typeface="Times New Roman" panose="02020603050405020304" pitchFamily="18" charset="0"/>
                          <a:cs typeface="Arial" panose="020B0604020202020204" pitchFamily="34" charset="0"/>
                        </a:rPr>
                        <a:t>Researcher bias</a:t>
                      </a:r>
                      <a:r>
                        <a:rPr lang="en-GB" sz="1400" kern="0" dirty="0">
                          <a:effectLst/>
                          <a:latin typeface="Arial" panose="020B0604020202020204" pitchFamily="34" charset="0"/>
                          <a:ea typeface="Times New Roman" panose="02020603050405020304" pitchFamily="18" charset="0"/>
                          <a:cs typeface="Arial" panose="020B0604020202020204" pitchFamily="34" charset="0"/>
                        </a:rPr>
                        <a:t> occurs when personal beliefs, assumptions, or experiences influence findings. This leads to </a:t>
                      </a:r>
                      <a:r>
                        <a:rPr lang="en-GB" sz="1400" b="1" kern="0" dirty="0">
                          <a:effectLst/>
                          <a:latin typeface="Arial" panose="020B0604020202020204" pitchFamily="34" charset="0"/>
                          <a:ea typeface="Times New Roman" panose="02020603050405020304" pitchFamily="18" charset="0"/>
                          <a:cs typeface="Arial" panose="020B0604020202020204" pitchFamily="34" charset="0"/>
                        </a:rPr>
                        <a:t>skewed interpretations</a:t>
                      </a:r>
                      <a:r>
                        <a:rPr lang="en-GB" sz="1400" kern="0" dirty="0">
                          <a:effectLst/>
                          <a:latin typeface="Arial" panose="020B0604020202020204" pitchFamily="34" charset="0"/>
                          <a:ea typeface="Times New Roman" panose="02020603050405020304" pitchFamily="18" charset="0"/>
                          <a:cs typeface="Arial" panose="020B0604020202020204" pitchFamily="34" charset="0"/>
                        </a:rPr>
                        <a:t>. Steps such as </a:t>
                      </a:r>
                      <a:r>
                        <a:rPr lang="en-GB" sz="1400" b="1" kern="0" dirty="0">
                          <a:effectLst/>
                          <a:latin typeface="Arial" panose="020B0604020202020204" pitchFamily="34" charset="0"/>
                          <a:ea typeface="Times New Roman" panose="02020603050405020304" pitchFamily="18" charset="0"/>
                          <a:cs typeface="Arial" panose="020B0604020202020204" pitchFamily="34" charset="0"/>
                        </a:rPr>
                        <a:t>member checking</a:t>
                      </a:r>
                      <a:r>
                        <a:rPr lang="en-GB" sz="1400" kern="0" dirty="0">
                          <a:effectLst/>
                          <a:latin typeface="Arial" panose="020B0604020202020204" pitchFamily="34" charset="0"/>
                          <a:ea typeface="Times New Roman" panose="02020603050405020304" pitchFamily="18" charset="0"/>
                          <a:cs typeface="Arial" panose="020B0604020202020204" pitchFamily="34" charset="0"/>
                        </a:rPr>
                        <a:t>, </a:t>
                      </a:r>
                      <a:r>
                        <a:rPr lang="en-GB" sz="1400" b="1" kern="0" dirty="0">
                          <a:effectLst/>
                          <a:latin typeface="Arial" panose="020B0604020202020204" pitchFamily="34" charset="0"/>
                          <a:ea typeface="Times New Roman" panose="02020603050405020304" pitchFamily="18" charset="0"/>
                          <a:cs typeface="Arial" panose="020B0604020202020204" pitchFamily="34" charset="0"/>
                        </a:rPr>
                        <a:t>triangulation</a:t>
                      </a:r>
                      <a:r>
                        <a:rPr lang="en-GB" sz="1400" kern="0" dirty="0">
                          <a:effectLst/>
                          <a:latin typeface="Arial" panose="020B0604020202020204" pitchFamily="34" charset="0"/>
                          <a:ea typeface="Times New Roman" panose="02020603050405020304" pitchFamily="18" charset="0"/>
                          <a:cs typeface="Arial" panose="020B0604020202020204" pitchFamily="34" charset="0"/>
                        </a:rPr>
                        <a:t>, and </a:t>
                      </a:r>
                      <a:r>
                        <a:rPr lang="en-GB" sz="1400" b="1" kern="0" dirty="0">
                          <a:effectLst/>
                          <a:latin typeface="Arial" panose="020B0604020202020204" pitchFamily="34" charset="0"/>
                          <a:ea typeface="Times New Roman" panose="02020603050405020304" pitchFamily="18" charset="0"/>
                          <a:cs typeface="Arial" panose="020B0604020202020204" pitchFamily="34" charset="0"/>
                        </a:rPr>
                        <a:t>peer debriefing</a:t>
                      </a:r>
                      <a:r>
                        <a:rPr lang="en-GB" sz="1400" kern="0" dirty="0">
                          <a:effectLst/>
                          <a:latin typeface="Arial" panose="020B0604020202020204" pitchFamily="34" charset="0"/>
                          <a:ea typeface="Times New Roman" panose="02020603050405020304" pitchFamily="18" charset="0"/>
                          <a:cs typeface="Arial" panose="020B0604020202020204" pitchFamily="34" charset="0"/>
                        </a:rPr>
                        <a:t> can help minimise bias.</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11344" marR="11344" marT="11344" marB="1134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28337957"/>
                  </a:ext>
                </a:extLst>
              </a:tr>
            </a:tbl>
          </a:graphicData>
        </a:graphic>
      </p:graphicFrame>
    </p:spTree>
    <p:extLst>
      <p:ext uri="{BB962C8B-B14F-4D97-AF65-F5344CB8AC3E}">
        <p14:creationId xmlns:p14="http://schemas.microsoft.com/office/powerpoint/2010/main" val="18842384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974C1E9-AA3F-5CE0-017A-B5F9B82FE24E}"/>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437CBA5-D582-885F-0A68-40D185D10434}"/>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5000" kern="1200" dirty="0">
                <a:solidFill>
                  <a:schemeClr val="tx1"/>
                </a:solidFill>
                <a:latin typeface="+mj-lt"/>
                <a:ea typeface="+mj-ea"/>
                <a:cs typeface="+mj-cs"/>
              </a:rPr>
              <a:t>Transferability, Reliability and Validity in qualitative research</a:t>
            </a:r>
          </a:p>
        </p:txBody>
      </p:sp>
      <p:cxnSp>
        <p:nvCxnSpPr>
          <p:cNvPr id="20" name="Straight Connector 19">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66482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0B777DF-F6A2-4D53-B6F0-D9700609E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75" y="625059"/>
            <a:ext cx="5452525" cy="5607882"/>
          </a:xfrm>
          <a:prstGeom prst="rect">
            <a:avLst/>
          </a:pr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ight Triangle 2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1474D7-CCA8-A5F2-4760-C30542B3B960}"/>
              </a:ext>
            </a:extLst>
          </p:cNvPr>
          <p:cNvSpPr>
            <a:spLocks noGrp="1"/>
          </p:cNvSpPr>
          <p:nvPr>
            <p:ph type="title"/>
          </p:nvPr>
        </p:nvSpPr>
        <p:spPr>
          <a:xfrm>
            <a:off x="1006900" y="1188637"/>
            <a:ext cx="4623363" cy="4480726"/>
          </a:xfrm>
        </p:spPr>
        <p:txBody>
          <a:bodyPr>
            <a:normAutofit/>
          </a:bodyPr>
          <a:lstStyle/>
          <a:p>
            <a:pPr algn="r"/>
            <a:r>
              <a:rPr lang="en-GB" sz="5100" b="1">
                <a:solidFill>
                  <a:schemeClr val="tx1">
                    <a:lumMod val="75000"/>
                    <a:lumOff val="25000"/>
                  </a:schemeClr>
                </a:solidFill>
              </a:rPr>
              <a:t>Trustworthiness in Research</a:t>
            </a:r>
            <a:endParaRPr lang="en-GB" sz="510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B70771FF-2719-12DA-4612-31A83FE29322}"/>
              </a:ext>
            </a:extLst>
          </p:cNvPr>
          <p:cNvSpPr>
            <a:spLocks noGrp="1"/>
          </p:cNvSpPr>
          <p:nvPr>
            <p:ph idx="1"/>
          </p:nvPr>
        </p:nvSpPr>
        <p:spPr>
          <a:xfrm>
            <a:off x="6577584" y="1896645"/>
            <a:ext cx="3953775" cy="3064712"/>
          </a:xfrm>
        </p:spPr>
        <p:txBody>
          <a:bodyPr anchor="ctr">
            <a:normAutofit/>
          </a:bodyPr>
          <a:lstStyle/>
          <a:p>
            <a:r>
              <a:rPr lang="en-GB" sz="2400"/>
              <a:t>Trustworthiness means </a:t>
            </a:r>
            <a:r>
              <a:rPr lang="en-GB" sz="2400" b="1"/>
              <a:t>how much confidence we can have in the findings</a:t>
            </a:r>
            <a:r>
              <a:rPr lang="en-GB" sz="2400"/>
              <a:t> of a study.</a:t>
            </a:r>
          </a:p>
          <a:p>
            <a:endParaRPr lang="en-GB" sz="2400"/>
          </a:p>
        </p:txBody>
      </p:sp>
    </p:spTree>
    <p:extLst>
      <p:ext uri="{BB962C8B-B14F-4D97-AF65-F5344CB8AC3E}">
        <p14:creationId xmlns:p14="http://schemas.microsoft.com/office/powerpoint/2010/main" val="21658163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33EEDE-2E5E-6B7A-7101-F9412358FFE3}"/>
              </a:ext>
            </a:extLst>
          </p:cNvPr>
          <p:cNvSpPr>
            <a:spLocks noGrp="1"/>
          </p:cNvSpPr>
          <p:nvPr>
            <p:ph type="title"/>
          </p:nvPr>
        </p:nvSpPr>
        <p:spPr>
          <a:xfrm>
            <a:off x="1285241" y="1008993"/>
            <a:ext cx="9231410" cy="3542045"/>
          </a:xfrm>
        </p:spPr>
        <p:txBody>
          <a:bodyPr vert="horz" lIns="91440" tIns="45720" rIns="91440" bIns="45720" rtlCol="0" anchor="b">
            <a:normAutofit/>
          </a:bodyPr>
          <a:lstStyle/>
          <a:p>
            <a:r>
              <a:rPr lang="en-US" sz="11500" kern="1200">
                <a:solidFill>
                  <a:schemeClr val="tx1"/>
                </a:solidFill>
                <a:latin typeface="+mj-lt"/>
                <a:ea typeface="+mj-ea"/>
                <a:cs typeface="+mj-cs"/>
              </a:rPr>
              <a:t>Reliability</a:t>
            </a:r>
          </a:p>
        </p:txBody>
      </p:sp>
      <p:sp>
        <p:nvSpPr>
          <p:cNvPr id="3" name="Content Placeholder 2">
            <a:extLst>
              <a:ext uri="{FF2B5EF4-FFF2-40B4-BE49-F238E27FC236}">
                <a16:creationId xmlns:a16="http://schemas.microsoft.com/office/drawing/2014/main" id="{E3FC31D8-A291-B32A-C6B3-BFBA2D21221B}"/>
              </a:ext>
            </a:extLst>
          </p:cNvPr>
          <p:cNvSpPr>
            <a:spLocks noGrp="1"/>
          </p:cNvSpPr>
          <p:nvPr>
            <p:ph idx="1"/>
          </p:nvPr>
        </p:nvSpPr>
        <p:spPr>
          <a:xfrm>
            <a:off x="1285241" y="4582814"/>
            <a:ext cx="7132335" cy="1312657"/>
          </a:xfrm>
        </p:spPr>
        <p:txBody>
          <a:bodyPr vert="horz" lIns="91440" tIns="45720" rIns="91440" bIns="45720" rtlCol="0" anchor="t">
            <a:normAutofit/>
          </a:bodyPr>
          <a:lstStyle/>
          <a:p>
            <a:pPr marL="0" indent="0">
              <a:buNone/>
            </a:pPr>
            <a:r>
              <a:rPr lang="en-US" sz="2400" kern="1200">
                <a:solidFill>
                  <a:schemeClr val="tx1"/>
                </a:solidFill>
                <a:latin typeface="+mn-lt"/>
                <a:ea typeface="+mn-ea"/>
                <a:cs typeface="+mn-cs"/>
              </a:rPr>
              <a:t>Reliability means are the findings consistent and repeatable?</a:t>
            </a:r>
          </a:p>
        </p:txBody>
      </p:sp>
    </p:spTree>
    <p:extLst>
      <p:ext uri="{BB962C8B-B14F-4D97-AF65-F5344CB8AC3E}">
        <p14:creationId xmlns:p14="http://schemas.microsoft.com/office/powerpoint/2010/main" val="15215449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46FA15-AE5C-B7A5-246E-FCA18E423F4E}"/>
              </a:ext>
            </a:extLst>
          </p:cNvPr>
          <p:cNvSpPr>
            <a:spLocks noGrp="1"/>
          </p:cNvSpPr>
          <p:nvPr>
            <p:ph type="title"/>
          </p:nvPr>
        </p:nvSpPr>
        <p:spPr>
          <a:xfrm>
            <a:off x="1285241" y="1008993"/>
            <a:ext cx="9231410" cy="3542045"/>
          </a:xfrm>
        </p:spPr>
        <p:txBody>
          <a:bodyPr vert="horz" lIns="91440" tIns="45720" rIns="91440" bIns="45720" rtlCol="0" anchor="b">
            <a:normAutofit/>
          </a:bodyPr>
          <a:lstStyle/>
          <a:p>
            <a:r>
              <a:rPr lang="en-US" sz="11500" kern="1200">
                <a:solidFill>
                  <a:schemeClr val="tx1"/>
                </a:solidFill>
                <a:latin typeface="+mj-lt"/>
                <a:ea typeface="+mj-ea"/>
                <a:cs typeface="+mj-cs"/>
              </a:rPr>
              <a:t>Validity</a:t>
            </a:r>
          </a:p>
        </p:txBody>
      </p:sp>
      <p:sp>
        <p:nvSpPr>
          <p:cNvPr id="3" name="Content Placeholder 2">
            <a:extLst>
              <a:ext uri="{FF2B5EF4-FFF2-40B4-BE49-F238E27FC236}">
                <a16:creationId xmlns:a16="http://schemas.microsoft.com/office/drawing/2014/main" id="{8E66CD64-91A9-DCEB-5A89-20ECEBCC60D6}"/>
              </a:ext>
            </a:extLst>
          </p:cNvPr>
          <p:cNvSpPr>
            <a:spLocks noGrp="1"/>
          </p:cNvSpPr>
          <p:nvPr>
            <p:ph idx="1"/>
          </p:nvPr>
        </p:nvSpPr>
        <p:spPr>
          <a:xfrm>
            <a:off x="1285241" y="4582814"/>
            <a:ext cx="7132335" cy="1312657"/>
          </a:xfrm>
        </p:spPr>
        <p:txBody>
          <a:bodyPr vert="horz" lIns="91440" tIns="45720" rIns="91440" bIns="45720" rtlCol="0" anchor="t">
            <a:normAutofit/>
          </a:bodyPr>
          <a:lstStyle/>
          <a:p>
            <a:pPr marL="0" indent="0">
              <a:buNone/>
            </a:pPr>
            <a:r>
              <a:rPr lang="en-US" sz="2400" kern="1200">
                <a:solidFill>
                  <a:schemeClr val="tx1"/>
                </a:solidFill>
                <a:latin typeface="+mn-lt"/>
                <a:ea typeface="+mn-ea"/>
                <a:cs typeface="+mn-cs"/>
              </a:rPr>
              <a:t>Validity means does the research accurately reflect the phenomenon?</a:t>
            </a:r>
          </a:p>
        </p:txBody>
      </p:sp>
    </p:spTree>
    <p:extLst>
      <p:ext uri="{BB962C8B-B14F-4D97-AF65-F5344CB8AC3E}">
        <p14:creationId xmlns:p14="http://schemas.microsoft.com/office/powerpoint/2010/main" val="3503199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F84033E9-4893-6E8F-270D-7E0F61B4C36C}"/>
              </a:ext>
            </a:extLst>
          </p:cNvPr>
          <p:cNvGraphicFramePr>
            <a:graphicFrameLocks noGrp="1"/>
          </p:cNvGraphicFramePr>
          <p:nvPr>
            <p:extLst>
              <p:ext uri="{D42A27DB-BD31-4B8C-83A1-F6EECF244321}">
                <p14:modId xmlns:p14="http://schemas.microsoft.com/office/powerpoint/2010/main" val="156217588"/>
              </p:ext>
            </p:extLst>
          </p:nvPr>
        </p:nvGraphicFramePr>
        <p:xfrm>
          <a:off x="1074614" y="643466"/>
          <a:ext cx="10042773" cy="5972378"/>
        </p:xfrm>
        <a:graphic>
          <a:graphicData uri="http://schemas.openxmlformats.org/drawingml/2006/table">
            <a:tbl>
              <a:tblPr firstRow="1" firstCol="1" bandRow="1"/>
              <a:tblGrid>
                <a:gridCol w="3308260">
                  <a:extLst>
                    <a:ext uri="{9D8B030D-6E8A-4147-A177-3AD203B41FA5}">
                      <a16:colId xmlns:a16="http://schemas.microsoft.com/office/drawing/2014/main" val="1568123929"/>
                    </a:ext>
                  </a:extLst>
                </a:gridCol>
                <a:gridCol w="6734513">
                  <a:extLst>
                    <a:ext uri="{9D8B030D-6E8A-4147-A177-3AD203B41FA5}">
                      <a16:colId xmlns:a16="http://schemas.microsoft.com/office/drawing/2014/main" val="76277949"/>
                    </a:ext>
                  </a:extLst>
                </a:gridCol>
              </a:tblGrid>
              <a:tr h="394760">
                <a:tc>
                  <a:txBody>
                    <a:bodyPr/>
                    <a:lstStyle/>
                    <a:p>
                      <a:pPr algn="ctr">
                        <a:lnSpc>
                          <a:spcPct val="115000"/>
                        </a:lnSpc>
                        <a:spcAft>
                          <a:spcPts val="800"/>
                        </a:spcAft>
                        <a:buNone/>
                      </a:pPr>
                      <a:r>
                        <a:rPr lang="en-GB" sz="1900" b="1" kern="0">
                          <a:effectLst/>
                          <a:latin typeface="Arial" panose="020B0604020202020204" pitchFamily="34" charset="0"/>
                          <a:ea typeface="Times New Roman" panose="02020603050405020304" pitchFamily="18" charset="0"/>
                          <a:cs typeface="Arial" panose="020B0604020202020204" pitchFamily="34" charset="0"/>
                        </a:rPr>
                        <a:t>Concept</a:t>
                      </a:r>
                      <a:endParaRPr lang="en-GB" sz="1900" kern="100">
                        <a:effectLst/>
                        <a:latin typeface="Aptos" panose="020B0004020202020204" pitchFamily="34" charset="0"/>
                        <a:ea typeface="DengXian" panose="02010600030101010101" pitchFamily="2" charset="-122"/>
                        <a:cs typeface="Arial" panose="020B0604020202020204" pitchFamily="34" charset="0"/>
                      </a:endParaRPr>
                    </a:p>
                  </a:txBody>
                  <a:tcPr marL="14811" marR="14811" marT="14811" marB="1481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1900" b="1" kern="0">
                          <a:effectLst/>
                          <a:latin typeface="Arial" panose="020B0604020202020204" pitchFamily="34" charset="0"/>
                          <a:ea typeface="Times New Roman" panose="02020603050405020304" pitchFamily="18" charset="0"/>
                          <a:cs typeface="Arial" panose="020B0604020202020204" pitchFamily="34" charset="0"/>
                        </a:rPr>
                        <a:t>Explanation</a:t>
                      </a:r>
                      <a:endParaRPr lang="en-GB" sz="1900" kern="100">
                        <a:effectLst/>
                        <a:latin typeface="Aptos" panose="020B0004020202020204" pitchFamily="34" charset="0"/>
                        <a:ea typeface="DengXian" panose="02010600030101010101" pitchFamily="2" charset="-122"/>
                        <a:cs typeface="Arial" panose="020B0604020202020204" pitchFamily="34" charset="0"/>
                      </a:endParaRPr>
                    </a:p>
                  </a:txBody>
                  <a:tcPr marL="14811" marR="14811" marT="14811" marB="1481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57086382"/>
                  </a:ext>
                </a:extLst>
              </a:tr>
              <a:tr h="1702858">
                <a:tc>
                  <a:txBody>
                    <a:bodyPr/>
                    <a:lstStyle/>
                    <a:p>
                      <a:pPr>
                        <a:lnSpc>
                          <a:spcPct val="115000"/>
                        </a:lnSpc>
                        <a:spcAft>
                          <a:spcPts val="800"/>
                        </a:spcAft>
                        <a:buNone/>
                      </a:pPr>
                      <a:r>
                        <a:rPr lang="en-GB" sz="1900" b="1" kern="0">
                          <a:effectLst/>
                          <a:latin typeface="Arial" panose="020B0604020202020204" pitchFamily="34" charset="0"/>
                          <a:ea typeface="Times New Roman" panose="02020603050405020304" pitchFamily="18" charset="0"/>
                          <a:cs typeface="Arial" panose="020B0604020202020204" pitchFamily="34" charset="0"/>
                        </a:rPr>
                        <a:t>1. Reliability</a:t>
                      </a:r>
                      <a:endParaRPr lang="en-GB" sz="1900" kern="100">
                        <a:effectLst/>
                        <a:latin typeface="Aptos" panose="020B0004020202020204" pitchFamily="34" charset="0"/>
                        <a:ea typeface="DengXian" panose="02010600030101010101" pitchFamily="2" charset="-122"/>
                        <a:cs typeface="Arial" panose="020B0604020202020204" pitchFamily="34" charset="0"/>
                      </a:endParaRPr>
                    </a:p>
                  </a:txBody>
                  <a:tcPr marL="14811" marR="14811" marT="14811" marB="1481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900" kern="0">
                          <a:effectLst/>
                          <a:latin typeface="Arial" panose="020B0604020202020204" pitchFamily="34" charset="0"/>
                          <a:ea typeface="Times New Roman" panose="02020603050405020304" pitchFamily="18" charset="0"/>
                          <a:cs typeface="Arial" panose="020B0604020202020204" pitchFamily="34" charset="0"/>
                        </a:rPr>
                        <a:t>- Before a study can be valid, it needs to be </a:t>
                      </a:r>
                      <a:r>
                        <a:rPr lang="en-GB" sz="1900" b="1" kern="0">
                          <a:effectLst/>
                          <a:latin typeface="Arial" panose="020B0604020202020204" pitchFamily="34" charset="0"/>
                          <a:ea typeface="Times New Roman" panose="02020603050405020304" pitchFamily="18" charset="0"/>
                          <a:cs typeface="Arial" panose="020B0604020202020204" pitchFamily="34" charset="0"/>
                        </a:rPr>
                        <a:t>reliable</a:t>
                      </a:r>
                      <a:r>
                        <a:rPr lang="en-GB" sz="1900" kern="0">
                          <a:effectLst/>
                          <a:latin typeface="Arial" panose="020B0604020202020204" pitchFamily="34" charset="0"/>
                          <a:ea typeface="Times New Roman" panose="02020603050405020304" pitchFamily="18" charset="0"/>
                          <a:cs typeface="Arial" panose="020B0604020202020204" pitchFamily="34" charset="0"/>
                        </a:rPr>
                        <a:t>. Without consistent results, validity can't be assessed. - In qualitative research, reliability involves </a:t>
                      </a:r>
                      <a:r>
                        <a:rPr lang="en-GB" sz="1900" b="1" kern="0">
                          <a:effectLst/>
                          <a:latin typeface="Arial" panose="020B0604020202020204" pitchFamily="34" charset="0"/>
                          <a:ea typeface="Times New Roman" panose="02020603050405020304" pitchFamily="18" charset="0"/>
                          <a:cs typeface="Arial" panose="020B0604020202020204" pitchFamily="34" charset="0"/>
                        </a:rPr>
                        <a:t>consistent data collection</a:t>
                      </a:r>
                      <a:r>
                        <a:rPr lang="en-GB" sz="1900" kern="0">
                          <a:effectLst/>
                          <a:latin typeface="Arial" panose="020B0604020202020204" pitchFamily="34" charset="0"/>
                          <a:ea typeface="Times New Roman" panose="02020603050405020304" pitchFamily="18" charset="0"/>
                          <a:cs typeface="Arial" panose="020B0604020202020204" pitchFamily="34" charset="0"/>
                        </a:rPr>
                        <a:t> methods (e.g., interviews, observations) and </a:t>
                      </a:r>
                      <a:r>
                        <a:rPr lang="en-GB" sz="1900" b="1" kern="0">
                          <a:effectLst/>
                          <a:latin typeface="Arial" panose="020B0604020202020204" pitchFamily="34" charset="0"/>
                          <a:ea typeface="Times New Roman" panose="02020603050405020304" pitchFamily="18" charset="0"/>
                          <a:cs typeface="Arial" panose="020B0604020202020204" pitchFamily="34" charset="0"/>
                        </a:rPr>
                        <a:t>consistent analysis</a:t>
                      </a:r>
                      <a:r>
                        <a:rPr lang="en-GB" sz="1900" kern="0">
                          <a:effectLst/>
                          <a:latin typeface="Arial" panose="020B0604020202020204" pitchFamily="34" charset="0"/>
                          <a:ea typeface="Times New Roman" panose="02020603050405020304" pitchFamily="18" charset="0"/>
                          <a:cs typeface="Arial" panose="020B0604020202020204" pitchFamily="34" charset="0"/>
                        </a:rPr>
                        <a:t>.</a:t>
                      </a:r>
                      <a:endParaRPr lang="en-GB" sz="1900" kern="100">
                        <a:effectLst/>
                        <a:latin typeface="Aptos" panose="020B0004020202020204" pitchFamily="34" charset="0"/>
                        <a:ea typeface="DengXian" panose="02010600030101010101" pitchFamily="2" charset="-122"/>
                        <a:cs typeface="Arial" panose="020B0604020202020204" pitchFamily="34" charset="0"/>
                      </a:endParaRPr>
                    </a:p>
                  </a:txBody>
                  <a:tcPr marL="14811" marR="14811" marT="14811" marB="1481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48893045"/>
                  </a:ext>
                </a:extLst>
              </a:tr>
              <a:tr h="1375833">
                <a:tc>
                  <a:txBody>
                    <a:bodyPr/>
                    <a:lstStyle/>
                    <a:p>
                      <a:pPr>
                        <a:lnSpc>
                          <a:spcPct val="115000"/>
                        </a:lnSpc>
                        <a:spcAft>
                          <a:spcPts val="800"/>
                        </a:spcAft>
                        <a:buNone/>
                      </a:pPr>
                      <a:r>
                        <a:rPr lang="en-GB" sz="1900" b="1" kern="0">
                          <a:effectLst/>
                          <a:latin typeface="Arial" panose="020B0604020202020204" pitchFamily="34" charset="0"/>
                          <a:ea typeface="Times New Roman" panose="02020603050405020304" pitchFamily="18" charset="0"/>
                          <a:cs typeface="Arial" panose="020B0604020202020204" pitchFamily="34" charset="0"/>
                        </a:rPr>
                        <a:t>2. Validity</a:t>
                      </a:r>
                      <a:endParaRPr lang="en-GB" sz="1900" kern="100">
                        <a:effectLst/>
                        <a:latin typeface="Aptos" panose="020B0004020202020204" pitchFamily="34" charset="0"/>
                        <a:ea typeface="DengXian" panose="02010600030101010101" pitchFamily="2" charset="-122"/>
                        <a:cs typeface="Arial" panose="020B0604020202020204" pitchFamily="34" charset="0"/>
                      </a:endParaRPr>
                    </a:p>
                  </a:txBody>
                  <a:tcPr marL="14811" marR="14811" marT="14811" marB="1481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900" kern="0">
                          <a:effectLst/>
                          <a:latin typeface="Arial" panose="020B0604020202020204" pitchFamily="34" charset="0"/>
                          <a:ea typeface="Times New Roman" panose="02020603050405020304" pitchFamily="18" charset="0"/>
                          <a:cs typeface="Arial" panose="020B0604020202020204" pitchFamily="34" charset="0"/>
                        </a:rPr>
                        <a:t>- Once reliability is ensured, </a:t>
                      </a:r>
                      <a:r>
                        <a:rPr lang="en-GB" sz="1900" b="1" kern="0">
                          <a:effectLst/>
                          <a:latin typeface="Arial" panose="020B0604020202020204" pitchFamily="34" charset="0"/>
                          <a:ea typeface="Times New Roman" panose="02020603050405020304" pitchFamily="18" charset="0"/>
                          <a:cs typeface="Arial" panose="020B0604020202020204" pitchFamily="34" charset="0"/>
                        </a:rPr>
                        <a:t>validity</a:t>
                      </a:r>
                      <a:r>
                        <a:rPr lang="en-GB" sz="1900" kern="0">
                          <a:effectLst/>
                          <a:latin typeface="Arial" panose="020B0604020202020204" pitchFamily="34" charset="0"/>
                          <a:ea typeface="Times New Roman" panose="02020603050405020304" pitchFamily="18" charset="0"/>
                          <a:cs typeface="Arial" panose="020B0604020202020204" pitchFamily="34" charset="0"/>
                        </a:rPr>
                        <a:t> can be assessed. Validity checks if the findings truly represent what they are supposed to. - If a study is not reliable (i.e., inconsistent), it’s impossible to claim the results are valid.</a:t>
                      </a:r>
                      <a:endParaRPr lang="en-GB" sz="1900" kern="100">
                        <a:effectLst/>
                        <a:latin typeface="Aptos" panose="020B0004020202020204" pitchFamily="34" charset="0"/>
                        <a:ea typeface="DengXian" panose="02010600030101010101" pitchFamily="2" charset="-122"/>
                        <a:cs typeface="Arial" panose="020B0604020202020204" pitchFamily="34" charset="0"/>
                      </a:endParaRPr>
                    </a:p>
                  </a:txBody>
                  <a:tcPr marL="14811" marR="14811" marT="14811" marB="1481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27388242"/>
                  </a:ext>
                </a:extLst>
              </a:tr>
              <a:tr h="1375833">
                <a:tc>
                  <a:txBody>
                    <a:bodyPr/>
                    <a:lstStyle/>
                    <a:p>
                      <a:pPr>
                        <a:lnSpc>
                          <a:spcPct val="115000"/>
                        </a:lnSpc>
                        <a:spcAft>
                          <a:spcPts val="800"/>
                        </a:spcAft>
                        <a:buNone/>
                      </a:pPr>
                      <a:r>
                        <a:rPr lang="en-GB" sz="1900" b="1" kern="0">
                          <a:effectLst/>
                          <a:latin typeface="Arial" panose="020B0604020202020204" pitchFamily="34" charset="0"/>
                          <a:ea typeface="Times New Roman" panose="02020603050405020304" pitchFamily="18" charset="0"/>
                          <a:cs typeface="Arial" panose="020B0604020202020204" pitchFamily="34" charset="0"/>
                        </a:rPr>
                        <a:t>Why Reliability Comes First</a:t>
                      </a:r>
                      <a:endParaRPr lang="en-GB" sz="1900" kern="100">
                        <a:effectLst/>
                        <a:latin typeface="Aptos" panose="020B0004020202020204" pitchFamily="34" charset="0"/>
                        <a:ea typeface="DengXian" panose="02010600030101010101" pitchFamily="2" charset="-122"/>
                        <a:cs typeface="Arial" panose="020B0604020202020204" pitchFamily="34" charset="0"/>
                      </a:endParaRPr>
                    </a:p>
                  </a:txBody>
                  <a:tcPr marL="14811" marR="14811" marT="14811" marB="1481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900" b="1" kern="0" dirty="0">
                          <a:effectLst/>
                          <a:latin typeface="Arial" panose="020B0604020202020204" pitchFamily="34" charset="0"/>
                          <a:ea typeface="Times New Roman" panose="02020603050405020304" pitchFamily="18" charset="0"/>
                          <a:cs typeface="Arial" panose="020B0604020202020204" pitchFamily="34" charset="0"/>
                        </a:rPr>
                        <a:t>Reliability</a:t>
                      </a:r>
                      <a:r>
                        <a:rPr lang="en-GB" sz="1900" kern="0" dirty="0">
                          <a:effectLst/>
                          <a:latin typeface="Arial" panose="020B0604020202020204" pitchFamily="34" charset="0"/>
                          <a:ea typeface="Times New Roman" panose="02020603050405020304" pitchFamily="18" charset="0"/>
                          <a:cs typeface="Arial" panose="020B0604020202020204" pitchFamily="34" charset="0"/>
                        </a:rPr>
                        <a:t> ensures that the findings are stable and repeatable. If the study were repeated, similar results should emerge. </a:t>
                      </a:r>
                    </a:p>
                    <a:p>
                      <a:pPr>
                        <a:lnSpc>
                          <a:spcPct val="115000"/>
                        </a:lnSpc>
                        <a:spcAft>
                          <a:spcPts val="800"/>
                        </a:spcAft>
                        <a:buNone/>
                      </a:pPr>
                      <a:r>
                        <a:rPr lang="en-GB" sz="1900" b="1" kern="0" dirty="0">
                          <a:effectLst/>
                          <a:latin typeface="Arial" panose="020B0604020202020204" pitchFamily="34" charset="0"/>
                          <a:ea typeface="Times New Roman" panose="02020603050405020304" pitchFamily="18" charset="0"/>
                          <a:cs typeface="Arial" panose="020B0604020202020204" pitchFamily="34" charset="0"/>
                        </a:rPr>
                        <a:t>Validity</a:t>
                      </a:r>
                      <a:r>
                        <a:rPr lang="en-GB" sz="1900" kern="0" dirty="0">
                          <a:effectLst/>
                          <a:latin typeface="Arial" panose="020B0604020202020204" pitchFamily="34" charset="0"/>
                          <a:ea typeface="Times New Roman" panose="02020603050405020304" pitchFamily="18" charset="0"/>
                          <a:cs typeface="Arial" panose="020B0604020202020204" pitchFamily="34" charset="0"/>
                        </a:rPr>
                        <a:t> builds on the stable findings to ensure they are meaningful and accurately reflect the research concept.</a:t>
                      </a:r>
                      <a:endParaRPr lang="en-GB" sz="1900" kern="100" dirty="0">
                        <a:effectLst/>
                        <a:latin typeface="Aptos" panose="020B0004020202020204" pitchFamily="34" charset="0"/>
                        <a:ea typeface="DengXian" panose="02010600030101010101" pitchFamily="2" charset="-122"/>
                        <a:cs typeface="Arial" panose="020B0604020202020204" pitchFamily="34" charset="0"/>
                      </a:endParaRPr>
                    </a:p>
                  </a:txBody>
                  <a:tcPr marL="14811" marR="14811" marT="14811" marB="1481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62191464"/>
                  </a:ext>
                </a:extLst>
              </a:tr>
              <a:tr h="721785">
                <a:tc>
                  <a:txBody>
                    <a:bodyPr/>
                    <a:lstStyle/>
                    <a:p>
                      <a:pPr>
                        <a:lnSpc>
                          <a:spcPct val="115000"/>
                        </a:lnSpc>
                        <a:spcAft>
                          <a:spcPts val="800"/>
                        </a:spcAft>
                        <a:buNone/>
                      </a:pPr>
                      <a:r>
                        <a:rPr lang="en-GB" sz="1900" b="1" kern="0">
                          <a:effectLst/>
                          <a:latin typeface="Arial" panose="020B0604020202020204" pitchFamily="34" charset="0"/>
                          <a:ea typeface="Times New Roman" panose="02020603050405020304" pitchFamily="18" charset="0"/>
                          <a:cs typeface="Arial" panose="020B0604020202020204" pitchFamily="34" charset="0"/>
                        </a:rPr>
                        <a:t>In Simple Terms</a:t>
                      </a:r>
                      <a:endParaRPr lang="en-GB" sz="1900" kern="100">
                        <a:effectLst/>
                        <a:latin typeface="Aptos" panose="020B0004020202020204" pitchFamily="34" charset="0"/>
                        <a:ea typeface="DengXian" panose="02010600030101010101" pitchFamily="2" charset="-122"/>
                        <a:cs typeface="Arial" panose="020B0604020202020204" pitchFamily="34" charset="0"/>
                      </a:endParaRPr>
                    </a:p>
                  </a:txBody>
                  <a:tcPr marL="14811" marR="14811" marT="14811" marB="1481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900" kern="0" dirty="0">
                          <a:effectLst/>
                          <a:latin typeface="Arial" panose="020B0604020202020204" pitchFamily="34" charset="0"/>
                          <a:ea typeface="Times New Roman" panose="02020603050405020304" pitchFamily="18" charset="0"/>
                          <a:cs typeface="Arial" panose="020B0604020202020204" pitchFamily="34" charset="0"/>
                        </a:rPr>
                        <a:t>- </a:t>
                      </a:r>
                      <a:r>
                        <a:rPr lang="en-GB" sz="1900" b="1" kern="0" dirty="0">
                          <a:effectLst/>
                          <a:latin typeface="Arial" panose="020B0604020202020204" pitchFamily="34" charset="0"/>
                          <a:ea typeface="Times New Roman" panose="02020603050405020304" pitchFamily="18" charset="0"/>
                          <a:cs typeface="Arial" panose="020B0604020202020204" pitchFamily="34" charset="0"/>
                        </a:rPr>
                        <a:t>Reliability</a:t>
                      </a:r>
                      <a:r>
                        <a:rPr lang="en-GB" sz="1900" kern="0" dirty="0">
                          <a:effectLst/>
                          <a:latin typeface="Arial" panose="020B0604020202020204" pitchFamily="34" charset="0"/>
                          <a:ea typeface="Times New Roman" panose="02020603050405020304" pitchFamily="18" charset="0"/>
                          <a:cs typeface="Arial" panose="020B0604020202020204" pitchFamily="34" charset="0"/>
                        </a:rPr>
                        <a:t> = </a:t>
                      </a:r>
                      <a:r>
                        <a:rPr lang="en-GB" sz="1900" b="1" kern="0" dirty="0">
                          <a:effectLst/>
                          <a:latin typeface="Arial" panose="020B0604020202020204" pitchFamily="34" charset="0"/>
                          <a:ea typeface="Times New Roman" panose="02020603050405020304" pitchFamily="18" charset="0"/>
                          <a:cs typeface="Arial" panose="020B0604020202020204" pitchFamily="34" charset="0"/>
                        </a:rPr>
                        <a:t>Consistent results</a:t>
                      </a:r>
                      <a:r>
                        <a:rPr lang="en-GB" sz="1900" kern="0" dirty="0">
                          <a:effectLst/>
                          <a:latin typeface="Arial" panose="020B0604020202020204" pitchFamily="34" charset="0"/>
                          <a:ea typeface="Times New Roman" panose="02020603050405020304" pitchFamily="18" charset="0"/>
                          <a:cs typeface="Arial" panose="020B0604020202020204" pitchFamily="34" charset="0"/>
                        </a:rPr>
                        <a:t> - </a:t>
                      </a:r>
                      <a:r>
                        <a:rPr lang="en-GB" sz="1900" b="1" kern="0" dirty="0">
                          <a:effectLst/>
                          <a:latin typeface="Arial" panose="020B0604020202020204" pitchFamily="34" charset="0"/>
                          <a:ea typeface="Times New Roman" panose="02020603050405020304" pitchFamily="18" charset="0"/>
                          <a:cs typeface="Arial" panose="020B0604020202020204" pitchFamily="34" charset="0"/>
                        </a:rPr>
                        <a:t>Validity</a:t>
                      </a:r>
                      <a:r>
                        <a:rPr lang="en-GB" sz="1900" kern="0" dirty="0">
                          <a:effectLst/>
                          <a:latin typeface="Arial" panose="020B0604020202020204" pitchFamily="34" charset="0"/>
                          <a:ea typeface="Times New Roman" panose="02020603050405020304" pitchFamily="18" charset="0"/>
                          <a:cs typeface="Arial" panose="020B0604020202020204" pitchFamily="34" charset="0"/>
                        </a:rPr>
                        <a:t> = </a:t>
                      </a:r>
                      <a:r>
                        <a:rPr lang="en-GB" sz="1900" b="1" kern="0" dirty="0">
                          <a:effectLst/>
                          <a:latin typeface="Arial" panose="020B0604020202020204" pitchFamily="34" charset="0"/>
                          <a:ea typeface="Times New Roman" panose="02020603050405020304" pitchFamily="18" charset="0"/>
                          <a:cs typeface="Arial" panose="020B0604020202020204" pitchFamily="34" charset="0"/>
                        </a:rPr>
                        <a:t>Meaningful and true results</a:t>
                      </a:r>
                      <a:endParaRPr lang="en-GB" sz="1900" kern="100" dirty="0">
                        <a:effectLst/>
                        <a:latin typeface="Aptos" panose="020B0004020202020204" pitchFamily="34" charset="0"/>
                        <a:ea typeface="DengXian" panose="02010600030101010101" pitchFamily="2" charset="-122"/>
                        <a:cs typeface="Arial" panose="020B0604020202020204" pitchFamily="34" charset="0"/>
                      </a:endParaRPr>
                    </a:p>
                  </a:txBody>
                  <a:tcPr marL="14811" marR="14811" marT="14811" marB="1481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96279158"/>
                  </a:ext>
                </a:extLst>
              </a:tr>
            </a:tbl>
          </a:graphicData>
        </a:graphic>
      </p:graphicFrame>
    </p:spTree>
    <p:extLst>
      <p:ext uri="{BB962C8B-B14F-4D97-AF65-F5344CB8AC3E}">
        <p14:creationId xmlns:p14="http://schemas.microsoft.com/office/powerpoint/2010/main" val="2358675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418D781-79A2-B412-72C4-6F26074665E2}"/>
              </a:ext>
            </a:extLst>
          </p:cNvPr>
          <p:cNvSpPr>
            <a:spLocks noGrp="1"/>
          </p:cNvSpPr>
          <p:nvPr>
            <p:ph type="title"/>
          </p:nvPr>
        </p:nvSpPr>
        <p:spPr>
          <a:xfrm>
            <a:off x="2555631" y="1441938"/>
            <a:ext cx="7080738" cy="3974124"/>
          </a:xfrm>
        </p:spPr>
        <p:txBody>
          <a:bodyPr>
            <a:normAutofit/>
          </a:bodyPr>
          <a:lstStyle/>
          <a:p>
            <a:pPr algn="ctr"/>
            <a:r>
              <a:rPr lang="en-GB" sz="3800" kern="0" dirty="0">
                <a:solidFill>
                  <a:schemeClr val="bg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Lincoln and Guba (1985) proposed four criteria to establish trustworthiness in qualitative research as alternatives to the conventional quantitative concepts of reliability and validity</a:t>
            </a:r>
            <a:endParaRPr lang="en-GB" sz="3800" dirty="0">
              <a:solidFill>
                <a:schemeClr val="bg1">
                  <a:lumMod val="95000"/>
                  <a:lumOff val="5000"/>
                </a:schemeClr>
              </a:solidFill>
            </a:endParaRPr>
          </a:p>
        </p:txBody>
      </p:sp>
    </p:spTree>
    <p:extLst>
      <p:ext uri="{BB962C8B-B14F-4D97-AF65-F5344CB8AC3E}">
        <p14:creationId xmlns:p14="http://schemas.microsoft.com/office/powerpoint/2010/main" val="995218250"/>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Rectangle 10">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graphicFrame>
        <p:nvGraphicFramePr>
          <p:cNvPr id="2" name="Table 1">
            <a:extLst>
              <a:ext uri="{FF2B5EF4-FFF2-40B4-BE49-F238E27FC236}">
                <a16:creationId xmlns:a16="http://schemas.microsoft.com/office/drawing/2014/main" id="{8E67C14B-C124-2D8F-CB36-05F1D242F38D}"/>
              </a:ext>
            </a:extLst>
          </p:cNvPr>
          <p:cNvGraphicFramePr>
            <a:graphicFrameLocks noGrp="1"/>
          </p:cNvGraphicFramePr>
          <p:nvPr>
            <p:extLst>
              <p:ext uri="{D42A27DB-BD31-4B8C-83A1-F6EECF244321}">
                <p14:modId xmlns:p14="http://schemas.microsoft.com/office/powerpoint/2010/main" val="1993276654"/>
              </p:ext>
            </p:extLst>
          </p:nvPr>
        </p:nvGraphicFramePr>
        <p:xfrm>
          <a:off x="1263578" y="1675679"/>
          <a:ext cx="9664850" cy="3328461"/>
        </p:xfrm>
        <a:graphic>
          <a:graphicData uri="http://schemas.openxmlformats.org/drawingml/2006/table">
            <a:tbl>
              <a:tblPr firstRow="1" firstCol="1" bandRow="1"/>
              <a:tblGrid>
                <a:gridCol w="1041797">
                  <a:extLst>
                    <a:ext uri="{9D8B030D-6E8A-4147-A177-3AD203B41FA5}">
                      <a16:colId xmlns:a16="http://schemas.microsoft.com/office/drawing/2014/main" val="1286799353"/>
                    </a:ext>
                  </a:extLst>
                </a:gridCol>
                <a:gridCol w="1354766">
                  <a:extLst>
                    <a:ext uri="{9D8B030D-6E8A-4147-A177-3AD203B41FA5}">
                      <a16:colId xmlns:a16="http://schemas.microsoft.com/office/drawing/2014/main" val="99900493"/>
                    </a:ext>
                  </a:extLst>
                </a:gridCol>
                <a:gridCol w="1258468">
                  <a:extLst>
                    <a:ext uri="{9D8B030D-6E8A-4147-A177-3AD203B41FA5}">
                      <a16:colId xmlns:a16="http://schemas.microsoft.com/office/drawing/2014/main" val="2542709850"/>
                    </a:ext>
                  </a:extLst>
                </a:gridCol>
                <a:gridCol w="1297589">
                  <a:extLst>
                    <a:ext uri="{9D8B030D-6E8A-4147-A177-3AD203B41FA5}">
                      <a16:colId xmlns:a16="http://schemas.microsoft.com/office/drawing/2014/main" val="1880406389"/>
                    </a:ext>
                  </a:extLst>
                </a:gridCol>
                <a:gridCol w="1675257">
                  <a:extLst>
                    <a:ext uri="{9D8B030D-6E8A-4147-A177-3AD203B41FA5}">
                      <a16:colId xmlns:a16="http://schemas.microsoft.com/office/drawing/2014/main" val="1332223307"/>
                    </a:ext>
                  </a:extLst>
                </a:gridCol>
                <a:gridCol w="3036973">
                  <a:extLst>
                    <a:ext uri="{9D8B030D-6E8A-4147-A177-3AD203B41FA5}">
                      <a16:colId xmlns:a16="http://schemas.microsoft.com/office/drawing/2014/main" val="3839181577"/>
                    </a:ext>
                  </a:extLst>
                </a:gridCol>
              </a:tblGrid>
              <a:tr h="366687">
                <a:tc>
                  <a:txBody>
                    <a:bodyPr/>
                    <a:lstStyle/>
                    <a:p>
                      <a:pPr algn="ctr">
                        <a:lnSpc>
                          <a:spcPct val="115000"/>
                        </a:lnSpc>
                        <a:spcAft>
                          <a:spcPts val="800"/>
                        </a:spcAft>
                        <a:buNone/>
                      </a:pPr>
                      <a:r>
                        <a:rPr lang="en-GB" sz="900" b="1" kern="0">
                          <a:effectLst/>
                          <a:latin typeface="Arial" panose="020B0604020202020204" pitchFamily="34" charset="0"/>
                          <a:ea typeface="Times New Roman" panose="02020603050405020304" pitchFamily="18" charset="0"/>
                          <a:cs typeface="Arial" panose="020B0604020202020204" pitchFamily="34" charset="0"/>
                        </a:rPr>
                        <a:t>Trustworthiness Criterion</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900" b="1" kern="0">
                          <a:effectLst/>
                          <a:latin typeface="Arial" panose="020B0604020202020204" pitchFamily="34" charset="0"/>
                          <a:ea typeface="Times New Roman" panose="02020603050405020304" pitchFamily="18" charset="0"/>
                          <a:cs typeface="Arial" panose="020B0604020202020204" pitchFamily="34" charset="0"/>
                        </a:rPr>
                        <a:t>Definition</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900" b="1" kern="0">
                          <a:effectLst/>
                          <a:latin typeface="Arial" panose="020B0604020202020204" pitchFamily="34" charset="0"/>
                          <a:ea typeface="Times New Roman" panose="02020603050405020304" pitchFamily="18" charset="0"/>
                          <a:cs typeface="Arial" panose="020B0604020202020204" pitchFamily="34" charset="0"/>
                        </a:rPr>
                        <a:t>Parallel Quantitative Concept</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900" b="1" kern="0">
                          <a:effectLst/>
                          <a:latin typeface="Arial" panose="020B0604020202020204" pitchFamily="34" charset="0"/>
                          <a:ea typeface="Times New Roman" panose="02020603050405020304" pitchFamily="18" charset="0"/>
                          <a:cs typeface="Arial" panose="020B0604020202020204" pitchFamily="34" charset="0"/>
                        </a:rPr>
                        <a:t>Key Question</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900" b="1" kern="0">
                          <a:effectLst/>
                          <a:latin typeface="Arial" panose="020B0604020202020204" pitchFamily="34" charset="0"/>
                          <a:ea typeface="Times New Roman" panose="02020603050405020304" pitchFamily="18" charset="0"/>
                          <a:cs typeface="Arial" panose="020B0604020202020204" pitchFamily="34" charset="0"/>
                        </a:rPr>
                        <a:t>Plain Language Explanation</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900" b="1" kern="0">
                          <a:effectLst/>
                          <a:latin typeface="Arial" panose="020B0604020202020204" pitchFamily="34" charset="0"/>
                          <a:ea typeface="Times New Roman" panose="02020603050405020304" pitchFamily="18" charset="0"/>
                          <a:cs typeface="Arial" panose="020B0604020202020204" pitchFamily="34" charset="0"/>
                        </a:rPr>
                        <a:t>Business/Management Example</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59980406"/>
                  </a:ext>
                </a:extLst>
              </a:tr>
              <a:tr h="698915">
                <a:tc>
                  <a:txBody>
                    <a:bodyPr/>
                    <a:lstStyle/>
                    <a:p>
                      <a:pPr>
                        <a:lnSpc>
                          <a:spcPct val="115000"/>
                        </a:lnSpc>
                        <a:spcAft>
                          <a:spcPts val="800"/>
                        </a:spcAft>
                        <a:buNone/>
                      </a:pPr>
                      <a:r>
                        <a:rPr lang="en-GB" sz="900" b="1" kern="0">
                          <a:effectLst/>
                          <a:latin typeface="Arial" panose="020B0604020202020204" pitchFamily="34" charset="0"/>
                          <a:ea typeface="Times New Roman" panose="02020603050405020304" pitchFamily="18" charset="0"/>
                          <a:cs typeface="Arial" panose="020B0604020202020204" pitchFamily="34" charset="0"/>
                        </a:rPr>
                        <a:t>Credibility</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Confidence in the 'truth' of the findings</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Internal validity</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"How congruent are the findings with reality?"</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Ensuring that what you report actually reflects what you observed and participants meant</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A researcher studying employee motivation verifies findings through follow-up interviews and observations across different departments to confirm patterns found are accurate and representative</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8078911"/>
                  </a:ext>
                </a:extLst>
              </a:tr>
              <a:tr h="698915">
                <a:tc>
                  <a:txBody>
                    <a:bodyPr/>
                    <a:lstStyle/>
                    <a:p>
                      <a:pPr>
                        <a:lnSpc>
                          <a:spcPct val="115000"/>
                        </a:lnSpc>
                        <a:spcAft>
                          <a:spcPts val="800"/>
                        </a:spcAft>
                        <a:buNone/>
                      </a:pPr>
                      <a:r>
                        <a:rPr lang="en-GB" sz="900" b="1" kern="0">
                          <a:effectLst/>
                          <a:latin typeface="Arial" panose="020B0604020202020204" pitchFamily="34" charset="0"/>
                          <a:ea typeface="Times New Roman" panose="02020603050405020304" pitchFamily="18" charset="0"/>
                          <a:cs typeface="Arial" panose="020B0604020202020204" pitchFamily="34" charset="0"/>
                        </a:rPr>
                        <a:t>Transferability</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Extent to which findings can be applied to other contexts</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External validity</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"Can we apply these findings to other contexts?"</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Providing enough contextual information so readers can judge if findings apply to their situation</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A study of leadership in a financial services firm includes detailed descriptions of organizational structure, culture and market position so other organizations can determine relevance to their context</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99941656"/>
                  </a:ext>
                </a:extLst>
              </a:tr>
              <a:tr h="698915">
                <a:tc>
                  <a:txBody>
                    <a:bodyPr/>
                    <a:lstStyle/>
                    <a:p>
                      <a:pPr>
                        <a:lnSpc>
                          <a:spcPct val="115000"/>
                        </a:lnSpc>
                        <a:spcAft>
                          <a:spcPts val="800"/>
                        </a:spcAft>
                        <a:buNone/>
                      </a:pPr>
                      <a:r>
                        <a:rPr lang="en-GB" sz="900" b="1" kern="0">
                          <a:effectLst/>
                          <a:latin typeface="Arial" panose="020B0604020202020204" pitchFamily="34" charset="0"/>
                          <a:ea typeface="Times New Roman" panose="02020603050405020304" pitchFamily="18" charset="0"/>
                          <a:cs typeface="Arial" panose="020B0604020202020204" pitchFamily="34" charset="0"/>
                        </a:rPr>
                        <a:t>Dependability</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Showing that findings are consistent and could be repeated</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Reliability</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"Would similar results be obtained if the inquiry were replicated?"</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Documenting research processes thoroughly enough that others could follow your steps</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A researcher studying merger integration processes documents all interview protocols, analysis procedures, and decision points so others could understand exactly how conclusions were reached</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00899033"/>
                  </a:ext>
                </a:extLst>
              </a:tr>
              <a:tr h="865029">
                <a:tc>
                  <a:txBody>
                    <a:bodyPr/>
                    <a:lstStyle/>
                    <a:p>
                      <a:pPr>
                        <a:lnSpc>
                          <a:spcPct val="115000"/>
                        </a:lnSpc>
                        <a:spcAft>
                          <a:spcPts val="800"/>
                        </a:spcAft>
                        <a:buNone/>
                      </a:pPr>
                      <a:r>
                        <a:rPr lang="en-GB" sz="900" b="1" kern="0">
                          <a:effectLst/>
                          <a:latin typeface="Arial" panose="020B0604020202020204" pitchFamily="34" charset="0"/>
                          <a:ea typeface="Times New Roman" panose="02020603050405020304" pitchFamily="18" charset="0"/>
                          <a:cs typeface="Arial" panose="020B0604020202020204" pitchFamily="34" charset="0"/>
                        </a:rPr>
                        <a:t>Confirmability</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Degree to which findings emerge from the data rather than researcher bias</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Objectivity</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"To what extent are findings shaped by respondents rather than researcher bias?"</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Ensuring conclusions are grounded in participants' perspectives rather than the researcher's preconceptions</a:t>
                      </a:r>
                      <a:endParaRPr lang="en-GB" sz="900" kern="10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A consultant researching organizational change acknowledges their previous change management experience and documents how they kept their preconceptions in check through reflexive journaling and team review of coding</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92306986"/>
                  </a:ext>
                </a:extLst>
              </a:tr>
            </a:tbl>
          </a:graphicData>
        </a:graphic>
      </p:graphicFrame>
    </p:spTree>
    <p:extLst>
      <p:ext uri="{BB962C8B-B14F-4D97-AF65-F5344CB8AC3E}">
        <p14:creationId xmlns:p14="http://schemas.microsoft.com/office/powerpoint/2010/main" val="40216102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DF211316-C6C2-1A9C-5A2D-F9F35817B704}"/>
              </a:ext>
            </a:extLst>
          </p:cNvPr>
          <p:cNvGraphicFramePr>
            <a:graphicFrameLocks noGrp="1"/>
          </p:cNvGraphicFramePr>
          <p:nvPr>
            <p:extLst>
              <p:ext uri="{D42A27DB-BD31-4B8C-83A1-F6EECF244321}">
                <p14:modId xmlns:p14="http://schemas.microsoft.com/office/powerpoint/2010/main" val="2967405746"/>
              </p:ext>
            </p:extLst>
          </p:nvPr>
        </p:nvGraphicFramePr>
        <p:xfrm>
          <a:off x="643467" y="692443"/>
          <a:ext cx="10905068" cy="5473121"/>
        </p:xfrm>
        <a:graphic>
          <a:graphicData uri="http://schemas.openxmlformats.org/drawingml/2006/table">
            <a:tbl>
              <a:tblPr firstRow="1" firstCol="1" bandRow="1"/>
              <a:tblGrid>
                <a:gridCol w="991216">
                  <a:extLst>
                    <a:ext uri="{9D8B030D-6E8A-4147-A177-3AD203B41FA5}">
                      <a16:colId xmlns:a16="http://schemas.microsoft.com/office/drawing/2014/main" val="4039468226"/>
                    </a:ext>
                  </a:extLst>
                </a:gridCol>
                <a:gridCol w="2602218">
                  <a:extLst>
                    <a:ext uri="{9D8B030D-6E8A-4147-A177-3AD203B41FA5}">
                      <a16:colId xmlns:a16="http://schemas.microsoft.com/office/drawing/2014/main" val="3261535185"/>
                    </a:ext>
                  </a:extLst>
                </a:gridCol>
                <a:gridCol w="1201119">
                  <a:extLst>
                    <a:ext uri="{9D8B030D-6E8A-4147-A177-3AD203B41FA5}">
                      <a16:colId xmlns:a16="http://schemas.microsoft.com/office/drawing/2014/main" val="3650654731"/>
                    </a:ext>
                  </a:extLst>
                </a:gridCol>
                <a:gridCol w="1899044">
                  <a:extLst>
                    <a:ext uri="{9D8B030D-6E8A-4147-A177-3AD203B41FA5}">
                      <a16:colId xmlns:a16="http://schemas.microsoft.com/office/drawing/2014/main" val="1781289803"/>
                    </a:ext>
                  </a:extLst>
                </a:gridCol>
                <a:gridCol w="4211471">
                  <a:extLst>
                    <a:ext uri="{9D8B030D-6E8A-4147-A177-3AD203B41FA5}">
                      <a16:colId xmlns:a16="http://schemas.microsoft.com/office/drawing/2014/main" val="1875327614"/>
                    </a:ext>
                  </a:extLst>
                </a:gridCol>
              </a:tblGrid>
              <a:tr h="351713">
                <a:tc>
                  <a:txBody>
                    <a:bodyPr/>
                    <a:lstStyle/>
                    <a:p>
                      <a:pPr algn="ctr">
                        <a:lnSpc>
                          <a:spcPct val="115000"/>
                        </a:lnSpc>
                        <a:spcAft>
                          <a:spcPts val="800"/>
                        </a:spcAft>
                        <a:buNone/>
                      </a:pPr>
                      <a:r>
                        <a:rPr lang="en-GB" sz="900" b="1" kern="0">
                          <a:effectLst/>
                          <a:latin typeface="Arial" panose="020B0604020202020204" pitchFamily="34" charset="0"/>
                          <a:ea typeface="Times New Roman" panose="02020603050405020304" pitchFamily="18" charset="0"/>
                          <a:cs typeface="Arial" panose="020B0604020202020204" pitchFamily="34" charset="0"/>
                        </a:rPr>
                        <a:t>Trustworthiness Criterion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900" b="1" kern="0">
                          <a:effectLst/>
                          <a:latin typeface="Arial" panose="020B0604020202020204" pitchFamily="34" charset="0"/>
                          <a:ea typeface="Times New Roman" panose="02020603050405020304" pitchFamily="18" charset="0"/>
                          <a:cs typeface="Arial" panose="020B0604020202020204" pitchFamily="34" charset="0"/>
                        </a:rPr>
                        <a:t>Definition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900" b="1" kern="0">
                          <a:effectLst/>
                          <a:latin typeface="Arial" panose="020B0604020202020204" pitchFamily="34" charset="0"/>
                          <a:ea typeface="Times New Roman" panose="02020603050405020304" pitchFamily="18" charset="0"/>
                          <a:cs typeface="Arial" panose="020B0604020202020204" pitchFamily="34" charset="0"/>
                        </a:rPr>
                        <a:t>Parallel Quantitative Concept</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900" b="1" kern="0">
                          <a:effectLst/>
                          <a:latin typeface="Arial" panose="020B0604020202020204" pitchFamily="34" charset="0"/>
                          <a:ea typeface="Times New Roman" panose="02020603050405020304" pitchFamily="18" charset="0"/>
                          <a:cs typeface="Arial" panose="020B0604020202020204" pitchFamily="34" charset="0"/>
                        </a:rPr>
                        <a:t>Techniques for Ensuring</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900" b="1" kern="0">
                          <a:effectLst/>
                          <a:latin typeface="Arial" panose="020B0604020202020204" pitchFamily="34" charset="0"/>
                          <a:ea typeface="Times New Roman" panose="02020603050405020304" pitchFamily="18" charset="0"/>
                          <a:cs typeface="Arial" panose="020B0604020202020204" pitchFamily="34" charset="0"/>
                        </a:rPr>
                        <a:t>Business/Management Example</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73660648"/>
                  </a:ext>
                </a:extLst>
              </a:tr>
              <a:tr h="506202">
                <a:tc>
                  <a:txBody>
                    <a:bodyPr/>
                    <a:lstStyle/>
                    <a:p>
                      <a:pPr>
                        <a:lnSpc>
                          <a:spcPct val="115000"/>
                        </a:lnSpc>
                        <a:spcAft>
                          <a:spcPts val="800"/>
                        </a:spcAft>
                        <a:buNone/>
                      </a:pPr>
                      <a:r>
                        <a:rPr lang="en-GB" sz="900" b="1" kern="0">
                          <a:effectLst/>
                          <a:latin typeface="Arial" panose="020B0604020202020204" pitchFamily="34" charset="0"/>
                          <a:ea typeface="Times New Roman" panose="02020603050405020304" pitchFamily="18" charset="0"/>
                          <a:cs typeface="Arial" panose="020B0604020202020204" pitchFamily="34" charset="0"/>
                        </a:rPr>
                        <a:t>Credibility</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dirty="0">
                          <a:effectLst/>
                          <a:latin typeface="Arial" panose="020B0604020202020204" pitchFamily="34" charset="0"/>
                          <a:ea typeface="Times New Roman" panose="02020603050405020304" pitchFamily="18" charset="0"/>
                          <a:cs typeface="Arial" panose="020B0604020202020204" pitchFamily="34" charset="0"/>
                        </a:rPr>
                        <a:t>Confidence in the 'truth' of the findings</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Internal validity</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 Prolonged engagement in the field</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In a study of corporate culture, a researcher interviews employees across different departments, observes team meetings, and analyses company documents to triangulate findings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9020561"/>
                  </a:ext>
                </a:extLst>
              </a:tr>
              <a:tr h="197225">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 Persistent observation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68864994"/>
                  </a:ext>
                </a:extLst>
              </a:tr>
              <a:tr h="197225">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 Triangulation of data sources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60851150"/>
                  </a:ext>
                </a:extLst>
              </a:tr>
              <a:tr h="197225">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 Peer debriefing</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6017249"/>
                  </a:ext>
                </a:extLst>
              </a:tr>
              <a:tr h="351713">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 Member checking (participant verification)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85528185"/>
                  </a:ext>
                </a:extLst>
              </a:tr>
              <a:tr h="506202">
                <a:tc>
                  <a:txBody>
                    <a:bodyPr/>
                    <a:lstStyle/>
                    <a:p>
                      <a:pPr>
                        <a:lnSpc>
                          <a:spcPct val="115000"/>
                        </a:lnSpc>
                        <a:spcAft>
                          <a:spcPts val="800"/>
                        </a:spcAft>
                        <a:buNone/>
                      </a:pPr>
                      <a:r>
                        <a:rPr lang="en-GB" sz="900" b="1" kern="0">
                          <a:effectLst/>
                          <a:latin typeface="Arial" panose="020B0604020202020204" pitchFamily="34" charset="0"/>
                          <a:ea typeface="Times New Roman" panose="02020603050405020304" pitchFamily="18" charset="0"/>
                          <a:cs typeface="Arial" panose="020B0604020202020204" pitchFamily="34" charset="0"/>
                        </a:rPr>
                        <a:t>Transferability</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Extent to which findings can be applied to other contexts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External validity</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 Thick description of context, participants, and methods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A researcher studying leadership practices in a technology startup provides detailed descriptions of the organisational context, size, industry position, and growth stage to help readers determine relevance to other settings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21936482"/>
                  </a:ext>
                </a:extLst>
              </a:tr>
              <a:tr h="197225">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 Purposive sampling strategies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4014525"/>
                  </a:ext>
                </a:extLst>
              </a:tr>
              <a:tr h="463661">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 Detailed contextual information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 </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 </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0796900"/>
                  </a:ext>
                </a:extLst>
              </a:tr>
              <a:tr h="506202">
                <a:tc>
                  <a:txBody>
                    <a:bodyPr/>
                    <a:lstStyle/>
                    <a:p>
                      <a:pPr>
                        <a:lnSpc>
                          <a:spcPct val="115000"/>
                        </a:lnSpc>
                        <a:spcAft>
                          <a:spcPts val="800"/>
                        </a:spcAft>
                        <a:buNone/>
                      </a:pPr>
                      <a:r>
                        <a:rPr lang="en-GB" sz="900" b="1" kern="0">
                          <a:effectLst/>
                          <a:latin typeface="Arial" panose="020B0604020202020204" pitchFamily="34" charset="0"/>
                          <a:ea typeface="Times New Roman" panose="02020603050405020304" pitchFamily="18" charset="0"/>
                          <a:cs typeface="Arial" panose="020B0604020202020204" pitchFamily="34" charset="0"/>
                        </a:rPr>
                        <a:t>Dependability</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Showing that findings are consistent and could be repeated</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Reliability</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 Audit trails of all methodological decisions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When studying decision-making processes, a researcher creates detailed records of interview protocols, sampling decisions, and analytical procedures, allowing others to understand how conclusions were reached</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78587178"/>
                  </a:ext>
                </a:extLst>
              </a:tr>
              <a:tr h="351713">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 Documenting changes to the research design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80078404"/>
                  </a:ext>
                </a:extLst>
              </a:tr>
              <a:tr h="197225">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 Consistent interview procedures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3362035"/>
                  </a:ext>
                </a:extLst>
              </a:tr>
              <a:tr h="197225">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 Process documentation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33285374"/>
                  </a:ext>
                </a:extLst>
              </a:tr>
              <a:tr h="506202">
                <a:tc>
                  <a:txBody>
                    <a:bodyPr/>
                    <a:lstStyle/>
                    <a:p>
                      <a:pPr>
                        <a:lnSpc>
                          <a:spcPct val="115000"/>
                        </a:lnSpc>
                        <a:spcAft>
                          <a:spcPts val="800"/>
                        </a:spcAft>
                        <a:buNone/>
                      </a:pPr>
                      <a:r>
                        <a:rPr lang="en-GB" sz="900" b="1" kern="0">
                          <a:effectLst/>
                          <a:latin typeface="Arial" panose="020B0604020202020204" pitchFamily="34" charset="0"/>
                          <a:ea typeface="Times New Roman" panose="02020603050405020304" pitchFamily="18" charset="0"/>
                          <a:cs typeface="Arial" panose="020B0604020202020204" pitchFamily="34" charset="0"/>
                        </a:rPr>
                        <a:t>Confirmability</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Degree to which findings are determined by respondents and not by researcher bias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Objectivity</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 Reflexivity (researcher self-examination)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A researcher studying workplace diversity acknowledges their own cultural background and potential biases, documenting how these were addressed during data collection and analysis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92015548"/>
                  </a:ext>
                </a:extLst>
              </a:tr>
              <a:tr h="197225">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 Audit trails of analytical decisions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67359967"/>
                  </a:ext>
                </a:extLst>
              </a:tr>
              <a:tr h="351713">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 Documentation of researcher positionality</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97662912"/>
                  </a:ext>
                </a:extLst>
              </a:tr>
              <a:tr h="197225">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900" kern="0">
                          <a:effectLst/>
                          <a:latin typeface="Arial" panose="020B0604020202020204" pitchFamily="34" charset="0"/>
                          <a:ea typeface="Times New Roman" panose="02020603050405020304" pitchFamily="18" charset="0"/>
                          <a:cs typeface="Arial" panose="020B0604020202020204" pitchFamily="34" charset="0"/>
                        </a:rPr>
                        <a:t>• Multiple coders/analysts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pPr>
                      <a:endParaRPr lang="en-GB" sz="1100" kern="100" dirty="0">
                        <a:effectLst/>
                        <a:latin typeface="Aptos" panose="020B0004020202020204" pitchFamily="34" charset="0"/>
                      </a:endParaRPr>
                    </a:p>
                  </a:txBody>
                  <a:tcPr marL="5660" marR="5660" marT="5660" marB="566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98319954"/>
                  </a:ext>
                </a:extLst>
              </a:tr>
            </a:tbl>
          </a:graphicData>
        </a:graphic>
      </p:graphicFrame>
    </p:spTree>
    <p:extLst>
      <p:ext uri="{BB962C8B-B14F-4D97-AF65-F5344CB8AC3E}">
        <p14:creationId xmlns:p14="http://schemas.microsoft.com/office/powerpoint/2010/main" val="3662695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56846-9257-9C89-964B-4FA32C811CF4}"/>
              </a:ext>
            </a:extLst>
          </p:cNvPr>
          <p:cNvSpPr>
            <a:spLocks noGrp="1"/>
          </p:cNvSpPr>
          <p:nvPr>
            <p:ph type="title"/>
          </p:nvPr>
        </p:nvSpPr>
        <p:spPr/>
        <p:txBody>
          <a:bodyPr>
            <a:normAutofit/>
          </a:bodyPr>
          <a:lstStyle/>
          <a:p>
            <a:r>
              <a:rPr lang="en-GB" dirty="0"/>
              <a:t>Lincoln and Guba (1985)</a:t>
            </a:r>
          </a:p>
        </p:txBody>
      </p:sp>
      <p:sp>
        <p:nvSpPr>
          <p:cNvPr id="3" name="Content Placeholder 2">
            <a:extLst>
              <a:ext uri="{FF2B5EF4-FFF2-40B4-BE49-F238E27FC236}">
                <a16:creationId xmlns:a16="http://schemas.microsoft.com/office/drawing/2014/main" id="{2F597EC3-EEC3-150E-BB9C-363D06CA9AA8}"/>
              </a:ext>
            </a:extLst>
          </p:cNvPr>
          <p:cNvSpPr>
            <a:spLocks noGrp="1"/>
          </p:cNvSpPr>
          <p:nvPr>
            <p:ph idx="1"/>
          </p:nvPr>
        </p:nvSpPr>
        <p:spPr/>
        <p:txBody>
          <a:bodyPr/>
          <a:lstStyle/>
          <a:p>
            <a:endParaRPr lang="en-GB" dirty="0"/>
          </a:p>
          <a:p>
            <a:r>
              <a:rPr lang="en-GB" dirty="0"/>
              <a:t>http://www.qualres.org/HomeLinc-3684.html</a:t>
            </a:r>
          </a:p>
        </p:txBody>
      </p:sp>
    </p:spTree>
    <p:extLst>
      <p:ext uri="{BB962C8B-B14F-4D97-AF65-F5344CB8AC3E}">
        <p14:creationId xmlns:p14="http://schemas.microsoft.com/office/powerpoint/2010/main" val="12600676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7A1C68-C941-DB90-7A87-0E0AB03A8811}"/>
              </a:ext>
            </a:extLst>
          </p:cNvPr>
          <p:cNvSpPr>
            <a:spLocks noGrp="1"/>
          </p:cNvSpPr>
          <p:nvPr>
            <p:ph type="title"/>
          </p:nvPr>
        </p:nvSpPr>
        <p:spPr>
          <a:xfrm>
            <a:off x="1285240" y="1050595"/>
            <a:ext cx="8074815" cy="1618489"/>
          </a:xfrm>
        </p:spPr>
        <p:txBody>
          <a:bodyPr anchor="ctr">
            <a:normAutofit/>
          </a:bodyPr>
          <a:lstStyle/>
          <a:p>
            <a:r>
              <a:rPr lang="en-GB" sz="3400" b="1" kern="0">
                <a:effectLst/>
                <a:latin typeface="Arial" panose="020B0604020202020204" pitchFamily="34" charset="0"/>
                <a:ea typeface="Times New Roman" panose="02020603050405020304" pitchFamily="18" charset="0"/>
                <a:cs typeface="Arial" panose="020B0604020202020204" pitchFamily="34" charset="0"/>
              </a:rPr>
              <a:t>Truth Value in Qualitative Research</a:t>
            </a:r>
            <a:br>
              <a:rPr lang="en-GB" sz="3400" kern="100">
                <a:effectLst/>
                <a:latin typeface="Aptos" panose="020B0004020202020204" pitchFamily="34" charset="0"/>
                <a:ea typeface="DengXian" panose="02010600030101010101" pitchFamily="2" charset="-122"/>
                <a:cs typeface="Arial" panose="020B0604020202020204" pitchFamily="34" charset="0"/>
              </a:rPr>
            </a:br>
            <a:endParaRPr lang="en-GB" sz="3400"/>
          </a:p>
        </p:txBody>
      </p:sp>
      <p:sp>
        <p:nvSpPr>
          <p:cNvPr id="3" name="Content Placeholder 2">
            <a:extLst>
              <a:ext uri="{FF2B5EF4-FFF2-40B4-BE49-F238E27FC236}">
                <a16:creationId xmlns:a16="http://schemas.microsoft.com/office/drawing/2014/main" id="{99897F44-A8DF-55EB-4F36-E0583555A572}"/>
              </a:ext>
            </a:extLst>
          </p:cNvPr>
          <p:cNvSpPr>
            <a:spLocks noGrp="1"/>
          </p:cNvSpPr>
          <p:nvPr>
            <p:ph idx="1"/>
          </p:nvPr>
        </p:nvSpPr>
        <p:spPr>
          <a:xfrm>
            <a:off x="1285240" y="2969469"/>
            <a:ext cx="8074815" cy="2800395"/>
          </a:xfrm>
        </p:spPr>
        <p:txBody>
          <a:bodyPr anchor="t">
            <a:normAutofit/>
          </a:bodyPr>
          <a:lstStyle/>
          <a:p>
            <a:pPr>
              <a:spcAft>
                <a:spcPts val="800"/>
              </a:spcAft>
              <a:buNone/>
            </a:pPr>
            <a:r>
              <a:rPr lang="en-GB" sz="2000" kern="0" dirty="0">
                <a:effectLst/>
                <a:latin typeface="Arial" panose="020B0604020202020204" pitchFamily="34" charset="0"/>
                <a:ea typeface="Times New Roman" panose="02020603050405020304" pitchFamily="18" charset="0"/>
                <a:cs typeface="Arial" panose="020B0604020202020204" pitchFamily="34" charset="0"/>
              </a:rPr>
              <a:t>Lincoln and Guba's 'truth value' refers to:</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2000" kern="0" dirty="0">
                <a:effectLst/>
                <a:latin typeface="Arial" panose="020B0604020202020204" pitchFamily="34" charset="0"/>
                <a:ea typeface="Times New Roman" panose="02020603050405020304" pitchFamily="18" charset="0"/>
                <a:cs typeface="Arial" panose="020B0604020202020204" pitchFamily="34" charset="0"/>
              </a:rPr>
              <a:t>Confidence in the accuracy and credibility of findings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2000" kern="0" dirty="0">
                <a:effectLst/>
                <a:latin typeface="Arial" panose="020B0604020202020204" pitchFamily="34" charset="0"/>
                <a:ea typeface="Times New Roman" panose="02020603050405020304" pitchFamily="18" charset="0"/>
                <a:cs typeface="Arial" panose="020B0604020202020204" pitchFamily="34" charset="0"/>
              </a:rPr>
              <a:t>Interpretations that faithfully represent the phenomenon studied</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2000" kern="0" dirty="0">
                <a:effectLst/>
                <a:latin typeface="Arial" panose="020B0604020202020204" pitchFamily="34" charset="0"/>
                <a:ea typeface="Times New Roman" panose="02020603050405020304" pitchFamily="18" charset="0"/>
                <a:cs typeface="Arial" panose="020B0604020202020204" pitchFamily="34" charset="0"/>
              </a:rPr>
              <a:t>Parallels internal validity in quantitative research</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2000" kern="0" dirty="0">
                <a:effectLst/>
                <a:latin typeface="Arial" panose="020B0604020202020204" pitchFamily="34" charset="0"/>
                <a:ea typeface="Times New Roman" panose="02020603050405020304" pitchFamily="18" charset="0"/>
                <a:cs typeface="Arial" panose="020B0604020202020204" pitchFamily="34" charset="0"/>
              </a:rPr>
              <a:t>Addresses threats through specific credibility techniques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endParaRPr lang="en-GB" sz="2000" dirty="0"/>
          </a:p>
        </p:txBody>
      </p:sp>
    </p:spTree>
    <p:extLst>
      <p:ext uri="{BB962C8B-B14F-4D97-AF65-F5344CB8AC3E}">
        <p14:creationId xmlns:p14="http://schemas.microsoft.com/office/powerpoint/2010/main" val="9824802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D79D71-DEEB-C4B6-EE52-1E17C14B88F3}"/>
              </a:ext>
            </a:extLst>
          </p:cNvPr>
          <p:cNvSpPr>
            <a:spLocks noGrp="1"/>
          </p:cNvSpPr>
          <p:nvPr>
            <p:ph type="title"/>
          </p:nvPr>
        </p:nvSpPr>
        <p:spPr>
          <a:xfrm>
            <a:off x="838199" y="1093788"/>
            <a:ext cx="10506455" cy="2967208"/>
          </a:xfrm>
        </p:spPr>
        <p:txBody>
          <a:bodyPr vert="horz" lIns="91440" tIns="45720" rIns="91440" bIns="45720" rtlCol="0" anchor="b">
            <a:normAutofit/>
          </a:bodyPr>
          <a:lstStyle/>
          <a:p>
            <a:r>
              <a:rPr lang="en-US" sz="8000" b="1" kern="1200">
                <a:solidFill>
                  <a:schemeClr val="tx1"/>
                </a:solidFill>
                <a:effectLst/>
                <a:latin typeface="+mj-lt"/>
                <a:ea typeface="+mj-ea"/>
                <a:cs typeface="+mj-cs"/>
              </a:rPr>
              <a:t>Techniques for Enhancing Qualitative Quality</a:t>
            </a:r>
            <a:endParaRPr lang="en-US" sz="8000" kern="1200">
              <a:solidFill>
                <a:schemeClr val="tx1"/>
              </a:solidFill>
              <a:latin typeface="+mj-lt"/>
              <a:ea typeface="+mj-ea"/>
              <a:cs typeface="+mj-cs"/>
            </a:endParaRPr>
          </a:p>
        </p:txBody>
      </p:sp>
      <p:sp>
        <p:nvSpPr>
          <p:cNvPr id="16" name="Rectangle 15">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433116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882" y="2348839"/>
            <a:ext cx="54864" cy="39467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92024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ED8D71C7-F859-365A-0ED3-99BA69B0CD53}"/>
              </a:ext>
            </a:extLst>
          </p:cNvPr>
          <p:cNvSpPr>
            <a:spLocks noGrp="1"/>
          </p:cNvSpPr>
          <p:nvPr>
            <p:ph type="title"/>
          </p:nvPr>
        </p:nvSpPr>
        <p:spPr>
          <a:xfrm>
            <a:off x="479394" y="1070800"/>
            <a:ext cx="3939688" cy="5583126"/>
          </a:xfrm>
        </p:spPr>
        <p:txBody>
          <a:bodyPr>
            <a:normAutofit/>
          </a:bodyPr>
          <a:lstStyle/>
          <a:p>
            <a:pPr algn="r"/>
            <a:r>
              <a:rPr lang="en-GB" sz="6200"/>
              <a:t>Techniques</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13D07AC-E430-C7BC-3560-077BCB4A1A2F}"/>
              </a:ext>
            </a:extLst>
          </p:cNvPr>
          <p:cNvGraphicFramePr>
            <a:graphicFrameLocks noGrp="1"/>
          </p:cNvGraphicFramePr>
          <p:nvPr>
            <p:ph idx="1"/>
            <p:extLst>
              <p:ext uri="{D42A27DB-BD31-4B8C-83A1-F6EECF244321}">
                <p14:modId xmlns:p14="http://schemas.microsoft.com/office/powerpoint/2010/main" val="3850379256"/>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33502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C46642C-0D61-6F70-2A86-534099BA3F85}"/>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dirty="0">
                <a:solidFill>
                  <a:schemeClr val="tx1"/>
                </a:solidFill>
                <a:latin typeface="+mj-lt"/>
                <a:ea typeface="+mj-ea"/>
                <a:cs typeface="+mj-cs"/>
              </a:rPr>
              <a:t>Credibility techniques</a:t>
            </a:r>
          </a:p>
        </p:txBody>
      </p:sp>
      <p:cxnSp>
        <p:nvCxnSpPr>
          <p:cNvPr id="15" name="Straight Connector 14">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82663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3446970A-CB3D-5882-98A3-E5E22482FA91}"/>
              </a:ext>
            </a:extLst>
          </p:cNvPr>
          <p:cNvGraphicFramePr>
            <a:graphicFrameLocks noGrp="1"/>
          </p:cNvGraphicFramePr>
          <p:nvPr>
            <p:extLst>
              <p:ext uri="{D42A27DB-BD31-4B8C-83A1-F6EECF244321}">
                <p14:modId xmlns:p14="http://schemas.microsoft.com/office/powerpoint/2010/main" val="2319407883"/>
              </p:ext>
            </p:extLst>
          </p:nvPr>
        </p:nvGraphicFramePr>
        <p:xfrm>
          <a:off x="643467" y="743680"/>
          <a:ext cx="10905068" cy="5370646"/>
        </p:xfrm>
        <a:graphic>
          <a:graphicData uri="http://schemas.openxmlformats.org/drawingml/2006/table">
            <a:tbl>
              <a:tblPr firstRow="1" firstCol="1" bandRow="1"/>
              <a:tblGrid>
                <a:gridCol w="1222224">
                  <a:extLst>
                    <a:ext uri="{9D8B030D-6E8A-4147-A177-3AD203B41FA5}">
                      <a16:colId xmlns:a16="http://schemas.microsoft.com/office/drawing/2014/main" val="665219330"/>
                    </a:ext>
                  </a:extLst>
                </a:gridCol>
                <a:gridCol w="2633121">
                  <a:extLst>
                    <a:ext uri="{9D8B030D-6E8A-4147-A177-3AD203B41FA5}">
                      <a16:colId xmlns:a16="http://schemas.microsoft.com/office/drawing/2014/main" val="1351248961"/>
                    </a:ext>
                  </a:extLst>
                </a:gridCol>
                <a:gridCol w="2903575">
                  <a:extLst>
                    <a:ext uri="{9D8B030D-6E8A-4147-A177-3AD203B41FA5}">
                      <a16:colId xmlns:a16="http://schemas.microsoft.com/office/drawing/2014/main" val="1836174435"/>
                    </a:ext>
                  </a:extLst>
                </a:gridCol>
                <a:gridCol w="4146148">
                  <a:extLst>
                    <a:ext uri="{9D8B030D-6E8A-4147-A177-3AD203B41FA5}">
                      <a16:colId xmlns:a16="http://schemas.microsoft.com/office/drawing/2014/main" val="1783815659"/>
                    </a:ext>
                  </a:extLst>
                </a:gridCol>
              </a:tblGrid>
              <a:tr h="253735">
                <a:tc>
                  <a:txBody>
                    <a:bodyPr/>
                    <a:lstStyle/>
                    <a:p>
                      <a:pPr algn="ctr">
                        <a:lnSpc>
                          <a:spcPct val="115000"/>
                        </a:lnSpc>
                        <a:spcAft>
                          <a:spcPts val="800"/>
                        </a:spcAft>
                        <a:buNone/>
                      </a:pPr>
                      <a:r>
                        <a:rPr lang="en-GB" sz="1200" b="1" kern="0">
                          <a:effectLst/>
                          <a:latin typeface="Arial" panose="020B0604020202020204" pitchFamily="34" charset="0"/>
                          <a:ea typeface="Times New Roman" panose="02020603050405020304" pitchFamily="18" charset="0"/>
                          <a:cs typeface="Arial" panose="020B0604020202020204" pitchFamily="34" charset="0"/>
                        </a:rPr>
                        <a:t>Technique</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1200" b="1" kern="0">
                          <a:effectLst/>
                          <a:latin typeface="Arial" panose="020B0604020202020204" pitchFamily="34" charset="0"/>
                          <a:ea typeface="Times New Roman" panose="02020603050405020304" pitchFamily="18" charset="0"/>
                          <a:cs typeface="Arial" panose="020B0604020202020204" pitchFamily="34" charset="0"/>
                        </a:rPr>
                        <a:t>Description</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1200" b="1" kern="0">
                          <a:effectLst/>
                          <a:latin typeface="Arial" panose="020B0604020202020204" pitchFamily="34" charset="0"/>
                          <a:ea typeface="Times New Roman" panose="02020603050405020304" pitchFamily="18" charset="0"/>
                          <a:cs typeface="Arial" panose="020B0604020202020204" pitchFamily="34" charset="0"/>
                        </a:rPr>
                        <a:t>Plain Language Explanation</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1200" b="1" kern="0">
                          <a:effectLst/>
                          <a:latin typeface="Arial" panose="020B0604020202020204" pitchFamily="34" charset="0"/>
                          <a:ea typeface="Times New Roman" panose="02020603050405020304" pitchFamily="18" charset="0"/>
                          <a:cs typeface="Arial" panose="020B0604020202020204" pitchFamily="34" charset="0"/>
                        </a:rPr>
                        <a:t>Business/Management Example</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55639731"/>
                  </a:ext>
                </a:extLst>
              </a:tr>
              <a:tr h="880128">
                <a:tc>
                  <a:txBody>
                    <a:bodyPr/>
                    <a:lstStyle/>
                    <a:p>
                      <a:pPr>
                        <a:lnSpc>
                          <a:spcPct val="115000"/>
                        </a:lnSpc>
                        <a:spcAft>
                          <a:spcPts val="800"/>
                        </a:spcAft>
                        <a:buNone/>
                      </a:pPr>
                      <a:r>
                        <a:rPr lang="en-GB" sz="1200" b="1" kern="0">
                          <a:effectLst/>
                          <a:latin typeface="Arial" panose="020B0604020202020204" pitchFamily="34" charset="0"/>
                          <a:ea typeface="Times New Roman" panose="02020603050405020304" pitchFamily="18" charset="0"/>
                          <a:cs typeface="Arial" panose="020B0604020202020204" pitchFamily="34" charset="0"/>
                        </a:rPr>
                        <a:t>Prolonged engagement</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a:effectLst/>
                          <a:latin typeface="Arial" panose="020B0604020202020204" pitchFamily="34" charset="0"/>
                          <a:ea typeface="Times New Roman" panose="02020603050405020304" pitchFamily="18" charset="0"/>
                          <a:cs typeface="Arial" panose="020B0604020202020204" pitchFamily="34" charset="0"/>
                        </a:rPr>
                        <a:t>Spending sufficient time in the field to understand the phenomenon</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a:effectLst/>
                          <a:latin typeface="Arial" panose="020B0604020202020204" pitchFamily="34" charset="0"/>
                          <a:ea typeface="Times New Roman" panose="02020603050405020304" pitchFamily="18" charset="0"/>
                          <a:cs typeface="Arial" panose="020B0604020202020204" pitchFamily="34" charset="0"/>
                        </a:rPr>
                        <a:t>Taking enough time to build trust and see patterns beyond initial impressions</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a:effectLst/>
                          <a:latin typeface="Arial" panose="020B0604020202020204" pitchFamily="34" charset="0"/>
                          <a:ea typeface="Times New Roman" panose="02020603050405020304" pitchFamily="18" charset="0"/>
                          <a:cs typeface="Arial" panose="020B0604020202020204" pitchFamily="34" charset="0"/>
                        </a:rPr>
                        <a:t>A researcher spends six months embedded within a marketing team to understand their creative processes, allowing time to observe both routine and exceptional situations</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13065742"/>
                  </a:ext>
                </a:extLst>
              </a:tr>
              <a:tr h="671331">
                <a:tc>
                  <a:txBody>
                    <a:bodyPr/>
                    <a:lstStyle/>
                    <a:p>
                      <a:pPr>
                        <a:lnSpc>
                          <a:spcPct val="115000"/>
                        </a:lnSpc>
                        <a:spcAft>
                          <a:spcPts val="800"/>
                        </a:spcAft>
                        <a:buNone/>
                      </a:pPr>
                      <a:r>
                        <a:rPr lang="en-GB" sz="1200" b="1" kern="0">
                          <a:effectLst/>
                          <a:latin typeface="Arial" panose="020B0604020202020204" pitchFamily="34" charset="0"/>
                          <a:ea typeface="Times New Roman" panose="02020603050405020304" pitchFamily="18" charset="0"/>
                          <a:cs typeface="Arial" panose="020B0604020202020204" pitchFamily="34" charset="0"/>
                        </a:rPr>
                        <a:t>Persistent observation</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a:effectLst/>
                          <a:latin typeface="Arial" panose="020B0604020202020204" pitchFamily="34" charset="0"/>
                          <a:ea typeface="Times New Roman" panose="02020603050405020304" pitchFamily="18" charset="0"/>
                          <a:cs typeface="Arial" panose="020B0604020202020204" pitchFamily="34" charset="0"/>
                        </a:rPr>
                        <a:t>Focusing on the most relevant characteristics of the problem</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a:effectLst/>
                          <a:latin typeface="Arial" panose="020B0604020202020204" pitchFamily="34" charset="0"/>
                          <a:ea typeface="Times New Roman" panose="02020603050405020304" pitchFamily="18" charset="0"/>
                          <a:cs typeface="Arial" panose="020B0604020202020204" pitchFamily="34" charset="0"/>
                        </a:rPr>
                        <a:t>Identifying and exploring the most important elements in depth rather than superficially</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a:effectLst/>
                          <a:latin typeface="Arial" panose="020B0604020202020204" pitchFamily="34" charset="0"/>
                          <a:ea typeface="Times New Roman" panose="02020603050405020304" pitchFamily="18" charset="0"/>
                          <a:cs typeface="Arial" panose="020B0604020202020204" pitchFamily="34" charset="0"/>
                        </a:rPr>
                        <a:t>A researcher studying decision-making identifies key moments in board meetings and follows these specific processes rather than documenting all activities equally</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29449527"/>
                  </a:ext>
                </a:extLst>
              </a:tr>
              <a:tr h="880128">
                <a:tc>
                  <a:txBody>
                    <a:bodyPr/>
                    <a:lstStyle/>
                    <a:p>
                      <a:pPr>
                        <a:lnSpc>
                          <a:spcPct val="115000"/>
                        </a:lnSpc>
                        <a:spcAft>
                          <a:spcPts val="800"/>
                        </a:spcAft>
                        <a:buNone/>
                      </a:pPr>
                      <a:r>
                        <a:rPr lang="en-GB" sz="1200" b="1" kern="0">
                          <a:effectLst/>
                          <a:latin typeface="Arial" panose="020B0604020202020204" pitchFamily="34" charset="0"/>
                          <a:ea typeface="Times New Roman" panose="02020603050405020304" pitchFamily="18" charset="0"/>
                          <a:cs typeface="Arial" panose="020B0604020202020204" pitchFamily="34" charset="0"/>
                        </a:rPr>
                        <a:t>Triangulation</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a:effectLst/>
                          <a:latin typeface="Arial" panose="020B0604020202020204" pitchFamily="34" charset="0"/>
                          <a:ea typeface="Times New Roman" panose="02020603050405020304" pitchFamily="18" charset="0"/>
                          <a:cs typeface="Arial" panose="020B0604020202020204" pitchFamily="34" charset="0"/>
                        </a:rPr>
                        <a:t>Using multiple data sources, methods, theories or analysts</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a:effectLst/>
                          <a:latin typeface="Arial" panose="020B0604020202020204" pitchFamily="34" charset="0"/>
                          <a:ea typeface="Times New Roman" panose="02020603050405020304" pitchFamily="18" charset="0"/>
                          <a:cs typeface="Arial" panose="020B0604020202020204" pitchFamily="34" charset="0"/>
                        </a:rPr>
                        <a:t>Checking findings from different angles to ensure consistency</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a:effectLst/>
                          <a:latin typeface="Arial" panose="020B0604020202020204" pitchFamily="34" charset="0"/>
                          <a:ea typeface="Times New Roman" panose="02020603050405020304" pitchFamily="18" charset="0"/>
                          <a:cs typeface="Arial" panose="020B0604020202020204" pitchFamily="34" charset="0"/>
                        </a:rPr>
                        <a:t>A study of corporate sustainability combines interviews with executives, analysis of annual reports, and observations of operational practices to verify alignment between stated policies and actions</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79872472"/>
                  </a:ext>
                </a:extLst>
              </a:tr>
              <a:tr h="671331">
                <a:tc>
                  <a:txBody>
                    <a:bodyPr/>
                    <a:lstStyle/>
                    <a:p>
                      <a:pPr>
                        <a:lnSpc>
                          <a:spcPct val="115000"/>
                        </a:lnSpc>
                        <a:spcAft>
                          <a:spcPts val="800"/>
                        </a:spcAft>
                        <a:buNone/>
                      </a:pPr>
                      <a:r>
                        <a:rPr lang="en-GB" sz="1200" b="1" kern="0">
                          <a:effectLst/>
                          <a:latin typeface="Arial" panose="020B0604020202020204" pitchFamily="34" charset="0"/>
                          <a:ea typeface="Times New Roman" panose="02020603050405020304" pitchFamily="18" charset="0"/>
                          <a:cs typeface="Arial" panose="020B0604020202020204" pitchFamily="34" charset="0"/>
                        </a:rPr>
                        <a:t>Peer debriefing</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a:effectLst/>
                          <a:latin typeface="Arial" panose="020B0604020202020204" pitchFamily="34" charset="0"/>
                          <a:ea typeface="Times New Roman" panose="02020603050405020304" pitchFamily="18" charset="0"/>
                          <a:cs typeface="Arial" panose="020B0604020202020204" pitchFamily="34" charset="0"/>
                        </a:rPr>
                        <a:t>Exposing analysis to disinterested peers</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a:effectLst/>
                          <a:latin typeface="Arial" panose="020B0604020202020204" pitchFamily="34" charset="0"/>
                          <a:ea typeface="Times New Roman" panose="02020603050405020304" pitchFamily="18" charset="0"/>
                          <a:cs typeface="Arial" panose="020B0604020202020204" pitchFamily="34" charset="0"/>
                        </a:rPr>
                        <a:t>Having colleagues review your work to identify blind spots</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a:effectLst/>
                          <a:latin typeface="Arial" panose="020B0604020202020204" pitchFamily="34" charset="0"/>
                          <a:ea typeface="Times New Roman" panose="02020603050405020304" pitchFamily="18" charset="0"/>
                          <a:cs typeface="Arial" panose="020B0604020202020204" pitchFamily="34" charset="0"/>
                        </a:rPr>
                        <a:t>A researcher presents emerging themes about workplace conflict to colleagues uninvolved in the research to test if interpretations seem reasonable</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07985170"/>
                  </a:ext>
                </a:extLst>
              </a:tr>
              <a:tr h="671331">
                <a:tc>
                  <a:txBody>
                    <a:bodyPr/>
                    <a:lstStyle/>
                    <a:p>
                      <a:pPr>
                        <a:lnSpc>
                          <a:spcPct val="115000"/>
                        </a:lnSpc>
                        <a:spcAft>
                          <a:spcPts val="800"/>
                        </a:spcAft>
                        <a:buNone/>
                      </a:pPr>
                      <a:r>
                        <a:rPr lang="en-GB" sz="1200" b="1" kern="0">
                          <a:effectLst/>
                          <a:latin typeface="Arial" panose="020B0604020202020204" pitchFamily="34" charset="0"/>
                          <a:ea typeface="Times New Roman" panose="02020603050405020304" pitchFamily="18" charset="0"/>
                          <a:cs typeface="Arial" panose="020B0604020202020204" pitchFamily="34" charset="0"/>
                        </a:rPr>
                        <a:t>Negative case analysis</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a:effectLst/>
                          <a:latin typeface="Arial" panose="020B0604020202020204" pitchFamily="34" charset="0"/>
                          <a:ea typeface="Times New Roman" panose="02020603050405020304" pitchFamily="18" charset="0"/>
                          <a:cs typeface="Arial" panose="020B0604020202020204" pitchFamily="34" charset="0"/>
                        </a:rPr>
                        <a:t>Revising hypotheses with disconfirming evidence</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a:effectLst/>
                          <a:latin typeface="Arial" panose="020B0604020202020204" pitchFamily="34" charset="0"/>
                          <a:ea typeface="Times New Roman" panose="02020603050405020304" pitchFamily="18" charset="0"/>
                          <a:cs typeface="Arial" panose="020B0604020202020204" pitchFamily="34" charset="0"/>
                        </a:rPr>
                        <a:t>Actively looking for examples that don't fit the pattern and explaining them</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a:effectLst/>
                          <a:latin typeface="Arial" panose="020B0604020202020204" pitchFamily="34" charset="0"/>
                          <a:ea typeface="Times New Roman" panose="02020603050405020304" pitchFamily="18" charset="0"/>
                          <a:cs typeface="Arial" panose="020B0604020202020204" pitchFamily="34" charset="0"/>
                        </a:rPr>
                        <a:t>A researcher studying successful entrepreneurs specifically examines failed ventures by the same individuals to refine understanding of success factors</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91754007"/>
                  </a:ext>
                </a:extLst>
              </a:tr>
              <a:tr h="671331">
                <a:tc>
                  <a:txBody>
                    <a:bodyPr/>
                    <a:lstStyle/>
                    <a:p>
                      <a:pPr>
                        <a:lnSpc>
                          <a:spcPct val="115000"/>
                        </a:lnSpc>
                        <a:spcAft>
                          <a:spcPts val="800"/>
                        </a:spcAft>
                        <a:buNone/>
                      </a:pPr>
                      <a:r>
                        <a:rPr lang="en-GB" sz="1200" b="1" kern="0">
                          <a:effectLst/>
                          <a:latin typeface="Arial" panose="020B0604020202020204" pitchFamily="34" charset="0"/>
                          <a:ea typeface="Times New Roman" panose="02020603050405020304" pitchFamily="18" charset="0"/>
                          <a:cs typeface="Arial" panose="020B0604020202020204" pitchFamily="34" charset="0"/>
                        </a:rPr>
                        <a:t>Member checking</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a:effectLst/>
                          <a:latin typeface="Arial" panose="020B0604020202020204" pitchFamily="34" charset="0"/>
                          <a:ea typeface="Times New Roman" panose="02020603050405020304" pitchFamily="18" charset="0"/>
                          <a:cs typeface="Arial" panose="020B0604020202020204" pitchFamily="34" charset="0"/>
                        </a:rPr>
                        <a:t>Verifying findings with participants</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a:effectLst/>
                          <a:latin typeface="Arial" panose="020B0604020202020204" pitchFamily="34" charset="0"/>
                          <a:ea typeface="Times New Roman" panose="02020603050405020304" pitchFamily="18" charset="0"/>
                          <a:cs typeface="Arial" panose="020B0604020202020204" pitchFamily="34" charset="0"/>
                        </a:rPr>
                        <a:t>Taking results back to participants to confirm they recognize their experiences</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a:effectLst/>
                          <a:latin typeface="Arial" panose="020B0604020202020204" pitchFamily="34" charset="0"/>
                          <a:ea typeface="Times New Roman" panose="02020603050405020304" pitchFamily="18" charset="0"/>
                          <a:cs typeface="Arial" panose="020B0604020202020204" pitchFamily="34" charset="0"/>
                        </a:rPr>
                        <a:t>A consultant studying customer service presents preliminary findings to service representatives to verify the accuracy of interpretations</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73836953"/>
                  </a:ext>
                </a:extLst>
              </a:tr>
              <a:tr h="671331">
                <a:tc>
                  <a:txBody>
                    <a:bodyPr/>
                    <a:lstStyle/>
                    <a:p>
                      <a:pPr>
                        <a:lnSpc>
                          <a:spcPct val="115000"/>
                        </a:lnSpc>
                        <a:spcAft>
                          <a:spcPts val="800"/>
                        </a:spcAft>
                        <a:buNone/>
                      </a:pPr>
                      <a:r>
                        <a:rPr lang="en-GB" sz="1200" b="1" kern="0">
                          <a:effectLst/>
                          <a:latin typeface="Arial" panose="020B0604020202020204" pitchFamily="34" charset="0"/>
                          <a:ea typeface="Times New Roman" panose="02020603050405020304" pitchFamily="18" charset="0"/>
                          <a:cs typeface="Arial" panose="020B0604020202020204" pitchFamily="34" charset="0"/>
                        </a:rPr>
                        <a:t>Referential adequacy</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a:effectLst/>
                          <a:latin typeface="Arial" panose="020B0604020202020204" pitchFamily="34" charset="0"/>
                          <a:ea typeface="Times New Roman" panose="02020603050405020304" pitchFamily="18" charset="0"/>
                          <a:cs typeface="Arial" panose="020B0604020202020204" pitchFamily="34" charset="0"/>
                        </a:rPr>
                        <a:t>Setting aside portions of data for later verification</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a:effectLst/>
                          <a:latin typeface="Arial" panose="020B0604020202020204" pitchFamily="34" charset="0"/>
                          <a:ea typeface="Times New Roman" panose="02020603050405020304" pitchFamily="18" charset="0"/>
                          <a:cs typeface="Arial" panose="020B0604020202020204" pitchFamily="34" charset="0"/>
                        </a:rPr>
                        <a:t>Reserving some data to test conclusions derived from the main analysis</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A researcher </a:t>
                      </a:r>
                      <a:r>
                        <a:rPr lang="en-GB" sz="1200" kern="0" dirty="0" err="1">
                          <a:effectLst/>
                          <a:latin typeface="Arial" panose="020B0604020202020204" pitchFamily="34" charset="0"/>
                          <a:ea typeface="Times New Roman" panose="02020603050405020304" pitchFamily="18" charset="0"/>
                          <a:cs typeface="Arial" panose="020B0604020202020204" pitchFamily="34" charset="0"/>
                        </a:rPr>
                        <a:t>analyzing</a:t>
                      </a:r>
                      <a:r>
                        <a:rPr lang="en-GB" sz="1200" kern="0" dirty="0">
                          <a:effectLst/>
                          <a:latin typeface="Arial" panose="020B0604020202020204" pitchFamily="34" charset="0"/>
                          <a:ea typeface="Times New Roman" panose="02020603050405020304" pitchFamily="18" charset="0"/>
                          <a:cs typeface="Arial" panose="020B0604020202020204" pitchFamily="34" charset="0"/>
                        </a:rPr>
                        <a:t> organizational communication patterns reserves 20% of collected emails to verify coding patterns identified in the initial 80%</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657" marR="6657" marT="6657" marB="665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31340549"/>
                  </a:ext>
                </a:extLst>
              </a:tr>
            </a:tbl>
          </a:graphicData>
        </a:graphic>
      </p:graphicFrame>
    </p:spTree>
    <p:extLst>
      <p:ext uri="{BB962C8B-B14F-4D97-AF65-F5344CB8AC3E}">
        <p14:creationId xmlns:p14="http://schemas.microsoft.com/office/powerpoint/2010/main" val="6578248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C883C2-69CB-C2E7-7D65-9756B04345CA}"/>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dirty="0">
                <a:solidFill>
                  <a:schemeClr val="tx1"/>
                </a:solidFill>
                <a:latin typeface="+mj-lt"/>
                <a:ea typeface="+mj-ea"/>
                <a:cs typeface="+mj-cs"/>
              </a:rPr>
              <a:t>Transferability techniques</a:t>
            </a: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2977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C2FFCF9-D927-DE4B-5CA9-8DD8BDFADFA5}"/>
              </a:ext>
            </a:extLst>
          </p:cNvPr>
          <p:cNvSpPr>
            <a:spLocks noGrp="1"/>
          </p:cNvSpPr>
          <p:nvPr>
            <p:ph type="title"/>
          </p:nvPr>
        </p:nvSpPr>
        <p:spPr>
          <a:xfrm>
            <a:off x="838200" y="184805"/>
            <a:ext cx="10515600" cy="1505883"/>
          </a:xfrm>
        </p:spPr>
        <p:txBody>
          <a:bodyPr anchor="ctr">
            <a:normAutofit/>
          </a:bodyPr>
          <a:lstStyle/>
          <a:p>
            <a:r>
              <a:rPr lang="en-GB" sz="2500" b="1" kern="0" dirty="0">
                <a:effectLst/>
                <a:latin typeface="Arial" panose="020B0604020202020204" pitchFamily="34" charset="0"/>
                <a:ea typeface="Times New Roman" panose="02020603050405020304" pitchFamily="18" charset="0"/>
                <a:cs typeface="Arial" panose="020B0604020202020204" pitchFamily="34" charset="0"/>
              </a:rPr>
              <a:t>Note:</a:t>
            </a:r>
            <a:r>
              <a:rPr lang="en-GB" sz="2500" kern="0" dirty="0">
                <a:effectLst/>
                <a:latin typeface="Arial" panose="020B0604020202020204" pitchFamily="34" charset="0"/>
                <a:ea typeface="Times New Roman" panose="02020603050405020304" pitchFamily="18" charset="0"/>
                <a:cs typeface="Arial" panose="020B0604020202020204" pitchFamily="34" charset="0"/>
              </a:rPr>
              <a:t> You don't have to 'achieve' transferability in your study – what you </a:t>
            </a:r>
            <a:r>
              <a:rPr lang="en-GB" sz="2500" i="1" kern="0" dirty="0">
                <a:effectLst/>
                <a:latin typeface="Arial" panose="020B0604020202020204" pitchFamily="34" charset="0"/>
                <a:ea typeface="Times New Roman" panose="02020603050405020304" pitchFamily="18" charset="0"/>
                <a:cs typeface="Arial" panose="020B0604020202020204" pitchFamily="34" charset="0"/>
              </a:rPr>
              <a:t>do</a:t>
            </a:r>
            <a:r>
              <a:rPr lang="en-GB" sz="2500" kern="0" dirty="0">
                <a:effectLst/>
                <a:latin typeface="Arial" panose="020B0604020202020204" pitchFamily="34" charset="0"/>
                <a:ea typeface="Times New Roman" panose="02020603050405020304" pitchFamily="18" charset="0"/>
                <a:cs typeface="Arial" panose="020B0604020202020204" pitchFamily="34" charset="0"/>
              </a:rPr>
              <a:t> have to do is be aware of and, if relevant, explain how transferable your results might be.</a:t>
            </a:r>
            <a:br>
              <a:rPr lang="en-GB" sz="2500" kern="100" dirty="0">
                <a:effectLst/>
                <a:latin typeface="Aptos" panose="020B0004020202020204" pitchFamily="34" charset="0"/>
                <a:ea typeface="DengXian" panose="02010600030101010101" pitchFamily="2" charset="-122"/>
                <a:cs typeface="Arial" panose="020B0604020202020204" pitchFamily="34" charset="0"/>
              </a:rPr>
            </a:br>
            <a:endParaRPr lang="en-GB" sz="2500" dirty="0"/>
          </a:p>
        </p:txBody>
      </p:sp>
      <p:graphicFrame>
        <p:nvGraphicFramePr>
          <p:cNvPr id="3" name="Table 2">
            <a:extLst>
              <a:ext uri="{FF2B5EF4-FFF2-40B4-BE49-F238E27FC236}">
                <a16:creationId xmlns:a16="http://schemas.microsoft.com/office/drawing/2014/main" id="{8C57D205-DBC5-B63D-B82A-A070237E1CBB}"/>
              </a:ext>
            </a:extLst>
          </p:cNvPr>
          <p:cNvGraphicFramePr>
            <a:graphicFrameLocks noGrp="1"/>
          </p:cNvGraphicFramePr>
          <p:nvPr>
            <p:extLst>
              <p:ext uri="{D42A27DB-BD31-4B8C-83A1-F6EECF244321}">
                <p14:modId xmlns:p14="http://schemas.microsoft.com/office/powerpoint/2010/main" val="3815048305"/>
              </p:ext>
            </p:extLst>
          </p:nvPr>
        </p:nvGraphicFramePr>
        <p:xfrm>
          <a:off x="838200" y="2052477"/>
          <a:ext cx="10512547" cy="4036203"/>
        </p:xfrm>
        <a:graphic>
          <a:graphicData uri="http://schemas.openxmlformats.org/drawingml/2006/table">
            <a:tbl>
              <a:tblPr firstRow="1" firstCol="1" bandRow="1"/>
              <a:tblGrid>
                <a:gridCol w="4034340">
                  <a:extLst>
                    <a:ext uri="{9D8B030D-6E8A-4147-A177-3AD203B41FA5}">
                      <a16:colId xmlns:a16="http://schemas.microsoft.com/office/drawing/2014/main" val="2975816819"/>
                    </a:ext>
                  </a:extLst>
                </a:gridCol>
                <a:gridCol w="6478207">
                  <a:extLst>
                    <a:ext uri="{9D8B030D-6E8A-4147-A177-3AD203B41FA5}">
                      <a16:colId xmlns:a16="http://schemas.microsoft.com/office/drawing/2014/main" val="2299477236"/>
                    </a:ext>
                  </a:extLst>
                </a:gridCol>
              </a:tblGrid>
              <a:tr h="472203">
                <a:tc>
                  <a:txBody>
                    <a:bodyPr/>
                    <a:lstStyle/>
                    <a:p>
                      <a:pPr algn="ctr">
                        <a:lnSpc>
                          <a:spcPct val="115000"/>
                        </a:lnSpc>
                        <a:spcAft>
                          <a:spcPts val="800"/>
                        </a:spcAft>
                        <a:buNone/>
                      </a:pPr>
                      <a:r>
                        <a:rPr lang="en-GB" sz="2400" b="1" kern="0">
                          <a:effectLst/>
                          <a:latin typeface="Arial" panose="020B0604020202020204" pitchFamily="34" charset="0"/>
                          <a:ea typeface="Times New Roman" panose="02020603050405020304" pitchFamily="18" charset="0"/>
                          <a:cs typeface="Arial" panose="020B0604020202020204" pitchFamily="34" charset="0"/>
                        </a:rPr>
                        <a:t>Transferability Technique</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8805" marR="18805" marT="18805" marB="1880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2400" b="1" kern="0">
                          <a:effectLst/>
                          <a:latin typeface="Arial" panose="020B0604020202020204" pitchFamily="34" charset="0"/>
                          <a:ea typeface="Times New Roman" panose="02020603050405020304" pitchFamily="18" charset="0"/>
                          <a:cs typeface="Arial" panose="020B0604020202020204" pitchFamily="34" charset="0"/>
                        </a:rPr>
                        <a:t>Description</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8805" marR="18805" marT="18805" marB="1880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3707865"/>
                  </a:ext>
                </a:extLst>
              </a:tr>
              <a:tr h="891000">
                <a:tc>
                  <a:txBody>
                    <a:bodyPr/>
                    <a:lstStyle/>
                    <a:p>
                      <a:pPr>
                        <a:lnSpc>
                          <a:spcPct val="115000"/>
                        </a:lnSpc>
                        <a:spcAft>
                          <a:spcPts val="800"/>
                        </a:spcAft>
                        <a:buNone/>
                      </a:pPr>
                      <a:r>
                        <a:rPr lang="en-GB" sz="2400" b="1" kern="0">
                          <a:effectLst/>
                          <a:latin typeface="Arial" panose="020B0604020202020204" pitchFamily="34" charset="0"/>
                          <a:ea typeface="Times New Roman" panose="02020603050405020304" pitchFamily="18" charset="0"/>
                          <a:cs typeface="Arial" panose="020B0604020202020204" pitchFamily="34" charset="0"/>
                        </a:rPr>
                        <a:t>Thick description</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8805" marR="18805" marT="18805" marB="1880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400" kern="0">
                          <a:effectLst/>
                          <a:latin typeface="Arial" panose="020B0604020202020204" pitchFamily="34" charset="0"/>
                          <a:ea typeface="Times New Roman" panose="02020603050405020304" pitchFamily="18" charset="0"/>
                          <a:cs typeface="Arial" panose="020B0604020202020204" pitchFamily="34" charset="0"/>
                        </a:rPr>
                        <a:t>Detailed accounts of settings, participants, and processes.</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8805" marR="18805" marT="18805" marB="1880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12571733"/>
                  </a:ext>
                </a:extLst>
              </a:tr>
              <a:tr h="891000">
                <a:tc>
                  <a:txBody>
                    <a:bodyPr/>
                    <a:lstStyle/>
                    <a:p>
                      <a:pPr>
                        <a:lnSpc>
                          <a:spcPct val="115000"/>
                        </a:lnSpc>
                        <a:spcAft>
                          <a:spcPts val="800"/>
                        </a:spcAft>
                        <a:buNone/>
                      </a:pPr>
                      <a:r>
                        <a:rPr lang="en-GB" sz="2400" b="1" kern="0">
                          <a:effectLst/>
                          <a:latin typeface="Arial" panose="020B0604020202020204" pitchFamily="34" charset="0"/>
                          <a:ea typeface="Times New Roman" panose="02020603050405020304" pitchFamily="18" charset="0"/>
                          <a:cs typeface="Arial" panose="020B0604020202020204" pitchFamily="34" charset="0"/>
                        </a:rPr>
                        <a:t>Purposive sampling</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8805" marR="18805" marT="18805" marB="1880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400" kern="0">
                          <a:effectLst/>
                          <a:latin typeface="Arial" panose="020B0604020202020204" pitchFamily="34" charset="0"/>
                          <a:ea typeface="Times New Roman" panose="02020603050405020304" pitchFamily="18" charset="0"/>
                          <a:cs typeface="Arial" panose="020B0604020202020204" pitchFamily="34" charset="0"/>
                        </a:rPr>
                        <a:t>Selecting information-rich cases aligned with research questions.</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8805" marR="18805" marT="18805" marB="1880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43745369"/>
                  </a:ext>
                </a:extLst>
              </a:tr>
              <a:tr h="891000">
                <a:tc>
                  <a:txBody>
                    <a:bodyPr/>
                    <a:lstStyle/>
                    <a:p>
                      <a:pPr>
                        <a:lnSpc>
                          <a:spcPct val="115000"/>
                        </a:lnSpc>
                        <a:spcAft>
                          <a:spcPts val="800"/>
                        </a:spcAft>
                        <a:buNone/>
                      </a:pPr>
                      <a:r>
                        <a:rPr lang="en-GB" sz="2400" b="1" kern="0">
                          <a:effectLst/>
                          <a:latin typeface="Arial" panose="020B0604020202020204" pitchFamily="34" charset="0"/>
                          <a:ea typeface="Times New Roman" panose="02020603050405020304" pitchFamily="18" charset="0"/>
                          <a:cs typeface="Arial" panose="020B0604020202020204" pitchFamily="34" charset="0"/>
                        </a:rPr>
                        <a:t>Contextual documentation</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8805" marR="18805" marT="18805" marB="1880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400" kern="0">
                          <a:effectLst/>
                          <a:latin typeface="Arial" panose="020B0604020202020204" pitchFamily="34" charset="0"/>
                          <a:ea typeface="Times New Roman" panose="02020603050405020304" pitchFamily="18" charset="0"/>
                          <a:cs typeface="Arial" panose="020B0604020202020204" pitchFamily="34" charset="0"/>
                        </a:rPr>
                        <a:t>Providing sufficient information about the research context.</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8805" marR="18805" marT="18805" marB="1880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20809675"/>
                  </a:ext>
                </a:extLst>
              </a:tr>
              <a:tr h="891000">
                <a:tc>
                  <a:txBody>
                    <a:bodyPr/>
                    <a:lstStyle/>
                    <a:p>
                      <a:pPr>
                        <a:lnSpc>
                          <a:spcPct val="115000"/>
                        </a:lnSpc>
                        <a:spcAft>
                          <a:spcPts val="800"/>
                        </a:spcAft>
                        <a:buNone/>
                      </a:pPr>
                      <a:r>
                        <a:rPr lang="en-GB" sz="2400" b="1" kern="0">
                          <a:effectLst/>
                          <a:latin typeface="Arial" panose="020B0604020202020204" pitchFamily="34" charset="0"/>
                          <a:ea typeface="Times New Roman" panose="02020603050405020304" pitchFamily="18" charset="0"/>
                          <a:cs typeface="Arial" panose="020B0604020202020204" pitchFamily="34" charset="0"/>
                        </a:rPr>
                        <a:t>Sample diversity</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8805" marR="18805" marT="18805" marB="1880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400" kern="0">
                          <a:effectLst/>
                          <a:latin typeface="Arial" panose="020B0604020202020204" pitchFamily="34" charset="0"/>
                          <a:ea typeface="Times New Roman" panose="02020603050405020304" pitchFamily="18" charset="0"/>
                          <a:cs typeface="Arial" panose="020B0604020202020204" pitchFamily="34" charset="0"/>
                        </a:rPr>
                        <a:t>Maximising variety to enhance potential for transferability.</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8805" marR="18805" marT="18805" marB="1880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98084882"/>
                  </a:ext>
                </a:extLst>
              </a:tr>
            </a:tbl>
          </a:graphicData>
        </a:graphic>
      </p:graphicFrame>
    </p:spTree>
    <p:extLst>
      <p:ext uri="{BB962C8B-B14F-4D97-AF65-F5344CB8AC3E}">
        <p14:creationId xmlns:p14="http://schemas.microsoft.com/office/powerpoint/2010/main" val="6421270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240F04-561B-40CC-7E44-3BA36E6483CA}"/>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a:solidFill>
                  <a:schemeClr val="tx1"/>
                </a:solidFill>
                <a:latin typeface="+mj-lt"/>
                <a:ea typeface="+mj-ea"/>
                <a:cs typeface="+mj-cs"/>
              </a:rPr>
              <a:t>Dependability techniques</a:t>
            </a: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505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2A88C5D5-AAC0-79D4-1BEA-945E6958CBEC}"/>
              </a:ext>
            </a:extLst>
          </p:cNvPr>
          <p:cNvGraphicFramePr>
            <a:graphicFrameLocks noGrp="1"/>
          </p:cNvGraphicFramePr>
          <p:nvPr>
            <p:extLst>
              <p:ext uri="{D42A27DB-BD31-4B8C-83A1-F6EECF244321}">
                <p14:modId xmlns:p14="http://schemas.microsoft.com/office/powerpoint/2010/main" val="2596106976"/>
              </p:ext>
            </p:extLst>
          </p:nvPr>
        </p:nvGraphicFramePr>
        <p:xfrm>
          <a:off x="643467" y="1075652"/>
          <a:ext cx="10905067" cy="4706697"/>
        </p:xfrm>
        <a:graphic>
          <a:graphicData uri="http://schemas.openxmlformats.org/drawingml/2006/table">
            <a:tbl>
              <a:tblPr firstRow="1" firstCol="1" bandRow="1"/>
              <a:tblGrid>
                <a:gridCol w="4294906">
                  <a:extLst>
                    <a:ext uri="{9D8B030D-6E8A-4147-A177-3AD203B41FA5}">
                      <a16:colId xmlns:a16="http://schemas.microsoft.com/office/drawing/2014/main" val="3141294405"/>
                    </a:ext>
                  </a:extLst>
                </a:gridCol>
                <a:gridCol w="6610161">
                  <a:extLst>
                    <a:ext uri="{9D8B030D-6E8A-4147-A177-3AD203B41FA5}">
                      <a16:colId xmlns:a16="http://schemas.microsoft.com/office/drawing/2014/main" val="805689310"/>
                    </a:ext>
                  </a:extLst>
                </a:gridCol>
              </a:tblGrid>
              <a:tr h="566141">
                <a:tc>
                  <a:txBody>
                    <a:bodyPr/>
                    <a:lstStyle/>
                    <a:p>
                      <a:pPr algn="ctr">
                        <a:lnSpc>
                          <a:spcPct val="115000"/>
                        </a:lnSpc>
                        <a:spcAft>
                          <a:spcPts val="800"/>
                        </a:spcAft>
                        <a:buNone/>
                      </a:pPr>
                      <a:r>
                        <a:rPr lang="en-GB" sz="2700" b="1" kern="0">
                          <a:effectLst/>
                          <a:latin typeface="Arial" panose="020B0604020202020204" pitchFamily="34" charset="0"/>
                          <a:ea typeface="Times New Roman" panose="02020603050405020304" pitchFamily="18" charset="0"/>
                          <a:cs typeface="Arial" panose="020B0604020202020204" pitchFamily="34" charset="0"/>
                        </a:rPr>
                        <a:t>Dependability Technique</a:t>
                      </a:r>
                      <a:endParaRPr lang="en-GB" sz="2700" kern="100">
                        <a:effectLst/>
                        <a:latin typeface="Aptos" panose="020B0004020202020204" pitchFamily="34" charset="0"/>
                        <a:ea typeface="DengXian" panose="02010600030101010101" pitchFamily="2" charset="-122"/>
                        <a:cs typeface="Arial" panose="020B0604020202020204" pitchFamily="34" charset="0"/>
                      </a:endParaRPr>
                    </a:p>
                  </a:txBody>
                  <a:tcPr marL="21241" marR="21241" marT="21241" marB="21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2700" b="1" kern="0">
                          <a:effectLst/>
                          <a:latin typeface="Arial" panose="020B0604020202020204" pitchFamily="34" charset="0"/>
                          <a:ea typeface="Times New Roman" panose="02020603050405020304" pitchFamily="18" charset="0"/>
                          <a:cs typeface="Arial" panose="020B0604020202020204" pitchFamily="34" charset="0"/>
                        </a:rPr>
                        <a:t>Description</a:t>
                      </a:r>
                      <a:endParaRPr lang="en-GB" sz="2700" kern="100">
                        <a:effectLst/>
                        <a:latin typeface="Aptos" panose="020B0004020202020204" pitchFamily="34" charset="0"/>
                        <a:ea typeface="DengXian" panose="02010600030101010101" pitchFamily="2" charset="-122"/>
                        <a:cs typeface="Arial" panose="020B0604020202020204" pitchFamily="34" charset="0"/>
                      </a:endParaRPr>
                    </a:p>
                  </a:txBody>
                  <a:tcPr marL="21241" marR="21241" marT="21241" marB="21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24719586"/>
                  </a:ext>
                </a:extLst>
              </a:tr>
              <a:tr h="1035139">
                <a:tc>
                  <a:txBody>
                    <a:bodyPr/>
                    <a:lstStyle/>
                    <a:p>
                      <a:pPr>
                        <a:lnSpc>
                          <a:spcPct val="115000"/>
                        </a:lnSpc>
                        <a:spcAft>
                          <a:spcPts val="800"/>
                        </a:spcAft>
                        <a:buNone/>
                      </a:pPr>
                      <a:r>
                        <a:rPr lang="en-GB" sz="2700" b="1" kern="0">
                          <a:effectLst/>
                          <a:latin typeface="Arial" panose="020B0604020202020204" pitchFamily="34" charset="0"/>
                          <a:ea typeface="Times New Roman" panose="02020603050405020304" pitchFamily="18" charset="0"/>
                          <a:cs typeface="Arial" panose="020B0604020202020204" pitchFamily="34" charset="0"/>
                        </a:rPr>
                        <a:t>Audit trails</a:t>
                      </a:r>
                      <a:endParaRPr lang="en-GB" sz="2700" kern="100">
                        <a:effectLst/>
                        <a:latin typeface="Aptos" panose="020B0004020202020204" pitchFamily="34" charset="0"/>
                        <a:ea typeface="DengXian" panose="02010600030101010101" pitchFamily="2" charset="-122"/>
                        <a:cs typeface="Arial" panose="020B0604020202020204" pitchFamily="34" charset="0"/>
                      </a:endParaRPr>
                    </a:p>
                  </a:txBody>
                  <a:tcPr marL="21241" marR="21241" marT="21241" marB="21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700" kern="0">
                          <a:effectLst/>
                          <a:latin typeface="Arial" panose="020B0604020202020204" pitchFamily="34" charset="0"/>
                          <a:ea typeface="Times New Roman" panose="02020603050405020304" pitchFamily="18" charset="0"/>
                          <a:cs typeface="Arial" panose="020B0604020202020204" pitchFamily="34" charset="0"/>
                        </a:rPr>
                        <a:t>Transparent documentation of research decisions.</a:t>
                      </a:r>
                      <a:endParaRPr lang="en-GB" sz="2700" kern="100">
                        <a:effectLst/>
                        <a:latin typeface="Aptos" panose="020B0004020202020204" pitchFamily="34" charset="0"/>
                        <a:ea typeface="DengXian" panose="02010600030101010101" pitchFamily="2" charset="-122"/>
                        <a:cs typeface="Arial" panose="020B0604020202020204" pitchFamily="34" charset="0"/>
                      </a:endParaRPr>
                    </a:p>
                  </a:txBody>
                  <a:tcPr marL="21241" marR="21241" marT="21241" marB="21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21618282"/>
                  </a:ext>
                </a:extLst>
              </a:tr>
              <a:tr h="1035139">
                <a:tc>
                  <a:txBody>
                    <a:bodyPr/>
                    <a:lstStyle/>
                    <a:p>
                      <a:pPr>
                        <a:lnSpc>
                          <a:spcPct val="115000"/>
                        </a:lnSpc>
                        <a:spcAft>
                          <a:spcPts val="800"/>
                        </a:spcAft>
                        <a:buNone/>
                      </a:pPr>
                      <a:r>
                        <a:rPr lang="en-GB" sz="2700" b="1" kern="0">
                          <a:effectLst/>
                          <a:latin typeface="Arial" panose="020B0604020202020204" pitchFamily="34" charset="0"/>
                          <a:ea typeface="Times New Roman" panose="02020603050405020304" pitchFamily="18" charset="0"/>
                          <a:cs typeface="Arial" panose="020B0604020202020204" pitchFamily="34" charset="0"/>
                        </a:rPr>
                        <a:t>Stepwise replication</a:t>
                      </a:r>
                      <a:endParaRPr lang="en-GB" sz="2700" kern="100">
                        <a:effectLst/>
                        <a:latin typeface="Aptos" panose="020B0004020202020204" pitchFamily="34" charset="0"/>
                        <a:ea typeface="DengXian" panose="02010600030101010101" pitchFamily="2" charset="-122"/>
                        <a:cs typeface="Arial" panose="020B0604020202020204" pitchFamily="34" charset="0"/>
                      </a:endParaRPr>
                    </a:p>
                  </a:txBody>
                  <a:tcPr marL="21241" marR="21241" marT="21241" marB="21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700" kern="0">
                          <a:effectLst/>
                          <a:latin typeface="Arial" panose="020B0604020202020204" pitchFamily="34" charset="0"/>
                          <a:ea typeface="Times New Roman" panose="02020603050405020304" pitchFamily="18" charset="0"/>
                          <a:cs typeface="Arial" panose="020B0604020202020204" pitchFamily="34" charset="0"/>
                        </a:rPr>
                        <a:t>Dividing the research team to conduct inquiry separately.</a:t>
                      </a:r>
                      <a:endParaRPr lang="en-GB" sz="2700" kern="100">
                        <a:effectLst/>
                        <a:latin typeface="Aptos" panose="020B0004020202020204" pitchFamily="34" charset="0"/>
                        <a:ea typeface="DengXian" panose="02010600030101010101" pitchFamily="2" charset="-122"/>
                        <a:cs typeface="Arial" panose="020B0604020202020204" pitchFamily="34" charset="0"/>
                      </a:endParaRPr>
                    </a:p>
                  </a:txBody>
                  <a:tcPr marL="21241" marR="21241" marT="21241" marB="21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86609049"/>
                  </a:ext>
                </a:extLst>
              </a:tr>
              <a:tr h="1035139">
                <a:tc>
                  <a:txBody>
                    <a:bodyPr/>
                    <a:lstStyle/>
                    <a:p>
                      <a:pPr>
                        <a:lnSpc>
                          <a:spcPct val="115000"/>
                        </a:lnSpc>
                        <a:spcAft>
                          <a:spcPts val="800"/>
                        </a:spcAft>
                        <a:buNone/>
                      </a:pPr>
                      <a:r>
                        <a:rPr lang="en-GB" sz="2700" b="1" kern="0">
                          <a:effectLst/>
                          <a:latin typeface="Arial" panose="020B0604020202020204" pitchFamily="34" charset="0"/>
                          <a:ea typeface="Times New Roman" panose="02020603050405020304" pitchFamily="18" charset="0"/>
                          <a:cs typeface="Arial" panose="020B0604020202020204" pitchFamily="34" charset="0"/>
                        </a:rPr>
                        <a:t>Code-recode strategy</a:t>
                      </a:r>
                      <a:endParaRPr lang="en-GB" sz="2700" kern="100">
                        <a:effectLst/>
                        <a:latin typeface="Aptos" panose="020B0004020202020204" pitchFamily="34" charset="0"/>
                        <a:ea typeface="DengXian" panose="02010600030101010101" pitchFamily="2" charset="-122"/>
                        <a:cs typeface="Arial" panose="020B0604020202020204" pitchFamily="34" charset="0"/>
                      </a:endParaRPr>
                    </a:p>
                  </a:txBody>
                  <a:tcPr marL="21241" marR="21241" marT="21241" marB="21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700" kern="0">
                          <a:effectLst/>
                          <a:latin typeface="Arial" panose="020B0604020202020204" pitchFamily="34" charset="0"/>
                          <a:ea typeface="Times New Roman" panose="02020603050405020304" pitchFamily="18" charset="0"/>
                          <a:cs typeface="Arial" panose="020B0604020202020204" pitchFamily="34" charset="0"/>
                        </a:rPr>
                        <a:t>Recoding data after a period to compare results.</a:t>
                      </a:r>
                      <a:endParaRPr lang="en-GB" sz="2700" kern="100">
                        <a:effectLst/>
                        <a:latin typeface="Aptos" panose="020B0004020202020204" pitchFamily="34" charset="0"/>
                        <a:ea typeface="DengXian" panose="02010600030101010101" pitchFamily="2" charset="-122"/>
                        <a:cs typeface="Arial" panose="020B0604020202020204" pitchFamily="34" charset="0"/>
                      </a:endParaRPr>
                    </a:p>
                  </a:txBody>
                  <a:tcPr marL="21241" marR="21241" marT="21241" marB="21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14291780"/>
                  </a:ext>
                </a:extLst>
              </a:tr>
              <a:tr h="1035139">
                <a:tc>
                  <a:txBody>
                    <a:bodyPr/>
                    <a:lstStyle/>
                    <a:p>
                      <a:pPr>
                        <a:lnSpc>
                          <a:spcPct val="115000"/>
                        </a:lnSpc>
                        <a:spcAft>
                          <a:spcPts val="800"/>
                        </a:spcAft>
                        <a:buNone/>
                      </a:pPr>
                      <a:r>
                        <a:rPr lang="en-GB" sz="2700" b="1" kern="0">
                          <a:effectLst/>
                          <a:latin typeface="Arial" panose="020B0604020202020204" pitchFamily="34" charset="0"/>
                          <a:ea typeface="Times New Roman" panose="02020603050405020304" pitchFamily="18" charset="0"/>
                          <a:cs typeface="Arial" panose="020B0604020202020204" pitchFamily="34" charset="0"/>
                        </a:rPr>
                        <a:t>Research design evolution</a:t>
                      </a:r>
                      <a:endParaRPr lang="en-GB" sz="2700" kern="100">
                        <a:effectLst/>
                        <a:latin typeface="Aptos" panose="020B0004020202020204" pitchFamily="34" charset="0"/>
                        <a:ea typeface="DengXian" panose="02010600030101010101" pitchFamily="2" charset="-122"/>
                        <a:cs typeface="Arial" panose="020B0604020202020204" pitchFamily="34" charset="0"/>
                      </a:endParaRPr>
                    </a:p>
                  </a:txBody>
                  <a:tcPr marL="21241" marR="21241" marT="21241" marB="21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700" kern="0" dirty="0">
                          <a:effectLst/>
                          <a:latin typeface="Arial" panose="020B0604020202020204" pitchFamily="34" charset="0"/>
                          <a:ea typeface="Times New Roman" panose="02020603050405020304" pitchFamily="18" charset="0"/>
                          <a:cs typeface="Arial" panose="020B0604020202020204" pitchFamily="34" charset="0"/>
                        </a:rPr>
                        <a:t>Documenting changes to research design.</a:t>
                      </a:r>
                      <a:endParaRPr lang="en-GB" sz="2700" kern="100" dirty="0">
                        <a:effectLst/>
                        <a:latin typeface="Aptos" panose="020B0004020202020204" pitchFamily="34" charset="0"/>
                        <a:ea typeface="DengXian" panose="02010600030101010101" pitchFamily="2" charset="-122"/>
                        <a:cs typeface="Arial" panose="020B0604020202020204" pitchFamily="34" charset="0"/>
                      </a:endParaRPr>
                    </a:p>
                  </a:txBody>
                  <a:tcPr marL="21241" marR="21241" marT="21241" marB="21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56901732"/>
                  </a:ext>
                </a:extLst>
              </a:tr>
            </a:tbl>
          </a:graphicData>
        </a:graphic>
      </p:graphicFrame>
    </p:spTree>
    <p:extLst>
      <p:ext uri="{BB962C8B-B14F-4D97-AF65-F5344CB8AC3E}">
        <p14:creationId xmlns:p14="http://schemas.microsoft.com/office/powerpoint/2010/main" val="39970555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6E4CC8-E4E6-C45D-FFD1-13B785F19230}"/>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a:solidFill>
                  <a:schemeClr val="tx1"/>
                </a:solidFill>
                <a:latin typeface="+mj-lt"/>
                <a:ea typeface="+mj-ea"/>
                <a:cs typeface="+mj-cs"/>
              </a:rPr>
              <a:t>Confirmability techniques</a:t>
            </a: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1944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2D6F2F93-1911-B7D9-F25B-CFE0095911A7}"/>
              </a:ext>
            </a:extLst>
          </p:cNvPr>
          <p:cNvGraphicFramePr>
            <a:graphicFrameLocks noGrp="1"/>
          </p:cNvGraphicFramePr>
          <p:nvPr>
            <p:extLst>
              <p:ext uri="{D42A27DB-BD31-4B8C-83A1-F6EECF244321}">
                <p14:modId xmlns:p14="http://schemas.microsoft.com/office/powerpoint/2010/main" val="2070973127"/>
              </p:ext>
            </p:extLst>
          </p:nvPr>
        </p:nvGraphicFramePr>
        <p:xfrm>
          <a:off x="643467" y="1212283"/>
          <a:ext cx="10905067" cy="4433436"/>
        </p:xfrm>
        <a:graphic>
          <a:graphicData uri="http://schemas.openxmlformats.org/drawingml/2006/table">
            <a:tbl>
              <a:tblPr firstRow="1" firstCol="1" bandRow="1"/>
              <a:tblGrid>
                <a:gridCol w="4552543">
                  <a:extLst>
                    <a:ext uri="{9D8B030D-6E8A-4147-A177-3AD203B41FA5}">
                      <a16:colId xmlns:a16="http://schemas.microsoft.com/office/drawing/2014/main" val="1558189811"/>
                    </a:ext>
                  </a:extLst>
                </a:gridCol>
                <a:gridCol w="6352524">
                  <a:extLst>
                    <a:ext uri="{9D8B030D-6E8A-4147-A177-3AD203B41FA5}">
                      <a16:colId xmlns:a16="http://schemas.microsoft.com/office/drawing/2014/main" val="4273917650"/>
                    </a:ext>
                  </a:extLst>
                </a:gridCol>
              </a:tblGrid>
              <a:tr h="592290">
                <a:tc>
                  <a:txBody>
                    <a:bodyPr/>
                    <a:lstStyle/>
                    <a:p>
                      <a:pPr algn="ctr">
                        <a:lnSpc>
                          <a:spcPct val="115000"/>
                        </a:lnSpc>
                        <a:spcAft>
                          <a:spcPts val="800"/>
                        </a:spcAft>
                        <a:buNone/>
                      </a:pPr>
                      <a:r>
                        <a:rPr lang="en-GB" sz="2800" b="1" kern="0">
                          <a:effectLst/>
                          <a:latin typeface="Arial" panose="020B0604020202020204" pitchFamily="34" charset="0"/>
                          <a:ea typeface="Times New Roman" panose="02020603050405020304" pitchFamily="18" charset="0"/>
                          <a:cs typeface="Arial" panose="020B0604020202020204" pitchFamily="34" charset="0"/>
                        </a:rPr>
                        <a:t>Confirmability Technique</a:t>
                      </a:r>
                      <a:endParaRPr lang="en-GB" sz="2800" kern="100">
                        <a:effectLst/>
                        <a:latin typeface="Aptos" panose="020B0004020202020204" pitchFamily="34" charset="0"/>
                        <a:ea typeface="DengXian" panose="02010600030101010101" pitchFamily="2" charset="-122"/>
                        <a:cs typeface="Arial" panose="020B0604020202020204" pitchFamily="34" charset="0"/>
                      </a:endParaRPr>
                    </a:p>
                  </a:txBody>
                  <a:tcPr marL="22222" marR="22222" marT="22222" marB="2222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2800" b="1" kern="0">
                          <a:effectLst/>
                          <a:latin typeface="Arial" panose="020B0604020202020204" pitchFamily="34" charset="0"/>
                          <a:ea typeface="Times New Roman" panose="02020603050405020304" pitchFamily="18" charset="0"/>
                          <a:cs typeface="Arial" panose="020B0604020202020204" pitchFamily="34" charset="0"/>
                        </a:rPr>
                        <a:t>Description</a:t>
                      </a:r>
                      <a:endParaRPr lang="en-GB" sz="2800" kern="100">
                        <a:effectLst/>
                        <a:latin typeface="Aptos" panose="020B0004020202020204" pitchFamily="34" charset="0"/>
                        <a:ea typeface="DengXian" panose="02010600030101010101" pitchFamily="2" charset="-122"/>
                        <a:cs typeface="Arial" panose="020B0604020202020204" pitchFamily="34" charset="0"/>
                      </a:endParaRPr>
                    </a:p>
                  </a:txBody>
                  <a:tcPr marL="22222" marR="22222" marT="22222" marB="2222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22003500"/>
                  </a:ext>
                </a:extLst>
              </a:tr>
              <a:tr h="1082952">
                <a:tc>
                  <a:txBody>
                    <a:bodyPr/>
                    <a:lstStyle/>
                    <a:p>
                      <a:pPr>
                        <a:lnSpc>
                          <a:spcPct val="115000"/>
                        </a:lnSpc>
                        <a:spcAft>
                          <a:spcPts val="800"/>
                        </a:spcAft>
                        <a:buNone/>
                      </a:pPr>
                      <a:r>
                        <a:rPr lang="en-GB" sz="2800" b="1" kern="0">
                          <a:effectLst/>
                          <a:latin typeface="Arial" panose="020B0604020202020204" pitchFamily="34" charset="0"/>
                          <a:ea typeface="Times New Roman" panose="02020603050405020304" pitchFamily="18" charset="0"/>
                          <a:cs typeface="Arial" panose="020B0604020202020204" pitchFamily="34" charset="0"/>
                        </a:rPr>
                        <a:t>Reflexivity</a:t>
                      </a:r>
                      <a:endParaRPr lang="en-GB" sz="2800" kern="100">
                        <a:effectLst/>
                        <a:latin typeface="Aptos" panose="020B0004020202020204" pitchFamily="34" charset="0"/>
                        <a:ea typeface="DengXian" panose="02010600030101010101" pitchFamily="2" charset="-122"/>
                        <a:cs typeface="Arial" panose="020B0604020202020204" pitchFamily="34" charset="0"/>
                      </a:endParaRPr>
                    </a:p>
                  </a:txBody>
                  <a:tcPr marL="22222" marR="22222" marT="22222" marB="2222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800" kern="0">
                          <a:effectLst/>
                          <a:latin typeface="Arial" panose="020B0604020202020204" pitchFamily="34" charset="0"/>
                          <a:ea typeface="Times New Roman" panose="02020603050405020304" pitchFamily="18" charset="0"/>
                          <a:cs typeface="Arial" panose="020B0604020202020204" pitchFamily="34" charset="0"/>
                        </a:rPr>
                        <a:t>Critical self-reflection on biases and predispositions.</a:t>
                      </a:r>
                      <a:endParaRPr lang="en-GB" sz="2800" kern="100">
                        <a:effectLst/>
                        <a:latin typeface="Aptos" panose="020B0004020202020204" pitchFamily="34" charset="0"/>
                        <a:ea typeface="DengXian" panose="02010600030101010101" pitchFamily="2" charset="-122"/>
                        <a:cs typeface="Arial" panose="020B0604020202020204" pitchFamily="34" charset="0"/>
                      </a:endParaRPr>
                    </a:p>
                  </a:txBody>
                  <a:tcPr marL="22222" marR="22222" marT="22222" marB="2222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57294735"/>
                  </a:ext>
                </a:extLst>
              </a:tr>
              <a:tr h="1082952">
                <a:tc>
                  <a:txBody>
                    <a:bodyPr/>
                    <a:lstStyle/>
                    <a:p>
                      <a:pPr>
                        <a:lnSpc>
                          <a:spcPct val="115000"/>
                        </a:lnSpc>
                        <a:spcAft>
                          <a:spcPts val="800"/>
                        </a:spcAft>
                        <a:buNone/>
                      </a:pPr>
                      <a:r>
                        <a:rPr lang="en-GB" sz="2800" b="1" kern="0">
                          <a:effectLst/>
                          <a:latin typeface="Arial" panose="020B0604020202020204" pitchFamily="34" charset="0"/>
                          <a:ea typeface="Times New Roman" panose="02020603050405020304" pitchFamily="18" charset="0"/>
                          <a:cs typeface="Arial" panose="020B0604020202020204" pitchFamily="34" charset="0"/>
                        </a:rPr>
                        <a:t>Researcher positionality statement</a:t>
                      </a:r>
                      <a:endParaRPr lang="en-GB" sz="2800" kern="100">
                        <a:effectLst/>
                        <a:latin typeface="Aptos" panose="020B0004020202020204" pitchFamily="34" charset="0"/>
                        <a:ea typeface="DengXian" panose="02010600030101010101" pitchFamily="2" charset="-122"/>
                        <a:cs typeface="Arial" panose="020B0604020202020204" pitchFamily="34" charset="0"/>
                      </a:endParaRPr>
                    </a:p>
                  </a:txBody>
                  <a:tcPr marL="22222" marR="22222" marT="22222" marB="2222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800" kern="0">
                          <a:effectLst/>
                          <a:latin typeface="Arial" panose="020B0604020202020204" pitchFamily="34" charset="0"/>
                          <a:ea typeface="Times New Roman" panose="02020603050405020304" pitchFamily="18" charset="0"/>
                          <a:cs typeface="Arial" panose="020B0604020202020204" pitchFamily="34" charset="0"/>
                        </a:rPr>
                        <a:t>Explicit declaration of researcher perspective.</a:t>
                      </a:r>
                      <a:endParaRPr lang="en-GB" sz="2800" kern="100">
                        <a:effectLst/>
                        <a:latin typeface="Aptos" panose="020B0004020202020204" pitchFamily="34" charset="0"/>
                        <a:ea typeface="DengXian" panose="02010600030101010101" pitchFamily="2" charset="-122"/>
                        <a:cs typeface="Arial" panose="020B0604020202020204" pitchFamily="34" charset="0"/>
                      </a:endParaRPr>
                    </a:p>
                  </a:txBody>
                  <a:tcPr marL="22222" marR="22222" marT="22222" marB="2222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09419836"/>
                  </a:ext>
                </a:extLst>
              </a:tr>
              <a:tr h="592290">
                <a:tc>
                  <a:txBody>
                    <a:bodyPr/>
                    <a:lstStyle/>
                    <a:p>
                      <a:pPr>
                        <a:lnSpc>
                          <a:spcPct val="115000"/>
                        </a:lnSpc>
                        <a:spcAft>
                          <a:spcPts val="800"/>
                        </a:spcAft>
                        <a:buNone/>
                      </a:pPr>
                      <a:r>
                        <a:rPr lang="en-GB" sz="2800" b="1" kern="0">
                          <a:effectLst/>
                          <a:latin typeface="Arial" panose="020B0604020202020204" pitchFamily="34" charset="0"/>
                          <a:ea typeface="Times New Roman" panose="02020603050405020304" pitchFamily="18" charset="0"/>
                          <a:cs typeface="Arial" panose="020B0604020202020204" pitchFamily="34" charset="0"/>
                        </a:rPr>
                        <a:t>Confirmability audit</a:t>
                      </a:r>
                      <a:endParaRPr lang="en-GB" sz="2800" kern="100">
                        <a:effectLst/>
                        <a:latin typeface="Aptos" panose="020B0004020202020204" pitchFamily="34" charset="0"/>
                        <a:ea typeface="DengXian" panose="02010600030101010101" pitchFamily="2" charset="-122"/>
                        <a:cs typeface="Arial" panose="020B0604020202020204" pitchFamily="34" charset="0"/>
                      </a:endParaRPr>
                    </a:p>
                  </a:txBody>
                  <a:tcPr marL="22222" marR="22222" marT="22222" marB="2222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800" kern="0">
                          <a:effectLst/>
                          <a:latin typeface="Arial" panose="020B0604020202020204" pitchFamily="34" charset="0"/>
                          <a:ea typeface="Times New Roman" panose="02020603050405020304" pitchFamily="18" charset="0"/>
                          <a:cs typeface="Arial" panose="020B0604020202020204" pitchFamily="34" charset="0"/>
                        </a:rPr>
                        <a:t>External audit of the research process.</a:t>
                      </a:r>
                      <a:endParaRPr lang="en-GB" sz="2800" kern="100">
                        <a:effectLst/>
                        <a:latin typeface="Aptos" panose="020B0004020202020204" pitchFamily="34" charset="0"/>
                        <a:ea typeface="DengXian" panose="02010600030101010101" pitchFamily="2" charset="-122"/>
                        <a:cs typeface="Arial" panose="020B0604020202020204" pitchFamily="34" charset="0"/>
                      </a:endParaRPr>
                    </a:p>
                  </a:txBody>
                  <a:tcPr marL="22222" marR="22222" marT="22222" marB="2222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65104265"/>
                  </a:ext>
                </a:extLst>
              </a:tr>
              <a:tr h="1082952">
                <a:tc>
                  <a:txBody>
                    <a:bodyPr/>
                    <a:lstStyle/>
                    <a:p>
                      <a:pPr>
                        <a:lnSpc>
                          <a:spcPct val="115000"/>
                        </a:lnSpc>
                        <a:spcAft>
                          <a:spcPts val="800"/>
                        </a:spcAft>
                        <a:buNone/>
                      </a:pPr>
                      <a:r>
                        <a:rPr lang="en-GB" sz="2800" b="1" kern="0">
                          <a:effectLst/>
                          <a:latin typeface="Arial" panose="020B0604020202020204" pitchFamily="34" charset="0"/>
                          <a:ea typeface="Times New Roman" panose="02020603050405020304" pitchFamily="18" charset="0"/>
                          <a:cs typeface="Arial" panose="020B0604020202020204" pitchFamily="34" charset="0"/>
                        </a:rPr>
                        <a:t>Triangulation</a:t>
                      </a:r>
                      <a:endParaRPr lang="en-GB" sz="2800" kern="100">
                        <a:effectLst/>
                        <a:latin typeface="Aptos" panose="020B0004020202020204" pitchFamily="34" charset="0"/>
                        <a:ea typeface="DengXian" panose="02010600030101010101" pitchFamily="2" charset="-122"/>
                        <a:cs typeface="Arial" panose="020B0604020202020204" pitchFamily="34" charset="0"/>
                      </a:endParaRPr>
                    </a:p>
                  </a:txBody>
                  <a:tcPr marL="22222" marR="22222" marT="22222" marB="2222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800" kern="0" dirty="0">
                          <a:effectLst/>
                          <a:latin typeface="Arial" panose="020B0604020202020204" pitchFamily="34" charset="0"/>
                          <a:ea typeface="Times New Roman" panose="02020603050405020304" pitchFamily="18" charset="0"/>
                          <a:cs typeface="Arial" panose="020B0604020202020204" pitchFamily="34" charset="0"/>
                        </a:rPr>
                        <a:t>Using multiple perspectives to reduce investigator bias.</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txBody>
                  <a:tcPr marL="22222" marR="22222" marT="22222" marB="2222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82204162"/>
                  </a:ext>
                </a:extLst>
              </a:tr>
            </a:tbl>
          </a:graphicData>
        </a:graphic>
      </p:graphicFrame>
    </p:spTree>
    <p:extLst>
      <p:ext uri="{BB962C8B-B14F-4D97-AF65-F5344CB8AC3E}">
        <p14:creationId xmlns:p14="http://schemas.microsoft.com/office/powerpoint/2010/main" val="1475162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0A1392-F08C-1CD3-A78E-5A6AF301C049}"/>
              </a:ext>
            </a:extLst>
          </p:cNvPr>
          <p:cNvSpPr>
            <a:spLocks noGrp="1"/>
          </p:cNvSpPr>
          <p:nvPr>
            <p:ph type="title"/>
          </p:nvPr>
        </p:nvSpPr>
        <p:spPr>
          <a:xfrm>
            <a:off x="838200" y="184805"/>
            <a:ext cx="10515600" cy="1505883"/>
          </a:xfrm>
        </p:spPr>
        <p:txBody>
          <a:bodyPr anchor="ctr">
            <a:normAutofit/>
          </a:bodyPr>
          <a:lstStyle/>
          <a:p>
            <a:r>
              <a:rPr lang="en-GB" sz="4800"/>
              <a:t>Whittemore, Chase, and Mandle's (2001) Quality Criteria for Qualitative Research</a:t>
            </a:r>
          </a:p>
        </p:txBody>
      </p:sp>
      <p:graphicFrame>
        <p:nvGraphicFramePr>
          <p:cNvPr id="3" name="Table 2">
            <a:extLst>
              <a:ext uri="{FF2B5EF4-FFF2-40B4-BE49-F238E27FC236}">
                <a16:creationId xmlns:a16="http://schemas.microsoft.com/office/drawing/2014/main" id="{6C28351C-201E-D8DC-26DC-1A1EE9BCECD9}"/>
              </a:ext>
            </a:extLst>
          </p:cNvPr>
          <p:cNvGraphicFramePr>
            <a:graphicFrameLocks noGrp="1"/>
          </p:cNvGraphicFramePr>
          <p:nvPr>
            <p:extLst>
              <p:ext uri="{D42A27DB-BD31-4B8C-83A1-F6EECF244321}">
                <p14:modId xmlns:p14="http://schemas.microsoft.com/office/powerpoint/2010/main" val="2458705703"/>
              </p:ext>
            </p:extLst>
          </p:nvPr>
        </p:nvGraphicFramePr>
        <p:xfrm>
          <a:off x="838200" y="2138985"/>
          <a:ext cx="10512548" cy="3863188"/>
        </p:xfrm>
        <a:graphic>
          <a:graphicData uri="http://schemas.openxmlformats.org/drawingml/2006/table">
            <a:tbl>
              <a:tblPr firstRow="1" firstCol="1" bandRow="1"/>
              <a:tblGrid>
                <a:gridCol w="2559880">
                  <a:extLst>
                    <a:ext uri="{9D8B030D-6E8A-4147-A177-3AD203B41FA5}">
                      <a16:colId xmlns:a16="http://schemas.microsoft.com/office/drawing/2014/main" val="2343485961"/>
                    </a:ext>
                  </a:extLst>
                </a:gridCol>
                <a:gridCol w="7952668">
                  <a:extLst>
                    <a:ext uri="{9D8B030D-6E8A-4147-A177-3AD203B41FA5}">
                      <a16:colId xmlns:a16="http://schemas.microsoft.com/office/drawing/2014/main" val="71903602"/>
                    </a:ext>
                  </a:extLst>
                </a:gridCol>
              </a:tblGrid>
              <a:tr h="516107">
                <a:tc>
                  <a:txBody>
                    <a:bodyPr/>
                    <a:lstStyle/>
                    <a:p>
                      <a:pPr algn="ctr">
                        <a:lnSpc>
                          <a:spcPct val="115000"/>
                        </a:lnSpc>
                        <a:spcAft>
                          <a:spcPts val="800"/>
                        </a:spcAft>
                        <a:buNone/>
                      </a:pPr>
                      <a:r>
                        <a:rPr lang="en-GB" sz="2400" b="1" kern="0">
                          <a:effectLst/>
                          <a:latin typeface="Arial" panose="020B0604020202020204" pitchFamily="34" charset="0"/>
                          <a:ea typeface="Times New Roman" panose="02020603050405020304" pitchFamily="18" charset="0"/>
                          <a:cs typeface="Arial" panose="020B0604020202020204" pitchFamily="34" charset="0"/>
                        </a:rPr>
                        <a:t>Primary Criteria</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364" marR="19364" marT="19364" marB="1936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2400" b="1" kern="0">
                          <a:effectLst/>
                          <a:latin typeface="Arial" panose="020B0604020202020204" pitchFamily="34" charset="0"/>
                          <a:ea typeface="Times New Roman" panose="02020603050405020304" pitchFamily="18" charset="0"/>
                          <a:cs typeface="Arial" panose="020B0604020202020204" pitchFamily="34" charset="0"/>
                        </a:rPr>
                        <a:t>Explanation</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364" marR="19364" marT="19364" marB="1936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24443263"/>
                  </a:ext>
                </a:extLst>
              </a:tr>
              <a:tr h="943658">
                <a:tc>
                  <a:txBody>
                    <a:bodyPr/>
                    <a:lstStyle/>
                    <a:p>
                      <a:pPr>
                        <a:lnSpc>
                          <a:spcPct val="115000"/>
                        </a:lnSpc>
                        <a:spcAft>
                          <a:spcPts val="800"/>
                        </a:spcAft>
                        <a:buNone/>
                      </a:pPr>
                      <a:r>
                        <a:rPr lang="en-GB" sz="2400" b="1" kern="0">
                          <a:effectLst/>
                          <a:latin typeface="Arial" panose="020B0604020202020204" pitchFamily="34" charset="0"/>
                          <a:ea typeface="Times New Roman" panose="02020603050405020304" pitchFamily="18" charset="0"/>
                          <a:cs typeface="Arial" panose="020B0604020202020204" pitchFamily="34" charset="0"/>
                        </a:rPr>
                        <a:t>Credibility</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364" marR="19364" marT="19364" marB="1936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400" kern="0">
                          <a:effectLst/>
                          <a:latin typeface="Arial" panose="020B0604020202020204" pitchFamily="34" charset="0"/>
                          <a:ea typeface="Times New Roman" panose="02020603050405020304" pitchFamily="18" charset="0"/>
                          <a:cs typeface="Arial" panose="020B0604020202020204" pitchFamily="34" charset="0"/>
                        </a:rPr>
                        <a:t>Are the findings a true and accurate reflection of what participants actually meant?</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364" marR="19364" marT="19364" marB="1936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16762924"/>
                  </a:ext>
                </a:extLst>
              </a:tr>
              <a:tr h="516107">
                <a:tc>
                  <a:txBody>
                    <a:bodyPr/>
                    <a:lstStyle/>
                    <a:p>
                      <a:pPr>
                        <a:lnSpc>
                          <a:spcPct val="115000"/>
                        </a:lnSpc>
                        <a:spcAft>
                          <a:spcPts val="800"/>
                        </a:spcAft>
                        <a:buNone/>
                      </a:pPr>
                      <a:r>
                        <a:rPr lang="en-GB" sz="2400" b="1" kern="0">
                          <a:effectLst/>
                          <a:latin typeface="Arial" panose="020B0604020202020204" pitchFamily="34" charset="0"/>
                          <a:ea typeface="Times New Roman" panose="02020603050405020304" pitchFamily="18" charset="0"/>
                          <a:cs typeface="Arial" panose="020B0604020202020204" pitchFamily="34" charset="0"/>
                        </a:rPr>
                        <a:t>Authenticity</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364" marR="19364" marT="19364" marB="1936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400" kern="0">
                          <a:effectLst/>
                          <a:latin typeface="Arial" panose="020B0604020202020204" pitchFamily="34" charset="0"/>
                          <a:ea typeface="Times New Roman" panose="02020603050405020304" pitchFamily="18" charset="0"/>
                          <a:cs typeface="Arial" panose="020B0604020202020204" pitchFamily="34" charset="0"/>
                        </a:rPr>
                        <a:t>Are different perspectives and voices fairly represented?</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364" marR="19364" marT="19364" marB="1936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22083875"/>
                  </a:ext>
                </a:extLst>
              </a:tr>
              <a:tr h="943658">
                <a:tc>
                  <a:txBody>
                    <a:bodyPr/>
                    <a:lstStyle/>
                    <a:p>
                      <a:pPr>
                        <a:lnSpc>
                          <a:spcPct val="115000"/>
                        </a:lnSpc>
                        <a:spcAft>
                          <a:spcPts val="800"/>
                        </a:spcAft>
                        <a:buNone/>
                      </a:pPr>
                      <a:r>
                        <a:rPr lang="en-GB" sz="2400" b="1" kern="0">
                          <a:effectLst/>
                          <a:latin typeface="Arial" panose="020B0604020202020204" pitchFamily="34" charset="0"/>
                          <a:ea typeface="Times New Roman" panose="02020603050405020304" pitchFamily="18" charset="0"/>
                          <a:cs typeface="Arial" panose="020B0604020202020204" pitchFamily="34" charset="0"/>
                        </a:rPr>
                        <a:t>Criticality</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364" marR="19364" marT="19364" marB="1936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400" kern="0">
                          <a:effectLst/>
                          <a:latin typeface="Arial" panose="020B0604020202020204" pitchFamily="34" charset="0"/>
                          <a:ea typeface="Times New Roman" panose="02020603050405020304" pitchFamily="18" charset="0"/>
                          <a:cs typeface="Arial" panose="020B0604020202020204" pitchFamily="34" charset="0"/>
                        </a:rPr>
                        <a:t>Has the research process been carefully and critically examined?</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364" marR="19364" marT="19364" marB="1936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30552466"/>
                  </a:ext>
                </a:extLst>
              </a:tr>
              <a:tr h="943658">
                <a:tc>
                  <a:txBody>
                    <a:bodyPr/>
                    <a:lstStyle/>
                    <a:p>
                      <a:pPr>
                        <a:lnSpc>
                          <a:spcPct val="115000"/>
                        </a:lnSpc>
                        <a:spcAft>
                          <a:spcPts val="800"/>
                        </a:spcAft>
                        <a:buNone/>
                      </a:pPr>
                      <a:r>
                        <a:rPr lang="en-GB" sz="2400" b="1" kern="0">
                          <a:effectLst/>
                          <a:latin typeface="Arial" panose="020B0604020202020204" pitchFamily="34" charset="0"/>
                          <a:ea typeface="Times New Roman" panose="02020603050405020304" pitchFamily="18" charset="0"/>
                          <a:cs typeface="Arial" panose="020B0604020202020204" pitchFamily="34" charset="0"/>
                        </a:rPr>
                        <a:t>Integrity</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364" marR="19364" marT="19364" marB="1936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400" kern="0" dirty="0">
                          <a:effectLst/>
                          <a:latin typeface="Arial" panose="020B0604020202020204" pitchFamily="34" charset="0"/>
                          <a:ea typeface="Times New Roman" panose="02020603050405020304" pitchFamily="18" charset="0"/>
                          <a:cs typeface="Arial" panose="020B0604020202020204" pitchFamily="34" charset="0"/>
                        </a:rPr>
                        <a:t>Have the researchers been honest and self-reflective about their biases and limitations?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19364" marR="19364" marT="19364" marB="1936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32378562"/>
                  </a:ext>
                </a:extLst>
              </a:tr>
            </a:tbl>
          </a:graphicData>
        </a:graphic>
      </p:graphicFrame>
    </p:spTree>
    <p:extLst>
      <p:ext uri="{BB962C8B-B14F-4D97-AF65-F5344CB8AC3E}">
        <p14:creationId xmlns:p14="http://schemas.microsoft.com/office/powerpoint/2010/main" val="16507618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D32D136A-DB0E-38B9-B138-8DD2B3136C6A}"/>
              </a:ext>
            </a:extLst>
          </p:cNvPr>
          <p:cNvGraphicFramePr>
            <a:graphicFrameLocks noGrp="1"/>
          </p:cNvGraphicFramePr>
          <p:nvPr>
            <p:extLst>
              <p:ext uri="{D42A27DB-BD31-4B8C-83A1-F6EECF244321}">
                <p14:modId xmlns:p14="http://schemas.microsoft.com/office/powerpoint/2010/main" val="2153199586"/>
              </p:ext>
            </p:extLst>
          </p:nvPr>
        </p:nvGraphicFramePr>
        <p:xfrm>
          <a:off x="643467" y="715631"/>
          <a:ext cx="10905066" cy="5426741"/>
        </p:xfrm>
        <a:graphic>
          <a:graphicData uri="http://schemas.openxmlformats.org/drawingml/2006/table">
            <a:tbl>
              <a:tblPr firstRow="1" firstCol="1" bandRow="1"/>
              <a:tblGrid>
                <a:gridCol w="3050681">
                  <a:extLst>
                    <a:ext uri="{9D8B030D-6E8A-4147-A177-3AD203B41FA5}">
                      <a16:colId xmlns:a16="http://schemas.microsoft.com/office/drawing/2014/main" val="1526137139"/>
                    </a:ext>
                  </a:extLst>
                </a:gridCol>
                <a:gridCol w="7854385">
                  <a:extLst>
                    <a:ext uri="{9D8B030D-6E8A-4147-A177-3AD203B41FA5}">
                      <a16:colId xmlns:a16="http://schemas.microsoft.com/office/drawing/2014/main" val="3428061763"/>
                    </a:ext>
                  </a:extLst>
                </a:gridCol>
              </a:tblGrid>
              <a:tr h="526171">
                <a:tc>
                  <a:txBody>
                    <a:bodyPr/>
                    <a:lstStyle/>
                    <a:p>
                      <a:pPr algn="ctr">
                        <a:lnSpc>
                          <a:spcPct val="115000"/>
                        </a:lnSpc>
                        <a:spcAft>
                          <a:spcPts val="800"/>
                        </a:spcAft>
                        <a:buNone/>
                      </a:pPr>
                      <a:r>
                        <a:rPr lang="en-GB" sz="2500" b="1" kern="0">
                          <a:effectLst/>
                          <a:latin typeface="Arial" panose="020B0604020202020204" pitchFamily="34" charset="0"/>
                          <a:ea typeface="Times New Roman" panose="02020603050405020304" pitchFamily="18" charset="0"/>
                          <a:cs typeface="Arial" panose="020B0604020202020204" pitchFamily="34" charset="0"/>
                        </a:rPr>
                        <a:t>Secondary Criteria</a:t>
                      </a:r>
                      <a:endParaRPr lang="en-GB" sz="2500" kern="100">
                        <a:effectLst/>
                        <a:latin typeface="Aptos" panose="020B0004020202020204" pitchFamily="34" charset="0"/>
                        <a:ea typeface="DengXian" panose="02010600030101010101" pitchFamily="2" charset="-122"/>
                        <a:cs typeface="Arial" panose="020B0604020202020204" pitchFamily="34" charset="0"/>
                      </a:endParaRPr>
                    </a:p>
                  </a:txBody>
                  <a:tcPr marL="19741" marR="19741" marT="19741" marB="197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2500" b="1" kern="0">
                          <a:effectLst/>
                          <a:latin typeface="Arial" panose="020B0604020202020204" pitchFamily="34" charset="0"/>
                          <a:ea typeface="Times New Roman" panose="02020603050405020304" pitchFamily="18" charset="0"/>
                          <a:cs typeface="Arial" panose="020B0604020202020204" pitchFamily="34" charset="0"/>
                        </a:rPr>
                        <a:t>Simplified Explanation</a:t>
                      </a:r>
                      <a:endParaRPr lang="en-GB" sz="2500" kern="100">
                        <a:effectLst/>
                        <a:latin typeface="Aptos" panose="020B0004020202020204" pitchFamily="34" charset="0"/>
                        <a:ea typeface="DengXian" panose="02010600030101010101" pitchFamily="2" charset="-122"/>
                        <a:cs typeface="Arial" panose="020B0604020202020204" pitchFamily="34" charset="0"/>
                      </a:endParaRPr>
                    </a:p>
                  </a:txBody>
                  <a:tcPr marL="19741" marR="19741" marT="19741" marB="197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54821684"/>
                  </a:ext>
                </a:extLst>
              </a:tr>
              <a:tr h="526171">
                <a:tc>
                  <a:txBody>
                    <a:bodyPr/>
                    <a:lstStyle/>
                    <a:p>
                      <a:pPr>
                        <a:lnSpc>
                          <a:spcPct val="115000"/>
                        </a:lnSpc>
                        <a:spcAft>
                          <a:spcPts val="800"/>
                        </a:spcAft>
                        <a:buNone/>
                      </a:pPr>
                      <a:r>
                        <a:rPr lang="en-GB" sz="2500" b="1" kern="0">
                          <a:effectLst/>
                          <a:latin typeface="Arial" panose="020B0604020202020204" pitchFamily="34" charset="0"/>
                          <a:ea typeface="Times New Roman" panose="02020603050405020304" pitchFamily="18" charset="0"/>
                          <a:cs typeface="Arial" panose="020B0604020202020204" pitchFamily="34" charset="0"/>
                        </a:rPr>
                        <a:t>Explicitness</a:t>
                      </a:r>
                      <a:endParaRPr lang="en-GB" sz="2500" kern="100">
                        <a:effectLst/>
                        <a:latin typeface="Aptos" panose="020B0004020202020204" pitchFamily="34" charset="0"/>
                        <a:ea typeface="DengXian" panose="02010600030101010101" pitchFamily="2" charset="-122"/>
                        <a:cs typeface="Arial" panose="020B0604020202020204" pitchFamily="34" charset="0"/>
                      </a:endParaRPr>
                    </a:p>
                  </a:txBody>
                  <a:tcPr marL="19741" marR="19741" marT="19741" marB="197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500" kern="0">
                          <a:effectLst/>
                          <a:latin typeface="Arial" panose="020B0604020202020204" pitchFamily="34" charset="0"/>
                          <a:ea typeface="Times New Roman" panose="02020603050405020304" pitchFamily="18" charset="0"/>
                          <a:cs typeface="Arial" panose="020B0604020202020204" pitchFamily="34" charset="0"/>
                        </a:rPr>
                        <a:t>Clearly explaining the research process and decisions.</a:t>
                      </a:r>
                      <a:endParaRPr lang="en-GB" sz="2500" kern="100">
                        <a:effectLst/>
                        <a:latin typeface="Aptos" panose="020B0004020202020204" pitchFamily="34" charset="0"/>
                        <a:ea typeface="DengXian" panose="02010600030101010101" pitchFamily="2" charset="-122"/>
                        <a:cs typeface="Arial" panose="020B0604020202020204" pitchFamily="34" charset="0"/>
                      </a:endParaRPr>
                    </a:p>
                  </a:txBody>
                  <a:tcPr marL="19741" marR="19741" marT="19741" marB="197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09709248"/>
                  </a:ext>
                </a:extLst>
              </a:tr>
              <a:tr h="962057">
                <a:tc>
                  <a:txBody>
                    <a:bodyPr/>
                    <a:lstStyle/>
                    <a:p>
                      <a:pPr>
                        <a:lnSpc>
                          <a:spcPct val="115000"/>
                        </a:lnSpc>
                        <a:spcAft>
                          <a:spcPts val="800"/>
                        </a:spcAft>
                        <a:buNone/>
                      </a:pPr>
                      <a:r>
                        <a:rPr lang="en-GB" sz="2500" b="1" kern="0">
                          <a:effectLst/>
                          <a:latin typeface="Arial" panose="020B0604020202020204" pitchFamily="34" charset="0"/>
                          <a:ea typeface="Times New Roman" panose="02020603050405020304" pitchFamily="18" charset="0"/>
                          <a:cs typeface="Arial" panose="020B0604020202020204" pitchFamily="34" charset="0"/>
                        </a:rPr>
                        <a:t>Vividness</a:t>
                      </a:r>
                      <a:endParaRPr lang="en-GB" sz="2500" kern="100">
                        <a:effectLst/>
                        <a:latin typeface="Aptos" panose="020B0004020202020204" pitchFamily="34" charset="0"/>
                        <a:ea typeface="DengXian" panose="02010600030101010101" pitchFamily="2" charset="-122"/>
                        <a:cs typeface="Arial" panose="020B0604020202020204" pitchFamily="34" charset="0"/>
                      </a:endParaRPr>
                    </a:p>
                  </a:txBody>
                  <a:tcPr marL="19741" marR="19741" marT="19741" marB="197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500" kern="0">
                          <a:effectLst/>
                          <a:latin typeface="Arial" panose="020B0604020202020204" pitchFamily="34" charset="0"/>
                          <a:ea typeface="Times New Roman" panose="02020603050405020304" pitchFamily="18" charset="0"/>
                          <a:cs typeface="Arial" panose="020B0604020202020204" pitchFamily="34" charset="0"/>
                        </a:rPr>
                        <a:t>Presenting findings in a way that is rich, clear, and engaging.</a:t>
                      </a:r>
                      <a:endParaRPr lang="en-GB" sz="2500" kern="100">
                        <a:effectLst/>
                        <a:latin typeface="Aptos" panose="020B0004020202020204" pitchFamily="34" charset="0"/>
                        <a:ea typeface="DengXian" panose="02010600030101010101" pitchFamily="2" charset="-122"/>
                        <a:cs typeface="Arial" panose="020B0604020202020204" pitchFamily="34" charset="0"/>
                      </a:endParaRPr>
                    </a:p>
                  </a:txBody>
                  <a:tcPr marL="19741" marR="19741" marT="19741" marB="197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21613752"/>
                  </a:ext>
                </a:extLst>
              </a:tr>
              <a:tr h="526171">
                <a:tc>
                  <a:txBody>
                    <a:bodyPr/>
                    <a:lstStyle/>
                    <a:p>
                      <a:pPr>
                        <a:lnSpc>
                          <a:spcPct val="115000"/>
                        </a:lnSpc>
                        <a:spcAft>
                          <a:spcPts val="800"/>
                        </a:spcAft>
                        <a:buNone/>
                      </a:pPr>
                      <a:r>
                        <a:rPr lang="en-GB" sz="2500" b="1" kern="0">
                          <a:effectLst/>
                          <a:latin typeface="Arial" panose="020B0604020202020204" pitchFamily="34" charset="0"/>
                          <a:ea typeface="Times New Roman" panose="02020603050405020304" pitchFamily="18" charset="0"/>
                          <a:cs typeface="Arial" panose="020B0604020202020204" pitchFamily="34" charset="0"/>
                        </a:rPr>
                        <a:t>Creativity</a:t>
                      </a:r>
                      <a:endParaRPr lang="en-GB" sz="2500" kern="100">
                        <a:effectLst/>
                        <a:latin typeface="Aptos" panose="020B0004020202020204" pitchFamily="34" charset="0"/>
                        <a:ea typeface="DengXian" panose="02010600030101010101" pitchFamily="2" charset="-122"/>
                        <a:cs typeface="Arial" panose="020B0604020202020204" pitchFamily="34" charset="0"/>
                      </a:endParaRPr>
                    </a:p>
                  </a:txBody>
                  <a:tcPr marL="19741" marR="19741" marT="19741" marB="197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500" kern="0">
                          <a:effectLst/>
                          <a:latin typeface="Arial" panose="020B0604020202020204" pitchFamily="34" charset="0"/>
                          <a:ea typeface="Times New Roman" panose="02020603050405020304" pitchFamily="18" charset="0"/>
                          <a:cs typeface="Arial" panose="020B0604020202020204" pitchFamily="34" charset="0"/>
                        </a:rPr>
                        <a:t>Using innovative methods to enhance understanding.</a:t>
                      </a:r>
                      <a:endParaRPr lang="en-GB" sz="2500" kern="100">
                        <a:effectLst/>
                        <a:latin typeface="Aptos" panose="020B0004020202020204" pitchFamily="34" charset="0"/>
                        <a:ea typeface="DengXian" panose="02010600030101010101" pitchFamily="2" charset="-122"/>
                        <a:cs typeface="Arial" panose="020B0604020202020204" pitchFamily="34" charset="0"/>
                      </a:endParaRPr>
                    </a:p>
                  </a:txBody>
                  <a:tcPr marL="19741" marR="19741" marT="19741" marB="197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68361287"/>
                  </a:ext>
                </a:extLst>
              </a:tr>
              <a:tr h="962057">
                <a:tc>
                  <a:txBody>
                    <a:bodyPr/>
                    <a:lstStyle/>
                    <a:p>
                      <a:pPr>
                        <a:lnSpc>
                          <a:spcPct val="115000"/>
                        </a:lnSpc>
                        <a:spcAft>
                          <a:spcPts val="800"/>
                        </a:spcAft>
                        <a:buNone/>
                      </a:pPr>
                      <a:r>
                        <a:rPr lang="en-GB" sz="2500" b="1" kern="0">
                          <a:effectLst/>
                          <a:latin typeface="Arial" panose="020B0604020202020204" pitchFamily="34" charset="0"/>
                          <a:ea typeface="Times New Roman" panose="02020603050405020304" pitchFamily="18" charset="0"/>
                          <a:cs typeface="Arial" panose="020B0604020202020204" pitchFamily="34" charset="0"/>
                        </a:rPr>
                        <a:t>Thoroughness</a:t>
                      </a:r>
                      <a:endParaRPr lang="en-GB" sz="2500" kern="100">
                        <a:effectLst/>
                        <a:latin typeface="Aptos" panose="020B0004020202020204" pitchFamily="34" charset="0"/>
                        <a:ea typeface="DengXian" panose="02010600030101010101" pitchFamily="2" charset="-122"/>
                        <a:cs typeface="Arial" panose="020B0604020202020204" pitchFamily="34" charset="0"/>
                      </a:endParaRPr>
                    </a:p>
                  </a:txBody>
                  <a:tcPr marL="19741" marR="19741" marT="19741" marB="197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500" kern="0">
                          <a:effectLst/>
                          <a:latin typeface="Arial" panose="020B0604020202020204" pitchFamily="34" charset="0"/>
                          <a:ea typeface="Times New Roman" panose="02020603050405020304" pitchFamily="18" charset="0"/>
                          <a:cs typeface="Arial" panose="020B0604020202020204" pitchFamily="34" charset="0"/>
                        </a:rPr>
                        <a:t>Being detailed and comprehensive throughout the research.</a:t>
                      </a:r>
                      <a:endParaRPr lang="en-GB" sz="2500" kern="100">
                        <a:effectLst/>
                        <a:latin typeface="Aptos" panose="020B0004020202020204" pitchFamily="34" charset="0"/>
                        <a:ea typeface="DengXian" panose="02010600030101010101" pitchFamily="2" charset="-122"/>
                        <a:cs typeface="Arial" panose="020B0604020202020204" pitchFamily="34" charset="0"/>
                      </a:endParaRPr>
                    </a:p>
                  </a:txBody>
                  <a:tcPr marL="19741" marR="19741" marT="19741" marB="197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94730003"/>
                  </a:ext>
                </a:extLst>
              </a:tr>
              <a:tr h="962057">
                <a:tc>
                  <a:txBody>
                    <a:bodyPr/>
                    <a:lstStyle/>
                    <a:p>
                      <a:pPr>
                        <a:lnSpc>
                          <a:spcPct val="115000"/>
                        </a:lnSpc>
                        <a:spcAft>
                          <a:spcPts val="800"/>
                        </a:spcAft>
                        <a:buNone/>
                      </a:pPr>
                      <a:r>
                        <a:rPr lang="en-GB" sz="2500" b="1" kern="0">
                          <a:effectLst/>
                          <a:latin typeface="Arial" panose="020B0604020202020204" pitchFamily="34" charset="0"/>
                          <a:ea typeface="Times New Roman" panose="02020603050405020304" pitchFamily="18" charset="0"/>
                          <a:cs typeface="Arial" panose="020B0604020202020204" pitchFamily="34" charset="0"/>
                        </a:rPr>
                        <a:t>Congruence</a:t>
                      </a:r>
                      <a:endParaRPr lang="en-GB" sz="2500" kern="100">
                        <a:effectLst/>
                        <a:latin typeface="Aptos" panose="020B0004020202020204" pitchFamily="34" charset="0"/>
                        <a:ea typeface="DengXian" panose="02010600030101010101" pitchFamily="2" charset="-122"/>
                        <a:cs typeface="Arial" panose="020B0604020202020204" pitchFamily="34" charset="0"/>
                      </a:endParaRPr>
                    </a:p>
                  </a:txBody>
                  <a:tcPr marL="19741" marR="19741" marT="19741" marB="197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500" kern="0">
                          <a:effectLst/>
                          <a:latin typeface="Arial" panose="020B0604020202020204" pitchFamily="34" charset="0"/>
                          <a:ea typeface="Times New Roman" panose="02020603050405020304" pitchFamily="18" charset="0"/>
                          <a:cs typeface="Arial" panose="020B0604020202020204" pitchFamily="34" charset="0"/>
                        </a:rPr>
                        <a:t>Making sure the research methods and findings align with the research aim.</a:t>
                      </a:r>
                      <a:endParaRPr lang="en-GB" sz="2500" kern="100">
                        <a:effectLst/>
                        <a:latin typeface="Aptos" panose="020B0004020202020204" pitchFamily="34" charset="0"/>
                        <a:ea typeface="DengXian" panose="02010600030101010101" pitchFamily="2" charset="-122"/>
                        <a:cs typeface="Arial" panose="020B0604020202020204" pitchFamily="34" charset="0"/>
                      </a:endParaRPr>
                    </a:p>
                  </a:txBody>
                  <a:tcPr marL="19741" marR="19741" marT="19741" marB="197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11559340"/>
                  </a:ext>
                </a:extLst>
              </a:tr>
              <a:tr h="962057">
                <a:tc>
                  <a:txBody>
                    <a:bodyPr/>
                    <a:lstStyle/>
                    <a:p>
                      <a:pPr>
                        <a:lnSpc>
                          <a:spcPct val="115000"/>
                        </a:lnSpc>
                        <a:spcAft>
                          <a:spcPts val="800"/>
                        </a:spcAft>
                        <a:buNone/>
                      </a:pPr>
                      <a:r>
                        <a:rPr lang="en-GB" sz="2500" b="1" kern="0">
                          <a:effectLst/>
                          <a:latin typeface="Arial" panose="020B0604020202020204" pitchFamily="34" charset="0"/>
                          <a:ea typeface="Times New Roman" panose="02020603050405020304" pitchFamily="18" charset="0"/>
                          <a:cs typeface="Arial" panose="020B0604020202020204" pitchFamily="34" charset="0"/>
                        </a:rPr>
                        <a:t>Sensitivity</a:t>
                      </a:r>
                      <a:endParaRPr lang="en-GB" sz="2500" kern="100">
                        <a:effectLst/>
                        <a:latin typeface="Aptos" panose="020B0004020202020204" pitchFamily="34" charset="0"/>
                        <a:ea typeface="DengXian" panose="02010600030101010101" pitchFamily="2" charset="-122"/>
                        <a:cs typeface="Arial" panose="020B0604020202020204" pitchFamily="34" charset="0"/>
                      </a:endParaRPr>
                    </a:p>
                  </a:txBody>
                  <a:tcPr marL="19741" marR="19741" marT="19741" marB="197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500" kern="0" dirty="0">
                          <a:effectLst/>
                          <a:latin typeface="Arial" panose="020B0604020202020204" pitchFamily="34" charset="0"/>
                          <a:ea typeface="Times New Roman" panose="02020603050405020304" pitchFamily="18" charset="0"/>
                          <a:cs typeface="Arial" panose="020B0604020202020204" pitchFamily="34" charset="0"/>
                        </a:rPr>
                        <a:t>Being respectful and considerate towards participants and the research context.</a:t>
                      </a:r>
                      <a:endParaRPr lang="en-GB" sz="2500" kern="100" dirty="0">
                        <a:effectLst/>
                        <a:latin typeface="Aptos" panose="020B0004020202020204" pitchFamily="34" charset="0"/>
                        <a:ea typeface="DengXian" panose="02010600030101010101" pitchFamily="2" charset="-122"/>
                        <a:cs typeface="Arial" panose="020B0604020202020204" pitchFamily="34" charset="0"/>
                      </a:endParaRPr>
                    </a:p>
                  </a:txBody>
                  <a:tcPr marL="19741" marR="19741" marT="19741" marB="197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95842633"/>
                  </a:ext>
                </a:extLst>
              </a:tr>
            </a:tbl>
          </a:graphicData>
        </a:graphic>
      </p:graphicFrame>
    </p:spTree>
    <p:extLst>
      <p:ext uri="{BB962C8B-B14F-4D97-AF65-F5344CB8AC3E}">
        <p14:creationId xmlns:p14="http://schemas.microsoft.com/office/powerpoint/2010/main" val="33885420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D8C17-5192-2EC8-4C8F-D548D0A8C4FA}"/>
              </a:ext>
            </a:extLst>
          </p:cNvPr>
          <p:cNvSpPr>
            <a:spLocks noGrp="1"/>
          </p:cNvSpPr>
          <p:nvPr>
            <p:ph type="title"/>
          </p:nvPr>
        </p:nvSpPr>
        <p:spPr/>
        <p:txBody>
          <a:bodyPr>
            <a:normAutofit fontScale="90000"/>
          </a:bodyPr>
          <a:lstStyle/>
          <a:p>
            <a:r>
              <a:rPr lang="en-GB" dirty="0"/>
              <a:t>Patton - The Three-Dimensional Credibility Framework</a:t>
            </a:r>
            <a:br>
              <a:rPr lang="en-GB" dirty="0"/>
            </a:br>
            <a:endParaRPr lang="en-GB" dirty="0"/>
          </a:p>
        </p:txBody>
      </p:sp>
      <p:sp>
        <p:nvSpPr>
          <p:cNvPr id="3" name="Content Placeholder 2">
            <a:extLst>
              <a:ext uri="{FF2B5EF4-FFF2-40B4-BE49-F238E27FC236}">
                <a16:creationId xmlns:a16="http://schemas.microsoft.com/office/drawing/2014/main" id="{C404C86A-6A49-C8C1-26D5-A240F256498A}"/>
              </a:ext>
            </a:extLst>
          </p:cNvPr>
          <p:cNvSpPr>
            <a:spLocks noGrp="1"/>
          </p:cNvSpPr>
          <p:nvPr>
            <p:ph idx="1"/>
          </p:nvPr>
        </p:nvSpPr>
        <p:spPr/>
        <p:txBody>
          <a:bodyPr>
            <a:normAutofit/>
          </a:bodyPr>
          <a:lstStyle/>
          <a:p>
            <a:r>
              <a:rPr lang="en-GB" dirty="0"/>
              <a:t>According to Patton (1999), qualitative credibility depends on three distinct but related inquiry elements:</a:t>
            </a:r>
          </a:p>
          <a:p>
            <a:r>
              <a:rPr lang="en-GB" dirty="0"/>
              <a:t>Rigorous methods and techniques for gathering high-quality data that are carefully analysed, with attention to validity, reliability, and triangulation</a:t>
            </a:r>
          </a:p>
          <a:p>
            <a:r>
              <a:rPr lang="en-GB" dirty="0"/>
              <a:t>Researcher credibility - dependent on training, experience, track record, status, and presentation of self</a:t>
            </a:r>
          </a:p>
          <a:p>
            <a:r>
              <a:rPr lang="en-GB" dirty="0"/>
              <a:t>Philosophical belief in the value of qualitative inquiry - naturalistic inquiry, inductive analysis, purposeful sampling, and holistic thinking</a:t>
            </a:r>
          </a:p>
          <a:p>
            <a:endParaRPr lang="en-GB" dirty="0"/>
          </a:p>
        </p:txBody>
      </p:sp>
    </p:spTree>
    <p:extLst>
      <p:ext uri="{BB962C8B-B14F-4D97-AF65-F5344CB8AC3E}">
        <p14:creationId xmlns:p14="http://schemas.microsoft.com/office/powerpoint/2010/main" val="6529173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A53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D1E2730-8BE8-016B-0F1C-C867B2645B17}"/>
              </a:ext>
            </a:extLst>
          </p:cNvPr>
          <p:cNvPicPr>
            <a:picLocks noChangeAspect="1"/>
          </p:cNvPicPr>
          <p:nvPr/>
        </p:nvPicPr>
        <p:blipFill>
          <a:blip r:embed="rId2"/>
          <a:srcRect l="6543" t="17095" r="3125" b="7578"/>
          <a:stretch/>
        </p:blipFill>
        <p:spPr>
          <a:xfrm>
            <a:off x="1091648" y="643467"/>
            <a:ext cx="10008704" cy="5571066"/>
          </a:xfrm>
          <a:prstGeom prst="rect">
            <a:avLst/>
          </a:prstGeom>
        </p:spPr>
      </p:pic>
    </p:spTree>
    <p:extLst>
      <p:ext uri="{BB962C8B-B14F-4D97-AF65-F5344CB8AC3E}">
        <p14:creationId xmlns:p14="http://schemas.microsoft.com/office/powerpoint/2010/main" val="35239408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DE5819-C6F2-624D-26C8-1A6C43DA2AA0}"/>
              </a:ext>
            </a:extLst>
          </p:cNvPr>
          <p:cNvSpPr>
            <a:spLocks noGrp="1"/>
          </p:cNvSpPr>
          <p:nvPr>
            <p:ph type="title"/>
          </p:nvPr>
        </p:nvSpPr>
        <p:spPr>
          <a:xfrm>
            <a:off x="640080" y="325369"/>
            <a:ext cx="4368602" cy="1956841"/>
          </a:xfrm>
        </p:spPr>
        <p:txBody>
          <a:bodyPr anchor="b">
            <a:normAutofit/>
          </a:bodyPr>
          <a:lstStyle/>
          <a:p>
            <a:r>
              <a:rPr lang="en-GB" sz="5400" dirty="0"/>
              <a:t>Triangulation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B8D5AE-A1D4-9297-CDC8-48A82D263131}"/>
              </a:ext>
            </a:extLst>
          </p:cNvPr>
          <p:cNvSpPr>
            <a:spLocks noGrp="1"/>
          </p:cNvSpPr>
          <p:nvPr>
            <p:ph idx="1"/>
          </p:nvPr>
        </p:nvSpPr>
        <p:spPr>
          <a:xfrm>
            <a:off x="640080" y="2872899"/>
            <a:ext cx="4243589" cy="3320668"/>
          </a:xfrm>
        </p:spPr>
        <p:txBody>
          <a:bodyPr>
            <a:normAutofit/>
          </a:bodyPr>
          <a:lstStyle/>
          <a:p>
            <a:r>
              <a:rPr lang="en-GB" sz="2200"/>
              <a:t>According to </a:t>
            </a:r>
            <a:r>
              <a:rPr lang="en-GB" sz="2200" b="1"/>
              <a:t>Patton (1999)</a:t>
            </a:r>
            <a:r>
              <a:rPr lang="en-GB" sz="2200"/>
              <a:t>, </a:t>
            </a:r>
            <a:r>
              <a:rPr lang="en-GB" sz="2200" b="1"/>
              <a:t>triangulation</a:t>
            </a:r>
            <a:r>
              <a:rPr lang="en-GB" sz="2200"/>
              <a:t> simply means </a:t>
            </a:r>
            <a:r>
              <a:rPr lang="en-GB" sz="2200" b="1"/>
              <a:t>using multiple approaches to check the accuracy and credibility of research findings</a:t>
            </a:r>
            <a:r>
              <a:rPr lang="en-GB" sz="2200"/>
              <a:t>.</a:t>
            </a:r>
          </a:p>
        </p:txBody>
      </p:sp>
      <p:pic>
        <p:nvPicPr>
          <p:cNvPr id="5" name="Picture 4">
            <a:extLst>
              <a:ext uri="{FF2B5EF4-FFF2-40B4-BE49-F238E27FC236}">
                <a16:creationId xmlns:a16="http://schemas.microsoft.com/office/drawing/2014/main" id="{34A857CD-2CEE-CCD8-CBCD-91D77248ECB3}"/>
              </a:ext>
            </a:extLst>
          </p:cNvPr>
          <p:cNvPicPr>
            <a:picLocks noChangeAspect="1"/>
          </p:cNvPicPr>
          <p:nvPr/>
        </p:nvPicPr>
        <p:blipFill>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015424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6AAF2B4-70FF-C367-722E-251A1EB6D98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8824D2E-BD4F-CBF3-3180-196774F997CB}"/>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Patton (2009)</a:t>
            </a:r>
          </a:p>
        </p:txBody>
      </p:sp>
      <p:graphicFrame>
        <p:nvGraphicFramePr>
          <p:cNvPr id="2" name="Table 1">
            <a:extLst>
              <a:ext uri="{FF2B5EF4-FFF2-40B4-BE49-F238E27FC236}">
                <a16:creationId xmlns:a16="http://schemas.microsoft.com/office/drawing/2014/main" id="{E9AAAD1A-765D-8851-7041-3C8597C1F792}"/>
              </a:ext>
            </a:extLst>
          </p:cNvPr>
          <p:cNvGraphicFramePr>
            <a:graphicFrameLocks noGrp="1"/>
          </p:cNvGraphicFramePr>
          <p:nvPr>
            <p:extLst>
              <p:ext uri="{D42A27DB-BD31-4B8C-83A1-F6EECF244321}">
                <p14:modId xmlns:p14="http://schemas.microsoft.com/office/powerpoint/2010/main" val="3755320267"/>
              </p:ext>
            </p:extLst>
          </p:nvPr>
        </p:nvGraphicFramePr>
        <p:xfrm>
          <a:off x="479119" y="1966293"/>
          <a:ext cx="11233762" cy="4452162"/>
        </p:xfrm>
        <a:graphic>
          <a:graphicData uri="http://schemas.openxmlformats.org/drawingml/2006/table">
            <a:tbl>
              <a:tblPr firstRow="1" firstCol="1" bandRow="1"/>
              <a:tblGrid>
                <a:gridCol w="4325291">
                  <a:extLst>
                    <a:ext uri="{9D8B030D-6E8A-4147-A177-3AD203B41FA5}">
                      <a16:colId xmlns:a16="http://schemas.microsoft.com/office/drawing/2014/main" val="3466372525"/>
                    </a:ext>
                  </a:extLst>
                </a:gridCol>
                <a:gridCol w="6908471">
                  <a:extLst>
                    <a:ext uri="{9D8B030D-6E8A-4147-A177-3AD203B41FA5}">
                      <a16:colId xmlns:a16="http://schemas.microsoft.com/office/drawing/2014/main" val="939526572"/>
                    </a:ext>
                  </a:extLst>
                </a:gridCol>
              </a:tblGrid>
              <a:tr h="518702">
                <a:tc>
                  <a:txBody>
                    <a:bodyPr/>
                    <a:lstStyle/>
                    <a:p>
                      <a:pPr algn="ctr">
                        <a:lnSpc>
                          <a:spcPct val="115000"/>
                        </a:lnSpc>
                        <a:spcAft>
                          <a:spcPts val="800"/>
                        </a:spcAft>
                        <a:buNone/>
                      </a:pPr>
                      <a:r>
                        <a:rPr lang="en-GB" sz="2700" b="1" kern="0">
                          <a:effectLst/>
                          <a:latin typeface="Arial" panose="020B0604020202020204" pitchFamily="34" charset="0"/>
                          <a:ea typeface="Times New Roman" panose="02020603050405020304" pitchFamily="18" charset="0"/>
                          <a:cs typeface="Arial" panose="020B0604020202020204" pitchFamily="34" charset="0"/>
                        </a:rPr>
                        <a:t>Type of Triangulation</a:t>
                      </a:r>
                      <a:endParaRPr lang="en-GB" sz="2700" kern="100">
                        <a:effectLst/>
                        <a:latin typeface="Aptos" panose="020B0004020202020204" pitchFamily="34" charset="0"/>
                        <a:ea typeface="DengXian" panose="02010600030101010101" pitchFamily="2" charset="-122"/>
                        <a:cs typeface="Arial" panose="020B0604020202020204" pitchFamily="34" charset="0"/>
                      </a:endParaRPr>
                    </a:p>
                  </a:txBody>
                  <a:tcPr marL="21677" marR="21677" marT="21677" marB="2167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2700" b="1" kern="0">
                          <a:effectLst/>
                          <a:latin typeface="Arial" panose="020B0604020202020204" pitchFamily="34" charset="0"/>
                          <a:ea typeface="Times New Roman" panose="02020603050405020304" pitchFamily="18" charset="0"/>
                          <a:cs typeface="Arial" panose="020B0604020202020204" pitchFamily="34" charset="0"/>
                        </a:rPr>
                        <a:t>Description</a:t>
                      </a:r>
                      <a:endParaRPr lang="en-GB" sz="2700" kern="100">
                        <a:effectLst/>
                        <a:latin typeface="Aptos" panose="020B0004020202020204" pitchFamily="34" charset="0"/>
                        <a:ea typeface="DengXian" panose="02010600030101010101" pitchFamily="2" charset="-122"/>
                        <a:cs typeface="Arial" panose="020B0604020202020204" pitchFamily="34" charset="0"/>
                      </a:endParaRPr>
                    </a:p>
                  </a:txBody>
                  <a:tcPr marL="21677" marR="21677" marT="21677" marB="2167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74697790"/>
                  </a:ext>
                </a:extLst>
              </a:tr>
              <a:tr h="983365">
                <a:tc>
                  <a:txBody>
                    <a:bodyPr/>
                    <a:lstStyle/>
                    <a:p>
                      <a:pPr>
                        <a:lnSpc>
                          <a:spcPct val="115000"/>
                        </a:lnSpc>
                        <a:spcAft>
                          <a:spcPts val="800"/>
                        </a:spcAft>
                        <a:buNone/>
                      </a:pPr>
                      <a:r>
                        <a:rPr lang="en-GB" sz="2700" b="1" kern="0">
                          <a:effectLst/>
                          <a:latin typeface="Arial" panose="020B0604020202020204" pitchFamily="34" charset="0"/>
                          <a:ea typeface="Times New Roman" panose="02020603050405020304" pitchFamily="18" charset="0"/>
                          <a:cs typeface="Arial" panose="020B0604020202020204" pitchFamily="34" charset="0"/>
                        </a:rPr>
                        <a:t>Methods triangulation</a:t>
                      </a:r>
                      <a:endParaRPr lang="en-GB" sz="2700" kern="100">
                        <a:effectLst/>
                        <a:latin typeface="Aptos" panose="020B0004020202020204" pitchFamily="34" charset="0"/>
                        <a:ea typeface="DengXian" panose="02010600030101010101" pitchFamily="2" charset="-122"/>
                        <a:cs typeface="Arial" panose="020B0604020202020204" pitchFamily="34" charset="0"/>
                      </a:endParaRPr>
                    </a:p>
                  </a:txBody>
                  <a:tcPr marL="21677" marR="21677" marT="21677" marB="2167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700" kern="0">
                          <a:effectLst/>
                          <a:latin typeface="Arial" panose="020B0604020202020204" pitchFamily="34" charset="0"/>
                          <a:ea typeface="Times New Roman" panose="02020603050405020304" pitchFamily="18" charset="0"/>
                          <a:cs typeface="Arial" panose="020B0604020202020204" pitchFamily="34" charset="0"/>
                        </a:rPr>
                        <a:t>Checking the consistency of findings from different data collection methods.</a:t>
                      </a:r>
                      <a:endParaRPr lang="en-GB" sz="2700" kern="100">
                        <a:effectLst/>
                        <a:latin typeface="Aptos" panose="020B0004020202020204" pitchFamily="34" charset="0"/>
                        <a:ea typeface="DengXian" panose="02010600030101010101" pitchFamily="2" charset="-122"/>
                        <a:cs typeface="Arial" panose="020B0604020202020204" pitchFamily="34" charset="0"/>
                      </a:endParaRPr>
                    </a:p>
                  </a:txBody>
                  <a:tcPr marL="21677" marR="21677" marT="21677" marB="2167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01028275"/>
                  </a:ext>
                </a:extLst>
              </a:tr>
              <a:tr h="983365">
                <a:tc>
                  <a:txBody>
                    <a:bodyPr/>
                    <a:lstStyle/>
                    <a:p>
                      <a:pPr>
                        <a:lnSpc>
                          <a:spcPct val="115000"/>
                        </a:lnSpc>
                        <a:spcAft>
                          <a:spcPts val="800"/>
                        </a:spcAft>
                        <a:buNone/>
                      </a:pPr>
                      <a:r>
                        <a:rPr lang="en-GB" sz="2700" b="1" kern="0">
                          <a:effectLst/>
                          <a:latin typeface="Arial" panose="020B0604020202020204" pitchFamily="34" charset="0"/>
                          <a:ea typeface="Times New Roman" panose="02020603050405020304" pitchFamily="18" charset="0"/>
                          <a:cs typeface="Arial" panose="020B0604020202020204" pitchFamily="34" charset="0"/>
                        </a:rPr>
                        <a:t>Triangulation of sources</a:t>
                      </a:r>
                      <a:endParaRPr lang="en-GB" sz="2700" kern="100">
                        <a:effectLst/>
                        <a:latin typeface="Aptos" panose="020B0004020202020204" pitchFamily="34" charset="0"/>
                        <a:ea typeface="DengXian" panose="02010600030101010101" pitchFamily="2" charset="-122"/>
                        <a:cs typeface="Arial" panose="020B0604020202020204" pitchFamily="34" charset="0"/>
                      </a:endParaRPr>
                    </a:p>
                  </a:txBody>
                  <a:tcPr marL="21677" marR="21677" marT="21677" marB="2167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700" kern="0">
                          <a:effectLst/>
                          <a:latin typeface="Arial" panose="020B0604020202020204" pitchFamily="34" charset="0"/>
                          <a:ea typeface="Times New Roman" panose="02020603050405020304" pitchFamily="18" charset="0"/>
                          <a:cs typeface="Arial" panose="020B0604020202020204" pitchFamily="34" charset="0"/>
                        </a:rPr>
                        <a:t>Examining the consistency of different data sources within the same method.</a:t>
                      </a:r>
                      <a:endParaRPr lang="en-GB" sz="2700" kern="100">
                        <a:effectLst/>
                        <a:latin typeface="Aptos" panose="020B0004020202020204" pitchFamily="34" charset="0"/>
                        <a:ea typeface="DengXian" panose="02010600030101010101" pitchFamily="2" charset="-122"/>
                        <a:cs typeface="Arial" panose="020B0604020202020204" pitchFamily="34" charset="0"/>
                      </a:endParaRPr>
                    </a:p>
                  </a:txBody>
                  <a:tcPr marL="21677" marR="21677" marT="21677" marB="2167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70069206"/>
                  </a:ext>
                </a:extLst>
              </a:tr>
              <a:tr h="983365">
                <a:tc>
                  <a:txBody>
                    <a:bodyPr/>
                    <a:lstStyle/>
                    <a:p>
                      <a:pPr>
                        <a:lnSpc>
                          <a:spcPct val="115000"/>
                        </a:lnSpc>
                        <a:spcAft>
                          <a:spcPts val="800"/>
                        </a:spcAft>
                        <a:buNone/>
                      </a:pPr>
                      <a:r>
                        <a:rPr lang="en-GB" sz="2700" b="1" kern="0">
                          <a:effectLst/>
                          <a:latin typeface="Arial" panose="020B0604020202020204" pitchFamily="34" charset="0"/>
                          <a:ea typeface="Times New Roman" panose="02020603050405020304" pitchFamily="18" charset="0"/>
                          <a:cs typeface="Arial" panose="020B0604020202020204" pitchFamily="34" charset="0"/>
                        </a:rPr>
                        <a:t>Analyst triangulation</a:t>
                      </a:r>
                      <a:endParaRPr lang="en-GB" sz="2700" kern="100">
                        <a:effectLst/>
                        <a:latin typeface="Aptos" panose="020B0004020202020204" pitchFamily="34" charset="0"/>
                        <a:ea typeface="DengXian" panose="02010600030101010101" pitchFamily="2" charset="-122"/>
                        <a:cs typeface="Arial" panose="020B0604020202020204" pitchFamily="34" charset="0"/>
                      </a:endParaRPr>
                    </a:p>
                  </a:txBody>
                  <a:tcPr marL="21677" marR="21677" marT="21677" marB="2167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700" kern="0">
                          <a:effectLst/>
                          <a:latin typeface="Arial" panose="020B0604020202020204" pitchFamily="34" charset="0"/>
                          <a:ea typeface="Times New Roman" panose="02020603050405020304" pitchFamily="18" charset="0"/>
                          <a:cs typeface="Arial" panose="020B0604020202020204" pitchFamily="34" charset="0"/>
                        </a:rPr>
                        <a:t>Using multiple analysts to review and verify findings.</a:t>
                      </a:r>
                      <a:endParaRPr lang="en-GB" sz="2700" kern="100">
                        <a:effectLst/>
                        <a:latin typeface="Aptos" panose="020B0004020202020204" pitchFamily="34" charset="0"/>
                        <a:ea typeface="DengXian" panose="02010600030101010101" pitchFamily="2" charset="-122"/>
                        <a:cs typeface="Arial" panose="020B0604020202020204" pitchFamily="34" charset="0"/>
                      </a:endParaRPr>
                    </a:p>
                  </a:txBody>
                  <a:tcPr marL="21677" marR="21677" marT="21677" marB="2167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82011107"/>
                  </a:ext>
                </a:extLst>
              </a:tr>
              <a:tr h="983365">
                <a:tc>
                  <a:txBody>
                    <a:bodyPr/>
                    <a:lstStyle/>
                    <a:p>
                      <a:pPr>
                        <a:lnSpc>
                          <a:spcPct val="115000"/>
                        </a:lnSpc>
                        <a:spcAft>
                          <a:spcPts val="800"/>
                        </a:spcAft>
                        <a:buNone/>
                      </a:pPr>
                      <a:r>
                        <a:rPr lang="en-GB" sz="2700" b="1" kern="0">
                          <a:effectLst/>
                          <a:latin typeface="Arial" panose="020B0604020202020204" pitchFamily="34" charset="0"/>
                          <a:ea typeface="Times New Roman" panose="02020603050405020304" pitchFamily="18" charset="0"/>
                          <a:cs typeface="Arial" panose="020B0604020202020204" pitchFamily="34" charset="0"/>
                        </a:rPr>
                        <a:t>Theory/perspective triangulation</a:t>
                      </a:r>
                      <a:endParaRPr lang="en-GB" sz="2700" kern="100">
                        <a:effectLst/>
                        <a:latin typeface="Aptos" panose="020B0004020202020204" pitchFamily="34" charset="0"/>
                        <a:ea typeface="DengXian" panose="02010600030101010101" pitchFamily="2" charset="-122"/>
                        <a:cs typeface="Arial" panose="020B0604020202020204" pitchFamily="34" charset="0"/>
                      </a:endParaRPr>
                    </a:p>
                  </a:txBody>
                  <a:tcPr marL="21677" marR="21677" marT="21677" marB="2167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700" kern="0">
                          <a:effectLst/>
                          <a:latin typeface="Arial" panose="020B0604020202020204" pitchFamily="34" charset="0"/>
                          <a:ea typeface="Times New Roman" panose="02020603050405020304" pitchFamily="18" charset="0"/>
                          <a:cs typeface="Arial" panose="020B0604020202020204" pitchFamily="34" charset="0"/>
                        </a:rPr>
                        <a:t>Using multiple theoretical perspectives to interpret the data.</a:t>
                      </a:r>
                      <a:endParaRPr lang="en-GB" sz="2700" kern="100">
                        <a:effectLst/>
                        <a:latin typeface="Aptos" panose="020B0004020202020204" pitchFamily="34" charset="0"/>
                        <a:ea typeface="DengXian" panose="02010600030101010101" pitchFamily="2" charset="-122"/>
                        <a:cs typeface="Arial" panose="020B0604020202020204" pitchFamily="34" charset="0"/>
                      </a:endParaRPr>
                    </a:p>
                  </a:txBody>
                  <a:tcPr marL="21677" marR="21677" marT="21677" marB="2167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89207713"/>
                  </a:ext>
                </a:extLst>
              </a:tr>
            </a:tbl>
          </a:graphicData>
        </a:graphic>
      </p:graphicFrame>
    </p:spTree>
    <p:extLst>
      <p:ext uri="{BB962C8B-B14F-4D97-AF65-F5344CB8AC3E}">
        <p14:creationId xmlns:p14="http://schemas.microsoft.com/office/powerpoint/2010/main" val="8870790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BE452B9-FB3E-4FB8-107F-844BE4C90CC1}"/>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omputer screen shot of a diagram&#10;&#10;AI-generated content may be incorrect.">
            <a:extLst>
              <a:ext uri="{FF2B5EF4-FFF2-40B4-BE49-F238E27FC236}">
                <a16:creationId xmlns:a16="http://schemas.microsoft.com/office/drawing/2014/main" id="{412BCCE4-B875-6424-78A8-EDAE5C31A095}"/>
              </a:ext>
            </a:extLst>
          </p:cNvPr>
          <p:cNvPicPr>
            <a:picLocks noChangeAspect="1"/>
          </p:cNvPicPr>
          <p:nvPr/>
        </p:nvPicPr>
        <p:blipFill>
          <a:blip r:embed="rId3"/>
          <a:srcRect l="9962" t="19943" r="8215" b="6325"/>
          <a:stretch/>
        </p:blipFill>
        <p:spPr>
          <a:xfrm>
            <a:off x="1155308" y="457200"/>
            <a:ext cx="9881383" cy="5943600"/>
          </a:xfrm>
          <a:prstGeom prst="rect">
            <a:avLst/>
          </a:prstGeom>
        </p:spPr>
      </p:pic>
    </p:spTree>
    <p:extLst>
      <p:ext uri="{BB962C8B-B14F-4D97-AF65-F5344CB8AC3E}">
        <p14:creationId xmlns:p14="http://schemas.microsoft.com/office/powerpoint/2010/main" val="213124013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A973C2-1522-EE09-B983-69A1703E6F34}"/>
            </a:ext>
          </a:extLst>
        </p:cNvPr>
        <p:cNvGrpSpPr/>
        <p:nvPr/>
      </p:nvGrpSpPr>
      <p:grpSpPr>
        <a:xfrm>
          <a:off x="0" y="0"/>
          <a:ext cx="0" cy="0"/>
          <a:chOff x="0" y="0"/>
          <a:chExt cx="0" cy="0"/>
        </a:xfrm>
      </p:grpSpPr>
      <p:pic>
        <p:nvPicPr>
          <p:cNvPr id="5" name="Picture 4" descr="A computer screen shot of a diagram&#10;&#10;AI-generated content may be incorrect.">
            <a:extLst>
              <a:ext uri="{FF2B5EF4-FFF2-40B4-BE49-F238E27FC236}">
                <a16:creationId xmlns:a16="http://schemas.microsoft.com/office/drawing/2014/main" id="{710C551C-96CE-AAFE-408E-C3E678C78522}"/>
              </a:ext>
            </a:extLst>
          </p:cNvPr>
          <p:cNvPicPr>
            <a:picLocks noChangeAspect="1"/>
          </p:cNvPicPr>
          <p:nvPr/>
        </p:nvPicPr>
        <p:blipFill>
          <a:blip r:embed="rId3"/>
          <a:srcRect l="9962" t="19943" r="8215" b="6325"/>
          <a:stretch/>
        </p:blipFill>
        <p:spPr>
          <a:xfrm>
            <a:off x="1464982" y="643467"/>
            <a:ext cx="9262036" cy="5571066"/>
          </a:xfrm>
          <a:prstGeom prst="rect">
            <a:avLst/>
          </a:prstGeom>
        </p:spPr>
      </p:pic>
      <p:cxnSp>
        <p:nvCxnSpPr>
          <p:cNvPr id="3" name="Straight Arrow Connector 2">
            <a:extLst>
              <a:ext uri="{FF2B5EF4-FFF2-40B4-BE49-F238E27FC236}">
                <a16:creationId xmlns:a16="http://schemas.microsoft.com/office/drawing/2014/main" id="{A9F4C5B4-D344-4804-E1F0-FFED35CB0D09}"/>
              </a:ext>
            </a:extLst>
          </p:cNvPr>
          <p:cNvCxnSpPr/>
          <p:nvPr/>
        </p:nvCxnSpPr>
        <p:spPr>
          <a:xfrm>
            <a:off x="2438400" y="828431"/>
            <a:ext cx="2618154" cy="570523"/>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25872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E3604-5600-4F8E-03B5-7853F4C18447}"/>
              </a:ext>
            </a:extLst>
          </p:cNvPr>
          <p:cNvSpPr>
            <a:spLocks noGrp="1"/>
          </p:cNvSpPr>
          <p:nvPr>
            <p:ph type="title"/>
          </p:nvPr>
        </p:nvSpPr>
        <p:spPr/>
        <p:txBody>
          <a:bodyPr>
            <a:normAutofit fontScale="90000"/>
          </a:bodyPr>
          <a:lstStyle/>
          <a:p>
            <a:r>
              <a:rPr lang="en-GB" sz="4400" b="1" kern="0" dirty="0">
                <a:effectLst/>
                <a:latin typeface="Arial" panose="020B0604020202020204" pitchFamily="34" charset="0"/>
                <a:ea typeface="Times New Roman" panose="02020603050405020304" pitchFamily="18" charset="0"/>
                <a:cs typeface="Arial" panose="020B0604020202020204" pitchFamily="34" charset="0"/>
              </a:rPr>
              <a:t>Methods Triangulation: Reconciling Qualitative and Quantitative Data</a:t>
            </a:r>
            <a:br>
              <a:rPr lang="en-GB" sz="4400" kern="100" dirty="0">
                <a:effectLst/>
                <a:latin typeface="Aptos" panose="020B00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7AA1CE7B-5528-AB1D-80E8-D705547BF0A3}"/>
              </a:ext>
            </a:extLst>
          </p:cNvPr>
          <p:cNvSpPr>
            <a:spLocks noGrp="1"/>
          </p:cNvSpPr>
          <p:nvPr>
            <p:ph idx="1"/>
          </p:nvPr>
        </p:nvSpPr>
        <p:spPr/>
        <p:txBody>
          <a:bodyPr/>
          <a:lstStyle/>
          <a:p>
            <a:r>
              <a:rPr lang="en-GB" dirty="0"/>
              <a:t>Quantitative and qualitative methods answer different questions</a:t>
            </a:r>
          </a:p>
          <a:p>
            <a:r>
              <a:rPr lang="en-GB" dirty="0"/>
              <a:t>Initial conflicts between findings are expected</a:t>
            </a:r>
          </a:p>
          <a:p>
            <a:r>
              <a:rPr lang="en-GB" dirty="0"/>
              <a:t>Focus on what is learned by degree of convergence</a:t>
            </a:r>
          </a:p>
          <a:p>
            <a:r>
              <a:rPr lang="en-GB" dirty="0"/>
              <a:t>Complementary data illuminates different aspects of phenomena</a:t>
            </a:r>
          </a:p>
          <a:p>
            <a:r>
              <a:rPr lang="en-GB" dirty="0"/>
              <a:t>"Different kinds of data may yield somewhat different results because different types of inquiry are sensitive to different real world nuances. Thus, an understanding of inconsistencies in findings across different kinds of data can be illuminative." - Patton (1999)</a:t>
            </a:r>
          </a:p>
          <a:p>
            <a:endParaRPr lang="en-GB" dirty="0"/>
          </a:p>
        </p:txBody>
      </p:sp>
    </p:spTree>
    <p:extLst>
      <p:ext uri="{BB962C8B-B14F-4D97-AF65-F5344CB8AC3E}">
        <p14:creationId xmlns:p14="http://schemas.microsoft.com/office/powerpoint/2010/main" val="28073183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467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omputer screen shot of a diagram&#10;&#10;AI-generated content may be incorrect.">
            <a:extLst>
              <a:ext uri="{FF2B5EF4-FFF2-40B4-BE49-F238E27FC236}">
                <a16:creationId xmlns:a16="http://schemas.microsoft.com/office/drawing/2014/main" id="{43A8279E-4DB8-80B1-F3C4-B7D62FC66B17}"/>
              </a:ext>
            </a:extLst>
          </p:cNvPr>
          <p:cNvPicPr>
            <a:picLocks noChangeAspect="1"/>
          </p:cNvPicPr>
          <p:nvPr/>
        </p:nvPicPr>
        <p:blipFill>
          <a:blip r:embed="rId3"/>
          <a:srcRect l="9962" t="19943" r="8215" b="6325"/>
          <a:stretch/>
        </p:blipFill>
        <p:spPr>
          <a:xfrm>
            <a:off x="1464982" y="643467"/>
            <a:ext cx="9262036" cy="5571066"/>
          </a:xfrm>
          <a:prstGeom prst="rect">
            <a:avLst/>
          </a:prstGeom>
        </p:spPr>
      </p:pic>
      <p:cxnSp>
        <p:nvCxnSpPr>
          <p:cNvPr id="7" name="Straight Arrow Connector 6">
            <a:extLst>
              <a:ext uri="{FF2B5EF4-FFF2-40B4-BE49-F238E27FC236}">
                <a16:creationId xmlns:a16="http://schemas.microsoft.com/office/drawing/2014/main" id="{A24E6322-C3BF-75CD-2281-A9072D94CB0C}"/>
              </a:ext>
            </a:extLst>
          </p:cNvPr>
          <p:cNvCxnSpPr/>
          <p:nvPr/>
        </p:nvCxnSpPr>
        <p:spPr>
          <a:xfrm>
            <a:off x="2485292" y="937846"/>
            <a:ext cx="1469293" cy="1922585"/>
          </a:xfrm>
          <a:prstGeom prst="straightConnector1">
            <a:avLst/>
          </a:prstGeom>
          <a:ln w="76200">
            <a:solidFill>
              <a:srgbClr val="C0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72406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4A6523-CEEF-3C01-E90D-A23E906C88D7}"/>
              </a:ext>
            </a:extLst>
          </p:cNvPr>
          <p:cNvSpPr>
            <a:spLocks noGrp="1"/>
          </p:cNvSpPr>
          <p:nvPr>
            <p:ph type="title"/>
          </p:nvPr>
        </p:nvSpPr>
        <p:spPr>
          <a:xfrm>
            <a:off x="1371599" y="294538"/>
            <a:ext cx="9895951" cy="1033669"/>
          </a:xfrm>
        </p:spPr>
        <p:txBody>
          <a:bodyPr>
            <a:normAutofit/>
          </a:bodyPr>
          <a:lstStyle/>
          <a:p>
            <a:r>
              <a:rPr lang="en-GB" sz="3400" b="1" kern="0">
                <a:solidFill>
                  <a:srgbClr val="FFFFFF"/>
                </a:solidFill>
                <a:effectLst/>
                <a:latin typeface="Arial" panose="020B0604020202020204" pitchFamily="34" charset="0"/>
                <a:ea typeface="Times New Roman" panose="02020603050405020304" pitchFamily="18" charset="0"/>
                <a:cs typeface="Arial" panose="020B0604020202020204" pitchFamily="34" charset="0"/>
              </a:rPr>
              <a:t>Triangulation of Qualitative Data Sources</a:t>
            </a:r>
            <a:br>
              <a:rPr lang="en-GB" sz="3400" kern="100">
                <a:solidFill>
                  <a:srgbClr val="FFFFFF"/>
                </a:solidFill>
                <a:effectLst/>
                <a:latin typeface="Aptos" panose="020B0004020202020204" pitchFamily="34" charset="0"/>
                <a:ea typeface="DengXian" panose="02010600030101010101" pitchFamily="2" charset="-122"/>
                <a:cs typeface="Arial" panose="020B0604020202020204" pitchFamily="34" charset="0"/>
              </a:rPr>
            </a:br>
            <a:endParaRPr lang="en-GB" sz="3400">
              <a:solidFill>
                <a:srgbClr val="FFFFFF"/>
              </a:solidFill>
            </a:endParaRPr>
          </a:p>
        </p:txBody>
      </p:sp>
      <p:sp>
        <p:nvSpPr>
          <p:cNvPr id="3" name="Content Placeholder 2">
            <a:extLst>
              <a:ext uri="{FF2B5EF4-FFF2-40B4-BE49-F238E27FC236}">
                <a16:creationId xmlns:a16="http://schemas.microsoft.com/office/drawing/2014/main" id="{DB806894-6520-E19B-6151-70E5213C500A}"/>
              </a:ext>
            </a:extLst>
          </p:cNvPr>
          <p:cNvSpPr>
            <a:spLocks noGrp="1"/>
          </p:cNvSpPr>
          <p:nvPr>
            <p:ph idx="1"/>
          </p:nvPr>
        </p:nvSpPr>
        <p:spPr>
          <a:xfrm>
            <a:off x="1371599" y="2318197"/>
            <a:ext cx="9724031" cy="3683358"/>
          </a:xfrm>
        </p:spPr>
        <p:txBody>
          <a:bodyPr anchor="ctr">
            <a:normAutofit/>
          </a:bodyPr>
          <a:lstStyle/>
          <a:p>
            <a:r>
              <a:rPr lang="en-GB" sz="2000" dirty="0"/>
              <a:t>Comparing and cross-checking includes:</a:t>
            </a:r>
          </a:p>
          <a:p>
            <a:r>
              <a:rPr lang="en-GB" sz="2000" dirty="0"/>
              <a:t>Comparing observational data with interview data</a:t>
            </a:r>
          </a:p>
          <a:p>
            <a:r>
              <a:rPr lang="en-GB" sz="2000" dirty="0"/>
              <a:t>Comparing what people say in public with what they say in private</a:t>
            </a:r>
          </a:p>
          <a:p>
            <a:r>
              <a:rPr lang="en-GB" sz="2000" dirty="0"/>
              <a:t>Checking consistency of what people say over time</a:t>
            </a:r>
          </a:p>
          <a:p>
            <a:r>
              <a:rPr lang="en-GB" sz="2000" dirty="0"/>
              <a:t>Comparing perspectives from different viewpoints</a:t>
            </a:r>
          </a:p>
          <a:p>
            <a:r>
              <a:rPr lang="en-GB" sz="2000" dirty="0"/>
              <a:t>"At the same time, consistency in overall patterns of data from different sources, and reasonable explanations for differences in data from divergent sources, contribute significantly to the overall credibility of findings." - Patton (1999)</a:t>
            </a:r>
          </a:p>
          <a:p>
            <a:endParaRPr lang="en-GB" sz="2000" dirty="0"/>
          </a:p>
        </p:txBody>
      </p:sp>
    </p:spTree>
    <p:extLst>
      <p:ext uri="{BB962C8B-B14F-4D97-AF65-F5344CB8AC3E}">
        <p14:creationId xmlns:p14="http://schemas.microsoft.com/office/powerpoint/2010/main" val="208378204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59F17A-0346-B3F1-A125-794F0AC88DED}"/>
            </a:ext>
          </a:extLst>
        </p:cNvPr>
        <p:cNvGrpSpPr/>
        <p:nvPr/>
      </p:nvGrpSpPr>
      <p:grpSpPr>
        <a:xfrm>
          <a:off x="0" y="0"/>
          <a:ext cx="0" cy="0"/>
          <a:chOff x="0" y="0"/>
          <a:chExt cx="0" cy="0"/>
        </a:xfrm>
      </p:grpSpPr>
      <p:pic>
        <p:nvPicPr>
          <p:cNvPr id="5" name="Picture 4" descr="A computer screen shot of a diagram&#10;&#10;AI-generated content may be incorrect.">
            <a:extLst>
              <a:ext uri="{FF2B5EF4-FFF2-40B4-BE49-F238E27FC236}">
                <a16:creationId xmlns:a16="http://schemas.microsoft.com/office/drawing/2014/main" id="{BDBA88B6-4567-CB0C-9103-8C263DE5A73C}"/>
              </a:ext>
            </a:extLst>
          </p:cNvPr>
          <p:cNvPicPr>
            <a:picLocks noChangeAspect="1"/>
          </p:cNvPicPr>
          <p:nvPr/>
        </p:nvPicPr>
        <p:blipFill>
          <a:blip r:embed="rId3"/>
          <a:srcRect l="9962" t="19943" r="8215" b="6325"/>
          <a:stretch/>
        </p:blipFill>
        <p:spPr>
          <a:xfrm>
            <a:off x="1464982" y="643467"/>
            <a:ext cx="9262036" cy="5571066"/>
          </a:xfrm>
          <a:prstGeom prst="rect">
            <a:avLst/>
          </a:prstGeom>
        </p:spPr>
      </p:pic>
      <p:cxnSp>
        <p:nvCxnSpPr>
          <p:cNvPr id="3" name="Straight Arrow Connector 2">
            <a:extLst>
              <a:ext uri="{FF2B5EF4-FFF2-40B4-BE49-F238E27FC236}">
                <a16:creationId xmlns:a16="http://schemas.microsoft.com/office/drawing/2014/main" id="{34E2201F-99F0-EAED-BEEF-2B0859255A61}"/>
              </a:ext>
            </a:extLst>
          </p:cNvPr>
          <p:cNvCxnSpPr>
            <a:cxnSpLocks/>
          </p:cNvCxnSpPr>
          <p:nvPr/>
        </p:nvCxnSpPr>
        <p:spPr>
          <a:xfrm flipH="1">
            <a:off x="8315569" y="2579077"/>
            <a:ext cx="2649416" cy="539261"/>
          </a:xfrm>
          <a:prstGeom prst="straightConnector1">
            <a:avLst/>
          </a:prstGeom>
          <a:ln w="76200">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6146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EA4614-FFA5-0416-7BA7-56DE21D77717}"/>
              </a:ext>
            </a:extLst>
          </p:cNvPr>
          <p:cNvSpPr>
            <a:spLocks noGrp="1"/>
          </p:cNvSpPr>
          <p:nvPr>
            <p:ph type="title"/>
          </p:nvPr>
        </p:nvSpPr>
        <p:spPr>
          <a:xfrm>
            <a:off x="1371599" y="294538"/>
            <a:ext cx="9895951" cy="1033669"/>
          </a:xfrm>
        </p:spPr>
        <p:txBody>
          <a:bodyPr>
            <a:normAutofit/>
          </a:bodyPr>
          <a:lstStyle/>
          <a:p>
            <a:r>
              <a:rPr lang="en-GB" sz="3400" b="1" kern="0">
                <a:solidFill>
                  <a:srgbClr val="FFFFFF"/>
                </a:solidFill>
                <a:effectLst/>
                <a:latin typeface="Arial" panose="020B0604020202020204" pitchFamily="34" charset="0"/>
                <a:ea typeface="Times New Roman" panose="02020603050405020304" pitchFamily="18" charset="0"/>
                <a:cs typeface="Arial" panose="020B0604020202020204" pitchFamily="34" charset="0"/>
              </a:rPr>
              <a:t>Analyst Triangulation</a:t>
            </a:r>
            <a:br>
              <a:rPr lang="en-GB" sz="3400" kern="100">
                <a:solidFill>
                  <a:srgbClr val="FFFFFF"/>
                </a:solidFill>
                <a:effectLst/>
                <a:latin typeface="Aptos" panose="020B0004020202020204" pitchFamily="34" charset="0"/>
                <a:ea typeface="DengXian" panose="02010600030101010101" pitchFamily="2" charset="-122"/>
                <a:cs typeface="Arial" panose="020B0604020202020204" pitchFamily="34" charset="0"/>
              </a:rPr>
            </a:br>
            <a:endParaRPr lang="en-GB" sz="3400">
              <a:solidFill>
                <a:srgbClr val="FFFFFF"/>
              </a:solidFill>
            </a:endParaRPr>
          </a:p>
        </p:txBody>
      </p:sp>
      <p:sp>
        <p:nvSpPr>
          <p:cNvPr id="3" name="Content Placeholder 2">
            <a:extLst>
              <a:ext uri="{FF2B5EF4-FFF2-40B4-BE49-F238E27FC236}">
                <a16:creationId xmlns:a16="http://schemas.microsoft.com/office/drawing/2014/main" id="{660CFD04-9DE3-D12D-66AA-7FCFF982CCA5}"/>
              </a:ext>
            </a:extLst>
          </p:cNvPr>
          <p:cNvSpPr>
            <a:spLocks noGrp="1"/>
          </p:cNvSpPr>
          <p:nvPr>
            <p:ph idx="1"/>
          </p:nvPr>
        </p:nvSpPr>
        <p:spPr>
          <a:xfrm>
            <a:off x="1371599" y="2318197"/>
            <a:ext cx="9724031" cy="3683358"/>
          </a:xfrm>
        </p:spPr>
        <p:txBody>
          <a:bodyPr anchor="ctr">
            <a:normAutofit/>
          </a:bodyPr>
          <a:lstStyle/>
          <a:p>
            <a:r>
              <a:rPr lang="en-GB" sz="2000"/>
              <a:t>Having two or more researchers independently analyse the same data</a:t>
            </a:r>
          </a:p>
          <a:p>
            <a:r>
              <a:rPr lang="en-GB" sz="2000"/>
              <a:t>Similar to using multiple interviewers in data collection</a:t>
            </a:r>
          </a:p>
          <a:p>
            <a:r>
              <a:rPr lang="en-GB" sz="2000"/>
              <a:t>Provides check on selective perception and blind interpretive bias</a:t>
            </a:r>
          </a:p>
          <a:p>
            <a:r>
              <a:rPr lang="en-GB" sz="2000"/>
              <a:t>Participant review of findings (member checking)</a:t>
            </a:r>
          </a:p>
          <a:p>
            <a:r>
              <a:rPr lang="en-GB" sz="2000"/>
              <a:t>Stakeholder review from multiple perspectives</a:t>
            </a:r>
          </a:p>
          <a:p>
            <a:r>
              <a:rPr lang="en-GB" sz="2000"/>
              <a:t>"To the extent that participants in the study are unable to relate to the description and analysis in a qualitative evaluation report, it is appropriate to question the credibility of the report." - Patton (1999)</a:t>
            </a:r>
          </a:p>
          <a:p>
            <a:endParaRPr lang="en-GB" sz="2000"/>
          </a:p>
        </p:txBody>
      </p:sp>
    </p:spTree>
    <p:extLst>
      <p:ext uri="{BB962C8B-B14F-4D97-AF65-F5344CB8AC3E}">
        <p14:creationId xmlns:p14="http://schemas.microsoft.com/office/powerpoint/2010/main" val="198511203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7219F9-F384-716A-6C80-DE188D4BE689}"/>
            </a:ext>
          </a:extLst>
        </p:cNvPr>
        <p:cNvGrpSpPr/>
        <p:nvPr/>
      </p:nvGrpSpPr>
      <p:grpSpPr>
        <a:xfrm>
          <a:off x="0" y="0"/>
          <a:ext cx="0" cy="0"/>
          <a:chOff x="0" y="0"/>
          <a:chExt cx="0" cy="0"/>
        </a:xfrm>
      </p:grpSpPr>
      <p:pic>
        <p:nvPicPr>
          <p:cNvPr id="5" name="Picture 4" descr="A computer screen shot of a diagram&#10;&#10;AI-generated content may be incorrect.">
            <a:extLst>
              <a:ext uri="{FF2B5EF4-FFF2-40B4-BE49-F238E27FC236}">
                <a16:creationId xmlns:a16="http://schemas.microsoft.com/office/drawing/2014/main" id="{10DF68AA-7107-39D9-8BBC-D32ECFEB3F8C}"/>
              </a:ext>
            </a:extLst>
          </p:cNvPr>
          <p:cNvPicPr>
            <a:picLocks noChangeAspect="1"/>
          </p:cNvPicPr>
          <p:nvPr/>
        </p:nvPicPr>
        <p:blipFill>
          <a:blip r:embed="rId3"/>
          <a:srcRect l="9962" t="19943" r="8215" b="6325"/>
          <a:stretch/>
        </p:blipFill>
        <p:spPr>
          <a:xfrm>
            <a:off x="1464982" y="643467"/>
            <a:ext cx="9262036" cy="5571066"/>
          </a:xfrm>
          <a:prstGeom prst="rect">
            <a:avLst/>
          </a:prstGeom>
        </p:spPr>
      </p:pic>
      <p:cxnSp>
        <p:nvCxnSpPr>
          <p:cNvPr id="3" name="Straight Arrow Connector 2">
            <a:extLst>
              <a:ext uri="{FF2B5EF4-FFF2-40B4-BE49-F238E27FC236}">
                <a16:creationId xmlns:a16="http://schemas.microsoft.com/office/drawing/2014/main" id="{7676B1A8-BBDF-66ED-301B-6FDF80C34347}"/>
              </a:ext>
            </a:extLst>
          </p:cNvPr>
          <p:cNvCxnSpPr/>
          <p:nvPr/>
        </p:nvCxnSpPr>
        <p:spPr>
          <a:xfrm flipH="1" flipV="1">
            <a:off x="6729046" y="5056554"/>
            <a:ext cx="3673231" cy="859692"/>
          </a:xfrm>
          <a:prstGeom prst="straightConnector1">
            <a:avLst/>
          </a:prstGeom>
          <a:ln w="76200">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461337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462720-B7FC-DDB3-B094-BEF6607C63F0}"/>
              </a:ext>
            </a:extLst>
          </p:cNvPr>
          <p:cNvSpPr>
            <a:spLocks noGrp="1"/>
          </p:cNvSpPr>
          <p:nvPr>
            <p:ph type="title"/>
          </p:nvPr>
        </p:nvSpPr>
        <p:spPr>
          <a:xfrm>
            <a:off x="1371599" y="294538"/>
            <a:ext cx="9895951" cy="1033669"/>
          </a:xfrm>
        </p:spPr>
        <p:txBody>
          <a:bodyPr>
            <a:normAutofit/>
          </a:bodyPr>
          <a:lstStyle/>
          <a:p>
            <a:r>
              <a:rPr lang="en-GB" sz="3400" b="1" kern="0">
                <a:solidFill>
                  <a:srgbClr val="FFFFFF"/>
                </a:solidFill>
                <a:effectLst/>
                <a:latin typeface="Arial" panose="020B0604020202020204" pitchFamily="34" charset="0"/>
                <a:ea typeface="Times New Roman" panose="02020603050405020304" pitchFamily="18" charset="0"/>
                <a:cs typeface="Arial" panose="020B0604020202020204" pitchFamily="34" charset="0"/>
              </a:rPr>
              <a:t>Theory Triangulation</a:t>
            </a:r>
            <a:br>
              <a:rPr lang="en-GB" sz="3400" kern="100">
                <a:solidFill>
                  <a:srgbClr val="FFFFFF"/>
                </a:solidFill>
                <a:effectLst/>
                <a:latin typeface="Aptos" panose="020B0004020202020204" pitchFamily="34" charset="0"/>
                <a:ea typeface="DengXian" panose="02010600030101010101" pitchFamily="2" charset="-122"/>
                <a:cs typeface="Arial" panose="020B0604020202020204" pitchFamily="34" charset="0"/>
              </a:rPr>
            </a:br>
            <a:endParaRPr lang="en-GB" sz="3400">
              <a:solidFill>
                <a:srgbClr val="FFFFFF"/>
              </a:solidFill>
            </a:endParaRPr>
          </a:p>
        </p:txBody>
      </p:sp>
      <p:sp>
        <p:nvSpPr>
          <p:cNvPr id="3" name="Content Placeholder 2">
            <a:extLst>
              <a:ext uri="{FF2B5EF4-FFF2-40B4-BE49-F238E27FC236}">
                <a16:creationId xmlns:a16="http://schemas.microsoft.com/office/drawing/2014/main" id="{3FCC30A9-E76A-5DD3-EC8D-1A1DF3F52F99}"/>
              </a:ext>
            </a:extLst>
          </p:cNvPr>
          <p:cNvSpPr>
            <a:spLocks noGrp="1"/>
          </p:cNvSpPr>
          <p:nvPr>
            <p:ph idx="1"/>
          </p:nvPr>
        </p:nvSpPr>
        <p:spPr>
          <a:xfrm>
            <a:off x="1371599" y="2318197"/>
            <a:ext cx="9724031" cy="3683358"/>
          </a:xfrm>
        </p:spPr>
        <p:txBody>
          <a:bodyPr anchor="ctr">
            <a:normAutofit/>
          </a:bodyPr>
          <a:lstStyle/>
          <a:p>
            <a:r>
              <a:rPr lang="en-GB" sz="2000"/>
              <a:t>Examining data through different theoretical lenses</a:t>
            </a:r>
          </a:p>
          <a:p>
            <a:r>
              <a:rPr lang="en-GB" sz="2000"/>
              <a:t>Using different disciplinary perspectives</a:t>
            </a:r>
          </a:p>
          <a:p>
            <a:r>
              <a:rPr lang="en-GB" sz="2000"/>
              <a:t>Considering different stakeholder theories of action</a:t>
            </a:r>
          </a:p>
          <a:p>
            <a:r>
              <a:rPr lang="en-GB" sz="2000"/>
              <a:t>Understanding how findings are affected by different assumptions</a:t>
            </a:r>
          </a:p>
          <a:p>
            <a:r>
              <a:rPr lang="en-GB" sz="2000"/>
              <a:t>"A concrete version of theory triangulation for evaluation is to examine the data from the perspective of various stakeholder positions with different theories of action about a program." - Patton (1999)</a:t>
            </a:r>
          </a:p>
          <a:p>
            <a:endParaRPr lang="en-GB" sz="2000"/>
          </a:p>
        </p:txBody>
      </p:sp>
    </p:spTree>
    <p:extLst>
      <p:ext uri="{BB962C8B-B14F-4D97-AF65-F5344CB8AC3E}">
        <p14:creationId xmlns:p14="http://schemas.microsoft.com/office/powerpoint/2010/main" val="266456558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Rectangle 10">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EC72A2E9-0CF3-8111-111F-10C15EF02171}"/>
              </a:ext>
            </a:extLst>
          </p:cNvPr>
          <p:cNvSpPr>
            <a:spLocks noGrp="1"/>
          </p:cNvSpPr>
          <p:nvPr>
            <p:ph type="title"/>
          </p:nvPr>
        </p:nvSpPr>
        <p:spPr>
          <a:xfrm>
            <a:off x="3315031" y="1380754"/>
            <a:ext cx="5561938" cy="2513516"/>
          </a:xfrm>
        </p:spPr>
        <p:txBody>
          <a:bodyPr vert="horz" lIns="91440" tIns="45720" rIns="91440" bIns="45720" rtlCol="0" anchor="b">
            <a:normAutofit/>
          </a:bodyPr>
          <a:lstStyle/>
          <a:p>
            <a:pPr algn="ctr"/>
            <a:r>
              <a:rPr lang="en-US" sz="6000" kern="1200" dirty="0">
                <a:solidFill>
                  <a:schemeClr val="tx1"/>
                </a:solidFill>
                <a:latin typeface="+mj-lt"/>
                <a:ea typeface="+mj-ea"/>
                <a:cs typeface="+mj-cs"/>
              </a:rPr>
              <a:t>And then</a:t>
            </a:r>
          </a:p>
        </p:txBody>
      </p:sp>
      <p:sp>
        <p:nvSpPr>
          <p:cNvPr id="15" name="Arc 14">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7" name="Oval 16">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9645804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841C43A-DE6D-BCED-8406-FE5F22577659}"/>
              </a:ext>
            </a:extLst>
          </p:cNvPr>
          <p:cNvPicPr>
            <a:picLocks noChangeAspect="1"/>
          </p:cNvPicPr>
          <p:nvPr/>
        </p:nvPicPr>
        <p:blipFill>
          <a:blip r:embed="rId2"/>
          <a:srcRect l="24625" t="19145" r="24701" b="5299"/>
          <a:stretch/>
        </p:blipFill>
        <p:spPr>
          <a:xfrm>
            <a:off x="3297191" y="643466"/>
            <a:ext cx="5597617" cy="5571067"/>
          </a:xfrm>
          <a:prstGeom prst="rect">
            <a:avLst/>
          </a:prstGeom>
        </p:spPr>
      </p:pic>
    </p:spTree>
    <p:extLst>
      <p:ext uri="{BB962C8B-B14F-4D97-AF65-F5344CB8AC3E}">
        <p14:creationId xmlns:p14="http://schemas.microsoft.com/office/powerpoint/2010/main" val="243879538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A0C7E-DE52-FDC2-D9EA-2FB65D26422E}"/>
              </a:ext>
            </a:extLst>
          </p:cNvPr>
          <p:cNvSpPr>
            <a:spLocks noGrp="1"/>
          </p:cNvSpPr>
          <p:nvPr>
            <p:ph type="title"/>
          </p:nvPr>
        </p:nvSpPr>
        <p:spPr/>
        <p:txBody>
          <a:bodyPr/>
          <a:lstStyle/>
          <a:p>
            <a:r>
              <a:rPr lang="en-GB" sz="4400" b="1" kern="0" dirty="0">
                <a:effectLst/>
                <a:latin typeface="Arial" panose="020B0604020202020204" pitchFamily="34" charset="0"/>
                <a:ea typeface="Times New Roman" panose="02020603050405020304" pitchFamily="18" charset="0"/>
                <a:cs typeface="Arial" panose="020B0604020202020204" pitchFamily="34" charset="0"/>
              </a:rPr>
              <a:t>Integrity in Analysis</a:t>
            </a:r>
            <a:br>
              <a:rPr lang="en-GB" sz="4400" kern="100" dirty="0">
                <a:effectLst/>
                <a:latin typeface="Aptos" panose="020B00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94F36401-63E7-EE0F-D11D-D7E9ED362B61}"/>
              </a:ext>
            </a:extLst>
          </p:cNvPr>
          <p:cNvSpPr>
            <a:spLocks noGrp="1"/>
          </p:cNvSpPr>
          <p:nvPr>
            <p:ph idx="1"/>
          </p:nvPr>
        </p:nvSpPr>
        <p:spPr/>
        <p:txBody>
          <a:bodyPr>
            <a:normAutofit lnSpcReduction="10000"/>
          </a:bodyPr>
          <a:lstStyle/>
          <a:p>
            <a:r>
              <a:rPr lang="en-GB" dirty="0"/>
              <a:t>"Once the researcher has described the patterns, linkages, and plausible explanations through inductive analysis, it is important to look for rival or competing themes and explanations." - Patton (1999)</a:t>
            </a:r>
          </a:p>
          <a:p>
            <a:r>
              <a:rPr lang="en-GB" dirty="0"/>
              <a:t>Key practices include:</a:t>
            </a:r>
          </a:p>
          <a:p>
            <a:r>
              <a:rPr lang="en-GB" dirty="0"/>
              <a:t>Testing rival explanations both inductively and logically</a:t>
            </a:r>
          </a:p>
          <a:p>
            <a:r>
              <a:rPr lang="en-GB" dirty="0"/>
              <a:t>Looking for data supporting alternative patterns</a:t>
            </a:r>
          </a:p>
          <a:p>
            <a:r>
              <a:rPr lang="en-GB" dirty="0"/>
              <a:t>Considering weight of evidence rather than absolute confirmation/disconfirmation</a:t>
            </a:r>
          </a:p>
          <a:p>
            <a:r>
              <a:rPr lang="en-GB" dirty="0"/>
              <a:t>Explicitly reporting alternative classification systems considered</a:t>
            </a:r>
          </a:p>
          <a:p>
            <a:r>
              <a:rPr lang="en-GB" dirty="0"/>
              <a:t>Demonstrating intellectual integrity in analytical process</a:t>
            </a:r>
          </a:p>
          <a:p>
            <a:endParaRPr lang="en-GB" dirty="0"/>
          </a:p>
        </p:txBody>
      </p:sp>
    </p:spTree>
    <p:extLst>
      <p:ext uri="{BB962C8B-B14F-4D97-AF65-F5344CB8AC3E}">
        <p14:creationId xmlns:p14="http://schemas.microsoft.com/office/powerpoint/2010/main" val="224017237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Video 5" descr="Peony Blooming">
            <a:extLst>
              <a:ext uri="{FF2B5EF4-FFF2-40B4-BE49-F238E27FC236}">
                <a16:creationId xmlns:a16="http://schemas.microsoft.com/office/drawing/2014/main" id="{1902AF6E-FEA3-58B3-EAA4-C4FCCE6A8AD4}"/>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1FDC6113-31FA-9BAB-41F0-64F6792DC83E}"/>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Bias</a:t>
            </a:r>
          </a:p>
        </p:txBody>
      </p:sp>
    </p:spTree>
    <p:extLst>
      <p:ext uri="{BB962C8B-B14F-4D97-AF65-F5344CB8AC3E}">
        <p14:creationId xmlns:p14="http://schemas.microsoft.com/office/powerpoint/2010/main" val="3391841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A8FA9C8-E032-CA19-5426-CB69252BE592}"/>
              </a:ext>
            </a:extLst>
          </p:cNvPr>
          <p:cNvPicPr>
            <a:picLocks noChangeAspect="1"/>
          </p:cNvPicPr>
          <p:nvPr/>
        </p:nvPicPr>
        <p:blipFill>
          <a:blip r:embed="rId2"/>
          <a:srcRect l="5935" t="19600" b="10770"/>
          <a:stretch/>
        </p:blipFill>
        <p:spPr>
          <a:xfrm>
            <a:off x="457200" y="642839"/>
            <a:ext cx="11277600" cy="5572322"/>
          </a:xfrm>
          <a:prstGeom prst="rect">
            <a:avLst/>
          </a:prstGeom>
        </p:spPr>
      </p:pic>
    </p:spTree>
    <p:extLst>
      <p:ext uri="{BB962C8B-B14F-4D97-AF65-F5344CB8AC3E}">
        <p14:creationId xmlns:p14="http://schemas.microsoft.com/office/powerpoint/2010/main" val="2849374708"/>
      </p:ext>
    </p:extLst>
  </p:cSld>
  <p:clrMapOvr>
    <a:masterClrMapping/>
  </p:clrMapOvr>
</p:sld>
</file>

<file path=ppt/theme/theme1.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27655E78-079B-4281-9788-5ADFAF77B819}">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07e8af73-2cea-42b9-949a-5a4007d303b0" xsi:nil="true"/>
    <lcf76f155ced4ddcb4097134ff3c332f xmlns="b622e6b6-be37-4c19-996c-e7128692fbab">
      <Terms xmlns="http://schemas.microsoft.com/office/infopath/2007/PartnerControls"/>
    </lcf76f155ced4ddcb4097134ff3c332f>
    <SharedWithUsers xmlns="07e8af73-2cea-42b9-949a-5a4007d303b0">
      <UserInfo>
        <DisplayName>IMH- Business_GRP Members</DisplayName>
        <AccountId>53</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D7AA9211839BE4A98E84508561A1038" ma:contentTypeVersion="15" ma:contentTypeDescription="Create a new document." ma:contentTypeScope="" ma:versionID="b31669ce7166e6a514b45c7f882530e4">
  <xsd:schema xmlns:xsd="http://www.w3.org/2001/XMLSchema" xmlns:xs="http://www.w3.org/2001/XMLSchema" xmlns:p="http://schemas.microsoft.com/office/2006/metadata/properties" xmlns:ns2="b622e6b6-be37-4c19-996c-e7128692fbab" xmlns:ns3="07e8af73-2cea-42b9-949a-5a4007d303b0" targetNamespace="http://schemas.microsoft.com/office/2006/metadata/properties" ma:root="true" ma:fieldsID="cc8c792d14316fc7f3dd4fa108d2e133" ns2:_="" ns3:_="">
    <xsd:import namespace="b622e6b6-be37-4c19-996c-e7128692fbab"/>
    <xsd:import namespace="07e8af73-2cea-42b9-949a-5a4007d303b0"/>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GenerationTime" minOccurs="0"/>
                <xsd:element ref="ns2:MediaServiceEventHashCode" minOccurs="0"/>
                <xsd:element ref="ns3:SharedWithUsers" minOccurs="0"/>
                <xsd:element ref="ns3:SharedWithDetails" minOccurs="0"/>
                <xsd:element ref="ns2:MediaServiceAutoKeyPoints" minOccurs="0"/>
                <xsd:element ref="ns2:MediaServiceKeyPoints" minOccurs="0"/>
                <xsd:element ref="ns2:lcf76f155ced4ddcb4097134ff3c332f" minOccurs="0"/>
                <xsd:element ref="ns3:TaxCatchAll" minOccurs="0"/>
                <xsd:element ref="ns2:MediaServiceOCR"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22e6b6-be37-4c19-996c-e7128692fb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7e8af73-2cea-42b9-949a-5a4007d303b0"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19" nillable="true" ma:displayName="Taxonomy Catch All Column" ma:hidden="true" ma:list="{a9140cc3-1f45-4b2c-ab16-9907f3782dc7}" ma:internalName="TaxCatchAll" ma:showField="CatchAllData" ma:web="07e8af73-2cea-42b9-949a-5a4007d303b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8C20373-58B8-4015-A249-EFCA68A3DC61}">
  <ds:schemaRefs>
    <ds:schemaRef ds:uri="http://purl.org/dc/dcmitype/"/>
    <ds:schemaRef ds:uri="http://purl.org/dc/elements/1.1/"/>
    <ds:schemaRef ds:uri="http://schemas.microsoft.com/office/2006/documentManagement/types"/>
    <ds:schemaRef ds:uri="http://www.w3.org/XML/1998/namespace"/>
    <ds:schemaRef ds:uri="http://schemas.microsoft.com/office/2006/metadata/properties"/>
    <ds:schemaRef ds:uri="http://schemas.microsoft.com/office/infopath/2007/PartnerControls"/>
    <ds:schemaRef ds:uri="http://schemas.openxmlformats.org/package/2006/metadata/core-properties"/>
    <ds:schemaRef ds:uri="07e8af73-2cea-42b9-949a-5a4007d303b0"/>
    <ds:schemaRef ds:uri="b622e6b6-be37-4c19-996c-e7128692fbab"/>
    <ds:schemaRef ds:uri="http://purl.org/dc/terms/"/>
  </ds:schemaRefs>
</ds:datastoreItem>
</file>

<file path=customXml/itemProps2.xml><?xml version="1.0" encoding="utf-8"?>
<ds:datastoreItem xmlns:ds="http://schemas.openxmlformats.org/officeDocument/2006/customXml" ds:itemID="{FCA31F75-C852-415B-B306-323E086254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622e6b6-be37-4c19-996c-e7128692fbab"/>
    <ds:schemaRef ds:uri="07e8af73-2cea-42b9-949a-5a4007d303b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7479C1D-E1BB-4D4E-B059-688CD024895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TotalTime>
  <Words>2683</Words>
  <Application>Microsoft Office PowerPoint</Application>
  <PresentationFormat>Widescreen</PresentationFormat>
  <Paragraphs>322</Paragraphs>
  <Slides>51</Slides>
  <Notes>5</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51</vt:i4>
      </vt:variant>
    </vt:vector>
  </HeadingPairs>
  <TitlesOfParts>
    <vt:vector size="57" baseType="lpstr">
      <vt:lpstr>Aptos</vt:lpstr>
      <vt:lpstr>Arial</vt:lpstr>
      <vt:lpstr>Calibri</vt:lpstr>
      <vt:lpstr>Calibri Light</vt:lpstr>
      <vt:lpstr>Symbol</vt:lpstr>
      <vt:lpstr>Office Theme</vt:lpstr>
      <vt:lpstr>RESEARCH PRINCIPLES AND PHILOSOPHY</vt:lpstr>
      <vt:lpstr>Transferability/Generalisability* Reliability and Validity in qualitative research</vt:lpstr>
      <vt:lpstr>RELIABILITY AND VALIDITY</vt:lpstr>
      <vt:lpstr>Introduction</vt:lpstr>
      <vt:lpstr>Nature of Qualitative Research versus Quantitative Research</vt:lpstr>
      <vt:lpstr>Continued</vt:lpstr>
      <vt:lpstr>Reliability and validity are relevant to ensuring credibility in qualitative research </vt:lpstr>
      <vt:lpstr>Differing Approaches to Research Quality</vt:lpstr>
      <vt:lpstr>PowerPoint Presentation</vt:lpstr>
      <vt:lpstr>Quality Concerns in Qualitative Research </vt:lpstr>
      <vt:lpstr>PowerPoint Presentation</vt:lpstr>
      <vt:lpstr>Transferability, Reliability and Validity in qualitative research</vt:lpstr>
      <vt:lpstr>Trustworthiness in Research</vt:lpstr>
      <vt:lpstr>Reliability</vt:lpstr>
      <vt:lpstr>Validity</vt:lpstr>
      <vt:lpstr>PowerPoint Presentation</vt:lpstr>
      <vt:lpstr>Lincoln and Guba (1985) proposed four criteria to establish trustworthiness in qualitative research as alternatives to the conventional quantitative concepts of reliability and validity</vt:lpstr>
      <vt:lpstr>PowerPoint Presentation</vt:lpstr>
      <vt:lpstr>PowerPoint Presentation</vt:lpstr>
      <vt:lpstr>Lincoln and Guba (1985)</vt:lpstr>
      <vt:lpstr>Truth Value in Qualitative Research </vt:lpstr>
      <vt:lpstr>Techniques for Enhancing Qualitative Quality</vt:lpstr>
      <vt:lpstr>Techniques</vt:lpstr>
      <vt:lpstr>Credibility techniques</vt:lpstr>
      <vt:lpstr>PowerPoint Presentation</vt:lpstr>
      <vt:lpstr>Transferability techniques</vt:lpstr>
      <vt:lpstr>Note: You don't have to 'achieve' transferability in your study – what you do have to do is be aware of and, if relevant, explain how transferable your results might be. </vt:lpstr>
      <vt:lpstr>Dependability techniques</vt:lpstr>
      <vt:lpstr>PowerPoint Presentation</vt:lpstr>
      <vt:lpstr>Confirmability techniques</vt:lpstr>
      <vt:lpstr>PowerPoint Presentation</vt:lpstr>
      <vt:lpstr>Whittemore, Chase, and Mandle's (2001) Quality Criteria for Qualitative Research</vt:lpstr>
      <vt:lpstr>PowerPoint Presentation</vt:lpstr>
      <vt:lpstr>Patton - The Three-Dimensional Credibility Framework </vt:lpstr>
      <vt:lpstr>PowerPoint Presentation</vt:lpstr>
      <vt:lpstr>Triangulation</vt:lpstr>
      <vt:lpstr>Patton (2009)</vt:lpstr>
      <vt:lpstr>PowerPoint Presentation</vt:lpstr>
      <vt:lpstr>PowerPoint Presentation</vt:lpstr>
      <vt:lpstr>Methods Triangulation: Reconciling Qualitative and Quantitative Data </vt:lpstr>
      <vt:lpstr>PowerPoint Presentation</vt:lpstr>
      <vt:lpstr>Triangulation of Qualitative Data Sources </vt:lpstr>
      <vt:lpstr>PowerPoint Presentation</vt:lpstr>
      <vt:lpstr>Analyst Triangulation </vt:lpstr>
      <vt:lpstr>PowerPoint Presentation</vt:lpstr>
      <vt:lpstr>Theory Triangulation </vt:lpstr>
      <vt:lpstr>And then</vt:lpstr>
      <vt:lpstr>PowerPoint Presentation</vt:lpstr>
      <vt:lpstr>Integrity in Analysis </vt:lpstr>
      <vt:lpstr>Bias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DBA7001 IDENTITY AND APPROACHES TO APPLIED BUSINESS RESEARCH</dc:title>
  <dc:creator>Caroline Jawad</dc:creator>
  <cp:lastModifiedBy>John Harris</cp:lastModifiedBy>
  <cp:revision>14</cp:revision>
  <dcterms:created xsi:type="dcterms:W3CDTF">2021-02-22T19:00:40Z</dcterms:created>
  <dcterms:modified xsi:type="dcterms:W3CDTF">2025-10-28T10:50:40Z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0x010100FD7AA9211839BE4A98E84508561A1038</vt:lpwstr>
  </property>
</Properties>
</file>