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9"/>
  </p:notesMasterIdLst>
  <p:sldIdLst>
    <p:sldId id="256" r:id="rId2"/>
    <p:sldId id="257" r:id="rId3"/>
    <p:sldId id="376" r:id="rId4"/>
    <p:sldId id="371" r:id="rId5"/>
    <p:sldId id="377" r:id="rId6"/>
    <p:sldId id="378" r:id="rId7"/>
    <p:sldId id="379" r:id="rId8"/>
    <p:sldId id="389" r:id="rId9"/>
    <p:sldId id="390" r:id="rId10"/>
    <p:sldId id="391" r:id="rId11"/>
    <p:sldId id="372" r:id="rId12"/>
    <p:sldId id="383" r:id="rId13"/>
    <p:sldId id="388" r:id="rId14"/>
    <p:sldId id="392" r:id="rId15"/>
    <p:sldId id="393" r:id="rId16"/>
    <p:sldId id="385" r:id="rId17"/>
    <p:sldId id="386" r:id="rId18"/>
    <p:sldId id="387" r:id="rId19"/>
    <p:sldId id="373" r:id="rId20"/>
    <p:sldId id="380" r:id="rId21"/>
    <p:sldId id="273" r:id="rId22"/>
    <p:sldId id="381" r:id="rId23"/>
    <p:sldId id="382" r:id="rId24"/>
    <p:sldId id="262" r:id="rId25"/>
    <p:sldId id="260" r:id="rId26"/>
    <p:sldId id="265" r:id="rId27"/>
    <p:sldId id="374" r:id="rId28"/>
    <p:sldId id="259" r:id="rId29"/>
    <p:sldId id="267" r:id="rId30"/>
    <p:sldId id="261" r:id="rId31"/>
    <p:sldId id="266" r:id="rId32"/>
    <p:sldId id="268" r:id="rId33"/>
    <p:sldId id="274" r:id="rId34"/>
    <p:sldId id="282" r:id="rId35"/>
    <p:sldId id="272" r:id="rId36"/>
    <p:sldId id="283" r:id="rId37"/>
    <p:sldId id="271" r:id="rId38"/>
    <p:sldId id="284" r:id="rId39"/>
    <p:sldId id="285" r:id="rId40"/>
    <p:sldId id="291" r:id="rId41"/>
    <p:sldId id="297" r:id="rId42"/>
    <p:sldId id="295" r:id="rId43"/>
    <p:sldId id="319" r:id="rId44"/>
    <p:sldId id="344" r:id="rId45"/>
    <p:sldId id="375" r:id="rId46"/>
    <p:sldId id="363" r:id="rId47"/>
    <p:sldId id="366" r:id="rId48"/>
    <p:sldId id="364" r:id="rId49"/>
    <p:sldId id="331" r:id="rId50"/>
    <p:sldId id="332" r:id="rId51"/>
    <p:sldId id="302" r:id="rId52"/>
    <p:sldId id="367" r:id="rId53"/>
    <p:sldId id="280" r:id="rId54"/>
    <p:sldId id="368" r:id="rId55"/>
    <p:sldId id="369" r:id="rId56"/>
    <p:sldId id="275" r:id="rId57"/>
    <p:sldId id="258"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DBD341-DA72-4508-B2E8-4C54294F52A2}" v="42" dt="2026-02-16T11:43:08.7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703EB9DF-5989-4BBE-B87C-CD5E2E48186C}"/>
    <pc:docChg chg="undo custSel addSld delSld modSld sldOrd">
      <pc:chgData name="Jonathan Pugh" userId="0c243754-e5db-4f8a-b480-e8b3756bbae8" providerId="ADAL" clId="{703EB9DF-5989-4BBE-B87C-CD5E2E48186C}" dt="2026-02-16T14:27:20.755" v="5186" actId="313"/>
      <pc:docMkLst>
        <pc:docMk/>
      </pc:docMkLst>
      <pc:sldChg chg="modSp mod">
        <pc:chgData name="Jonathan Pugh" userId="0c243754-e5db-4f8a-b480-e8b3756bbae8" providerId="ADAL" clId="{703EB9DF-5989-4BBE-B87C-CD5E2E48186C}" dt="2026-02-16T10:51:19.238" v="3665" actId="20577"/>
        <pc:sldMkLst>
          <pc:docMk/>
          <pc:sldMk cId="1485018102" sldId="256"/>
        </pc:sldMkLst>
        <pc:spChg chg="mod">
          <ac:chgData name="Jonathan Pugh" userId="0c243754-e5db-4f8a-b480-e8b3756bbae8" providerId="ADAL" clId="{703EB9DF-5989-4BBE-B87C-CD5E2E48186C}" dt="2026-02-16T10:51:19.238" v="3665" actId="20577"/>
          <ac:spMkLst>
            <pc:docMk/>
            <pc:sldMk cId="1485018102" sldId="256"/>
            <ac:spMk id="3" creationId="{67F8622E-F90A-097F-8225-96692AF23E7E}"/>
          </ac:spMkLst>
        </pc:spChg>
      </pc:sldChg>
      <pc:sldChg chg="modSp mod ord">
        <pc:chgData name="Jonathan Pugh" userId="0c243754-e5db-4f8a-b480-e8b3756bbae8" providerId="ADAL" clId="{703EB9DF-5989-4BBE-B87C-CD5E2E48186C}" dt="2026-02-13T15:18:45.253" v="332" actId="20577"/>
        <pc:sldMkLst>
          <pc:docMk/>
          <pc:sldMk cId="4280328572" sldId="257"/>
        </pc:sldMkLst>
        <pc:spChg chg="mod">
          <ac:chgData name="Jonathan Pugh" userId="0c243754-e5db-4f8a-b480-e8b3756bbae8" providerId="ADAL" clId="{703EB9DF-5989-4BBE-B87C-CD5E2E48186C}" dt="2026-02-13T15:18:45.253" v="332" actId="20577"/>
          <ac:spMkLst>
            <pc:docMk/>
            <pc:sldMk cId="4280328572" sldId="257"/>
            <ac:spMk id="2" creationId="{CB0425BF-7724-537B-27B1-E24BF1DDC372}"/>
          </ac:spMkLst>
        </pc:spChg>
        <pc:spChg chg="mod">
          <ac:chgData name="Jonathan Pugh" userId="0c243754-e5db-4f8a-b480-e8b3756bbae8" providerId="ADAL" clId="{703EB9DF-5989-4BBE-B87C-CD5E2E48186C}" dt="2026-02-13T15:17:23.340" v="296" actId="2711"/>
          <ac:spMkLst>
            <pc:docMk/>
            <pc:sldMk cId="4280328572" sldId="257"/>
            <ac:spMk id="3" creationId="{3F417F85-C567-EE85-7DFD-862BDFE9B113}"/>
          </ac:spMkLst>
        </pc:spChg>
      </pc:sldChg>
      <pc:sldChg chg="modSp mod modNotesTx">
        <pc:chgData name="Jonathan Pugh" userId="0c243754-e5db-4f8a-b480-e8b3756bbae8" providerId="ADAL" clId="{703EB9DF-5989-4BBE-B87C-CD5E2E48186C}" dt="2026-02-13T14:59:15.040" v="239" actId="1076"/>
        <pc:sldMkLst>
          <pc:docMk/>
          <pc:sldMk cId="569875972" sldId="265"/>
        </pc:sldMkLst>
        <pc:picChg chg="mod modCrop">
          <ac:chgData name="Jonathan Pugh" userId="0c243754-e5db-4f8a-b480-e8b3756bbae8" providerId="ADAL" clId="{703EB9DF-5989-4BBE-B87C-CD5E2E48186C}" dt="2026-02-13T14:59:15.040" v="239" actId="1076"/>
          <ac:picMkLst>
            <pc:docMk/>
            <pc:sldMk cId="569875972" sldId="265"/>
            <ac:picMk id="5" creationId="{89667248-C50C-71F8-70C3-A9CBC46759D1}"/>
          </ac:picMkLst>
        </pc:picChg>
      </pc:sldChg>
      <pc:sldChg chg="add">
        <pc:chgData name="Jonathan Pugh" userId="0c243754-e5db-4f8a-b480-e8b3756bbae8" providerId="ADAL" clId="{703EB9DF-5989-4BBE-B87C-CD5E2E48186C}" dt="2026-02-13T15:43:29.021" v="1672"/>
        <pc:sldMkLst>
          <pc:docMk/>
          <pc:sldMk cId="2347761740" sldId="273"/>
        </pc:sldMkLst>
      </pc:sldChg>
      <pc:sldChg chg="modSp mod">
        <pc:chgData name="Jonathan Pugh" userId="0c243754-e5db-4f8a-b480-e8b3756bbae8" providerId="ADAL" clId="{703EB9DF-5989-4BBE-B87C-CD5E2E48186C}" dt="2026-02-13T15:15:59.007" v="292" actId="2710"/>
        <pc:sldMkLst>
          <pc:docMk/>
          <pc:sldMk cId="729357485" sldId="275"/>
        </pc:sldMkLst>
        <pc:spChg chg="mod">
          <ac:chgData name="Jonathan Pugh" userId="0c243754-e5db-4f8a-b480-e8b3756bbae8" providerId="ADAL" clId="{703EB9DF-5989-4BBE-B87C-CD5E2E48186C}" dt="2026-02-13T15:15:59.007" v="292" actId="2710"/>
          <ac:spMkLst>
            <pc:docMk/>
            <pc:sldMk cId="729357485" sldId="275"/>
            <ac:spMk id="3" creationId="{E164DACC-7F4B-38A1-61C8-DCC5F763AA18}"/>
          </ac:spMkLst>
        </pc:spChg>
      </pc:sldChg>
      <pc:sldChg chg="modSp mod">
        <pc:chgData name="Jonathan Pugh" userId="0c243754-e5db-4f8a-b480-e8b3756bbae8" providerId="ADAL" clId="{703EB9DF-5989-4BBE-B87C-CD5E2E48186C}" dt="2026-02-13T15:00:43.988" v="255" actId="255"/>
        <pc:sldMkLst>
          <pc:docMk/>
          <pc:sldMk cId="1354589240" sldId="285"/>
        </pc:sldMkLst>
        <pc:spChg chg="mod">
          <ac:chgData name="Jonathan Pugh" userId="0c243754-e5db-4f8a-b480-e8b3756bbae8" providerId="ADAL" clId="{703EB9DF-5989-4BBE-B87C-CD5E2E48186C}" dt="2026-02-13T15:00:43.988" v="255" actId="255"/>
          <ac:spMkLst>
            <pc:docMk/>
            <pc:sldMk cId="1354589240" sldId="285"/>
            <ac:spMk id="2" creationId="{AFF2930D-80D2-E919-E4B1-4FEC8772C5AE}"/>
          </ac:spMkLst>
        </pc:spChg>
      </pc:sldChg>
      <pc:sldChg chg="modSp mod modNotesTx">
        <pc:chgData name="Jonathan Pugh" userId="0c243754-e5db-4f8a-b480-e8b3756bbae8" providerId="ADAL" clId="{703EB9DF-5989-4BBE-B87C-CD5E2E48186C}" dt="2026-02-13T15:05:15.128" v="285" actId="255"/>
        <pc:sldMkLst>
          <pc:docMk/>
          <pc:sldMk cId="59262645" sldId="344"/>
        </pc:sldMkLst>
        <pc:spChg chg="mod">
          <ac:chgData name="Jonathan Pugh" userId="0c243754-e5db-4f8a-b480-e8b3756bbae8" providerId="ADAL" clId="{703EB9DF-5989-4BBE-B87C-CD5E2E48186C}" dt="2026-02-13T15:05:15.128" v="285" actId="255"/>
          <ac:spMkLst>
            <pc:docMk/>
            <pc:sldMk cId="59262645" sldId="344"/>
            <ac:spMk id="3" creationId="{F89FEC2B-9CE1-D877-237B-6FB61A1DBC21}"/>
          </ac:spMkLst>
        </pc:spChg>
      </pc:sldChg>
      <pc:sldChg chg="modSp mod">
        <pc:chgData name="Jonathan Pugh" userId="0c243754-e5db-4f8a-b480-e8b3756bbae8" providerId="ADAL" clId="{703EB9DF-5989-4BBE-B87C-CD5E2E48186C}" dt="2026-02-13T15:16:17.540" v="294" actId="20577"/>
        <pc:sldMkLst>
          <pc:docMk/>
          <pc:sldMk cId="317223888" sldId="368"/>
        </pc:sldMkLst>
        <pc:spChg chg="mod">
          <ac:chgData name="Jonathan Pugh" userId="0c243754-e5db-4f8a-b480-e8b3756bbae8" providerId="ADAL" clId="{703EB9DF-5989-4BBE-B87C-CD5E2E48186C}" dt="2026-02-13T15:16:17.540" v="294" actId="20577"/>
          <ac:spMkLst>
            <pc:docMk/>
            <pc:sldMk cId="317223888" sldId="368"/>
            <ac:spMk id="3" creationId="{AB9AED31-49D4-F1EF-5B6F-53213469D6C9}"/>
          </ac:spMkLst>
        </pc:spChg>
      </pc:sldChg>
      <pc:sldChg chg="modSp new mod">
        <pc:chgData name="Jonathan Pugh" userId="0c243754-e5db-4f8a-b480-e8b3756bbae8" providerId="ADAL" clId="{703EB9DF-5989-4BBE-B87C-CD5E2E48186C}" dt="2026-02-13T14:56:29.104" v="178" actId="20577"/>
        <pc:sldMkLst>
          <pc:docMk/>
          <pc:sldMk cId="343459432" sldId="371"/>
        </pc:sldMkLst>
        <pc:spChg chg="mod">
          <ac:chgData name="Jonathan Pugh" userId="0c243754-e5db-4f8a-b480-e8b3756bbae8" providerId="ADAL" clId="{703EB9DF-5989-4BBE-B87C-CD5E2E48186C}" dt="2026-02-13T14:55:43.665" v="17"/>
          <ac:spMkLst>
            <pc:docMk/>
            <pc:sldMk cId="343459432" sldId="371"/>
            <ac:spMk id="2" creationId="{567DB436-CD7F-46C9-DEA4-0FFD147D9772}"/>
          </ac:spMkLst>
        </pc:spChg>
        <pc:spChg chg="mod">
          <ac:chgData name="Jonathan Pugh" userId="0c243754-e5db-4f8a-b480-e8b3756bbae8" providerId="ADAL" clId="{703EB9DF-5989-4BBE-B87C-CD5E2E48186C}" dt="2026-02-13T14:56:29.104" v="178" actId="20577"/>
          <ac:spMkLst>
            <pc:docMk/>
            <pc:sldMk cId="343459432" sldId="371"/>
            <ac:spMk id="3" creationId="{7100E913-117C-F870-E0FF-8EFF130077D7}"/>
          </ac:spMkLst>
        </pc:spChg>
      </pc:sldChg>
      <pc:sldChg chg="modSp new mod ord modNotesTx">
        <pc:chgData name="Jonathan Pugh" userId="0c243754-e5db-4f8a-b480-e8b3756bbae8" providerId="ADAL" clId="{703EB9DF-5989-4BBE-B87C-CD5E2E48186C}" dt="2026-02-16T11:20:12.367" v="4240"/>
        <pc:sldMkLst>
          <pc:docMk/>
          <pc:sldMk cId="1240354711" sldId="372"/>
        </pc:sldMkLst>
        <pc:spChg chg="mod">
          <ac:chgData name="Jonathan Pugh" userId="0c243754-e5db-4f8a-b480-e8b3756bbae8" providerId="ADAL" clId="{703EB9DF-5989-4BBE-B87C-CD5E2E48186C}" dt="2026-02-13T14:56:53.046" v="198" actId="20577"/>
          <ac:spMkLst>
            <pc:docMk/>
            <pc:sldMk cId="1240354711" sldId="372"/>
            <ac:spMk id="2" creationId="{05BBC9E9-912F-DF3A-19CE-B1209AE484E6}"/>
          </ac:spMkLst>
        </pc:spChg>
        <pc:spChg chg="mod">
          <ac:chgData name="Jonathan Pugh" userId="0c243754-e5db-4f8a-b480-e8b3756bbae8" providerId="ADAL" clId="{703EB9DF-5989-4BBE-B87C-CD5E2E48186C}" dt="2026-02-16T09:58:07.864" v="3177" actId="6549"/>
          <ac:spMkLst>
            <pc:docMk/>
            <pc:sldMk cId="1240354711" sldId="372"/>
            <ac:spMk id="3" creationId="{0CD564EA-097D-28C3-1B86-1DDE72599F1B}"/>
          </ac:spMkLst>
        </pc:spChg>
      </pc:sldChg>
      <pc:sldChg chg="modSp new mod modNotesTx">
        <pc:chgData name="Jonathan Pugh" userId="0c243754-e5db-4f8a-b480-e8b3756bbae8" providerId="ADAL" clId="{703EB9DF-5989-4BBE-B87C-CD5E2E48186C}" dt="2026-02-16T10:36:54.352" v="3631" actId="20577"/>
        <pc:sldMkLst>
          <pc:docMk/>
          <pc:sldMk cId="22948370" sldId="373"/>
        </pc:sldMkLst>
        <pc:spChg chg="mod">
          <ac:chgData name="Jonathan Pugh" userId="0c243754-e5db-4f8a-b480-e8b3756bbae8" providerId="ADAL" clId="{703EB9DF-5989-4BBE-B87C-CD5E2E48186C}" dt="2026-02-13T14:57:24.557" v="212" actId="20577"/>
          <ac:spMkLst>
            <pc:docMk/>
            <pc:sldMk cId="22948370" sldId="373"/>
            <ac:spMk id="2" creationId="{5072552C-679B-D368-2A5A-9D3019C7F0EB}"/>
          </ac:spMkLst>
        </pc:spChg>
        <pc:spChg chg="mod">
          <ac:chgData name="Jonathan Pugh" userId="0c243754-e5db-4f8a-b480-e8b3756bbae8" providerId="ADAL" clId="{703EB9DF-5989-4BBE-B87C-CD5E2E48186C}" dt="2026-02-16T10:36:34.874" v="3611" actId="20577"/>
          <ac:spMkLst>
            <pc:docMk/>
            <pc:sldMk cId="22948370" sldId="373"/>
            <ac:spMk id="3" creationId="{38EAED89-8FDE-135A-1F2A-FFACE105B060}"/>
          </ac:spMkLst>
        </pc:spChg>
      </pc:sldChg>
      <pc:sldChg chg="modSp new mod">
        <pc:chgData name="Jonathan Pugh" userId="0c243754-e5db-4f8a-b480-e8b3756bbae8" providerId="ADAL" clId="{703EB9DF-5989-4BBE-B87C-CD5E2E48186C}" dt="2026-02-13T15:35:32.025" v="1670" actId="20577"/>
        <pc:sldMkLst>
          <pc:docMk/>
          <pc:sldMk cId="2160250503" sldId="374"/>
        </pc:sldMkLst>
        <pc:spChg chg="mod">
          <ac:chgData name="Jonathan Pugh" userId="0c243754-e5db-4f8a-b480-e8b3756bbae8" providerId="ADAL" clId="{703EB9DF-5989-4BBE-B87C-CD5E2E48186C}" dt="2026-02-13T14:59:34.210" v="254" actId="20577"/>
          <ac:spMkLst>
            <pc:docMk/>
            <pc:sldMk cId="2160250503" sldId="374"/>
            <ac:spMk id="2" creationId="{17651D5E-3713-93AF-9E40-A0765828D2E4}"/>
          </ac:spMkLst>
        </pc:spChg>
        <pc:spChg chg="mod">
          <ac:chgData name="Jonathan Pugh" userId="0c243754-e5db-4f8a-b480-e8b3756bbae8" providerId="ADAL" clId="{703EB9DF-5989-4BBE-B87C-CD5E2E48186C}" dt="2026-02-13T15:35:32.025" v="1670" actId="20577"/>
          <ac:spMkLst>
            <pc:docMk/>
            <pc:sldMk cId="2160250503" sldId="374"/>
            <ac:spMk id="3" creationId="{336AF6B3-46B5-A895-D066-9544C96D3FE4}"/>
          </ac:spMkLst>
        </pc:spChg>
      </pc:sldChg>
      <pc:sldChg chg="modSp add mod">
        <pc:chgData name="Jonathan Pugh" userId="0c243754-e5db-4f8a-b480-e8b3756bbae8" providerId="ADAL" clId="{703EB9DF-5989-4BBE-B87C-CD5E2E48186C}" dt="2026-02-13T15:06:50.135" v="290" actId="20577"/>
        <pc:sldMkLst>
          <pc:docMk/>
          <pc:sldMk cId="133911533" sldId="375"/>
        </pc:sldMkLst>
        <pc:spChg chg="mod">
          <ac:chgData name="Jonathan Pugh" userId="0c243754-e5db-4f8a-b480-e8b3756bbae8" providerId="ADAL" clId="{703EB9DF-5989-4BBE-B87C-CD5E2E48186C}" dt="2026-02-13T15:06:50.135" v="290" actId="20577"/>
          <ac:spMkLst>
            <pc:docMk/>
            <pc:sldMk cId="133911533" sldId="375"/>
            <ac:spMk id="3" creationId="{9F42839D-9318-D802-11E7-60C0D453036C}"/>
          </ac:spMkLst>
        </pc:spChg>
      </pc:sldChg>
      <pc:sldChg chg="modSp new mod">
        <pc:chgData name="Jonathan Pugh" userId="0c243754-e5db-4f8a-b480-e8b3756bbae8" providerId="ADAL" clId="{703EB9DF-5989-4BBE-B87C-CD5E2E48186C}" dt="2026-02-13T15:18:35.634" v="313"/>
        <pc:sldMkLst>
          <pc:docMk/>
          <pc:sldMk cId="1788290885" sldId="376"/>
        </pc:sldMkLst>
        <pc:spChg chg="mod">
          <ac:chgData name="Jonathan Pugh" userId="0c243754-e5db-4f8a-b480-e8b3756bbae8" providerId="ADAL" clId="{703EB9DF-5989-4BBE-B87C-CD5E2E48186C}" dt="2026-02-13T15:18:35.634" v="313"/>
          <ac:spMkLst>
            <pc:docMk/>
            <pc:sldMk cId="1788290885" sldId="376"/>
            <ac:spMk id="2" creationId="{5507CD6F-33BF-077F-8BBC-1B09D7BD06E6}"/>
          </ac:spMkLst>
        </pc:spChg>
        <pc:spChg chg="mod">
          <ac:chgData name="Jonathan Pugh" userId="0c243754-e5db-4f8a-b480-e8b3756bbae8" providerId="ADAL" clId="{703EB9DF-5989-4BBE-B87C-CD5E2E48186C}" dt="2026-02-13T15:18:23.155" v="298"/>
          <ac:spMkLst>
            <pc:docMk/>
            <pc:sldMk cId="1788290885" sldId="376"/>
            <ac:spMk id="3" creationId="{635B2ACF-B684-F775-4FC0-05CDA51EA246}"/>
          </ac:spMkLst>
        </pc:spChg>
      </pc:sldChg>
      <pc:sldChg chg="modSp new mod">
        <pc:chgData name="Jonathan Pugh" userId="0c243754-e5db-4f8a-b480-e8b3756bbae8" providerId="ADAL" clId="{703EB9DF-5989-4BBE-B87C-CD5E2E48186C}" dt="2026-02-13T15:22:49.578" v="727" actId="20577"/>
        <pc:sldMkLst>
          <pc:docMk/>
          <pc:sldMk cId="1807642940" sldId="377"/>
        </pc:sldMkLst>
        <pc:spChg chg="mod">
          <ac:chgData name="Jonathan Pugh" userId="0c243754-e5db-4f8a-b480-e8b3756bbae8" providerId="ADAL" clId="{703EB9DF-5989-4BBE-B87C-CD5E2E48186C}" dt="2026-02-13T15:20:01.277" v="379" actId="20577"/>
          <ac:spMkLst>
            <pc:docMk/>
            <pc:sldMk cId="1807642940" sldId="377"/>
            <ac:spMk id="2" creationId="{20F63794-5479-533A-8486-1686CD85D386}"/>
          </ac:spMkLst>
        </pc:spChg>
        <pc:spChg chg="mod">
          <ac:chgData name="Jonathan Pugh" userId="0c243754-e5db-4f8a-b480-e8b3756bbae8" providerId="ADAL" clId="{703EB9DF-5989-4BBE-B87C-CD5E2E48186C}" dt="2026-02-13T15:22:49.578" v="727" actId="20577"/>
          <ac:spMkLst>
            <pc:docMk/>
            <pc:sldMk cId="1807642940" sldId="377"/>
            <ac:spMk id="3" creationId="{CDC82BE5-EE08-FBA2-6DE8-B8D6C8809B82}"/>
          </ac:spMkLst>
        </pc:spChg>
      </pc:sldChg>
      <pc:sldChg chg="modSp new mod">
        <pc:chgData name="Jonathan Pugh" userId="0c243754-e5db-4f8a-b480-e8b3756bbae8" providerId="ADAL" clId="{703EB9DF-5989-4BBE-B87C-CD5E2E48186C}" dt="2026-02-13T15:30:40.189" v="1358" actId="20577"/>
        <pc:sldMkLst>
          <pc:docMk/>
          <pc:sldMk cId="456135608" sldId="378"/>
        </pc:sldMkLst>
        <pc:spChg chg="mod">
          <ac:chgData name="Jonathan Pugh" userId="0c243754-e5db-4f8a-b480-e8b3756bbae8" providerId="ADAL" clId="{703EB9DF-5989-4BBE-B87C-CD5E2E48186C}" dt="2026-02-13T15:22:57.650" v="735" actId="20577"/>
          <ac:spMkLst>
            <pc:docMk/>
            <pc:sldMk cId="456135608" sldId="378"/>
            <ac:spMk id="2" creationId="{5B31D128-75B3-AA99-34DA-C69160996382}"/>
          </ac:spMkLst>
        </pc:spChg>
        <pc:spChg chg="mod">
          <ac:chgData name="Jonathan Pugh" userId="0c243754-e5db-4f8a-b480-e8b3756bbae8" providerId="ADAL" clId="{703EB9DF-5989-4BBE-B87C-CD5E2E48186C}" dt="2026-02-13T15:30:40.189" v="1358" actId="20577"/>
          <ac:spMkLst>
            <pc:docMk/>
            <pc:sldMk cId="456135608" sldId="378"/>
            <ac:spMk id="3" creationId="{0F9E3733-9E3A-D08C-E922-A6C2BAAAD2C5}"/>
          </ac:spMkLst>
        </pc:spChg>
      </pc:sldChg>
      <pc:sldChg chg="modSp new mod">
        <pc:chgData name="Jonathan Pugh" userId="0c243754-e5db-4f8a-b480-e8b3756bbae8" providerId="ADAL" clId="{703EB9DF-5989-4BBE-B87C-CD5E2E48186C}" dt="2026-02-16T10:52:28.879" v="3708" actId="20577"/>
        <pc:sldMkLst>
          <pc:docMk/>
          <pc:sldMk cId="284228770" sldId="379"/>
        </pc:sldMkLst>
        <pc:spChg chg="mod">
          <ac:chgData name="Jonathan Pugh" userId="0c243754-e5db-4f8a-b480-e8b3756bbae8" providerId="ADAL" clId="{703EB9DF-5989-4BBE-B87C-CD5E2E48186C}" dt="2026-02-13T15:27:18.425" v="992"/>
          <ac:spMkLst>
            <pc:docMk/>
            <pc:sldMk cId="284228770" sldId="379"/>
            <ac:spMk id="2" creationId="{F850B012-E06D-FF3C-BD20-E8759D1E8816}"/>
          </ac:spMkLst>
        </pc:spChg>
        <pc:spChg chg="mod">
          <ac:chgData name="Jonathan Pugh" userId="0c243754-e5db-4f8a-b480-e8b3756bbae8" providerId="ADAL" clId="{703EB9DF-5989-4BBE-B87C-CD5E2E48186C}" dt="2026-02-16T10:52:28.879" v="3708" actId="20577"/>
          <ac:spMkLst>
            <pc:docMk/>
            <pc:sldMk cId="284228770" sldId="379"/>
            <ac:spMk id="3" creationId="{B381DBF0-A507-2AE7-5ABF-22855A7EA694}"/>
          </ac:spMkLst>
        </pc:spChg>
      </pc:sldChg>
      <pc:sldChg chg="modSp new mod modNotesTx">
        <pc:chgData name="Jonathan Pugh" userId="0c243754-e5db-4f8a-b480-e8b3756bbae8" providerId="ADAL" clId="{703EB9DF-5989-4BBE-B87C-CD5E2E48186C}" dt="2026-02-16T14:27:20.755" v="5186" actId="313"/>
        <pc:sldMkLst>
          <pc:docMk/>
          <pc:sldMk cId="2929713631" sldId="380"/>
        </pc:sldMkLst>
        <pc:spChg chg="mod">
          <ac:chgData name="Jonathan Pugh" userId="0c243754-e5db-4f8a-b480-e8b3756bbae8" providerId="ADAL" clId="{703EB9DF-5989-4BBE-B87C-CD5E2E48186C}" dt="2026-02-16T14:27:20.755" v="5186" actId="313"/>
          <ac:spMkLst>
            <pc:docMk/>
            <pc:sldMk cId="2929713631" sldId="380"/>
            <ac:spMk id="2" creationId="{1721EC87-A4A6-CB03-6C27-E6A493B88B37}"/>
          </ac:spMkLst>
        </pc:spChg>
        <pc:spChg chg="mod">
          <ac:chgData name="Jonathan Pugh" userId="0c243754-e5db-4f8a-b480-e8b3756bbae8" providerId="ADAL" clId="{703EB9DF-5989-4BBE-B87C-CD5E2E48186C}" dt="2026-02-13T15:33:26" v="1483" actId="20577"/>
          <ac:spMkLst>
            <pc:docMk/>
            <pc:sldMk cId="2929713631" sldId="380"/>
            <ac:spMk id="3" creationId="{C749D18C-FBCD-19B6-D370-ADE1C72DB475}"/>
          </ac:spMkLst>
        </pc:spChg>
      </pc:sldChg>
      <pc:sldChg chg="modSp new mod">
        <pc:chgData name="Jonathan Pugh" userId="0c243754-e5db-4f8a-b480-e8b3756bbae8" providerId="ADAL" clId="{703EB9DF-5989-4BBE-B87C-CD5E2E48186C}" dt="2026-02-13T15:47:21.599" v="1689" actId="27636"/>
        <pc:sldMkLst>
          <pc:docMk/>
          <pc:sldMk cId="1386997189" sldId="381"/>
        </pc:sldMkLst>
        <pc:spChg chg="mod">
          <ac:chgData name="Jonathan Pugh" userId="0c243754-e5db-4f8a-b480-e8b3756bbae8" providerId="ADAL" clId="{703EB9DF-5989-4BBE-B87C-CD5E2E48186C}" dt="2026-02-13T15:44:00.561" v="1674"/>
          <ac:spMkLst>
            <pc:docMk/>
            <pc:sldMk cId="1386997189" sldId="381"/>
            <ac:spMk id="2" creationId="{19634263-E56C-6E5B-20CA-34284A4B1B0C}"/>
          </ac:spMkLst>
        </pc:spChg>
        <pc:spChg chg="mod">
          <ac:chgData name="Jonathan Pugh" userId="0c243754-e5db-4f8a-b480-e8b3756bbae8" providerId="ADAL" clId="{703EB9DF-5989-4BBE-B87C-CD5E2E48186C}" dt="2026-02-13T15:47:21.599" v="1689" actId="27636"/>
          <ac:spMkLst>
            <pc:docMk/>
            <pc:sldMk cId="1386997189" sldId="381"/>
            <ac:spMk id="3" creationId="{F6C9342E-C30B-12B5-667F-3A9DB5FE0ABD}"/>
          </ac:spMkLst>
        </pc:spChg>
      </pc:sldChg>
      <pc:sldChg chg="modSp add mod">
        <pc:chgData name="Jonathan Pugh" userId="0c243754-e5db-4f8a-b480-e8b3756bbae8" providerId="ADAL" clId="{703EB9DF-5989-4BBE-B87C-CD5E2E48186C}" dt="2026-02-13T15:47:10.438" v="1686" actId="27636"/>
        <pc:sldMkLst>
          <pc:docMk/>
          <pc:sldMk cId="2625949753" sldId="382"/>
        </pc:sldMkLst>
        <pc:spChg chg="mod">
          <ac:chgData name="Jonathan Pugh" userId="0c243754-e5db-4f8a-b480-e8b3756bbae8" providerId="ADAL" clId="{703EB9DF-5989-4BBE-B87C-CD5E2E48186C}" dt="2026-02-13T15:47:10.438" v="1686" actId="27636"/>
          <ac:spMkLst>
            <pc:docMk/>
            <pc:sldMk cId="2625949753" sldId="382"/>
            <ac:spMk id="3" creationId="{525E3465-61C4-770B-800E-97EC3BF7DBD8}"/>
          </ac:spMkLst>
        </pc:spChg>
      </pc:sldChg>
      <pc:sldChg chg="modSp new mod modNotesTx">
        <pc:chgData name="Jonathan Pugh" userId="0c243754-e5db-4f8a-b480-e8b3756bbae8" providerId="ADAL" clId="{703EB9DF-5989-4BBE-B87C-CD5E2E48186C}" dt="2026-02-16T10:02:56.925" v="3331" actId="20577"/>
        <pc:sldMkLst>
          <pc:docMk/>
          <pc:sldMk cId="1879272065" sldId="383"/>
        </pc:sldMkLst>
        <pc:spChg chg="mod">
          <ac:chgData name="Jonathan Pugh" userId="0c243754-e5db-4f8a-b480-e8b3756bbae8" providerId="ADAL" clId="{703EB9DF-5989-4BBE-B87C-CD5E2E48186C}" dt="2026-02-16T09:59:13.601" v="3216" actId="313"/>
          <ac:spMkLst>
            <pc:docMk/>
            <pc:sldMk cId="1879272065" sldId="383"/>
            <ac:spMk id="2" creationId="{DB284FA4-21C4-874F-88F2-0685CB18A96F}"/>
          </ac:spMkLst>
        </pc:spChg>
        <pc:spChg chg="mod">
          <ac:chgData name="Jonathan Pugh" userId="0c243754-e5db-4f8a-b480-e8b3756bbae8" providerId="ADAL" clId="{703EB9DF-5989-4BBE-B87C-CD5E2E48186C}" dt="2026-02-16T10:00:57.463" v="3230" actId="313"/>
          <ac:spMkLst>
            <pc:docMk/>
            <pc:sldMk cId="1879272065" sldId="383"/>
            <ac:spMk id="3" creationId="{F6153B96-4707-FCD8-6FC1-8C6089361A75}"/>
          </ac:spMkLst>
        </pc:spChg>
      </pc:sldChg>
      <pc:sldChg chg="modSp new del mod">
        <pc:chgData name="Jonathan Pugh" userId="0c243754-e5db-4f8a-b480-e8b3756bbae8" providerId="ADAL" clId="{703EB9DF-5989-4BBE-B87C-CD5E2E48186C}" dt="2026-02-16T10:48:16.013" v="3632" actId="47"/>
        <pc:sldMkLst>
          <pc:docMk/>
          <pc:sldMk cId="1449603370" sldId="384"/>
        </pc:sldMkLst>
        <pc:spChg chg="mod">
          <ac:chgData name="Jonathan Pugh" userId="0c243754-e5db-4f8a-b480-e8b3756bbae8" providerId="ADAL" clId="{703EB9DF-5989-4BBE-B87C-CD5E2E48186C}" dt="2026-02-16T09:36:25.288" v="2377" actId="20577"/>
          <ac:spMkLst>
            <pc:docMk/>
            <pc:sldMk cId="1449603370" sldId="384"/>
            <ac:spMk id="2" creationId="{E7CFA757-2BBB-A828-8353-5E9EBF307755}"/>
          </ac:spMkLst>
        </pc:spChg>
      </pc:sldChg>
      <pc:sldChg chg="modSp new mod">
        <pc:chgData name="Jonathan Pugh" userId="0c243754-e5db-4f8a-b480-e8b3756bbae8" providerId="ADAL" clId="{703EB9DF-5989-4BBE-B87C-CD5E2E48186C}" dt="2026-02-16T09:44:29.477" v="2921" actId="20577"/>
        <pc:sldMkLst>
          <pc:docMk/>
          <pc:sldMk cId="661052585" sldId="385"/>
        </pc:sldMkLst>
        <pc:spChg chg="mod">
          <ac:chgData name="Jonathan Pugh" userId="0c243754-e5db-4f8a-b480-e8b3756bbae8" providerId="ADAL" clId="{703EB9DF-5989-4BBE-B87C-CD5E2E48186C}" dt="2026-02-16T09:44:29.477" v="2921" actId="20577"/>
          <ac:spMkLst>
            <pc:docMk/>
            <pc:sldMk cId="661052585" sldId="385"/>
            <ac:spMk id="2" creationId="{265ED413-A5E9-5988-AAFB-81A0241F4C23}"/>
          </ac:spMkLst>
        </pc:spChg>
        <pc:spChg chg="mod">
          <ac:chgData name="Jonathan Pugh" userId="0c243754-e5db-4f8a-b480-e8b3756bbae8" providerId="ADAL" clId="{703EB9DF-5989-4BBE-B87C-CD5E2E48186C}" dt="2026-02-16T09:43:54.524" v="2911" actId="20577"/>
          <ac:spMkLst>
            <pc:docMk/>
            <pc:sldMk cId="661052585" sldId="385"/>
            <ac:spMk id="3" creationId="{1E382D1C-E8A6-8AA1-B37C-9F955A24FC90}"/>
          </ac:spMkLst>
        </pc:spChg>
      </pc:sldChg>
      <pc:sldChg chg="modSp new mod">
        <pc:chgData name="Jonathan Pugh" userId="0c243754-e5db-4f8a-b480-e8b3756bbae8" providerId="ADAL" clId="{703EB9DF-5989-4BBE-B87C-CD5E2E48186C}" dt="2026-02-16T09:45:37.915" v="2968" actId="20577"/>
        <pc:sldMkLst>
          <pc:docMk/>
          <pc:sldMk cId="3816721557" sldId="386"/>
        </pc:sldMkLst>
        <pc:spChg chg="mod">
          <ac:chgData name="Jonathan Pugh" userId="0c243754-e5db-4f8a-b480-e8b3756bbae8" providerId="ADAL" clId="{703EB9DF-5989-4BBE-B87C-CD5E2E48186C}" dt="2026-02-16T09:44:43.592" v="2958" actId="20577"/>
          <ac:spMkLst>
            <pc:docMk/>
            <pc:sldMk cId="3816721557" sldId="386"/>
            <ac:spMk id="2" creationId="{3056A7D9-78B4-34D6-6F58-346EF8D6BCA5}"/>
          </ac:spMkLst>
        </pc:spChg>
        <pc:spChg chg="mod">
          <ac:chgData name="Jonathan Pugh" userId="0c243754-e5db-4f8a-b480-e8b3756bbae8" providerId="ADAL" clId="{703EB9DF-5989-4BBE-B87C-CD5E2E48186C}" dt="2026-02-16T09:45:37.915" v="2968" actId="20577"/>
          <ac:spMkLst>
            <pc:docMk/>
            <pc:sldMk cId="3816721557" sldId="386"/>
            <ac:spMk id="3" creationId="{E1596BFF-3967-9A74-4165-2951D9F3F24B}"/>
          </ac:spMkLst>
        </pc:spChg>
      </pc:sldChg>
      <pc:sldChg chg="modSp add mod modNotesTx">
        <pc:chgData name="Jonathan Pugh" userId="0c243754-e5db-4f8a-b480-e8b3756bbae8" providerId="ADAL" clId="{703EB9DF-5989-4BBE-B87C-CD5E2E48186C}" dt="2026-02-16T09:50:02.587" v="3134" actId="20577"/>
        <pc:sldMkLst>
          <pc:docMk/>
          <pc:sldMk cId="2487393154" sldId="387"/>
        </pc:sldMkLst>
        <pc:spChg chg="mod">
          <ac:chgData name="Jonathan Pugh" userId="0c243754-e5db-4f8a-b480-e8b3756bbae8" providerId="ADAL" clId="{703EB9DF-5989-4BBE-B87C-CD5E2E48186C}" dt="2026-02-16T09:49:33.093" v="3057" actId="20577"/>
          <ac:spMkLst>
            <pc:docMk/>
            <pc:sldMk cId="2487393154" sldId="387"/>
            <ac:spMk id="3" creationId="{E8FBBE6E-0FB4-AE39-07E1-43718A01FC7F}"/>
          </ac:spMkLst>
        </pc:spChg>
      </pc:sldChg>
      <pc:sldChg chg="modSp new mod modNotesTx">
        <pc:chgData name="Jonathan Pugh" userId="0c243754-e5db-4f8a-b480-e8b3756bbae8" providerId="ADAL" clId="{703EB9DF-5989-4BBE-B87C-CD5E2E48186C}" dt="2026-02-16T10:02:52.203" v="3329" actId="20577"/>
        <pc:sldMkLst>
          <pc:docMk/>
          <pc:sldMk cId="2033960588" sldId="388"/>
        </pc:sldMkLst>
        <pc:spChg chg="mod">
          <ac:chgData name="Jonathan Pugh" userId="0c243754-e5db-4f8a-b480-e8b3756bbae8" providerId="ADAL" clId="{703EB9DF-5989-4BBE-B87C-CD5E2E48186C}" dt="2026-02-16T10:02:47.249" v="3327" actId="313"/>
          <ac:spMkLst>
            <pc:docMk/>
            <pc:sldMk cId="2033960588" sldId="388"/>
            <ac:spMk id="2" creationId="{B24CFF82-196A-046D-5D72-BBB2F7425D85}"/>
          </ac:spMkLst>
        </pc:spChg>
        <pc:spChg chg="mod">
          <ac:chgData name="Jonathan Pugh" userId="0c243754-e5db-4f8a-b480-e8b3756bbae8" providerId="ADAL" clId="{703EB9DF-5989-4BBE-B87C-CD5E2E48186C}" dt="2026-02-16T10:02:02.505" v="3269" actId="313"/>
          <ac:spMkLst>
            <pc:docMk/>
            <pc:sldMk cId="2033960588" sldId="388"/>
            <ac:spMk id="3" creationId="{54E2ADF2-4D62-8942-3A4D-A1AEACFD5BC7}"/>
          </ac:spMkLst>
        </pc:spChg>
      </pc:sldChg>
      <pc:sldChg chg="modSp new mod">
        <pc:chgData name="Jonathan Pugh" userId="0c243754-e5db-4f8a-b480-e8b3756bbae8" providerId="ADAL" clId="{703EB9DF-5989-4BBE-B87C-CD5E2E48186C}" dt="2026-02-16T11:51:28.642" v="5132" actId="20577"/>
        <pc:sldMkLst>
          <pc:docMk/>
          <pc:sldMk cId="1170581018" sldId="389"/>
        </pc:sldMkLst>
        <pc:spChg chg="mod">
          <ac:chgData name="Jonathan Pugh" userId="0c243754-e5db-4f8a-b480-e8b3756bbae8" providerId="ADAL" clId="{703EB9DF-5989-4BBE-B87C-CD5E2E48186C}" dt="2026-02-16T11:06:22.981" v="3729" actId="20577"/>
          <ac:spMkLst>
            <pc:docMk/>
            <pc:sldMk cId="1170581018" sldId="389"/>
            <ac:spMk id="2" creationId="{E681455E-1BCC-769B-BE73-0682C2878452}"/>
          </ac:spMkLst>
        </pc:spChg>
        <pc:spChg chg="mod">
          <ac:chgData name="Jonathan Pugh" userId="0c243754-e5db-4f8a-b480-e8b3756bbae8" providerId="ADAL" clId="{703EB9DF-5989-4BBE-B87C-CD5E2E48186C}" dt="2026-02-16T11:51:28.642" v="5132" actId="20577"/>
          <ac:spMkLst>
            <pc:docMk/>
            <pc:sldMk cId="1170581018" sldId="389"/>
            <ac:spMk id="3" creationId="{D0D9FC41-73FC-6D3F-65F1-8A8DBA194CD0}"/>
          </ac:spMkLst>
        </pc:spChg>
      </pc:sldChg>
      <pc:sldChg chg="modSp new mod">
        <pc:chgData name="Jonathan Pugh" userId="0c243754-e5db-4f8a-b480-e8b3756bbae8" providerId="ADAL" clId="{703EB9DF-5989-4BBE-B87C-CD5E2E48186C}" dt="2026-02-16T11:59:36.407" v="5185" actId="20577"/>
        <pc:sldMkLst>
          <pc:docMk/>
          <pc:sldMk cId="2959354854" sldId="390"/>
        </pc:sldMkLst>
        <pc:spChg chg="mod">
          <ac:chgData name="Jonathan Pugh" userId="0c243754-e5db-4f8a-b480-e8b3756bbae8" providerId="ADAL" clId="{703EB9DF-5989-4BBE-B87C-CD5E2E48186C}" dt="2026-02-16T11:09:35.081" v="3939" actId="20577"/>
          <ac:spMkLst>
            <pc:docMk/>
            <pc:sldMk cId="2959354854" sldId="390"/>
            <ac:spMk id="2" creationId="{18EEDF05-8F71-EF5C-7E8E-5BEE347140FA}"/>
          </ac:spMkLst>
        </pc:spChg>
        <pc:spChg chg="mod">
          <ac:chgData name="Jonathan Pugh" userId="0c243754-e5db-4f8a-b480-e8b3756bbae8" providerId="ADAL" clId="{703EB9DF-5989-4BBE-B87C-CD5E2E48186C}" dt="2026-02-16T11:59:36.407" v="5185" actId="20577"/>
          <ac:spMkLst>
            <pc:docMk/>
            <pc:sldMk cId="2959354854" sldId="390"/>
            <ac:spMk id="3" creationId="{68BBA3CF-B4E8-D316-6865-607271A0B2ED}"/>
          </ac:spMkLst>
        </pc:spChg>
      </pc:sldChg>
      <pc:sldChg chg="addSp delSp modSp new mod setBg">
        <pc:chgData name="Jonathan Pugh" userId="0c243754-e5db-4f8a-b480-e8b3756bbae8" providerId="ADAL" clId="{703EB9DF-5989-4BBE-B87C-CD5E2E48186C}" dt="2026-02-16T11:25:02.984" v="4300"/>
        <pc:sldMkLst>
          <pc:docMk/>
          <pc:sldMk cId="1049489936" sldId="391"/>
        </pc:sldMkLst>
        <pc:spChg chg="mod">
          <ac:chgData name="Jonathan Pugh" userId="0c243754-e5db-4f8a-b480-e8b3756bbae8" providerId="ADAL" clId="{703EB9DF-5989-4BBE-B87C-CD5E2E48186C}" dt="2026-02-16T11:21:30.996" v="4279" actId="26606"/>
          <ac:spMkLst>
            <pc:docMk/>
            <pc:sldMk cId="1049489936" sldId="391"/>
            <ac:spMk id="2" creationId="{8CE7B4E0-A0CF-22F4-B083-C5A558C01731}"/>
          </ac:spMkLst>
        </pc:spChg>
        <pc:spChg chg="del">
          <ac:chgData name="Jonathan Pugh" userId="0c243754-e5db-4f8a-b480-e8b3756bbae8" providerId="ADAL" clId="{703EB9DF-5989-4BBE-B87C-CD5E2E48186C}" dt="2026-02-16T11:21:27.309" v="4278"/>
          <ac:spMkLst>
            <pc:docMk/>
            <pc:sldMk cId="1049489936" sldId="391"/>
            <ac:spMk id="3" creationId="{94336C5A-B30F-9D4F-CDB2-93EC7C9B764B}"/>
          </ac:spMkLst>
        </pc:spChg>
        <pc:spChg chg="add">
          <ac:chgData name="Jonathan Pugh" userId="0c243754-e5db-4f8a-b480-e8b3756bbae8" providerId="ADAL" clId="{703EB9DF-5989-4BBE-B87C-CD5E2E48186C}" dt="2026-02-16T11:21:30.996" v="4279" actId="26606"/>
          <ac:spMkLst>
            <pc:docMk/>
            <pc:sldMk cId="1049489936" sldId="391"/>
            <ac:spMk id="9" creationId="{6C4028FD-8BAA-4A19-BFDE-594D991B7552}"/>
          </ac:spMkLst>
        </pc:spChg>
        <pc:graphicFrameChg chg="add mod modGraphic">
          <ac:chgData name="Jonathan Pugh" userId="0c243754-e5db-4f8a-b480-e8b3756bbae8" providerId="ADAL" clId="{703EB9DF-5989-4BBE-B87C-CD5E2E48186C}" dt="2026-02-16T11:24:30.462" v="4298" actId="115"/>
          <ac:graphicFrameMkLst>
            <pc:docMk/>
            <pc:sldMk cId="1049489936" sldId="391"/>
            <ac:graphicFrameMk id="4" creationId="{C9A63F1A-257E-5C13-78B1-4D1FCE3D375C}"/>
          </ac:graphicFrameMkLst>
        </pc:graphicFrameChg>
      </pc:sldChg>
      <pc:sldChg chg="modSp new mod">
        <pc:chgData name="Jonathan Pugh" userId="0c243754-e5db-4f8a-b480-e8b3756bbae8" providerId="ADAL" clId="{703EB9DF-5989-4BBE-B87C-CD5E2E48186C}" dt="2026-02-16T11:42:56.237" v="4609" actId="20577"/>
        <pc:sldMkLst>
          <pc:docMk/>
          <pc:sldMk cId="1570081417" sldId="392"/>
        </pc:sldMkLst>
        <pc:spChg chg="mod">
          <ac:chgData name="Jonathan Pugh" userId="0c243754-e5db-4f8a-b480-e8b3756bbae8" providerId="ADAL" clId="{703EB9DF-5989-4BBE-B87C-CD5E2E48186C}" dt="2026-02-16T11:37:15.627" v="4311" actId="20577"/>
          <ac:spMkLst>
            <pc:docMk/>
            <pc:sldMk cId="1570081417" sldId="392"/>
            <ac:spMk id="2" creationId="{1837DFCF-7B9B-8CEA-6722-8C9E39B2E597}"/>
          </ac:spMkLst>
        </pc:spChg>
        <pc:spChg chg="mod">
          <ac:chgData name="Jonathan Pugh" userId="0c243754-e5db-4f8a-b480-e8b3756bbae8" providerId="ADAL" clId="{703EB9DF-5989-4BBE-B87C-CD5E2E48186C}" dt="2026-02-16T11:42:56.237" v="4609" actId="20577"/>
          <ac:spMkLst>
            <pc:docMk/>
            <pc:sldMk cId="1570081417" sldId="392"/>
            <ac:spMk id="3" creationId="{BC7FA248-611E-E265-3FCF-31E3EA74C8CA}"/>
          </ac:spMkLst>
        </pc:spChg>
      </pc:sldChg>
      <pc:sldChg chg="modSp new mod modNotesTx">
        <pc:chgData name="Jonathan Pugh" userId="0c243754-e5db-4f8a-b480-e8b3756bbae8" providerId="ADAL" clId="{703EB9DF-5989-4BBE-B87C-CD5E2E48186C}" dt="2026-02-16T11:48:22.672" v="5119" actId="20577"/>
        <pc:sldMkLst>
          <pc:docMk/>
          <pc:sldMk cId="449927793" sldId="393"/>
        </pc:sldMkLst>
        <pc:spChg chg="mod">
          <ac:chgData name="Jonathan Pugh" userId="0c243754-e5db-4f8a-b480-e8b3756bbae8" providerId="ADAL" clId="{703EB9DF-5989-4BBE-B87C-CD5E2E48186C}" dt="2026-02-16T11:43:08.725" v="4611"/>
          <ac:spMkLst>
            <pc:docMk/>
            <pc:sldMk cId="449927793" sldId="393"/>
            <ac:spMk id="2" creationId="{3F270248-2B76-A4B9-5681-E5996012F2D9}"/>
          </ac:spMkLst>
        </pc:spChg>
        <pc:spChg chg="mod">
          <ac:chgData name="Jonathan Pugh" userId="0c243754-e5db-4f8a-b480-e8b3756bbae8" providerId="ADAL" clId="{703EB9DF-5989-4BBE-B87C-CD5E2E48186C}" dt="2026-02-16T11:45:34.507" v="4985" actId="20577"/>
          <ac:spMkLst>
            <pc:docMk/>
            <pc:sldMk cId="449927793" sldId="393"/>
            <ac:spMk id="3" creationId="{FBCA1E60-9CF7-7420-729F-A762EC12E59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89ED82-AD40-4A15-810A-19E9B0075928}"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853F29-A933-481A-A789-D51299CA3B51}" type="slidenum">
              <a:rPr lang="en-GB" smtClean="0"/>
              <a:t>‹#›</a:t>
            </a:fld>
            <a:endParaRPr lang="en-GB"/>
          </a:p>
        </p:txBody>
      </p:sp>
    </p:spTree>
    <p:extLst>
      <p:ext uri="{BB962C8B-B14F-4D97-AF65-F5344CB8AC3E}">
        <p14:creationId xmlns:p14="http://schemas.microsoft.com/office/powerpoint/2010/main" val="2853402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learninglab.rmit.edu.au/university-essentials/critical-thinking-and-argument-analysis/argument-analysis/elements-argument/"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learninglab.rmit.edu.au/university-essentials/critical-thinking-and-argument-analysis/argument-analysis/elements-argument/"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uwtsd.ac.uk/research/research-integrity-and-ethics"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uwtsd.ac.uk/research/research-integrity-and-ethics"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guides.library.ualberta.ca/indigenous-research/indigenous-knowledges"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(Bruner, Jerome, 1966:72 in Kershaw &amp; Nicholson, 2011; 13)</a:t>
            </a:r>
          </a:p>
          <a:p>
            <a:endParaRPr lang="en-GB" dirty="0"/>
          </a:p>
        </p:txBody>
      </p:sp>
      <p:sp>
        <p:nvSpPr>
          <p:cNvPr id="4" name="Slide Number Placeholder 3"/>
          <p:cNvSpPr>
            <a:spLocks noGrp="1"/>
          </p:cNvSpPr>
          <p:nvPr>
            <p:ph type="sldNum" sz="quarter" idx="5"/>
          </p:nvPr>
        </p:nvSpPr>
        <p:spPr/>
        <p:txBody>
          <a:bodyPr/>
          <a:lstStyle/>
          <a:p>
            <a:fld id="{E6853F29-A933-481A-A789-D51299CA3B51}" type="slidenum">
              <a:rPr lang="en-GB" smtClean="0"/>
              <a:t>1</a:t>
            </a:fld>
            <a:endParaRPr lang="en-GB"/>
          </a:p>
        </p:txBody>
      </p:sp>
    </p:spTree>
    <p:extLst>
      <p:ext uri="{BB962C8B-B14F-4D97-AF65-F5344CB8AC3E}">
        <p14:creationId xmlns:p14="http://schemas.microsoft.com/office/powerpoint/2010/main" val="2400399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Points 1-3 paraphrased from Cotterell, S. (2023) </a:t>
            </a:r>
            <a:r>
              <a:rPr lang="en-GB" i="1" dirty="0"/>
              <a:t>Critical Thinking Skills: Effective Analysis, Argument and Reflection. </a:t>
            </a:r>
            <a:r>
              <a:rPr lang="en-GB" sz="1200" b="0" i="0" kern="1200" dirty="0">
                <a:solidFill>
                  <a:schemeClr val="tx1"/>
                </a:solidFill>
                <a:effectLst/>
                <a:latin typeface="+mn-lt"/>
                <a:ea typeface="+mn-ea"/>
                <a:cs typeface="+mn-cs"/>
              </a:rPr>
              <a:t>4th edition. London: Bloomsbury Academic.</a:t>
            </a:r>
            <a:endParaRPr lang="en-GB" dirty="0"/>
          </a:p>
        </p:txBody>
      </p:sp>
      <p:sp>
        <p:nvSpPr>
          <p:cNvPr id="4" name="Slide Number Placeholder 3"/>
          <p:cNvSpPr>
            <a:spLocks noGrp="1"/>
          </p:cNvSpPr>
          <p:nvPr>
            <p:ph type="sldNum" sz="quarter" idx="5"/>
          </p:nvPr>
        </p:nvSpPr>
        <p:spPr/>
        <p:txBody>
          <a:bodyPr/>
          <a:lstStyle/>
          <a:p>
            <a:fld id="{E6853F29-A933-481A-A789-D51299CA3B51}" type="slidenum">
              <a:rPr lang="en-GB" smtClean="0"/>
              <a:t>11</a:t>
            </a:fld>
            <a:endParaRPr lang="en-GB"/>
          </a:p>
        </p:txBody>
      </p:sp>
    </p:spTree>
    <p:extLst>
      <p:ext uri="{BB962C8B-B14F-4D97-AF65-F5344CB8AC3E}">
        <p14:creationId xmlns:p14="http://schemas.microsoft.com/office/powerpoint/2010/main" val="3990245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Cotterell, S. (2023) </a:t>
            </a:r>
            <a:r>
              <a:rPr lang="en-GB" i="1" dirty="0"/>
              <a:t>Critical Thinking Skills: Effective Analysis, Argument and Reflection. </a:t>
            </a:r>
            <a:r>
              <a:rPr lang="en-GB" sz="1200" b="0" i="0" kern="1200" dirty="0">
                <a:solidFill>
                  <a:schemeClr val="tx1"/>
                </a:solidFill>
                <a:effectLst/>
                <a:latin typeface="+mn-lt"/>
                <a:ea typeface="+mn-ea"/>
                <a:cs typeface="+mn-cs"/>
              </a:rPr>
              <a:t>4th edition. London: Bloomsbury Academic. Page 38</a:t>
            </a:r>
            <a:endParaRPr lang="en-GB" dirty="0"/>
          </a:p>
        </p:txBody>
      </p:sp>
      <p:sp>
        <p:nvSpPr>
          <p:cNvPr id="4" name="Slide Number Placeholder 3"/>
          <p:cNvSpPr>
            <a:spLocks noGrp="1"/>
          </p:cNvSpPr>
          <p:nvPr>
            <p:ph type="sldNum" sz="quarter" idx="5"/>
          </p:nvPr>
        </p:nvSpPr>
        <p:spPr/>
        <p:txBody>
          <a:bodyPr/>
          <a:lstStyle/>
          <a:p>
            <a:fld id="{E6853F29-A933-481A-A789-D51299CA3B51}" type="slidenum">
              <a:rPr lang="en-GB" smtClean="0"/>
              <a:t>12</a:t>
            </a:fld>
            <a:endParaRPr lang="en-GB"/>
          </a:p>
        </p:txBody>
      </p:sp>
    </p:spTree>
    <p:extLst>
      <p:ext uri="{BB962C8B-B14F-4D97-AF65-F5344CB8AC3E}">
        <p14:creationId xmlns:p14="http://schemas.microsoft.com/office/powerpoint/2010/main" val="910258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Cotterell, S. (2023) </a:t>
            </a:r>
            <a:r>
              <a:rPr lang="en-GB" i="1" dirty="0"/>
              <a:t>Critical Thinking Skills: Effective Analysis, Argument and Reflection. </a:t>
            </a:r>
            <a:r>
              <a:rPr lang="en-GB" sz="1200" b="0" i="0" kern="1200" dirty="0">
                <a:solidFill>
                  <a:schemeClr val="tx1"/>
                </a:solidFill>
                <a:effectLst/>
                <a:latin typeface="+mn-lt"/>
                <a:ea typeface="+mn-ea"/>
                <a:cs typeface="+mn-cs"/>
              </a:rPr>
              <a:t>4th edition. London: Bloomsbury Academic. Page 38</a:t>
            </a:r>
            <a:endParaRPr lang="en-GB" dirty="0"/>
          </a:p>
          <a:p>
            <a:endParaRPr lang="en-GB" dirty="0"/>
          </a:p>
        </p:txBody>
      </p:sp>
      <p:sp>
        <p:nvSpPr>
          <p:cNvPr id="4" name="Slide Number Placeholder 3"/>
          <p:cNvSpPr>
            <a:spLocks noGrp="1"/>
          </p:cNvSpPr>
          <p:nvPr>
            <p:ph type="sldNum" sz="quarter" idx="5"/>
          </p:nvPr>
        </p:nvSpPr>
        <p:spPr/>
        <p:txBody>
          <a:bodyPr/>
          <a:lstStyle/>
          <a:p>
            <a:fld id="{E6853F29-A933-481A-A789-D51299CA3B51}" type="slidenum">
              <a:rPr lang="en-GB" smtClean="0"/>
              <a:t>13</a:t>
            </a:fld>
            <a:endParaRPr lang="en-GB"/>
          </a:p>
        </p:txBody>
      </p:sp>
    </p:spTree>
    <p:extLst>
      <p:ext uri="{BB962C8B-B14F-4D97-AF65-F5344CB8AC3E}">
        <p14:creationId xmlns:p14="http://schemas.microsoft.com/office/powerpoint/2010/main" val="1852725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and why you are evaluating are important factors too. Consider purpose, process, themes, methods, ethics, </a:t>
            </a:r>
          </a:p>
        </p:txBody>
      </p:sp>
      <p:sp>
        <p:nvSpPr>
          <p:cNvPr id="4" name="Slide Number Placeholder 3"/>
          <p:cNvSpPr>
            <a:spLocks noGrp="1"/>
          </p:cNvSpPr>
          <p:nvPr>
            <p:ph type="sldNum" sz="quarter" idx="5"/>
          </p:nvPr>
        </p:nvSpPr>
        <p:spPr/>
        <p:txBody>
          <a:bodyPr/>
          <a:lstStyle/>
          <a:p>
            <a:fld id="{E6853F29-A933-481A-A789-D51299CA3B51}" type="slidenum">
              <a:rPr lang="en-GB" smtClean="0"/>
              <a:t>15</a:t>
            </a:fld>
            <a:endParaRPr lang="en-GB"/>
          </a:p>
        </p:txBody>
      </p:sp>
    </p:spTree>
    <p:extLst>
      <p:ext uri="{BB962C8B-B14F-4D97-AF65-F5344CB8AC3E}">
        <p14:creationId xmlns:p14="http://schemas.microsoft.com/office/powerpoint/2010/main" val="15482581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Elements of an argument - Learning Lab - RMIT University</a:t>
            </a:r>
            <a:endParaRPr lang="en-GB" dirty="0"/>
          </a:p>
        </p:txBody>
      </p:sp>
      <p:sp>
        <p:nvSpPr>
          <p:cNvPr id="4" name="Slide Number Placeholder 3"/>
          <p:cNvSpPr>
            <a:spLocks noGrp="1"/>
          </p:cNvSpPr>
          <p:nvPr>
            <p:ph type="sldNum" sz="quarter" idx="5"/>
          </p:nvPr>
        </p:nvSpPr>
        <p:spPr/>
        <p:txBody>
          <a:bodyPr/>
          <a:lstStyle/>
          <a:p>
            <a:fld id="{E6853F29-A933-481A-A789-D51299CA3B51}" type="slidenum">
              <a:rPr lang="en-GB" smtClean="0"/>
              <a:t>17</a:t>
            </a:fld>
            <a:endParaRPr lang="en-GB"/>
          </a:p>
        </p:txBody>
      </p:sp>
    </p:spTree>
    <p:extLst>
      <p:ext uri="{BB962C8B-B14F-4D97-AF65-F5344CB8AC3E}">
        <p14:creationId xmlns:p14="http://schemas.microsoft.com/office/powerpoint/2010/main" val="4199668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CC0A27-36FA-6646-8A18-521D52BB02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42A3B8-27FD-378C-2A1F-B3AC88FA16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F1D1AF-C144-D3C3-9F2C-D58B16456152}"/>
              </a:ext>
            </a:extLst>
          </p:cNvPr>
          <p:cNvSpPr>
            <a:spLocks noGrp="1"/>
          </p:cNvSpPr>
          <p:nvPr>
            <p:ph type="body" idx="1"/>
          </p:nvPr>
        </p:nvSpPr>
        <p:spPr/>
        <p:txBody>
          <a:bodyPr/>
          <a:lstStyle/>
          <a:p>
            <a:r>
              <a:rPr lang="en-GB" dirty="0">
                <a:hlinkClick r:id="rId3"/>
              </a:rPr>
              <a:t>Elements of an argument - Learning Lab - RMIT University</a:t>
            </a:r>
            <a:endParaRPr lang="en-GB" dirty="0"/>
          </a:p>
          <a:p>
            <a:r>
              <a:rPr lang="en-GB" dirty="0"/>
              <a:t>*danger of repetition without development but a positive consideration. </a:t>
            </a:r>
          </a:p>
        </p:txBody>
      </p:sp>
      <p:sp>
        <p:nvSpPr>
          <p:cNvPr id="4" name="Slide Number Placeholder 3">
            <a:extLst>
              <a:ext uri="{FF2B5EF4-FFF2-40B4-BE49-F238E27FC236}">
                <a16:creationId xmlns:a16="http://schemas.microsoft.com/office/drawing/2014/main" id="{8120D367-7ABF-FE91-E10E-61B33A3B9381}"/>
              </a:ext>
            </a:extLst>
          </p:cNvPr>
          <p:cNvSpPr>
            <a:spLocks noGrp="1"/>
          </p:cNvSpPr>
          <p:nvPr>
            <p:ph type="sldNum" sz="quarter" idx="5"/>
          </p:nvPr>
        </p:nvSpPr>
        <p:spPr/>
        <p:txBody>
          <a:bodyPr/>
          <a:lstStyle/>
          <a:p>
            <a:fld id="{E6853F29-A933-481A-A789-D51299CA3B51}" type="slidenum">
              <a:rPr lang="en-GB" smtClean="0"/>
              <a:t>18</a:t>
            </a:fld>
            <a:endParaRPr lang="en-GB"/>
          </a:p>
        </p:txBody>
      </p:sp>
    </p:spTree>
    <p:extLst>
      <p:ext uri="{BB962C8B-B14F-4D97-AF65-F5344CB8AC3E}">
        <p14:creationId xmlns:p14="http://schemas.microsoft.com/office/powerpoint/2010/main" val="13177581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https://youtu.be/n_P5GMbj2j4?si=fNWklHfOXbUg2DKi accessed 16/02/2026</a:t>
            </a:r>
          </a:p>
        </p:txBody>
      </p:sp>
      <p:sp>
        <p:nvSpPr>
          <p:cNvPr id="4" name="Slide Number Placeholder 3"/>
          <p:cNvSpPr>
            <a:spLocks noGrp="1"/>
          </p:cNvSpPr>
          <p:nvPr>
            <p:ph type="sldNum" sz="quarter" idx="5"/>
          </p:nvPr>
        </p:nvSpPr>
        <p:spPr/>
        <p:txBody>
          <a:bodyPr/>
          <a:lstStyle/>
          <a:p>
            <a:fld id="{E6853F29-A933-481A-A789-D51299CA3B51}" type="slidenum">
              <a:rPr lang="en-GB" smtClean="0"/>
              <a:t>19</a:t>
            </a:fld>
            <a:endParaRPr lang="en-GB"/>
          </a:p>
        </p:txBody>
      </p:sp>
    </p:spTree>
    <p:extLst>
      <p:ext uri="{BB962C8B-B14F-4D97-AF65-F5344CB8AC3E}">
        <p14:creationId xmlns:p14="http://schemas.microsoft.com/office/powerpoint/2010/main" val="28696531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upon the same process with ATR LOs last year</a:t>
            </a:r>
          </a:p>
        </p:txBody>
      </p:sp>
      <p:sp>
        <p:nvSpPr>
          <p:cNvPr id="4" name="Slide Number Placeholder 3"/>
          <p:cNvSpPr>
            <a:spLocks noGrp="1"/>
          </p:cNvSpPr>
          <p:nvPr>
            <p:ph type="sldNum" sz="quarter" idx="5"/>
          </p:nvPr>
        </p:nvSpPr>
        <p:spPr/>
        <p:txBody>
          <a:bodyPr/>
          <a:lstStyle/>
          <a:p>
            <a:fld id="{E6853F29-A933-481A-A789-D51299CA3B51}" type="slidenum">
              <a:rPr lang="en-GB" smtClean="0"/>
              <a:t>20</a:t>
            </a:fld>
            <a:endParaRPr lang="en-GB"/>
          </a:p>
        </p:txBody>
      </p:sp>
    </p:spTree>
    <p:extLst>
      <p:ext uri="{BB962C8B-B14F-4D97-AF65-F5344CB8AC3E}">
        <p14:creationId xmlns:p14="http://schemas.microsoft.com/office/powerpoint/2010/main" val="12770627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Hawthorne effect – participants change behaviour when they know they are being watched.  </a:t>
            </a:r>
          </a:p>
          <a:p>
            <a:endParaRPr lang="en-GB" dirty="0"/>
          </a:p>
        </p:txBody>
      </p:sp>
      <p:sp>
        <p:nvSpPr>
          <p:cNvPr id="4" name="Slide Number Placeholder 3"/>
          <p:cNvSpPr>
            <a:spLocks noGrp="1"/>
          </p:cNvSpPr>
          <p:nvPr>
            <p:ph type="sldNum" sz="quarter" idx="5"/>
          </p:nvPr>
        </p:nvSpPr>
        <p:spPr/>
        <p:txBody>
          <a:bodyPr/>
          <a:lstStyle/>
          <a:p>
            <a:fld id="{147BA938-8969-49D1-8FFE-D2A03D90D73F}" type="slidenum">
              <a:rPr lang="en-GB" smtClean="0"/>
              <a:t>21</a:t>
            </a:fld>
            <a:endParaRPr lang="en-GB"/>
          </a:p>
        </p:txBody>
      </p:sp>
    </p:spTree>
    <p:extLst>
      <p:ext uri="{BB962C8B-B14F-4D97-AF65-F5344CB8AC3E}">
        <p14:creationId xmlns:p14="http://schemas.microsoft.com/office/powerpoint/2010/main" val="42917176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Research Integrity and Ethics | University of Wales Trinity Saint David</a:t>
            </a:r>
            <a:endParaRPr lang="en-GB" dirty="0"/>
          </a:p>
        </p:txBody>
      </p:sp>
      <p:sp>
        <p:nvSpPr>
          <p:cNvPr id="4" name="Slide Number Placeholder 3"/>
          <p:cNvSpPr>
            <a:spLocks noGrp="1"/>
          </p:cNvSpPr>
          <p:nvPr>
            <p:ph type="sldNum" sz="quarter" idx="5"/>
          </p:nvPr>
        </p:nvSpPr>
        <p:spPr/>
        <p:txBody>
          <a:bodyPr/>
          <a:lstStyle/>
          <a:p>
            <a:fld id="{E6853F29-A933-481A-A789-D51299CA3B51}" type="slidenum">
              <a:rPr lang="en-GB" smtClean="0"/>
              <a:t>22</a:t>
            </a:fld>
            <a:endParaRPr lang="en-GB"/>
          </a:p>
        </p:txBody>
      </p:sp>
    </p:spTree>
    <p:extLst>
      <p:ext uri="{BB962C8B-B14F-4D97-AF65-F5344CB8AC3E}">
        <p14:creationId xmlns:p14="http://schemas.microsoft.com/office/powerpoint/2010/main" val="19057476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Research Integrity and Ethics | University of Wales Trinity Saint David</a:t>
            </a:r>
            <a:endParaRPr lang="en-GB" dirty="0"/>
          </a:p>
        </p:txBody>
      </p:sp>
      <p:sp>
        <p:nvSpPr>
          <p:cNvPr id="4" name="Slide Number Placeholder 3"/>
          <p:cNvSpPr>
            <a:spLocks noGrp="1"/>
          </p:cNvSpPr>
          <p:nvPr>
            <p:ph type="sldNum" sz="quarter" idx="5"/>
          </p:nvPr>
        </p:nvSpPr>
        <p:spPr/>
        <p:txBody>
          <a:bodyPr/>
          <a:lstStyle/>
          <a:p>
            <a:fld id="{E6853F29-A933-481A-A789-D51299CA3B51}" type="slidenum">
              <a:rPr lang="en-GB" smtClean="0"/>
              <a:t>23</a:t>
            </a:fld>
            <a:endParaRPr lang="en-GB"/>
          </a:p>
        </p:txBody>
      </p:sp>
    </p:spTree>
    <p:extLst>
      <p:ext uri="{BB962C8B-B14F-4D97-AF65-F5344CB8AC3E}">
        <p14:creationId xmlns:p14="http://schemas.microsoft.com/office/powerpoint/2010/main" val="14803532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270125</a:t>
            </a:r>
          </a:p>
        </p:txBody>
      </p:sp>
      <p:sp>
        <p:nvSpPr>
          <p:cNvPr id="4" name="Slide Number Placeholder 3"/>
          <p:cNvSpPr>
            <a:spLocks noGrp="1"/>
          </p:cNvSpPr>
          <p:nvPr>
            <p:ph type="sldNum" sz="quarter" idx="5"/>
          </p:nvPr>
        </p:nvSpPr>
        <p:spPr/>
        <p:txBody>
          <a:bodyPr/>
          <a:lstStyle/>
          <a:p>
            <a:fld id="{E6853F29-A933-481A-A789-D51299CA3B51}" type="slidenum">
              <a:rPr lang="en-GB" smtClean="0"/>
              <a:t>24</a:t>
            </a:fld>
            <a:endParaRPr lang="en-GB"/>
          </a:p>
        </p:txBody>
      </p:sp>
    </p:spTree>
    <p:extLst>
      <p:ext uri="{BB962C8B-B14F-4D97-AF65-F5344CB8AC3E}">
        <p14:creationId xmlns:p14="http://schemas.microsoft.com/office/powerpoint/2010/main" val="25691392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28 of 492 Denscombe,2014</a:t>
            </a:r>
          </a:p>
        </p:txBody>
      </p:sp>
      <p:sp>
        <p:nvSpPr>
          <p:cNvPr id="4" name="Slide Number Placeholder 3"/>
          <p:cNvSpPr>
            <a:spLocks noGrp="1"/>
          </p:cNvSpPr>
          <p:nvPr>
            <p:ph type="sldNum" sz="quarter" idx="5"/>
          </p:nvPr>
        </p:nvSpPr>
        <p:spPr/>
        <p:txBody>
          <a:bodyPr/>
          <a:lstStyle/>
          <a:p>
            <a:fld id="{E6853F29-A933-481A-A789-D51299CA3B51}" type="slidenum">
              <a:rPr lang="en-GB" smtClean="0"/>
              <a:t>26</a:t>
            </a:fld>
            <a:endParaRPr lang="en-GB"/>
          </a:p>
        </p:txBody>
      </p:sp>
    </p:spTree>
    <p:extLst>
      <p:ext uri="{BB962C8B-B14F-4D97-AF65-F5344CB8AC3E}">
        <p14:creationId xmlns:p14="http://schemas.microsoft.com/office/powerpoint/2010/main" val="14986417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*Freire, P. (2005) </a:t>
            </a:r>
            <a:r>
              <a:rPr lang="en-GB" i="1" dirty="0"/>
              <a:t>Pedagogy of Hope</a:t>
            </a:r>
            <a:r>
              <a:rPr lang="en-GB" dirty="0"/>
              <a:t>. Bloomsbury; London.</a:t>
            </a:r>
          </a:p>
          <a:p>
            <a:r>
              <a:rPr lang="en-GB" dirty="0"/>
              <a:t>*Denzin, Performance Ethnography, 2003 – as noted in O’Connor and Anderson’s endnotes.</a:t>
            </a:r>
          </a:p>
        </p:txBody>
      </p:sp>
      <p:sp>
        <p:nvSpPr>
          <p:cNvPr id="4" name="Slide Number Placeholder 3"/>
          <p:cNvSpPr>
            <a:spLocks noGrp="1"/>
          </p:cNvSpPr>
          <p:nvPr>
            <p:ph type="sldNum" sz="quarter" idx="5"/>
          </p:nvPr>
        </p:nvSpPr>
        <p:spPr/>
        <p:txBody>
          <a:bodyPr/>
          <a:lstStyle/>
          <a:p>
            <a:fld id="{FEFD0556-1E99-41F8-8859-4CAE4B169388}" type="slidenum">
              <a:rPr lang="en-GB" smtClean="0"/>
              <a:t>33</a:t>
            </a:fld>
            <a:endParaRPr lang="en-GB"/>
          </a:p>
        </p:txBody>
      </p:sp>
    </p:spTree>
    <p:extLst>
      <p:ext uri="{BB962C8B-B14F-4D97-AF65-F5344CB8AC3E}">
        <p14:creationId xmlns:p14="http://schemas.microsoft.com/office/powerpoint/2010/main" val="16993718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20</a:t>
            </a:r>
          </a:p>
        </p:txBody>
      </p:sp>
      <p:sp>
        <p:nvSpPr>
          <p:cNvPr id="4" name="Slide Number Placeholder 3"/>
          <p:cNvSpPr>
            <a:spLocks noGrp="1"/>
          </p:cNvSpPr>
          <p:nvPr>
            <p:ph type="sldNum" sz="quarter" idx="5"/>
          </p:nvPr>
        </p:nvSpPr>
        <p:spPr/>
        <p:txBody>
          <a:bodyPr/>
          <a:lstStyle/>
          <a:p>
            <a:fld id="{FEFD0556-1E99-41F8-8859-4CAE4B169388}" type="slidenum">
              <a:rPr lang="en-GB" smtClean="0"/>
              <a:t>34</a:t>
            </a:fld>
            <a:endParaRPr lang="en-GB"/>
          </a:p>
        </p:txBody>
      </p:sp>
    </p:spTree>
    <p:extLst>
      <p:ext uri="{BB962C8B-B14F-4D97-AF65-F5344CB8AC3E}">
        <p14:creationId xmlns:p14="http://schemas.microsoft.com/office/powerpoint/2010/main" val="2069647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42424"/>
                </a:solidFill>
                <a:effectLst/>
                <a:latin typeface="Helvetica" panose="020B0604020202020204" pitchFamily="34" charset="0"/>
              </a:rPr>
              <a:t>A metaphor for reflection or its expression is cognitive housekeeping. </a:t>
            </a:r>
            <a:endParaRPr lang="en-GB" dirty="0"/>
          </a:p>
          <a:p>
            <a:endParaRPr lang="en-GB" dirty="0"/>
          </a:p>
        </p:txBody>
      </p:sp>
      <p:sp>
        <p:nvSpPr>
          <p:cNvPr id="4" name="Slide Number Placeholder 3"/>
          <p:cNvSpPr>
            <a:spLocks noGrp="1"/>
          </p:cNvSpPr>
          <p:nvPr>
            <p:ph type="sldNum" sz="quarter" idx="5"/>
          </p:nvPr>
        </p:nvSpPr>
        <p:spPr/>
        <p:txBody>
          <a:bodyPr/>
          <a:lstStyle/>
          <a:p>
            <a:fld id="{1BEEC2E2-2B90-47D7-BC05-7DF115EF049F}" type="slidenum">
              <a:rPr lang="en-GB" smtClean="0"/>
              <a:t>41</a:t>
            </a:fld>
            <a:endParaRPr lang="en-GB"/>
          </a:p>
        </p:txBody>
      </p:sp>
    </p:spTree>
    <p:extLst>
      <p:ext uri="{BB962C8B-B14F-4D97-AF65-F5344CB8AC3E}">
        <p14:creationId xmlns:p14="http://schemas.microsoft.com/office/powerpoint/2010/main" val="18570522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A COPY OF MOON 185</a:t>
            </a:r>
          </a:p>
        </p:txBody>
      </p:sp>
      <p:sp>
        <p:nvSpPr>
          <p:cNvPr id="4" name="Slide Number Placeholder 3"/>
          <p:cNvSpPr>
            <a:spLocks noGrp="1"/>
          </p:cNvSpPr>
          <p:nvPr>
            <p:ph type="sldNum" sz="quarter" idx="5"/>
          </p:nvPr>
        </p:nvSpPr>
        <p:spPr/>
        <p:txBody>
          <a:bodyPr/>
          <a:lstStyle/>
          <a:p>
            <a:fld id="{1BEEC2E2-2B90-47D7-BC05-7DF115EF049F}" type="slidenum">
              <a:rPr lang="en-GB" smtClean="0"/>
              <a:t>42</a:t>
            </a:fld>
            <a:endParaRPr lang="en-GB"/>
          </a:p>
        </p:txBody>
      </p:sp>
    </p:spTree>
    <p:extLst>
      <p:ext uri="{BB962C8B-B14F-4D97-AF65-F5344CB8AC3E}">
        <p14:creationId xmlns:p14="http://schemas.microsoft.com/office/powerpoint/2010/main" val="39078906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education’ is the full title of Kara et </a:t>
            </a:r>
            <a:r>
              <a:rPr lang="en-GB" dirty="0" err="1"/>
              <a:t>al’s</a:t>
            </a:r>
            <a:r>
              <a:rPr lang="en-GB" dirty="0"/>
              <a:t> book – but all features are relevant</a:t>
            </a:r>
          </a:p>
        </p:txBody>
      </p:sp>
      <p:sp>
        <p:nvSpPr>
          <p:cNvPr id="4" name="Slide Number Placeholder 3"/>
          <p:cNvSpPr>
            <a:spLocks noGrp="1"/>
          </p:cNvSpPr>
          <p:nvPr>
            <p:ph type="sldNum" sz="quarter" idx="5"/>
          </p:nvPr>
        </p:nvSpPr>
        <p:spPr/>
        <p:txBody>
          <a:bodyPr/>
          <a:lstStyle/>
          <a:p>
            <a:fld id="{F504E64B-2B1E-468A-A87C-94B7C4E6383B}" type="slidenum">
              <a:rPr lang="en-GB" smtClean="0"/>
              <a:t>43</a:t>
            </a:fld>
            <a:endParaRPr lang="en-GB"/>
          </a:p>
        </p:txBody>
      </p:sp>
    </p:spTree>
    <p:extLst>
      <p:ext uri="{BB962C8B-B14F-4D97-AF65-F5344CB8AC3E}">
        <p14:creationId xmlns:p14="http://schemas.microsoft.com/office/powerpoint/2010/main" val="18443298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04E64B-2B1E-468A-A87C-94B7C4E6383B}" type="slidenum">
              <a:rPr lang="en-GB" smtClean="0"/>
              <a:t>44</a:t>
            </a:fld>
            <a:endParaRPr lang="en-GB"/>
          </a:p>
        </p:txBody>
      </p:sp>
    </p:spTree>
    <p:extLst>
      <p:ext uri="{BB962C8B-B14F-4D97-AF65-F5344CB8AC3E}">
        <p14:creationId xmlns:p14="http://schemas.microsoft.com/office/powerpoint/2010/main" val="17718063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654D39-8AB8-D1F9-D002-26B56F654E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E4BE87-96ED-4675-4543-63C8AB4F76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A5F75E-8BE1-6D4F-E9A7-2257AA572E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1709F3F-497B-0924-5C64-07BCAA4D62B0}"/>
              </a:ext>
            </a:extLst>
          </p:cNvPr>
          <p:cNvSpPr>
            <a:spLocks noGrp="1"/>
          </p:cNvSpPr>
          <p:nvPr>
            <p:ph type="sldNum" sz="quarter" idx="5"/>
          </p:nvPr>
        </p:nvSpPr>
        <p:spPr/>
        <p:txBody>
          <a:bodyPr/>
          <a:lstStyle/>
          <a:p>
            <a:fld id="{F504E64B-2B1E-468A-A87C-94B7C4E6383B}" type="slidenum">
              <a:rPr lang="en-GB" smtClean="0"/>
              <a:t>45</a:t>
            </a:fld>
            <a:endParaRPr lang="en-GB"/>
          </a:p>
        </p:txBody>
      </p:sp>
    </p:spTree>
    <p:extLst>
      <p:ext uri="{BB962C8B-B14F-4D97-AF65-F5344CB8AC3E}">
        <p14:creationId xmlns:p14="http://schemas.microsoft.com/office/powerpoint/2010/main" val="9145245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DE719A-D291-0DCB-83BB-6B80F5D5F5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B0D597-6D98-1DBF-499A-BD2567EB95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4123B4-1BD8-51AF-244E-F51E2A951563}"/>
              </a:ext>
            </a:extLst>
          </p:cNvPr>
          <p:cNvSpPr>
            <a:spLocks noGrp="1"/>
          </p:cNvSpPr>
          <p:nvPr>
            <p:ph type="body" idx="1"/>
          </p:nvPr>
        </p:nvSpPr>
        <p:spPr/>
        <p:txBody>
          <a:bodyPr/>
          <a:lstStyle/>
          <a:p>
            <a:r>
              <a:rPr lang="en-GB" dirty="0"/>
              <a:t>Mertens,2021;p3</a:t>
            </a:r>
          </a:p>
        </p:txBody>
      </p:sp>
      <p:sp>
        <p:nvSpPr>
          <p:cNvPr id="4" name="Slide Number Placeholder 3">
            <a:extLst>
              <a:ext uri="{FF2B5EF4-FFF2-40B4-BE49-F238E27FC236}">
                <a16:creationId xmlns:a16="http://schemas.microsoft.com/office/drawing/2014/main" id="{9BE98EFB-6361-E6BE-BD0A-CF993BA015D8}"/>
              </a:ext>
            </a:extLst>
          </p:cNvPr>
          <p:cNvSpPr>
            <a:spLocks noGrp="1"/>
          </p:cNvSpPr>
          <p:nvPr>
            <p:ph type="sldNum" sz="quarter" idx="5"/>
          </p:nvPr>
        </p:nvSpPr>
        <p:spPr/>
        <p:txBody>
          <a:bodyPr/>
          <a:lstStyle/>
          <a:p>
            <a:fld id="{F504E64B-2B1E-468A-A87C-94B7C4E6383B}" type="slidenum">
              <a:rPr lang="en-GB" smtClean="0"/>
              <a:t>46</a:t>
            </a:fld>
            <a:endParaRPr lang="en-GB"/>
          </a:p>
        </p:txBody>
      </p:sp>
    </p:spTree>
    <p:extLst>
      <p:ext uri="{BB962C8B-B14F-4D97-AF65-F5344CB8AC3E}">
        <p14:creationId xmlns:p14="http://schemas.microsoft.com/office/powerpoint/2010/main" val="37967456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2B49DD-DD73-EB53-49E1-F5CBC59B02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76141C-41DB-DC2C-0C78-66A4B4873A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85D47C-2F6E-F869-9AB5-25888F3C3BC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Mertens,2021;p3</a:t>
            </a:r>
          </a:p>
          <a:p>
            <a:endParaRPr lang="en-GB" dirty="0"/>
          </a:p>
        </p:txBody>
      </p:sp>
      <p:sp>
        <p:nvSpPr>
          <p:cNvPr id="4" name="Slide Number Placeholder 3">
            <a:extLst>
              <a:ext uri="{FF2B5EF4-FFF2-40B4-BE49-F238E27FC236}">
                <a16:creationId xmlns:a16="http://schemas.microsoft.com/office/drawing/2014/main" id="{BBD5927A-CE2B-912B-C9E6-D6D8B574D326}"/>
              </a:ext>
            </a:extLst>
          </p:cNvPr>
          <p:cNvSpPr>
            <a:spLocks noGrp="1"/>
          </p:cNvSpPr>
          <p:nvPr>
            <p:ph type="sldNum" sz="quarter" idx="5"/>
          </p:nvPr>
        </p:nvSpPr>
        <p:spPr/>
        <p:txBody>
          <a:bodyPr/>
          <a:lstStyle/>
          <a:p>
            <a:fld id="{F504E64B-2B1E-468A-A87C-94B7C4E6383B}" type="slidenum">
              <a:rPr lang="en-GB" smtClean="0"/>
              <a:t>48</a:t>
            </a:fld>
            <a:endParaRPr lang="en-GB"/>
          </a:p>
        </p:txBody>
      </p:sp>
    </p:spTree>
    <p:extLst>
      <p:ext uri="{BB962C8B-B14F-4D97-AF65-F5344CB8AC3E}">
        <p14:creationId xmlns:p14="http://schemas.microsoft.com/office/powerpoint/2010/main" val="1613870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performance also read creative action</a:t>
            </a:r>
          </a:p>
        </p:txBody>
      </p:sp>
      <p:sp>
        <p:nvSpPr>
          <p:cNvPr id="4" name="Slide Number Placeholder 3"/>
          <p:cNvSpPr>
            <a:spLocks noGrp="1"/>
          </p:cNvSpPr>
          <p:nvPr>
            <p:ph type="sldNum" sz="quarter" idx="5"/>
          </p:nvPr>
        </p:nvSpPr>
        <p:spPr/>
        <p:txBody>
          <a:bodyPr/>
          <a:lstStyle/>
          <a:p>
            <a:fld id="{F504E64B-2B1E-468A-A87C-94B7C4E6383B}" type="slidenum">
              <a:rPr lang="en-GB" smtClean="0"/>
              <a:t>49</a:t>
            </a:fld>
            <a:endParaRPr lang="en-GB"/>
          </a:p>
        </p:txBody>
      </p:sp>
    </p:spTree>
    <p:extLst>
      <p:ext uri="{BB962C8B-B14F-4D97-AF65-F5344CB8AC3E}">
        <p14:creationId xmlns:p14="http://schemas.microsoft.com/office/powerpoint/2010/main" val="31355271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Purposes of reporting could be funding related/ </a:t>
            </a:r>
          </a:p>
        </p:txBody>
      </p:sp>
      <p:sp>
        <p:nvSpPr>
          <p:cNvPr id="4" name="Slide Number Placeholder 3"/>
          <p:cNvSpPr>
            <a:spLocks noGrp="1"/>
          </p:cNvSpPr>
          <p:nvPr>
            <p:ph type="sldNum" sz="quarter" idx="5"/>
          </p:nvPr>
        </p:nvSpPr>
        <p:spPr/>
        <p:txBody>
          <a:bodyPr/>
          <a:lstStyle/>
          <a:p>
            <a:fld id="{65F6642C-E532-4AA4-BAF6-9F8E2C0EEB7D}" type="slidenum">
              <a:rPr lang="en-GB" smtClean="0"/>
              <a:t>52</a:t>
            </a:fld>
            <a:endParaRPr lang="en-GB"/>
          </a:p>
        </p:txBody>
      </p:sp>
    </p:spTree>
    <p:extLst>
      <p:ext uri="{BB962C8B-B14F-4D97-AF65-F5344CB8AC3E}">
        <p14:creationId xmlns:p14="http://schemas.microsoft.com/office/powerpoint/2010/main" val="2813644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Indigenous Knowledges - Indigenous Research - Subject Guides at University of Alberta Libraries</a:t>
            </a:r>
            <a:endParaRPr lang="en-GB" dirty="0"/>
          </a:p>
        </p:txBody>
      </p:sp>
      <p:sp>
        <p:nvSpPr>
          <p:cNvPr id="4" name="Slide Number Placeholder 3"/>
          <p:cNvSpPr>
            <a:spLocks noGrp="1"/>
          </p:cNvSpPr>
          <p:nvPr>
            <p:ph type="sldNum" sz="quarter" idx="5"/>
          </p:nvPr>
        </p:nvSpPr>
        <p:spPr/>
        <p:txBody>
          <a:bodyPr/>
          <a:lstStyle/>
          <a:p>
            <a:fld id="{65F6642C-E532-4AA4-BAF6-9F8E2C0EEB7D}" type="slidenum">
              <a:rPr lang="en-GB" smtClean="0"/>
              <a:t>53</a:t>
            </a:fld>
            <a:endParaRPr lang="en-GB"/>
          </a:p>
        </p:txBody>
      </p:sp>
    </p:spTree>
    <p:extLst>
      <p:ext uri="{BB962C8B-B14F-4D97-AF65-F5344CB8AC3E}">
        <p14:creationId xmlns:p14="http://schemas.microsoft.com/office/powerpoint/2010/main" val="17260652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Imperative – necessary or required action</a:t>
            </a:r>
          </a:p>
          <a:p>
            <a:endParaRPr lang="en-GB" dirty="0"/>
          </a:p>
          <a:p>
            <a:r>
              <a:rPr lang="en-GB" dirty="0"/>
              <a:t>Implicit - </a:t>
            </a:r>
            <a:r>
              <a:rPr lang="en-GB" b="0" i="0" dirty="0">
                <a:solidFill>
                  <a:srgbClr val="1F1F1F"/>
                </a:solidFill>
                <a:effectLst/>
                <a:latin typeface="Arial" panose="020B0604020202020204" pitchFamily="34" charset="0"/>
              </a:rPr>
              <a:t>suggested though not directly expressed.</a:t>
            </a:r>
            <a:endParaRPr lang="en-GB" dirty="0"/>
          </a:p>
        </p:txBody>
      </p:sp>
      <p:sp>
        <p:nvSpPr>
          <p:cNvPr id="4" name="Slide Number Placeholder 3"/>
          <p:cNvSpPr>
            <a:spLocks noGrp="1"/>
          </p:cNvSpPr>
          <p:nvPr>
            <p:ph type="sldNum" sz="quarter" idx="5"/>
          </p:nvPr>
        </p:nvSpPr>
        <p:spPr/>
        <p:txBody>
          <a:bodyPr/>
          <a:lstStyle/>
          <a:p>
            <a:fld id="{AA9D8F0F-6F63-4CA6-9EEB-B11F0438986B}" type="slidenum">
              <a:rPr lang="en-GB" smtClean="0"/>
              <a:t>54</a:t>
            </a:fld>
            <a:endParaRPr lang="en-GB"/>
          </a:p>
        </p:txBody>
      </p:sp>
    </p:spTree>
    <p:extLst>
      <p:ext uri="{BB962C8B-B14F-4D97-AF65-F5344CB8AC3E}">
        <p14:creationId xmlns:p14="http://schemas.microsoft.com/office/powerpoint/2010/main" val="536015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4AACA-F5C6-55B7-3B04-F9910089CB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FCC499E-A38C-5D8A-BAA7-84FB14F272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30C351F-65E1-7F2F-E69B-632BBECC68F2}"/>
              </a:ext>
            </a:extLst>
          </p:cNvPr>
          <p:cNvSpPr>
            <a:spLocks noGrp="1"/>
          </p:cNvSpPr>
          <p:nvPr>
            <p:ph type="dt" sz="half" idx="10"/>
          </p:nvPr>
        </p:nvSpPr>
        <p:spPr/>
        <p:txBody>
          <a:bodyPr/>
          <a:lstStyle/>
          <a:p>
            <a:fld id="{3A9EFE63-EF4B-446C-8BE9-C539FC34E730}" type="datetimeFigureOut">
              <a:rPr lang="en-GB" smtClean="0"/>
              <a:t>16/02/2026</a:t>
            </a:fld>
            <a:endParaRPr lang="en-GB"/>
          </a:p>
        </p:txBody>
      </p:sp>
      <p:sp>
        <p:nvSpPr>
          <p:cNvPr id="5" name="Footer Placeholder 4">
            <a:extLst>
              <a:ext uri="{FF2B5EF4-FFF2-40B4-BE49-F238E27FC236}">
                <a16:creationId xmlns:a16="http://schemas.microsoft.com/office/drawing/2014/main" id="{E682D17C-A7F4-F6F9-E461-F6B9C23B46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3EDB29-1AF6-41B5-2E0F-27F4FA435D00}"/>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776900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2AEAC-E0D4-40F9-0D9C-5E2A94A1E0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65C85A-E584-D0A3-C06E-306894BD78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041D95-CA41-5B2F-B17F-42A64947FDCE}"/>
              </a:ext>
            </a:extLst>
          </p:cNvPr>
          <p:cNvSpPr>
            <a:spLocks noGrp="1"/>
          </p:cNvSpPr>
          <p:nvPr>
            <p:ph type="dt" sz="half" idx="10"/>
          </p:nvPr>
        </p:nvSpPr>
        <p:spPr/>
        <p:txBody>
          <a:bodyPr/>
          <a:lstStyle/>
          <a:p>
            <a:fld id="{3A9EFE63-EF4B-446C-8BE9-C539FC34E730}" type="datetimeFigureOut">
              <a:rPr lang="en-GB" smtClean="0"/>
              <a:t>16/02/2026</a:t>
            </a:fld>
            <a:endParaRPr lang="en-GB"/>
          </a:p>
        </p:txBody>
      </p:sp>
      <p:sp>
        <p:nvSpPr>
          <p:cNvPr id="5" name="Footer Placeholder 4">
            <a:extLst>
              <a:ext uri="{FF2B5EF4-FFF2-40B4-BE49-F238E27FC236}">
                <a16:creationId xmlns:a16="http://schemas.microsoft.com/office/drawing/2014/main" id="{87482AD6-20D3-1D00-6121-1CB36A7C7E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AD4C78-1659-1CE4-6172-B0DF38664B1C}"/>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726137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90659-A11D-B4AC-EBD5-A2BAFADE987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EC841B-30D0-4A55-4F9A-F6E8C9556F9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683253-45A0-DEE0-CE65-FF1715E00423}"/>
              </a:ext>
            </a:extLst>
          </p:cNvPr>
          <p:cNvSpPr>
            <a:spLocks noGrp="1"/>
          </p:cNvSpPr>
          <p:nvPr>
            <p:ph type="dt" sz="half" idx="10"/>
          </p:nvPr>
        </p:nvSpPr>
        <p:spPr/>
        <p:txBody>
          <a:bodyPr/>
          <a:lstStyle/>
          <a:p>
            <a:fld id="{3A9EFE63-EF4B-446C-8BE9-C539FC34E730}" type="datetimeFigureOut">
              <a:rPr lang="en-GB" smtClean="0"/>
              <a:t>16/02/2026</a:t>
            </a:fld>
            <a:endParaRPr lang="en-GB"/>
          </a:p>
        </p:txBody>
      </p:sp>
      <p:sp>
        <p:nvSpPr>
          <p:cNvPr id="5" name="Footer Placeholder 4">
            <a:extLst>
              <a:ext uri="{FF2B5EF4-FFF2-40B4-BE49-F238E27FC236}">
                <a16:creationId xmlns:a16="http://schemas.microsoft.com/office/drawing/2014/main" id="{960218A4-24AE-98D9-6F1B-9A3B75EB3B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48FE67-AE99-6F82-EEEB-527DF1531AA3}"/>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3094865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5F7B4-1157-C05E-00FE-F263AF1D98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D81010-B799-6C9A-4512-46160F146E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AFCB32F-DE66-7545-3069-55B4B1CE71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9797F29-2FAC-F36D-5D4E-963DFF66A0DA}"/>
              </a:ext>
            </a:extLst>
          </p:cNvPr>
          <p:cNvSpPr>
            <a:spLocks noGrp="1"/>
          </p:cNvSpPr>
          <p:nvPr>
            <p:ph type="dt" sz="half" idx="10"/>
          </p:nvPr>
        </p:nvSpPr>
        <p:spPr/>
        <p:txBody>
          <a:bodyPr/>
          <a:lstStyle/>
          <a:p>
            <a:fld id="{3A9EFE63-EF4B-446C-8BE9-C539FC34E730}" type="datetimeFigureOut">
              <a:rPr lang="en-GB" smtClean="0"/>
              <a:t>16/02/2026</a:t>
            </a:fld>
            <a:endParaRPr lang="en-GB"/>
          </a:p>
        </p:txBody>
      </p:sp>
      <p:sp>
        <p:nvSpPr>
          <p:cNvPr id="6" name="Footer Placeholder 5">
            <a:extLst>
              <a:ext uri="{FF2B5EF4-FFF2-40B4-BE49-F238E27FC236}">
                <a16:creationId xmlns:a16="http://schemas.microsoft.com/office/drawing/2014/main" id="{848FD611-7D24-8FB4-F6FE-EC85844D61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DE02CE-69B1-2CB4-8265-CA5ADE6D279E}"/>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1469877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526E8-239B-84D2-2DC9-B917113DA0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3946EA-8660-AD66-A9F1-766FB697F4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BF49723-E91E-B3B9-CED3-A32AFC94FA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56B9B5E-1952-8E32-5702-35F400E041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E7B51A1-8A8B-9447-30D1-DE0ABEC1816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CE689D-4ECC-17E5-2406-E7F1018C8313}"/>
              </a:ext>
            </a:extLst>
          </p:cNvPr>
          <p:cNvSpPr>
            <a:spLocks noGrp="1"/>
          </p:cNvSpPr>
          <p:nvPr>
            <p:ph type="dt" sz="half" idx="10"/>
          </p:nvPr>
        </p:nvSpPr>
        <p:spPr/>
        <p:txBody>
          <a:bodyPr/>
          <a:lstStyle/>
          <a:p>
            <a:fld id="{3A9EFE63-EF4B-446C-8BE9-C539FC34E730}" type="datetimeFigureOut">
              <a:rPr lang="en-GB" smtClean="0"/>
              <a:t>16/02/2026</a:t>
            </a:fld>
            <a:endParaRPr lang="en-GB"/>
          </a:p>
        </p:txBody>
      </p:sp>
      <p:sp>
        <p:nvSpPr>
          <p:cNvPr id="8" name="Footer Placeholder 7">
            <a:extLst>
              <a:ext uri="{FF2B5EF4-FFF2-40B4-BE49-F238E27FC236}">
                <a16:creationId xmlns:a16="http://schemas.microsoft.com/office/drawing/2014/main" id="{3CF05A7A-9BB2-98AF-F6A3-6ECFD5A890D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1A3FAB-E4A9-A6CF-B607-C0B742D3CE80}"/>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1402042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96BF3-3F1E-74A7-3A87-397E7C5847D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3110F23-BBD7-801D-6BC4-B3FDF2FEFA53}"/>
              </a:ext>
            </a:extLst>
          </p:cNvPr>
          <p:cNvSpPr>
            <a:spLocks noGrp="1"/>
          </p:cNvSpPr>
          <p:nvPr>
            <p:ph type="dt" sz="half" idx="10"/>
          </p:nvPr>
        </p:nvSpPr>
        <p:spPr/>
        <p:txBody>
          <a:bodyPr/>
          <a:lstStyle/>
          <a:p>
            <a:fld id="{3A9EFE63-EF4B-446C-8BE9-C539FC34E730}" type="datetimeFigureOut">
              <a:rPr lang="en-GB" smtClean="0"/>
              <a:t>16/02/2026</a:t>
            </a:fld>
            <a:endParaRPr lang="en-GB"/>
          </a:p>
        </p:txBody>
      </p:sp>
      <p:sp>
        <p:nvSpPr>
          <p:cNvPr id="4" name="Footer Placeholder 3">
            <a:extLst>
              <a:ext uri="{FF2B5EF4-FFF2-40B4-BE49-F238E27FC236}">
                <a16:creationId xmlns:a16="http://schemas.microsoft.com/office/drawing/2014/main" id="{0BDC67FD-786F-629E-0A8B-B7B1F08F61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92E0ECE-EFFE-6B96-4E62-C568CE2749B0}"/>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3661454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CCA9C3-B7B4-35A2-9196-BC7222BE2C6E}"/>
              </a:ext>
            </a:extLst>
          </p:cNvPr>
          <p:cNvSpPr>
            <a:spLocks noGrp="1"/>
          </p:cNvSpPr>
          <p:nvPr>
            <p:ph type="dt" sz="half" idx="10"/>
          </p:nvPr>
        </p:nvSpPr>
        <p:spPr/>
        <p:txBody>
          <a:bodyPr/>
          <a:lstStyle/>
          <a:p>
            <a:fld id="{3A9EFE63-EF4B-446C-8BE9-C539FC34E730}" type="datetimeFigureOut">
              <a:rPr lang="en-GB" smtClean="0"/>
              <a:t>16/02/2026</a:t>
            </a:fld>
            <a:endParaRPr lang="en-GB"/>
          </a:p>
        </p:txBody>
      </p:sp>
      <p:sp>
        <p:nvSpPr>
          <p:cNvPr id="3" name="Footer Placeholder 2">
            <a:extLst>
              <a:ext uri="{FF2B5EF4-FFF2-40B4-BE49-F238E27FC236}">
                <a16:creationId xmlns:a16="http://schemas.microsoft.com/office/drawing/2014/main" id="{BBFE8445-3F3E-3F8C-4641-111E52C1D4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00B93F-3B44-F4C4-0D07-B4BFB8C2430A}"/>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40701957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A156B-C593-9031-A6E8-6069062F7F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AE7792-C346-25A3-243B-AAFDC5506A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89AD9D-CA0C-3700-E5D5-0755A5EFDD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680567-1A0B-2D75-433A-68778BBB8153}"/>
              </a:ext>
            </a:extLst>
          </p:cNvPr>
          <p:cNvSpPr>
            <a:spLocks noGrp="1"/>
          </p:cNvSpPr>
          <p:nvPr>
            <p:ph type="dt" sz="half" idx="10"/>
          </p:nvPr>
        </p:nvSpPr>
        <p:spPr/>
        <p:txBody>
          <a:bodyPr/>
          <a:lstStyle/>
          <a:p>
            <a:fld id="{3A9EFE63-EF4B-446C-8BE9-C539FC34E730}" type="datetimeFigureOut">
              <a:rPr lang="en-GB" smtClean="0"/>
              <a:t>16/02/2026</a:t>
            </a:fld>
            <a:endParaRPr lang="en-GB"/>
          </a:p>
        </p:txBody>
      </p:sp>
      <p:sp>
        <p:nvSpPr>
          <p:cNvPr id="6" name="Footer Placeholder 5">
            <a:extLst>
              <a:ext uri="{FF2B5EF4-FFF2-40B4-BE49-F238E27FC236}">
                <a16:creationId xmlns:a16="http://schemas.microsoft.com/office/drawing/2014/main" id="{7A033706-AADA-3BE2-4085-6E683BF37A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47A61C-673B-D05B-55E8-CF0EDAE6A7FB}"/>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844267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6AB63-3E65-D9FE-58C7-436CFD75EE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5236C86-FC11-206B-F6E8-3BA590D027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9A28DF-0321-A8D4-C410-2BB48C9D7B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588541-5115-F285-339D-7E7701724610}"/>
              </a:ext>
            </a:extLst>
          </p:cNvPr>
          <p:cNvSpPr>
            <a:spLocks noGrp="1"/>
          </p:cNvSpPr>
          <p:nvPr>
            <p:ph type="dt" sz="half" idx="10"/>
          </p:nvPr>
        </p:nvSpPr>
        <p:spPr/>
        <p:txBody>
          <a:bodyPr/>
          <a:lstStyle/>
          <a:p>
            <a:fld id="{3A9EFE63-EF4B-446C-8BE9-C539FC34E730}" type="datetimeFigureOut">
              <a:rPr lang="en-GB" smtClean="0"/>
              <a:t>16/02/2026</a:t>
            </a:fld>
            <a:endParaRPr lang="en-GB"/>
          </a:p>
        </p:txBody>
      </p:sp>
      <p:sp>
        <p:nvSpPr>
          <p:cNvPr id="6" name="Footer Placeholder 5">
            <a:extLst>
              <a:ext uri="{FF2B5EF4-FFF2-40B4-BE49-F238E27FC236}">
                <a16:creationId xmlns:a16="http://schemas.microsoft.com/office/drawing/2014/main" id="{711C660B-D8E0-E45B-69E5-FCE3E1F284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02131A-F8B8-3A4F-D75C-49508EFF28B2}"/>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31803327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090D8-0FA9-62DC-E57E-C6B97719D2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8452AF-9838-958B-788D-BECF20CEA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C5EFE6-31B6-BA35-0BA8-4F0E2C15A4AA}"/>
              </a:ext>
            </a:extLst>
          </p:cNvPr>
          <p:cNvSpPr>
            <a:spLocks noGrp="1"/>
          </p:cNvSpPr>
          <p:nvPr>
            <p:ph type="dt" sz="half" idx="10"/>
          </p:nvPr>
        </p:nvSpPr>
        <p:spPr/>
        <p:txBody>
          <a:bodyPr/>
          <a:lstStyle/>
          <a:p>
            <a:fld id="{3A9EFE63-EF4B-446C-8BE9-C539FC34E730}" type="datetimeFigureOut">
              <a:rPr lang="en-GB" smtClean="0"/>
              <a:t>16/02/2026</a:t>
            </a:fld>
            <a:endParaRPr lang="en-GB"/>
          </a:p>
        </p:txBody>
      </p:sp>
      <p:sp>
        <p:nvSpPr>
          <p:cNvPr id="5" name="Footer Placeholder 4">
            <a:extLst>
              <a:ext uri="{FF2B5EF4-FFF2-40B4-BE49-F238E27FC236}">
                <a16:creationId xmlns:a16="http://schemas.microsoft.com/office/drawing/2014/main" id="{EBE581DA-721F-2FD5-1D30-509906D20B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E1CDB5-E951-9AF2-0FB8-CC91B39BBCE2}"/>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758623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E0FCD2-AA98-7CA3-7DCC-18319AF43B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7C46CB-A1AA-BB10-8897-A63F1ED2E95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281EE2-37EC-116D-F996-B082A43C7F78}"/>
              </a:ext>
            </a:extLst>
          </p:cNvPr>
          <p:cNvSpPr>
            <a:spLocks noGrp="1"/>
          </p:cNvSpPr>
          <p:nvPr>
            <p:ph type="dt" sz="half" idx="10"/>
          </p:nvPr>
        </p:nvSpPr>
        <p:spPr/>
        <p:txBody>
          <a:bodyPr/>
          <a:lstStyle/>
          <a:p>
            <a:fld id="{3A9EFE63-EF4B-446C-8BE9-C539FC34E730}" type="datetimeFigureOut">
              <a:rPr lang="en-GB" smtClean="0"/>
              <a:t>16/02/2026</a:t>
            </a:fld>
            <a:endParaRPr lang="en-GB"/>
          </a:p>
        </p:txBody>
      </p:sp>
      <p:sp>
        <p:nvSpPr>
          <p:cNvPr id="5" name="Footer Placeholder 4">
            <a:extLst>
              <a:ext uri="{FF2B5EF4-FFF2-40B4-BE49-F238E27FC236}">
                <a16:creationId xmlns:a16="http://schemas.microsoft.com/office/drawing/2014/main" id="{D3B4CA18-D89E-EDF9-042B-1F01CB580E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750A82-A044-2FAE-CBD6-EF13EEC13987}"/>
              </a:ext>
            </a:extLst>
          </p:cNvPr>
          <p:cNvSpPr>
            <a:spLocks noGrp="1"/>
          </p:cNvSpPr>
          <p:nvPr>
            <p:ph type="sldNum" sz="quarter" idx="12"/>
          </p:nvPr>
        </p:nvSpPr>
        <p:spPr/>
        <p:txBody>
          <a:bodyPr/>
          <a:lstStyle/>
          <a:p>
            <a:fld id="{14A24AD2-D992-43EC-B4C4-23FD783CEC05}" type="slidenum">
              <a:rPr lang="en-GB" smtClean="0"/>
              <a:t>‹#›</a:t>
            </a:fld>
            <a:endParaRPr lang="en-GB"/>
          </a:p>
        </p:txBody>
      </p:sp>
    </p:spTree>
    <p:extLst>
      <p:ext uri="{BB962C8B-B14F-4D97-AF65-F5344CB8AC3E}">
        <p14:creationId xmlns:p14="http://schemas.microsoft.com/office/powerpoint/2010/main" val="1475671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1D9A1E-B149-D58E-AD2D-1D910A4A68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4E9C01-5626-91F7-E789-B6A355D1BB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458626-FF2E-99CD-8395-7CF1197018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A9EFE63-EF4B-446C-8BE9-C539FC34E730}" type="datetimeFigureOut">
              <a:rPr lang="en-GB" smtClean="0"/>
              <a:t>16/02/2026</a:t>
            </a:fld>
            <a:endParaRPr lang="en-GB"/>
          </a:p>
        </p:txBody>
      </p:sp>
      <p:sp>
        <p:nvSpPr>
          <p:cNvPr id="5" name="Footer Placeholder 4">
            <a:extLst>
              <a:ext uri="{FF2B5EF4-FFF2-40B4-BE49-F238E27FC236}">
                <a16:creationId xmlns:a16="http://schemas.microsoft.com/office/drawing/2014/main" id="{D7C3867A-003D-645B-E52B-B9A7F2363E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5774606-8DA7-E4FB-D18B-5ADE16CDDE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A24AD2-D992-43EC-B4C4-23FD783CEC05}" type="slidenum">
              <a:rPr lang="en-GB" smtClean="0"/>
              <a:t>‹#›</a:t>
            </a:fld>
            <a:endParaRPr lang="en-GB"/>
          </a:p>
        </p:txBody>
      </p:sp>
    </p:spTree>
    <p:extLst>
      <p:ext uri="{BB962C8B-B14F-4D97-AF65-F5344CB8AC3E}">
        <p14:creationId xmlns:p14="http://schemas.microsoft.com/office/powerpoint/2010/main" val="37483939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youtu.be/n_P5GMbj2j4?si=fNWklHfOXbUg2DKi"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librarysearch.uwtsd.ac.uk/permalink/44WHELF_UWTSD/1pbrh66/alma99100107807102421"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journals.sagepub.com/reader/content/188be436342/10.1177/16094069211051563/format/epub/EPUB/xhtml/index.xhtml?hmac=1740947715-BJI85OZ7BtShOA5d375k7KHgS5DoCOs3OOo9bXYHxmI%3D#bibr17-16094069211051563"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journals.sagepub.com/reader/content/188be436342/10.1177/16094069211051563/format/epub/EPUB/xhtml/index.xhtml?hmac=1740947715-BJI85OZ7BtShOA5d375k7KHgS5DoCOs3OOo9bXYHxmI%3D#bibr2-16094069211051563" TargetMode="External"/><Relationship Id="rId5" Type="http://schemas.openxmlformats.org/officeDocument/2006/relationships/hyperlink" Target="https://journals.sagepub.com/reader/content/188be436342/10.1177/16094069211051563/format/epub/EPUB/xhtml/index.xhtml?hmac=1740947715-BJI85OZ7BtShOA5d375k7KHgS5DoCOs3OOo9bXYHxmI%3D#bibr19-16094069211051563" TargetMode="External"/><Relationship Id="rId4" Type="http://schemas.openxmlformats.org/officeDocument/2006/relationships/hyperlink" Target="https://journals.sagepub.com/reader/content/188be436342/10.1177/16094069211051563/format/epub/EPUB/xhtml/index.xhtml?hmac=1740947715-BJI85OZ7BtShOA5d375k7KHgS5DoCOs3OOo9bXYHxmI%3D#bibr18-16094069211051563" TargetMode="Externa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hyperlink" Target="https://doi.org/10.1093/oxfordhb/9780190847388.013.1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12490-E8E4-687D-FDD9-81969CDDDFF2}"/>
              </a:ext>
            </a:extLst>
          </p:cNvPr>
          <p:cNvSpPr>
            <a:spLocks noGrp="1"/>
          </p:cNvSpPr>
          <p:nvPr>
            <p:ph type="ctrTitle"/>
          </p:nvPr>
        </p:nvSpPr>
        <p:spPr/>
        <p:txBody>
          <a:bodyPr/>
          <a:lstStyle/>
          <a:p>
            <a:r>
              <a:rPr lang="en-GB" dirty="0"/>
              <a:t>Applied Theatre Research</a:t>
            </a:r>
          </a:p>
        </p:txBody>
      </p:sp>
      <p:sp>
        <p:nvSpPr>
          <p:cNvPr id="3" name="Subtitle 2">
            <a:extLst>
              <a:ext uri="{FF2B5EF4-FFF2-40B4-BE49-F238E27FC236}">
                <a16:creationId xmlns:a16="http://schemas.microsoft.com/office/drawing/2014/main" id="{67F8622E-F90A-097F-8225-96692AF23E7E}"/>
              </a:ext>
            </a:extLst>
          </p:cNvPr>
          <p:cNvSpPr>
            <a:spLocks noGrp="1"/>
          </p:cNvSpPr>
          <p:nvPr>
            <p:ph type="subTitle" idx="1"/>
          </p:nvPr>
        </p:nvSpPr>
        <p:spPr/>
        <p:txBody>
          <a:bodyPr>
            <a:normAutofit fontScale="92500" lnSpcReduction="20000"/>
          </a:bodyPr>
          <a:lstStyle/>
          <a:p>
            <a:r>
              <a:rPr lang="en-GB" dirty="0"/>
              <a:t>ADAP7010</a:t>
            </a:r>
          </a:p>
          <a:p>
            <a:r>
              <a:rPr lang="en-GB" dirty="0"/>
              <a:t>Brief Reminder &amp; connections to Major Project</a:t>
            </a:r>
          </a:p>
          <a:p>
            <a:endParaRPr lang="en-GB" dirty="0"/>
          </a:p>
          <a:p>
            <a:r>
              <a:rPr lang="en-GB" dirty="0"/>
              <a:t>‘Knowing is a process not a product and it is always intuitive and exploratory’ </a:t>
            </a:r>
          </a:p>
          <a:p>
            <a:endParaRPr lang="en-GB" dirty="0"/>
          </a:p>
        </p:txBody>
      </p:sp>
    </p:spTree>
    <p:extLst>
      <p:ext uri="{BB962C8B-B14F-4D97-AF65-F5344CB8AC3E}">
        <p14:creationId xmlns:p14="http://schemas.microsoft.com/office/powerpoint/2010/main" val="1485018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425BF-7724-537B-27B1-E24BF1DDC372}"/>
              </a:ext>
            </a:extLst>
          </p:cNvPr>
          <p:cNvSpPr>
            <a:spLocks noGrp="1"/>
          </p:cNvSpPr>
          <p:nvPr>
            <p:ph type="title"/>
          </p:nvPr>
        </p:nvSpPr>
        <p:spPr/>
        <p:txBody>
          <a:bodyPr/>
          <a:lstStyle/>
          <a:p>
            <a:r>
              <a:rPr lang="en-GB" dirty="0"/>
              <a:t>AT Research module Learning Outcomes</a:t>
            </a:r>
          </a:p>
        </p:txBody>
      </p:sp>
      <p:sp>
        <p:nvSpPr>
          <p:cNvPr id="3" name="Content Placeholder 2">
            <a:extLst>
              <a:ext uri="{FF2B5EF4-FFF2-40B4-BE49-F238E27FC236}">
                <a16:creationId xmlns:a16="http://schemas.microsoft.com/office/drawing/2014/main" id="{3F417F85-C567-EE85-7DFD-862BDFE9B113}"/>
              </a:ext>
            </a:extLst>
          </p:cNvPr>
          <p:cNvSpPr>
            <a:spLocks noGrp="1"/>
          </p:cNvSpPr>
          <p:nvPr>
            <p:ph idx="1"/>
          </p:nvPr>
        </p:nvSpPr>
        <p:spPr>
          <a:xfrm>
            <a:off x="422910" y="1825625"/>
            <a:ext cx="10930890" cy="4351338"/>
          </a:xfrm>
        </p:spPr>
        <p:txBody>
          <a:bodyPr/>
          <a:lstStyle/>
          <a:p>
            <a:pPr marL="342900" lvl="0" indent="-342900" algn="just">
              <a:spcBef>
                <a:spcPts val="1200"/>
              </a:spcBef>
              <a:buFont typeface="Symbol" panose="05050102010706020507" pitchFamily="18" charset="2"/>
              <a:buChar char=""/>
            </a:pPr>
            <a:r>
              <a:rPr lang="en-GB" sz="2800" dirty="0">
                <a:effectLst/>
                <a:ea typeface="Times New Roman" panose="02020603050405020304" pitchFamily="18" charset="0"/>
              </a:rPr>
              <a:t>demonstrate a critical application of research styles and methods for use within an applied theatre discipline context;</a:t>
            </a:r>
          </a:p>
          <a:p>
            <a:pPr marL="342900" lvl="0" indent="-342900" algn="just">
              <a:spcBef>
                <a:spcPts val="1200"/>
              </a:spcBef>
              <a:buFont typeface="Symbol" panose="05050102010706020507" pitchFamily="18" charset="2"/>
              <a:buChar char=""/>
            </a:pPr>
            <a:r>
              <a:rPr lang="en-GB" sz="2800" dirty="0">
                <a:effectLst/>
                <a:ea typeface="Times New Roman" panose="02020603050405020304" pitchFamily="18" charset="0"/>
              </a:rPr>
              <a:t>critically evaluate the use of traditional and contemporary research methods in participatory, education or community settings, and reflect upon their application through an appropriate ethical lens;</a:t>
            </a:r>
          </a:p>
          <a:p>
            <a:pPr marL="342900" lvl="0" indent="-342900" algn="just">
              <a:spcBef>
                <a:spcPts val="1200"/>
              </a:spcBef>
              <a:buFont typeface="Symbol" panose="05050102010706020507" pitchFamily="18" charset="2"/>
              <a:buChar char=""/>
            </a:pPr>
            <a:r>
              <a:rPr lang="en-GB" sz="2800" dirty="0">
                <a:effectLst/>
                <a:ea typeface="Times New Roman" panose="02020603050405020304" pitchFamily="18" charset="0"/>
              </a:rPr>
              <a:t>synthesise concepts of appropriate research design (transformative and 'traditional') with project specific sensitivity to demonstrate critical insight of the influencing factors in developing applied theatre research for wider dissemination.</a:t>
            </a:r>
          </a:p>
          <a:p>
            <a:endParaRPr lang="en-GB" dirty="0"/>
          </a:p>
        </p:txBody>
      </p:sp>
    </p:spTree>
    <p:extLst>
      <p:ext uri="{BB962C8B-B14F-4D97-AF65-F5344CB8AC3E}">
        <p14:creationId xmlns:p14="http://schemas.microsoft.com/office/powerpoint/2010/main" val="4280328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7CD6F-33BF-077F-8BBC-1B09D7BD06E6}"/>
              </a:ext>
            </a:extLst>
          </p:cNvPr>
          <p:cNvSpPr>
            <a:spLocks noGrp="1"/>
          </p:cNvSpPr>
          <p:nvPr>
            <p:ph type="title"/>
          </p:nvPr>
        </p:nvSpPr>
        <p:spPr/>
        <p:txBody>
          <a:bodyPr/>
          <a:lstStyle/>
          <a:p>
            <a:r>
              <a:rPr lang="en-GB" dirty="0"/>
              <a:t>Major Project Learning Outcomes</a:t>
            </a:r>
          </a:p>
        </p:txBody>
      </p:sp>
      <p:sp>
        <p:nvSpPr>
          <p:cNvPr id="3" name="Content Placeholder 2">
            <a:extLst>
              <a:ext uri="{FF2B5EF4-FFF2-40B4-BE49-F238E27FC236}">
                <a16:creationId xmlns:a16="http://schemas.microsoft.com/office/drawing/2014/main" id="{635B2ACF-B684-F775-4FC0-05CDA51EA246}"/>
              </a:ext>
            </a:extLst>
          </p:cNvPr>
          <p:cNvSpPr>
            <a:spLocks noGrp="1"/>
          </p:cNvSpPr>
          <p:nvPr>
            <p:ph idx="1"/>
          </p:nvPr>
        </p:nvSpPr>
        <p:spPr/>
        <p:txBody>
          <a:bodyPr/>
          <a:lstStyle/>
          <a:p>
            <a:pPr lvl="0"/>
            <a:r>
              <a:rPr lang="en-GB" dirty="0"/>
              <a:t>demonstrate a systemic and complex understanding of applied theatre praxis which is informed by current critical discourse;</a:t>
            </a:r>
          </a:p>
          <a:p>
            <a:pPr lvl="0"/>
            <a:r>
              <a:rPr lang="en-GB" dirty="0"/>
              <a:t>realise an extended piece of applied theatre work in a specific context that demonstrates creative risk-taking and problem solving using performance skills, research methods and critical facilitation approaches;</a:t>
            </a:r>
          </a:p>
          <a:p>
            <a:pPr lvl="0"/>
            <a:r>
              <a:rPr lang="en-GB" dirty="0"/>
              <a:t>demonstrate autonomy, personal responsibility, originality and ethical awareness in the realisation of this work.</a:t>
            </a:r>
          </a:p>
          <a:p>
            <a:endParaRPr lang="en-GB" dirty="0"/>
          </a:p>
        </p:txBody>
      </p:sp>
    </p:spTree>
    <p:extLst>
      <p:ext uri="{BB962C8B-B14F-4D97-AF65-F5344CB8AC3E}">
        <p14:creationId xmlns:p14="http://schemas.microsoft.com/office/powerpoint/2010/main" val="17882908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DB436-CD7F-46C9-DEA4-0FFD147D9772}"/>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7100E913-117C-F870-E0FF-8EFF130077D7}"/>
              </a:ext>
            </a:extLst>
          </p:cNvPr>
          <p:cNvSpPr>
            <a:spLocks noGrp="1"/>
          </p:cNvSpPr>
          <p:nvPr>
            <p:ph idx="1"/>
          </p:nvPr>
        </p:nvSpPr>
        <p:spPr/>
        <p:txBody>
          <a:bodyPr/>
          <a:lstStyle/>
          <a:p>
            <a:r>
              <a:rPr lang="en-GB" dirty="0"/>
              <a:t>What are the take-aways from these learning outcomes that will be useful in Major Project?</a:t>
            </a:r>
          </a:p>
          <a:p>
            <a:endParaRPr lang="en-GB" dirty="0"/>
          </a:p>
          <a:p>
            <a:r>
              <a:rPr lang="en-GB" dirty="0"/>
              <a:t>What are the key areas that you would like to revise or revisit?</a:t>
            </a:r>
          </a:p>
          <a:p>
            <a:endParaRPr lang="en-GB" dirty="0"/>
          </a:p>
          <a:p>
            <a:endParaRPr lang="en-GB" dirty="0"/>
          </a:p>
          <a:p>
            <a:endParaRPr lang="en-GB" dirty="0"/>
          </a:p>
        </p:txBody>
      </p:sp>
    </p:spTree>
    <p:extLst>
      <p:ext uri="{BB962C8B-B14F-4D97-AF65-F5344CB8AC3E}">
        <p14:creationId xmlns:p14="http://schemas.microsoft.com/office/powerpoint/2010/main" val="343459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63794-5479-533A-8486-1686CD85D386}"/>
              </a:ext>
            </a:extLst>
          </p:cNvPr>
          <p:cNvSpPr>
            <a:spLocks noGrp="1"/>
          </p:cNvSpPr>
          <p:nvPr>
            <p:ph type="title"/>
          </p:nvPr>
        </p:nvSpPr>
        <p:spPr/>
        <p:txBody>
          <a:bodyPr/>
          <a:lstStyle/>
          <a:p>
            <a:r>
              <a:rPr lang="en-GB" dirty="0"/>
              <a:t>Process – how will you go about your project?</a:t>
            </a:r>
          </a:p>
        </p:txBody>
      </p:sp>
      <p:sp>
        <p:nvSpPr>
          <p:cNvPr id="3" name="Content Placeholder 2">
            <a:extLst>
              <a:ext uri="{FF2B5EF4-FFF2-40B4-BE49-F238E27FC236}">
                <a16:creationId xmlns:a16="http://schemas.microsoft.com/office/drawing/2014/main" id="{CDC82BE5-EE08-FBA2-6DE8-B8D6C8809B82}"/>
              </a:ext>
            </a:extLst>
          </p:cNvPr>
          <p:cNvSpPr>
            <a:spLocks noGrp="1"/>
          </p:cNvSpPr>
          <p:nvPr>
            <p:ph idx="1"/>
          </p:nvPr>
        </p:nvSpPr>
        <p:spPr/>
        <p:txBody>
          <a:bodyPr/>
          <a:lstStyle/>
          <a:p>
            <a:r>
              <a:rPr lang="en-GB" dirty="0"/>
              <a:t>At this early stage, there may be many ways that you will consider to support decision making for your project.</a:t>
            </a:r>
          </a:p>
          <a:p>
            <a:endParaRPr lang="en-GB" dirty="0"/>
          </a:p>
          <a:p>
            <a:r>
              <a:rPr lang="en-GB" dirty="0"/>
              <a:t>This can be daunting – that is ok.</a:t>
            </a:r>
          </a:p>
          <a:p>
            <a:endParaRPr lang="en-GB" dirty="0"/>
          </a:p>
          <a:p>
            <a:r>
              <a:rPr lang="en-GB" dirty="0"/>
              <a:t>Creative process will – by its nature – vary and require changes during the inception, development, experimentation, delivery, reflection and evaluation of the work.</a:t>
            </a:r>
          </a:p>
        </p:txBody>
      </p:sp>
    </p:spTree>
    <p:extLst>
      <p:ext uri="{BB962C8B-B14F-4D97-AF65-F5344CB8AC3E}">
        <p14:creationId xmlns:p14="http://schemas.microsoft.com/office/powerpoint/2010/main" val="1807642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1D128-75B3-AA99-34DA-C69160996382}"/>
              </a:ext>
            </a:extLst>
          </p:cNvPr>
          <p:cNvSpPr>
            <a:spLocks noGrp="1"/>
          </p:cNvSpPr>
          <p:nvPr>
            <p:ph type="title"/>
          </p:nvPr>
        </p:nvSpPr>
        <p:spPr/>
        <p:txBody>
          <a:bodyPr/>
          <a:lstStyle/>
          <a:p>
            <a:r>
              <a:rPr lang="en-GB" dirty="0"/>
              <a:t>Process</a:t>
            </a:r>
          </a:p>
        </p:txBody>
      </p:sp>
      <p:sp>
        <p:nvSpPr>
          <p:cNvPr id="3" name="Content Placeholder 2">
            <a:extLst>
              <a:ext uri="{FF2B5EF4-FFF2-40B4-BE49-F238E27FC236}">
                <a16:creationId xmlns:a16="http://schemas.microsoft.com/office/drawing/2014/main" id="{0F9E3733-9E3A-D08C-E922-A6C2BAAAD2C5}"/>
              </a:ext>
            </a:extLst>
          </p:cNvPr>
          <p:cNvSpPr>
            <a:spLocks noGrp="1"/>
          </p:cNvSpPr>
          <p:nvPr>
            <p:ph idx="1"/>
          </p:nvPr>
        </p:nvSpPr>
        <p:spPr/>
        <p:txBody>
          <a:bodyPr/>
          <a:lstStyle/>
          <a:p>
            <a:r>
              <a:rPr lang="en-GB" dirty="0"/>
              <a:t>As a very quick thought experiment, how would you set about:</a:t>
            </a:r>
          </a:p>
          <a:p>
            <a:endParaRPr lang="en-GB" dirty="0"/>
          </a:p>
          <a:p>
            <a:r>
              <a:rPr lang="en-GB" dirty="0"/>
              <a:t>Writing a biography (about a celebrity)</a:t>
            </a:r>
          </a:p>
          <a:p>
            <a:endParaRPr lang="en-GB" dirty="0"/>
          </a:p>
          <a:p>
            <a:r>
              <a:rPr lang="en-GB" dirty="0"/>
              <a:t>Writing a play (theatre in education style for 11-16y/o)</a:t>
            </a:r>
          </a:p>
          <a:p>
            <a:endParaRPr lang="en-GB" dirty="0"/>
          </a:p>
          <a:p>
            <a:r>
              <a:rPr lang="en-GB" dirty="0"/>
              <a:t>Writing a policy that (to define and regulate community participation)</a:t>
            </a:r>
          </a:p>
        </p:txBody>
      </p:sp>
    </p:spTree>
    <p:extLst>
      <p:ext uri="{BB962C8B-B14F-4D97-AF65-F5344CB8AC3E}">
        <p14:creationId xmlns:p14="http://schemas.microsoft.com/office/powerpoint/2010/main" val="456135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0B012-E06D-FF3C-BD20-E8759D1E8816}"/>
              </a:ext>
            </a:extLst>
          </p:cNvPr>
          <p:cNvSpPr>
            <a:spLocks noGrp="1"/>
          </p:cNvSpPr>
          <p:nvPr>
            <p:ph type="title"/>
          </p:nvPr>
        </p:nvSpPr>
        <p:spPr/>
        <p:txBody>
          <a:bodyPr/>
          <a:lstStyle/>
          <a:p>
            <a:r>
              <a:rPr lang="en-GB" dirty="0"/>
              <a:t>Process</a:t>
            </a:r>
          </a:p>
        </p:txBody>
      </p:sp>
      <p:sp>
        <p:nvSpPr>
          <p:cNvPr id="3" name="Content Placeholder 2">
            <a:extLst>
              <a:ext uri="{FF2B5EF4-FFF2-40B4-BE49-F238E27FC236}">
                <a16:creationId xmlns:a16="http://schemas.microsoft.com/office/drawing/2014/main" id="{B381DBF0-A507-2AE7-5ABF-22855A7EA694}"/>
              </a:ext>
            </a:extLst>
          </p:cNvPr>
          <p:cNvSpPr>
            <a:spLocks noGrp="1"/>
          </p:cNvSpPr>
          <p:nvPr>
            <p:ph idx="1"/>
          </p:nvPr>
        </p:nvSpPr>
        <p:spPr/>
        <p:txBody>
          <a:bodyPr>
            <a:normAutofit fontScale="92500" lnSpcReduction="10000"/>
          </a:bodyPr>
          <a:lstStyle/>
          <a:p>
            <a:r>
              <a:rPr lang="en-GB" dirty="0"/>
              <a:t>In each case, we might benefit by considering the following in your research process:</a:t>
            </a:r>
          </a:p>
          <a:p>
            <a:endParaRPr lang="en-GB" dirty="0"/>
          </a:p>
          <a:p>
            <a:r>
              <a:rPr lang="en-GB" dirty="0"/>
              <a:t>Your own investment, motivation, and the end user</a:t>
            </a:r>
          </a:p>
          <a:p>
            <a:r>
              <a:rPr lang="en-GB" dirty="0"/>
              <a:t>The narrative of the project &amp; output, and the competition</a:t>
            </a:r>
          </a:p>
          <a:p>
            <a:r>
              <a:rPr lang="en-GB" dirty="0"/>
              <a:t>The impact of the work and how this can be measured</a:t>
            </a:r>
          </a:p>
          <a:p>
            <a:r>
              <a:rPr lang="en-GB" dirty="0"/>
              <a:t>The timeframe and resources available</a:t>
            </a:r>
          </a:p>
          <a:p>
            <a:r>
              <a:rPr lang="en-GB" dirty="0"/>
              <a:t>The existing information in the field / area</a:t>
            </a:r>
          </a:p>
          <a:p>
            <a:r>
              <a:rPr lang="en-GB" dirty="0"/>
              <a:t>What this work might support, replace or compete with</a:t>
            </a:r>
          </a:p>
          <a:p>
            <a:r>
              <a:rPr lang="en-GB" dirty="0"/>
              <a:t>The look and feel of the work - accessibility</a:t>
            </a:r>
          </a:p>
          <a:p>
            <a:endParaRPr lang="en-GB" dirty="0"/>
          </a:p>
          <a:p>
            <a:endParaRPr lang="en-GB" dirty="0"/>
          </a:p>
        </p:txBody>
      </p:sp>
    </p:spTree>
    <p:extLst>
      <p:ext uri="{BB962C8B-B14F-4D97-AF65-F5344CB8AC3E}">
        <p14:creationId xmlns:p14="http://schemas.microsoft.com/office/powerpoint/2010/main" val="284228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1455E-1BCC-769B-BE73-0682C2878452}"/>
              </a:ext>
            </a:extLst>
          </p:cNvPr>
          <p:cNvSpPr>
            <a:spLocks noGrp="1"/>
          </p:cNvSpPr>
          <p:nvPr>
            <p:ph type="title"/>
          </p:nvPr>
        </p:nvSpPr>
        <p:spPr/>
        <p:txBody>
          <a:bodyPr/>
          <a:lstStyle/>
          <a:p>
            <a:r>
              <a:rPr lang="en-GB" dirty="0"/>
              <a:t>Basic Construction</a:t>
            </a:r>
          </a:p>
        </p:txBody>
      </p:sp>
      <p:sp>
        <p:nvSpPr>
          <p:cNvPr id="3" name="Content Placeholder 2">
            <a:extLst>
              <a:ext uri="{FF2B5EF4-FFF2-40B4-BE49-F238E27FC236}">
                <a16:creationId xmlns:a16="http://schemas.microsoft.com/office/drawing/2014/main" id="{D0D9FC41-73FC-6D3F-65F1-8A8DBA194CD0}"/>
              </a:ext>
            </a:extLst>
          </p:cNvPr>
          <p:cNvSpPr>
            <a:spLocks noGrp="1"/>
          </p:cNvSpPr>
          <p:nvPr>
            <p:ph idx="1"/>
          </p:nvPr>
        </p:nvSpPr>
        <p:spPr/>
        <p:txBody>
          <a:bodyPr>
            <a:normAutofit fontScale="92500"/>
          </a:bodyPr>
          <a:lstStyle/>
          <a:p>
            <a:r>
              <a:rPr lang="en-GB" dirty="0"/>
              <a:t>You researched proposal creation as part of the AT Research module.</a:t>
            </a:r>
          </a:p>
          <a:p>
            <a:r>
              <a:rPr lang="en-GB" dirty="0"/>
              <a:t>Structurally, key sections were identified as:</a:t>
            </a:r>
          </a:p>
          <a:p>
            <a:endParaRPr lang="en-GB" dirty="0"/>
          </a:p>
          <a:p>
            <a:r>
              <a:rPr lang="en-GB" dirty="0"/>
              <a:t>Abstract</a:t>
            </a:r>
          </a:p>
          <a:p>
            <a:r>
              <a:rPr lang="en-GB" dirty="0"/>
              <a:t>Introduction</a:t>
            </a:r>
          </a:p>
          <a:p>
            <a:r>
              <a:rPr lang="en-GB" dirty="0"/>
              <a:t>Literature review</a:t>
            </a:r>
          </a:p>
          <a:p>
            <a:r>
              <a:rPr lang="en-GB" dirty="0"/>
              <a:t>Methodology</a:t>
            </a:r>
          </a:p>
          <a:p>
            <a:r>
              <a:rPr lang="en-GB" dirty="0"/>
              <a:t>Discussion</a:t>
            </a:r>
          </a:p>
          <a:p>
            <a:r>
              <a:rPr lang="en-GB" dirty="0"/>
              <a:t>Conclusion</a:t>
            </a:r>
          </a:p>
          <a:p>
            <a:endParaRPr lang="en-GB" dirty="0"/>
          </a:p>
        </p:txBody>
      </p:sp>
    </p:spTree>
    <p:extLst>
      <p:ext uri="{BB962C8B-B14F-4D97-AF65-F5344CB8AC3E}">
        <p14:creationId xmlns:p14="http://schemas.microsoft.com/office/powerpoint/2010/main" val="1170581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EDF05-8F71-EF5C-7E8E-5BEE347140FA}"/>
              </a:ext>
            </a:extLst>
          </p:cNvPr>
          <p:cNvSpPr>
            <a:spLocks noGrp="1"/>
          </p:cNvSpPr>
          <p:nvPr>
            <p:ph type="title"/>
          </p:nvPr>
        </p:nvSpPr>
        <p:spPr/>
        <p:txBody>
          <a:bodyPr/>
          <a:lstStyle/>
          <a:p>
            <a:r>
              <a:rPr lang="en-GB" dirty="0"/>
              <a:t>Basic Construction: Additional </a:t>
            </a:r>
          </a:p>
        </p:txBody>
      </p:sp>
      <p:sp>
        <p:nvSpPr>
          <p:cNvPr id="3" name="Content Placeholder 2">
            <a:extLst>
              <a:ext uri="{FF2B5EF4-FFF2-40B4-BE49-F238E27FC236}">
                <a16:creationId xmlns:a16="http://schemas.microsoft.com/office/drawing/2014/main" id="{68BBA3CF-B4E8-D316-6865-607271A0B2ED}"/>
              </a:ext>
            </a:extLst>
          </p:cNvPr>
          <p:cNvSpPr>
            <a:spLocks noGrp="1"/>
          </p:cNvSpPr>
          <p:nvPr>
            <p:ph idx="1"/>
          </p:nvPr>
        </p:nvSpPr>
        <p:spPr/>
        <p:txBody>
          <a:bodyPr/>
          <a:lstStyle/>
          <a:p>
            <a:r>
              <a:rPr lang="en-GB" dirty="0"/>
              <a:t>Cover or title page</a:t>
            </a:r>
          </a:p>
          <a:p>
            <a:r>
              <a:rPr lang="en-GB" dirty="0"/>
              <a:t>Objectives (explicit rather than implicit in intro)</a:t>
            </a:r>
          </a:p>
          <a:p>
            <a:r>
              <a:rPr lang="en-GB" dirty="0"/>
              <a:t>Acknowledgements or recognition – collaborating companies etc</a:t>
            </a:r>
          </a:p>
          <a:p>
            <a:r>
              <a:rPr lang="en-GB" dirty="0"/>
              <a:t>Table of contents</a:t>
            </a:r>
          </a:p>
          <a:p>
            <a:r>
              <a:rPr lang="en-GB" dirty="0"/>
              <a:t>List of tables / data – if applicable</a:t>
            </a:r>
          </a:p>
          <a:p>
            <a:r>
              <a:rPr lang="en-GB" dirty="0"/>
              <a:t>Abbreviations and acronyms – if applicable</a:t>
            </a:r>
          </a:p>
          <a:p>
            <a:r>
              <a:rPr lang="en-GB" dirty="0"/>
              <a:t>References (essential) – either bibliography or reference list</a:t>
            </a:r>
          </a:p>
        </p:txBody>
      </p:sp>
    </p:spTree>
    <p:extLst>
      <p:ext uri="{BB962C8B-B14F-4D97-AF65-F5344CB8AC3E}">
        <p14:creationId xmlns:p14="http://schemas.microsoft.com/office/powerpoint/2010/main" val="29593548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E7B4E0-A0CF-22F4-B083-C5A558C01731}"/>
              </a:ext>
            </a:extLst>
          </p:cNvPr>
          <p:cNvSpPr>
            <a:spLocks noGrp="1"/>
          </p:cNvSpPr>
          <p:nvPr>
            <p:ph type="title"/>
          </p:nvPr>
        </p:nvSpPr>
        <p:spPr>
          <a:xfrm>
            <a:off x="838200" y="556995"/>
            <a:ext cx="10515600" cy="1133693"/>
          </a:xfrm>
        </p:spPr>
        <p:txBody>
          <a:bodyPr>
            <a:normAutofit/>
          </a:bodyPr>
          <a:lstStyle/>
          <a:p>
            <a:r>
              <a:rPr lang="en-GB" sz="4800"/>
              <a:t>Programme intended learning outcomes</a:t>
            </a:r>
          </a:p>
        </p:txBody>
      </p:sp>
      <p:graphicFrame>
        <p:nvGraphicFramePr>
          <p:cNvPr id="4" name="Content Placeholder 3">
            <a:extLst>
              <a:ext uri="{FF2B5EF4-FFF2-40B4-BE49-F238E27FC236}">
                <a16:creationId xmlns:a16="http://schemas.microsoft.com/office/drawing/2014/main" id="{C9A63F1A-257E-5C13-78B1-4D1FCE3D375C}"/>
              </a:ext>
            </a:extLst>
          </p:cNvPr>
          <p:cNvGraphicFramePr>
            <a:graphicFrameLocks noGrp="1"/>
          </p:cNvGraphicFramePr>
          <p:nvPr>
            <p:ph idx="1"/>
            <p:extLst>
              <p:ext uri="{D42A27DB-BD31-4B8C-83A1-F6EECF244321}">
                <p14:modId xmlns:p14="http://schemas.microsoft.com/office/powerpoint/2010/main" val="3970554925"/>
              </p:ext>
            </p:extLst>
          </p:nvPr>
        </p:nvGraphicFramePr>
        <p:xfrm>
          <a:off x="934946" y="1825625"/>
          <a:ext cx="10322109" cy="4261611"/>
        </p:xfrm>
        <a:graphic>
          <a:graphicData uri="http://schemas.openxmlformats.org/drawingml/2006/table">
            <a:tbl>
              <a:tblPr firstRow="1" firstCol="1" bandRow="1"/>
              <a:tblGrid>
                <a:gridCol w="940954">
                  <a:extLst>
                    <a:ext uri="{9D8B030D-6E8A-4147-A177-3AD203B41FA5}">
                      <a16:colId xmlns:a16="http://schemas.microsoft.com/office/drawing/2014/main" val="770437848"/>
                    </a:ext>
                  </a:extLst>
                </a:gridCol>
                <a:gridCol w="9381155">
                  <a:extLst>
                    <a:ext uri="{9D8B030D-6E8A-4147-A177-3AD203B41FA5}">
                      <a16:colId xmlns:a16="http://schemas.microsoft.com/office/drawing/2014/main" val="1014022097"/>
                    </a:ext>
                  </a:extLst>
                </a:gridCol>
              </a:tblGrid>
              <a:tr h="1421215">
                <a:tc>
                  <a:txBody>
                    <a:bodyPr/>
                    <a:lstStyle/>
                    <a:p>
                      <a:pPr algn="just" fontAlgn="t">
                        <a:lnSpc>
                          <a:spcPct val="115000"/>
                        </a:lnSpc>
                        <a:spcAft>
                          <a:spcPts val="800"/>
                        </a:spcAft>
                        <a:buNone/>
                        <a:tabLst>
                          <a:tab pos="1828800" algn="l"/>
                        </a:tabLst>
                      </a:pPr>
                      <a:r>
                        <a:rPr lang="en-GB" sz="2000" b="1" i="0" u="none" strike="noStrike" dirty="0">
                          <a:solidFill>
                            <a:srgbClr val="000000"/>
                          </a:solidFill>
                          <a:effectLst/>
                          <a:latin typeface="+mn-lt"/>
                          <a:ea typeface="Calibri" panose="020F0502020204030204" pitchFamily="34" charset="0"/>
                          <a:cs typeface="Times New Roman" panose="02020603050405020304" pitchFamily="18" charset="0"/>
                        </a:rPr>
                        <a:t>KU1</a:t>
                      </a:r>
                      <a:endParaRPr lang="en-GB" sz="2000" b="0" i="0" u="none" strike="noStrike" dirty="0">
                        <a:effectLst/>
                        <a:latin typeface="+mn-lt"/>
                      </a:endParaRPr>
                    </a:p>
                  </a:txBody>
                  <a:tcPr marL="130453" marR="130453" marT="1811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15000"/>
                        </a:lnSpc>
                        <a:spcAft>
                          <a:spcPts val="800"/>
                        </a:spcAft>
                        <a:buNone/>
                        <a:tabLst>
                          <a:tab pos="1828800" algn="l"/>
                        </a:tabLst>
                      </a:pPr>
                      <a:r>
                        <a:rPr lang="en-GB" sz="2000" b="0" i="0" u="none" strike="noStrike" dirty="0">
                          <a:solidFill>
                            <a:srgbClr val="000000"/>
                          </a:solidFill>
                          <a:effectLst/>
                          <a:latin typeface="+mn-lt"/>
                          <a:ea typeface="Calibri" panose="020F0502020204030204" pitchFamily="34" charset="0"/>
                          <a:cs typeface="Times New Roman" panose="02020603050405020304" pitchFamily="18" charset="0"/>
                        </a:rPr>
                        <a:t>Demonstrate a systematic understanding of the application of theatre, drama and performance practices within a diverse range of socially engaged contexts and a critical awareness of the current </a:t>
                      </a:r>
                      <a:r>
                        <a:rPr lang="en-GB" sz="2000" b="0" i="0" u="sng" strike="noStrike" dirty="0">
                          <a:solidFill>
                            <a:srgbClr val="000000"/>
                          </a:solidFill>
                          <a:effectLst/>
                          <a:latin typeface="+mn-lt"/>
                          <a:ea typeface="Calibri" panose="020F0502020204030204" pitchFamily="34" charset="0"/>
                          <a:cs typeface="Times New Roman" panose="02020603050405020304" pitchFamily="18" charset="0"/>
                        </a:rPr>
                        <a:t>critical</a:t>
                      </a:r>
                      <a:r>
                        <a:rPr lang="en-GB" sz="2000" b="0" i="0" u="none" strike="noStrike" dirty="0">
                          <a:solidFill>
                            <a:srgbClr val="000000"/>
                          </a:solidFill>
                          <a:effectLst/>
                          <a:latin typeface="+mn-lt"/>
                          <a:ea typeface="Calibri" panose="020F0502020204030204" pitchFamily="34" charset="0"/>
                          <a:cs typeface="Times New Roman" panose="02020603050405020304" pitchFamily="18" charset="0"/>
                        </a:rPr>
                        <a:t> discourse and theory relevant to these practices</a:t>
                      </a:r>
                      <a:endParaRPr lang="en-GB" sz="2000" b="0" i="0" u="none" strike="noStrike" dirty="0">
                        <a:effectLst/>
                        <a:latin typeface="+mn-lt"/>
                      </a:endParaRPr>
                    </a:p>
                  </a:txBody>
                  <a:tcPr marL="130453" marR="130453" marT="1811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34844815"/>
                  </a:ext>
                </a:extLst>
              </a:tr>
              <a:tr h="1087835">
                <a:tc>
                  <a:txBody>
                    <a:bodyPr/>
                    <a:lstStyle/>
                    <a:p>
                      <a:pPr algn="just" fontAlgn="t">
                        <a:lnSpc>
                          <a:spcPct val="115000"/>
                        </a:lnSpc>
                        <a:spcAft>
                          <a:spcPts val="800"/>
                        </a:spcAft>
                        <a:buNone/>
                        <a:tabLst>
                          <a:tab pos="1828800" algn="l"/>
                        </a:tabLst>
                      </a:pPr>
                      <a:r>
                        <a:rPr lang="en-GB" sz="2000" b="0" i="0" u="none" strike="noStrike" dirty="0">
                          <a:effectLst/>
                          <a:latin typeface="+mn-lt"/>
                        </a:rPr>
                        <a:t>CS2</a:t>
                      </a:r>
                    </a:p>
                  </a:txBody>
                  <a:tcPr marL="130453" marR="130453" marT="1811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15000"/>
                        </a:lnSpc>
                        <a:spcAft>
                          <a:spcPts val="800"/>
                        </a:spcAft>
                        <a:buNone/>
                        <a:tabLst>
                          <a:tab pos="1828800" algn="l"/>
                        </a:tabLst>
                      </a:pPr>
                      <a:r>
                        <a:rPr lang="en-GB" sz="2000" kern="1200" dirty="0">
                          <a:solidFill>
                            <a:schemeClr val="tx1"/>
                          </a:solidFill>
                          <a:effectLst/>
                          <a:latin typeface="+mn-lt"/>
                          <a:ea typeface="+mn-ea"/>
                          <a:cs typeface="+mn-cs"/>
                        </a:rPr>
                        <a:t>Demonstrate the ability to think reflexively, creatively, autonomously and </a:t>
                      </a:r>
                      <a:r>
                        <a:rPr lang="en-GB" sz="2000" u="sng" kern="1200" dirty="0">
                          <a:solidFill>
                            <a:schemeClr val="tx1"/>
                          </a:solidFill>
                          <a:effectLst/>
                          <a:latin typeface="+mn-lt"/>
                          <a:ea typeface="+mn-ea"/>
                          <a:cs typeface="+mn-cs"/>
                        </a:rPr>
                        <a:t>critically</a:t>
                      </a:r>
                      <a:r>
                        <a:rPr lang="en-GB" sz="2000" kern="1200" dirty="0">
                          <a:solidFill>
                            <a:schemeClr val="tx1"/>
                          </a:solidFill>
                          <a:effectLst/>
                          <a:latin typeface="+mn-lt"/>
                          <a:ea typeface="+mn-ea"/>
                          <a:cs typeface="+mn-cs"/>
                        </a:rPr>
                        <a:t> in order to develop ideas, formulate independent judgements, construct arguments and </a:t>
                      </a:r>
                      <a:r>
                        <a:rPr lang="en-GB" sz="2000" u="sng" kern="1200" dirty="0">
                          <a:solidFill>
                            <a:schemeClr val="tx1"/>
                          </a:solidFill>
                          <a:effectLst/>
                          <a:latin typeface="+mn-lt"/>
                          <a:ea typeface="+mn-ea"/>
                          <a:cs typeface="+mn-cs"/>
                        </a:rPr>
                        <a:t>critically evaluate </a:t>
                      </a:r>
                      <a:r>
                        <a:rPr lang="en-GB" sz="2000" kern="1200" dirty="0">
                          <a:solidFill>
                            <a:schemeClr val="tx1"/>
                          </a:solidFill>
                          <a:effectLst/>
                          <a:latin typeface="+mn-lt"/>
                          <a:ea typeface="+mn-ea"/>
                          <a:cs typeface="+mn-cs"/>
                        </a:rPr>
                        <a:t>applied theatre practice in context through reflection, review and </a:t>
                      </a:r>
                      <a:r>
                        <a:rPr lang="en-GB" sz="2000" u="sng" kern="1200" dirty="0">
                          <a:solidFill>
                            <a:schemeClr val="tx1"/>
                          </a:solidFill>
                          <a:effectLst/>
                          <a:latin typeface="+mn-lt"/>
                          <a:ea typeface="+mn-ea"/>
                          <a:cs typeface="+mn-cs"/>
                        </a:rPr>
                        <a:t>evaluation</a:t>
                      </a:r>
                      <a:r>
                        <a:rPr lang="en-GB" sz="2000" kern="1200" dirty="0">
                          <a:solidFill>
                            <a:schemeClr val="tx1"/>
                          </a:solidFill>
                          <a:effectLst/>
                          <a:latin typeface="+mn-lt"/>
                          <a:ea typeface="+mn-ea"/>
                          <a:cs typeface="+mn-cs"/>
                        </a:rPr>
                        <a:t>.</a:t>
                      </a:r>
                      <a:endParaRPr lang="en-GB" sz="2000" b="0" i="0" u="none" strike="noStrike" dirty="0">
                        <a:effectLst/>
                        <a:latin typeface="+mn-lt"/>
                      </a:endParaRPr>
                    </a:p>
                  </a:txBody>
                  <a:tcPr marL="130453" marR="130453" marT="1811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67688164"/>
                  </a:ext>
                </a:extLst>
              </a:tr>
              <a:tr h="754455">
                <a:tc>
                  <a:txBody>
                    <a:bodyPr/>
                    <a:lstStyle/>
                    <a:p>
                      <a:pPr algn="just" fontAlgn="t">
                        <a:lnSpc>
                          <a:spcPct val="115000"/>
                        </a:lnSpc>
                        <a:spcAft>
                          <a:spcPts val="800"/>
                        </a:spcAft>
                        <a:buNone/>
                        <a:tabLst>
                          <a:tab pos="1828800" algn="l"/>
                        </a:tabLst>
                      </a:pPr>
                      <a:r>
                        <a:rPr lang="en-GB" sz="2000" b="0" i="0" u="none" strike="noStrike" dirty="0">
                          <a:effectLst/>
                          <a:latin typeface="+mn-lt"/>
                        </a:rPr>
                        <a:t>PS1</a:t>
                      </a:r>
                    </a:p>
                  </a:txBody>
                  <a:tcPr marL="130453" marR="130453" marT="1811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t">
                        <a:lnSpc>
                          <a:spcPct val="115000"/>
                        </a:lnSpc>
                        <a:spcAft>
                          <a:spcPts val="800"/>
                        </a:spcAft>
                        <a:buNone/>
                        <a:tabLst>
                          <a:tab pos="1828800" algn="l"/>
                        </a:tabLst>
                      </a:pPr>
                      <a:r>
                        <a:rPr lang="en-GB" sz="2000" kern="1200" dirty="0">
                          <a:solidFill>
                            <a:schemeClr val="tx1"/>
                          </a:solidFill>
                          <a:effectLst/>
                          <a:latin typeface="+mn-lt"/>
                          <a:ea typeface="+mn-ea"/>
                          <a:cs typeface="+mn-cs"/>
                        </a:rPr>
                        <a:t>Apply their </a:t>
                      </a:r>
                      <a:r>
                        <a:rPr lang="en-GB" sz="2000" u="sng" kern="1200" dirty="0">
                          <a:solidFill>
                            <a:schemeClr val="tx1"/>
                          </a:solidFill>
                          <a:effectLst/>
                          <a:latin typeface="+mn-lt"/>
                          <a:ea typeface="+mn-ea"/>
                          <a:cs typeface="+mn-cs"/>
                        </a:rPr>
                        <a:t>systematic understanding </a:t>
                      </a:r>
                      <a:r>
                        <a:rPr lang="en-GB" sz="2000" kern="1200" dirty="0">
                          <a:solidFill>
                            <a:schemeClr val="tx1"/>
                          </a:solidFill>
                          <a:effectLst/>
                          <a:latin typeface="+mn-lt"/>
                          <a:ea typeface="+mn-ea"/>
                          <a:cs typeface="+mn-cs"/>
                        </a:rPr>
                        <a:t>of applied theatre practices through independently planning, facilitating, delivering and </a:t>
                      </a:r>
                      <a:r>
                        <a:rPr lang="en-GB" sz="2000" u="sng" kern="1200" dirty="0">
                          <a:solidFill>
                            <a:schemeClr val="tx1"/>
                          </a:solidFill>
                          <a:effectLst/>
                          <a:latin typeface="+mn-lt"/>
                          <a:ea typeface="+mn-ea"/>
                          <a:cs typeface="+mn-cs"/>
                        </a:rPr>
                        <a:t>evaluating</a:t>
                      </a:r>
                      <a:r>
                        <a:rPr lang="en-GB" sz="2000" kern="1200" dirty="0">
                          <a:solidFill>
                            <a:schemeClr val="tx1"/>
                          </a:solidFill>
                          <a:effectLst/>
                          <a:latin typeface="+mn-lt"/>
                          <a:ea typeface="+mn-ea"/>
                          <a:cs typeface="+mn-cs"/>
                        </a:rPr>
                        <a:t> workshops, performances and projects in education, health and wellbeing and/or community contexts.</a:t>
                      </a:r>
                      <a:endParaRPr lang="en-GB" sz="2000" b="0" i="0" u="none" strike="noStrike" dirty="0">
                        <a:effectLst/>
                        <a:latin typeface="+mn-lt"/>
                      </a:endParaRPr>
                    </a:p>
                  </a:txBody>
                  <a:tcPr marL="130453" marR="130453" marT="1811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38303671"/>
                  </a:ext>
                </a:extLst>
              </a:tr>
            </a:tbl>
          </a:graphicData>
        </a:graphic>
      </p:graphicFrame>
    </p:spTree>
    <p:extLst>
      <p:ext uri="{BB962C8B-B14F-4D97-AF65-F5344CB8AC3E}">
        <p14:creationId xmlns:p14="http://schemas.microsoft.com/office/powerpoint/2010/main" val="1049489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BC9E9-912F-DF3A-19CE-B1209AE484E6}"/>
              </a:ext>
            </a:extLst>
          </p:cNvPr>
          <p:cNvSpPr>
            <a:spLocks noGrp="1"/>
          </p:cNvSpPr>
          <p:nvPr>
            <p:ph type="title"/>
          </p:nvPr>
        </p:nvSpPr>
        <p:spPr/>
        <p:txBody>
          <a:bodyPr/>
          <a:lstStyle/>
          <a:p>
            <a:r>
              <a:rPr lang="en-GB" dirty="0"/>
              <a:t>Critical Evaluation</a:t>
            </a:r>
          </a:p>
        </p:txBody>
      </p:sp>
      <p:sp>
        <p:nvSpPr>
          <p:cNvPr id="3" name="Content Placeholder 2">
            <a:extLst>
              <a:ext uri="{FF2B5EF4-FFF2-40B4-BE49-F238E27FC236}">
                <a16:creationId xmlns:a16="http://schemas.microsoft.com/office/drawing/2014/main" id="{0CD564EA-097D-28C3-1B86-1DDE72599F1B}"/>
              </a:ext>
            </a:extLst>
          </p:cNvPr>
          <p:cNvSpPr>
            <a:spLocks noGrp="1"/>
          </p:cNvSpPr>
          <p:nvPr>
            <p:ph idx="1"/>
          </p:nvPr>
        </p:nvSpPr>
        <p:spPr/>
        <p:txBody>
          <a:bodyPr>
            <a:normAutofit lnSpcReduction="10000"/>
          </a:bodyPr>
          <a:lstStyle/>
          <a:p>
            <a:r>
              <a:rPr lang="en-GB" dirty="0"/>
              <a:t>Can you identify the main points or arguments in the work and sources you are reading and evaluating?</a:t>
            </a:r>
          </a:p>
          <a:p>
            <a:r>
              <a:rPr lang="en-GB" dirty="0"/>
              <a:t>An ‘argument’ may look like the author’s reasons for believing or stating their position. Their position or ‘contention’ may be made of several, seemingly more simple, supporting arguments and beliefs.</a:t>
            </a:r>
          </a:p>
          <a:p>
            <a:r>
              <a:rPr lang="en-GB" dirty="0"/>
              <a:t>The supporting arguments and overall argument make up the line of reasoning that should be clear in the source.</a:t>
            </a:r>
          </a:p>
          <a:p>
            <a:endParaRPr lang="en-GB" dirty="0"/>
          </a:p>
          <a:p>
            <a:r>
              <a:rPr lang="en-GB" dirty="0"/>
              <a:t>What is your overall argument for your project?</a:t>
            </a:r>
          </a:p>
        </p:txBody>
      </p:sp>
    </p:spTree>
    <p:extLst>
      <p:ext uri="{BB962C8B-B14F-4D97-AF65-F5344CB8AC3E}">
        <p14:creationId xmlns:p14="http://schemas.microsoft.com/office/powerpoint/2010/main" val="1240354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84FA4-21C4-874F-88F2-0685CB18A96F}"/>
              </a:ext>
            </a:extLst>
          </p:cNvPr>
          <p:cNvSpPr>
            <a:spLocks noGrp="1"/>
          </p:cNvSpPr>
          <p:nvPr>
            <p:ph type="title"/>
          </p:nvPr>
        </p:nvSpPr>
        <p:spPr/>
        <p:txBody>
          <a:bodyPr/>
          <a:lstStyle/>
          <a:p>
            <a:r>
              <a:rPr lang="en-GB" dirty="0"/>
              <a:t>Cottrell: An ‘Argument’</a:t>
            </a:r>
          </a:p>
        </p:txBody>
      </p:sp>
      <p:sp>
        <p:nvSpPr>
          <p:cNvPr id="3" name="Content Placeholder 2">
            <a:extLst>
              <a:ext uri="{FF2B5EF4-FFF2-40B4-BE49-F238E27FC236}">
                <a16:creationId xmlns:a16="http://schemas.microsoft.com/office/drawing/2014/main" id="{F6153B96-4707-FCD8-6FC1-8C6089361A75}"/>
              </a:ext>
            </a:extLst>
          </p:cNvPr>
          <p:cNvSpPr>
            <a:spLocks noGrp="1"/>
          </p:cNvSpPr>
          <p:nvPr>
            <p:ph idx="1"/>
          </p:nvPr>
        </p:nvSpPr>
        <p:spPr/>
        <p:txBody>
          <a:bodyPr>
            <a:normAutofit/>
          </a:bodyPr>
          <a:lstStyle/>
          <a:p>
            <a:pPr fontAlgn="base"/>
            <a:r>
              <a:rPr lang="en-GB" dirty="0"/>
              <a:t>An argument includes:</a:t>
            </a:r>
          </a:p>
          <a:p>
            <a:pPr fontAlgn="base"/>
            <a:r>
              <a:rPr lang="en-GB" dirty="0"/>
              <a:t>﻿﻿a position or point of view;</a:t>
            </a:r>
          </a:p>
          <a:p>
            <a:pPr fontAlgn="base"/>
            <a:r>
              <a:rPr lang="en-GB" dirty="0"/>
              <a:t>﻿﻿an attempt to persuade others to accept that point of view;</a:t>
            </a:r>
          </a:p>
          <a:p>
            <a:pPr fontAlgn="base"/>
            <a:r>
              <a:rPr lang="en-GB" dirty="0"/>
              <a:t>﻿﻿reasons given to support the point of view. Ideally, reasons are organised into a logical and persuasive sequence, referred to as the ‘line of reasoning'</a:t>
            </a:r>
          </a:p>
          <a:p>
            <a:pPr marL="0" indent="0">
              <a:buNone/>
            </a:pPr>
            <a:endParaRPr lang="en-GB" dirty="0"/>
          </a:p>
        </p:txBody>
      </p:sp>
    </p:spTree>
    <p:extLst>
      <p:ext uri="{BB962C8B-B14F-4D97-AF65-F5344CB8AC3E}">
        <p14:creationId xmlns:p14="http://schemas.microsoft.com/office/powerpoint/2010/main" val="18792720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CFF82-196A-046D-5D72-BBB2F7425D85}"/>
              </a:ext>
            </a:extLst>
          </p:cNvPr>
          <p:cNvSpPr>
            <a:spLocks noGrp="1"/>
          </p:cNvSpPr>
          <p:nvPr>
            <p:ph type="title"/>
          </p:nvPr>
        </p:nvSpPr>
        <p:spPr/>
        <p:txBody>
          <a:bodyPr/>
          <a:lstStyle/>
          <a:p>
            <a:r>
              <a:rPr lang="en-GB" dirty="0"/>
              <a:t>Cottrell’s ‘Argument: Persuasion through reasons’</a:t>
            </a:r>
          </a:p>
        </p:txBody>
      </p:sp>
      <p:sp>
        <p:nvSpPr>
          <p:cNvPr id="3" name="Content Placeholder 2">
            <a:extLst>
              <a:ext uri="{FF2B5EF4-FFF2-40B4-BE49-F238E27FC236}">
                <a16:creationId xmlns:a16="http://schemas.microsoft.com/office/drawing/2014/main" id="{54E2ADF2-4D62-8942-3A4D-A1AEACFD5BC7}"/>
              </a:ext>
            </a:extLst>
          </p:cNvPr>
          <p:cNvSpPr>
            <a:spLocks noGrp="1"/>
          </p:cNvSpPr>
          <p:nvPr>
            <p:ph idx="1"/>
          </p:nvPr>
        </p:nvSpPr>
        <p:spPr/>
        <p:txBody>
          <a:bodyPr/>
          <a:lstStyle/>
          <a:p>
            <a:r>
              <a:rPr lang="en-GB" dirty="0"/>
              <a:t>To identify an argument, it is useful to keep in mind such questions as:</a:t>
            </a:r>
          </a:p>
          <a:p>
            <a:r>
              <a:rPr lang="en-GB" dirty="0"/>
              <a:t>‘﻿﻿What was the point of producing this text, programme, video, blog, or programme?’</a:t>
            </a:r>
          </a:p>
          <a:p>
            <a:r>
              <a:rPr lang="en-GB" dirty="0"/>
              <a:t>‘What is the main message l am supposed to take from this?’</a:t>
            </a:r>
          </a:p>
          <a:p>
            <a:r>
              <a:rPr lang="en-GB" dirty="0"/>
              <a:t>‘What does the author/producer want me to believe, accept or do?’</a:t>
            </a:r>
          </a:p>
          <a:p>
            <a:r>
              <a:rPr lang="en-GB" dirty="0"/>
              <a:t>‘What reasons have they offered to support their position?’</a:t>
            </a:r>
          </a:p>
          <a:p>
            <a:endParaRPr lang="en-GB" dirty="0"/>
          </a:p>
        </p:txBody>
      </p:sp>
    </p:spTree>
    <p:extLst>
      <p:ext uri="{BB962C8B-B14F-4D97-AF65-F5344CB8AC3E}">
        <p14:creationId xmlns:p14="http://schemas.microsoft.com/office/powerpoint/2010/main" val="20339605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7DFCF-7B9B-8CEA-6722-8C9E39B2E597}"/>
              </a:ext>
            </a:extLst>
          </p:cNvPr>
          <p:cNvSpPr>
            <a:spLocks noGrp="1"/>
          </p:cNvSpPr>
          <p:nvPr>
            <p:ph type="title"/>
          </p:nvPr>
        </p:nvSpPr>
        <p:spPr/>
        <p:txBody>
          <a:bodyPr/>
          <a:lstStyle/>
          <a:p>
            <a:r>
              <a:rPr lang="en-GB" dirty="0"/>
              <a:t>Evaluation</a:t>
            </a:r>
          </a:p>
        </p:txBody>
      </p:sp>
      <p:sp>
        <p:nvSpPr>
          <p:cNvPr id="3" name="Content Placeholder 2">
            <a:extLst>
              <a:ext uri="{FF2B5EF4-FFF2-40B4-BE49-F238E27FC236}">
                <a16:creationId xmlns:a16="http://schemas.microsoft.com/office/drawing/2014/main" id="{BC7FA248-611E-E265-3FCF-31E3EA74C8CA}"/>
              </a:ext>
            </a:extLst>
          </p:cNvPr>
          <p:cNvSpPr>
            <a:spLocks noGrp="1"/>
          </p:cNvSpPr>
          <p:nvPr>
            <p:ph idx="1"/>
          </p:nvPr>
        </p:nvSpPr>
        <p:spPr/>
        <p:txBody>
          <a:bodyPr/>
          <a:lstStyle/>
          <a:p>
            <a:r>
              <a:rPr lang="en-GB" dirty="0"/>
              <a:t>Do you remember the CRAAP, RADAR and SIFT tests for sources?</a:t>
            </a:r>
          </a:p>
          <a:p>
            <a:endParaRPr lang="en-GB" dirty="0"/>
          </a:p>
          <a:p>
            <a:r>
              <a:rPr lang="en-GB" dirty="0"/>
              <a:t>Currency, Relevance, Authority, Accuracy, Purpose</a:t>
            </a:r>
          </a:p>
          <a:p>
            <a:r>
              <a:rPr lang="en-GB" dirty="0"/>
              <a:t>Rationale, Authority, Date, Accuracy, Relevance</a:t>
            </a:r>
          </a:p>
          <a:p>
            <a:r>
              <a:rPr lang="en-GB" dirty="0"/>
              <a:t>Stop, Investigate the source, Find better coverage, trace to the original context.</a:t>
            </a:r>
          </a:p>
          <a:p>
            <a:endParaRPr lang="en-GB" dirty="0"/>
          </a:p>
          <a:p>
            <a:r>
              <a:rPr lang="en-GB" dirty="0"/>
              <a:t>These are tools to support evaluation.</a:t>
            </a:r>
          </a:p>
        </p:txBody>
      </p:sp>
    </p:spTree>
    <p:extLst>
      <p:ext uri="{BB962C8B-B14F-4D97-AF65-F5344CB8AC3E}">
        <p14:creationId xmlns:p14="http://schemas.microsoft.com/office/powerpoint/2010/main" val="1570081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70248-2B76-A4B9-5681-E5996012F2D9}"/>
              </a:ext>
            </a:extLst>
          </p:cNvPr>
          <p:cNvSpPr>
            <a:spLocks noGrp="1"/>
          </p:cNvSpPr>
          <p:nvPr>
            <p:ph type="title"/>
          </p:nvPr>
        </p:nvSpPr>
        <p:spPr/>
        <p:txBody>
          <a:bodyPr/>
          <a:lstStyle/>
          <a:p>
            <a:r>
              <a:rPr lang="en-GB" dirty="0"/>
              <a:t>Evaluation</a:t>
            </a:r>
          </a:p>
        </p:txBody>
      </p:sp>
      <p:sp>
        <p:nvSpPr>
          <p:cNvPr id="3" name="Content Placeholder 2">
            <a:extLst>
              <a:ext uri="{FF2B5EF4-FFF2-40B4-BE49-F238E27FC236}">
                <a16:creationId xmlns:a16="http://schemas.microsoft.com/office/drawing/2014/main" id="{FBCA1E60-9CF7-7420-729F-A762EC12E59D}"/>
              </a:ext>
            </a:extLst>
          </p:cNvPr>
          <p:cNvSpPr>
            <a:spLocks noGrp="1"/>
          </p:cNvSpPr>
          <p:nvPr>
            <p:ph idx="1"/>
          </p:nvPr>
        </p:nvSpPr>
        <p:spPr/>
        <p:txBody>
          <a:bodyPr/>
          <a:lstStyle/>
          <a:p>
            <a:r>
              <a:rPr lang="en-GB" dirty="0"/>
              <a:t>You will need to evaluate sources, methods, contexts and practices through your own specific lens.</a:t>
            </a:r>
          </a:p>
          <a:p>
            <a:r>
              <a:rPr lang="en-GB" dirty="0"/>
              <a:t>Your lens will be related to your discipline – so revising O’Connor and Andersons ATR will support this.</a:t>
            </a:r>
          </a:p>
          <a:p>
            <a:r>
              <a:rPr lang="en-GB" dirty="0"/>
              <a:t>Other initial things to consider;</a:t>
            </a:r>
          </a:p>
          <a:p>
            <a:r>
              <a:rPr lang="en-GB" dirty="0"/>
              <a:t>Programme learning outcomes, </a:t>
            </a:r>
          </a:p>
          <a:p>
            <a:r>
              <a:rPr lang="en-GB" dirty="0"/>
              <a:t>Module learning outcomes,</a:t>
            </a:r>
          </a:p>
          <a:p>
            <a:r>
              <a:rPr lang="en-GB" dirty="0"/>
              <a:t>Your interest in the study,</a:t>
            </a:r>
          </a:p>
          <a:p>
            <a:r>
              <a:rPr lang="en-GB" dirty="0"/>
              <a:t>Your understanding of criticality.</a:t>
            </a:r>
          </a:p>
        </p:txBody>
      </p:sp>
    </p:spTree>
    <p:extLst>
      <p:ext uri="{BB962C8B-B14F-4D97-AF65-F5344CB8AC3E}">
        <p14:creationId xmlns:p14="http://schemas.microsoft.com/office/powerpoint/2010/main" val="4499277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ED413-A5E9-5988-AAFB-81A0241F4C23}"/>
              </a:ext>
            </a:extLst>
          </p:cNvPr>
          <p:cNvSpPr>
            <a:spLocks noGrp="1"/>
          </p:cNvSpPr>
          <p:nvPr>
            <p:ph type="title"/>
          </p:nvPr>
        </p:nvSpPr>
        <p:spPr/>
        <p:txBody>
          <a:bodyPr/>
          <a:lstStyle/>
          <a:p>
            <a:r>
              <a:rPr lang="en-GB" dirty="0"/>
              <a:t>Contention</a:t>
            </a:r>
          </a:p>
        </p:txBody>
      </p:sp>
      <p:sp>
        <p:nvSpPr>
          <p:cNvPr id="3" name="Content Placeholder 2">
            <a:extLst>
              <a:ext uri="{FF2B5EF4-FFF2-40B4-BE49-F238E27FC236}">
                <a16:creationId xmlns:a16="http://schemas.microsoft.com/office/drawing/2014/main" id="{1E382D1C-E8A6-8AA1-B37C-9F955A24FC90}"/>
              </a:ext>
            </a:extLst>
          </p:cNvPr>
          <p:cNvSpPr>
            <a:spLocks noGrp="1"/>
          </p:cNvSpPr>
          <p:nvPr>
            <p:ph idx="1"/>
          </p:nvPr>
        </p:nvSpPr>
        <p:spPr/>
        <p:txBody>
          <a:bodyPr/>
          <a:lstStyle/>
          <a:p>
            <a:r>
              <a:rPr lang="en-GB" dirty="0"/>
              <a:t>Are all parts of the arguments – or propositions – true from your academic or experiential point of view?</a:t>
            </a:r>
          </a:p>
          <a:p>
            <a:r>
              <a:rPr lang="en-GB" dirty="0"/>
              <a:t>Does the end or conclusion follow the author’s line of reasoning well? Does it clearly relate to the main argument or position of the work?</a:t>
            </a:r>
          </a:p>
          <a:p>
            <a:r>
              <a:rPr lang="en-GB" dirty="0"/>
              <a:t>Are the author’s beliefs, ideas, opinions and points of view presented as the author’s conclusion or their stance or position? This can be known as the author’s contention and makes up the main claim that they are trying to support or prove. </a:t>
            </a:r>
          </a:p>
        </p:txBody>
      </p:sp>
    </p:spTree>
    <p:extLst>
      <p:ext uri="{BB962C8B-B14F-4D97-AF65-F5344CB8AC3E}">
        <p14:creationId xmlns:p14="http://schemas.microsoft.com/office/powerpoint/2010/main" val="6610525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6A7D9-78B4-34D6-6F58-346EF8D6BCA5}"/>
              </a:ext>
            </a:extLst>
          </p:cNvPr>
          <p:cNvSpPr>
            <a:spLocks noGrp="1"/>
          </p:cNvSpPr>
          <p:nvPr>
            <p:ph type="title"/>
          </p:nvPr>
        </p:nvSpPr>
        <p:spPr/>
        <p:txBody>
          <a:bodyPr/>
          <a:lstStyle/>
          <a:p>
            <a:r>
              <a:rPr lang="en-GB" dirty="0"/>
              <a:t>Contention and location in your work</a:t>
            </a:r>
          </a:p>
        </p:txBody>
      </p:sp>
      <p:sp>
        <p:nvSpPr>
          <p:cNvPr id="3" name="Content Placeholder 2">
            <a:extLst>
              <a:ext uri="{FF2B5EF4-FFF2-40B4-BE49-F238E27FC236}">
                <a16:creationId xmlns:a16="http://schemas.microsoft.com/office/drawing/2014/main" id="{E1596BFF-3967-9A74-4165-2951D9F3F24B}"/>
              </a:ext>
            </a:extLst>
          </p:cNvPr>
          <p:cNvSpPr>
            <a:spLocks noGrp="1"/>
          </p:cNvSpPr>
          <p:nvPr>
            <p:ph idx="1"/>
          </p:nvPr>
        </p:nvSpPr>
        <p:spPr/>
        <p:txBody>
          <a:bodyPr/>
          <a:lstStyle/>
          <a:p>
            <a:r>
              <a:rPr lang="en-GB" dirty="0"/>
              <a:t>Placing (your) their contention at the beginning is the most direct method, and has the effect of positioning the reader towards the author's beliefs from the outset.</a:t>
            </a:r>
          </a:p>
          <a:p>
            <a:r>
              <a:rPr lang="en-GB" dirty="0"/>
              <a:t>A contention placed at the end of an article can have the effect of seeming like a valid, logical conclusion to a well-thought through discussion.</a:t>
            </a:r>
          </a:p>
          <a:p>
            <a:r>
              <a:rPr lang="en-GB" dirty="0"/>
              <a:t>The contention can also be repeated throughout the article. The author may have chosen to present it in this way in order to continue reiterating their main point in the audience's minds, aligning them to their views.</a:t>
            </a:r>
          </a:p>
          <a:p>
            <a:endParaRPr lang="en-GB" dirty="0"/>
          </a:p>
        </p:txBody>
      </p:sp>
    </p:spTree>
    <p:extLst>
      <p:ext uri="{BB962C8B-B14F-4D97-AF65-F5344CB8AC3E}">
        <p14:creationId xmlns:p14="http://schemas.microsoft.com/office/powerpoint/2010/main" val="38167215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D16153-9EF7-F4A0-D2A5-6E00351AC7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E25F89-D081-FBCC-F432-893E763F6A64}"/>
              </a:ext>
            </a:extLst>
          </p:cNvPr>
          <p:cNvSpPr>
            <a:spLocks noGrp="1"/>
          </p:cNvSpPr>
          <p:nvPr>
            <p:ph type="title"/>
          </p:nvPr>
        </p:nvSpPr>
        <p:spPr/>
        <p:txBody>
          <a:bodyPr/>
          <a:lstStyle/>
          <a:p>
            <a:r>
              <a:rPr lang="en-GB" dirty="0"/>
              <a:t>Contention and location in your work</a:t>
            </a:r>
          </a:p>
        </p:txBody>
      </p:sp>
      <p:sp>
        <p:nvSpPr>
          <p:cNvPr id="3" name="Content Placeholder 2">
            <a:extLst>
              <a:ext uri="{FF2B5EF4-FFF2-40B4-BE49-F238E27FC236}">
                <a16:creationId xmlns:a16="http://schemas.microsoft.com/office/drawing/2014/main" id="{E8FBBE6E-0FB4-AE39-07E1-43718A01FC7F}"/>
              </a:ext>
            </a:extLst>
          </p:cNvPr>
          <p:cNvSpPr>
            <a:spLocks noGrp="1"/>
          </p:cNvSpPr>
          <p:nvPr>
            <p:ph idx="1"/>
          </p:nvPr>
        </p:nvSpPr>
        <p:spPr/>
        <p:txBody>
          <a:bodyPr/>
          <a:lstStyle/>
          <a:p>
            <a:r>
              <a:rPr lang="en-GB" dirty="0"/>
              <a:t>Placing (your) their contention at the beginning is the most direct method, and has the effect of positioning the reader towards the author's beliefs from the outset. </a:t>
            </a:r>
            <a:r>
              <a:rPr lang="en-GB" b="1" dirty="0"/>
              <a:t>In the introduction</a:t>
            </a:r>
          </a:p>
          <a:p>
            <a:r>
              <a:rPr lang="en-GB" dirty="0"/>
              <a:t>A contention placed at the end of an article can have the effect of seeming like a valid, logical conclusion to a well-thought through discussion. </a:t>
            </a:r>
            <a:r>
              <a:rPr lang="en-GB" b="1" dirty="0"/>
              <a:t>In the conclusion</a:t>
            </a:r>
          </a:p>
          <a:p>
            <a:r>
              <a:rPr lang="en-GB" dirty="0"/>
              <a:t>The contention can also be repeated throughout the article. The author may have chosen to present it in this way in order to continue reiterating their main point in the audience's minds, aligning them to their views. </a:t>
            </a:r>
            <a:r>
              <a:rPr lang="en-GB" b="1" dirty="0"/>
              <a:t>All of the above &amp; more*</a:t>
            </a:r>
          </a:p>
          <a:p>
            <a:endParaRPr lang="en-GB" dirty="0"/>
          </a:p>
        </p:txBody>
      </p:sp>
    </p:spTree>
    <p:extLst>
      <p:ext uri="{BB962C8B-B14F-4D97-AF65-F5344CB8AC3E}">
        <p14:creationId xmlns:p14="http://schemas.microsoft.com/office/powerpoint/2010/main" val="24873931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2552C-679B-D368-2A5A-9D3019C7F0EB}"/>
              </a:ext>
            </a:extLst>
          </p:cNvPr>
          <p:cNvSpPr>
            <a:spLocks noGrp="1"/>
          </p:cNvSpPr>
          <p:nvPr>
            <p:ph type="title"/>
          </p:nvPr>
        </p:nvSpPr>
        <p:spPr/>
        <p:txBody>
          <a:bodyPr/>
          <a:lstStyle/>
          <a:p>
            <a:r>
              <a:rPr lang="en-GB" dirty="0"/>
              <a:t>Criticality</a:t>
            </a:r>
          </a:p>
        </p:txBody>
      </p:sp>
      <p:sp>
        <p:nvSpPr>
          <p:cNvPr id="3" name="Content Placeholder 2">
            <a:extLst>
              <a:ext uri="{FF2B5EF4-FFF2-40B4-BE49-F238E27FC236}">
                <a16:creationId xmlns:a16="http://schemas.microsoft.com/office/drawing/2014/main" id="{38EAED89-8FDE-135A-1F2A-FFACE105B060}"/>
              </a:ext>
            </a:extLst>
          </p:cNvPr>
          <p:cNvSpPr>
            <a:spLocks noGrp="1"/>
          </p:cNvSpPr>
          <p:nvPr>
            <p:ph idx="1"/>
          </p:nvPr>
        </p:nvSpPr>
        <p:spPr/>
        <p:txBody>
          <a:bodyPr/>
          <a:lstStyle/>
          <a:p>
            <a:r>
              <a:rPr lang="en-GB" dirty="0"/>
              <a:t>Identifying poor quality and erroneous argument is important.</a:t>
            </a:r>
          </a:p>
          <a:p>
            <a:endParaRPr lang="en-GB" dirty="0"/>
          </a:p>
          <a:p>
            <a:r>
              <a:rPr lang="en-GB" dirty="0"/>
              <a:t>Watch this video for a fun example laden introduction to Logical Fallacies:</a:t>
            </a:r>
          </a:p>
          <a:p>
            <a:r>
              <a:rPr lang="en-GB" dirty="0">
                <a:hlinkClick r:id="rId3"/>
              </a:rPr>
              <a:t>https://youtu.be/n_P5GMbj2j4?si=fNWklHfOXbUg2DKi</a:t>
            </a:r>
            <a:r>
              <a:rPr lang="en-GB" dirty="0"/>
              <a:t> </a:t>
            </a:r>
          </a:p>
          <a:p>
            <a:endParaRPr lang="en-GB" dirty="0"/>
          </a:p>
          <a:p>
            <a:r>
              <a:rPr lang="en-GB" dirty="0"/>
              <a:t>Remember that logical fallacies can present in written text – not just debating. </a:t>
            </a:r>
          </a:p>
        </p:txBody>
      </p:sp>
    </p:spTree>
    <p:extLst>
      <p:ext uri="{BB962C8B-B14F-4D97-AF65-F5344CB8AC3E}">
        <p14:creationId xmlns:p14="http://schemas.microsoft.com/office/powerpoint/2010/main" val="229483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1EC87-A4A6-CB03-6C27-E6A493B88B37}"/>
              </a:ext>
            </a:extLst>
          </p:cNvPr>
          <p:cNvSpPr>
            <a:spLocks noGrp="1"/>
          </p:cNvSpPr>
          <p:nvPr>
            <p:ph type="title"/>
          </p:nvPr>
        </p:nvSpPr>
        <p:spPr/>
        <p:txBody>
          <a:bodyPr/>
          <a:lstStyle/>
          <a:p>
            <a:r>
              <a:rPr lang="en-GB" dirty="0"/>
              <a:t>Learning Outcomes or points for discussion</a:t>
            </a:r>
          </a:p>
        </p:txBody>
      </p:sp>
      <p:sp>
        <p:nvSpPr>
          <p:cNvPr id="3" name="Content Placeholder 2">
            <a:extLst>
              <a:ext uri="{FF2B5EF4-FFF2-40B4-BE49-F238E27FC236}">
                <a16:creationId xmlns:a16="http://schemas.microsoft.com/office/drawing/2014/main" id="{C749D18C-FBCD-19B6-D370-ADE1C72DB475}"/>
              </a:ext>
            </a:extLst>
          </p:cNvPr>
          <p:cNvSpPr>
            <a:spLocks noGrp="1"/>
          </p:cNvSpPr>
          <p:nvPr>
            <p:ph idx="1"/>
          </p:nvPr>
        </p:nvSpPr>
        <p:spPr/>
        <p:txBody>
          <a:bodyPr/>
          <a:lstStyle/>
          <a:p>
            <a:pPr lvl="0"/>
            <a:r>
              <a:rPr lang="en-GB" b="1" dirty="0"/>
              <a:t>How can you </a:t>
            </a:r>
            <a:r>
              <a:rPr lang="en-GB" dirty="0"/>
              <a:t>demonstrate a systemic and complex understanding of applied theatre praxis which is informed by current critical discourse?</a:t>
            </a:r>
          </a:p>
          <a:p>
            <a:pPr lvl="0"/>
            <a:r>
              <a:rPr lang="en-GB" b="1" dirty="0"/>
              <a:t>How will you </a:t>
            </a:r>
            <a:r>
              <a:rPr lang="en-GB" dirty="0"/>
              <a:t>realise an extended piece of applied theatre work in a specific context that demonstrates creative risk-taking and problem solving using performance skills, research methods and critical facilitation approaches?</a:t>
            </a:r>
          </a:p>
          <a:p>
            <a:pPr lvl="0"/>
            <a:r>
              <a:rPr lang="en-GB" b="1" dirty="0"/>
              <a:t>What is the best way for you to </a:t>
            </a:r>
            <a:r>
              <a:rPr lang="en-GB" dirty="0"/>
              <a:t>demonstrate autonomy, personal responsibility, originality and ethical awareness in the realisation of this work?</a:t>
            </a:r>
          </a:p>
          <a:p>
            <a:endParaRPr lang="en-GB" dirty="0"/>
          </a:p>
        </p:txBody>
      </p:sp>
    </p:spTree>
    <p:extLst>
      <p:ext uri="{BB962C8B-B14F-4D97-AF65-F5344CB8AC3E}">
        <p14:creationId xmlns:p14="http://schemas.microsoft.com/office/powerpoint/2010/main" val="29297136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F28D6-F8F8-E709-691F-7432EF67ABA5}"/>
              </a:ext>
            </a:extLst>
          </p:cNvPr>
          <p:cNvSpPr>
            <a:spLocks noGrp="1"/>
          </p:cNvSpPr>
          <p:nvPr>
            <p:ph type="title"/>
          </p:nvPr>
        </p:nvSpPr>
        <p:spPr/>
        <p:txBody>
          <a:bodyPr/>
          <a:lstStyle/>
          <a:p>
            <a:r>
              <a:rPr lang="en-GB" kern="100" dirty="0">
                <a:latin typeface="Aptos" panose="020B0004020202020204" pitchFamily="34" charset="0"/>
                <a:ea typeface="DengXian" panose="02010600030101010101" pitchFamily="2" charset="-122"/>
                <a:cs typeface="Times New Roman" panose="02020603050405020304" pitchFamily="18" charset="0"/>
              </a:rPr>
              <a:t>020325: Good </a:t>
            </a:r>
            <a:r>
              <a:rPr lang="en-GB" sz="4400" kern="100" dirty="0">
                <a:effectLst/>
                <a:latin typeface="Aptos" panose="020B0004020202020204" pitchFamily="34" charset="0"/>
                <a:ea typeface="DengXian" panose="02010600030101010101" pitchFamily="2" charset="-122"/>
                <a:cs typeface="Times New Roman" panose="02020603050405020304" pitchFamily="18" charset="0"/>
              </a:rPr>
              <a:t>Ethics</a:t>
            </a:r>
            <a:endParaRPr lang="en-GB" dirty="0"/>
          </a:p>
        </p:txBody>
      </p:sp>
      <p:sp>
        <p:nvSpPr>
          <p:cNvPr id="3" name="Content Placeholder 2">
            <a:extLst>
              <a:ext uri="{FF2B5EF4-FFF2-40B4-BE49-F238E27FC236}">
                <a16:creationId xmlns:a16="http://schemas.microsoft.com/office/drawing/2014/main" id="{4F066950-5B47-CCE6-8CF6-B2ED880C98CA}"/>
              </a:ext>
            </a:extLst>
          </p:cNvPr>
          <p:cNvSpPr>
            <a:spLocks noGrp="1"/>
          </p:cNvSpPr>
          <p:nvPr>
            <p:ph idx="1"/>
          </p:nvPr>
        </p:nvSpPr>
        <p:spPr/>
        <p:txBody>
          <a:bodyPr>
            <a:normAutofit/>
          </a:bodyPr>
          <a:lstStyle/>
          <a:p>
            <a:pPr>
              <a:lnSpc>
                <a:spcPct val="115000"/>
              </a:lnSpc>
              <a:spcAft>
                <a:spcPts val="800"/>
              </a:spcAft>
            </a:pP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A definition can be tha</a:t>
            </a:r>
            <a:r>
              <a:rPr lang="en-GB" sz="2600" kern="100" dirty="0">
                <a:latin typeface="Aptos" panose="020B0004020202020204" pitchFamily="34" charset="0"/>
                <a:ea typeface="DengXian" panose="02010600030101010101" pitchFamily="2" charset="-122"/>
                <a:cs typeface="Times New Roman" panose="02020603050405020304" pitchFamily="18" charset="0"/>
              </a:rPr>
              <a:t>t ‘ethics are the s</a:t>
            </a: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tandards regarding the treatment of others…’ (Dyce; 2014)</a:t>
            </a:r>
          </a:p>
          <a:p>
            <a:pPr>
              <a:lnSpc>
                <a:spcPct val="115000"/>
              </a:lnSpc>
              <a:spcAft>
                <a:spcPts val="800"/>
              </a:spcAft>
            </a:pPr>
            <a:r>
              <a:rPr lang="en-GB" sz="2600" kern="100" dirty="0">
                <a:latin typeface="Aptos" panose="020B0004020202020204" pitchFamily="34" charset="0"/>
                <a:ea typeface="DengXian" panose="02010600030101010101" pitchFamily="2" charset="-122"/>
                <a:cs typeface="Times New Roman" panose="02020603050405020304" pitchFamily="18" charset="0"/>
              </a:rPr>
              <a:t>An acknowledgement and adherence to e</a:t>
            </a: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thical codes</a:t>
            </a:r>
          </a:p>
          <a:p>
            <a:pPr>
              <a:lnSpc>
                <a:spcPct val="115000"/>
              </a:lnSpc>
              <a:spcAft>
                <a:spcPts val="800"/>
              </a:spcAft>
            </a:pP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We should try to minimize harm and maximise benefits</a:t>
            </a:r>
          </a:p>
          <a:p>
            <a:pPr>
              <a:lnSpc>
                <a:spcPct val="115000"/>
              </a:lnSpc>
              <a:spcAft>
                <a:spcPts val="800"/>
              </a:spcAft>
            </a:pP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We should use ‘integrity’, and ‘respect rights and dignity’(ibid)</a:t>
            </a:r>
          </a:p>
          <a:p>
            <a:pPr>
              <a:lnSpc>
                <a:spcPct val="115000"/>
              </a:lnSpc>
              <a:spcAft>
                <a:spcPts val="800"/>
              </a:spcAft>
            </a:pP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…Deception has been used historically for research purposes – this is unethical.</a:t>
            </a:r>
          </a:p>
          <a:p>
            <a:endParaRPr lang="en-GB" sz="2600" dirty="0"/>
          </a:p>
        </p:txBody>
      </p:sp>
    </p:spTree>
    <p:extLst>
      <p:ext uri="{BB962C8B-B14F-4D97-AF65-F5344CB8AC3E}">
        <p14:creationId xmlns:p14="http://schemas.microsoft.com/office/powerpoint/2010/main" val="23477617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34263-E56C-6E5B-20CA-34284A4B1B0C}"/>
              </a:ext>
            </a:extLst>
          </p:cNvPr>
          <p:cNvSpPr>
            <a:spLocks noGrp="1"/>
          </p:cNvSpPr>
          <p:nvPr>
            <p:ph type="title"/>
          </p:nvPr>
        </p:nvSpPr>
        <p:spPr/>
        <p:txBody>
          <a:bodyPr/>
          <a:lstStyle/>
          <a:p>
            <a:r>
              <a:rPr lang="en-GB" kern="100" dirty="0">
                <a:latin typeface="Aptos" panose="020B0004020202020204" pitchFamily="34" charset="0"/>
                <a:ea typeface="DengXian" panose="02010600030101010101" pitchFamily="2" charset="-122"/>
                <a:cs typeface="Times New Roman" panose="02020603050405020304" pitchFamily="18" charset="0"/>
              </a:rPr>
              <a:t>Good Ethics</a:t>
            </a:r>
            <a:endParaRPr lang="en-GB" dirty="0"/>
          </a:p>
        </p:txBody>
      </p:sp>
      <p:sp>
        <p:nvSpPr>
          <p:cNvPr id="3" name="Content Placeholder 2">
            <a:extLst>
              <a:ext uri="{FF2B5EF4-FFF2-40B4-BE49-F238E27FC236}">
                <a16:creationId xmlns:a16="http://schemas.microsoft.com/office/drawing/2014/main" id="{F6C9342E-C30B-12B5-667F-3A9DB5FE0ABD}"/>
              </a:ext>
            </a:extLst>
          </p:cNvPr>
          <p:cNvSpPr>
            <a:spLocks noGrp="1"/>
          </p:cNvSpPr>
          <p:nvPr>
            <p:ph idx="1"/>
          </p:nvPr>
        </p:nvSpPr>
        <p:spPr>
          <a:xfrm>
            <a:off x="838200" y="1371600"/>
            <a:ext cx="10515600" cy="5383530"/>
          </a:xfrm>
        </p:spPr>
        <p:txBody>
          <a:bodyPr>
            <a:normAutofit lnSpcReduction="10000"/>
          </a:bodyPr>
          <a:lstStyle/>
          <a:p>
            <a:r>
              <a:rPr lang="en-GB" b="1" dirty="0"/>
              <a:t>The University believes that research ethics review and approval are important for the following reasons:</a:t>
            </a:r>
            <a:endParaRPr lang="en-GB" dirty="0"/>
          </a:p>
          <a:p>
            <a:r>
              <a:rPr lang="en-GB" dirty="0"/>
              <a:t>To enhance the quality and integrity of research;</a:t>
            </a:r>
          </a:p>
          <a:p>
            <a:r>
              <a:rPr lang="en-GB" dirty="0"/>
              <a:t>To protect the rights and welfare of participants and minimise the risk of physical and mental discomfort, harm and danger from research procedures;</a:t>
            </a:r>
          </a:p>
          <a:p>
            <a:r>
              <a:rPr lang="en-GB" dirty="0"/>
              <a:t>To protect the welfare of researchers and their right to carry out legitimate investigations;</a:t>
            </a:r>
          </a:p>
          <a:p>
            <a:r>
              <a:rPr lang="en-GB" dirty="0"/>
              <a:t>To minimise the potential for claims of negligence made against the University, its researchers and any collaborating individual or organisation;</a:t>
            </a:r>
          </a:p>
          <a:p>
            <a:r>
              <a:rPr lang="en-GB" dirty="0"/>
              <a:t>To ensure the reputation of the University for the research it conducts and sponsors;</a:t>
            </a:r>
          </a:p>
          <a:p>
            <a:endParaRPr lang="en-GB" dirty="0"/>
          </a:p>
        </p:txBody>
      </p:sp>
    </p:spTree>
    <p:extLst>
      <p:ext uri="{BB962C8B-B14F-4D97-AF65-F5344CB8AC3E}">
        <p14:creationId xmlns:p14="http://schemas.microsoft.com/office/powerpoint/2010/main" val="13869971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F36247-2554-C630-E18B-DF4E7E25CA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6ACB93-C462-4188-7706-A672CC5A9E5E}"/>
              </a:ext>
            </a:extLst>
          </p:cNvPr>
          <p:cNvSpPr>
            <a:spLocks noGrp="1"/>
          </p:cNvSpPr>
          <p:nvPr>
            <p:ph type="title"/>
          </p:nvPr>
        </p:nvSpPr>
        <p:spPr/>
        <p:txBody>
          <a:bodyPr/>
          <a:lstStyle/>
          <a:p>
            <a:r>
              <a:rPr lang="en-GB" kern="100" dirty="0">
                <a:latin typeface="Aptos" panose="020B0004020202020204" pitchFamily="34" charset="0"/>
                <a:ea typeface="DengXian" panose="02010600030101010101" pitchFamily="2" charset="-122"/>
                <a:cs typeface="Times New Roman" panose="02020603050405020304" pitchFamily="18" charset="0"/>
              </a:rPr>
              <a:t>Good Ethics</a:t>
            </a:r>
            <a:endParaRPr lang="en-GB" dirty="0"/>
          </a:p>
        </p:txBody>
      </p:sp>
      <p:sp>
        <p:nvSpPr>
          <p:cNvPr id="3" name="Content Placeholder 2">
            <a:extLst>
              <a:ext uri="{FF2B5EF4-FFF2-40B4-BE49-F238E27FC236}">
                <a16:creationId xmlns:a16="http://schemas.microsoft.com/office/drawing/2014/main" id="{525E3465-61C4-770B-800E-97EC3BF7DBD8}"/>
              </a:ext>
            </a:extLst>
          </p:cNvPr>
          <p:cNvSpPr>
            <a:spLocks noGrp="1"/>
          </p:cNvSpPr>
          <p:nvPr>
            <p:ph idx="1"/>
          </p:nvPr>
        </p:nvSpPr>
        <p:spPr>
          <a:xfrm>
            <a:off x="838200" y="1451610"/>
            <a:ext cx="10515600" cy="5041265"/>
          </a:xfrm>
        </p:spPr>
        <p:txBody>
          <a:bodyPr>
            <a:normAutofit lnSpcReduction="10000"/>
          </a:bodyPr>
          <a:lstStyle/>
          <a:p>
            <a:r>
              <a:rPr lang="en-GB" b="1" dirty="0">
                <a:latin typeface="Aptos" panose="020B0004020202020204" pitchFamily="34" charset="0"/>
              </a:rPr>
              <a:t>The University believes that research ethics review and approval are important for the following reasons:</a:t>
            </a:r>
            <a:endParaRPr lang="en-GB" dirty="0">
              <a:latin typeface="Aptos" panose="020B0004020202020204" pitchFamily="34" charset="0"/>
            </a:endParaRPr>
          </a:p>
          <a:p>
            <a:r>
              <a:rPr lang="en-GB" dirty="0">
                <a:latin typeface="Aptos" panose="020B0004020202020204" pitchFamily="34" charset="0"/>
              </a:rPr>
              <a:t>To ensure that research is conducted according to appropriate ethical, legal and professional frameworks, obligations and standards;</a:t>
            </a:r>
          </a:p>
          <a:p>
            <a:r>
              <a:rPr lang="en-GB" dirty="0">
                <a:latin typeface="Aptos" panose="020B0004020202020204" pitchFamily="34" charset="0"/>
              </a:rPr>
              <a:t>To support a research environment that is underpinned by a culture of integrity and based on good governance, best practice and support for the development of researchers;</a:t>
            </a:r>
          </a:p>
          <a:p>
            <a:r>
              <a:rPr lang="en-GB" dirty="0">
                <a:latin typeface="Aptos" panose="020B0004020202020204" pitchFamily="34" charset="0"/>
              </a:rPr>
              <a:t>To ensure that transparent, robust and fair processes to deal with allegations of research misconduct should they arise;</a:t>
            </a:r>
          </a:p>
          <a:p>
            <a:r>
              <a:rPr lang="en-GB" dirty="0">
                <a:latin typeface="Aptos" panose="020B0004020202020204" pitchFamily="34" charset="0"/>
              </a:rPr>
              <a:t>To work together with other institutions as required from time to time to strengthen the integrity of research and to reviewing progress regularly and openly.</a:t>
            </a:r>
          </a:p>
          <a:p>
            <a:endParaRPr lang="en-GB" dirty="0"/>
          </a:p>
        </p:txBody>
      </p:sp>
    </p:spTree>
    <p:extLst>
      <p:ext uri="{BB962C8B-B14F-4D97-AF65-F5344CB8AC3E}">
        <p14:creationId xmlns:p14="http://schemas.microsoft.com/office/powerpoint/2010/main" val="26259497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DAF46-2F30-E448-054B-A1382E795832}"/>
              </a:ext>
            </a:extLst>
          </p:cNvPr>
          <p:cNvSpPr>
            <a:spLocks noGrp="1"/>
          </p:cNvSpPr>
          <p:nvPr>
            <p:ph type="title"/>
          </p:nvPr>
        </p:nvSpPr>
        <p:spPr/>
        <p:txBody>
          <a:bodyPr/>
          <a:lstStyle/>
          <a:p>
            <a:r>
              <a:rPr lang="en-GB" dirty="0"/>
              <a:t>Slide 1 on the 27</a:t>
            </a:r>
            <a:r>
              <a:rPr lang="en-GB" baseline="30000" dirty="0"/>
              <a:t>th</a:t>
            </a:r>
            <a:r>
              <a:rPr lang="en-GB" dirty="0"/>
              <a:t> of January: Arrivals</a:t>
            </a:r>
          </a:p>
        </p:txBody>
      </p:sp>
      <p:sp>
        <p:nvSpPr>
          <p:cNvPr id="3" name="Content Placeholder 2">
            <a:extLst>
              <a:ext uri="{FF2B5EF4-FFF2-40B4-BE49-F238E27FC236}">
                <a16:creationId xmlns:a16="http://schemas.microsoft.com/office/drawing/2014/main" id="{9EDA7BED-F85D-7168-5884-C6B2499BA0B6}"/>
              </a:ext>
            </a:extLst>
          </p:cNvPr>
          <p:cNvSpPr>
            <a:spLocks noGrp="1"/>
          </p:cNvSpPr>
          <p:nvPr>
            <p:ph idx="1"/>
          </p:nvPr>
        </p:nvSpPr>
        <p:spPr/>
        <p:txBody>
          <a:bodyPr/>
          <a:lstStyle/>
          <a:p>
            <a:r>
              <a:rPr lang="en-GB" dirty="0"/>
              <a:t>Be aware of how you feel in this moment.</a:t>
            </a:r>
          </a:p>
          <a:p>
            <a:r>
              <a:rPr lang="en-GB" dirty="0"/>
              <a:t>Be aware of how you feel in any given moment throughout the day.</a:t>
            </a:r>
          </a:p>
          <a:p>
            <a:endParaRPr lang="en-GB" dirty="0"/>
          </a:p>
          <a:p>
            <a:r>
              <a:rPr lang="en-GB" dirty="0"/>
              <a:t>Don’t focus on a future point.</a:t>
            </a:r>
          </a:p>
          <a:p>
            <a:r>
              <a:rPr lang="en-GB" dirty="0"/>
              <a:t>Sit with discomfort but don’t leave uncomfortable.</a:t>
            </a:r>
          </a:p>
          <a:p>
            <a:endParaRPr lang="en-GB" dirty="0"/>
          </a:p>
          <a:p>
            <a:r>
              <a:rPr lang="en-GB" dirty="0"/>
              <a:t>Ask questions and be receptive to all answers, even if there are not the ones you want. </a:t>
            </a:r>
          </a:p>
        </p:txBody>
      </p:sp>
    </p:spTree>
    <p:extLst>
      <p:ext uri="{BB962C8B-B14F-4D97-AF65-F5344CB8AC3E}">
        <p14:creationId xmlns:p14="http://schemas.microsoft.com/office/powerpoint/2010/main" val="11106305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FEE4C-452A-BE43-979B-28F23B816C83}"/>
              </a:ext>
            </a:extLst>
          </p:cNvPr>
          <p:cNvSpPr>
            <a:spLocks noGrp="1"/>
          </p:cNvSpPr>
          <p:nvPr>
            <p:ph type="title"/>
          </p:nvPr>
        </p:nvSpPr>
        <p:spPr/>
        <p:txBody>
          <a:bodyPr/>
          <a:lstStyle/>
          <a:p>
            <a:r>
              <a:rPr lang="en-GB" dirty="0"/>
              <a:t>The most traditional research</a:t>
            </a:r>
          </a:p>
        </p:txBody>
      </p:sp>
      <p:sp>
        <p:nvSpPr>
          <p:cNvPr id="3" name="Content Placeholder 2">
            <a:extLst>
              <a:ext uri="{FF2B5EF4-FFF2-40B4-BE49-F238E27FC236}">
                <a16:creationId xmlns:a16="http://schemas.microsoft.com/office/drawing/2014/main" id="{514192C8-0B1A-553B-A8E1-3D38432BD515}"/>
              </a:ext>
            </a:extLst>
          </p:cNvPr>
          <p:cNvSpPr>
            <a:spLocks noGrp="1"/>
          </p:cNvSpPr>
          <p:nvPr>
            <p:ph idx="1"/>
          </p:nvPr>
        </p:nvSpPr>
        <p:spPr/>
        <p:txBody>
          <a:bodyPr/>
          <a:lstStyle/>
          <a:p>
            <a:r>
              <a:rPr lang="en-GB" dirty="0"/>
              <a:t>Is it suitable? Is it feasible? Is it ethical? (Denscombe,2014)</a:t>
            </a:r>
          </a:p>
          <a:p>
            <a:endParaRPr lang="en-GB" dirty="0"/>
          </a:p>
        </p:txBody>
      </p:sp>
    </p:spTree>
    <p:extLst>
      <p:ext uri="{BB962C8B-B14F-4D97-AF65-F5344CB8AC3E}">
        <p14:creationId xmlns:p14="http://schemas.microsoft.com/office/powerpoint/2010/main" val="34182405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BD2CA-AB46-2985-C103-DEED2E33B0D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89667248-C50C-71F8-70C3-A9CBC46759D1}"/>
              </a:ext>
            </a:extLst>
          </p:cNvPr>
          <p:cNvPicPr>
            <a:picLocks noGrp="1" noChangeAspect="1"/>
          </p:cNvPicPr>
          <p:nvPr>
            <p:ph idx="1"/>
          </p:nvPr>
        </p:nvPicPr>
        <p:blipFill>
          <a:blip r:embed="rId3"/>
          <a:srcRect l="54562" t="37453" r="35599" b="19943"/>
          <a:stretch>
            <a:fillRect/>
          </a:stretch>
        </p:blipFill>
        <p:spPr>
          <a:xfrm>
            <a:off x="3029759" y="-148590"/>
            <a:ext cx="6132482" cy="7365301"/>
          </a:xfrm>
        </p:spPr>
      </p:pic>
    </p:spTree>
    <p:extLst>
      <p:ext uri="{BB962C8B-B14F-4D97-AF65-F5344CB8AC3E}">
        <p14:creationId xmlns:p14="http://schemas.microsoft.com/office/powerpoint/2010/main" val="5698759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51D5E-3713-93AF-9E40-A0765828D2E4}"/>
              </a:ext>
            </a:extLst>
          </p:cNvPr>
          <p:cNvSpPr>
            <a:spLocks noGrp="1"/>
          </p:cNvSpPr>
          <p:nvPr>
            <p:ph type="title"/>
          </p:nvPr>
        </p:nvSpPr>
        <p:spPr/>
        <p:txBody>
          <a:bodyPr/>
          <a:lstStyle/>
          <a:p>
            <a:r>
              <a:rPr lang="en-GB" dirty="0"/>
              <a:t>Research Types</a:t>
            </a:r>
          </a:p>
        </p:txBody>
      </p:sp>
      <p:sp>
        <p:nvSpPr>
          <p:cNvPr id="3" name="Content Placeholder 2">
            <a:extLst>
              <a:ext uri="{FF2B5EF4-FFF2-40B4-BE49-F238E27FC236}">
                <a16:creationId xmlns:a16="http://schemas.microsoft.com/office/drawing/2014/main" id="{336AF6B3-46B5-A895-D066-9544C96D3FE4}"/>
              </a:ext>
            </a:extLst>
          </p:cNvPr>
          <p:cNvSpPr>
            <a:spLocks noGrp="1"/>
          </p:cNvSpPr>
          <p:nvPr>
            <p:ph idx="1"/>
          </p:nvPr>
        </p:nvSpPr>
        <p:spPr/>
        <p:txBody>
          <a:bodyPr/>
          <a:lstStyle/>
          <a:p>
            <a:r>
              <a:rPr lang="en-GB" dirty="0"/>
              <a:t>Qualitative</a:t>
            </a:r>
          </a:p>
          <a:p>
            <a:r>
              <a:rPr lang="en-GB" dirty="0"/>
              <a:t>Quantitative </a:t>
            </a:r>
          </a:p>
          <a:p>
            <a:r>
              <a:rPr lang="en-GB" dirty="0"/>
              <a:t>Mixed methods</a:t>
            </a:r>
          </a:p>
          <a:p>
            <a:r>
              <a:rPr lang="en-GB" dirty="0"/>
              <a:t>Phenomenological research</a:t>
            </a:r>
          </a:p>
          <a:p>
            <a:r>
              <a:rPr lang="en-GB" dirty="0"/>
              <a:t>Grounded theory</a:t>
            </a:r>
          </a:p>
          <a:p>
            <a:r>
              <a:rPr lang="en-GB" dirty="0"/>
              <a:t>Practice as Research</a:t>
            </a:r>
          </a:p>
          <a:p>
            <a:r>
              <a:rPr lang="en-GB" dirty="0"/>
              <a:t>Applied Theatre as research</a:t>
            </a:r>
          </a:p>
          <a:p>
            <a:endParaRPr lang="en-GB" dirty="0"/>
          </a:p>
        </p:txBody>
      </p:sp>
    </p:spTree>
    <p:extLst>
      <p:ext uri="{BB962C8B-B14F-4D97-AF65-F5344CB8AC3E}">
        <p14:creationId xmlns:p14="http://schemas.microsoft.com/office/powerpoint/2010/main" val="21602505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36DB7-21A6-C81B-A88D-7E1BD27B834F}"/>
              </a:ext>
            </a:extLst>
          </p:cNvPr>
          <p:cNvSpPr>
            <a:spLocks noGrp="1"/>
          </p:cNvSpPr>
          <p:nvPr>
            <p:ph type="title"/>
          </p:nvPr>
        </p:nvSpPr>
        <p:spPr/>
        <p:txBody>
          <a:bodyPr/>
          <a:lstStyle/>
          <a:p>
            <a:r>
              <a:rPr lang="en-GB" dirty="0"/>
              <a:t>The results and value of Qualitative Research</a:t>
            </a:r>
          </a:p>
        </p:txBody>
      </p:sp>
      <p:sp>
        <p:nvSpPr>
          <p:cNvPr id="3" name="Content Placeholder 2">
            <a:extLst>
              <a:ext uri="{FF2B5EF4-FFF2-40B4-BE49-F238E27FC236}">
                <a16:creationId xmlns:a16="http://schemas.microsoft.com/office/drawing/2014/main" id="{2FAE5CBA-9267-AFE7-379E-C21CFEAC802D}"/>
              </a:ext>
            </a:extLst>
          </p:cNvPr>
          <p:cNvSpPr>
            <a:spLocks noGrp="1"/>
          </p:cNvSpPr>
          <p:nvPr>
            <p:ph idx="1"/>
          </p:nvPr>
        </p:nvSpPr>
        <p:spPr/>
        <p:txBody>
          <a:bodyPr/>
          <a:lstStyle/>
          <a:p>
            <a:endParaRPr lang="en-GB" b="0" i="0" dirty="0">
              <a:solidFill>
                <a:srgbClr val="2A2A2A"/>
              </a:solidFill>
              <a:effectLst/>
            </a:endParaRPr>
          </a:p>
          <a:p>
            <a:r>
              <a:rPr lang="en-GB" b="0" i="0" dirty="0">
                <a:solidFill>
                  <a:srgbClr val="2A2A2A"/>
                </a:solidFill>
                <a:effectLst/>
              </a:rPr>
              <a:t>‘In some cases, qualitative research can produce outcomes that can be criticized as failing to offer more than impressionistic (re)description—that is, simply taking various accounts or observations of some domain of interest and weaving them into a narrative with little or no conceptual depth or practical relevance.’ (Bryant,2020; 174)</a:t>
            </a:r>
            <a:endParaRPr lang="en-GB" dirty="0"/>
          </a:p>
        </p:txBody>
      </p:sp>
    </p:spTree>
    <p:extLst>
      <p:ext uri="{BB962C8B-B14F-4D97-AF65-F5344CB8AC3E}">
        <p14:creationId xmlns:p14="http://schemas.microsoft.com/office/powerpoint/2010/main" val="26426099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3C1F7-2ABD-D7EA-B1AA-1CCD6CEE847E}"/>
              </a:ext>
            </a:extLst>
          </p:cNvPr>
          <p:cNvSpPr>
            <a:spLocks noGrp="1"/>
          </p:cNvSpPr>
          <p:nvPr>
            <p:ph type="title"/>
          </p:nvPr>
        </p:nvSpPr>
        <p:spPr/>
        <p:txBody>
          <a:bodyPr/>
          <a:lstStyle/>
          <a:p>
            <a:r>
              <a:rPr lang="en-GB" dirty="0"/>
              <a:t>Phenomenological research</a:t>
            </a:r>
          </a:p>
        </p:txBody>
      </p:sp>
      <p:sp>
        <p:nvSpPr>
          <p:cNvPr id="3" name="Content Placeholder 2">
            <a:extLst>
              <a:ext uri="{FF2B5EF4-FFF2-40B4-BE49-F238E27FC236}">
                <a16:creationId xmlns:a16="http://schemas.microsoft.com/office/drawing/2014/main" id="{A4B74FA0-1192-7BE9-DE59-725786C0C7CD}"/>
              </a:ext>
            </a:extLst>
          </p:cNvPr>
          <p:cNvSpPr>
            <a:spLocks noGrp="1"/>
          </p:cNvSpPr>
          <p:nvPr>
            <p:ph idx="1"/>
          </p:nvPr>
        </p:nvSpPr>
        <p:spPr/>
        <p:txBody>
          <a:bodyPr/>
          <a:lstStyle/>
          <a:p>
            <a:r>
              <a:rPr lang="en-GB" dirty="0"/>
              <a:t>We have previously discussed phenomenology – the consideration or study of the lived experience, very well suited to qualitative research. </a:t>
            </a:r>
          </a:p>
          <a:p>
            <a:endParaRPr lang="en-GB" dirty="0"/>
          </a:p>
          <a:p>
            <a:r>
              <a:rPr lang="en-GB" dirty="0"/>
              <a:t>Read Martyn Denscombe’s ‘</a:t>
            </a:r>
            <a:r>
              <a:rPr lang="en-GB" dirty="0">
                <a:hlinkClick r:id="rId2"/>
              </a:rPr>
              <a:t>The Good Research Guide</a:t>
            </a:r>
            <a:r>
              <a:rPr lang="en-GB" dirty="0"/>
              <a:t>’ (2014) (online: p141-153) chapter on phenomenology to learn more about this field of study. </a:t>
            </a:r>
          </a:p>
          <a:p>
            <a:r>
              <a:rPr lang="en-GB" dirty="0"/>
              <a:t>It aligns well with your practices and – I hope – will reinforce your process and development of your methods for applied theatre research. </a:t>
            </a:r>
          </a:p>
        </p:txBody>
      </p:sp>
    </p:spTree>
    <p:extLst>
      <p:ext uri="{BB962C8B-B14F-4D97-AF65-F5344CB8AC3E}">
        <p14:creationId xmlns:p14="http://schemas.microsoft.com/office/powerpoint/2010/main" val="35519951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D7A4F-6965-B227-87B1-220B87D8E840}"/>
              </a:ext>
            </a:extLst>
          </p:cNvPr>
          <p:cNvSpPr>
            <a:spLocks noGrp="1"/>
          </p:cNvSpPr>
          <p:nvPr>
            <p:ph type="title"/>
          </p:nvPr>
        </p:nvSpPr>
        <p:spPr/>
        <p:txBody>
          <a:bodyPr/>
          <a:lstStyle/>
          <a:p>
            <a:r>
              <a:rPr lang="en-GB" dirty="0"/>
              <a:t>Grounded theory</a:t>
            </a:r>
          </a:p>
        </p:txBody>
      </p:sp>
      <p:sp>
        <p:nvSpPr>
          <p:cNvPr id="3" name="Content Placeholder 2">
            <a:extLst>
              <a:ext uri="{FF2B5EF4-FFF2-40B4-BE49-F238E27FC236}">
                <a16:creationId xmlns:a16="http://schemas.microsoft.com/office/drawing/2014/main" id="{710F99D5-1E62-4169-0265-4BFC8B42BE5C}"/>
              </a:ext>
            </a:extLst>
          </p:cNvPr>
          <p:cNvSpPr>
            <a:spLocks noGrp="1"/>
          </p:cNvSpPr>
          <p:nvPr>
            <p:ph idx="1"/>
          </p:nvPr>
        </p:nvSpPr>
        <p:spPr/>
        <p:txBody>
          <a:bodyPr>
            <a:normAutofit/>
          </a:bodyPr>
          <a:lstStyle/>
          <a:p>
            <a:r>
              <a:rPr lang="en-GB" dirty="0"/>
              <a:t>Grounded theory method is a method for qualitative research. </a:t>
            </a:r>
          </a:p>
          <a:p>
            <a:r>
              <a:rPr lang="en-GB" dirty="0"/>
              <a:t>It offers an alternative to hypothesis-based research, stipulating that, at the outset, the researcher(s) should not seek to articulate concepts or hypotheses to be tested, but rather that the initial aim should be to gather data as the basis for developing the research project in its initial stages. </a:t>
            </a:r>
          </a:p>
          <a:p>
            <a:r>
              <a:rPr lang="en-GB" dirty="0"/>
              <a:t>This can appear perplexing both to researchers and to assessors, since there seems to be little in the way of guidance with regard to the research topic itself. </a:t>
            </a:r>
            <a:r>
              <a:rPr lang="en-GB" sz="2800" b="0" i="0" dirty="0">
                <a:solidFill>
                  <a:srgbClr val="2A2A2A"/>
                </a:solidFill>
                <a:effectLst/>
              </a:rPr>
              <a:t>(Bryant, 2020; 181)</a:t>
            </a:r>
            <a:endParaRPr lang="en-GB" dirty="0"/>
          </a:p>
        </p:txBody>
      </p:sp>
    </p:spTree>
    <p:extLst>
      <p:ext uri="{BB962C8B-B14F-4D97-AF65-F5344CB8AC3E}">
        <p14:creationId xmlns:p14="http://schemas.microsoft.com/office/powerpoint/2010/main" val="41711145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184EC-4FC0-898C-AEFB-51D2E5B18A48}"/>
              </a:ext>
            </a:extLst>
          </p:cNvPr>
          <p:cNvSpPr>
            <a:spLocks noGrp="1"/>
          </p:cNvSpPr>
          <p:nvPr>
            <p:ph type="title"/>
          </p:nvPr>
        </p:nvSpPr>
        <p:spPr/>
        <p:txBody>
          <a:bodyPr/>
          <a:lstStyle/>
          <a:p>
            <a:r>
              <a:rPr lang="en-GB" dirty="0"/>
              <a:t>Grounded theory</a:t>
            </a:r>
          </a:p>
        </p:txBody>
      </p:sp>
      <p:sp>
        <p:nvSpPr>
          <p:cNvPr id="3" name="Content Placeholder 2">
            <a:extLst>
              <a:ext uri="{FF2B5EF4-FFF2-40B4-BE49-F238E27FC236}">
                <a16:creationId xmlns:a16="http://schemas.microsoft.com/office/drawing/2014/main" id="{6220268A-74F2-DF9F-79EE-8DB0AF344869}"/>
              </a:ext>
            </a:extLst>
          </p:cNvPr>
          <p:cNvSpPr>
            <a:spLocks noGrp="1"/>
          </p:cNvSpPr>
          <p:nvPr>
            <p:ph idx="1"/>
          </p:nvPr>
        </p:nvSpPr>
        <p:spPr/>
        <p:txBody>
          <a:bodyPr/>
          <a:lstStyle/>
          <a:p>
            <a:r>
              <a:rPr lang="en-GB" dirty="0"/>
              <a:t>In practice, however, researchers always do have some idea of and familiarity with their topics of interest and should be able to offer some initial characterization of the contexts they are keen to study. </a:t>
            </a:r>
          </a:p>
          <a:p>
            <a:r>
              <a:rPr lang="en-GB" dirty="0"/>
              <a:t>This may be a specific location, a set of practices, or specific issues that have engaged the researcher’s interest. </a:t>
            </a:r>
            <a:r>
              <a:rPr lang="en-GB" sz="2600" b="0" i="0" dirty="0">
                <a:solidFill>
                  <a:srgbClr val="2A2A2A"/>
                </a:solidFill>
                <a:effectLst/>
              </a:rPr>
              <a:t>(Bryant, 2020; 181)</a:t>
            </a:r>
            <a:endParaRPr lang="en-GB" sz="2600" dirty="0"/>
          </a:p>
          <a:p>
            <a:endParaRPr lang="en-GB" dirty="0"/>
          </a:p>
        </p:txBody>
      </p:sp>
    </p:spTree>
    <p:extLst>
      <p:ext uri="{BB962C8B-B14F-4D97-AF65-F5344CB8AC3E}">
        <p14:creationId xmlns:p14="http://schemas.microsoft.com/office/powerpoint/2010/main" val="2072493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972F19-C688-F7F1-978C-54654ACD14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8E3175-072F-6F79-F843-88E02EEF4FEC}"/>
              </a:ext>
            </a:extLst>
          </p:cNvPr>
          <p:cNvSpPr>
            <a:spLocks noGrp="1"/>
          </p:cNvSpPr>
          <p:nvPr>
            <p:ph type="title"/>
          </p:nvPr>
        </p:nvSpPr>
        <p:spPr/>
        <p:txBody>
          <a:bodyPr/>
          <a:lstStyle/>
          <a:p>
            <a:r>
              <a:rPr lang="en-GB" dirty="0"/>
              <a:t>Grounded theory</a:t>
            </a:r>
          </a:p>
        </p:txBody>
      </p:sp>
      <p:sp>
        <p:nvSpPr>
          <p:cNvPr id="3" name="Content Placeholder 2">
            <a:extLst>
              <a:ext uri="{FF2B5EF4-FFF2-40B4-BE49-F238E27FC236}">
                <a16:creationId xmlns:a16="http://schemas.microsoft.com/office/drawing/2014/main" id="{9356A3EB-1470-1D83-A853-24D504BA3F14}"/>
              </a:ext>
            </a:extLst>
          </p:cNvPr>
          <p:cNvSpPr>
            <a:spLocks noGrp="1"/>
          </p:cNvSpPr>
          <p:nvPr>
            <p:ph idx="1"/>
          </p:nvPr>
        </p:nvSpPr>
        <p:spPr/>
        <p:txBody>
          <a:bodyPr>
            <a:normAutofit/>
          </a:bodyPr>
          <a:lstStyle/>
          <a:p>
            <a:r>
              <a:rPr lang="en-GB" dirty="0"/>
              <a:t>‘The grounded theory approach expects the researcher to start research without any fixed ideas about the nature of the setting that is about to be investigated.’</a:t>
            </a:r>
          </a:p>
          <a:p>
            <a:r>
              <a:rPr lang="en-GB" dirty="0"/>
              <a:t>‘…the crucial point is that pre-existing knowledge and concepts are to be treated as ‘provisional’ and open to question. They are simply a tentative starting point from which to launch the investigation.’ (Denscombe, 2014; 159)</a:t>
            </a:r>
          </a:p>
          <a:p>
            <a:endParaRPr lang="en-GB" dirty="0"/>
          </a:p>
          <a:p>
            <a:r>
              <a:rPr lang="en-GB" dirty="0"/>
              <a:t>Thematic analysis: Data needs coding and categorizing, comparing and checking. (Denscombe, 2014; 163)</a:t>
            </a:r>
          </a:p>
          <a:p>
            <a:endParaRPr lang="en-GB" dirty="0"/>
          </a:p>
        </p:txBody>
      </p:sp>
    </p:spTree>
    <p:extLst>
      <p:ext uri="{BB962C8B-B14F-4D97-AF65-F5344CB8AC3E}">
        <p14:creationId xmlns:p14="http://schemas.microsoft.com/office/powerpoint/2010/main" val="40773519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A4CB8-912E-7167-C1AE-00ED9AC6B9F6}"/>
              </a:ext>
            </a:extLst>
          </p:cNvPr>
          <p:cNvSpPr>
            <a:spLocks noGrp="1"/>
          </p:cNvSpPr>
          <p:nvPr>
            <p:ph type="title"/>
          </p:nvPr>
        </p:nvSpPr>
        <p:spPr/>
        <p:txBody>
          <a:bodyPr/>
          <a:lstStyle/>
          <a:p>
            <a:r>
              <a:rPr lang="en-GB" dirty="0"/>
              <a:t>100225: Pedagogy of Hope</a:t>
            </a:r>
          </a:p>
        </p:txBody>
      </p:sp>
      <p:sp>
        <p:nvSpPr>
          <p:cNvPr id="3" name="Content Placeholder 2">
            <a:extLst>
              <a:ext uri="{FF2B5EF4-FFF2-40B4-BE49-F238E27FC236}">
                <a16:creationId xmlns:a16="http://schemas.microsoft.com/office/drawing/2014/main" id="{C6272920-0995-DA18-0345-9F9188CB5FC5}"/>
              </a:ext>
            </a:extLst>
          </p:cNvPr>
          <p:cNvSpPr>
            <a:spLocks noGrp="1"/>
          </p:cNvSpPr>
          <p:nvPr>
            <p:ph idx="1"/>
          </p:nvPr>
        </p:nvSpPr>
        <p:spPr/>
        <p:txBody>
          <a:bodyPr/>
          <a:lstStyle/>
          <a:p>
            <a:r>
              <a:rPr lang="en-GB" dirty="0"/>
              <a:t>‘He recognised that critical hope confronts ‘the fatalism that pushes us to compromise with the surrounding reality instead of attempting to transform such reality’ (Freire* in O’Connor &amp; Anderson; p18)</a:t>
            </a:r>
          </a:p>
          <a:p>
            <a:endParaRPr lang="en-GB" dirty="0"/>
          </a:p>
          <a:p>
            <a:r>
              <a:rPr lang="en-GB" dirty="0"/>
              <a:t>‘Hope as a form of pedagogy, confronts and interrogates cynicism, the belief that change is not possible or is too costly. Hope works from rage to love. It articulates a progressive politics that rejects ‘conservative, neoliberal postmodernity’. (Denzin* in O’Connor &amp; Anderson; p19)</a:t>
            </a:r>
          </a:p>
          <a:p>
            <a:endParaRPr lang="en-GB" dirty="0"/>
          </a:p>
        </p:txBody>
      </p:sp>
    </p:spTree>
    <p:extLst>
      <p:ext uri="{BB962C8B-B14F-4D97-AF65-F5344CB8AC3E}">
        <p14:creationId xmlns:p14="http://schemas.microsoft.com/office/powerpoint/2010/main" val="40013088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E5013-E105-1826-6295-BBFF91D98742}"/>
              </a:ext>
            </a:extLst>
          </p:cNvPr>
          <p:cNvSpPr>
            <a:spLocks noGrp="1"/>
          </p:cNvSpPr>
          <p:nvPr>
            <p:ph type="title"/>
          </p:nvPr>
        </p:nvSpPr>
        <p:spPr/>
        <p:txBody>
          <a:bodyPr>
            <a:normAutofit fontScale="90000"/>
          </a:bodyPr>
          <a:lstStyle/>
          <a:p>
            <a:r>
              <a:rPr lang="en-GB" dirty="0"/>
              <a:t>100225:</a:t>
            </a:r>
            <a:br>
              <a:rPr lang="en-GB" dirty="0"/>
            </a:br>
            <a:r>
              <a:rPr lang="en-GB" sz="4000" dirty="0"/>
              <a:t>UWTSD Research Ethics &amp; Integrity Code of Practice</a:t>
            </a:r>
          </a:p>
        </p:txBody>
      </p:sp>
      <p:sp>
        <p:nvSpPr>
          <p:cNvPr id="3" name="Content Placeholder 2">
            <a:extLst>
              <a:ext uri="{FF2B5EF4-FFF2-40B4-BE49-F238E27FC236}">
                <a16:creationId xmlns:a16="http://schemas.microsoft.com/office/drawing/2014/main" id="{E999077A-3689-144E-C35C-B354E4F7AF4D}"/>
              </a:ext>
            </a:extLst>
          </p:cNvPr>
          <p:cNvSpPr>
            <a:spLocks noGrp="1"/>
          </p:cNvSpPr>
          <p:nvPr>
            <p:ph idx="1"/>
          </p:nvPr>
        </p:nvSpPr>
        <p:spPr/>
        <p:txBody>
          <a:bodyPr>
            <a:normAutofit/>
          </a:bodyPr>
          <a:lstStyle/>
          <a:p>
            <a:r>
              <a:rPr lang="en-GB" dirty="0"/>
              <a:t>In general, the University’s researcher should: </a:t>
            </a:r>
          </a:p>
          <a:p>
            <a:r>
              <a:rPr lang="en-GB" dirty="0"/>
              <a:t>Beneficence: 'do positive good’ </a:t>
            </a:r>
          </a:p>
          <a:p>
            <a:r>
              <a:rPr lang="en-GB" dirty="0"/>
              <a:t>Non-malfeasance: ‘do no harm’ </a:t>
            </a:r>
          </a:p>
          <a:p>
            <a:r>
              <a:rPr lang="en-GB" dirty="0"/>
              <a:t>Rights: Protect participants’ interests </a:t>
            </a:r>
          </a:p>
          <a:p>
            <a:r>
              <a:rPr lang="en-GB" dirty="0"/>
              <a:t>Risk Management: Ensure participant and researcher safety and risk: i.e., the need to avoid harm or potential harm. </a:t>
            </a:r>
          </a:p>
          <a:p>
            <a:r>
              <a:rPr lang="en-GB" dirty="0"/>
              <a:t>Proportionality: Consider and protect against where necessary the impact of work on others</a:t>
            </a:r>
          </a:p>
        </p:txBody>
      </p:sp>
    </p:spTree>
    <p:extLst>
      <p:ext uri="{BB962C8B-B14F-4D97-AF65-F5344CB8AC3E}">
        <p14:creationId xmlns:p14="http://schemas.microsoft.com/office/powerpoint/2010/main" val="26111684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104AD-AD66-2AB7-12BF-D515E67E4E64}"/>
              </a:ext>
            </a:extLst>
          </p:cNvPr>
          <p:cNvSpPr>
            <a:spLocks noGrp="1"/>
          </p:cNvSpPr>
          <p:nvPr>
            <p:ph type="title"/>
          </p:nvPr>
        </p:nvSpPr>
        <p:spPr/>
        <p:txBody>
          <a:bodyPr/>
          <a:lstStyle/>
          <a:p>
            <a:r>
              <a:rPr lang="en-GB" dirty="0"/>
              <a:t>170225: Storytelling as a method</a:t>
            </a:r>
          </a:p>
        </p:txBody>
      </p:sp>
      <p:sp>
        <p:nvSpPr>
          <p:cNvPr id="3" name="Content Placeholder 2">
            <a:extLst>
              <a:ext uri="{FF2B5EF4-FFF2-40B4-BE49-F238E27FC236}">
                <a16:creationId xmlns:a16="http://schemas.microsoft.com/office/drawing/2014/main" id="{523F0A8B-C641-F278-6EE3-C108C58AB102}"/>
              </a:ext>
            </a:extLst>
          </p:cNvPr>
          <p:cNvSpPr>
            <a:spLocks noGrp="1"/>
          </p:cNvSpPr>
          <p:nvPr>
            <p:ph idx="1"/>
          </p:nvPr>
        </p:nvSpPr>
        <p:spPr/>
        <p:txBody>
          <a:bodyPr/>
          <a:lstStyle/>
          <a:p>
            <a:endParaRPr lang="en-GB" dirty="0"/>
          </a:p>
          <a:p>
            <a:r>
              <a:rPr lang="en-GB" dirty="0"/>
              <a:t>Storytelling – as with drama – can allow a participant to ‘work(</a:t>
            </a:r>
            <a:r>
              <a:rPr lang="en-GB" dirty="0" err="1"/>
              <a:t>ing</a:t>
            </a:r>
            <a:r>
              <a:rPr lang="en-GB" dirty="0"/>
              <a:t>) directly with an experience or issue from their own lives, or they might work analogously through a fictional frame. Either way, the theatre forms used are designed to create a safe and critical distance from a subject.’ </a:t>
            </a:r>
            <a:r>
              <a:rPr lang="en-GB" sz="2400" dirty="0"/>
              <a:t>(O’Connor &amp; Anderson 2015; p37)</a:t>
            </a:r>
          </a:p>
        </p:txBody>
      </p:sp>
    </p:spTree>
    <p:extLst>
      <p:ext uri="{BB962C8B-B14F-4D97-AF65-F5344CB8AC3E}">
        <p14:creationId xmlns:p14="http://schemas.microsoft.com/office/powerpoint/2010/main" val="24027462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B55D7-0BE5-EA3E-3C31-D8A905DFD5C5}"/>
              </a:ext>
            </a:extLst>
          </p:cNvPr>
          <p:cNvSpPr>
            <a:spLocks noGrp="1"/>
          </p:cNvSpPr>
          <p:nvPr>
            <p:ph type="title"/>
          </p:nvPr>
        </p:nvSpPr>
        <p:spPr/>
        <p:txBody>
          <a:bodyPr/>
          <a:lstStyle/>
          <a:p>
            <a:r>
              <a:rPr lang="en-GB" dirty="0"/>
              <a:t>170225: Applied Theatre and Research</a:t>
            </a:r>
          </a:p>
        </p:txBody>
      </p:sp>
      <p:sp>
        <p:nvSpPr>
          <p:cNvPr id="3" name="Content Placeholder 2">
            <a:extLst>
              <a:ext uri="{FF2B5EF4-FFF2-40B4-BE49-F238E27FC236}">
                <a16:creationId xmlns:a16="http://schemas.microsoft.com/office/drawing/2014/main" id="{8FA5C2E1-6C36-3C0E-8FB2-BDDC5E1AB5C4}"/>
              </a:ext>
            </a:extLst>
          </p:cNvPr>
          <p:cNvSpPr>
            <a:spLocks noGrp="1"/>
          </p:cNvSpPr>
          <p:nvPr>
            <p:ph idx="1"/>
          </p:nvPr>
        </p:nvSpPr>
        <p:spPr/>
        <p:txBody>
          <a:bodyPr>
            <a:normAutofit lnSpcReduction="10000"/>
          </a:bodyPr>
          <a:lstStyle/>
          <a:p>
            <a:r>
              <a:rPr lang="en-GB" dirty="0"/>
              <a:t>O'Connor and Anderson consider that if common methodologies for applied theatre research include reflective practitioner case studies, critical ethnographies, performance ethnography, historical research and arts based research’ that the following traits are of great value:</a:t>
            </a:r>
          </a:p>
          <a:p>
            <a:r>
              <a:rPr lang="en-GB" dirty="0"/>
              <a:t>A sensitive and self-reflective response to the environment;</a:t>
            </a:r>
          </a:p>
          <a:p>
            <a:r>
              <a:rPr lang="en-GB" dirty="0"/>
              <a:t>A willingness to improve and to take risks;</a:t>
            </a:r>
          </a:p>
          <a:p>
            <a:r>
              <a:rPr lang="en-GB" dirty="0"/>
              <a:t>The employment of multiple roles and changing settings; </a:t>
            </a:r>
          </a:p>
          <a:p>
            <a:r>
              <a:rPr lang="en-GB" dirty="0"/>
              <a:t>A willingness to engage with narrative. </a:t>
            </a:r>
          </a:p>
          <a:p>
            <a:r>
              <a:rPr lang="en-GB" dirty="0"/>
              <a:t>(O’Connor and Anderson; 2015; p35)</a:t>
            </a:r>
          </a:p>
          <a:p>
            <a:endParaRPr lang="en-GB" dirty="0"/>
          </a:p>
        </p:txBody>
      </p:sp>
    </p:spTree>
    <p:extLst>
      <p:ext uri="{BB962C8B-B14F-4D97-AF65-F5344CB8AC3E}">
        <p14:creationId xmlns:p14="http://schemas.microsoft.com/office/powerpoint/2010/main" val="4371124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BD06C-E283-612D-7512-D5A6DC804168}"/>
              </a:ext>
            </a:extLst>
          </p:cNvPr>
          <p:cNvSpPr>
            <a:spLocks noGrp="1"/>
          </p:cNvSpPr>
          <p:nvPr>
            <p:ph type="title"/>
          </p:nvPr>
        </p:nvSpPr>
        <p:spPr/>
        <p:txBody>
          <a:bodyPr/>
          <a:lstStyle/>
          <a:p>
            <a:r>
              <a:rPr lang="en-GB" dirty="0"/>
              <a:t>170225: Practice as research</a:t>
            </a:r>
          </a:p>
        </p:txBody>
      </p:sp>
      <p:sp>
        <p:nvSpPr>
          <p:cNvPr id="3" name="Content Placeholder 2">
            <a:extLst>
              <a:ext uri="{FF2B5EF4-FFF2-40B4-BE49-F238E27FC236}">
                <a16:creationId xmlns:a16="http://schemas.microsoft.com/office/drawing/2014/main" id="{A58C999D-63E3-1C5A-2468-18822168DDA2}"/>
              </a:ext>
            </a:extLst>
          </p:cNvPr>
          <p:cNvSpPr>
            <a:spLocks noGrp="1"/>
          </p:cNvSpPr>
          <p:nvPr>
            <p:ph idx="1"/>
          </p:nvPr>
        </p:nvSpPr>
        <p:spPr/>
        <p:txBody>
          <a:bodyPr/>
          <a:lstStyle/>
          <a:p>
            <a:r>
              <a:rPr lang="en-GB" dirty="0"/>
              <a:t>Applied theatre and practice as research also both use:</a:t>
            </a:r>
          </a:p>
          <a:p>
            <a:endParaRPr lang="en-GB" dirty="0"/>
          </a:p>
          <a:p>
            <a:r>
              <a:rPr lang="en-GB" dirty="0"/>
              <a:t>Collective processes of enquiry;</a:t>
            </a:r>
          </a:p>
          <a:p>
            <a:r>
              <a:rPr lang="en-GB" dirty="0"/>
              <a:t>Action;</a:t>
            </a:r>
          </a:p>
          <a:p>
            <a:r>
              <a:rPr lang="en-GB" dirty="0"/>
              <a:t>Self-representation;</a:t>
            </a:r>
          </a:p>
          <a:p>
            <a:r>
              <a:rPr lang="en-GB" dirty="0"/>
              <a:t>And reflection.</a:t>
            </a:r>
          </a:p>
          <a:p>
            <a:endParaRPr lang="en-GB" dirty="0"/>
          </a:p>
          <a:p>
            <a:r>
              <a:rPr lang="en-GB" dirty="0"/>
              <a:t>The processes used are collaborative. </a:t>
            </a:r>
          </a:p>
        </p:txBody>
      </p:sp>
    </p:spTree>
    <p:extLst>
      <p:ext uri="{BB962C8B-B14F-4D97-AF65-F5344CB8AC3E}">
        <p14:creationId xmlns:p14="http://schemas.microsoft.com/office/powerpoint/2010/main" val="1645802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B8B04-C5E1-7A4D-94A9-FE730ABA8FCD}"/>
              </a:ext>
            </a:extLst>
          </p:cNvPr>
          <p:cNvSpPr>
            <a:spLocks noGrp="1"/>
          </p:cNvSpPr>
          <p:nvPr>
            <p:ph type="title"/>
          </p:nvPr>
        </p:nvSpPr>
        <p:spPr/>
        <p:txBody>
          <a:bodyPr>
            <a:normAutofit/>
          </a:bodyPr>
          <a:lstStyle/>
          <a:p>
            <a:r>
              <a:rPr lang="en-GB" sz="4000" dirty="0"/>
              <a:t>170225: </a:t>
            </a:r>
            <a:br>
              <a:rPr lang="en-GB" sz="4000" dirty="0"/>
            </a:br>
            <a:r>
              <a:rPr lang="en-GB" sz="4200" dirty="0"/>
              <a:t>Robin Nelson; Practice as Research in the Arts</a:t>
            </a:r>
          </a:p>
        </p:txBody>
      </p:sp>
      <p:sp>
        <p:nvSpPr>
          <p:cNvPr id="3" name="Content Placeholder 2">
            <a:extLst>
              <a:ext uri="{FF2B5EF4-FFF2-40B4-BE49-F238E27FC236}">
                <a16:creationId xmlns:a16="http://schemas.microsoft.com/office/drawing/2014/main" id="{515A1FA9-0F46-3A00-598C-C7F842B704FB}"/>
              </a:ext>
            </a:extLst>
          </p:cNvPr>
          <p:cNvSpPr>
            <a:spLocks noGrp="1"/>
          </p:cNvSpPr>
          <p:nvPr>
            <p:ph idx="1"/>
          </p:nvPr>
        </p:nvSpPr>
        <p:spPr/>
        <p:txBody>
          <a:bodyPr/>
          <a:lstStyle/>
          <a:p>
            <a:r>
              <a:rPr lang="en-GB" dirty="0"/>
              <a:t>What is practice as research?</a:t>
            </a:r>
          </a:p>
          <a:p>
            <a:endParaRPr lang="en-GB" dirty="0"/>
          </a:p>
          <a:p>
            <a:r>
              <a:rPr lang="en-GB" dirty="0"/>
              <a:t>‘</a:t>
            </a:r>
            <a:r>
              <a:rPr lang="en-GB" dirty="0" err="1"/>
              <a:t>PaR</a:t>
            </a:r>
            <a:r>
              <a:rPr lang="en-GB" dirty="0"/>
              <a:t> involves a research project in which practice is a key method of inquiry and where, in respect of the arts, a practice (creative writing, dance, musical score/performance, theatre/performance, visual exhibition, film or other cultural practice) is submitted as substantial evidence of a research inquiry.’ (Nelson, 2013; p8-9)</a:t>
            </a:r>
          </a:p>
        </p:txBody>
      </p:sp>
    </p:spTree>
    <p:extLst>
      <p:ext uri="{BB962C8B-B14F-4D97-AF65-F5344CB8AC3E}">
        <p14:creationId xmlns:p14="http://schemas.microsoft.com/office/powerpoint/2010/main" val="5068795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2930D-80D2-E919-E4B1-4FEC8772C5AE}"/>
              </a:ext>
            </a:extLst>
          </p:cNvPr>
          <p:cNvSpPr>
            <a:spLocks noGrp="1"/>
          </p:cNvSpPr>
          <p:nvPr>
            <p:ph type="title"/>
          </p:nvPr>
        </p:nvSpPr>
        <p:spPr/>
        <p:txBody>
          <a:bodyPr>
            <a:normAutofit/>
          </a:bodyPr>
          <a:lstStyle/>
          <a:p>
            <a:r>
              <a:rPr lang="en-GB" sz="4200" dirty="0"/>
              <a:t>170225: </a:t>
            </a:r>
            <a:br>
              <a:rPr lang="en-GB" sz="4200" dirty="0"/>
            </a:br>
            <a:r>
              <a:rPr lang="en-GB" sz="4200" dirty="0"/>
              <a:t>Robin Nelson; Practice as research in the Arts</a:t>
            </a:r>
          </a:p>
        </p:txBody>
      </p:sp>
      <p:sp>
        <p:nvSpPr>
          <p:cNvPr id="3" name="Content Placeholder 2">
            <a:extLst>
              <a:ext uri="{FF2B5EF4-FFF2-40B4-BE49-F238E27FC236}">
                <a16:creationId xmlns:a16="http://schemas.microsoft.com/office/drawing/2014/main" id="{8D85E010-D8B5-C813-7605-EEE91ECF2F10}"/>
              </a:ext>
            </a:extLst>
          </p:cNvPr>
          <p:cNvSpPr>
            <a:spLocks noGrp="1"/>
          </p:cNvSpPr>
          <p:nvPr>
            <p:ph idx="1"/>
          </p:nvPr>
        </p:nvSpPr>
        <p:spPr/>
        <p:txBody>
          <a:bodyPr/>
          <a:lstStyle/>
          <a:p>
            <a:r>
              <a:rPr lang="en-GB" dirty="0"/>
              <a:t>‘Housing the mix’ of practice and written or recorded documentation methods is the goal of Nelson and colleagues.</a:t>
            </a:r>
          </a:p>
          <a:p>
            <a:endParaRPr lang="en-GB" dirty="0"/>
          </a:p>
          <a:p>
            <a:r>
              <a:rPr lang="en-GB" dirty="0"/>
              <a:t> Nelson wants to assert ‘that documentation and complementary writings are not translations of the artwork but serve to augment the articulating and evidencing of the research inquiry.’ (Nelson, 2013: p70)</a:t>
            </a:r>
          </a:p>
          <a:p>
            <a:endParaRPr lang="en-GB" dirty="0"/>
          </a:p>
        </p:txBody>
      </p:sp>
    </p:spTree>
    <p:extLst>
      <p:ext uri="{BB962C8B-B14F-4D97-AF65-F5344CB8AC3E}">
        <p14:creationId xmlns:p14="http://schemas.microsoft.com/office/powerpoint/2010/main" val="13545892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2E665-E813-9766-BC8B-B6ED89B3B6BF}"/>
              </a:ext>
            </a:extLst>
          </p:cNvPr>
          <p:cNvSpPr>
            <a:spLocks noGrp="1"/>
          </p:cNvSpPr>
          <p:nvPr>
            <p:ph type="title"/>
          </p:nvPr>
        </p:nvSpPr>
        <p:spPr/>
        <p:txBody>
          <a:bodyPr/>
          <a:lstStyle/>
          <a:p>
            <a:r>
              <a:rPr lang="en-GB" dirty="0"/>
              <a:t>240225: Reflection: Process guidance</a:t>
            </a:r>
          </a:p>
        </p:txBody>
      </p:sp>
      <p:sp>
        <p:nvSpPr>
          <p:cNvPr id="3" name="Content Placeholder 2">
            <a:extLst>
              <a:ext uri="{FF2B5EF4-FFF2-40B4-BE49-F238E27FC236}">
                <a16:creationId xmlns:a16="http://schemas.microsoft.com/office/drawing/2014/main" id="{2620E340-2FE8-0BED-AE0E-E8C1749A0008}"/>
              </a:ext>
            </a:extLst>
          </p:cNvPr>
          <p:cNvSpPr>
            <a:spLocks noGrp="1"/>
          </p:cNvSpPr>
          <p:nvPr>
            <p:ph idx="1"/>
          </p:nvPr>
        </p:nvSpPr>
        <p:spPr/>
        <p:txBody>
          <a:bodyPr/>
          <a:lstStyle/>
          <a:p>
            <a:pPr algn="l">
              <a:buFont typeface="Arial" panose="020B0604020202020204" pitchFamily="34" charset="0"/>
              <a:buChar char="•"/>
            </a:pPr>
            <a:endParaRPr lang="en-GB" b="1" i="0" dirty="0">
              <a:solidFill>
                <a:srgbClr val="3A3A3A"/>
              </a:solidFill>
              <a:effectLst/>
              <a:latin typeface="Source Sans Pro" panose="020B0503030403020204" pitchFamily="34" charset="0"/>
            </a:endParaRPr>
          </a:p>
          <a:p>
            <a:pPr algn="l">
              <a:buFont typeface="Arial" panose="020B0604020202020204" pitchFamily="34" charset="0"/>
              <a:buChar char="•"/>
            </a:pPr>
            <a:r>
              <a:rPr lang="en-GB" b="1" i="0" dirty="0">
                <a:solidFill>
                  <a:srgbClr val="3A3A3A"/>
                </a:solidFill>
                <a:effectLst/>
                <a:latin typeface="Source Sans Pro" panose="020B0503030403020204" pitchFamily="34" charset="0"/>
              </a:rPr>
              <a:t>Facts:</a:t>
            </a:r>
            <a:r>
              <a:rPr lang="en-GB" b="0" i="0" dirty="0">
                <a:solidFill>
                  <a:srgbClr val="3A3A3A"/>
                </a:solidFill>
                <a:effectLst/>
                <a:latin typeface="Source Sans Pro" panose="020B0503030403020204" pitchFamily="34" charset="0"/>
              </a:rPr>
              <a:t> An objective account of what happened</a:t>
            </a:r>
          </a:p>
          <a:p>
            <a:pPr algn="l">
              <a:buFont typeface="Arial" panose="020B0604020202020204" pitchFamily="34" charset="0"/>
              <a:buChar char="•"/>
            </a:pPr>
            <a:r>
              <a:rPr lang="en-GB" b="1" i="0" dirty="0">
                <a:solidFill>
                  <a:srgbClr val="3A3A3A"/>
                </a:solidFill>
                <a:effectLst/>
                <a:latin typeface="Source Sans Pro" panose="020B0503030403020204" pitchFamily="34" charset="0"/>
              </a:rPr>
              <a:t>Feelings:</a:t>
            </a:r>
            <a:r>
              <a:rPr lang="en-GB" b="0" i="0" dirty="0">
                <a:solidFill>
                  <a:srgbClr val="3A3A3A"/>
                </a:solidFill>
                <a:effectLst/>
                <a:latin typeface="Source Sans Pro" panose="020B0503030403020204" pitchFamily="34" charset="0"/>
              </a:rPr>
              <a:t> The emotional reactions to the situation</a:t>
            </a:r>
          </a:p>
          <a:p>
            <a:pPr algn="l">
              <a:buFont typeface="Arial" panose="020B0604020202020204" pitchFamily="34" charset="0"/>
              <a:buChar char="•"/>
            </a:pPr>
            <a:r>
              <a:rPr lang="en-GB" b="1" i="0" dirty="0">
                <a:solidFill>
                  <a:srgbClr val="3A3A3A"/>
                </a:solidFill>
                <a:effectLst/>
                <a:latin typeface="Source Sans Pro" panose="020B0503030403020204" pitchFamily="34" charset="0"/>
              </a:rPr>
              <a:t>Findings:</a:t>
            </a:r>
            <a:r>
              <a:rPr lang="en-GB" b="0" i="0" dirty="0">
                <a:solidFill>
                  <a:srgbClr val="3A3A3A"/>
                </a:solidFill>
                <a:effectLst/>
                <a:latin typeface="Source Sans Pro" panose="020B0503030403020204" pitchFamily="34" charset="0"/>
              </a:rPr>
              <a:t> The concrete learning that you can take away from the situation</a:t>
            </a:r>
          </a:p>
          <a:p>
            <a:pPr algn="l">
              <a:buFont typeface="Arial" panose="020B0604020202020204" pitchFamily="34" charset="0"/>
              <a:buChar char="•"/>
            </a:pPr>
            <a:r>
              <a:rPr lang="en-GB" b="1" i="0" dirty="0">
                <a:solidFill>
                  <a:srgbClr val="3A3A3A"/>
                </a:solidFill>
                <a:effectLst/>
                <a:latin typeface="Source Sans Pro" panose="020B0503030403020204" pitchFamily="34" charset="0"/>
              </a:rPr>
              <a:t>Future:</a:t>
            </a:r>
            <a:r>
              <a:rPr lang="en-GB" b="0" i="0" dirty="0">
                <a:solidFill>
                  <a:srgbClr val="3A3A3A"/>
                </a:solidFill>
                <a:effectLst/>
                <a:latin typeface="Source Sans Pro" panose="020B0503030403020204" pitchFamily="34" charset="0"/>
              </a:rPr>
              <a:t> Structuring your learning such that you can use it in the future</a:t>
            </a:r>
          </a:p>
          <a:p>
            <a:endParaRPr lang="en-GB" dirty="0"/>
          </a:p>
        </p:txBody>
      </p:sp>
    </p:spTree>
    <p:extLst>
      <p:ext uri="{BB962C8B-B14F-4D97-AF65-F5344CB8AC3E}">
        <p14:creationId xmlns:p14="http://schemas.microsoft.com/office/powerpoint/2010/main" val="23847803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4AA9BD-0EB5-3428-17F4-B6FA4FF511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472799-BD95-A807-D3C8-0297AB27B49D}"/>
              </a:ext>
            </a:extLst>
          </p:cNvPr>
          <p:cNvSpPr>
            <a:spLocks noGrp="1"/>
          </p:cNvSpPr>
          <p:nvPr>
            <p:ph type="title"/>
          </p:nvPr>
        </p:nvSpPr>
        <p:spPr/>
        <p:txBody>
          <a:bodyPr/>
          <a:lstStyle/>
          <a:p>
            <a:r>
              <a:rPr lang="en-GB" dirty="0"/>
              <a:t>240225: Reflective Writing</a:t>
            </a:r>
          </a:p>
        </p:txBody>
      </p:sp>
      <p:sp>
        <p:nvSpPr>
          <p:cNvPr id="3" name="Content Placeholder 2">
            <a:extLst>
              <a:ext uri="{FF2B5EF4-FFF2-40B4-BE49-F238E27FC236}">
                <a16:creationId xmlns:a16="http://schemas.microsoft.com/office/drawing/2014/main" id="{54D0D0A7-6985-2062-CEBB-5A3336380A79}"/>
              </a:ext>
            </a:extLst>
          </p:cNvPr>
          <p:cNvSpPr>
            <a:spLocks noGrp="1"/>
          </p:cNvSpPr>
          <p:nvPr>
            <p:ph idx="1"/>
          </p:nvPr>
        </p:nvSpPr>
        <p:spPr/>
        <p:txBody>
          <a:bodyPr>
            <a:normAutofit lnSpcReduction="10000"/>
          </a:bodyPr>
          <a:lstStyle/>
          <a:p>
            <a:pPr algn="l"/>
            <a:r>
              <a:rPr lang="en-GB" b="0" i="0" dirty="0">
                <a:solidFill>
                  <a:srgbClr val="242424"/>
                </a:solidFill>
                <a:effectLst/>
                <a:latin typeface="Helvetica" panose="020B0604020202020204" pitchFamily="34" charset="0"/>
              </a:rPr>
              <a:t>‘In the process of sorting it out in your head, and representing the </a:t>
            </a:r>
            <a:r>
              <a:rPr lang="en-GB" b="0" i="0" dirty="0" err="1">
                <a:solidFill>
                  <a:srgbClr val="242424"/>
                </a:solidFill>
                <a:effectLst/>
                <a:latin typeface="Helvetica" panose="020B0604020202020204" pitchFamily="34" charset="0"/>
              </a:rPr>
              <a:t>sortings</a:t>
            </a:r>
            <a:r>
              <a:rPr lang="en-GB" b="0" i="0" dirty="0">
                <a:solidFill>
                  <a:srgbClr val="242424"/>
                </a:solidFill>
                <a:effectLst/>
                <a:latin typeface="Helvetica" panose="020B0604020202020204" pitchFamily="34" charset="0"/>
              </a:rPr>
              <a:t> out on paper, you may either recognize that you have learnt something new or that you need to reflect more with, perhaps, further input. Your reflections need to come to some sort of end point, even if that is a statement of what you need to consider next.’</a:t>
            </a:r>
          </a:p>
          <a:p>
            <a:r>
              <a:rPr lang="en-GB" b="0" i="0" dirty="0">
                <a:solidFill>
                  <a:srgbClr val="242424"/>
                </a:solidFill>
                <a:effectLst/>
                <a:latin typeface="Helvetica" panose="020B0604020202020204" pitchFamily="34" charset="0"/>
              </a:rPr>
              <a:t>It is also worth recognizing that reflective writing may be a means of becoming clearer about something. For example, you might use reflective writing to consider the kind of career direction that you might take. Into the 'melting pot' you might then 'put' ideas, information, feelings, other people's perspectives and advice. (</a:t>
            </a:r>
            <a:r>
              <a:rPr lang="en-GB" dirty="0"/>
              <a:t>Moon, 2004;187)</a:t>
            </a:r>
          </a:p>
          <a:p>
            <a:pPr algn="l"/>
            <a:endParaRPr lang="en-GB" b="0" i="0" dirty="0">
              <a:solidFill>
                <a:srgbClr val="242424"/>
              </a:solidFill>
              <a:effectLst/>
              <a:latin typeface="Helvetica" panose="020B0604020202020204" pitchFamily="34" charset="0"/>
            </a:endParaRPr>
          </a:p>
          <a:p>
            <a:endParaRPr lang="en-GB" dirty="0"/>
          </a:p>
        </p:txBody>
      </p:sp>
    </p:spTree>
    <p:extLst>
      <p:ext uri="{BB962C8B-B14F-4D97-AF65-F5344CB8AC3E}">
        <p14:creationId xmlns:p14="http://schemas.microsoft.com/office/powerpoint/2010/main" val="5204929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C87E2-C15E-AAC5-3174-4FAE647BD92F}"/>
              </a:ext>
            </a:extLst>
          </p:cNvPr>
          <p:cNvSpPr>
            <a:spLocks noGrp="1"/>
          </p:cNvSpPr>
          <p:nvPr>
            <p:ph type="title"/>
          </p:nvPr>
        </p:nvSpPr>
        <p:spPr/>
        <p:txBody>
          <a:bodyPr/>
          <a:lstStyle/>
          <a:p>
            <a:r>
              <a:rPr lang="en-GB" dirty="0"/>
              <a:t>240225: Reflective Writing – in Moon p187</a:t>
            </a:r>
          </a:p>
        </p:txBody>
      </p:sp>
      <p:sp>
        <p:nvSpPr>
          <p:cNvPr id="3" name="Content Placeholder 2">
            <a:extLst>
              <a:ext uri="{FF2B5EF4-FFF2-40B4-BE49-F238E27FC236}">
                <a16:creationId xmlns:a16="http://schemas.microsoft.com/office/drawing/2014/main" id="{8A87B2F5-BE05-5014-7CA3-47D2C9AB9569}"/>
              </a:ext>
            </a:extLst>
          </p:cNvPr>
          <p:cNvSpPr>
            <a:spLocks noGrp="1"/>
          </p:cNvSpPr>
          <p:nvPr>
            <p:ph idx="1"/>
          </p:nvPr>
        </p:nvSpPr>
        <p:spPr/>
        <p:txBody>
          <a:bodyPr>
            <a:normAutofit/>
          </a:bodyPr>
          <a:lstStyle/>
          <a:p>
            <a:pPr algn="l"/>
            <a:r>
              <a:rPr lang="en-GB" b="0" i="0" dirty="0">
                <a:solidFill>
                  <a:srgbClr val="242424"/>
                </a:solidFill>
                <a:effectLst/>
                <a:latin typeface="Helvetica" panose="020B0604020202020204" pitchFamily="34" charset="0"/>
              </a:rPr>
              <a:t>Here are </a:t>
            </a:r>
            <a:r>
              <a:rPr lang="en-GB" b="0" i="0">
                <a:solidFill>
                  <a:srgbClr val="242424"/>
                </a:solidFill>
                <a:effectLst/>
                <a:latin typeface="Helvetica" panose="020B0604020202020204" pitchFamily="34" charset="0"/>
              </a:rPr>
              <a:t>some things </a:t>
            </a:r>
            <a:r>
              <a:rPr lang="en-GB" b="0" i="0" dirty="0">
                <a:solidFill>
                  <a:srgbClr val="242424"/>
                </a:solidFill>
                <a:effectLst/>
                <a:latin typeface="Helvetica" panose="020B0604020202020204" pitchFamily="34" charset="0"/>
              </a:rPr>
              <a:t>that reflective writing is </a:t>
            </a:r>
            <a:r>
              <a:rPr lang="en-GB" b="0" i="1" dirty="0">
                <a:solidFill>
                  <a:srgbClr val="242424"/>
                </a:solidFill>
                <a:effectLst/>
                <a:latin typeface="Helvetica" panose="020B0604020202020204" pitchFamily="34" charset="0"/>
              </a:rPr>
              <a:t>not</a:t>
            </a:r>
            <a:r>
              <a:rPr lang="en-GB" dirty="0">
                <a:solidFill>
                  <a:srgbClr val="242424"/>
                </a:solidFill>
                <a:latin typeface="Helvetica" panose="020B0604020202020204" pitchFamily="34" charset="0"/>
              </a:rPr>
              <a:t>:</a:t>
            </a:r>
            <a:endParaRPr lang="en-GB" b="0" i="0" dirty="0">
              <a:solidFill>
                <a:srgbClr val="242424"/>
              </a:solidFill>
              <a:effectLst/>
              <a:latin typeface="Helvetica" panose="020B0604020202020204" pitchFamily="34" charset="0"/>
            </a:endParaRPr>
          </a:p>
          <a:p>
            <a:pPr algn="l"/>
            <a:r>
              <a:rPr lang="en-GB" b="0" i="0" dirty="0">
                <a:solidFill>
                  <a:srgbClr val="242424"/>
                </a:solidFill>
                <a:effectLst/>
                <a:latin typeface="Helvetica" panose="020B0604020202020204" pitchFamily="34" charset="0"/>
              </a:rPr>
              <a:t>﻿﻿conveyance of information, instruction or argument in a report, essay or 'recipe’;</a:t>
            </a:r>
          </a:p>
          <a:p>
            <a:pPr algn="l">
              <a:buFont typeface="Arial" panose="020B0604020202020204" pitchFamily="34" charset="0"/>
              <a:buChar char="•"/>
            </a:pPr>
            <a:r>
              <a:rPr lang="en-GB" b="0" i="0" dirty="0">
                <a:solidFill>
                  <a:srgbClr val="242424"/>
                </a:solidFill>
                <a:effectLst/>
                <a:latin typeface="Helvetica" panose="020B0604020202020204" pitchFamily="34" charset="0"/>
              </a:rPr>
              <a:t>﻿﻿straightforward description, though there may be descriptive elements;</a:t>
            </a:r>
          </a:p>
          <a:p>
            <a:pPr algn="l">
              <a:buFont typeface="Arial" panose="020B0604020202020204" pitchFamily="34" charset="0"/>
              <a:buChar char="•"/>
            </a:pPr>
            <a:r>
              <a:rPr lang="en-GB" b="0" i="0" dirty="0">
                <a:solidFill>
                  <a:srgbClr val="242424"/>
                </a:solidFill>
                <a:effectLst/>
                <a:latin typeface="Helvetica" panose="020B0604020202020204" pitchFamily="34" charset="0"/>
              </a:rPr>
              <a:t>﻿﻿a straightforward decision, e.g., about whether something is right or wrong, good or bad, etc.;</a:t>
            </a:r>
          </a:p>
          <a:p>
            <a:pPr algn="l">
              <a:buFont typeface="Arial" panose="020B0604020202020204" pitchFamily="34" charset="0"/>
              <a:buChar char="•"/>
            </a:pPr>
            <a:r>
              <a:rPr lang="en-GB" b="0" i="0" dirty="0">
                <a:solidFill>
                  <a:srgbClr val="242424"/>
                </a:solidFill>
                <a:effectLst/>
                <a:latin typeface="Helvetica" panose="020B0604020202020204" pitchFamily="34" charset="0"/>
              </a:rPr>
              <a:t>﻿﻿simple problem solving like recalling how to get to the nearest station.</a:t>
            </a:r>
          </a:p>
          <a:p>
            <a:endParaRPr lang="en-GB" dirty="0"/>
          </a:p>
        </p:txBody>
      </p:sp>
    </p:spTree>
    <p:extLst>
      <p:ext uri="{BB962C8B-B14F-4D97-AF65-F5344CB8AC3E}">
        <p14:creationId xmlns:p14="http://schemas.microsoft.com/office/powerpoint/2010/main" val="16290829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66DF9-FCCA-6E7D-F130-BA96609DDF72}"/>
              </a:ext>
            </a:extLst>
          </p:cNvPr>
          <p:cNvSpPr>
            <a:spLocks noGrp="1"/>
          </p:cNvSpPr>
          <p:nvPr>
            <p:ph type="title"/>
          </p:nvPr>
        </p:nvSpPr>
        <p:spPr>
          <a:xfrm>
            <a:off x="838200" y="398579"/>
            <a:ext cx="10515600" cy="1325563"/>
          </a:xfrm>
        </p:spPr>
        <p:txBody>
          <a:bodyPr/>
          <a:lstStyle/>
          <a:p>
            <a:r>
              <a:rPr lang="en-GB" dirty="0"/>
              <a:t>030325: Creative Research Methods* </a:t>
            </a:r>
          </a:p>
        </p:txBody>
      </p:sp>
      <p:sp>
        <p:nvSpPr>
          <p:cNvPr id="3" name="Content Placeholder 2">
            <a:extLst>
              <a:ext uri="{FF2B5EF4-FFF2-40B4-BE49-F238E27FC236}">
                <a16:creationId xmlns:a16="http://schemas.microsoft.com/office/drawing/2014/main" id="{5044C407-745B-2C3B-E7F3-43F9A85A4E54}"/>
              </a:ext>
            </a:extLst>
          </p:cNvPr>
          <p:cNvSpPr>
            <a:spLocks noGrp="1"/>
          </p:cNvSpPr>
          <p:nvPr>
            <p:ph idx="1"/>
          </p:nvPr>
        </p:nvSpPr>
        <p:spPr/>
        <p:txBody>
          <a:bodyPr/>
          <a:lstStyle/>
          <a:p>
            <a:r>
              <a:rPr lang="en-GB" dirty="0"/>
              <a:t>‘The process of design directly influences each of the processes of the research and its outcomes.’ (Kara et al, 2021:p13)</a:t>
            </a:r>
          </a:p>
          <a:p>
            <a:endParaRPr lang="en-GB" dirty="0"/>
          </a:p>
          <a:p>
            <a:r>
              <a:rPr lang="en-GB" dirty="0"/>
              <a:t>‘The ‘why’ of your research design has to do with what you want to problematise, question, respond to and what you want to document, continue, appraise, evaluate or improve.’ </a:t>
            </a:r>
            <a:r>
              <a:rPr lang="en-GB" sz="2800" dirty="0"/>
              <a:t>(Kara et al, 2021:p14)</a:t>
            </a:r>
            <a:endParaRPr lang="en-GB" dirty="0"/>
          </a:p>
          <a:p>
            <a:endParaRPr lang="en-GB" dirty="0"/>
          </a:p>
        </p:txBody>
      </p:sp>
    </p:spTree>
    <p:extLst>
      <p:ext uri="{BB962C8B-B14F-4D97-AF65-F5344CB8AC3E}">
        <p14:creationId xmlns:p14="http://schemas.microsoft.com/office/powerpoint/2010/main" val="30381509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02F75-400B-3D64-9A2A-6B481BC2C9C8}"/>
              </a:ext>
            </a:extLst>
          </p:cNvPr>
          <p:cNvSpPr>
            <a:spLocks noGrp="1"/>
          </p:cNvSpPr>
          <p:nvPr>
            <p:ph type="title"/>
          </p:nvPr>
        </p:nvSpPr>
        <p:spPr>
          <a:xfrm>
            <a:off x="838200" y="410853"/>
            <a:ext cx="10515600" cy="1325563"/>
          </a:xfrm>
        </p:spPr>
        <p:txBody>
          <a:bodyPr/>
          <a:lstStyle/>
          <a:p>
            <a:r>
              <a:rPr lang="en-GB" dirty="0"/>
              <a:t>030325: </a:t>
            </a:r>
            <a:r>
              <a:rPr lang="en-GB" dirty="0" err="1"/>
              <a:t>Rydzik</a:t>
            </a:r>
            <a:r>
              <a:rPr lang="en-GB" dirty="0"/>
              <a:t> et </a:t>
            </a:r>
            <a:r>
              <a:rPr lang="en-GB" dirty="0" err="1"/>
              <a:t>al’s</a:t>
            </a:r>
            <a:r>
              <a:rPr lang="en-GB" dirty="0"/>
              <a:t> 4-point methodology for participatory transformative research</a:t>
            </a:r>
          </a:p>
        </p:txBody>
      </p:sp>
      <p:sp>
        <p:nvSpPr>
          <p:cNvPr id="3" name="Content Placeholder 2">
            <a:extLst>
              <a:ext uri="{FF2B5EF4-FFF2-40B4-BE49-F238E27FC236}">
                <a16:creationId xmlns:a16="http://schemas.microsoft.com/office/drawing/2014/main" id="{F89FEC2B-9CE1-D877-237B-6FB61A1DBC21}"/>
              </a:ext>
            </a:extLst>
          </p:cNvPr>
          <p:cNvSpPr>
            <a:spLocks noGrp="1"/>
          </p:cNvSpPr>
          <p:nvPr>
            <p:ph idx="1"/>
          </p:nvPr>
        </p:nvSpPr>
        <p:spPr/>
        <p:txBody>
          <a:bodyPr>
            <a:normAutofit/>
          </a:bodyPr>
          <a:lstStyle/>
          <a:p>
            <a:endParaRPr lang="en-GB" dirty="0"/>
          </a:p>
          <a:p>
            <a:r>
              <a:rPr lang="en-GB" dirty="0"/>
              <a:t>Point 1: it situates the subjective experiences and interpretations of (participants) at its centre;</a:t>
            </a:r>
          </a:p>
          <a:p>
            <a:endParaRPr lang="en-GB" dirty="0"/>
          </a:p>
          <a:p>
            <a:r>
              <a:rPr lang="en-GB" dirty="0"/>
              <a:t>Point 2: it is praxis based (use of theory-layer-practice) to aid knowledge generation through engagement;</a:t>
            </a:r>
          </a:p>
          <a:p>
            <a:r>
              <a:rPr lang="en-GB" sz="2000" dirty="0"/>
              <a:t>(para + citation Rydzik et al 2012, p288)</a:t>
            </a:r>
          </a:p>
        </p:txBody>
      </p:sp>
    </p:spTree>
    <p:extLst>
      <p:ext uri="{BB962C8B-B14F-4D97-AF65-F5344CB8AC3E}">
        <p14:creationId xmlns:p14="http://schemas.microsoft.com/office/powerpoint/2010/main" val="592626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F1428B-8BA1-2946-681B-2D8ABFA09E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E7F3DC-3702-A6C6-AA8E-395963999CE4}"/>
              </a:ext>
            </a:extLst>
          </p:cNvPr>
          <p:cNvSpPr>
            <a:spLocks noGrp="1"/>
          </p:cNvSpPr>
          <p:nvPr>
            <p:ph type="title"/>
          </p:nvPr>
        </p:nvSpPr>
        <p:spPr>
          <a:xfrm>
            <a:off x="838200" y="410853"/>
            <a:ext cx="10515600" cy="1325563"/>
          </a:xfrm>
        </p:spPr>
        <p:txBody>
          <a:bodyPr/>
          <a:lstStyle/>
          <a:p>
            <a:r>
              <a:rPr lang="en-GB" dirty="0"/>
              <a:t>030325: </a:t>
            </a:r>
            <a:r>
              <a:rPr lang="en-GB" dirty="0" err="1"/>
              <a:t>Rydzik</a:t>
            </a:r>
            <a:r>
              <a:rPr lang="en-GB" dirty="0"/>
              <a:t> et </a:t>
            </a:r>
            <a:r>
              <a:rPr lang="en-GB" dirty="0" err="1"/>
              <a:t>al’s</a:t>
            </a:r>
            <a:r>
              <a:rPr lang="en-GB" dirty="0"/>
              <a:t> 4-point methodology for participatory transformative research</a:t>
            </a:r>
          </a:p>
        </p:txBody>
      </p:sp>
      <p:sp>
        <p:nvSpPr>
          <p:cNvPr id="3" name="Content Placeholder 2">
            <a:extLst>
              <a:ext uri="{FF2B5EF4-FFF2-40B4-BE49-F238E27FC236}">
                <a16:creationId xmlns:a16="http://schemas.microsoft.com/office/drawing/2014/main" id="{9F42839D-9318-D802-11E7-60C0D453036C}"/>
              </a:ext>
            </a:extLst>
          </p:cNvPr>
          <p:cNvSpPr>
            <a:spLocks noGrp="1"/>
          </p:cNvSpPr>
          <p:nvPr>
            <p:ph idx="1"/>
          </p:nvPr>
        </p:nvSpPr>
        <p:spPr/>
        <p:txBody>
          <a:bodyPr>
            <a:normAutofit/>
          </a:bodyPr>
          <a:lstStyle/>
          <a:p>
            <a:endParaRPr lang="en-GB" dirty="0"/>
          </a:p>
          <a:p>
            <a:r>
              <a:rPr lang="en-GB" dirty="0"/>
              <a:t>Point 3: it is arts based with reflection and empowerment coming from applying creative techniques followed by public dissemination;</a:t>
            </a:r>
          </a:p>
          <a:p>
            <a:endParaRPr lang="en-GB" dirty="0"/>
          </a:p>
          <a:p>
            <a:r>
              <a:rPr lang="en-GB" dirty="0"/>
              <a:t>Point 4: it is participatory via the active involvement of participants in various stages of the research process such as (artwork) creation, interpretation and dissemination. </a:t>
            </a:r>
          </a:p>
          <a:p>
            <a:r>
              <a:rPr lang="en-GB" sz="1800" dirty="0"/>
              <a:t>(para + citation Rydzik et al 2012, p288)</a:t>
            </a:r>
          </a:p>
        </p:txBody>
      </p:sp>
    </p:spTree>
    <p:extLst>
      <p:ext uri="{BB962C8B-B14F-4D97-AF65-F5344CB8AC3E}">
        <p14:creationId xmlns:p14="http://schemas.microsoft.com/office/powerpoint/2010/main" val="1339115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EC403-3492-21C2-C74D-6980DEB4F5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F89D0B-DDAE-0544-FE80-05262E129507}"/>
              </a:ext>
            </a:extLst>
          </p:cNvPr>
          <p:cNvSpPr>
            <a:spLocks noGrp="1"/>
          </p:cNvSpPr>
          <p:nvPr>
            <p:ph type="title"/>
          </p:nvPr>
        </p:nvSpPr>
        <p:spPr/>
        <p:txBody>
          <a:bodyPr>
            <a:normAutofit/>
          </a:bodyPr>
          <a:lstStyle/>
          <a:p>
            <a:r>
              <a:rPr lang="en-GB" dirty="0"/>
              <a:t>030325: </a:t>
            </a:r>
            <a:r>
              <a:rPr lang="en-GB" i="0" dirty="0">
                <a:solidFill>
                  <a:srgbClr val="000000"/>
                </a:solidFill>
                <a:effectLst/>
              </a:rPr>
              <a:t>The Transformative Lens for Research</a:t>
            </a:r>
            <a:endParaRPr lang="en-GB" dirty="0"/>
          </a:p>
        </p:txBody>
      </p:sp>
      <p:sp>
        <p:nvSpPr>
          <p:cNvPr id="3" name="Content Placeholder 2">
            <a:extLst>
              <a:ext uri="{FF2B5EF4-FFF2-40B4-BE49-F238E27FC236}">
                <a16:creationId xmlns:a16="http://schemas.microsoft.com/office/drawing/2014/main" id="{925014F8-54BE-9E59-127A-2A8FFC133130}"/>
              </a:ext>
            </a:extLst>
          </p:cNvPr>
          <p:cNvSpPr>
            <a:spLocks noGrp="1"/>
          </p:cNvSpPr>
          <p:nvPr>
            <p:ph idx="1"/>
          </p:nvPr>
        </p:nvSpPr>
        <p:spPr/>
        <p:txBody>
          <a:bodyPr>
            <a:normAutofit/>
          </a:bodyPr>
          <a:lstStyle/>
          <a:p>
            <a:pPr algn="just">
              <a:lnSpc>
                <a:spcPct val="100000"/>
              </a:lnSpc>
            </a:pPr>
            <a:r>
              <a:rPr lang="en-GB" b="0" i="0" dirty="0">
                <a:solidFill>
                  <a:srgbClr val="000000"/>
                </a:solidFill>
                <a:effectLst/>
              </a:rPr>
              <a:t>‘Many different methodologies can be used in transformative studies; however, the use of a transformative lens is the most important aspect of methodological choices. Transformative designs typically are cyclical with information from the first phases informing decisions in subsequent stages. They include phases for relationship building and contextual analysis and consciously include plans for transformative use of the research process and findings.’ (</a:t>
            </a:r>
            <a:r>
              <a:rPr lang="en-GB" dirty="0"/>
              <a:t>Mertens,2021;p3)</a:t>
            </a:r>
          </a:p>
          <a:p>
            <a:pPr algn="just">
              <a:lnSpc>
                <a:spcPct val="100000"/>
              </a:lnSpc>
            </a:pPr>
            <a:endParaRPr lang="en-GB" dirty="0"/>
          </a:p>
        </p:txBody>
      </p:sp>
    </p:spTree>
    <p:extLst>
      <p:ext uri="{BB962C8B-B14F-4D97-AF65-F5344CB8AC3E}">
        <p14:creationId xmlns:p14="http://schemas.microsoft.com/office/powerpoint/2010/main" val="11628790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957F6-2FE0-1631-83D9-0EEC952D4677}"/>
              </a:ext>
            </a:extLst>
          </p:cNvPr>
          <p:cNvSpPr>
            <a:spLocks noGrp="1"/>
          </p:cNvSpPr>
          <p:nvPr>
            <p:ph type="title"/>
          </p:nvPr>
        </p:nvSpPr>
        <p:spPr/>
        <p:txBody>
          <a:bodyPr/>
          <a:lstStyle/>
          <a:p>
            <a:r>
              <a:rPr lang="en-GB" dirty="0"/>
              <a:t>030325: </a:t>
            </a:r>
            <a:r>
              <a:rPr lang="en-GB" i="0" dirty="0">
                <a:solidFill>
                  <a:srgbClr val="000000"/>
                </a:solidFill>
                <a:effectLst/>
              </a:rPr>
              <a:t>The Transformative Lens for Research</a:t>
            </a:r>
            <a:endParaRPr lang="en-GB" dirty="0"/>
          </a:p>
        </p:txBody>
      </p:sp>
      <p:sp>
        <p:nvSpPr>
          <p:cNvPr id="3" name="Content Placeholder 2">
            <a:extLst>
              <a:ext uri="{FF2B5EF4-FFF2-40B4-BE49-F238E27FC236}">
                <a16:creationId xmlns:a16="http://schemas.microsoft.com/office/drawing/2014/main" id="{D8D13DBE-339A-1042-41D4-F0968F70AF93}"/>
              </a:ext>
            </a:extLst>
          </p:cNvPr>
          <p:cNvSpPr>
            <a:spLocks noGrp="1"/>
          </p:cNvSpPr>
          <p:nvPr>
            <p:ph idx="1"/>
          </p:nvPr>
        </p:nvSpPr>
        <p:spPr/>
        <p:txBody>
          <a:bodyPr/>
          <a:lstStyle/>
          <a:p>
            <a:pPr algn="just">
              <a:lnSpc>
                <a:spcPct val="100000"/>
              </a:lnSpc>
            </a:pPr>
            <a:r>
              <a:rPr lang="en-GB" b="0" i="0" dirty="0">
                <a:solidFill>
                  <a:srgbClr val="000000"/>
                </a:solidFill>
                <a:effectLst/>
              </a:rPr>
              <a:t>‘A transformative lens is characterized by:</a:t>
            </a:r>
          </a:p>
          <a:p>
            <a:pPr algn="just">
              <a:lnSpc>
                <a:spcPct val="110000"/>
              </a:lnSpc>
            </a:pPr>
            <a:r>
              <a:rPr lang="en-GB" b="0" i="0" dirty="0">
                <a:solidFill>
                  <a:srgbClr val="000000"/>
                </a:solidFill>
                <a:effectLst/>
              </a:rPr>
              <a:t>An ethical stance that promotes social inclusion and challenges oppressive structures that sustain inequality and discrimination;’</a:t>
            </a:r>
          </a:p>
          <a:p>
            <a:pPr algn="just">
              <a:lnSpc>
                <a:spcPct val="110000"/>
              </a:lnSpc>
            </a:pPr>
            <a:r>
              <a:rPr lang="en-GB" b="0" i="0" dirty="0">
                <a:solidFill>
                  <a:srgbClr val="000000"/>
                </a:solidFill>
                <a:effectLst/>
              </a:rPr>
              <a:t>‘A participatory and reflective entry process into a community, designed to build trust, address power differences, and make goals and strategies more transparent;’ (</a:t>
            </a:r>
            <a:r>
              <a:rPr lang="en-GB" dirty="0"/>
              <a:t>Mertens,2021;p3)</a:t>
            </a:r>
          </a:p>
          <a:p>
            <a:pPr algn="just">
              <a:lnSpc>
                <a:spcPct val="110000"/>
              </a:lnSpc>
            </a:pPr>
            <a:endParaRPr lang="en-GB" b="0" i="0" dirty="0">
              <a:solidFill>
                <a:srgbClr val="000000"/>
              </a:solidFill>
              <a:effectLst/>
            </a:endParaRPr>
          </a:p>
          <a:p>
            <a:pPr algn="just">
              <a:lnSpc>
                <a:spcPct val="110000"/>
              </a:lnSpc>
            </a:pPr>
            <a:endParaRPr lang="en-GB" b="0" i="0" dirty="0">
              <a:solidFill>
                <a:srgbClr val="000000"/>
              </a:solidFill>
              <a:effectLst/>
            </a:endParaRPr>
          </a:p>
          <a:p>
            <a:endParaRPr lang="en-GB" dirty="0"/>
          </a:p>
        </p:txBody>
      </p:sp>
    </p:spTree>
    <p:extLst>
      <p:ext uri="{BB962C8B-B14F-4D97-AF65-F5344CB8AC3E}">
        <p14:creationId xmlns:p14="http://schemas.microsoft.com/office/powerpoint/2010/main" val="10059377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0743ED-0E01-FD1D-BDA3-A608E7E5B7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35F340-BE18-FF16-F1C8-0165E9B87D0A}"/>
              </a:ext>
            </a:extLst>
          </p:cNvPr>
          <p:cNvSpPr>
            <a:spLocks noGrp="1"/>
          </p:cNvSpPr>
          <p:nvPr>
            <p:ph type="title"/>
          </p:nvPr>
        </p:nvSpPr>
        <p:spPr/>
        <p:txBody>
          <a:bodyPr/>
          <a:lstStyle/>
          <a:p>
            <a:r>
              <a:rPr lang="en-GB" dirty="0"/>
              <a:t>030325: </a:t>
            </a:r>
            <a:r>
              <a:rPr lang="en-GB" i="0" dirty="0">
                <a:solidFill>
                  <a:srgbClr val="000000"/>
                </a:solidFill>
                <a:effectLst/>
              </a:rPr>
              <a:t>The Transformative Lens for Research</a:t>
            </a:r>
            <a:endParaRPr lang="en-GB" dirty="0"/>
          </a:p>
        </p:txBody>
      </p:sp>
      <p:sp>
        <p:nvSpPr>
          <p:cNvPr id="3" name="Content Placeholder 2">
            <a:extLst>
              <a:ext uri="{FF2B5EF4-FFF2-40B4-BE49-F238E27FC236}">
                <a16:creationId xmlns:a16="http://schemas.microsoft.com/office/drawing/2014/main" id="{FBB3D250-93AA-A421-01B8-338EC4C83B3F}"/>
              </a:ext>
            </a:extLst>
          </p:cNvPr>
          <p:cNvSpPr>
            <a:spLocks noGrp="1"/>
          </p:cNvSpPr>
          <p:nvPr>
            <p:ph idx="1"/>
          </p:nvPr>
        </p:nvSpPr>
        <p:spPr/>
        <p:txBody>
          <a:bodyPr>
            <a:normAutofit/>
          </a:bodyPr>
          <a:lstStyle/>
          <a:p>
            <a:pPr algn="just">
              <a:lnSpc>
                <a:spcPct val="100000"/>
              </a:lnSpc>
            </a:pPr>
            <a:r>
              <a:rPr lang="en-GB" b="0" i="0" dirty="0">
                <a:solidFill>
                  <a:srgbClr val="000000"/>
                </a:solidFill>
                <a:effectLst/>
              </a:rPr>
              <a:t>The dissemination of findings in ways that encourage the use of results to enhance human rights and social, economic, and environmental justice;</a:t>
            </a:r>
          </a:p>
          <a:p>
            <a:pPr algn="just">
              <a:lnSpc>
                <a:spcPct val="100000"/>
              </a:lnSpc>
            </a:pPr>
            <a:r>
              <a:rPr lang="en-GB" b="0" i="0" dirty="0">
                <a:solidFill>
                  <a:srgbClr val="000000"/>
                </a:solidFill>
                <a:effectLst/>
              </a:rPr>
              <a:t>A commitment to addressing the intersectionality of relevant dimensions of diversity—such as gender, disability, indigeneity, poverty status, and language—by incorporating culturally responsive, equity-focused, feminist, and indigenous approaches that are relevant in the evaluation context. </a:t>
            </a:r>
            <a:r>
              <a:rPr lang="en-GB" sz="1500" b="0" i="0" dirty="0">
                <a:solidFill>
                  <a:srgbClr val="000000"/>
                </a:solidFill>
                <a:effectLst/>
              </a:rPr>
              <a:t>(</a:t>
            </a:r>
            <a:r>
              <a:rPr lang="en-GB" sz="1500" b="0" i="0" u="none" strike="noStrike" dirty="0">
                <a:solidFill>
                  <a:srgbClr val="000000"/>
                </a:solidFill>
                <a:effectLst/>
                <a:hlinkClick r:id="rId3"/>
              </a:rPr>
              <a:t>Mertens, 2020a</a:t>
            </a:r>
            <a:r>
              <a:rPr lang="en-GB" sz="1500" b="0" i="0" dirty="0">
                <a:solidFill>
                  <a:srgbClr val="000000"/>
                </a:solidFill>
                <a:effectLst/>
              </a:rPr>
              <a:t>, </a:t>
            </a:r>
            <a:r>
              <a:rPr lang="en-GB" sz="1500" b="0" i="0" u="none" strike="noStrike" dirty="0">
                <a:solidFill>
                  <a:srgbClr val="000000"/>
                </a:solidFill>
                <a:effectLst/>
                <a:hlinkClick r:id="rId4"/>
              </a:rPr>
              <a:t>2020b</a:t>
            </a:r>
            <a:r>
              <a:rPr lang="en-GB" sz="1500" b="0" i="0" dirty="0">
                <a:solidFill>
                  <a:srgbClr val="000000"/>
                </a:solidFill>
                <a:effectLst/>
              </a:rPr>
              <a:t>; </a:t>
            </a:r>
            <a:r>
              <a:rPr lang="en-GB" sz="1500" b="0" i="0" u="none" strike="noStrike" dirty="0">
                <a:solidFill>
                  <a:srgbClr val="000000"/>
                </a:solidFill>
                <a:effectLst/>
                <a:hlinkClick r:id="rId5"/>
              </a:rPr>
              <a:t>Mertens &amp; Wilson, 2019</a:t>
            </a:r>
            <a:r>
              <a:rPr lang="en-GB" sz="1500" b="0" i="0" dirty="0">
                <a:solidFill>
                  <a:srgbClr val="000000"/>
                </a:solidFill>
                <a:effectLst/>
              </a:rPr>
              <a:t>) (cited in (</a:t>
            </a:r>
            <a:r>
              <a:rPr lang="en-GB" sz="1500" b="0" i="0" u="none" strike="noStrike" dirty="0" err="1">
                <a:solidFill>
                  <a:srgbClr val="000000"/>
                </a:solidFill>
                <a:effectLst/>
                <a:hlinkClick r:id="rId6"/>
              </a:rPr>
              <a:t>Bolinson</a:t>
            </a:r>
            <a:r>
              <a:rPr lang="en-GB" sz="1500" b="0" i="0" u="none" strike="noStrike" dirty="0">
                <a:solidFill>
                  <a:srgbClr val="000000"/>
                </a:solidFill>
                <a:effectLst/>
                <a:hlinkClick r:id="rId6"/>
              </a:rPr>
              <a:t> &amp; Mertens, 2021</a:t>
            </a:r>
            <a:r>
              <a:rPr lang="en-GB" sz="1500" b="0" i="0" dirty="0">
                <a:solidFill>
                  <a:srgbClr val="000000"/>
                </a:solidFill>
                <a:effectLst/>
              </a:rPr>
              <a:t>))’ </a:t>
            </a:r>
            <a:r>
              <a:rPr lang="en-GB" sz="1600" b="0" i="0" dirty="0">
                <a:solidFill>
                  <a:srgbClr val="000000"/>
                </a:solidFill>
                <a:effectLst/>
              </a:rPr>
              <a:t>(</a:t>
            </a:r>
            <a:r>
              <a:rPr lang="en-GB" sz="1600" dirty="0"/>
              <a:t>Mertens,2021;p3)</a:t>
            </a:r>
          </a:p>
          <a:p>
            <a:pPr algn="just">
              <a:lnSpc>
                <a:spcPct val="100000"/>
              </a:lnSpc>
            </a:pPr>
            <a:endParaRPr lang="en-GB" sz="1500" b="0" i="0" dirty="0">
              <a:solidFill>
                <a:srgbClr val="000000"/>
              </a:solidFill>
              <a:effectLst/>
            </a:endParaRPr>
          </a:p>
          <a:p>
            <a:endParaRPr lang="en-GB" dirty="0"/>
          </a:p>
        </p:txBody>
      </p:sp>
    </p:spTree>
    <p:extLst>
      <p:ext uri="{BB962C8B-B14F-4D97-AF65-F5344CB8AC3E}">
        <p14:creationId xmlns:p14="http://schemas.microsoft.com/office/powerpoint/2010/main" val="34683091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20FDC-387B-111C-A840-0CBAF148F2A8}"/>
              </a:ext>
            </a:extLst>
          </p:cNvPr>
          <p:cNvSpPr>
            <a:spLocks noGrp="1"/>
          </p:cNvSpPr>
          <p:nvPr>
            <p:ph type="title"/>
          </p:nvPr>
        </p:nvSpPr>
        <p:spPr/>
        <p:txBody>
          <a:bodyPr/>
          <a:lstStyle/>
          <a:p>
            <a:r>
              <a:rPr lang="en-GB" dirty="0"/>
              <a:t>030325: Applied Theatre as Research or ATAR</a:t>
            </a:r>
          </a:p>
        </p:txBody>
      </p:sp>
      <p:sp>
        <p:nvSpPr>
          <p:cNvPr id="3" name="Content Placeholder 2">
            <a:extLst>
              <a:ext uri="{FF2B5EF4-FFF2-40B4-BE49-F238E27FC236}">
                <a16:creationId xmlns:a16="http://schemas.microsoft.com/office/drawing/2014/main" id="{AE1ED87F-C765-06D4-0E23-1EF6C0BD523D}"/>
              </a:ext>
            </a:extLst>
          </p:cNvPr>
          <p:cNvSpPr>
            <a:spLocks noGrp="1"/>
          </p:cNvSpPr>
          <p:nvPr>
            <p:ph idx="1"/>
          </p:nvPr>
        </p:nvSpPr>
        <p:spPr/>
        <p:txBody>
          <a:bodyPr>
            <a:normAutofit lnSpcReduction="10000"/>
          </a:bodyPr>
          <a:lstStyle/>
          <a:p>
            <a:r>
              <a:rPr lang="en-GB" b="0" i="0" dirty="0">
                <a:solidFill>
                  <a:srgbClr val="000000"/>
                </a:solidFill>
                <a:effectLst/>
              </a:rPr>
              <a:t>‘ATAR has two primary and complementary motivations, the creation of theatre and the performance of political and cultural resistance.’ </a:t>
            </a:r>
            <a:r>
              <a:rPr lang="en-GB" dirty="0"/>
              <a:t>(O’Connor and Anderson, 2015;p49)</a:t>
            </a:r>
          </a:p>
          <a:p>
            <a:endParaRPr lang="en-GB" dirty="0">
              <a:solidFill>
                <a:srgbClr val="000000"/>
              </a:solidFill>
            </a:endParaRPr>
          </a:p>
          <a:p>
            <a:r>
              <a:rPr lang="en-GB" b="0" i="0" dirty="0">
                <a:solidFill>
                  <a:srgbClr val="000000"/>
                </a:solidFill>
                <a:effectLst/>
              </a:rPr>
              <a:t>‘Performance is an act of intervention, a method of resistance, a form of criticism, a way of revealing agency. Performance becomes public pedagogy when it uses the aesthetic, the performative, to foreground the intersection of politics, institutional sites and embodied experience. In this way performance is a form of agency, a way of bringing culture and the person into play.’ </a:t>
            </a:r>
            <a:r>
              <a:rPr lang="en-GB" dirty="0"/>
              <a:t>(O’Connor and Anderson, 2015;p49)</a:t>
            </a:r>
          </a:p>
          <a:p>
            <a:endParaRPr lang="en-GB" dirty="0"/>
          </a:p>
        </p:txBody>
      </p:sp>
    </p:spTree>
    <p:extLst>
      <p:ext uri="{BB962C8B-B14F-4D97-AF65-F5344CB8AC3E}">
        <p14:creationId xmlns:p14="http://schemas.microsoft.com/office/powerpoint/2010/main" val="411482219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852D5-20CA-F998-4CE8-87D3A6A63328}"/>
              </a:ext>
            </a:extLst>
          </p:cNvPr>
          <p:cNvSpPr>
            <a:spLocks noGrp="1"/>
          </p:cNvSpPr>
          <p:nvPr>
            <p:ph type="title"/>
          </p:nvPr>
        </p:nvSpPr>
        <p:spPr/>
        <p:txBody>
          <a:bodyPr/>
          <a:lstStyle/>
          <a:p>
            <a:r>
              <a:rPr lang="en-GB" dirty="0"/>
              <a:t>030325: Applied Theatre as Research or ATAR</a:t>
            </a:r>
          </a:p>
        </p:txBody>
      </p:sp>
      <p:sp>
        <p:nvSpPr>
          <p:cNvPr id="3" name="Content Placeholder 2">
            <a:extLst>
              <a:ext uri="{FF2B5EF4-FFF2-40B4-BE49-F238E27FC236}">
                <a16:creationId xmlns:a16="http://schemas.microsoft.com/office/drawing/2014/main" id="{6826B947-F841-9D8A-BD3D-FF0FE5FF7D0E}"/>
              </a:ext>
            </a:extLst>
          </p:cNvPr>
          <p:cNvSpPr>
            <a:spLocks noGrp="1"/>
          </p:cNvSpPr>
          <p:nvPr>
            <p:ph idx="1"/>
          </p:nvPr>
        </p:nvSpPr>
        <p:spPr/>
        <p:txBody>
          <a:bodyPr/>
          <a:lstStyle/>
          <a:p>
            <a:r>
              <a:rPr lang="en-GB" dirty="0"/>
              <a:t>‘ATAR is an act of political and cultural resistance that creates through the fictional frame a set of propositions that are                co-constructed, analysed and then re-presented to communities as a method of creating new knowledge and forging social change.’ (O’Connor and Anderson, 2015;p49)</a:t>
            </a:r>
          </a:p>
          <a:p>
            <a:endParaRPr lang="en-GB" dirty="0"/>
          </a:p>
          <a:p>
            <a:r>
              <a:rPr lang="en-GB" b="0" i="0" dirty="0">
                <a:solidFill>
                  <a:srgbClr val="000000"/>
                </a:solidFill>
                <a:effectLst/>
              </a:rPr>
              <a:t>‘Like arts-based research, ATAR unifies the processes of data generation, data analysis and the dissemination/communication of findings using the rigour and discipline of multiple art forms.’ (ibid)</a:t>
            </a:r>
            <a:endParaRPr lang="en-GB" dirty="0"/>
          </a:p>
        </p:txBody>
      </p:sp>
    </p:spTree>
    <p:extLst>
      <p:ext uri="{BB962C8B-B14F-4D97-AF65-F5344CB8AC3E}">
        <p14:creationId xmlns:p14="http://schemas.microsoft.com/office/powerpoint/2010/main" val="48640678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87547-477D-27A3-A089-10F287CFD847}"/>
              </a:ext>
            </a:extLst>
          </p:cNvPr>
          <p:cNvSpPr>
            <a:spLocks noGrp="1"/>
          </p:cNvSpPr>
          <p:nvPr>
            <p:ph type="title"/>
          </p:nvPr>
        </p:nvSpPr>
        <p:spPr/>
        <p:txBody>
          <a:bodyPr/>
          <a:lstStyle/>
          <a:p>
            <a:r>
              <a:rPr lang="en-GB" dirty="0"/>
              <a:t>100325: Reporting on Research Findings</a:t>
            </a:r>
          </a:p>
        </p:txBody>
      </p:sp>
      <p:sp>
        <p:nvSpPr>
          <p:cNvPr id="3" name="Content Placeholder 2">
            <a:extLst>
              <a:ext uri="{FF2B5EF4-FFF2-40B4-BE49-F238E27FC236}">
                <a16:creationId xmlns:a16="http://schemas.microsoft.com/office/drawing/2014/main" id="{7BB19AA7-86DA-854A-FB22-701AEEE35D28}"/>
              </a:ext>
            </a:extLst>
          </p:cNvPr>
          <p:cNvSpPr>
            <a:spLocks noGrp="1"/>
          </p:cNvSpPr>
          <p:nvPr>
            <p:ph idx="1"/>
          </p:nvPr>
        </p:nvSpPr>
        <p:spPr/>
        <p:txBody>
          <a:bodyPr/>
          <a:lstStyle/>
          <a:p>
            <a:r>
              <a:rPr lang="en-GB" i="0" dirty="0">
                <a:effectLst/>
              </a:rPr>
              <a:t>‘Applied theatre research is a kind of practice that produces discourses and narratives that may (or may not) open up new perspectives and questions of relevance to the people and contexts it works with and in. </a:t>
            </a:r>
          </a:p>
          <a:p>
            <a:r>
              <a:rPr lang="en-GB" i="0" dirty="0">
                <a:effectLst/>
              </a:rPr>
              <a:t>In our making of something - a performance or research report - we hold the practice still for a moment so that we can look at its parts. But we make a mistake if we assume that those parts added together come to the sum of the whole.’ </a:t>
            </a:r>
            <a:r>
              <a:rPr lang="en-GB" dirty="0"/>
              <a:t>(Hughes et al, 2011;207)</a:t>
            </a:r>
            <a:r>
              <a:rPr lang="en-GB" i="0" dirty="0">
                <a:effectLst/>
              </a:rPr>
              <a:t> </a:t>
            </a:r>
            <a:endParaRPr lang="en-GB" dirty="0"/>
          </a:p>
        </p:txBody>
      </p:sp>
    </p:spTree>
    <p:extLst>
      <p:ext uri="{BB962C8B-B14F-4D97-AF65-F5344CB8AC3E}">
        <p14:creationId xmlns:p14="http://schemas.microsoft.com/office/powerpoint/2010/main" val="314354817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6AA1C-0D31-D23D-144E-258D63700A6F}"/>
              </a:ext>
            </a:extLst>
          </p:cNvPr>
          <p:cNvSpPr>
            <a:spLocks noGrp="1"/>
          </p:cNvSpPr>
          <p:nvPr>
            <p:ph type="title"/>
          </p:nvPr>
        </p:nvSpPr>
        <p:spPr/>
        <p:txBody>
          <a:bodyPr/>
          <a:lstStyle/>
          <a:p>
            <a:r>
              <a:rPr lang="en-GB" dirty="0"/>
              <a:t>100325: Qualitative Data </a:t>
            </a:r>
          </a:p>
        </p:txBody>
      </p:sp>
      <p:sp>
        <p:nvSpPr>
          <p:cNvPr id="3" name="Content Placeholder 2">
            <a:extLst>
              <a:ext uri="{FF2B5EF4-FFF2-40B4-BE49-F238E27FC236}">
                <a16:creationId xmlns:a16="http://schemas.microsoft.com/office/drawing/2014/main" id="{16A63BB9-2A67-20F3-8DEA-9C29C91ED5A1}"/>
              </a:ext>
            </a:extLst>
          </p:cNvPr>
          <p:cNvSpPr>
            <a:spLocks noGrp="1"/>
          </p:cNvSpPr>
          <p:nvPr>
            <p:ph idx="1"/>
          </p:nvPr>
        </p:nvSpPr>
        <p:spPr/>
        <p:txBody>
          <a:bodyPr>
            <a:normAutofit lnSpcReduction="10000"/>
          </a:bodyPr>
          <a:lstStyle/>
          <a:p>
            <a:r>
              <a:rPr lang="en-GB" dirty="0"/>
              <a:t>Qualitative data can be unstructured and need some (re)organisation or restructuring before providing an appropriate data set for analysis. </a:t>
            </a:r>
          </a:p>
          <a:p>
            <a:endParaRPr lang="en-GB" dirty="0"/>
          </a:p>
          <a:p>
            <a:r>
              <a:rPr lang="en-GB" dirty="0"/>
              <a:t>The purpose of your data analysis may be to provide a clearer overview of your findings for reporting purposes – but what are the purposes of reporting?</a:t>
            </a:r>
          </a:p>
          <a:p>
            <a:endParaRPr lang="en-GB" dirty="0"/>
          </a:p>
          <a:p>
            <a:r>
              <a:rPr lang="en-GB" dirty="0"/>
              <a:t>You may want to analyse your qualitative data so that you can show clear and actionable results from your project.</a:t>
            </a:r>
          </a:p>
          <a:p>
            <a:endParaRPr lang="en-GB" dirty="0"/>
          </a:p>
        </p:txBody>
      </p:sp>
    </p:spTree>
    <p:extLst>
      <p:ext uri="{BB962C8B-B14F-4D97-AF65-F5344CB8AC3E}">
        <p14:creationId xmlns:p14="http://schemas.microsoft.com/office/powerpoint/2010/main" val="419426358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2E090-0E61-BA33-1601-E18D44612675}"/>
              </a:ext>
            </a:extLst>
          </p:cNvPr>
          <p:cNvSpPr>
            <a:spLocks noGrp="1"/>
          </p:cNvSpPr>
          <p:nvPr>
            <p:ph type="title"/>
          </p:nvPr>
        </p:nvSpPr>
        <p:spPr/>
        <p:txBody>
          <a:bodyPr/>
          <a:lstStyle/>
          <a:p>
            <a:r>
              <a:rPr lang="en-GB" dirty="0"/>
              <a:t>100325: </a:t>
            </a:r>
            <a:r>
              <a:rPr lang="en-GB" i="0" dirty="0">
                <a:solidFill>
                  <a:srgbClr val="000000"/>
                </a:solidFill>
                <a:effectLst/>
                <a:latin typeface="+mn-lt"/>
              </a:rPr>
              <a:t>Indigenous Knowledges…</a:t>
            </a:r>
            <a:endParaRPr lang="en-GB" dirty="0">
              <a:latin typeface="+mn-lt"/>
            </a:endParaRPr>
          </a:p>
        </p:txBody>
      </p:sp>
      <p:sp>
        <p:nvSpPr>
          <p:cNvPr id="3" name="Content Placeholder 2">
            <a:extLst>
              <a:ext uri="{FF2B5EF4-FFF2-40B4-BE49-F238E27FC236}">
                <a16:creationId xmlns:a16="http://schemas.microsoft.com/office/drawing/2014/main" id="{A4569604-3E18-E4FA-2210-3BFC42425CAD}"/>
              </a:ext>
            </a:extLst>
          </p:cNvPr>
          <p:cNvSpPr>
            <a:spLocks noGrp="1"/>
          </p:cNvSpPr>
          <p:nvPr>
            <p:ph idx="1"/>
          </p:nvPr>
        </p:nvSpPr>
        <p:spPr/>
        <p:txBody>
          <a:bodyPr/>
          <a:lstStyle/>
          <a:p>
            <a:pPr algn="l">
              <a:buFont typeface="Arial" panose="020B0604020202020204" pitchFamily="34" charset="0"/>
              <a:buChar char="•"/>
            </a:pPr>
            <a:r>
              <a:rPr lang="en-GB" b="0" i="0" dirty="0">
                <a:solidFill>
                  <a:srgbClr val="000000"/>
                </a:solidFill>
                <a:effectLst/>
              </a:rPr>
              <a:t>Are transmitted from generation to generation</a:t>
            </a:r>
          </a:p>
          <a:p>
            <a:pPr algn="l">
              <a:buFont typeface="Arial" panose="020B0604020202020204" pitchFamily="34" charset="0"/>
              <a:buChar char="•"/>
            </a:pPr>
            <a:r>
              <a:rPr lang="en-GB" b="0" i="0" dirty="0">
                <a:solidFill>
                  <a:srgbClr val="000000"/>
                </a:solidFill>
                <a:effectLst/>
              </a:rPr>
              <a:t>Emerge from complete knowledge systems</a:t>
            </a:r>
          </a:p>
          <a:p>
            <a:pPr algn="l">
              <a:buFont typeface="Arial" panose="020B0604020202020204" pitchFamily="34" charset="0"/>
              <a:buChar char="•"/>
            </a:pPr>
            <a:r>
              <a:rPr lang="en-GB" b="0" i="0" dirty="0">
                <a:solidFill>
                  <a:srgbClr val="000000"/>
                </a:solidFill>
                <a:effectLst/>
              </a:rPr>
              <a:t>Are expressed in many formats. </a:t>
            </a:r>
            <a:r>
              <a:rPr lang="en-GB" b="0" i="0" dirty="0" err="1">
                <a:solidFill>
                  <a:srgbClr val="000000"/>
                </a:solidFill>
                <a:effectLst/>
              </a:rPr>
              <a:t>eg.</a:t>
            </a:r>
            <a:r>
              <a:rPr lang="en-GB" b="0" i="0" dirty="0">
                <a:solidFill>
                  <a:srgbClr val="000000"/>
                </a:solidFill>
                <a:effectLst/>
              </a:rPr>
              <a:t> oral, ceremony, artistic creations, artifacts, etc.</a:t>
            </a:r>
          </a:p>
          <a:p>
            <a:pPr algn="l">
              <a:buFont typeface="Arial" panose="020B0604020202020204" pitchFamily="34" charset="0"/>
              <a:buChar char="•"/>
            </a:pPr>
            <a:r>
              <a:rPr lang="en-GB" b="0" i="0" dirty="0">
                <a:solidFill>
                  <a:srgbClr val="000000"/>
                </a:solidFill>
                <a:effectLst/>
              </a:rPr>
              <a:t>Are not all in the past; there is continued growth, innovation and change in practices</a:t>
            </a:r>
          </a:p>
          <a:p>
            <a:pPr algn="l">
              <a:buFont typeface="Arial" panose="020B0604020202020204" pitchFamily="34" charset="0"/>
              <a:buChar char="•"/>
            </a:pPr>
            <a:r>
              <a:rPr lang="en-GB" b="0" i="0" dirty="0">
                <a:solidFill>
                  <a:srgbClr val="000000"/>
                </a:solidFill>
                <a:effectLst/>
              </a:rPr>
              <a:t>Include history, law, spirituality, agriculture, environment, science, medicine, animal  behaviour and migration patterns, art, music, dance, craft, construction, and more</a:t>
            </a:r>
          </a:p>
          <a:p>
            <a:endParaRPr lang="en-GB" dirty="0"/>
          </a:p>
        </p:txBody>
      </p:sp>
    </p:spTree>
    <p:extLst>
      <p:ext uri="{BB962C8B-B14F-4D97-AF65-F5344CB8AC3E}">
        <p14:creationId xmlns:p14="http://schemas.microsoft.com/office/powerpoint/2010/main" val="189154959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2705CA-7C1A-9922-93E7-36EA21BEE5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9431A9-23ED-B57E-DDF8-147DED3595B1}"/>
              </a:ext>
            </a:extLst>
          </p:cNvPr>
          <p:cNvSpPr>
            <a:spLocks noGrp="1"/>
          </p:cNvSpPr>
          <p:nvPr>
            <p:ph type="title"/>
          </p:nvPr>
        </p:nvSpPr>
        <p:spPr/>
        <p:txBody>
          <a:bodyPr/>
          <a:lstStyle/>
          <a:p>
            <a:r>
              <a:rPr lang="en-GB" dirty="0"/>
              <a:t>170325: Applied Theatre and Policy</a:t>
            </a:r>
          </a:p>
        </p:txBody>
      </p:sp>
      <p:sp>
        <p:nvSpPr>
          <p:cNvPr id="3" name="Content Placeholder 2">
            <a:extLst>
              <a:ext uri="{FF2B5EF4-FFF2-40B4-BE49-F238E27FC236}">
                <a16:creationId xmlns:a16="http://schemas.microsoft.com/office/drawing/2014/main" id="{AB9AED31-49D4-F1EF-5B6F-53213469D6C9}"/>
              </a:ext>
            </a:extLst>
          </p:cNvPr>
          <p:cNvSpPr>
            <a:spLocks noGrp="1"/>
          </p:cNvSpPr>
          <p:nvPr>
            <p:ph idx="1"/>
          </p:nvPr>
        </p:nvSpPr>
        <p:spPr/>
        <p:txBody>
          <a:bodyPr/>
          <a:lstStyle/>
          <a:p>
            <a:pPr>
              <a:lnSpc>
                <a:spcPct val="100000"/>
              </a:lnSpc>
            </a:pPr>
            <a:r>
              <a:rPr lang="en-GB" dirty="0"/>
              <a:t>‘The transdisciplinary nature of applied theatre in particular, means that the practice and participants can be caught within multiple imperatives coming from different implicit and explicit policies. </a:t>
            </a:r>
          </a:p>
          <a:p>
            <a:pPr>
              <a:lnSpc>
                <a:spcPct val="100000"/>
              </a:lnSpc>
            </a:pPr>
            <a:r>
              <a:rPr lang="en-GB" dirty="0"/>
              <a:t>Those creating drama education and applied theatre face the challenge of discerning the ways in which the issues addressed by their practice, and the participants involved in it are represented or ‘problematised’ in contradictory and intersecting ways within and across policies.’ (Mullen, 2022;273)</a:t>
            </a:r>
          </a:p>
        </p:txBody>
      </p:sp>
    </p:spTree>
    <p:extLst>
      <p:ext uri="{BB962C8B-B14F-4D97-AF65-F5344CB8AC3E}">
        <p14:creationId xmlns:p14="http://schemas.microsoft.com/office/powerpoint/2010/main" val="31722388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E80EF-E1A7-5256-9127-CF0B0EB924B7}"/>
              </a:ext>
            </a:extLst>
          </p:cNvPr>
          <p:cNvSpPr>
            <a:spLocks noGrp="1"/>
          </p:cNvSpPr>
          <p:nvPr>
            <p:ph type="title"/>
          </p:nvPr>
        </p:nvSpPr>
        <p:spPr/>
        <p:txBody>
          <a:bodyPr/>
          <a:lstStyle/>
          <a:p>
            <a:r>
              <a:rPr lang="en-GB" dirty="0"/>
              <a:t>170325: Cultural Politic and Justice making</a:t>
            </a:r>
          </a:p>
        </p:txBody>
      </p:sp>
      <p:sp>
        <p:nvSpPr>
          <p:cNvPr id="3" name="Content Placeholder 2">
            <a:extLst>
              <a:ext uri="{FF2B5EF4-FFF2-40B4-BE49-F238E27FC236}">
                <a16:creationId xmlns:a16="http://schemas.microsoft.com/office/drawing/2014/main" id="{6573BC9E-5B67-D920-C506-52643CF22F90}"/>
              </a:ext>
            </a:extLst>
          </p:cNvPr>
          <p:cNvSpPr>
            <a:spLocks noGrp="1"/>
          </p:cNvSpPr>
          <p:nvPr>
            <p:ph idx="1"/>
          </p:nvPr>
        </p:nvSpPr>
        <p:spPr/>
        <p:txBody>
          <a:bodyPr>
            <a:normAutofit/>
          </a:bodyPr>
          <a:lstStyle/>
          <a:p>
            <a:r>
              <a:rPr lang="en-GB" dirty="0"/>
              <a:t>‘A simple idea with a complex heart. According to Fraser (2007)… for this to take place, members of society need three things: </a:t>
            </a:r>
          </a:p>
          <a:p>
            <a:r>
              <a:rPr lang="en-GB" dirty="0"/>
              <a:t>the </a:t>
            </a:r>
            <a:r>
              <a:rPr lang="en-GB" b="1" dirty="0"/>
              <a:t>resources to participate </a:t>
            </a:r>
            <a:r>
              <a:rPr lang="en-GB" dirty="0"/>
              <a:t>equally and actively in society (distribution of wealth and resources, access to services); </a:t>
            </a:r>
          </a:p>
          <a:p>
            <a:r>
              <a:rPr lang="en-GB" b="1" dirty="0"/>
              <a:t>equal social status </a:t>
            </a:r>
            <a:r>
              <a:rPr lang="en-GB" dirty="0"/>
              <a:t>with others in society (recognition and respect of identity groups); </a:t>
            </a:r>
          </a:p>
          <a:p>
            <a:r>
              <a:rPr lang="en-GB" dirty="0"/>
              <a:t>and </a:t>
            </a:r>
            <a:r>
              <a:rPr lang="en-GB" b="1" dirty="0"/>
              <a:t>access to political decision making </a:t>
            </a:r>
            <a:r>
              <a:rPr lang="en-GB" dirty="0"/>
              <a:t>(representation).’ (Mullen 2022: 277)</a:t>
            </a:r>
          </a:p>
        </p:txBody>
      </p:sp>
    </p:spTree>
    <p:extLst>
      <p:ext uri="{BB962C8B-B14F-4D97-AF65-F5344CB8AC3E}">
        <p14:creationId xmlns:p14="http://schemas.microsoft.com/office/powerpoint/2010/main" val="32388177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4EA02-E2B3-9525-4119-2FA64E150B14}"/>
              </a:ext>
            </a:extLst>
          </p:cNvPr>
          <p:cNvSpPr>
            <a:spLocks noGrp="1"/>
          </p:cNvSpPr>
          <p:nvPr>
            <p:ph type="title"/>
          </p:nvPr>
        </p:nvSpPr>
        <p:spPr/>
        <p:txBody>
          <a:bodyPr/>
          <a:lstStyle/>
          <a:p>
            <a:r>
              <a:rPr lang="en-GB" dirty="0"/>
              <a:t>170325: Cultural Politic and Justice making</a:t>
            </a:r>
          </a:p>
        </p:txBody>
      </p:sp>
      <p:sp>
        <p:nvSpPr>
          <p:cNvPr id="3" name="Content Placeholder 2">
            <a:extLst>
              <a:ext uri="{FF2B5EF4-FFF2-40B4-BE49-F238E27FC236}">
                <a16:creationId xmlns:a16="http://schemas.microsoft.com/office/drawing/2014/main" id="{E164DACC-7F4B-38A1-61C8-DCC5F763AA18}"/>
              </a:ext>
            </a:extLst>
          </p:cNvPr>
          <p:cNvSpPr>
            <a:spLocks noGrp="1"/>
          </p:cNvSpPr>
          <p:nvPr>
            <p:ph idx="1"/>
          </p:nvPr>
        </p:nvSpPr>
        <p:spPr/>
        <p:txBody>
          <a:bodyPr/>
          <a:lstStyle/>
          <a:p>
            <a:pPr>
              <a:lnSpc>
                <a:spcPct val="100000"/>
              </a:lnSpc>
            </a:pPr>
            <a:r>
              <a:rPr lang="en-GB" dirty="0"/>
              <a:t>‘The participatory nature of applied theatre and performance and drama education presents synergies with Fraser’s ideas. While we may not be dismantling systemic oppression or building infrastructure, in the micro-environments of our theatre, community hall, classroom, or programme, we can work towards building a community that </a:t>
            </a:r>
            <a:r>
              <a:rPr lang="en-GB" b="1" dirty="0"/>
              <a:t>engages in justice </a:t>
            </a:r>
            <a:r>
              <a:rPr lang="en-GB" dirty="0"/>
              <a:t>through drama and performance-making.’ (Mullen 2022: 277)</a:t>
            </a:r>
          </a:p>
          <a:p>
            <a:endParaRPr lang="en-GB" dirty="0"/>
          </a:p>
        </p:txBody>
      </p:sp>
    </p:spTree>
    <p:extLst>
      <p:ext uri="{BB962C8B-B14F-4D97-AF65-F5344CB8AC3E}">
        <p14:creationId xmlns:p14="http://schemas.microsoft.com/office/powerpoint/2010/main" val="72935748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0CD3D-4D85-8508-25D6-3DEFFCB6489C}"/>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A409BB45-A78E-7480-8DEB-820EE9ADA3CB}"/>
              </a:ext>
            </a:extLst>
          </p:cNvPr>
          <p:cNvSpPr>
            <a:spLocks noGrp="1"/>
          </p:cNvSpPr>
          <p:nvPr>
            <p:ph idx="1"/>
          </p:nvPr>
        </p:nvSpPr>
        <p:spPr/>
        <p:txBody>
          <a:bodyPr>
            <a:normAutofit fontScale="92500" lnSpcReduction="10000"/>
          </a:bodyPr>
          <a:lstStyle/>
          <a:p>
            <a:r>
              <a:rPr lang="en-GB" dirty="0"/>
              <a:t>Denscombe, M. (2014) </a:t>
            </a:r>
            <a:r>
              <a:rPr lang="en-GB" i="1" dirty="0"/>
              <a:t>The good research guide : for small-scale social research projects</a:t>
            </a:r>
            <a:r>
              <a:rPr lang="en-GB" dirty="0"/>
              <a:t>. 5th ed. McGraw-Hill Education.</a:t>
            </a:r>
          </a:p>
          <a:p>
            <a:r>
              <a:rPr lang="en-GB" b="0" i="0" dirty="0">
                <a:solidFill>
                  <a:srgbClr val="2A2A2A"/>
                </a:solidFill>
                <a:effectLst/>
                <a:latin typeface="Source Sans Pro" panose="020B0503030403020204" pitchFamily="34" charset="0"/>
              </a:rPr>
              <a:t>Evans, Michael, and others, 'Decolonizing Research Practice: Indigenous Methodologies, Aboriginal Methods, and Knowledge/Knowing', in Patricia Leavy (ed.), </a:t>
            </a:r>
            <a:r>
              <a:rPr lang="en-GB" b="0" i="1" dirty="0">
                <a:solidFill>
                  <a:srgbClr val="2A2A2A"/>
                </a:solidFill>
                <a:effectLst/>
                <a:latin typeface="inherit"/>
              </a:rPr>
              <a:t>The Oxford Handbook of Qualitative Research</a:t>
            </a:r>
            <a:r>
              <a:rPr lang="en-GB" b="0" i="0" dirty="0">
                <a:solidFill>
                  <a:srgbClr val="2A2A2A"/>
                </a:solidFill>
                <a:effectLst/>
                <a:latin typeface="Source Sans Pro" panose="020B0503030403020204" pitchFamily="34" charset="0"/>
              </a:rPr>
              <a:t>, 2nd </a:t>
            </a:r>
            <a:r>
              <a:rPr lang="en-GB" b="0" i="0" dirty="0" err="1">
                <a:solidFill>
                  <a:srgbClr val="2A2A2A"/>
                </a:solidFill>
                <a:effectLst/>
                <a:latin typeface="Source Sans Pro" panose="020B0503030403020204" pitchFamily="34" charset="0"/>
              </a:rPr>
              <a:t>edn</a:t>
            </a:r>
            <a:r>
              <a:rPr lang="en-GB" b="0" i="0" dirty="0">
                <a:solidFill>
                  <a:srgbClr val="2A2A2A"/>
                </a:solidFill>
                <a:effectLst/>
                <a:latin typeface="Source Sans Pro" panose="020B0503030403020204" pitchFamily="34" charset="0"/>
              </a:rPr>
              <a:t>, Oxford Handbooks (2020; online </a:t>
            </a:r>
            <a:r>
              <a:rPr lang="en-GB" b="0" i="0" dirty="0" err="1">
                <a:solidFill>
                  <a:srgbClr val="2A2A2A"/>
                </a:solidFill>
                <a:effectLst/>
                <a:latin typeface="Source Sans Pro" panose="020B0503030403020204" pitchFamily="34" charset="0"/>
              </a:rPr>
              <a:t>edn</a:t>
            </a:r>
            <a:r>
              <a:rPr lang="en-GB" b="0" i="0" dirty="0">
                <a:solidFill>
                  <a:srgbClr val="2A2A2A"/>
                </a:solidFill>
                <a:effectLst/>
                <a:latin typeface="Source Sans Pro" panose="020B0503030403020204" pitchFamily="34" charset="0"/>
              </a:rPr>
              <a:t>, Oxford Academic, 2 Sept. 2020), </a:t>
            </a:r>
            <a:r>
              <a:rPr lang="en-GB" b="0" i="0" u="none" strike="noStrike" dirty="0">
                <a:solidFill>
                  <a:srgbClr val="006FB7"/>
                </a:solidFill>
                <a:effectLst/>
                <a:latin typeface="Source Sans Pro" panose="020B0503030403020204" pitchFamily="34" charset="0"/>
                <a:hlinkClick r:id="rId2"/>
              </a:rPr>
              <a:t>https://doi.org/10.1093/oxfordhb/9780190847388.013.18</a:t>
            </a:r>
            <a:r>
              <a:rPr lang="en-GB" b="0" i="0" dirty="0">
                <a:solidFill>
                  <a:srgbClr val="2A2A2A"/>
                </a:solidFill>
                <a:effectLst/>
                <a:latin typeface="Source Sans Pro" panose="020B0503030403020204" pitchFamily="34" charset="0"/>
              </a:rPr>
              <a:t>, accessed 20 Mar. 2025.</a:t>
            </a:r>
          </a:p>
          <a:p>
            <a:r>
              <a:rPr lang="en-GB" dirty="0"/>
              <a:t>Leavy, P. (ed.) (2020) </a:t>
            </a:r>
            <a:r>
              <a:rPr lang="en-GB" i="1" dirty="0"/>
              <a:t>The Oxford handbook of qualitative research</a:t>
            </a:r>
            <a:r>
              <a:rPr lang="en-GB" dirty="0"/>
              <a:t>. Second edition. New York: Oxford University Press.</a:t>
            </a:r>
          </a:p>
          <a:p>
            <a:r>
              <a:rPr lang="en-GB" dirty="0"/>
              <a:t>Rifkin, F. (2011) ‘The Ethics of Participatory Theatre in Higher Education’, </a:t>
            </a:r>
            <a:r>
              <a:rPr lang="en-GB" i="1" dirty="0"/>
              <a:t>Performing ethos</a:t>
            </a:r>
            <a:r>
              <a:rPr lang="en-GB" dirty="0"/>
              <a:t>, 1(2), pp. 197–220.</a:t>
            </a:r>
          </a:p>
          <a:p>
            <a:endParaRPr lang="en-GB" dirty="0"/>
          </a:p>
        </p:txBody>
      </p:sp>
    </p:spTree>
    <p:extLst>
      <p:ext uri="{BB962C8B-B14F-4D97-AF65-F5344CB8AC3E}">
        <p14:creationId xmlns:p14="http://schemas.microsoft.com/office/powerpoint/2010/main" val="23541848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720</TotalTime>
  <Words>4719</Words>
  <Application>Microsoft Office PowerPoint</Application>
  <PresentationFormat>Widescreen</PresentationFormat>
  <Paragraphs>353</Paragraphs>
  <Slides>57</Slides>
  <Notes>27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57</vt:i4>
      </vt:variant>
    </vt:vector>
  </HeadingPairs>
  <TitlesOfParts>
    <vt:vector size="66" baseType="lpstr">
      <vt:lpstr>inherit</vt:lpstr>
      <vt:lpstr>Aptos</vt:lpstr>
      <vt:lpstr>Aptos Display</vt:lpstr>
      <vt:lpstr>Arial</vt:lpstr>
      <vt:lpstr>Helvetica</vt:lpstr>
      <vt:lpstr>Source Sans Pro</vt:lpstr>
      <vt:lpstr>Symbol</vt:lpstr>
      <vt:lpstr>Times New Roman</vt:lpstr>
      <vt:lpstr>Office Theme</vt:lpstr>
      <vt:lpstr>Applied Theatre Research</vt:lpstr>
      <vt:lpstr>AT Research module Learning Outcomes</vt:lpstr>
      <vt:lpstr>Major Project Learning Outcomes</vt:lpstr>
      <vt:lpstr>Learning Outcomes</vt:lpstr>
      <vt:lpstr>Process – how will you go about your project?</vt:lpstr>
      <vt:lpstr>Process</vt:lpstr>
      <vt:lpstr>Process</vt:lpstr>
      <vt:lpstr>Basic Construction</vt:lpstr>
      <vt:lpstr>Basic Construction: Additional </vt:lpstr>
      <vt:lpstr>Programme intended learning outcomes</vt:lpstr>
      <vt:lpstr>Critical Evaluation</vt:lpstr>
      <vt:lpstr>Cottrell: An ‘Argument’</vt:lpstr>
      <vt:lpstr>Cottrell’s ‘Argument: Persuasion through reasons’</vt:lpstr>
      <vt:lpstr>Evaluation</vt:lpstr>
      <vt:lpstr>Evaluation</vt:lpstr>
      <vt:lpstr>Contention</vt:lpstr>
      <vt:lpstr>Contention and location in your work</vt:lpstr>
      <vt:lpstr>Contention and location in your work</vt:lpstr>
      <vt:lpstr>Criticality</vt:lpstr>
      <vt:lpstr>Learning Outcomes or points for discussion</vt:lpstr>
      <vt:lpstr>020325: Good Ethics</vt:lpstr>
      <vt:lpstr>Good Ethics</vt:lpstr>
      <vt:lpstr>Good Ethics</vt:lpstr>
      <vt:lpstr>Slide 1 on the 27th of January: Arrivals</vt:lpstr>
      <vt:lpstr>The most traditional research</vt:lpstr>
      <vt:lpstr>PowerPoint Presentation</vt:lpstr>
      <vt:lpstr>Research Types</vt:lpstr>
      <vt:lpstr>The results and value of Qualitative Research</vt:lpstr>
      <vt:lpstr>Phenomenological research</vt:lpstr>
      <vt:lpstr>Grounded theory</vt:lpstr>
      <vt:lpstr>Grounded theory</vt:lpstr>
      <vt:lpstr>Grounded theory</vt:lpstr>
      <vt:lpstr>100225: Pedagogy of Hope</vt:lpstr>
      <vt:lpstr>100225: UWTSD Research Ethics &amp; Integrity Code of Practice</vt:lpstr>
      <vt:lpstr>170225: Storytelling as a method</vt:lpstr>
      <vt:lpstr>170225: Applied Theatre and Research</vt:lpstr>
      <vt:lpstr>170225: Practice as research</vt:lpstr>
      <vt:lpstr>170225:  Robin Nelson; Practice as Research in the Arts</vt:lpstr>
      <vt:lpstr>170225:  Robin Nelson; Practice as research in the Arts</vt:lpstr>
      <vt:lpstr>240225: Reflection: Process guidance</vt:lpstr>
      <vt:lpstr>240225: Reflective Writing</vt:lpstr>
      <vt:lpstr>240225: Reflective Writing – in Moon p187</vt:lpstr>
      <vt:lpstr>030325: Creative Research Methods* </vt:lpstr>
      <vt:lpstr>030325: Rydzik et al’s 4-point methodology for participatory transformative research</vt:lpstr>
      <vt:lpstr>030325: Rydzik et al’s 4-point methodology for participatory transformative research</vt:lpstr>
      <vt:lpstr>030325: The Transformative Lens for Research</vt:lpstr>
      <vt:lpstr>030325: The Transformative Lens for Research</vt:lpstr>
      <vt:lpstr>030325: The Transformative Lens for Research</vt:lpstr>
      <vt:lpstr>030325: Applied Theatre as Research or ATAR</vt:lpstr>
      <vt:lpstr>030325: Applied Theatre as Research or ATAR</vt:lpstr>
      <vt:lpstr>100325: Reporting on Research Findings</vt:lpstr>
      <vt:lpstr>100325: Qualitative Data </vt:lpstr>
      <vt:lpstr>100325: Indigenous Knowledges…</vt:lpstr>
      <vt:lpstr>170325: Applied Theatre and Policy</vt:lpstr>
      <vt:lpstr>170325: Cultural Politic and Justice making</vt:lpstr>
      <vt:lpstr>170325: Cultural Politic and Justice making</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2</cp:revision>
  <dcterms:created xsi:type="dcterms:W3CDTF">2025-03-20T16:40:04Z</dcterms:created>
  <dcterms:modified xsi:type="dcterms:W3CDTF">2026-02-16T14:27:29Z</dcterms:modified>
</cp:coreProperties>
</file>