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79" r:id="rId3"/>
    <p:sldId id="258" r:id="rId4"/>
    <p:sldId id="266" r:id="rId5"/>
    <p:sldId id="259" r:id="rId6"/>
    <p:sldId id="263" r:id="rId7"/>
    <p:sldId id="264" r:id="rId8"/>
    <p:sldId id="265" r:id="rId9"/>
    <p:sldId id="260" r:id="rId10"/>
    <p:sldId id="261" r:id="rId11"/>
    <p:sldId id="262" r:id="rId12"/>
    <p:sldId id="257" r:id="rId13"/>
    <p:sldId id="269" r:id="rId14"/>
    <p:sldId id="270" r:id="rId15"/>
    <p:sldId id="271" r:id="rId16"/>
    <p:sldId id="267" r:id="rId17"/>
    <p:sldId id="272" r:id="rId18"/>
    <p:sldId id="273" r:id="rId19"/>
    <p:sldId id="274" r:id="rId20"/>
    <p:sldId id="268" r:id="rId21"/>
    <p:sldId id="275" r:id="rId22"/>
    <p:sldId id="276" r:id="rId23"/>
    <p:sldId id="277" r:id="rId24"/>
    <p:sldId id="27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94" autoAdjust="0"/>
    <p:restoredTop sz="94660"/>
  </p:normalViewPr>
  <p:slideViewPr>
    <p:cSldViewPr snapToGrid="0">
      <p:cViewPr varScale="1">
        <p:scale>
          <a:sx n="65" d="100"/>
          <a:sy n="65" d="100"/>
        </p:scale>
        <p:origin x="84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583378FC-7924-419F-BF33-3C86073E3C70}" type="datetimeFigureOut">
              <a:rPr lang="en-GB" smtClean="0"/>
              <a:t>10/10/2017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52236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3378FC-7924-419F-BF33-3C86073E3C70}"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3112074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3378FC-7924-419F-BF33-3C86073E3C70}"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2435687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3378FC-7924-419F-BF33-3C86073E3C70}"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2872888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3378FC-7924-419F-BF33-3C86073E3C70}" type="datetimeFigureOut">
              <a:rPr lang="en-GB" smtClean="0"/>
              <a:t>10/10/2017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60330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3378FC-7924-419F-BF33-3C86073E3C70}" type="datetimeFigureOut">
              <a:rPr lang="en-GB" smtClean="0"/>
              <a:t>10/10/2017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61369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3378FC-7924-419F-BF33-3C86073E3C70}" type="datetimeFigureOut">
              <a:rPr lang="en-GB" smtClean="0"/>
              <a:t>10/10/2017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2751913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3378FC-7924-419F-BF33-3C86073E3C70}"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1625426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3378FC-7924-419F-BF33-3C86073E3C70}"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3852849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3378FC-7924-419F-BF33-3C86073E3C70}"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2580412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3378FC-7924-419F-BF33-3C86073E3C70}"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491972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3378FC-7924-419F-BF33-3C86073E3C70}"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DDF06-14C7-40BF-9E03-61DEF8229A15}"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332057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3378FC-7924-419F-BF33-3C86073E3C70}"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35464252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83378FC-7924-419F-BF33-3C86073E3C70}" type="datetimeFigureOut">
              <a:rPr lang="en-GB" smtClean="0"/>
              <a:t>10/10/2017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15611897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83378FC-7924-419F-BF33-3C86073E3C70}" type="datetimeFigureOut">
              <a:rPr lang="en-GB" smtClean="0"/>
              <a:t>10/10/2017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34852366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3378FC-7924-419F-BF33-3C86073E3C70}"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9495801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3378FC-7924-419F-BF33-3C86073E3C70}"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6DDF06-14C7-40BF-9E03-61DEF8229A15}" type="slidenum">
              <a:rPr lang="en-GB" smtClean="0"/>
              <a:t>‹#›</a:t>
            </a:fld>
            <a:endParaRPr lang="en-GB"/>
          </a:p>
        </p:txBody>
      </p:sp>
    </p:spTree>
    <p:extLst>
      <p:ext uri="{BB962C8B-B14F-4D97-AF65-F5344CB8AC3E}">
        <p14:creationId xmlns:p14="http://schemas.microsoft.com/office/powerpoint/2010/main" val="3042338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83378FC-7924-419F-BF33-3C86073E3C70}" type="datetimeFigureOut">
              <a:rPr lang="en-GB" smtClean="0"/>
              <a:t>10/10/2017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886DDF06-14C7-40BF-9E03-61DEF8229A15}" type="slidenum">
              <a:rPr lang="en-GB" smtClean="0"/>
              <a:t>‹#›</a:t>
            </a:fld>
            <a:endParaRPr lang="en-GB"/>
          </a:p>
        </p:txBody>
      </p:sp>
    </p:spTree>
    <p:extLst>
      <p:ext uri="{BB962C8B-B14F-4D97-AF65-F5344CB8AC3E}">
        <p14:creationId xmlns:p14="http://schemas.microsoft.com/office/powerpoint/2010/main" val="2812626411"/>
      </p:ext>
    </p:extLst>
  </p:cSld>
  <p:clrMap bg1="dk1" tx1="lt1" bg2="dk2" tx2="lt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 id="2147483765"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www.theguardian.com/commentisfree/2017/sep/21/catalonia-bloack-catalonia-referendum-rights-mariano-rajoy-carles-puigdemon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independent.co.uk/news/uk/crime/national-action-arrest-terror-terrorist-far-right-neo-nazi-police-counter-terror-soldiers-wales-a7969566.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6000" b="1" u="sng" dirty="0">
                <a:solidFill>
                  <a:schemeClr val="tx1"/>
                </a:solidFill>
              </a:rPr>
              <a:t>An Introduction to Human Rights</a:t>
            </a:r>
          </a:p>
        </p:txBody>
      </p:sp>
      <p:sp>
        <p:nvSpPr>
          <p:cNvPr id="5" name="Content Placeholder 4"/>
          <p:cNvSpPr>
            <a:spLocks noGrp="1"/>
          </p:cNvSpPr>
          <p:nvPr>
            <p:ph idx="1"/>
          </p:nvPr>
        </p:nvSpPr>
        <p:spPr>
          <a:xfrm>
            <a:off x="1097280" y="2543175"/>
            <a:ext cx="5029200" cy="3325918"/>
          </a:xfrm>
        </p:spPr>
        <p:txBody>
          <a:bodyPr>
            <a:normAutofit/>
          </a:bodyPr>
          <a:lstStyle/>
          <a:p>
            <a:pPr marL="0" indent="0">
              <a:buNone/>
            </a:pPr>
            <a:r>
              <a:rPr lang="en-GB" sz="4800" dirty="0">
                <a:solidFill>
                  <a:schemeClr val="tx1"/>
                </a:solidFill>
              </a:rPr>
              <a:t>GAVIN PALMER</a:t>
            </a:r>
          </a:p>
          <a:p>
            <a:pPr marL="0" indent="0">
              <a:buNone/>
            </a:pPr>
            <a:endParaRPr lang="en-GB" sz="4800" dirty="0">
              <a:solidFill>
                <a:schemeClr val="tx1"/>
              </a:solidFill>
            </a:endParaRPr>
          </a:p>
          <a:p>
            <a:pPr marL="0" indent="0">
              <a:buNone/>
            </a:pPr>
            <a:r>
              <a:rPr lang="en-GB" sz="4800" dirty="0">
                <a:solidFill>
                  <a:schemeClr val="tx1"/>
                </a:solidFill>
              </a:rPr>
              <a:t>ADRIAN DAVIES</a:t>
            </a:r>
          </a:p>
        </p:txBody>
      </p:sp>
      <p:pic>
        <p:nvPicPr>
          <p:cNvPr id="6" name="Picture 5"/>
          <p:cNvPicPr>
            <a:picLocks noChangeAspect="1"/>
          </p:cNvPicPr>
          <p:nvPr/>
        </p:nvPicPr>
        <p:blipFill>
          <a:blip r:embed="rId2"/>
          <a:stretch>
            <a:fillRect/>
          </a:stretch>
        </p:blipFill>
        <p:spPr>
          <a:xfrm>
            <a:off x="6540818" y="2543175"/>
            <a:ext cx="5078016" cy="2708275"/>
          </a:xfrm>
          <a:prstGeom prst="rect">
            <a:avLst/>
          </a:prstGeom>
        </p:spPr>
      </p:pic>
    </p:spTree>
    <p:extLst>
      <p:ext uri="{BB962C8B-B14F-4D97-AF65-F5344CB8AC3E}">
        <p14:creationId xmlns:p14="http://schemas.microsoft.com/office/powerpoint/2010/main" val="4036840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207962"/>
            <a:ext cx="10515600" cy="1325563"/>
          </a:xfrm>
        </p:spPr>
        <p:txBody>
          <a:bodyPr>
            <a:noAutofit/>
          </a:bodyPr>
          <a:lstStyle/>
          <a:p>
            <a:r>
              <a:rPr lang="en-GB" b="1" u="sng" dirty="0">
                <a:solidFill>
                  <a:schemeClr val="tx1"/>
                </a:solidFill>
              </a:rPr>
              <a:t>An Introduction to Human Rights</a:t>
            </a:r>
          </a:p>
        </p:txBody>
      </p:sp>
      <p:sp>
        <p:nvSpPr>
          <p:cNvPr id="5" name="Content Placeholder 4"/>
          <p:cNvSpPr>
            <a:spLocks noGrp="1"/>
          </p:cNvSpPr>
          <p:nvPr>
            <p:ph idx="1"/>
          </p:nvPr>
        </p:nvSpPr>
        <p:spPr>
          <a:xfrm>
            <a:off x="611504" y="1928813"/>
            <a:ext cx="6317933" cy="4586287"/>
          </a:xfrm>
        </p:spPr>
        <p:txBody>
          <a:bodyPr>
            <a:normAutofit fontScale="62500" lnSpcReduction="20000"/>
          </a:bodyPr>
          <a:lstStyle/>
          <a:p>
            <a:pPr marL="0" indent="0">
              <a:buNone/>
            </a:pPr>
            <a:r>
              <a:rPr lang="en-GB" sz="4800" dirty="0">
                <a:solidFill>
                  <a:schemeClr val="tx1"/>
                </a:solidFill>
              </a:rPr>
              <a:t>Today’s Programme.</a:t>
            </a:r>
          </a:p>
          <a:p>
            <a:pPr marL="0" indent="0">
              <a:buNone/>
            </a:pPr>
            <a:endParaRPr lang="en-GB" sz="4800" dirty="0">
              <a:solidFill>
                <a:schemeClr val="tx1"/>
              </a:solidFill>
            </a:endParaRPr>
          </a:p>
          <a:p>
            <a:pPr marL="914400" indent="-914400">
              <a:buAutoNum type="arabicPeriod"/>
            </a:pPr>
            <a:r>
              <a:rPr lang="en-GB" sz="4800" dirty="0">
                <a:solidFill>
                  <a:schemeClr val="tx1"/>
                </a:solidFill>
              </a:rPr>
              <a:t>Philosophical Problems in the Theory and Practice of Human Rights.</a:t>
            </a:r>
          </a:p>
          <a:p>
            <a:pPr marL="914400" indent="-914400">
              <a:buAutoNum type="arabicPeriod"/>
            </a:pPr>
            <a:endParaRPr lang="en-GB" sz="4800" dirty="0">
              <a:solidFill>
                <a:schemeClr val="tx1"/>
              </a:solidFill>
            </a:endParaRPr>
          </a:p>
          <a:p>
            <a:pPr marL="914400" indent="-914400">
              <a:buAutoNum type="arabicPeriod"/>
            </a:pPr>
            <a:r>
              <a:rPr lang="en-GB" sz="4800" dirty="0">
                <a:solidFill>
                  <a:schemeClr val="tx1"/>
                </a:solidFill>
              </a:rPr>
              <a:t>Natural Law and the Justification of Human Rights.</a:t>
            </a:r>
          </a:p>
          <a:p>
            <a:pPr marL="914400" indent="-914400">
              <a:buAutoNum type="arabicPeriod"/>
            </a:pPr>
            <a:endParaRPr lang="en-GB" sz="4800" dirty="0">
              <a:solidFill>
                <a:schemeClr val="tx1"/>
              </a:solidFill>
            </a:endParaRPr>
          </a:p>
          <a:p>
            <a:pPr marL="914400" indent="-914400">
              <a:buAutoNum type="arabicPeriod"/>
            </a:pPr>
            <a:r>
              <a:rPr lang="en-GB" sz="4800" dirty="0">
                <a:solidFill>
                  <a:schemeClr val="tx1"/>
                </a:solidFill>
              </a:rPr>
              <a:t>The Moral Justification of Human Rights.</a:t>
            </a:r>
          </a:p>
          <a:p>
            <a:pPr marL="914400" indent="-914400">
              <a:buAutoNum type="arabicPeriod"/>
            </a:pPr>
            <a:endParaRPr lang="en-GB" sz="4800" dirty="0">
              <a:solidFill>
                <a:schemeClr val="tx1"/>
              </a:solidFill>
            </a:endParaRPr>
          </a:p>
          <a:p>
            <a:pPr marL="0" indent="0">
              <a:buNone/>
            </a:pPr>
            <a:endParaRPr lang="en-GB" sz="4800" dirty="0">
              <a:solidFill>
                <a:schemeClr val="tx1"/>
              </a:solidFill>
            </a:endParaRPr>
          </a:p>
        </p:txBody>
      </p:sp>
      <p:pic>
        <p:nvPicPr>
          <p:cNvPr id="6" name="Picture 5"/>
          <p:cNvPicPr>
            <a:picLocks noChangeAspect="1"/>
          </p:cNvPicPr>
          <p:nvPr/>
        </p:nvPicPr>
        <p:blipFill>
          <a:blip r:embed="rId2"/>
          <a:stretch>
            <a:fillRect/>
          </a:stretch>
        </p:blipFill>
        <p:spPr>
          <a:xfrm>
            <a:off x="7458074" y="3143250"/>
            <a:ext cx="4446509" cy="2371471"/>
          </a:xfrm>
          <a:prstGeom prst="rect">
            <a:avLst/>
          </a:prstGeom>
        </p:spPr>
      </p:pic>
    </p:spTree>
    <p:extLst>
      <p:ext uri="{BB962C8B-B14F-4D97-AF65-F5344CB8AC3E}">
        <p14:creationId xmlns:p14="http://schemas.microsoft.com/office/powerpoint/2010/main" val="2938159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4" end="4"/>
                                            </p:txEl>
                                          </p:spTgt>
                                        </p:tgtEl>
                                        <p:attrNameLst>
                                          <p:attrName>style.visibility</p:attrName>
                                        </p:attrNameLst>
                                      </p:cBhvr>
                                      <p:to>
                                        <p:strVal val="visible"/>
                                      </p:to>
                                    </p:set>
                                    <p:animEffect transition="in" filter="fade">
                                      <p:cBhvr>
                                        <p:cTn id="14" dur="1000"/>
                                        <p:tgtEl>
                                          <p:spTgt spid="5">
                                            <p:txEl>
                                              <p:pRg st="4" end="4"/>
                                            </p:txEl>
                                          </p:spTgt>
                                        </p:tgtEl>
                                      </p:cBhvr>
                                    </p:animEffect>
                                    <p:anim calcmode="lin" valueType="num">
                                      <p:cBhvr>
                                        <p:cTn id="15"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animEffect transition="in" filter="fade">
                                      <p:cBhvr>
                                        <p:cTn id="21" dur="1000"/>
                                        <p:tgtEl>
                                          <p:spTgt spid="5">
                                            <p:txEl>
                                              <p:pRg st="6" end="6"/>
                                            </p:txEl>
                                          </p:spTgt>
                                        </p:tgtEl>
                                      </p:cBhvr>
                                    </p:animEffect>
                                    <p:anim calcmode="lin" valueType="num">
                                      <p:cBhvr>
                                        <p:cTn id="22"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7163" y="300891"/>
            <a:ext cx="10058400" cy="613510"/>
          </a:xfrm>
        </p:spPr>
        <p:txBody>
          <a:bodyPr>
            <a:noAutofit/>
          </a:bodyPr>
          <a:lstStyle/>
          <a:p>
            <a:r>
              <a:rPr lang="en-GB" sz="3600" b="1" u="sng" dirty="0">
                <a:solidFill>
                  <a:schemeClr val="tx1"/>
                </a:solidFill>
              </a:rPr>
              <a:t>An Introduction to Human Rights</a:t>
            </a:r>
          </a:p>
        </p:txBody>
      </p:sp>
      <p:sp>
        <p:nvSpPr>
          <p:cNvPr id="5" name="Content Placeholder 4"/>
          <p:cNvSpPr>
            <a:spLocks noGrp="1"/>
          </p:cNvSpPr>
          <p:nvPr>
            <p:ph idx="1"/>
          </p:nvPr>
        </p:nvSpPr>
        <p:spPr>
          <a:xfrm>
            <a:off x="857251" y="2514600"/>
            <a:ext cx="7615237" cy="3897418"/>
          </a:xfrm>
        </p:spPr>
        <p:txBody>
          <a:bodyPr>
            <a:normAutofit/>
          </a:bodyPr>
          <a:lstStyle/>
          <a:p>
            <a:pPr marL="914400" indent="-914400">
              <a:buAutoNum type="arabicPeriod"/>
            </a:pPr>
            <a:r>
              <a:rPr lang="en-GB" sz="4800" dirty="0">
                <a:solidFill>
                  <a:schemeClr val="tx1"/>
                </a:solidFill>
              </a:rPr>
              <a:t>Philosophical Problems in the Theory and Practice of Human Rights.</a:t>
            </a:r>
          </a:p>
        </p:txBody>
      </p:sp>
      <p:pic>
        <p:nvPicPr>
          <p:cNvPr id="2" name="Picture 1"/>
          <p:cNvPicPr>
            <a:picLocks noChangeAspect="1"/>
          </p:cNvPicPr>
          <p:nvPr/>
        </p:nvPicPr>
        <p:blipFill>
          <a:blip r:embed="rId2"/>
          <a:stretch>
            <a:fillRect/>
          </a:stretch>
        </p:blipFill>
        <p:spPr>
          <a:xfrm>
            <a:off x="8929604" y="300891"/>
            <a:ext cx="3134600" cy="1670784"/>
          </a:xfrm>
          <a:prstGeom prst="rect">
            <a:avLst/>
          </a:prstGeom>
        </p:spPr>
      </p:pic>
    </p:spTree>
    <p:extLst>
      <p:ext uri="{BB962C8B-B14F-4D97-AF65-F5344CB8AC3E}">
        <p14:creationId xmlns:p14="http://schemas.microsoft.com/office/powerpoint/2010/main" val="4211524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Example: The Independence vote in Catalonia</a:t>
            </a:r>
          </a:p>
        </p:txBody>
      </p:sp>
      <p:sp>
        <p:nvSpPr>
          <p:cNvPr id="3" name="Content Placeholder 2"/>
          <p:cNvSpPr>
            <a:spLocks noGrp="1"/>
          </p:cNvSpPr>
          <p:nvPr>
            <p:ph idx="1"/>
          </p:nvPr>
        </p:nvSpPr>
        <p:spPr>
          <a:xfrm>
            <a:off x="685800" y="2143124"/>
            <a:ext cx="5229225" cy="4329114"/>
          </a:xfrm>
        </p:spPr>
        <p:txBody>
          <a:bodyPr>
            <a:normAutofit fontScale="47500" lnSpcReduction="20000"/>
          </a:bodyPr>
          <a:lstStyle/>
          <a:p>
            <a:pPr marL="0" indent="0">
              <a:buNone/>
            </a:pPr>
            <a:r>
              <a:rPr lang="en-GB" sz="2300" u="sng" dirty="0">
                <a:hlinkClick r:id="rId2"/>
              </a:rPr>
              <a:t>https://www.theguardian.com/commentisfree/2017/sep/21/catalonia-bloack-catalonia-referendum-rights-mariano-rajoy-carles-puigdemont</a:t>
            </a:r>
            <a:endParaRPr lang="en-GB" sz="2300" dirty="0"/>
          </a:p>
          <a:p>
            <a:pPr marL="0" indent="0">
              <a:buNone/>
            </a:pPr>
            <a:endParaRPr lang="en-GB" sz="2300" u="sng" dirty="0">
              <a:hlinkClick r:id="rId2"/>
            </a:endParaRPr>
          </a:p>
          <a:p>
            <a:pPr marL="0" indent="0">
              <a:buNone/>
            </a:pPr>
            <a:r>
              <a:rPr lang="en-GB" sz="2300" u="sng" dirty="0">
                <a:hlinkClick r:id="rId2"/>
              </a:rPr>
              <a:t>http://www.independent.co.uk/news/world/europe/catalonia-independence-referendum-polls-open-vote-protests-barcelona-madrid-police-guardia-civil-a7976341.html</a:t>
            </a:r>
          </a:p>
          <a:p>
            <a:endParaRPr lang="en-GB" dirty="0"/>
          </a:p>
          <a:p>
            <a:r>
              <a:rPr lang="en-GB" sz="5100" dirty="0"/>
              <a:t>The right to vote? To self-determination?</a:t>
            </a:r>
          </a:p>
          <a:p>
            <a:pPr marL="0" indent="0">
              <a:buNone/>
            </a:pPr>
            <a:endParaRPr lang="en-GB" sz="5100" dirty="0"/>
          </a:p>
          <a:p>
            <a:r>
              <a:rPr lang="en-GB" sz="5100" dirty="0"/>
              <a:t>What is it to have a “human right”?</a:t>
            </a:r>
          </a:p>
          <a:p>
            <a:pPr marL="0" indent="0">
              <a:buNone/>
            </a:pPr>
            <a:endParaRPr lang="en-GB" sz="5100" dirty="0"/>
          </a:p>
          <a:p>
            <a:r>
              <a:rPr lang="en-GB" sz="5100" dirty="0"/>
              <a:t>How should we mediate between competing rights claims?</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9355" y="2351008"/>
            <a:ext cx="5217795" cy="3913346"/>
          </a:xfrm>
          <a:prstGeom prst="rect">
            <a:avLst/>
          </a:prstGeom>
        </p:spPr>
      </p:pic>
    </p:spTree>
    <p:extLst>
      <p:ext uri="{BB962C8B-B14F-4D97-AF65-F5344CB8AC3E}">
        <p14:creationId xmlns:p14="http://schemas.microsoft.com/office/powerpoint/2010/main" val="3484004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7163" y="300890"/>
            <a:ext cx="9344025" cy="1244275"/>
          </a:xfrm>
        </p:spPr>
        <p:txBody>
          <a:bodyPr>
            <a:noAutofit/>
          </a:bodyPr>
          <a:lstStyle/>
          <a:p>
            <a:r>
              <a:rPr lang="en-GB" sz="2800" b="1" dirty="0">
                <a:solidFill>
                  <a:schemeClr val="tx1"/>
                </a:solidFill>
              </a:rPr>
              <a:t>1. Philosophical Problems in the Theory and Practice of Human Rights. </a:t>
            </a:r>
            <a:endParaRPr lang="en-GB" sz="2800" b="1" u="sng" dirty="0">
              <a:solidFill>
                <a:schemeClr val="tx1"/>
              </a:solidFill>
            </a:endParaRPr>
          </a:p>
        </p:txBody>
      </p:sp>
      <p:sp>
        <p:nvSpPr>
          <p:cNvPr id="5" name="Content Placeholder 4"/>
          <p:cNvSpPr>
            <a:spLocks noGrp="1"/>
          </p:cNvSpPr>
          <p:nvPr>
            <p:ph idx="1"/>
          </p:nvPr>
        </p:nvSpPr>
        <p:spPr>
          <a:xfrm>
            <a:off x="540068" y="2000249"/>
            <a:ext cx="10632757" cy="4171951"/>
          </a:xfrm>
        </p:spPr>
        <p:txBody>
          <a:bodyPr>
            <a:normAutofit fontScale="92500" lnSpcReduction="20000"/>
          </a:bodyPr>
          <a:lstStyle/>
          <a:p>
            <a:pPr marL="0" indent="0">
              <a:buNone/>
            </a:pPr>
            <a:r>
              <a:rPr lang="en-GB" sz="4800" b="1" dirty="0">
                <a:solidFill>
                  <a:schemeClr val="tx1"/>
                </a:solidFill>
              </a:rPr>
              <a:t>“Jurisprudence”: the theory / philosophy of law. </a:t>
            </a:r>
          </a:p>
          <a:p>
            <a:pPr marL="0" indent="0">
              <a:buNone/>
            </a:pPr>
            <a:endParaRPr lang="en-GB" sz="4800" b="1" dirty="0">
              <a:solidFill>
                <a:schemeClr val="tx1"/>
              </a:solidFill>
            </a:endParaRPr>
          </a:p>
          <a:p>
            <a:pPr marL="0" indent="0" fontAlgn="base">
              <a:buNone/>
            </a:pPr>
            <a:r>
              <a:rPr lang="en-GB" sz="4800" dirty="0">
                <a:solidFill>
                  <a:schemeClr val="tx1"/>
                </a:solidFill>
              </a:rPr>
              <a:t>‘Rights, legal and moral, pervade the law and legal system, and thus are a central concern of jurisprudence.’  </a:t>
            </a:r>
          </a:p>
          <a:p>
            <a:pPr marL="0" indent="0" fontAlgn="base">
              <a:buNone/>
            </a:pPr>
            <a:r>
              <a:rPr lang="en-GB" sz="1500" dirty="0">
                <a:solidFill>
                  <a:schemeClr val="tx1"/>
                </a:solidFill>
              </a:rPr>
              <a:t>Raymond </a:t>
            </a:r>
            <a:r>
              <a:rPr lang="en-GB" sz="1500" dirty="0" err="1">
                <a:solidFill>
                  <a:schemeClr val="tx1"/>
                </a:solidFill>
              </a:rPr>
              <a:t>Wacks</a:t>
            </a:r>
            <a:r>
              <a:rPr lang="en-GB" sz="1500" dirty="0">
                <a:solidFill>
                  <a:schemeClr val="tx1"/>
                </a:solidFill>
              </a:rPr>
              <a:t>, </a:t>
            </a:r>
            <a:r>
              <a:rPr lang="en-GB" sz="1500" i="1" dirty="0">
                <a:solidFill>
                  <a:schemeClr val="tx1"/>
                </a:solidFill>
              </a:rPr>
              <a:t>Philosophy of Law, A Very Short Introduction, </a:t>
            </a:r>
            <a:r>
              <a:rPr lang="en-GB" sz="1500" dirty="0">
                <a:solidFill>
                  <a:schemeClr val="tx1"/>
                </a:solidFill>
              </a:rPr>
              <a:t> CH4, p. 52</a:t>
            </a:r>
            <a:r>
              <a:rPr lang="en-GB" sz="4800" dirty="0">
                <a:solidFill>
                  <a:schemeClr val="tx1"/>
                </a:solidFill>
              </a:rPr>
              <a:t> </a:t>
            </a:r>
          </a:p>
          <a:p>
            <a:pPr marL="0" indent="0">
              <a:buNone/>
            </a:pPr>
            <a:endParaRPr lang="en-GB" sz="4800" b="1" dirty="0">
              <a:solidFill>
                <a:schemeClr val="tx1"/>
              </a:solidFill>
            </a:endParaRPr>
          </a:p>
        </p:txBody>
      </p:sp>
      <p:pic>
        <p:nvPicPr>
          <p:cNvPr id="2" name="Picture 1"/>
          <p:cNvPicPr>
            <a:picLocks noChangeAspect="1"/>
          </p:cNvPicPr>
          <p:nvPr/>
        </p:nvPicPr>
        <p:blipFill>
          <a:blip r:embed="rId2"/>
          <a:stretch>
            <a:fillRect/>
          </a:stretch>
        </p:blipFill>
        <p:spPr>
          <a:xfrm>
            <a:off x="9729788" y="300891"/>
            <a:ext cx="2334416" cy="1244275"/>
          </a:xfrm>
          <a:prstGeom prst="rect">
            <a:avLst/>
          </a:prstGeom>
        </p:spPr>
      </p:pic>
    </p:spTree>
    <p:extLst>
      <p:ext uri="{BB962C8B-B14F-4D97-AF65-F5344CB8AC3E}">
        <p14:creationId xmlns:p14="http://schemas.microsoft.com/office/powerpoint/2010/main" val="101699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fade">
                                      <p:cBhvr>
                                        <p:cTn id="19" dur="1000"/>
                                        <p:tgtEl>
                                          <p:spTgt spid="5">
                                            <p:txEl>
                                              <p:pRg st="3" end="3"/>
                                            </p:txEl>
                                          </p:spTgt>
                                        </p:tgtEl>
                                      </p:cBhvr>
                                    </p:animEffect>
                                    <p:anim calcmode="lin" valueType="num">
                                      <p:cBhvr>
                                        <p:cTn id="20"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084997"/>
          </a:xfrm>
        </p:spPr>
        <p:txBody>
          <a:bodyPr>
            <a:normAutofit fontScale="90000"/>
          </a:bodyPr>
          <a:lstStyle/>
          <a:p>
            <a:r>
              <a:rPr lang="en-GB" b="1" dirty="0"/>
              <a:t>The </a:t>
            </a:r>
            <a:r>
              <a:rPr lang="en-GB" b="1" i="1" dirty="0"/>
              <a:t>de facto </a:t>
            </a:r>
            <a:r>
              <a:rPr lang="en-GB" b="1" dirty="0"/>
              <a:t>existence of “Bills of Rights”?</a:t>
            </a:r>
          </a:p>
        </p:txBody>
      </p:sp>
      <p:sp>
        <p:nvSpPr>
          <p:cNvPr id="3" name="Content Placeholder 2"/>
          <p:cNvSpPr>
            <a:spLocks noGrp="1"/>
          </p:cNvSpPr>
          <p:nvPr>
            <p:ph idx="1"/>
          </p:nvPr>
        </p:nvSpPr>
        <p:spPr>
          <a:xfrm>
            <a:off x="614363" y="2171700"/>
            <a:ext cx="10541317" cy="3697394"/>
          </a:xfrm>
        </p:spPr>
        <p:txBody>
          <a:bodyPr>
            <a:normAutofit fontScale="92500" lnSpcReduction="20000"/>
          </a:bodyPr>
          <a:lstStyle/>
          <a:p>
            <a:pPr>
              <a:buFont typeface="Wingdings" panose="05000000000000000000" pitchFamily="2" charset="2"/>
              <a:buChar char="q"/>
            </a:pPr>
            <a:r>
              <a:rPr lang="en-GB" dirty="0"/>
              <a:t> Magna Carta (1215), </a:t>
            </a:r>
          </a:p>
          <a:p>
            <a:pPr marL="0" indent="0">
              <a:buNone/>
            </a:pPr>
            <a:endParaRPr lang="en-GB" dirty="0"/>
          </a:p>
          <a:p>
            <a:pPr>
              <a:buFont typeface="Wingdings" panose="05000000000000000000" pitchFamily="2" charset="2"/>
              <a:buChar char="q"/>
            </a:pPr>
            <a:r>
              <a:rPr lang="en-GB" dirty="0"/>
              <a:t> English Bill of Rights (1689)</a:t>
            </a:r>
          </a:p>
          <a:p>
            <a:pPr marL="0" indent="0">
              <a:buNone/>
            </a:pPr>
            <a:endParaRPr lang="en-GB" dirty="0"/>
          </a:p>
          <a:p>
            <a:pPr>
              <a:buFont typeface="Wingdings" panose="05000000000000000000" pitchFamily="2" charset="2"/>
              <a:buChar char="q"/>
            </a:pPr>
            <a:r>
              <a:rPr lang="en-GB" dirty="0"/>
              <a:t> French Declaration of the Rights of Man and the Citizen (1789)</a:t>
            </a:r>
          </a:p>
          <a:p>
            <a:pPr marL="0" indent="0">
              <a:buNone/>
            </a:pPr>
            <a:endParaRPr lang="en-GB" dirty="0"/>
          </a:p>
          <a:p>
            <a:pPr>
              <a:buFont typeface="Wingdings" panose="05000000000000000000" pitchFamily="2" charset="2"/>
              <a:buChar char="q"/>
            </a:pPr>
            <a:r>
              <a:rPr lang="en-GB" dirty="0"/>
              <a:t> Bill of Rights in the United States Constitution (1791).</a:t>
            </a:r>
          </a:p>
          <a:p>
            <a:pPr marL="0" indent="0">
              <a:buNone/>
            </a:pPr>
            <a:endParaRPr lang="en-GB" dirty="0"/>
          </a:p>
          <a:p>
            <a:pPr>
              <a:buFont typeface="Wingdings" panose="05000000000000000000" pitchFamily="2" charset="2"/>
              <a:buChar char="q"/>
            </a:pPr>
            <a:r>
              <a:rPr lang="en-GB" dirty="0"/>
              <a:t> Universal Declaration of Human Rights (United Nations, 1948b)</a:t>
            </a:r>
          </a:p>
        </p:txBody>
      </p:sp>
    </p:spTree>
    <p:extLst>
      <p:ext uri="{BB962C8B-B14F-4D97-AF65-F5344CB8AC3E}">
        <p14:creationId xmlns:p14="http://schemas.microsoft.com/office/powerpoint/2010/main" val="3123939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1000"/>
                                        <p:tgtEl>
                                          <p:spTgt spid="3">
                                            <p:txEl>
                                              <p:pRg st="6" end="6"/>
                                            </p:txEl>
                                          </p:spTgt>
                                        </p:tgtEl>
                                      </p:cBhvr>
                                    </p:animEffect>
                                    <p:anim calcmode="lin" valueType="num">
                                      <p:cBhvr>
                                        <p:cTn id="2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1000"/>
                                        <p:tgtEl>
                                          <p:spTgt spid="3">
                                            <p:txEl>
                                              <p:pRg st="8" end="8"/>
                                            </p:txEl>
                                          </p:spTgt>
                                        </p:tgtEl>
                                      </p:cBhvr>
                                    </p:animEffect>
                                    <p:anim calcmode="lin" valueType="num">
                                      <p:cBhvr>
                                        <p:cTn id="2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371475"/>
            <a:ext cx="10058400" cy="1084997"/>
          </a:xfrm>
        </p:spPr>
        <p:txBody>
          <a:bodyPr>
            <a:normAutofit fontScale="90000"/>
          </a:bodyPr>
          <a:lstStyle/>
          <a:p>
            <a:r>
              <a:rPr lang="en-GB" b="1" dirty="0"/>
              <a:t>Universal Declaration of Human Rights (United Nations, 1948</a:t>
            </a:r>
            <a:r>
              <a:rPr lang="en-GB" dirty="0"/>
              <a:t>)</a:t>
            </a:r>
          </a:p>
        </p:txBody>
      </p:sp>
      <p:sp>
        <p:nvSpPr>
          <p:cNvPr id="3" name="Content Placeholder 2"/>
          <p:cNvSpPr>
            <a:spLocks noGrp="1"/>
          </p:cNvSpPr>
          <p:nvPr>
            <p:ph idx="1"/>
          </p:nvPr>
        </p:nvSpPr>
        <p:spPr>
          <a:xfrm>
            <a:off x="614363" y="1943100"/>
            <a:ext cx="10944225" cy="4629150"/>
          </a:xfrm>
        </p:spPr>
        <p:txBody>
          <a:bodyPr>
            <a:normAutofit lnSpcReduction="10000"/>
          </a:bodyPr>
          <a:lstStyle/>
          <a:p>
            <a:r>
              <a:rPr lang="en-GB" sz="2400" dirty="0"/>
              <a:t>In 1948, the </a:t>
            </a:r>
            <a:r>
              <a:rPr lang="en-GB" sz="2400" i="1" dirty="0"/>
              <a:t>Universal Declaration of Human Rights</a:t>
            </a:r>
            <a:r>
              <a:rPr lang="en-GB" sz="2400" dirty="0"/>
              <a:t>, articulated minimum standards of achievement to be subscribed to by the international community of states.  </a:t>
            </a:r>
          </a:p>
          <a:p>
            <a:endParaRPr lang="en-GB" sz="2400" dirty="0"/>
          </a:p>
          <a:p>
            <a:r>
              <a:rPr lang="en-GB" sz="2400" dirty="0"/>
              <a:t>The </a:t>
            </a:r>
            <a:r>
              <a:rPr lang="en-GB" sz="2400" i="1" dirty="0"/>
              <a:t>Declaration</a:t>
            </a:r>
            <a:r>
              <a:rPr lang="en-GB" sz="2400" dirty="0"/>
              <a:t> aims to set a </a:t>
            </a:r>
            <a:r>
              <a:rPr lang="en-GB" sz="2400" b="1" dirty="0"/>
              <a:t>“common standard of achievement for all peoples and all nations”</a:t>
            </a:r>
            <a:r>
              <a:rPr lang="en-GB" sz="2400" dirty="0"/>
              <a:t> for which all peoples should </a:t>
            </a:r>
            <a:r>
              <a:rPr lang="en-GB" sz="2400" b="1" dirty="0"/>
              <a:t>“strive”</a:t>
            </a:r>
            <a:r>
              <a:rPr lang="en-GB" sz="2400" dirty="0"/>
              <a:t> for </a:t>
            </a:r>
            <a:r>
              <a:rPr lang="en-GB" sz="2400" b="1" dirty="0"/>
              <a:t>“by teaching and education”.</a:t>
            </a:r>
            <a:endParaRPr lang="en-GB" sz="2400" dirty="0"/>
          </a:p>
          <a:p>
            <a:pPr marL="0" indent="0">
              <a:buNone/>
            </a:pPr>
            <a:endParaRPr lang="en-GB" sz="2400" dirty="0"/>
          </a:p>
          <a:p>
            <a:r>
              <a:rPr lang="en-GB" sz="2400" dirty="0"/>
              <a:t>The </a:t>
            </a:r>
            <a:r>
              <a:rPr lang="en-GB" sz="2400" i="1" dirty="0"/>
              <a:t>Declaration </a:t>
            </a:r>
            <a:r>
              <a:rPr lang="en-GB" sz="2400" dirty="0"/>
              <a:t>states that Rights are “equal” regardless of the individual’s condition.</a:t>
            </a:r>
          </a:p>
          <a:p>
            <a:endParaRPr lang="en-GB" sz="2400" dirty="0"/>
          </a:p>
          <a:p>
            <a:r>
              <a:rPr lang="en-US" sz="2400" dirty="0"/>
              <a:t>The preamble talks about the </a:t>
            </a:r>
            <a:r>
              <a:rPr lang="en-US" sz="2400" b="1" dirty="0"/>
              <a:t>“inherent dignity and of the equal and inalienable rights of all members of the human family”.</a:t>
            </a:r>
          </a:p>
          <a:p>
            <a:endParaRPr lang="en-GB" sz="2400" dirty="0"/>
          </a:p>
          <a:p>
            <a:endParaRPr lang="en-GB" dirty="0"/>
          </a:p>
        </p:txBody>
      </p:sp>
    </p:spTree>
    <p:extLst>
      <p:ext uri="{BB962C8B-B14F-4D97-AF65-F5344CB8AC3E}">
        <p14:creationId xmlns:p14="http://schemas.microsoft.com/office/powerpoint/2010/main" val="179926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4363" y="242888"/>
            <a:ext cx="11115675" cy="6343650"/>
          </a:xfrm>
        </p:spPr>
        <p:txBody>
          <a:bodyPr>
            <a:normAutofit fontScale="77500" lnSpcReduction="20000"/>
          </a:bodyPr>
          <a:lstStyle/>
          <a:p>
            <a:pPr marL="0" indent="0">
              <a:buNone/>
            </a:pPr>
            <a:r>
              <a:rPr lang="en-GB" b="1" dirty="0"/>
              <a:t>Article 3: “everyone has the right to life, liberty and security of person.”</a:t>
            </a:r>
            <a:endParaRPr lang="en-GB" dirty="0"/>
          </a:p>
          <a:p>
            <a:pPr marL="0" indent="0">
              <a:buNone/>
            </a:pPr>
            <a:r>
              <a:rPr lang="en-GB" b="1" dirty="0"/>
              <a:t>Article 4: Right not to be held in slavery.</a:t>
            </a:r>
            <a:endParaRPr lang="en-GB" dirty="0"/>
          </a:p>
          <a:p>
            <a:pPr marL="0" indent="0">
              <a:buNone/>
            </a:pPr>
            <a:r>
              <a:rPr lang="en-GB" b="1" dirty="0"/>
              <a:t>5: Right not to be tortured or degraded.</a:t>
            </a:r>
            <a:endParaRPr lang="en-GB" dirty="0"/>
          </a:p>
          <a:p>
            <a:pPr marL="0" indent="0">
              <a:buNone/>
            </a:pPr>
            <a:r>
              <a:rPr lang="en-GB" b="1" dirty="0"/>
              <a:t>6: Right to be recognized as a person before the law.</a:t>
            </a:r>
            <a:endParaRPr lang="en-GB" dirty="0"/>
          </a:p>
          <a:p>
            <a:pPr marL="0" indent="0">
              <a:buNone/>
            </a:pPr>
            <a:r>
              <a:rPr lang="en-GB" b="1" dirty="0"/>
              <a:t>7. Right to equality before the law.</a:t>
            </a:r>
            <a:endParaRPr lang="en-GB" dirty="0"/>
          </a:p>
          <a:p>
            <a:pPr marL="0" indent="0">
              <a:buNone/>
            </a:pPr>
            <a:r>
              <a:rPr lang="en-GB" b="1" dirty="0"/>
              <a:t>9. Right not to be subject to arbitrary arrest, detention or exile.</a:t>
            </a:r>
            <a:endParaRPr lang="en-GB" dirty="0"/>
          </a:p>
          <a:p>
            <a:pPr marL="0" indent="0">
              <a:buNone/>
            </a:pPr>
            <a:r>
              <a:rPr lang="en-GB" b="1" dirty="0"/>
              <a:t>11. In penal offences, right to be presumed innocent until proved guilty.</a:t>
            </a:r>
            <a:endParaRPr lang="en-GB" dirty="0"/>
          </a:p>
          <a:p>
            <a:pPr marL="0" indent="0">
              <a:buNone/>
            </a:pPr>
            <a:r>
              <a:rPr lang="en-GB" b="1" dirty="0"/>
              <a:t>12. Right not to be interfered with arbitrarily in the privacy of family, home or correspondence.</a:t>
            </a:r>
            <a:endParaRPr lang="en-GB" dirty="0"/>
          </a:p>
          <a:p>
            <a:pPr marL="0" indent="0">
              <a:buNone/>
            </a:pPr>
            <a:r>
              <a:rPr lang="en-GB" b="1" dirty="0"/>
              <a:t>13. Right to freedom of movement and residence.</a:t>
            </a:r>
            <a:endParaRPr lang="en-GB" dirty="0"/>
          </a:p>
          <a:p>
            <a:pPr marL="0" indent="0">
              <a:buNone/>
            </a:pPr>
            <a:r>
              <a:rPr lang="en-GB" b="1" dirty="0"/>
              <a:t>14. Right to seek asylum in other countries from persecution in another.</a:t>
            </a:r>
            <a:endParaRPr lang="en-GB" dirty="0"/>
          </a:p>
          <a:p>
            <a:pPr marL="0" indent="0">
              <a:buNone/>
            </a:pPr>
            <a:r>
              <a:rPr lang="en-GB" b="1" dirty="0"/>
              <a:t>15. Right to nationality.</a:t>
            </a:r>
            <a:endParaRPr lang="en-GB" dirty="0"/>
          </a:p>
          <a:p>
            <a:pPr marL="0" indent="0">
              <a:buNone/>
            </a:pPr>
            <a:r>
              <a:rPr lang="en-GB" b="1" dirty="0"/>
              <a:t>16. Right to marry and found a family.</a:t>
            </a:r>
            <a:endParaRPr lang="en-GB" dirty="0"/>
          </a:p>
          <a:p>
            <a:pPr marL="0" indent="0">
              <a:buNone/>
            </a:pPr>
            <a:r>
              <a:rPr lang="en-GB" b="1" dirty="0"/>
              <a:t>17. Right to individual as well as collective property ownership.</a:t>
            </a:r>
            <a:endParaRPr lang="en-GB" dirty="0"/>
          </a:p>
          <a:p>
            <a:pPr marL="0" indent="0">
              <a:buNone/>
            </a:pPr>
            <a:r>
              <a:rPr lang="en-GB" b="1" dirty="0"/>
              <a:t>18. Right to freedom of thought, conscience and religion.</a:t>
            </a:r>
            <a:endParaRPr lang="en-GB" dirty="0"/>
          </a:p>
          <a:p>
            <a:pPr marL="0" indent="0">
              <a:buNone/>
            </a:pPr>
            <a:r>
              <a:rPr lang="en-GB" b="1" dirty="0"/>
              <a:t>19: Right to freedom of opinion and expression.</a:t>
            </a:r>
            <a:endParaRPr lang="en-GB" dirty="0"/>
          </a:p>
          <a:p>
            <a:pPr marL="0" indent="0">
              <a:buNone/>
            </a:pPr>
            <a:r>
              <a:rPr lang="en-GB" b="1" dirty="0"/>
              <a:t>20. Right to freedom of peaceful assembly and association.</a:t>
            </a:r>
            <a:endParaRPr lang="en-GB" dirty="0"/>
          </a:p>
          <a:p>
            <a:endParaRPr lang="en-GB" dirty="0"/>
          </a:p>
        </p:txBody>
      </p:sp>
    </p:spTree>
    <p:extLst>
      <p:ext uri="{BB962C8B-B14F-4D97-AF65-F5344CB8AC3E}">
        <p14:creationId xmlns:p14="http://schemas.microsoft.com/office/powerpoint/2010/main" val="3572871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274638"/>
            <a:ext cx="10887075" cy="715962"/>
          </a:xfrm>
        </p:spPr>
        <p:txBody>
          <a:bodyPr>
            <a:normAutofit fontScale="90000"/>
          </a:bodyPr>
          <a:lstStyle/>
          <a:p>
            <a:r>
              <a:rPr lang="en-GB" b="1" dirty="0"/>
              <a:t>Q: are human rights “inalienable”?</a:t>
            </a:r>
            <a:endParaRPr lang="en-US" b="1" u="sng" dirty="0"/>
          </a:p>
        </p:txBody>
      </p:sp>
      <p:sp>
        <p:nvSpPr>
          <p:cNvPr id="3" name="Content Placeholder 2"/>
          <p:cNvSpPr>
            <a:spLocks noGrp="1"/>
          </p:cNvSpPr>
          <p:nvPr>
            <p:ph idx="1"/>
          </p:nvPr>
        </p:nvSpPr>
        <p:spPr>
          <a:xfrm>
            <a:off x="428625" y="1320259"/>
            <a:ext cx="7608095" cy="5086350"/>
          </a:xfrm>
        </p:spPr>
        <p:txBody>
          <a:bodyPr>
            <a:normAutofit fontScale="25000" lnSpcReduction="20000"/>
          </a:bodyPr>
          <a:lstStyle/>
          <a:p>
            <a:pPr marL="0" indent="0">
              <a:buNone/>
            </a:pPr>
            <a:r>
              <a:rPr lang="en-GB" sz="12800" b="1" u="sng" dirty="0"/>
              <a:t>Should You Torture the Fat Man?</a:t>
            </a:r>
            <a:endParaRPr lang="en-GB" sz="26400" dirty="0"/>
          </a:p>
          <a:p>
            <a:r>
              <a:rPr lang="en-GB" sz="8000" dirty="0"/>
              <a:t>The fat man, having avoided being thrown in front of the runaway train, has been arrested, and is now in police custody. </a:t>
            </a:r>
          </a:p>
          <a:p>
            <a:r>
              <a:rPr lang="en-GB" sz="8000" dirty="0"/>
              <a:t>He states that he has hidden a nuclear device in a major urban centre, which has been primed to explode in 24 hours time. The following things are true:</a:t>
            </a:r>
          </a:p>
          <a:p>
            <a:r>
              <a:rPr lang="en-GB" sz="8000" dirty="0"/>
              <a:t>The bomb will explode in 24 hours time.</a:t>
            </a:r>
          </a:p>
          <a:p>
            <a:r>
              <a:rPr lang="en-GB" sz="8000" dirty="0"/>
              <a:t>It will kill a million people if it explodes.</a:t>
            </a:r>
          </a:p>
          <a:p>
            <a:r>
              <a:rPr lang="en-GB" sz="8000" dirty="0"/>
              <a:t>If bomb disposal experts get to the bomb before it explodes, there’s a chance it could be defused.</a:t>
            </a:r>
          </a:p>
          <a:p>
            <a:r>
              <a:rPr lang="en-GB" sz="8000" dirty="0"/>
              <a:t>The fat man cannot be tricked into revealing the location of the bomb, nor is it possible to appeal to his better nature, nor is it possible to persuade him that he was wrong to plant the bomb in the first place.</a:t>
            </a:r>
          </a:p>
          <a:p>
            <a:r>
              <a:rPr lang="en-GB" sz="8000" dirty="0"/>
              <a:t>If the fat man is tortured, then it is estimated there is a 75% chance that he will give up the bomb’s location.</a:t>
            </a:r>
          </a:p>
          <a:p>
            <a:r>
              <a:rPr lang="en-GB" sz="8000" dirty="0"/>
              <a:t>If the fat man does not reveal the location, the bomb will explode, and a million people will die: there is no other way of finding out where the bomb is located.</a:t>
            </a:r>
          </a:p>
          <a:p>
            <a:pPr>
              <a:buNone/>
            </a:pPr>
            <a:endParaRPr lang="en-US" dirty="0"/>
          </a:p>
        </p:txBody>
      </p:sp>
      <p:pic>
        <p:nvPicPr>
          <p:cNvPr id="4" name="Picture 3"/>
          <p:cNvPicPr>
            <a:picLocks noChangeAspect="1"/>
          </p:cNvPicPr>
          <p:nvPr/>
        </p:nvPicPr>
        <p:blipFill>
          <a:blip r:embed="rId2"/>
          <a:stretch>
            <a:fillRect/>
          </a:stretch>
        </p:blipFill>
        <p:spPr>
          <a:xfrm>
            <a:off x="8415339" y="1320259"/>
            <a:ext cx="3514725" cy="2261140"/>
          </a:xfrm>
          <a:prstGeom prst="rect">
            <a:avLst/>
          </a:prstGeom>
        </p:spPr>
      </p:pic>
    </p:spTree>
    <p:extLst>
      <p:ext uri="{BB962C8B-B14F-4D97-AF65-F5344CB8AC3E}">
        <p14:creationId xmlns:p14="http://schemas.microsoft.com/office/powerpoint/2010/main" val="2123232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1000"/>
                                        <p:tgtEl>
                                          <p:spTgt spid="3">
                                            <p:txEl>
                                              <p:pRg st="3" end="3"/>
                                            </p:txEl>
                                          </p:spTgt>
                                        </p:tgtEl>
                                      </p:cBhvr>
                                    </p:animEffect>
                                    <p:anim calcmode="lin" valueType="num">
                                      <p:cBhvr>
                                        <p:cTn id="3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3" presetID="42" presetClass="entr" presetSubtype="0" fill="hold" nodeType="with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Effect transition="in" filter="fade">
                                      <p:cBhvr>
                                        <p:cTn id="40" dur="1000"/>
                                        <p:tgtEl>
                                          <p:spTgt spid="3">
                                            <p:txEl>
                                              <p:pRg st="5" end="5"/>
                                            </p:txEl>
                                          </p:spTgt>
                                        </p:tgtEl>
                                      </p:cBhvr>
                                    </p:animEffect>
                                    <p:anim calcmode="lin" valueType="num">
                                      <p:cBhvr>
                                        <p:cTn id="4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3" presetID="42" presetClass="entr" presetSubtype="0" fill="hold" nodeType="with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Effect transition="in" filter="fade">
                                      <p:cBhvr>
                                        <p:cTn id="45" dur="1000"/>
                                        <p:tgtEl>
                                          <p:spTgt spid="3">
                                            <p:txEl>
                                              <p:pRg st="6" end="6"/>
                                            </p:txEl>
                                          </p:spTgt>
                                        </p:tgtEl>
                                      </p:cBhvr>
                                    </p:animEffect>
                                    <p:anim calcmode="lin" valueType="num">
                                      <p:cBhvr>
                                        <p:cTn id="4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8" presetID="42" presetClass="entr" presetSubtype="0" fill="hold" nodeType="with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Effect transition="in" filter="fade">
                                      <p:cBhvr>
                                        <p:cTn id="50" dur="1000"/>
                                        <p:tgtEl>
                                          <p:spTgt spid="3">
                                            <p:txEl>
                                              <p:pRg st="7" end="7"/>
                                            </p:txEl>
                                          </p:spTgt>
                                        </p:tgtEl>
                                      </p:cBhvr>
                                    </p:animEffect>
                                    <p:anim calcmode="lin" valueType="num">
                                      <p:cBhvr>
                                        <p:cTn id="5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3" presetID="42" presetClass="entr" presetSubtype="0" fill="hold" nodeType="with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Should You Torture the Fat Man?</a:t>
            </a:r>
            <a:endParaRPr lang="en-US" dirty="0"/>
          </a:p>
        </p:txBody>
      </p:sp>
      <p:sp>
        <p:nvSpPr>
          <p:cNvPr id="3" name="Content Placeholder 2"/>
          <p:cNvSpPr>
            <a:spLocks noGrp="1"/>
          </p:cNvSpPr>
          <p:nvPr>
            <p:ph idx="1"/>
          </p:nvPr>
        </p:nvSpPr>
        <p:spPr/>
        <p:txBody>
          <a:bodyPr>
            <a:normAutofit/>
          </a:bodyPr>
          <a:lstStyle/>
          <a:p>
            <a:r>
              <a:rPr lang="en-GB" sz="6000" dirty="0"/>
              <a:t>Should the fat man be tortured in the hope that he will reveal the location of the nuclear device?</a:t>
            </a:r>
          </a:p>
          <a:p>
            <a:pPr>
              <a:buNone/>
            </a:pPr>
            <a:endParaRPr lang="en-US" dirty="0"/>
          </a:p>
        </p:txBody>
      </p:sp>
    </p:spTree>
    <p:extLst>
      <p:ext uri="{BB962C8B-B14F-4D97-AF65-F5344CB8AC3E}">
        <p14:creationId xmlns:p14="http://schemas.microsoft.com/office/powerpoint/2010/main" val="2283736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04088"/>
            <a:ext cx="8229600" cy="591312"/>
          </a:xfrm>
        </p:spPr>
        <p:txBody>
          <a:bodyPr>
            <a:normAutofit fontScale="90000"/>
          </a:bodyPr>
          <a:lstStyle/>
          <a:p>
            <a:pPr algn="ctr"/>
            <a:r>
              <a:rPr lang="en-GB" b="1" u="sng" dirty="0"/>
              <a:t>Questions</a:t>
            </a:r>
            <a:endParaRPr lang="en-US" b="1" u="sng" dirty="0"/>
          </a:p>
        </p:txBody>
      </p:sp>
      <p:sp>
        <p:nvSpPr>
          <p:cNvPr id="3" name="Content Placeholder 2"/>
          <p:cNvSpPr>
            <a:spLocks noGrp="1"/>
          </p:cNvSpPr>
          <p:nvPr>
            <p:ph idx="1"/>
          </p:nvPr>
        </p:nvSpPr>
        <p:spPr>
          <a:xfrm>
            <a:off x="757238" y="1743074"/>
            <a:ext cx="10101262" cy="4338637"/>
          </a:xfrm>
        </p:spPr>
        <p:txBody>
          <a:bodyPr>
            <a:noAutofit/>
          </a:bodyPr>
          <a:lstStyle/>
          <a:p>
            <a:pPr>
              <a:buNone/>
            </a:pPr>
            <a:r>
              <a:rPr lang="en-GB" sz="3200" dirty="0"/>
              <a:t>What matters more if we believe in human rights?</a:t>
            </a:r>
          </a:p>
          <a:p>
            <a:pPr>
              <a:buNone/>
            </a:pPr>
            <a:endParaRPr lang="en-GB" sz="3200" dirty="0"/>
          </a:p>
          <a:p>
            <a:r>
              <a:rPr lang="en-GB" sz="3200" dirty="0"/>
              <a:t>The rights and lives of the majority?</a:t>
            </a:r>
          </a:p>
          <a:p>
            <a:r>
              <a:rPr lang="en-GB" sz="3200" dirty="0"/>
              <a:t>Or the rights and life of the individual?</a:t>
            </a:r>
          </a:p>
          <a:p>
            <a:pPr>
              <a:buNone/>
            </a:pPr>
            <a:endParaRPr lang="en-GB" sz="3200" dirty="0"/>
          </a:p>
          <a:p>
            <a:r>
              <a:rPr lang="en-GB" sz="3200" dirty="0"/>
              <a:t>If there is a rights conflict between the individual and the majority, which has more moral importance?</a:t>
            </a:r>
          </a:p>
          <a:p>
            <a:pPr marL="0" indent="0">
              <a:buNone/>
            </a:pPr>
            <a:endParaRPr lang="en-GB" sz="3200" dirty="0"/>
          </a:p>
          <a:p>
            <a:r>
              <a:rPr lang="en-GB" sz="3200" dirty="0"/>
              <a:t>Are rights inalienable?</a:t>
            </a:r>
            <a:endParaRPr lang="en-US" sz="3200" dirty="0"/>
          </a:p>
        </p:txBody>
      </p:sp>
    </p:spTree>
    <p:extLst>
      <p:ext uri="{BB962C8B-B14F-4D97-AF65-F5344CB8AC3E}">
        <p14:creationId xmlns:p14="http://schemas.microsoft.com/office/powerpoint/2010/main" val="407451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1000"/>
                                        <p:tgtEl>
                                          <p:spTgt spid="3">
                                            <p:txEl>
                                              <p:pRg st="5" end="5"/>
                                            </p:txEl>
                                          </p:spTgt>
                                        </p:tgtEl>
                                      </p:cBhvr>
                                    </p:animEffect>
                                    <p:anim calcmode="lin" valueType="num">
                                      <p:cBhvr>
                                        <p:cTn id="2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1000"/>
                                        <p:tgtEl>
                                          <p:spTgt spid="3">
                                            <p:txEl>
                                              <p:pRg st="7" end="7"/>
                                            </p:txEl>
                                          </p:spTgt>
                                        </p:tgtEl>
                                      </p:cBhvr>
                                    </p:animEffect>
                                    <p:anim calcmode="lin" valueType="num">
                                      <p:cBhvr>
                                        <p:cTn id="2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a:solidFill>
                  <a:schemeClr val="tx1"/>
                </a:solidFill>
              </a:rPr>
              <a:t>Time for some Definitions!</a:t>
            </a:r>
          </a:p>
        </p:txBody>
      </p:sp>
      <p:sp>
        <p:nvSpPr>
          <p:cNvPr id="3" name="Content Placeholder 2"/>
          <p:cNvSpPr>
            <a:spLocks noGrp="1"/>
          </p:cNvSpPr>
          <p:nvPr>
            <p:ph idx="1"/>
          </p:nvPr>
        </p:nvSpPr>
        <p:spPr>
          <a:xfrm>
            <a:off x="628649" y="1428750"/>
            <a:ext cx="8378227" cy="5257800"/>
          </a:xfrm>
        </p:spPr>
        <p:txBody>
          <a:bodyPr>
            <a:normAutofit fontScale="70000" lnSpcReduction="20000"/>
          </a:bodyPr>
          <a:lstStyle/>
          <a:p>
            <a:pPr marL="0" indent="0">
              <a:buNone/>
            </a:pPr>
            <a:r>
              <a:rPr lang="en-GB" sz="2800" b="1" dirty="0"/>
              <a:t>“No one shall be subjected to torture or to cruel, inhuman or degrading treatment or punishment.”</a:t>
            </a:r>
            <a:br>
              <a:rPr lang="en-GB" sz="2800" b="1" dirty="0"/>
            </a:br>
            <a:r>
              <a:rPr lang="en-GB" sz="2800" b="1" i="1" dirty="0"/>
              <a:t>—The Universal Declaration of Human Rights, Article 5 (1948)</a:t>
            </a:r>
            <a:endParaRPr lang="en-GB" sz="2800" b="1" dirty="0"/>
          </a:p>
          <a:p>
            <a:pPr marL="0" indent="0">
              <a:buNone/>
            </a:pPr>
            <a:endParaRPr lang="en-GB" b="1" dirty="0"/>
          </a:p>
          <a:p>
            <a:pPr marL="0" indent="0">
              <a:buNone/>
            </a:pPr>
            <a:r>
              <a:rPr lang="en-GB" b="1" dirty="0"/>
              <a:t>“The Right not to be tortured.”</a:t>
            </a:r>
          </a:p>
          <a:p>
            <a:pPr marL="0" indent="0">
              <a:buNone/>
            </a:pPr>
            <a:r>
              <a:rPr lang="en-GB" dirty="0"/>
              <a:t>What work is this doing? How do we talk about rights?</a:t>
            </a:r>
          </a:p>
          <a:p>
            <a:pPr marL="0" indent="0">
              <a:buNone/>
            </a:pPr>
            <a:endParaRPr lang="en-GB" dirty="0"/>
          </a:p>
          <a:p>
            <a:pPr marL="514350" indent="-514350">
              <a:buAutoNum type="arabicPeriod"/>
            </a:pPr>
            <a:r>
              <a:rPr lang="en-GB" sz="4100" b="1" dirty="0"/>
              <a:t>Rights as possessions: rights are things one has.</a:t>
            </a:r>
          </a:p>
          <a:p>
            <a:pPr marL="0" indent="0">
              <a:buNone/>
            </a:pPr>
            <a:r>
              <a:rPr lang="en-GB" sz="3400" dirty="0"/>
              <a:t>Locke used the word ‘property’ when speaking about the set of rights to life, liberty and estates. Locke argued that people made a “social contract” to form societies under government in order to protect their property.</a:t>
            </a:r>
          </a:p>
          <a:p>
            <a:pPr marL="0" indent="0">
              <a:buNone/>
            </a:pPr>
            <a:r>
              <a:rPr lang="en-GB" sz="3400" dirty="0"/>
              <a:t>E.g. In terms of torture, the suggestion here is that I possess a “something” with regard to torture that cannot be taken away from me by torture, or by torturers, without some grave moral wrong.</a:t>
            </a:r>
          </a:p>
          <a:p>
            <a:pPr marL="0" indent="0">
              <a:buNone/>
            </a:pPr>
            <a:r>
              <a:rPr lang="en-GB" dirty="0"/>
              <a:t> </a:t>
            </a:r>
          </a:p>
          <a:p>
            <a:pPr marL="0" indent="0">
              <a:buNone/>
            </a:pPr>
            <a:endParaRPr lang="en-GB" dirty="0"/>
          </a:p>
          <a:p>
            <a:endParaRPr lang="en-GB" dirty="0"/>
          </a:p>
        </p:txBody>
      </p:sp>
      <p:pic>
        <p:nvPicPr>
          <p:cNvPr id="5" name="Picture 4"/>
          <p:cNvPicPr>
            <a:picLocks noChangeAspect="1"/>
          </p:cNvPicPr>
          <p:nvPr/>
        </p:nvPicPr>
        <p:blipFill>
          <a:blip r:embed="rId2"/>
          <a:stretch>
            <a:fillRect/>
          </a:stretch>
        </p:blipFill>
        <p:spPr>
          <a:xfrm>
            <a:off x="9006876" y="707658"/>
            <a:ext cx="2997678" cy="1985962"/>
          </a:xfrm>
          <a:prstGeom prst="rect">
            <a:avLst/>
          </a:prstGeom>
        </p:spPr>
      </p:pic>
    </p:spTree>
    <p:extLst>
      <p:ext uri="{BB962C8B-B14F-4D97-AF65-F5344CB8AC3E}">
        <p14:creationId xmlns:p14="http://schemas.microsoft.com/office/powerpoint/2010/main" val="1230461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anim calcmode="lin" valueType="num">
                                      <p:cBhvr>
                                        <p:cTn id="4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3" presetID="42" presetClass="entr" presetSubtype="0" fill="hold" nodeType="with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Effect transition="in" filter="fade">
                                      <p:cBhvr>
                                        <p:cTn id="45" dur="1000"/>
                                        <p:tgtEl>
                                          <p:spTgt spid="3">
                                            <p:txEl>
                                              <p:pRg st="7" end="7"/>
                                            </p:txEl>
                                          </p:spTgt>
                                        </p:tgtEl>
                                      </p:cBhvr>
                                    </p:animEffect>
                                    <p:anim calcmode="lin" valueType="num">
                                      <p:cBhvr>
                                        <p:cTn id="4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a:solidFill>
                  <a:schemeClr val="tx1"/>
                </a:solidFill>
              </a:rPr>
              <a:t>Time for some Definitions!</a:t>
            </a:r>
          </a:p>
        </p:txBody>
      </p:sp>
      <p:sp>
        <p:nvSpPr>
          <p:cNvPr id="3" name="Content Placeholder 2"/>
          <p:cNvSpPr>
            <a:spLocks noGrp="1"/>
          </p:cNvSpPr>
          <p:nvPr>
            <p:ph idx="1"/>
          </p:nvPr>
        </p:nvSpPr>
        <p:spPr>
          <a:xfrm>
            <a:off x="628649" y="1428750"/>
            <a:ext cx="8143876" cy="5257800"/>
          </a:xfrm>
        </p:spPr>
        <p:txBody>
          <a:bodyPr>
            <a:normAutofit fontScale="92500" lnSpcReduction="20000"/>
          </a:bodyPr>
          <a:lstStyle/>
          <a:p>
            <a:pPr marL="0" indent="0">
              <a:buNone/>
            </a:pPr>
            <a:r>
              <a:rPr lang="en-GB" sz="2800" dirty="0"/>
              <a:t>“No one shall be subjected to torture or to cruel, inhuman or degrading treatment or punishment.”</a:t>
            </a:r>
            <a:br>
              <a:rPr lang="en-GB" sz="2800" dirty="0"/>
            </a:br>
            <a:r>
              <a:rPr lang="en-GB" sz="2800" i="1" dirty="0"/>
              <a:t>—The Universal Declaration of Human Rights, Article 5 (1948)</a:t>
            </a:r>
            <a:endParaRPr lang="en-GB" sz="2800" dirty="0"/>
          </a:p>
          <a:p>
            <a:pPr marL="0" indent="0">
              <a:buNone/>
            </a:pPr>
            <a:endParaRPr lang="en-GB" dirty="0"/>
          </a:p>
          <a:p>
            <a:pPr marL="0" indent="0">
              <a:buNone/>
            </a:pPr>
            <a:endParaRPr lang="en-GB" dirty="0"/>
          </a:p>
          <a:p>
            <a:pPr marL="0" indent="0">
              <a:buNone/>
            </a:pPr>
            <a:r>
              <a:rPr lang="en-GB" dirty="0"/>
              <a:t> </a:t>
            </a:r>
          </a:p>
          <a:p>
            <a:pPr marL="0" indent="0">
              <a:buNone/>
            </a:pPr>
            <a:r>
              <a:rPr lang="en-GB" b="1" dirty="0"/>
              <a:t>2. Rights as the capacity to function in social and political contexts. </a:t>
            </a:r>
          </a:p>
          <a:p>
            <a:pPr marL="0" indent="0">
              <a:buNone/>
            </a:pPr>
            <a:r>
              <a:rPr lang="en-GB" dirty="0"/>
              <a:t>The “right to vote”, the “right to protection from unemployment.”</a:t>
            </a:r>
          </a:p>
          <a:p>
            <a:pPr marL="0" indent="0">
              <a:buNone/>
            </a:pPr>
            <a:r>
              <a:rPr lang="en-GB" dirty="0"/>
              <a:t>E.g. with regard to torture, the suggestion would be that “inhuman” treatment or the threat of it would limit my potential to take part in a civic community. </a:t>
            </a:r>
          </a:p>
          <a:p>
            <a:pPr marL="0" indent="0">
              <a:buNone/>
            </a:pPr>
            <a:r>
              <a:rPr lang="en-GB" dirty="0"/>
              <a:t> </a:t>
            </a:r>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8772525" y="1128713"/>
            <a:ext cx="2993395" cy="1987468"/>
          </a:xfrm>
          <a:prstGeom prst="rect">
            <a:avLst/>
          </a:prstGeom>
        </p:spPr>
      </p:pic>
    </p:spTree>
    <p:extLst>
      <p:ext uri="{BB962C8B-B14F-4D97-AF65-F5344CB8AC3E}">
        <p14:creationId xmlns:p14="http://schemas.microsoft.com/office/powerpoint/2010/main" val="205266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1000"/>
                                        <p:tgtEl>
                                          <p:spTgt spid="3">
                                            <p:txEl>
                                              <p:pRg st="6" end="6"/>
                                            </p:txEl>
                                          </p:spTgt>
                                        </p:tgtEl>
                                      </p:cBhvr>
                                    </p:animEffect>
                                    <p:anim calcmode="lin" valueType="num">
                                      <p:cBhvr>
                                        <p:cTn id="2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a:solidFill>
                  <a:schemeClr val="tx1"/>
                </a:solidFill>
              </a:rPr>
              <a:t>Time for some Definitions!</a:t>
            </a:r>
          </a:p>
        </p:txBody>
      </p:sp>
      <p:sp>
        <p:nvSpPr>
          <p:cNvPr id="3" name="Content Placeholder 2"/>
          <p:cNvSpPr>
            <a:spLocks noGrp="1"/>
          </p:cNvSpPr>
          <p:nvPr>
            <p:ph idx="1"/>
          </p:nvPr>
        </p:nvSpPr>
        <p:spPr>
          <a:xfrm>
            <a:off x="628649" y="1428750"/>
            <a:ext cx="8801101" cy="5257800"/>
          </a:xfrm>
        </p:spPr>
        <p:txBody>
          <a:bodyPr>
            <a:normAutofit fontScale="92500"/>
          </a:bodyPr>
          <a:lstStyle/>
          <a:p>
            <a:pPr marL="0" indent="0">
              <a:buNone/>
            </a:pPr>
            <a:r>
              <a:rPr lang="en-GB" sz="2800" dirty="0"/>
              <a:t>“No one shall be subjected to torture or to cruel, inhuman or degrading treatment or punishment.”</a:t>
            </a:r>
            <a:br>
              <a:rPr lang="en-GB" sz="2800" dirty="0"/>
            </a:br>
            <a:r>
              <a:rPr lang="en-GB" sz="2800" i="1" dirty="0"/>
              <a:t>—The Universal Declaration of Human Rights, Article 5 (1948)</a:t>
            </a:r>
            <a:endParaRPr lang="en-GB" sz="2800" dirty="0"/>
          </a:p>
          <a:p>
            <a:pPr marL="0" indent="0">
              <a:buNone/>
            </a:pPr>
            <a:endParaRPr lang="en-GB" dirty="0"/>
          </a:p>
          <a:p>
            <a:pPr marL="0" indent="0">
              <a:buNone/>
            </a:pPr>
            <a:r>
              <a:rPr lang="en-GB" dirty="0"/>
              <a:t> </a:t>
            </a:r>
          </a:p>
          <a:p>
            <a:pPr marL="0" indent="0">
              <a:buNone/>
            </a:pPr>
            <a:r>
              <a:rPr lang="en-GB" b="1" dirty="0"/>
              <a:t>3. “Benefit Theory” of Rights</a:t>
            </a:r>
            <a:r>
              <a:rPr lang="en-GB" dirty="0"/>
              <a:t>: </a:t>
            </a:r>
          </a:p>
          <a:p>
            <a:pPr marL="0" indent="0">
              <a:buNone/>
            </a:pPr>
            <a:r>
              <a:rPr lang="en-GB" dirty="0"/>
              <a:t>To have a right is to benefit from someone’s good-providing duty. E.g. the right to one’s education is enacted by the provision from the teacher. </a:t>
            </a:r>
          </a:p>
          <a:p>
            <a:pPr marL="0" indent="0">
              <a:buNone/>
            </a:pPr>
            <a:r>
              <a:rPr lang="en-GB" dirty="0"/>
              <a:t>In the case of torture, I possess a </a:t>
            </a:r>
            <a:r>
              <a:rPr lang="en-GB" i="1" dirty="0"/>
              <a:t>something</a:t>
            </a:r>
            <a:r>
              <a:rPr lang="en-GB" dirty="0"/>
              <a:t> that those with power over me have a duty to uphold. </a:t>
            </a:r>
          </a:p>
          <a:p>
            <a:pPr marL="0" indent="0">
              <a:buNone/>
            </a:pPr>
            <a:r>
              <a:rPr lang="en-GB" dirty="0"/>
              <a:t> </a:t>
            </a:r>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9042714" y="1128713"/>
            <a:ext cx="2993395" cy="1987468"/>
          </a:xfrm>
          <a:prstGeom prst="rect">
            <a:avLst/>
          </a:prstGeom>
        </p:spPr>
      </p:pic>
    </p:spTree>
    <p:extLst>
      <p:ext uri="{BB962C8B-B14F-4D97-AF65-F5344CB8AC3E}">
        <p14:creationId xmlns:p14="http://schemas.microsoft.com/office/powerpoint/2010/main" val="1336676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a:solidFill>
                  <a:schemeClr val="tx1"/>
                </a:solidFill>
              </a:rPr>
              <a:t>Time for some Definitions!</a:t>
            </a:r>
          </a:p>
        </p:txBody>
      </p:sp>
      <p:sp>
        <p:nvSpPr>
          <p:cNvPr id="3" name="Content Placeholder 2"/>
          <p:cNvSpPr>
            <a:spLocks noGrp="1"/>
          </p:cNvSpPr>
          <p:nvPr>
            <p:ph idx="1"/>
          </p:nvPr>
        </p:nvSpPr>
        <p:spPr>
          <a:xfrm>
            <a:off x="628649" y="1428750"/>
            <a:ext cx="9401176" cy="5257800"/>
          </a:xfrm>
        </p:spPr>
        <p:txBody>
          <a:bodyPr>
            <a:normAutofit fontScale="92500" lnSpcReduction="10000"/>
          </a:bodyPr>
          <a:lstStyle/>
          <a:p>
            <a:pPr marL="0" indent="0">
              <a:buNone/>
            </a:pPr>
            <a:r>
              <a:rPr lang="en-GB" sz="2800" dirty="0"/>
              <a:t>“No one shall be subjected to torture or to cruel, inhuman or degrading treatment or punishment.”</a:t>
            </a:r>
            <a:br>
              <a:rPr lang="en-GB" sz="2800" dirty="0"/>
            </a:br>
            <a:r>
              <a:rPr lang="en-GB" sz="2800" i="1" dirty="0"/>
              <a:t>—The Universal Declaration of Human Rights, Article 5 (1948)</a:t>
            </a:r>
            <a:endParaRPr lang="en-GB" sz="2800" dirty="0"/>
          </a:p>
          <a:p>
            <a:pPr marL="0" indent="0">
              <a:buNone/>
            </a:pPr>
            <a:endParaRPr lang="en-GB" dirty="0"/>
          </a:p>
          <a:p>
            <a:pPr marL="0" indent="0">
              <a:buNone/>
            </a:pPr>
            <a:r>
              <a:rPr lang="en-GB" dirty="0"/>
              <a:t> </a:t>
            </a:r>
          </a:p>
          <a:p>
            <a:pPr marL="0" indent="0">
              <a:buNone/>
            </a:pPr>
            <a:r>
              <a:rPr lang="en-GB" b="1" dirty="0"/>
              <a:t>4. “Choice Theory” view of Rights</a:t>
            </a:r>
            <a:r>
              <a:rPr lang="en-GB" dirty="0"/>
              <a:t>. </a:t>
            </a:r>
          </a:p>
          <a:p>
            <a:pPr marL="0" indent="0">
              <a:buNone/>
            </a:pPr>
            <a:r>
              <a:rPr lang="en-GB" dirty="0"/>
              <a:t>To have a right is to determine by your choice how other people will act and to be justified in that choice. E.g. reproductive rights for women. </a:t>
            </a:r>
          </a:p>
          <a:p>
            <a:pPr marL="0" indent="0">
              <a:buNone/>
            </a:pPr>
            <a:endParaRPr lang="en-GB" dirty="0"/>
          </a:p>
          <a:p>
            <a:pPr marL="0" indent="0">
              <a:buNone/>
            </a:pPr>
            <a:r>
              <a:rPr lang="en-GB" dirty="0"/>
              <a:t>In the case of the torture example – the something I possess is an ability to choose what is in my interests – others should respect that. </a:t>
            </a:r>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9085577" y="1128713"/>
            <a:ext cx="2993395" cy="1987468"/>
          </a:xfrm>
          <a:prstGeom prst="rect">
            <a:avLst/>
          </a:prstGeom>
        </p:spPr>
      </p:pic>
    </p:spTree>
    <p:extLst>
      <p:ext uri="{BB962C8B-B14F-4D97-AF65-F5344CB8AC3E}">
        <p14:creationId xmlns:p14="http://schemas.microsoft.com/office/powerpoint/2010/main" val="1324996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1000"/>
                                        <p:tgtEl>
                                          <p:spTgt spid="3">
                                            <p:txEl>
                                              <p:pRg st="6" end="6"/>
                                            </p:txEl>
                                          </p:spTgt>
                                        </p:tgtEl>
                                      </p:cBhvr>
                                    </p:animEffect>
                                    <p:anim calcmode="lin" valueType="num">
                                      <p:cBhvr>
                                        <p:cTn id="1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b="1" dirty="0" err="1">
                <a:solidFill>
                  <a:schemeClr val="tx1"/>
                </a:solidFill>
              </a:rPr>
              <a:t>Hohfeld’s</a:t>
            </a:r>
            <a:r>
              <a:rPr lang="en-GB" b="1" dirty="0">
                <a:solidFill>
                  <a:schemeClr val="tx1"/>
                </a:solidFill>
              </a:rPr>
              <a:t> Definitions!</a:t>
            </a:r>
          </a:p>
        </p:txBody>
      </p:sp>
      <p:sp>
        <p:nvSpPr>
          <p:cNvPr id="3" name="Content Placeholder 2"/>
          <p:cNvSpPr>
            <a:spLocks noGrp="1"/>
          </p:cNvSpPr>
          <p:nvPr>
            <p:ph idx="1"/>
          </p:nvPr>
        </p:nvSpPr>
        <p:spPr>
          <a:xfrm>
            <a:off x="514350" y="1628775"/>
            <a:ext cx="9144000" cy="5057775"/>
          </a:xfrm>
        </p:spPr>
        <p:txBody>
          <a:bodyPr>
            <a:normAutofit/>
          </a:bodyPr>
          <a:lstStyle/>
          <a:p>
            <a:pPr marL="0" indent="0">
              <a:buNone/>
            </a:pPr>
            <a:r>
              <a:rPr lang="en-GB" dirty="0"/>
              <a:t>A classification of rights originally made by </a:t>
            </a:r>
            <a:r>
              <a:rPr lang="en-GB" b="1" dirty="0"/>
              <a:t>Wesley </a:t>
            </a:r>
            <a:r>
              <a:rPr lang="en-GB" b="1" dirty="0" err="1"/>
              <a:t>Hohfeld</a:t>
            </a:r>
            <a:r>
              <a:rPr lang="en-GB" dirty="0"/>
              <a:t> (1879-1918) lists four types:</a:t>
            </a:r>
          </a:p>
          <a:p>
            <a:pPr marL="0" indent="0">
              <a:buNone/>
            </a:pPr>
            <a:r>
              <a:rPr lang="en-GB" dirty="0"/>
              <a:t> </a:t>
            </a:r>
          </a:p>
          <a:p>
            <a:pPr marL="0" indent="0">
              <a:buNone/>
            </a:pPr>
            <a:r>
              <a:rPr lang="en-GB" dirty="0"/>
              <a:t>a) </a:t>
            </a:r>
            <a:r>
              <a:rPr lang="en-GB" b="1" dirty="0"/>
              <a:t>Rights as Liberties:</a:t>
            </a:r>
            <a:endParaRPr lang="en-GB" dirty="0"/>
          </a:p>
          <a:p>
            <a:pPr marL="0" indent="0">
              <a:buNone/>
            </a:pPr>
            <a:r>
              <a:rPr lang="en-GB" dirty="0"/>
              <a:t>I have a liberty to do something, if I am not prevented by some duty from doing it.</a:t>
            </a:r>
          </a:p>
          <a:p>
            <a:pPr marL="0" indent="0">
              <a:buNone/>
            </a:pPr>
            <a:r>
              <a:rPr lang="en-GB" dirty="0"/>
              <a:t>E.g. The Catalans would express the liberty to vote for independence, assuming that this would not infringe on their duty to the unity of the Spanish state. </a:t>
            </a:r>
          </a:p>
          <a:p>
            <a:pPr marL="0" indent="0">
              <a:buNone/>
            </a:pPr>
            <a:r>
              <a:rPr lang="en-GB" dirty="0"/>
              <a:t> </a:t>
            </a:r>
          </a:p>
          <a:p>
            <a:pPr marL="0" indent="0">
              <a:buNone/>
            </a:pPr>
            <a:endParaRPr lang="en-GB" dirty="0"/>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9935679" y="514350"/>
            <a:ext cx="1870558" cy="2895600"/>
          </a:xfrm>
          <a:prstGeom prst="rect">
            <a:avLst/>
          </a:prstGeom>
        </p:spPr>
      </p:pic>
    </p:spTree>
    <p:extLst>
      <p:ext uri="{BB962C8B-B14F-4D97-AF65-F5344CB8AC3E}">
        <p14:creationId xmlns:p14="http://schemas.microsoft.com/office/powerpoint/2010/main" val="1248996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err="1">
                <a:solidFill>
                  <a:schemeClr val="tx1"/>
                </a:solidFill>
              </a:rPr>
              <a:t>Hohfeld’s</a:t>
            </a:r>
            <a:r>
              <a:rPr lang="en-GB" dirty="0">
                <a:solidFill>
                  <a:schemeClr val="tx1"/>
                </a:solidFill>
              </a:rPr>
              <a:t> Definitions!</a:t>
            </a:r>
          </a:p>
        </p:txBody>
      </p:sp>
      <p:sp>
        <p:nvSpPr>
          <p:cNvPr id="3" name="Content Placeholder 2"/>
          <p:cNvSpPr>
            <a:spLocks noGrp="1"/>
          </p:cNvSpPr>
          <p:nvPr>
            <p:ph idx="1"/>
          </p:nvPr>
        </p:nvSpPr>
        <p:spPr>
          <a:xfrm>
            <a:off x="514350" y="1243013"/>
            <a:ext cx="9172575" cy="5443537"/>
          </a:xfrm>
        </p:spPr>
        <p:txBody>
          <a:bodyPr>
            <a:normAutofit/>
          </a:bodyPr>
          <a:lstStyle/>
          <a:p>
            <a:pPr marL="0" indent="0">
              <a:buNone/>
            </a:pPr>
            <a:r>
              <a:rPr lang="en-GB" dirty="0"/>
              <a:t> </a:t>
            </a:r>
          </a:p>
          <a:p>
            <a:pPr marL="0" indent="0">
              <a:buNone/>
            </a:pPr>
            <a:r>
              <a:rPr lang="en-GB" dirty="0"/>
              <a:t> </a:t>
            </a:r>
          </a:p>
          <a:p>
            <a:pPr marL="0" indent="0">
              <a:buNone/>
            </a:pPr>
            <a:r>
              <a:rPr lang="en-GB" dirty="0"/>
              <a:t>b) </a:t>
            </a:r>
            <a:r>
              <a:rPr lang="en-GB" b="1" dirty="0"/>
              <a:t>Rights as Claims:</a:t>
            </a:r>
            <a:endParaRPr lang="en-GB" dirty="0"/>
          </a:p>
          <a:p>
            <a:pPr marL="0" indent="0">
              <a:buNone/>
            </a:pPr>
            <a:r>
              <a:rPr lang="en-GB" dirty="0"/>
              <a:t>I have a claim-right to something, if there is another person who has a duty to provide or protect that something for me.</a:t>
            </a:r>
          </a:p>
          <a:p>
            <a:pPr marL="0" indent="0">
              <a:buNone/>
            </a:pPr>
            <a:r>
              <a:rPr lang="en-GB" dirty="0"/>
              <a:t>E.g. The Catalans have a claim to decide by vote questions concerning the autonomy and independence of the region and that public officials should provide that good. </a:t>
            </a:r>
          </a:p>
          <a:p>
            <a:pPr marL="0" indent="0">
              <a:buNone/>
            </a:pPr>
            <a:r>
              <a:rPr lang="en-GB" dirty="0"/>
              <a:t> </a:t>
            </a:r>
          </a:p>
          <a:p>
            <a:pPr marL="0" indent="0">
              <a:buNone/>
            </a:pPr>
            <a:endParaRPr lang="en-GB" dirty="0"/>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9860771" y="466599"/>
            <a:ext cx="1871634" cy="2895851"/>
          </a:xfrm>
          <a:prstGeom prst="rect">
            <a:avLst/>
          </a:prstGeom>
        </p:spPr>
      </p:pic>
    </p:spTree>
    <p:extLst>
      <p:ext uri="{BB962C8B-B14F-4D97-AF65-F5344CB8AC3E}">
        <p14:creationId xmlns:p14="http://schemas.microsoft.com/office/powerpoint/2010/main" val="111002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err="1">
                <a:solidFill>
                  <a:schemeClr val="tx1"/>
                </a:solidFill>
              </a:rPr>
              <a:t>Hohfeld’s</a:t>
            </a:r>
            <a:r>
              <a:rPr lang="en-GB" dirty="0">
                <a:solidFill>
                  <a:schemeClr val="tx1"/>
                </a:solidFill>
              </a:rPr>
              <a:t> Definitions!</a:t>
            </a:r>
          </a:p>
        </p:txBody>
      </p:sp>
      <p:sp>
        <p:nvSpPr>
          <p:cNvPr id="3" name="Content Placeholder 2"/>
          <p:cNvSpPr>
            <a:spLocks noGrp="1"/>
          </p:cNvSpPr>
          <p:nvPr>
            <p:ph idx="1"/>
          </p:nvPr>
        </p:nvSpPr>
        <p:spPr>
          <a:xfrm>
            <a:off x="514350" y="1243013"/>
            <a:ext cx="9458325" cy="5443537"/>
          </a:xfrm>
        </p:spPr>
        <p:txBody>
          <a:bodyPr>
            <a:normAutofit/>
          </a:bodyPr>
          <a:lstStyle/>
          <a:p>
            <a:pPr marL="0" indent="0">
              <a:buNone/>
            </a:pPr>
            <a:r>
              <a:rPr lang="en-GB" dirty="0"/>
              <a:t> </a:t>
            </a:r>
          </a:p>
          <a:p>
            <a:pPr marL="0" indent="0">
              <a:buNone/>
            </a:pPr>
            <a:r>
              <a:rPr lang="en-GB" dirty="0"/>
              <a:t> </a:t>
            </a:r>
          </a:p>
          <a:p>
            <a:pPr marL="0" indent="0">
              <a:buNone/>
            </a:pPr>
            <a:r>
              <a:rPr lang="en-GB" dirty="0"/>
              <a:t>c) </a:t>
            </a:r>
            <a:r>
              <a:rPr lang="en-GB" b="1" dirty="0"/>
              <a:t>Rights as Powers:</a:t>
            </a:r>
            <a:endParaRPr lang="en-GB" dirty="0"/>
          </a:p>
          <a:p>
            <a:pPr marL="0" indent="0">
              <a:buNone/>
            </a:pPr>
            <a:r>
              <a:rPr lang="en-GB" dirty="0"/>
              <a:t>I have a power, if the law designates me as an officer with responsibility to perform some function.</a:t>
            </a:r>
          </a:p>
          <a:p>
            <a:pPr marL="0" indent="0">
              <a:buNone/>
            </a:pPr>
            <a:r>
              <a:rPr lang="en-GB" dirty="0"/>
              <a:t>E.g. The Catalan officials have the power to facilitate the vote – but is that power provided by the Spanish state or the autonomous region itself?</a:t>
            </a:r>
          </a:p>
          <a:p>
            <a:pPr marL="0" indent="0">
              <a:buNone/>
            </a:pPr>
            <a:r>
              <a:rPr lang="en-GB" dirty="0"/>
              <a:t> </a:t>
            </a:r>
          </a:p>
          <a:p>
            <a:pPr marL="0" indent="0">
              <a:buNone/>
            </a:pPr>
            <a:endParaRPr lang="en-GB" dirty="0"/>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9717895" y="566611"/>
            <a:ext cx="1871634" cy="2895851"/>
          </a:xfrm>
          <a:prstGeom prst="rect">
            <a:avLst/>
          </a:prstGeom>
        </p:spPr>
      </p:pic>
    </p:spTree>
    <p:extLst>
      <p:ext uri="{BB962C8B-B14F-4D97-AF65-F5344CB8AC3E}">
        <p14:creationId xmlns:p14="http://schemas.microsoft.com/office/powerpoint/2010/main" val="99208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err="1">
                <a:solidFill>
                  <a:schemeClr val="tx1"/>
                </a:solidFill>
              </a:rPr>
              <a:t>Hohfeld’s</a:t>
            </a:r>
            <a:r>
              <a:rPr lang="en-GB" dirty="0">
                <a:solidFill>
                  <a:schemeClr val="tx1"/>
                </a:solidFill>
              </a:rPr>
              <a:t> Definitions!</a:t>
            </a:r>
          </a:p>
        </p:txBody>
      </p:sp>
      <p:sp>
        <p:nvSpPr>
          <p:cNvPr id="3" name="Content Placeholder 2"/>
          <p:cNvSpPr>
            <a:spLocks noGrp="1"/>
          </p:cNvSpPr>
          <p:nvPr>
            <p:ph idx="1"/>
          </p:nvPr>
        </p:nvSpPr>
        <p:spPr>
          <a:xfrm>
            <a:off x="514351" y="1243013"/>
            <a:ext cx="9215438" cy="5443537"/>
          </a:xfrm>
        </p:spPr>
        <p:txBody>
          <a:bodyPr>
            <a:normAutofit/>
          </a:bodyPr>
          <a:lstStyle/>
          <a:p>
            <a:pPr marL="0" indent="0">
              <a:buNone/>
            </a:pPr>
            <a:r>
              <a:rPr lang="en-GB" dirty="0"/>
              <a:t> </a:t>
            </a:r>
          </a:p>
          <a:p>
            <a:pPr marL="0" indent="0">
              <a:buNone/>
            </a:pPr>
            <a:r>
              <a:rPr lang="en-GB" dirty="0"/>
              <a:t> </a:t>
            </a:r>
          </a:p>
          <a:p>
            <a:pPr marL="0" indent="0">
              <a:buNone/>
            </a:pPr>
            <a:r>
              <a:rPr lang="en-GB" dirty="0"/>
              <a:t>d) </a:t>
            </a:r>
            <a:r>
              <a:rPr lang="en-GB" b="1" dirty="0"/>
              <a:t>Rights as</a:t>
            </a:r>
            <a:r>
              <a:rPr lang="en-GB" dirty="0"/>
              <a:t> </a:t>
            </a:r>
            <a:r>
              <a:rPr lang="en-GB" b="1" dirty="0"/>
              <a:t>Immunities:</a:t>
            </a:r>
            <a:endParaRPr lang="en-GB" dirty="0"/>
          </a:p>
          <a:p>
            <a:pPr marL="0" indent="0">
              <a:buNone/>
            </a:pPr>
            <a:r>
              <a:rPr lang="en-GB" dirty="0"/>
              <a:t>I have an immunity, if the law frees me from the obligation to submit to the legally assigned power of another.</a:t>
            </a:r>
          </a:p>
          <a:p>
            <a:pPr marL="0" indent="0">
              <a:buNone/>
            </a:pPr>
            <a:r>
              <a:rPr lang="en-GB" dirty="0"/>
              <a:t>E.g. The Catalan officials are permitted to not follow the dictates of the Spanish State depending on the constitutional question at hand!?</a:t>
            </a:r>
          </a:p>
          <a:p>
            <a:pPr marL="0" indent="0">
              <a:buNone/>
            </a:pPr>
            <a:endParaRPr lang="en-GB" dirty="0"/>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9932208" y="707658"/>
            <a:ext cx="1871634" cy="2895851"/>
          </a:xfrm>
          <a:prstGeom prst="rect">
            <a:avLst/>
          </a:prstGeom>
        </p:spPr>
      </p:pic>
    </p:spTree>
    <p:extLst>
      <p:ext uri="{BB962C8B-B14F-4D97-AF65-F5344CB8AC3E}">
        <p14:creationId xmlns:p14="http://schemas.microsoft.com/office/powerpoint/2010/main" val="249049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61256"/>
            <a:ext cx="8934450" cy="1325563"/>
          </a:xfrm>
        </p:spPr>
        <p:txBody>
          <a:bodyPr>
            <a:normAutofit fontScale="90000"/>
          </a:bodyPr>
          <a:lstStyle/>
          <a:p>
            <a:r>
              <a:rPr lang="en-GB" b="1" dirty="0"/>
              <a:t>National Action: 11 suspected members of banned neo-Nazi terror group arrested in England and Wales</a:t>
            </a:r>
            <a:endParaRPr lang="en-GB" dirty="0"/>
          </a:p>
        </p:txBody>
      </p:sp>
      <p:sp>
        <p:nvSpPr>
          <p:cNvPr id="3" name="Content Placeholder 2"/>
          <p:cNvSpPr>
            <a:spLocks noGrp="1"/>
          </p:cNvSpPr>
          <p:nvPr>
            <p:ph idx="1"/>
          </p:nvPr>
        </p:nvSpPr>
        <p:spPr>
          <a:xfrm>
            <a:off x="500063" y="2986087"/>
            <a:ext cx="10853737" cy="3629025"/>
          </a:xfrm>
        </p:spPr>
        <p:txBody>
          <a:bodyPr>
            <a:normAutofit fontScale="85000" lnSpcReduction="20000"/>
          </a:bodyPr>
          <a:lstStyle/>
          <a:p>
            <a:pPr marL="0" indent="0">
              <a:buNone/>
            </a:pPr>
            <a:r>
              <a:rPr lang="en-GB" dirty="0"/>
              <a:t>National Action became the first far-right group banned as a terrorist organisation in December, with the Government citing its “virulently racist, </a:t>
            </a:r>
            <a:r>
              <a:rPr lang="en-GB" dirty="0" err="1"/>
              <a:t>antisemitic</a:t>
            </a:r>
            <a:r>
              <a:rPr lang="en-GB" dirty="0"/>
              <a:t> and homophobic” ideology.</a:t>
            </a:r>
          </a:p>
          <a:p>
            <a:pPr marL="0" indent="0">
              <a:buNone/>
            </a:pPr>
            <a:r>
              <a:rPr lang="en-GB" sz="1800" dirty="0">
                <a:hlinkClick r:id="rId2"/>
              </a:rPr>
              <a:t>http://www.independent.co.uk/news/uk/crime/national-action-arrest-terror-terrorist-far-right-neo-nazi-police-counter-terror-soldiers-wales-a7969566.html</a:t>
            </a:r>
            <a:endParaRPr lang="en-GB" sz="1800" dirty="0"/>
          </a:p>
          <a:p>
            <a:pPr marL="0" indent="0">
              <a:buNone/>
            </a:pPr>
            <a:endParaRPr lang="en-GB" dirty="0"/>
          </a:p>
          <a:p>
            <a:pPr marL="0" indent="0">
              <a:buNone/>
            </a:pPr>
            <a:r>
              <a:rPr lang="en-GB" b="1" dirty="0"/>
              <a:t>The </a:t>
            </a:r>
            <a:r>
              <a:rPr lang="en-GB" b="1" i="1" dirty="0"/>
              <a:t>United Nations Universal Declaration of Human Rights</a:t>
            </a:r>
            <a:r>
              <a:rPr lang="en-GB" b="1" dirty="0"/>
              <a:t> (1948):</a:t>
            </a:r>
            <a:r>
              <a:rPr lang="en-GB" b="1" i="1" dirty="0"/>
              <a:t> </a:t>
            </a:r>
            <a:endParaRPr lang="en-GB" dirty="0"/>
          </a:p>
          <a:p>
            <a:pPr marL="0" indent="0">
              <a:buNone/>
            </a:pPr>
            <a:r>
              <a:rPr lang="en-GB" dirty="0"/>
              <a:t>Article 3: “everyone has the right to life, liberty and security of person.”</a:t>
            </a:r>
          </a:p>
          <a:p>
            <a:pPr marL="0" indent="0">
              <a:buNone/>
            </a:pPr>
            <a:r>
              <a:rPr lang="en-GB" dirty="0"/>
              <a:t>7. Right to equality before the law. 9. Right not to be subject to arbitrary arrest, detention or exile. 11. In penal offences, right to be presumed innocent until proved guilty. 13. Right to freedom of movement and residence. 18. Right to freedom of thought, conscience and religion. 19: Right to freedom of opinion and expression.</a:t>
            </a:r>
          </a:p>
          <a:p>
            <a:pPr marL="0" indent="0">
              <a:buNone/>
            </a:pPr>
            <a:endParaRPr lang="en-GB" dirty="0"/>
          </a:p>
        </p:txBody>
      </p:sp>
      <p:pic>
        <p:nvPicPr>
          <p:cNvPr id="4" name="Picture 3"/>
          <p:cNvPicPr>
            <a:picLocks noChangeAspect="1"/>
          </p:cNvPicPr>
          <p:nvPr/>
        </p:nvPicPr>
        <p:blipFill>
          <a:blip r:embed="rId3"/>
          <a:stretch>
            <a:fillRect/>
          </a:stretch>
        </p:blipFill>
        <p:spPr>
          <a:xfrm>
            <a:off x="8934450" y="407155"/>
            <a:ext cx="3100361" cy="1779664"/>
          </a:xfrm>
          <a:prstGeom prst="rect">
            <a:avLst/>
          </a:prstGeom>
        </p:spPr>
      </p:pic>
    </p:spTree>
    <p:extLst>
      <p:ext uri="{BB962C8B-B14F-4D97-AF65-F5344CB8AC3E}">
        <p14:creationId xmlns:p14="http://schemas.microsoft.com/office/powerpoint/2010/main" val="118134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a:solidFill>
                  <a:schemeClr val="tx1"/>
                </a:solidFill>
              </a:rPr>
              <a:t>Time for some Definitions!</a:t>
            </a:r>
          </a:p>
        </p:txBody>
      </p:sp>
      <p:sp>
        <p:nvSpPr>
          <p:cNvPr id="3" name="Content Placeholder 2"/>
          <p:cNvSpPr>
            <a:spLocks noGrp="1"/>
          </p:cNvSpPr>
          <p:nvPr>
            <p:ph idx="1"/>
          </p:nvPr>
        </p:nvSpPr>
        <p:spPr>
          <a:xfrm>
            <a:off x="628649" y="1428750"/>
            <a:ext cx="11001376" cy="5257800"/>
          </a:xfrm>
        </p:spPr>
        <p:txBody>
          <a:bodyPr>
            <a:normAutofit fontScale="85000" lnSpcReduction="20000"/>
          </a:bodyPr>
          <a:lstStyle/>
          <a:p>
            <a:pPr marL="0" indent="0">
              <a:buNone/>
            </a:pPr>
            <a:r>
              <a:rPr lang="en-GB" dirty="0"/>
              <a:t>Rights =</a:t>
            </a:r>
          </a:p>
          <a:p>
            <a:pPr marL="0" indent="0">
              <a:buNone/>
            </a:pPr>
            <a:endParaRPr lang="en-GB" dirty="0"/>
          </a:p>
          <a:p>
            <a:r>
              <a:rPr lang="en-GB" dirty="0"/>
              <a:t> </a:t>
            </a:r>
            <a:r>
              <a:rPr lang="en-GB" b="1" dirty="0"/>
              <a:t>‘justified claims to the protection of a person’s important interests.’</a:t>
            </a:r>
            <a:r>
              <a:rPr lang="en-GB" dirty="0"/>
              <a:t> </a:t>
            </a:r>
          </a:p>
          <a:p>
            <a:pPr marL="0" indent="0">
              <a:buNone/>
            </a:pPr>
            <a:r>
              <a:rPr lang="en-GB" dirty="0"/>
              <a:t>	</a:t>
            </a:r>
            <a:r>
              <a:rPr lang="en-GB" sz="2100" dirty="0"/>
              <a:t>[</a:t>
            </a:r>
            <a:r>
              <a:rPr lang="en-GB" sz="2100" i="1" dirty="0"/>
              <a:t>Oxford Companion to Philosophy</a:t>
            </a:r>
            <a:r>
              <a:rPr lang="en-GB" sz="2100" dirty="0"/>
              <a:t>, p.776</a:t>
            </a:r>
            <a:r>
              <a:rPr lang="en-GB" dirty="0"/>
              <a:t>]</a:t>
            </a:r>
          </a:p>
          <a:p>
            <a:pPr marL="0" indent="0">
              <a:buNone/>
            </a:pPr>
            <a:endParaRPr lang="en-GB" dirty="0"/>
          </a:p>
          <a:p>
            <a:pPr marL="0" indent="0">
              <a:buNone/>
            </a:pPr>
            <a:endParaRPr lang="en-GB" b="1" dirty="0"/>
          </a:p>
          <a:p>
            <a:r>
              <a:rPr lang="en-GB" b="1" dirty="0"/>
              <a:t>‘Human rights are norms that help to protect all people everywhere from severe political, legal, and social abuses.’ </a:t>
            </a:r>
          </a:p>
          <a:p>
            <a:pPr marL="0" indent="0">
              <a:buNone/>
            </a:pPr>
            <a:r>
              <a:rPr lang="en-GB" dirty="0"/>
              <a:t>	</a:t>
            </a:r>
            <a:r>
              <a:rPr lang="en-GB" sz="1900" dirty="0"/>
              <a:t>[Stanford </a:t>
            </a:r>
            <a:r>
              <a:rPr lang="en-GB" sz="1900" dirty="0" err="1"/>
              <a:t>Encyclopedia</a:t>
            </a:r>
            <a:r>
              <a:rPr lang="en-GB" sz="1900" dirty="0"/>
              <a:t> of Philosophy]</a:t>
            </a:r>
          </a:p>
          <a:p>
            <a:endParaRPr lang="en-GB" dirty="0"/>
          </a:p>
          <a:p>
            <a:r>
              <a:rPr lang="en-GB" b="1" dirty="0"/>
              <a:t>‘The upholding of rights is thus essential for human dignity.’</a:t>
            </a:r>
            <a:r>
              <a:rPr lang="en-GB" dirty="0"/>
              <a:t> </a:t>
            </a:r>
          </a:p>
          <a:p>
            <a:pPr marL="0" indent="0">
              <a:buNone/>
            </a:pPr>
            <a:r>
              <a:rPr lang="en-GB" dirty="0"/>
              <a:t>	</a:t>
            </a:r>
            <a:r>
              <a:rPr lang="en-GB" sz="2100" dirty="0"/>
              <a:t>[The </a:t>
            </a:r>
            <a:r>
              <a:rPr lang="en-GB" sz="2100" i="1" dirty="0"/>
              <a:t>Oxford Companion to Philosophy ]</a:t>
            </a:r>
            <a:endParaRPr lang="en-GB" sz="2100" dirty="0"/>
          </a:p>
          <a:p>
            <a:endParaRPr lang="en-GB" dirty="0"/>
          </a:p>
          <a:p>
            <a:pPr marL="0" indent="0">
              <a:buNone/>
            </a:pPr>
            <a:r>
              <a:rPr lang="en-GB" dirty="0"/>
              <a:t> </a:t>
            </a:r>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8841184" y="286603"/>
            <a:ext cx="2991642" cy="1594585"/>
          </a:xfrm>
          <a:prstGeom prst="rect">
            <a:avLst/>
          </a:prstGeom>
        </p:spPr>
      </p:pic>
    </p:spTree>
    <p:extLst>
      <p:ext uri="{BB962C8B-B14F-4D97-AF65-F5344CB8AC3E}">
        <p14:creationId xmlns:p14="http://schemas.microsoft.com/office/powerpoint/2010/main" val="334487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1000"/>
                                        <p:tgtEl>
                                          <p:spTgt spid="3">
                                            <p:txEl>
                                              <p:pRg st="6" end="6"/>
                                            </p:txEl>
                                          </p:spTgt>
                                        </p:tgtEl>
                                      </p:cBhvr>
                                    </p:animEffect>
                                    <p:anim calcmode="lin" valueType="num">
                                      <p:cBhvr>
                                        <p:cTn id="2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anim calcmode="lin" valueType="num">
                                      <p:cBhvr>
                                        <p:cTn id="2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Effect transition="in" filter="fade">
                                      <p:cBhvr>
                                        <p:cTn id="31" dur="1000"/>
                                        <p:tgtEl>
                                          <p:spTgt spid="3">
                                            <p:txEl>
                                              <p:pRg st="9" end="9"/>
                                            </p:txEl>
                                          </p:spTgt>
                                        </p:tgtEl>
                                      </p:cBhvr>
                                    </p:animEffect>
                                    <p:anim calcmode="lin" valueType="num">
                                      <p:cBhvr>
                                        <p:cTn id="32"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9" end="9"/>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animEffect transition="in" filter="fade">
                                      <p:cBhvr>
                                        <p:cTn id="36" dur="1000"/>
                                        <p:tgtEl>
                                          <p:spTgt spid="3">
                                            <p:txEl>
                                              <p:pRg st="10" end="10"/>
                                            </p:txEl>
                                          </p:spTgt>
                                        </p:tgtEl>
                                      </p:cBhvr>
                                    </p:animEffect>
                                    <p:anim calcmode="lin" valueType="num">
                                      <p:cBhvr>
                                        <p:cTn id="3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05" y="286603"/>
            <a:ext cx="10058400" cy="842110"/>
          </a:xfrm>
        </p:spPr>
        <p:txBody>
          <a:bodyPr/>
          <a:lstStyle/>
          <a:p>
            <a:r>
              <a:rPr lang="en-GB" dirty="0">
                <a:solidFill>
                  <a:schemeClr val="tx1"/>
                </a:solidFill>
              </a:rPr>
              <a:t>Time for some Definitions!</a:t>
            </a:r>
          </a:p>
        </p:txBody>
      </p:sp>
      <p:sp>
        <p:nvSpPr>
          <p:cNvPr id="3" name="Content Placeholder 2"/>
          <p:cNvSpPr>
            <a:spLocks noGrp="1"/>
          </p:cNvSpPr>
          <p:nvPr>
            <p:ph idx="1"/>
          </p:nvPr>
        </p:nvSpPr>
        <p:spPr>
          <a:xfrm>
            <a:off x="628649" y="1428750"/>
            <a:ext cx="9915526" cy="5257800"/>
          </a:xfrm>
        </p:spPr>
        <p:txBody>
          <a:bodyPr>
            <a:normAutofit fontScale="92500" lnSpcReduction="20000"/>
          </a:bodyPr>
          <a:lstStyle/>
          <a:p>
            <a:pPr marL="0" indent="0">
              <a:buNone/>
            </a:pPr>
            <a:r>
              <a:rPr lang="en-GB" dirty="0"/>
              <a:t>Human rights are :</a:t>
            </a:r>
          </a:p>
          <a:p>
            <a:pPr marL="0" indent="0">
              <a:buNone/>
            </a:pPr>
            <a:endParaRPr lang="en-GB" dirty="0"/>
          </a:p>
          <a:p>
            <a:pPr marL="514350" indent="-514350">
              <a:buAutoNum type="arabicParenR"/>
            </a:pPr>
            <a:r>
              <a:rPr lang="en-GB" dirty="0"/>
              <a:t>Rights – claim rights that impose duties or responsibilities on their addressees or duty-bearers.</a:t>
            </a:r>
          </a:p>
          <a:p>
            <a:pPr marL="514350" indent="-514350">
              <a:buAutoNum type="arabicParenR"/>
            </a:pPr>
            <a:endParaRPr lang="en-GB" dirty="0"/>
          </a:p>
          <a:p>
            <a:pPr marL="514350" indent="-514350">
              <a:buAutoNum type="arabicParenR"/>
            </a:pPr>
            <a:r>
              <a:rPr lang="en-GB" dirty="0"/>
              <a:t>Human rights are plural  - problem of “rights escalation”?</a:t>
            </a:r>
          </a:p>
          <a:p>
            <a:pPr marL="514350" indent="-514350">
              <a:buAutoNum type="arabicParenR"/>
            </a:pPr>
            <a:endParaRPr lang="en-GB" dirty="0"/>
          </a:p>
          <a:p>
            <a:pPr marL="514350" indent="-514350">
              <a:buAutoNum type="arabicParenR"/>
            </a:pPr>
            <a:r>
              <a:rPr lang="en-GB" dirty="0"/>
              <a:t>Human rights are universal. All living humans—or perhaps all living persons—have human rights.</a:t>
            </a:r>
          </a:p>
          <a:p>
            <a:pPr marL="514350" indent="-514350">
              <a:buAutoNum type="arabicParenR"/>
            </a:pPr>
            <a:endParaRPr lang="en-GB" dirty="0"/>
          </a:p>
          <a:p>
            <a:pPr marL="514350" indent="-514350">
              <a:buAutoNum type="arabicParenR"/>
            </a:pPr>
            <a:r>
              <a:rPr lang="en-GB" dirty="0"/>
              <a:t>Human rights have high-priority. Maurice Cranston held that human rights are matters of “paramount importance” and their violation “a grave affront to justice” (Cranston 1967)</a:t>
            </a:r>
          </a:p>
          <a:p>
            <a:pPr marL="0" indent="0">
              <a:buNone/>
            </a:pPr>
            <a:r>
              <a:rPr lang="en-GB" dirty="0"/>
              <a:t> </a:t>
            </a:r>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8748584" y="282063"/>
            <a:ext cx="3176842" cy="1693299"/>
          </a:xfrm>
          <a:prstGeom prst="rect">
            <a:avLst/>
          </a:prstGeom>
        </p:spPr>
      </p:pic>
    </p:spTree>
    <p:extLst>
      <p:ext uri="{BB962C8B-B14F-4D97-AF65-F5344CB8AC3E}">
        <p14:creationId xmlns:p14="http://schemas.microsoft.com/office/powerpoint/2010/main" val="923031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1000"/>
                                        <p:tgtEl>
                                          <p:spTgt spid="3">
                                            <p:txEl>
                                              <p:pRg st="8" end="8"/>
                                            </p:txEl>
                                          </p:spTgt>
                                        </p:tgtEl>
                                      </p:cBhvr>
                                    </p:animEffect>
                                    <p:anim calcmode="lin" valueType="num">
                                      <p:cBhvr>
                                        <p:cTn id="2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 The Right to Work?</a:t>
            </a:r>
          </a:p>
        </p:txBody>
      </p:sp>
      <p:sp>
        <p:nvSpPr>
          <p:cNvPr id="3" name="Content Placeholder 2"/>
          <p:cNvSpPr>
            <a:spLocks noGrp="1"/>
          </p:cNvSpPr>
          <p:nvPr>
            <p:ph idx="1"/>
          </p:nvPr>
        </p:nvSpPr>
        <p:spPr>
          <a:xfrm>
            <a:off x="734237" y="1839912"/>
            <a:ext cx="10233800" cy="4351338"/>
          </a:xfrm>
        </p:spPr>
        <p:txBody>
          <a:bodyPr>
            <a:normAutofit/>
          </a:bodyPr>
          <a:lstStyle/>
          <a:p>
            <a:r>
              <a:rPr lang="en-GB" b="1" dirty="0"/>
              <a:t>International Covenant on Economic, Social and Cultural Rights</a:t>
            </a:r>
          </a:p>
          <a:p>
            <a:pPr marL="0" indent="0">
              <a:buNone/>
            </a:pPr>
            <a:r>
              <a:rPr lang="en-GB" sz="2000" dirty="0"/>
              <a:t>[</a:t>
            </a:r>
            <a:r>
              <a:rPr lang="en-GB" sz="2000" b="1" dirty="0"/>
              <a:t>Adopted and opened for signature, ratification and accession by General Assembly resolution 2200A (XXI) of 16 December 1966]</a:t>
            </a:r>
          </a:p>
          <a:p>
            <a:pPr marL="0" indent="0">
              <a:buNone/>
            </a:pPr>
            <a:endParaRPr lang="en-GB" b="1" i="1" dirty="0"/>
          </a:p>
          <a:p>
            <a:pPr marL="0" indent="0">
              <a:buNone/>
            </a:pPr>
            <a:endParaRPr lang="en-GB" b="1" i="1" dirty="0"/>
          </a:p>
          <a:p>
            <a:pPr marL="0" indent="0">
              <a:buNone/>
            </a:pPr>
            <a:r>
              <a:rPr lang="en-GB" b="1" i="1" dirty="0"/>
              <a:t>Article 6 </a:t>
            </a:r>
            <a:endParaRPr lang="en-GB" dirty="0"/>
          </a:p>
          <a:p>
            <a:pPr marL="0" indent="0">
              <a:buNone/>
            </a:pPr>
            <a:r>
              <a:rPr lang="en-GB" dirty="0"/>
              <a:t>1. The States Parties to the present Covenant recognize the right to work, which includes the right of everyone to the opportunity to gain his living by work which he freely chooses or accepts, and will take appropriate steps to safeguard this right.</a:t>
            </a:r>
          </a:p>
          <a:p>
            <a:pPr marL="0" indent="0">
              <a:buNone/>
            </a:pPr>
            <a:endParaRPr lang="en-GB" dirty="0"/>
          </a:p>
        </p:txBody>
      </p:sp>
    </p:spTree>
    <p:extLst>
      <p:ext uri="{BB962C8B-B14F-4D97-AF65-F5344CB8AC3E}">
        <p14:creationId xmlns:p14="http://schemas.microsoft.com/office/powerpoint/2010/main" val="1916135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1000"/>
                                        <p:tgtEl>
                                          <p:spTgt spid="3">
                                            <p:txEl>
                                              <p:pRg st="5" end="5"/>
                                            </p:txEl>
                                          </p:spTgt>
                                        </p:tgtEl>
                                      </p:cBhvr>
                                    </p:animEffect>
                                    <p:anim calcmode="lin" valueType="num">
                                      <p:cBhvr>
                                        <p:cTn id="1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 The Right to Work?</a:t>
            </a:r>
          </a:p>
        </p:txBody>
      </p:sp>
      <p:sp>
        <p:nvSpPr>
          <p:cNvPr id="3" name="Content Placeholder 2"/>
          <p:cNvSpPr>
            <a:spLocks noGrp="1"/>
          </p:cNvSpPr>
          <p:nvPr>
            <p:ph idx="1"/>
          </p:nvPr>
        </p:nvSpPr>
        <p:spPr>
          <a:xfrm>
            <a:off x="734237" y="1839912"/>
            <a:ext cx="10233800" cy="4351338"/>
          </a:xfrm>
        </p:spPr>
        <p:txBody>
          <a:bodyPr>
            <a:normAutofit/>
          </a:bodyPr>
          <a:lstStyle/>
          <a:p>
            <a:pPr marL="514350" indent="-514350">
              <a:buAutoNum type="arabicParenR"/>
            </a:pPr>
            <a:r>
              <a:rPr lang="en-GB" dirty="0"/>
              <a:t>Subject to duty provision?</a:t>
            </a:r>
          </a:p>
          <a:p>
            <a:pPr marL="0" indent="0">
              <a:buNone/>
            </a:pPr>
            <a:endParaRPr lang="en-GB" dirty="0"/>
          </a:p>
          <a:p>
            <a:pPr marL="0" indent="0">
              <a:buNone/>
            </a:pPr>
            <a:r>
              <a:rPr lang="en-GB" dirty="0"/>
              <a:t>2) Plural?  </a:t>
            </a:r>
          </a:p>
          <a:p>
            <a:pPr marL="0" indent="0">
              <a:buNone/>
            </a:pPr>
            <a:endParaRPr lang="en-GB" dirty="0"/>
          </a:p>
          <a:p>
            <a:pPr marL="0" indent="0">
              <a:buNone/>
            </a:pPr>
            <a:r>
              <a:rPr lang="en-GB" dirty="0"/>
              <a:t>3) Universal?</a:t>
            </a:r>
          </a:p>
          <a:p>
            <a:pPr marL="0" indent="0">
              <a:buNone/>
            </a:pPr>
            <a:endParaRPr lang="en-GB" dirty="0"/>
          </a:p>
          <a:p>
            <a:pPr marL="0" indent="0">
              <a:buNone/>
            </a:pPr>
            <a:r>
              <a:rPr lang="en-GB" dirty="0"/>
              <a:t>4) High-priority? Maurice Cranston held that human rights are matters of “paramount importance” and their violation “a grave affront to justice” (Cranston 1967)</a:t>
            </a:r>
          </a:p>
          <a:p>
            <a:pPr marL="0" indent="0">
              <a:buNone/>
            </a:pPr>
            <a:endParaRPr lang="en-GB" dirty="0"/>
          </a:p>
        </p:txBody>
      </p:sp>
    </p:spTree>
    <p:extLst>
      <p:ext uri="{BB962C8B-B14F-4D97-AF65-F5344CB8AC3E}">
        <p14:creationId xmlns:p14="http://schemas.microsoft.com/office/powerpoint/2010/main" val="3139025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1000"/>
                                        <p:tgtEl>
                                          <p:spTgt spid="3">
                                            <p:txEl>
                                              <p:pRg st="6" end="6"/>
                                            </p:txEl>
                                          </p:spTgt>
                                        </p:tgtEl>
                                      </p:cBhvr>
                                    </p:animEffect>
                                    <p:anim calcmode="lin" valueType="num">
                                      <p:cBhvr>
                                        <p:cTn id="2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docProps/app.xml><?xml version="1.0" encoding="utf-8"?>
<Properties xmlns="http://schemas.openxmlformats.org/officeDocument/2006/extended-properties" xmlns:vt="http://schemas.openxmlformats.org/officeDocument/2006/docPropsVTypes">
  <Template>Depth</Template>
  <TotalTime>1184</TotalTime>
  <Words>1277</Words>
  <Application>Microsoft Office PowerPoint</Application>
  <PresentationFormat>Widescreen</PresentationFormat>
  <Paragraphs>197</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Corbel</vt:lpstr>
      <vt:lpstr>Wingdings</vt:lpstr>
      <vt:lpstr>Depth</vt:lpstr>
      <vt:lpstr>An Introduction to Human Rights</vt:lpstr>
      <vt:lpstr>An Introduction to Human Rights</vt:lpstr>
      <vt:lpstr>An Introduction to Human Rights</vt:lpstr>
      <vt:lpstr>Example: The Independence vote in Catalonia</vt:lpstr>
      <vt:lpstr>1. Philosophical Problems in the Theory and Practice of Human Rights. </vt:lpstr>
      <vt:lpstr>The de facto existence of “Bills of Rights”?</vt:lpstr>
      <vt:lpstr>Universal Declaration of Human Rights (United Nations, 1948)</vt:lpstr>
      <vt:lpstr>PowerPoint Presentation</vt:lpstr>
      <vt:lpstr>Q: are human rights “inalienable”?</vt:lpstr>
      <vt:lpstr>Should You Torture the Fat Man?</vt:lpstr>
      <vt:lpstr>Questions</vt:lpstr>
      <vt:lpstr>Time for some Definitions!</vt:lpstr>
      <vt:lpstr>Time for some Definitions!</vt:lpstr>
      <vt:lpstr>Time for some Definitions!</vt:lpstr>
      <vt:lpstr>Time for some Definitions!</vt:lpstr>
      <vt:lpstr>Hohfeld’s Definitions!</vt:lpstr>
      <vt:lpstr>Hohfeld’s Definitions!</vt:lpstr>
      <vt:lpstr>Hohfeld’s Definitions!</vt:lpstr>
      <vt:lpstr>Hohfeld’s Definitions!</vt:lpstr>
      <vt:lpstr>National Action: 11 suspected members of banned neo-Nazi terror group arrested in England and Wales</vt:lpstr>
      <vt:lpstr>Time for some Definitions!</vt:lpstr>
      <vt:lpstr>Time for some Definitions!</vt:lpstr>
      <vt:lpstr>Example – The Right to Work?</vt:lpstr>
      <vt:lpstr>Example – The Right to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Introduction to Human Rights</dc:title>
  <dc:creator>kirsty palmer</dc:creator>
  <cp:lastModifiedBy>Davis</cp:lastModifiedBy>
  <cp:revision>45</cp:revision>
  <dcterms:created xsi:type="dcterms:W3CDTF">2017-09-27T09:54:41Z</dcterms:created>
  <dcterms:modified xsi:type="dcterms:W3CDTF">2017-10-10T20:08:28Z</dcterms:modified>
</cp:coreProperties>
</file>