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7" r:id="rId1"/>
  </p:sldMasterIdLst>
  <p:sldIdLst>
    <p:sldId id="297" r:id="rId2"/>
    <p:sldId id="257" r:id="rId3"/>
    <p:sldId id="275" r:id="rId4"/>
    <p:sldId id="304" r:id="rId5"/>
    <p:sldId id="277" r:id="rId6"/>
    <p:sldId id="305" r:id="rId7"/>
    <p:sldId id="278" r:id="rId8"/>
    <p:sldId id="306" r:id="rId9"/>
    <p:sldId id="307" r:id="rId10"/>
    <p:sldId id="308" r:id="rId11"/>
    <p:sldId id="309" r:id="rId12"/>
    <p:sldId id="310" r:id="rId13"/>
    <p:sldId id="311" r:id="rId14"/>
    <p:sldId id="312" r:id="rId15"/>
    <p:sldId id="313" r:id="rId16"/>
    <p:sldId id="281" r:id="rId17"/>
    <p:sldId id="30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84" y="9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72828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2/23/2026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840602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291454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54C80-263E-416B-A8E0-580EDEADCBDC}" type="datetimeFigureOut">
              <a:rPr lang="en-US" dirty="0"/>
              <a:t>2/23/2026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40094365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40159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84061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89807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682395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2/23/2026</a:t>
            </a:fld>
            <a:endParaRPr lang="en-US" dirty="0"/>
          </a:p>
        </p:txBody>
      </p:sp>
    </p:spTree>
    <p:extLst>
      <p:ext uri="{BB962C8B-B14F-4D97-AF65-F5344CB8AC3E}">
        <p14:creationId xmlns:p14="http://schemas.microsoft.com/office/powerpoint/2010/main" val="34967732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90390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505593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200735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041623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827716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35927712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50498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2/23/2026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95768254"/>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 id="2147483790" r:id="rId13"/>
    <p:sldLayoutId id="2147483791" r:id="rId14"/>
    <p:sldLayoutId id="2147483792" r:id="rId15"/>
    <p:sldLayoutId id="21474837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3BEA07-18DF-9608-C41F-7CA01C62F643}"/>
              </a:ext>
            </a:extLst>
          </p:cNvPr>
          <p:cNvSpPr>
            <a:spLocks noGrp="1"/>
          </p:cNvSpPr>
          <p:nvPr>
            <p:ph idx="1"/>
          </p:nvPr>
        </p:nvSpPr>
        <p:spPr>
          <a:xfrm>
            <a:off x="2133600" y="914400"/>
            <a:ext cx="8077200" cy="4572000"/>
          </a:xfrm>
        </p:spPr>
        <p:txBody>
          <a:bodyPr vert="horz" lIns="91440" tIns="45720" rIns="91440" bIns="45720" rtlCol="0">
            <a:normAutofit/>
          </a:bodyPr>
          <a:lstStyle/>
          <a:p>
            <a:pPr algn="ctr"/>
            <a:r>
              <a:rPr lang="en-US" sz="2000" b="1" dirty="0">
                <a:solidFill>
                  <a:schemeClr val="tx1"/>
                </a:solidFill>
              </a:rPr>
              <a:t>Student Name: Yahaddy Bangura</a:t>
            </a:r>
          </a:p>
          <a:p>
            <a:pPr algn="ctr"/>
            <a:r>
              <a:rPr lang="en-US" sz="2000" b="1" dirty="0">
                <a:solidFill>
                  <a:schemeClr val="tx1"/>
                </a:solidFill>
              </a:rPr>
              <a:t>Student ID:2315639</a:t>
            </a:r>
          </a:p>
          <a:p>
            <a:pPr algn="ctr"/>
            <a:r>
              <a:rPr lang="en-US" sz="2000" b="1" dirty="0" err="1">
                <a:solidFill>
                  <a:schemeClr val="tx1"/>
                </a:solidFill>
                <a:cs typeface="Arial" pitchFamily="34" charset="0"/>
              </a:rPr>
              <a:t>Programme</a:t>
            </a:r>
            <a:r>
              <a:rPr lang="en-US" sz="2000" b="1" dirty="0">
                <a:solidFill>
                  <a:schemeClr val="tx1"/>
                </a:solidFill>
                <a:cs typeface="Arial" pitchFamily="34" charset="0"/>
              </a:rPr>
              <a:t>: BSc (Hons) Health and Social Care</a:t>
            </a:r>
            <a:endParaRPr lang="en-GB" sz="2200" b="1" dirty="0">
              <a:solidFill>
                <a:schemeClr val="tx1"/>
              </a:solidFill>
            </a:endParaRPr>
          </a:p>
          <a:p>
            <a:pPr algn="ctr"/>
            <a:r>
              <a:rPr lang="en-US" sz="2000" b="1" dirty="0">
                <a:solidFill>
                  <a:schemeClr val="tx1"/>
                </a:solidFill>
                <a:cs typeface="Arial" pitchFamily="34" charset="0"/>
              </a:rPr>
              <a:t>Module: </a:t>
            </a:r>
            <a:r>
              <a:rPr lang="en-GB" sz="2000" b="1" dirty="0">
                <a:solidFill>
                  <a:schemeClr val="tx1"/>
                </a:solidFill>
                <a:cs typeface="Arial" pitchFamily="34" charset="0"/>
              </a:rPr>
              <a:t>:</a:t>
            </a:r>
            <a:r>
              <a:rPr lang="en-GB" sz="2000" b="1" dirty="0">
                <a:solidFill>
                  <a:schemeClr val="tx1"/>
                </a:solidFill>
              </a:rPr>
              <a:t> Empowering the older person</a:t>
            </a:r>
            <a:endParaRPr lang="en-US" sz="2000" b="1" dirty="0">
              <a:solidFill>
                <a:schemeClr val="tx1"/>
              </a:solidFill>
              <a:cs typeface="Arial" pitchFamily="34" charset="0"/>
            </a:endParaRPr>
          </a:p>
          <a:p>
            <a:pPr algn="ctr"/>
            <a:r>
              <a:rPr lang="en-US" sz="2000" b="1" dirty="0">
                <a:solidFill>
                  <a:schemeClr val="tx1"/>
                </a:solidFill>
                <a:cs typeface="Arial" pitchFamily="34" charset="0"/>
              </a:rPr>
              <a:t>Module Code:BMHP6027</a:t>
            </a:r>
          </a:p>
          <a:p>
            <a:pPr algn="ctr"/>
            <a:r>
              <a:rPr lang="en-GB" sz="2000" b="1" dirty="0">
                <a:solidFill>
                  <a:schemeClr val="tx1"/>
                </a:solidFill>
                <a:cs typeface="Arial" pitchFamily="34" charset="0"/>
              </a:rPr>
              <a:t>Lecturer: Rizwan Nadim</a:t>
            </a:r>
          </a:p>
          <a:p>
            <a:pPr algn="ctr"/>
            <a:r>
              <a:rPr lang="en-GB" sz="2000" b="1" dirty="0">
                <a:solidFill>
                  <a:schemeClr val="tx1"/>
                </a:solidFill>
                <a:cs typeface="Arial" pitchFamily="34" charset="0"/>
              </a:rPr>
              <a:t>Assignment Title:</a:t>
            </a:r>
            <a:r>
              <a:rPr lang="en-GB" sz="2000" b="1" dirty="0">
                <a:solidFill>
                  <a:schemeClr val="tx1"/>
                </a:solidFill>
              </a:rPr>
              <a:t> individual presentation</a:t>
            </a:r>
            <a:endParaRPr lang="en-US" sz="2000" b="1" dirty="0">
              <a:solidFill>
                <a:schemeClr val="tx1"/>
              </a:solidFill>
            </a:endParaRPr>
          </a:p>
        </p:txBody>
      </p:sp>
      <p:pic>
        <p:nvPicPr>
          <p:cNvPr id="5" name="Picture 4" descr="Piano keys">
            <a:extLst>
              <a:ext uri="{FF2B5EF4-FFF2-40B4-BE49-F238E27FC236}">
                <a16:creationId xmlns:a16="http://schemas.microsoft.com/office/drawing/2014/main" id="{BF0FBE2A-77DD-1F2F-0B91-29071AE44FAB}"/>
              </a:ext>
            </a:extLst>
          </p:cNvPr>
          <p:cNvPicPr>
            <a:picLocks noChangeAspect="1"/>
          </p:cNvPicPr>
          <p:nvPr/>
        </p:nvPicPr>
        <p:blipFill rotWithShape="1">
          <a:blip r:embed="rId2"/>
          <a:srcRect l="44343" r="29695" b="2296"/>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Tree>
    <p:extLst>
      <p:ext uri="{BB962C8B-B14F-4D97-AF65-F5344CB8AC3E}">
        <p14:creationId xmlns:p14="http://schemas.microsoft.com/office/powerpoint/2010/main" val="2578133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F7123A-3E31-1AD9-4D62-58A1788D60C5}"/>
              </a:ext>
            </a:extLst>
          </p:cNvPr>
          <p:cNvSpPr>
            <a:spLocks noGrp="1"/>
          </p:cNvSpPr>
          <p:nvPr>
            <p:ph type="title"/>
          </p:nvPr>
        </p:nvSpPr>
        <p:spPr>
          <a:xfrm>
            <a:off x="2547637" y="237072"/>
            <a:ext cx="6424440" cy="1320800"/>
          </a:xfrm>
        </p:spPr>
        <p:txBody>
          <a:bodyPr vert="horz" lIns="91440" tIns="45720" rIns="91440" bIns="45720" rtlCol="0" anchor="t">
            <a:normAutofit/>
          </a:bodyPr>
          <a:lstStyle/>
          <a:p>
            <a:r>
              <a:rPr lang="en-US" sz="3200" b="1" dirty="0">
                <a:latin typeface="Arial" pitchFamily="34" charset="0"/>
                <a:cs typeface="Arial" pitchFamily="34" charset="0"/>
              </a:rPr>
              <a:t>Introduction</a:t>
            </a:r>
            <a:endParaRPr lang="en-US" b="1" dirty="0">
              <a:latin typeface="Arial" pitchFamily="34" charset="0"/>
              <a:cs typeface="Arial" pitchFamily="34" charset="0"/>
            </a:endParaRPr>
          </a:p>
        </p:txBody>
      </p:sp>
      <p:pic>
        <p:nvPicPr>
          <p:cNvPr id="6" name="Picture 5" descr="Light bulb on yellow background with sketched light beams and cord">
            <a:extLst>
              <a:ext uri="{FF2B5EF4-FFF2-40B4-BE49-F238E27FC236}">
                <a16:creationId xmlns:a16="http://schemas.microsoft.com/office/drawing/2014/main" id="{EF7D29AC-6797-7F12-F5D8-7013190F875A}"/>
              </a:ext>
            </a:extLst>
          </p:cNvPr>
          <p:cNvPicPr>
            <a:picLocks noChangeAspect="1"/>
          </p:cNvPicPr>
          <p:nvPr/>
        </p:nvPicPr>
        <p:blipFill rotWithShape="1">
          <a:blip r:embed="rId2"/>
          <a:srcRect l="64038" t="9091" r="13705"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31" name="Isosceles Triangle 30">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3683DF1A-B720-4358-FAEE-3026C03E3DD9}"/>
              </a:ext>
            </a:extLst>
          </p:cNvPr>
          <p:cNvSpPr txBox="1"/>
          <p:nvPr/>
        </p:nvSpPr>
        <p:spPr>
          <a:xfrm>
            <a:off x="2514600" y="834570"/>
            <a:ext cx="6781800" cy="388077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gn="just">
              <a:lnSpc>
                <a:spcPct val="150000"/>
              </a:lnSpc>
            </a:pPr>
            <a:r>
              <a:rPr lang="en-US" sz="1600" dirty="0">
                <a:latin typeface="Arial" pitchFamily="34" charset="0"/>
                <a:cs typeface="Arial" pitchFamily="34" charset="0"/>
              </a:rPr>
              <a:t>The UK is experiencing rapid demographic ageing, with over 11 million people aged 65 and over, comprising approximately one-fifth of the population (ONS, 2023). Increased longevity has intensified prevalence of </a:t>
            </a:r>
            <a:r>
              <a:rPr lang="en-US" sz="1600" dirty="0" err="1">
                <a:latin typeface="Arial" pitchFamily="34" charset="0"/>
                <a:cs typeface="Arial" pitchFamily="34" charset="0"/>
              </a:rPr>
              <a:t>multimorbidity</a:t>
            </a:r>
            <a:r>
              <a:rPr lang="en-US" sz="1600" dirty="0">
                <a:latin typeface="Arial" pitchFamily="34" charset="0"/>
                <a:cs typeface="Arial" pitchFamily="34" charset="0"/>
              </a:rPr>
              <a:t>, frailty, and complex care needs, placing escalating pressure on health and social care systems (NHS England, 2019).</a:t>
            </a:r>
          </a:p>
          <a:p>
            <a:pPr algn="just">
              <a:lnSpc>
                <a:spcPct val="150000"/>
              </a:lnSpc>
            </a:pPr>
            <a:r>
              <a:rPr lang="en-US" sz="1600" dirty="0">
                <a:latin typeface="Arial" pitchFamily="34" charset="0"/>
                <a:cs typeface="Arial" pitchFamily="34" charset="0"/>
              </a:rPr>
              <a:t>Contemporary policy </a:t>
            </a:r>
            <a:r>
              <a:rPr lang="en-US" sz="1600" dirty="0" err="1">
                <a:latin typeface="Arial" pitchFamily="34" charset="0"/>
                <a:cs typeface="Arial" pitchFamily="34" charset="0"/>
              </a:rPr>
              <a:t>emphasises</a:t>
            </a:r>
            <a:r>
              <a:rPr lang="en-US" sz="1600" dirty="0">
                <a:latin typeface="Arial" pitchFamily="34" charset="0"/>
                <a:cs typeface="Arial" pitchFamily="34" charset="0"/>
              </a:rPr>
              <a:t> empowerment, autonomy, dignity, and informed choice (Care Act 2014; WHO, 2020). Maintaining functional ability is crucial to enhance wellbeing and reduce preventable </a:t>
            </a:r>
            <a:r>
              <a:rPr lang="en-US" sz="1600" dirty="0" err="1">
                <a:latin typeface="Arial" pitchFamily="34" charset="0"/>
                <a:cs typeface="Arial" pitchFamily="34" charset="0"/>
              </a:rPr>
              <a:t>hospitalisation</a:t>
            </a:r>
            <a:r>
              <a:rPr lang="en-US" sz="1600" dirty="0">
                <a:latin typeface="Arial" pitchFamily="34" charset="0"/>
                <a:cs typeface="Arial" pitchFamily="34" charset="0"/>
              </a:rPr>
              <a:t>.</a:t>
            </a:r>
          </a:p>
          <a:p>
            <a:pPr algn="just">
              <a:lnSpc>
                <a:spcPct val="150000"/>
              </a:lnSpc>
            </a:pPr>
            <a:r>
              <a:rPr lang="en-US" sz="1600" dirty="0">
                <a:latin typeface="Arial" pitchFamily="34" charset="0"/>
                <a:cs typeface="Arial" pitchFamily="34" charset="0"/>
              </a:rPr>
              <a:t>This presentation critically evaluates the care and support needs of older adults, the effectiveness of UK provision and emerging technologies, and proposes evidence-informed recommendations.</a:t>
            </a:r>
          </a:p>
        </p:txBody>
      </p:sp>
    </p:spTree>
    <p:extLst>
      <p:ext uri="{BB962C8B-B14F-4D97-AF65-F5344CB8AC3E}">
        <p14:creationId xmlns:p14="http://schemas.microsoft.com/office/powerpoint/2010/main" val="3267155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Isosceles Triangle 12">
            <a:extLst>
              <a:ext uri="{FF2B5EF4-FFF2-40B4-BE49-F238E27FC236}">
                <a16:creationId xmlns:a16="http://schemas.microsoft.com/office/drawing/2014/main" id="{2A4588C6-4069-4731-BFB4-10F1E6D37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7" name="Straight Connector 16">
            <a:extLst>
              <a:ext uri="{FF2B5EF4-FFF2-40B4-BE49-F238E27FC236}">
                <a16:creationId xmlns:a16="http://schemas.microsoft.com/office/drawing/2014/main" id="{E0A9CA40-1F57-4A6D-ACDA-F720AA468C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B2A94EDB-B0FE-4678-8E69-0F137AE3BE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4E93B92B-0DD5-4277-9D69-972ABADC3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6190EEC-40D1-032B-B5A1-44718F723A7D}"/>
              </a:ext>
            </a:extLst>
          </p:cNvPr>
          <p:cNvSpPr>
            <a:spLocks noGrp="1"/>
          </p:cNvSpPr>
          <p:nvPr>
            <p:ph type="title"/>
          </p:nvPr>
        </p:nvSpPr>
        <p:spPr>
          <a:xfrm>
            <a:off x="2057400" y="304800"/>
            <a:ext cx="6487955" cy="1320800"/>
          </a:xfrm>
        </p:spPr>
        <p:txBody>
          <a:bodyPr vert="horz" lIns="91440" tIns="45720" rIns="91440" bIns="45720" rtlCol="0" anchor="t">
            <a:normAutofit/>
          </a:bodyPr>
          <a:lstStyle/>
          <a:p>
            <a:r>
              <a:rPr lang="en-US" sz="3200" b="1" dirty="0">
                <a:latin typeface="Arial" pitchFamily="34" charset="0"/>
                <a:cs typeface="Arial" pitchFamily="34" charset="0"/>
              </a:rPr>
              <a:t>Understanding the Older Person</a:t>
            </a:r>
          </a:p>
        </p:txBody>
      </p:sp>
      <p:sp>
        <p:nvSpPr>
          <p:cNvPr id="23" name="Rectangle 25">
            <a:extLst>
              <a:ext uri="{FF2B5EF4-FFF2-40B4-BE49-F238E27FC236}">
                <a16:creationId xmlns:a16="http://schemas.microsoft.com/office/drawing/2014/main" id="{7CE87768-354E-4E3F-8202-9F387CF50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09E5B98F-BD75-4A30-BF72-0A91074702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Content Placeholder 2">
            <a:extLst>
              <a:ext uri="{FF2B5EF4-FFF2-40B4-BE49-F238E27FC236}">
                <a16:creationId xmlns:a16="http://schemas.microsoft.com/office/drawing/2014/main" id="{8FF57B8E-5531-A2BE-4DAF-83C6E7EAD92A}"/>
              </a:ext>
            </a:extLst>
          </p:cNvPr>
          <p:cNvSpPr txBox="1">
            <a:spLocks/>
          </p:cNvSpPr>
          <p:nvPr/>
        </p:nvSpPr>
        <p:spPr>
          <a:xfrm>
            <a:off x="1637676" y="935532"/>
            <a:ext cx="7543800" cy="4017468"/>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sz="1600" dirty="0">
                <a:solidFill>
                  <a:schemeClr val="tx1"/>
                </a:solidFill>
                <a:latin typeface="Arial" pitchFamily="34" charset="0"/>
                <a:cs typeface="Arial" pitchFamily="34" charset="0"/>
              </a:rPr>
              <a:t>“Older person” typically defined as 65+, but this oversimplifies ageing (ONS, 2023)</a:t>
            </a:r>
          </a:p>
          <a:p>
            <a:r>
              <a:rPr lang="en-US" sz="1600" dirty="0">
                <a:solidFill>
                  <a:schemeClr val="tx1"/>
                </a:solidFill>
                <a:latin typeface="Arial" pitchFamily="34" charset="0"/>
                <a:cs typeface="Arial" pitchFamily="34" charset="0"/>
              </a:rPr>
              <a:t>Ageing shaped by social determinants: income, housing, education, healthcare (Marmot, 2020)</a:t>
            </a:r>
          </a:p>
          <a:p>
            <a:r>
              <a:rPr lang="en-US" sz="1600" dirty="0">
                <a:solidFill>
                  <a:schemeClr val="tx1"/>
                </a:solidFill>
                <a:latin typeface="Arial" pitchFamily="34" charset="0"/>
                <a:cs typeface="Arial" pitchFamily="34" charset="0"/>
              </a:rPr>
              <a:t>Healthy ageing = maintaining functional ability: physical, cognitive, emotional, social (WHO, 2020)</a:t>
            </a:r>
          </a:p>
          <a:p>
            <a:r>
              <a:rPr lang="en-US" sz="1600" dirty="0">
                <a:solidFill>
                  <a:schemeClr val="tx1"/>
                </a:solidFill>
                <a:latin typeface="Arial" pitchFamily="34" charset="0"/>
                <a:cs typeface="Arial" pitchFamily="34" charset="0"/>
              </a:rPr>
              <a:t>Declines in these areas reduce independence (WHO, 2020)</a:t>
            </a:r>
          </a:p>
          <a:p>
            <a:r>
              <a:rPr lang="en-US" sz="1600" dirty="0">
                <a:solidFill>
                  <a:schemeClr val="tx1"/>
                </a:solidFill>
                <a:latin typeface="Arial" pitchFamily="34" charset="0"/>
                <a:cs typeface="Arial" pitchFamily="34" charset="0"/>
              </a:rPr>
              <a:t>Active ageing policies may </a:t>
            </a:r>
            <a:r>
              <a:rPr lang="en-US" sz="1600" dirty="0" err="1">
                <a:solidFill>
                  <a:schemeClr val="tx1"/>
                </a:solidFill>
                <a:latin typeface="Arial" pitchFamily="34" charset="0"/>
                <a:cs typeface="Arial" pitchFamily="34" charset="0"/>
              </a:rPr>
              <a:t>marginalise</a:t>
            </a:r>
            <a:r>
              <a:rPr lang="en-US" sz="1600" dirty="0">
                <a:solidFill>
                  <a:schemeClr val="tx1"/>
                </a:solidFill>
                <a:latin typeface="Arial" pitchFamily="34" charset="0"/>
                <a:cs typeface="Arial" pitchFamily="34" charset="0"/>
              </a:rPr>
              <a:t> frail or cognitively impaired individuals (Walker, 2018)</a:t>
            </a:r>
          </a:p>
          <a:p>
            <a:r>
              <a:rPr lang="en-US" sz="1600" dirty="0" err="1">
                <a:solidFill>
                  <a:schemeClr val="tx1"/>
                </a:solidFill>
                <a:latin typeface="Arial" pitchFamily="34" charset="0"/>
                <a:cs typeface="Arial" pitchFamily="34" charset="0"/>
              </a:rPr>
              <a:t>Recognising</a:t>
            </a:r>
            <a:r>
              <a:rPr lang="en-US" sz="1600" dirty="0">
                <a:solidFill>
                  <a:schemeClr val="tx1"/>
                </a:solidFill>
                <a:latin typeface="Arial" pitchFamily="34" charset="0"/>
                <a:cs typeface="Arial" pitchFamily="34" charset="0"/>
              </a:rPr>
              <a:t> heterogeneity, </a:t>
            </a:r>
            <a:r>
              <a:rPr lang="en-US" sz="1600" dirty="0" err="1">
                <a:solidFill>
                  <a:schemeClr val="tx1"/>
                </a:solidFill>
                <a:latin typeface="Arial" pitchFamily="34" charset="0"/>
                <a:cs typeface="Arial" pitchFamily="34" charset="0"/>
              </a:rPr>
              <a:t>intersectionality</a:t>
            </a:r>
            <a:r>
              <a:rPr lang="en-US" sz="1600" dirty="0">
                <a:solidFill>
                  <a:schemeClr val="tx1"/>
                </a:solidFill>
                <a:latin typeface="Arial" pitchFamily="34" charset="0"/>
                <a:cs typeface="Arial" pitchFamily="34" charset="0"/>
              </a:rPr>
              <a:t>, and structural factors is essential</a:t>
            </a:r>
          </a:p>
          <a:p>
            <a:pPr algn="just">
              <a:lnSpc>
                <a:spcPct val="90000"/>
              </a:lnSpc>
            </a:pPr>
            <a:endParaRPr lang="en-US" sz="1400" dirty="0">
              <a:solidFill>
                <a:schemeClr val="tx1"/>
              </a:solidFill>
            </a:endParaRPr>
          </a:p>
          <a:p>
            <a:pPr marL="0" indent="0" algn="just">
              <a:lnSpc>
                <a:spcPct val="90000"/>
              </a:lnSpc>
            </a:pPr>
            <a:endParaRPr lang="en-US" sz="1400" dirty="0">
              <a:solidFill>
                <a:schemeClr val="tx1"/>
              </a:solidFill>
            </a:endParaRPr>
          </a:p>
          <a:p>
            <a:pPr marL="0" indent="0" algn="just">
              <a:lnSpc>
                <a:spcPct val="90000"/>
              </a:lnSpc>
            </a:pPr>
            <a:endParaRPr lang="en-US" sz="1400" dirty="0">
              <a:solidFill>
                <a:schemeClr val="tx1"/>
              </a:solidFill>
            </a:endParaRPr>
          </a:p>
          <a:p>
            <a:pPr algn="just">
              <a:lnSpc>
                <a:spcPct val="90000"/>
              </a:lnSpc>
            </a:pPr>
            <a:endParaRPr lang="en-US" sz="1400" dirty="0">
              <a:solidFill>
                <a:schemeClr val="tx1"/>
              </a:solidFill>
            </a:endParaRPr>
          </a:p>
        </p:txBody>
      </p:sp>
      <p:sp>
        <p:nvSpPr>
          <p:cNvPr id="27" name="Rectangle 27">
            <a:extLst>
              <a:ext uri="{FF2B5EF4-FFF2-40B4-BE49-F238E27FC236}">
                <a16:creationId xmlns:a16="http://schemas.microsoft.com/office/drawing/2014/main" id="{8AAB91E3-41BE-4478-BF23-A24D43E14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96DFC7EA-8516-41F1-8ED9-C0A8E1E08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E24E972C-8744-4CFA-B783-41EA3CC381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C7C88F2E-E233-48BA-B85F-D06BA522B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47558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Isosceles Triangle 12">
            <a:extLst>
              <a:ext uri="{FF2B5EF4-FFF2-40B4-BE49-F238E27FC236}">
                <a16:creationId xmlns:a16="http://schemas.microsoft.com/office/drawing/2014/main" id="{2A4588C6-4069-4731-BFB4-10F1E6D37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7" name="Straight Connector 16">
            <a:extLst>
              <a:ext uri="{FF2B5EF4-FFF2-40B4-BE49-F238E27FC236}">
                <a16:creationId xmlns:a16="http://schemas.microsoft.com/office/drawing/2014/main" id="{E0A9CA40-1F57-4A6D-ACDA-F720AA468C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B2A94EDB-B0FE-4678-8E69-0F137AE3BE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4E93B92B-0DD5-4277-9D69-972ABADC3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6190EEC-40D1-032B-B5A1-44718F723A7D}"/>
              </a:ext>
            </a:extLst>
          </p:cNvPr>
          <p:cNvSpPr>
            <a:spLocks noGrp="1"/>
          </p:cNvSpPr>
          <p:nvPr>
            <p:ph type="title"/>
          </p:nvPr>
        </p:nvSpPr>
        <p:spPr>
          <a:xfrm>
            <a:off x="2165598" y="152400"/>
            <a:ext cx="6766735" cy="1320800"/>
          </a:xfrm>
        </p:spPr>
        <p:txBody>
          <a:bodyPr vert="horz" lIns="91440" tIns="45720" rIns="91440" bIns="45720" rtlCol="0" anchor="t">
            <a:normAutofit/>
          </a:bodyPr>
          <a:lstStyle/>
          <a:p>
            <a:r>
              <a:rPr lang="en-US" sz="3200" b="1" dirty="0">
                <a:latin typeface="Arial" pitchFamily="34" charset="0"/>
                <a:cs typeface="Arial" pitchFamily="34" charset="0"/>
              </a:rPr>
              <a:t>Multidimensional Care and Support Needs</a:t>
            </a:r>
          </a:p>
        </p:txBody>
      </p:sp>
      <p:sp>
        <p:nvSpPr>
          <p:cNvPr id="23" name="Rectangle 25">
            <a:extLst>
              <a:ext uri="{FF2B5EF4-FFF2-40B4-BE49-F238E27FC236}">
                <a16:creationId xmlns:a16="http://schemas.microsoft.com/office/drawing/2014/main" id="{7CE87768-354E-4E3F-8202-9F387CF50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09E5B98F-BD75-4A30-BF72-0A91074702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Content Placeholder 2">
            <a:extLst>
              <a:ext uri="{FF2B5EF4-FFF2-40B4-BE49-F238E27FC236}">
                <a16:creationId xmlns:a16="http://schemas.microsoft.com/office/drawing/2014/main" id="{8FF57B8E-5531-A2BE-4DAF-83C6E7EAD92A}"/>
              </a:ext>
            </a:extLst>
          </p:cNvPr>
          <p:cNvSpPr txBox="1">
            <a:spLocks/>
          </p:cNvSpPr>
          <p:nvPr/>
        </p:nvSpPr>
        <p:spPr>
          <a:xfrm>
            <a:off x="1827212" y="1206465"/>
            <a:ext cx="7543800" cy="4017468"/>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sz="1600" dirty="0" err="1">
                <a:solidFill>
                  <a:schemeClr val="tx1"/>
                </a:solidFill>
                <a:latin typeface="Arial" pitchFamily="34" charset="0"/>
                <a:cs typeface="Arial" pitchFamily="34" charset="0"/>
              </a:rPr>
              <a:t>Multimorbidity</a:t>
            </a:r>
            <a:r>
              <a:rPr lang="en-US" sz="1600" dirty="0">
                <a:solidFill>
                  <a:schemeClr val="tx1"/>
                </a:solidFill>
                <a:latin typeface="Arial" pitchFamily="34" charset="0"/>
                <a:cs typeface="Arial" pitchFamily="34" charset="0"/>
              </a:rPr>
              <a:t> and frailty increase complexity of care (Clegg et al., 2013)</a:t>
            </a:r>
          </a:p>
          <a:p>
            <a:r>
              <a:rPr lang="en-US" sz="1600" dirty="0">
                <a:solidFill>
                  <a:schemeClr val="tx1"/>
                </a:solidFill>
                <a:latin typeface="Arial" pitchFamily="34" charset="0"/>
                <a:cs typeface="Arial" pitchFamily="34" charset="0"/>
              </a:rPr>
              <a:t>Dementia and cognitive decline affect autonomy and safeguarding (Alzheimer’s Society, 2023)</a:t>
            </a:r>
          </a:p>
          <a:p>
            <a:r>
              <a:rPr lang="en-US" sz="1600" dirty="0">
                <a:solidFill>
                  <a:schemeClr val="tx1"/>
                </a:solidFill>
                <a:latin typeface="Arial" pitchFamily="34" charset="0"/>
                <a:cs typeface="Arial" pitchFamily="34" charset="0"/>
              </a:rPr>
              <a:t>Depression and loneliness are prevalent yet under-</a:t>
            </a:r>
            <a:r>
              <a:rPr lang="en-US" sz="1600" dirty="0" err="1">
                <a:solidFill>
                  <a:schemeClr val="tx1"/>
                </a:solidFill>
                <a:latin typeface="Arial" pitchFamily="34" charset="0"/>
                <a:cs typeface="Arial" pitchFamily="34" charset="0"/>
              </a:rPr>
              <a:t>recognised</a:t>
            </a:r>
            <a:r>
              <a:rPr lang="en-US" sz="1600" dirty="0">
                <a:solidFill>
                  <a:schemeClr val="tx1"/>
                </a:solidFill>
                <a:latin typeface="Arial" pitchFamily="34" charset="0"/>
                <a:cs typeface="Arial" pitchFamily="34" charset="0"/>
              </a:rPr>
              <a:t> (Age UK, 2023)</a:t>
            </a:r>
          </a:p>
          <a:p>
            <a:r>
              <a:rPr lang="en-US" sz="1600" dirty="0">
                <a:solidFill>
                  <a:schemeClr val="tx1"/>
                </a:solidFill>
                <a:latin typeface="Arial" pitchFamily="34" charset="0"/>
                <a:cs typeface="Arial" pitchFamily="34" charset="0"/>
              </a:rPr>
              <a:t>Socioeconomic inequality shapes access to care (Marmot, 2020)</a:t>
            </a:r>
          </a:p>
          <a:p>
            <a:r>
              <a:rPr lang="en-US" sz="1600" dirty="0" err="1">
                <a:solidFill>
                  <a:schemeClr val="tx1"/>
                </a:solidFill>
                <a:latin typeface="Arial" pitchFamily="34" charset="0"/>
                <a:cs typeface="Arial" pitchFamily="34" charset="0"/>
              </a:rPr>
              <a:t>Medicalised</a:t>
            </a:r>
            <a:r>
              <a:rPr lang="en-US" sz="1600" dirty="0">
                <a:solidFill>
                  <a:schemeClr val="tx1"/>
                </a:solidFill>
                <a:latin typeface="Arial" pitchFamily="34" charset="0"/>
                <a:cs typeface="Arial" pitchFamily="34" charset="0"/>
              </a:rPr>
              <a:t> models alone are insufficient for holistic wellbeing</a:t>
            </a:r>
          </a:p>
          <a:p>
            <a:pPr algn="just">
              <a:lnSpc>
                <a:spcPct val="90000"/>
              </a:lnSpc>
            </a:pPr>
            <a:endParaRPr lang="en-US" sz="1400" dirty="0">
              <a:solidFill>
                <a:schemeClr val="tx1"/>
              </a:solidFill>
            </a:endParaRPr>
          </a:p>
          <a:p>
            <a:pPr marL="0" indent="0" algn="just">
              <a:lnSpc>
                <a:spcPct val="90000"/>
              </a:lnSpc>
            </a:pPr>
            <a:endParaRPr lang="en-US" sz="1400" dirty="0">
              <a:solidFill>
                <a:schemeClr val="tx1"/>
              </a:solidFill>
            </a:endParaRPr>
          </a:p>
          <a:p>
            <a:pPr marL="0" indent="0" algn="just">
              <a:lnSpc>
                <a:spcPct val="90000"/>
              </a:lnSpc>
            </a:pPr>
            <a:endParaRPr lang="en-US" sz="1400" dirty="0">
              <a:solidFill>
                <a:schemeClr val="tx1"/>
              </a:solidFill>
            </a:endParaRPr>
          </a:p>
          <a:p>
            <a:pPr algn="just">
              <a:lnSpc>
                <a:spcPct val="90000"/>
              </a:lnSpc>
            </a:pPr>
            <a:endParaRPr lang="en-US" sz="1400" dirty="0">
              <a:solidFill>
                <a:schemeClr val="tx1"/>
              </a:solidFill>
            </a:endParaRPr>
          </a:p>
        </p:txBody>
      </p:sp>
      <p:sp>
        <p:nvSpPr>
          <p:cNvPr id="27" name="Rectangle 27">
            <a:extLst>
              <a:ext uri="{FF2B5EF4-FFF2-40B4-BE49-F238E27FC236}">
                <a16:creationId xmlns:a16="http://schemas.microsoft.com/office/drawing/2014/main" id="{8AAB91E3-41BE-4478-BF23-A24D43E14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96DFC7EA-8516-41F1-8ED9-C0A8E1E08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E24E972C-8744-4CFA-B783-41EA3CC381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C7C88F2E-E233-48BA-B85F-D06BA522B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702993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F217-D46F-11FE-D628-FE956E3A2D55}"/>
              </a:ext>
            </a:extLst>
          </p:cNvPr>
          <p:cNvSpPr>
            <a:spLocks noGrp="1"/>
          </p:cNvSpPr>
          <p:nvPr>
            <p:ph type="title"/>
          </p:nvPr>
        </p:nvSpPr>
        <p:spPr>
          <a:xfrm>
            <a:off x="2590800" y="152400"/>
            <a:ext cx="6424440" cy="1320800"/>
          </a:xfrm>
        </p:spPr>
        <p:txBody>
          <a:bodyPr>
            <a:normAutofit/>
          </a:bodyPr>
          <a:lstStyle/>
          <a:p>
            <a:r>
              <a:rPr lang="en-US" sz="3200" b="1" dirty="0">
                <a:latin typeface="Arial" pitchFamily="34" charset="0"/>
                <a:cs typeface="Arial" pitchFamily="34" charset="0"/>
              </a:rPr>
              <a:t>Independence and Functional Ability</a:t>
            </a:r>
          </a:p>
        </p:txBody>
      </p:sp>
      <p:pic>
        <p:nvPicPr>
          <p:cNvPr id="6" name="Picture 5" descr="Close-up of a microscope against a white background">
            <a:extLst>
              <a:ext uri="{FF2B5EF4-FFF2-40B4-BE49-F238E27FC236}">
                <a16:creationId xmlns:a16="http://schemas.microsoft.com/office/drawing/2014/main" id="{72D13510-0934-CD19-BE49-1FCF32D3FAFD}"/>
              </a:ext>
            </a:extLst>
          </p:cNvPr>
          <p:cNvPicPr>
            <a:picLocks noChangeAspect="1"/>
          </p:cNvPicPr>
          <p:nvPr/>
        </p:nvPicPr>
        <p:blipFill rotWithShape="1">
          <a:blip r:embed="rId2"/>
          <a:srcRect l="36730" r="36730"/>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7" name="Isosceles Triangle 6">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7BA6B97-BED0-B1F8-5397-D9ABB9E14A93}"/>
              </a:ext>
            </a:extLst>
          </p:cNvPr>
          <p:cNvSpPr>
            <a:spLocks noGrp="1"/>
          </p:cNvSpPr>
          <p:nvPr>
            <p:ph idx="1"/>
          </p:nvPr>
        </p:nvSpPr>
        <p:spPr>
          <a:xfrm>
            <a:off x="2438400" y="1143000"/>
            <a:ext cx="6866470" cy="3923905"/>
          </a:xfrm>
        </p:spPr>
        <p:txBody>
          <a:bodyPr vert="horz" lIns="91440" tIns="45720" rIns="91440" bIns="45720" rtlCol="0" anchor="t">
            <a:noAutofit/>
          </a:bodyPr>
          <a:lstStyle/>
          <a:p>
            <a:pPr marL="285750" indent="-285750" algn="just">
              <a:buFont typeface="Arial" pitchFamily="34" charset="0"/>
              <a:buChar char="•"/>
            </a:pPr>
            <a:r>
              <a:rPr lang="en-US" sz="1600" dirty="0">
                <a:solidFill>
                  <a:schemeClr val="tx1"/>
                </a:solidFill>
                <a:latin typeface="Arial" pitchFamily="34" charset="0"/>
                <a:cs typeface="Arial" pitchFamily="34" charset="0"/>
              </a:rPr>
              <a:t>Preserving independence is widely </a:t>
            </a:r>
            <a:r>
              <a:rPr lang="en-US" sz="1600" dirty="0" err="1">
                <a:solidFill>
                  <a:schemeClr val="tx1"/>
                </a:solidFill>
                <a:latin typeface="Arial" pitchFamily="34" charset="0"/>
                <a:cs typeface="Arial" pitchFamily="34" charset="0"/>
              </a:rPr>
              <a:t>recognised</a:t>
            </a:r>
            <a:r>
              <a:rPr lang="en-US" sz="1600" dirty="0">
                <a:solidFill>
                  <a:schemeClr val="tx1"/>
                </a:solidFill>
                <a:latin typeface="Arial" pitchFamily="34" charset="0"/>
                <a:cs typeface="Arial" pitchFamily="34" charset="0"/>
              </a:rPr>
              <a:t> as fundamental to wellbeing in later life and is closely linked to dignity, identity and overall quality of life (WHO, 2020).</a:t>
            </a:r>
          </a:p>
          <a:p>
            <a:pPr marL="285750" indent="-285750" algn="just">
              <a:buFont typeface="Arial" pitchFamily="34" charset="0"/>
              <a:buChar char="•"/>
            </a:pPr>
            <a:r>
              <a:rPr lang="en-US" sz="1600" dirty="0">
                <a:solidFill>
                  <a:schemeClr val="tx1"/>
                </a:solidFill>
                <a:latin typeface="Arial" pitchFamily="34" charset="0"/>
                <a:cs typeface="Arial" pitchFamily="34" charset="0"/>
              </a:rPr>
              <a:t>Functional ability is commonly assessed through Activities of Daily Living (ADLs), such as mobility, personal hygiene and food preparation; limitations in these areas often result in increased dependence on formal care services (NICE, 2018).</a:t>
            </a:r>
          </a:p>
          <a:p>
            <a:pPr marL="285750" indent="-285750" algn="just">
              <a:buFont typeface="Arial" pitchFamily="34" charset="0"/>
              <a:buChar char="•"/>
            </a:pPr>
            <a:r>
              <a:rPr lang="en-US" sz="1600" dirty="0" err="1">
                <a:solidFill>
                  <a:schemeClr val="tx1"/>
                </a:solidFill>
                <a:latin typeface="Arial" pitchFamily="34" charset="0"/>
                <a:cs typeface="Arial" pitchFamily="34" charset="0"/>
              </a:rPr>
              <a:t>Reablement</a:t>
            </a:r>
            <a:r>
              <a:rPr lang="en-US" sz="1600" dirty="0">
                <a:solidFill>
                  <a:schemeClr val="tx1"/>
                </a:solidFill>
                <a:latin typeface="Arial" pitchFamily="34" charset="0"/>
                <a:cs typeface="Arial" pitchFamily="34" charset="0"/>
              </a:rPr>
              <a:t> </a:t>
            </a:r>
            <a:r>
              <a:rPr lang="en-US" sz="1600" dirty="0" err="1">
                <a:solidFill>
                  <a:schemeClr val="tx1"/>
                </a:solidFill>
                <a:latin typeface="Arial" pitchFamily="34" charset="0"/>
                <a:cs typeface="Arial" pitchFamily="34" charset="0"/>
              </a:rPr>
              <a:t>programmes</a:t>
            </a:r>
            <a:r>
              <a:rPr lang="en-US" sz="1600" dirty="0">
                <a:solidFill>
                  <a:schemeClr val="tx1"/>
                </a:solidFill>
                <a:latin typeface="Arial" pitchFamily="34" charset="0"/>
                <a:cs typeface="Arial" pitchFamily="34" charset="0"/>
              </a:rPr>
              <a:t> are designed to help older individuals regain skills and confidence following illness or hospital discharge. Although research indicates positive short-term improvements, long-term outcomes vary considerably between local authorities (NICE, 2018; The King’s Fund, 2022).</a:t>
            </a:r>
          </a:p>
          <a:p>
            <a:pPr marL="285750" indent="-285750" algn="just">
              <a:buFont typeface="Arial" pitchFamily="34" charset="0"/>
              <a:buChar char="•"/>
            </a:pPr>
            <a:r>
              <a:rPr lang="en-US" sz="1600" dirty="0">
                <a:solidFill>
                  <a:schemeClr val="tx1"/>
                </a:solidFill>
                <a:latin typeface="Arial" pitchFamily="34" charset="0"/>
                <a:cs typeface="Arial" pitchFamily="34" charset="0"/>
              </a:rPr>
              <a:t>Evidence suggests that structured falls prevention initiatives can reduce injury and emergency admissions; however, access and delivery differ across regions due to variations in commissioning priorities and funding (Cameron et al., 2018).</a:t>
            </a:r>
          </a:p>
          <a:p>
            <a:pPr marL="285750" indent="-285750" algn="just">
              <a:buFont typeface="Arial" pitchFamily="34" charset="0"/>
              <a:buChar char="•"/>
            </a:pPr>
            <a:r>
              <a:rPr lang="en-US" sz="1600" dirty="0">
                <a:solidFill>
                  <a:schemeClr val="tx1"/>
                </a:solidFill>
                <a:latin typeface="Arial" pitchFamily="34" charset="0"/>
                <a:cs typeface="Arial" pitchFamily="34" charset="0"/>
              </a:rPr>
              <a:t>While the Care Act (2014) promotes wellbeing and personal control within adult social care, financial pressures and service limitations frequently restrict the extent to which meaningful choice can be achieved in practice (The King’s Fund, 2023).</a:t>
            </a:r>
          </a:p>
        </p:txBody>
      </p:sp>
    </p:spTree>
    <p:extLst>
      <p:ext uri="{BB962C8B-B14F-4D97-AF65-F5344CB8AC3E}">
        <p14:creationId xmlns:p14="http://schemas.microsoft.com/office/powerpoint/2010/main" val="39686681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F217-D46F-11FE-D628-FE956E3A2D55}"/>
              </a:ext>
            </a:extLst>
          </p:cNvPr>
          <p:cNvSpPr>
            <a:spLocks noGrp="1"/>
          </p:cNvSpPr>
          <p:nvPr>
            <p:ph type="title"/>
          </p:nvPr>
        </p:nvSpPr>
        <p:spPr>
          <a:xfrm>
            <a:off x="2590800" y="152400"/>
            <a:ext cx="6424440" cy="1320800"/>
          </a:xfrm>
        </p:spPr>
        <p:txBody>
          <a:bodyPr>
            <a:normAutofit/>
          </a:bodyPr>
          <a:lstStyle/>
          <a:p>
            <a:r>
              <a:rPr lang="en-US" sz="3200" b="1" dirty="0">
                <a:latin typeface="Arial" pitchFamily="34" charset="0"/>
                <a:cs typeface="Arial" pitchFamily="34" charset="0"/>
              </a:rPr>
              <a:t>Policy and Legislative Framework</a:t>
            </a:r>
          </a:p>
        </p:txBody>
      </p:sp>
      <p:pic>
        <p:nvPicPr>
          <p:cNvPr id="6" name="Picture 5" descr="Close-up of a microscope against a white background">
            <a:extLst>
              <a:ext uri="{FF2B5EF4-FFF2-40B4-BE49-F238E27FC236}">
                <a16:creationId xmlns:a16="http://schemas.microsoft.com/office/drawing/2014/main" id="{72D13510-0934-CD19-BE49-1FCF32D3FAFD}"/>
              </a:ext>
            </a:extLst>
          </p:cNvPr>
          <p:cNvPicPr>
            <a:picLocks noChangeAspect="1"/>
          </p:cNvPicPr>
          <p:nvPr/>
        </p:nvPicPr>
        <p:blipFill rotWithShape="1">
          <a:blip r:embed="rId2"/>
          <a:srcRect l="36730" r="36730"/>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7" name="Isosceles Triangle 6">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7BA6B97-BED0-B1F8-5397-D9ABB9E14A93}"/>
              </a:ext>
            </a:extLst>
          </p:cNvPr>
          <p:cNvSpPr>
            <a:spLocks noGrp="1"/>
          </p:cNvSpPr>
          <p:nvPr>
            <p:ph idx="1"/>
          </p:nvPr>
        </p:nvSpPr>
        <p:spPr>
          <a:xfrm>
            <a:off x="2438400" y="1143000"/>
            <a:ext cx="7010400" cy="3923905"/>
          </a:xfrm>
        </p:spPr>
        <p:txBody>
          <a:bodyPr vert="horz" lIns="91440" tIns="45720" rIns="91440" bIns="45720" rtlCol="0" anchor="t">
            <a:noAutofit/>
          </a:bodyPr>
          <a:lstStyle/>
          <a:p>
            <a:r>
              <a:rPr lang="en-US" sz="1600" b="1" dirty="0">
                <a:solidFill>
                  <a:schemeClr val="tx1"/>
                </a:solidFill>
                <a:latin typeface="Arial" pitchFamily="34" charset="0"/>
                <a:cs typeface="Arial" pitchFamily="34" charset="0"/>
              </a:rPr>
              <a:t>Empowerment Theory:</a:t>
            </a:r>
            <a:br>
              <a:rPr lang="en-US" sz="1600" dirty="0">
                <a:solidFill>
                  <a:schemeClr val="tx1"/>
                </a:solidFill>
                <a:latin typeface="Arial" pitchFamily="34" charset="0"/>
                <a:cs typeface="Arial" pitchFamily="34" charset="0"/>
              </a:rPr>
            </a:br>
            <a:r>
              <a:rPr lang="en-US" sz="1600" dirty="0">
                <a:solidFill>
                  <a:schemeClr val="tx1"/>
                </a:solidFill>
                <a:latin typeface="Arial" pitchFamily="34" charset="0"/>
                <a:cs typeface="Arial" pitchFamily="34" charset="0"/>
              </a:rPr>
              <a:t>Supports older adults’ active involvement in care decisions, promoting autonomy and control (Tones and Green, 2018).</a:t>
            </a:r>
          </a:p>
          <a:p>
            <a:r>
              <a:rPr lang="en-US" sz="1600" b="1" dirty="0">
                <a:solidFill>
                  <a:schemeClr val="tx1"/>
                </a:solidFill>
                <a:latin typeface="Arial" pitchFamily="34" charset="0"/>
                <a:cs typeface="Arial" pitchFamily="34" charset="0"/>
              </a:rPr>
              <a:t>Active Ageing Framework (WHO, 2002):</a:t>
            </a:r>
            <a:br>
              <a:rPr lang="en-US" sz="1600" dirty="0">
                <a:solidFill>
                  <a:schemeClr val="tx1"/>
                </a:solidFill>
                <a:latin typeface="Arial" pitchFamily="34" charset="0"/>
                <a:cs typeface="Arial" pitchFamily="34" charset="0"/>
              </a:rPr>
            </a:br>
            <a:r>
              <a:rPr lang="en-US" sz="1600" dirty="0">
                <a:solidFill>
                  <a:schemeClr val="tx1"/>
                </a:solidFill>
                <a:latin typeface="Arial" pitchFamily="34" charset="0"/>
                <a:cs typeface="Arial" pitchFamily="34" charset="0"/>
              </a:rPr>
              <a:t>Encourages health, participation, and security in later life. However, it may </a:t>
            </a:r>
            <a:r>
              <a:rPr lang="en-US" sz="1600" dirty="0" err="1">
                <a:solidFill>
                  <a:schemeClr val="tx1"/>
                </a:solidFill>
                <a:latin typeface="Arial" pitchFamily="34" charset="0"/>
                <a:cs typeface="Arial" pitchFamily="34" charset="0"/>
              </a:rPr>
              <a:t>marginalise</a:t>
            </a:r>
            <a:r>
              <a:rPr lang="en-US" sz="1600" dirty="0">
                <a:solidFill>
                  <a:schemeClr val="tx1"/>
                </a:solidFill>
                <a:latin typeface="Arial" pitchFamily="34" charset="0"/>
                <a:cs typeface="Arial" pitchFamily="34" charset="0"/>
              </a:rPr>
              <a:t> frail or cognitively impaired individuals by </a:t>
            </a:r>
            <a:r>
              <a:rPr lang="en-US" sz="1600" dirty="0" err="1">
                <a:solidFill>
                  <a:schemeClr val="tx1"/>
                </a:solidFill>
                <a:latin typeface="Arial" pitchFamily="34" charset="0"/>
                <a:cs typeface="Arial" pitchFamily="34" charset="0"/>
              </a:rPr>
              <a:t>emphasising</a:t>
            </a:r>
            <a:r>
              <a:rPr lang="en-US" sz="1600" dirty="0">
                <a:solidFill>
                  <a:schemeClr val="tx1"/>
                </a:solidFill>
                <a:latin typeface="Arial" pitchFamily="34" charset="0"/>
                <a:cs typeface="Arial" pitchFamily="34" charset="0"/>
              </a:rPr>
              <a:t> personal responsibility (Walker, 2018).</a:t>
            </a:r>
          </a:p>
          <a:p>
            <a:r>
              <a:rPr lang="en-US" sz="1600" b="1" dirty="0">
                <a:solidFill>
                  <a:schemeClr val="tx1"/>
                </a:solidFill>
                <a:latin typeface="Arial" pitchFamily="34" charset="0"/>
                <a:cs typeface="Arial" pitchFamily="34" charset="0"/>
              </a:rPr>
              <a:t>Care Act 2014:</a:t>
            </a:r>
            <a:br>
              <a:rPr lang="en-US" sz="1600" dirty="0">
                <a:solidFill>
                  <a:schemeClr val="tx1"/>
                </a:solidFill>
                <a:latin typeface="Arial" pitchFamily="34" charset="0"/>
                <a:cs typeface="Arial" pitchFamily="34" charset="0"/>
              </a:rPr>
            </a:br>
            <a:r>
              <a:rPr lang="en-US" sz="1600" dirty="0">
                <a:solidFill>
                  <a:schemeClr val="tx1"/>
                </a:solidFill>
                <a:latin typeface="Arial" pitchFamily="34" charset="0"/>
                <a:cs typeface="Arial" pitchFamily="34" charset="0"/>
              </a:rPr>
              <a:t>Provides the legal basis for wellbeing and person-</a:t>
            </a:r>
            <a:r>
              <a:rPr lang="en-US" sz="1600" dirty="0" err="1">
                <a:solidFill>
                  <a:schemeClr val="tx1"/>
                </a:solidFill>
                <a:latin typeface="Arial" pitchFamily="34" charset="0"/>
                <a:cs typeface="Arial" pitchFamily="34" charset="0"/>
              </a:rPr>
              <a:t>centred</a:t>
            </a:r>
            <a:r>
              <a:rPr lang="en-US" sz="1600" dirty="0">
                <a:solidFill>
                  <a:schemeClr val="tx1"/>
                </a:solidFill>
                <a:latin typeface="Arial" pitchFamily="34" charset="0"/>
                <a:cs typeface="Arial" pitchFamily="34" charset="0"/>
              </a:rPr>
              <a:t> care, though delivery is inconsistent due to funding and workforce pressures (The King’s Fund, 2023).</a:t>
            </a:r>
          </a:p>
          <a:p>
            <a:r>
              <a:rPr lang="en-US" sz="1600" b="1" dirty="0">
                <a:solidFill>
                  <a:schemeClr val="tx1"/>
                </a:solidFill>
                <a:latin typeface="Arial" pitchFamily="34" charset="0"/>
                <a:cs typeface="Arial" pitchFamily="34" charset="0"/>
              </a:rPr>
              <a:t>NHS Long Term Plan (2019):</a:t>
            </a:r>
            <a:br>
              <a:rPr lang="en-US" sz="1600" dirty="0">
                <a:solidFill>
                  <a:schemeClr val="tx1"/>
                </a:solidFill>
                <a:latin typeface="Arial" pitchFamily="34" charset="0"/>
                <a:cs typeface="Arial" pitchFamily="34" charset="0"/>
              </a:rPr>
            </a:br>
            <a:r>
              <a:rPr lang="en-US" sz="1600" dirty="0">
                <a:solidFill>
                  <a:schemeClr val="tx1"/>
                </a:solidFill>
                <a:latin typeface="Arial" pitchFamily="34" charset="0"/>
                <a:cs typeface="Arial" pitchFamily="34" charset="0"/>
              </a:rPr>
              <a:t>Promotes integrated, preventative, and </a:t>
            </a:r>
            <a:r>
              <a:rPr lang="en-US" sz="1600" dirty="0" err="1">
                <a:solidFill>
                  <a:schemeClr val="tx1"/>
                </a:solidFill>
                <a:latin typeface="Arial" pitchFamily="34" charset="0"/>
                <a:cs typeface="Arial" pitchFamily="34" charset="0"/>
              </a:rPr>
              <a:t>personalised</a:t>
            </a:r>
            <a:r>
              <a:rPr lang="en-US" sz="1600" dirty="0">
                <a:solidFill>
                  <a:schemeClr val="tx1"/>
                </a:solidFill>
                <a:latin typeface="Arial" pitchFamily="34" charset="0"/>
                <a:cs typeface="Arial" pitchFamily="34" charset="0"/>
              </a:rPr>
              <a:t> services, but regional disparities limit consistent implementation (NHS England, 2019).</a:t>
            </a:r>
          </a:p>
          <a:p>
            <a:r>
              <a:rPr lang="en-US" sz="1600" b="1" dirty="0">
                <a:solidFill>
                  <a:schemeClr val="tx1"/>
                </a:solidFill>
                <a:latin typeface="Arial" pitchFamily="34" charset="0"/>
                <a:cs typeface="Arial" pitchFamily="34" charset="0"/>
              </a:rPr>
              <a:t>Technology Integration:</a:t>
            </a:r>
            <a:br>
              <a:rPr lang="en-US" sz="1600" dirty="0">
                <a:solidFill>
                  <a:schemeClr val="tx1"/>
                </a:solidFill>
                <a:latin typeface="Arial" pitchFamily="34" charset="0"/>
                <a:cs typeface="Arial" pitchFamily="34" charset="0"/>
              </a:rPr>
            </a:br>
            <a:r>
              <a:rPr lang="en-US" sz="1600" dirty="0" err="1">
                <a:solidFill>
                  <a:schemeClr val="tx1"/>
                </a:solidFill>
                <a:latin typeface="Arial" pitchFamily="34" charset="0"/>
                <a:cs typeface="Arial" pitchFamily="34" charset="0"/>
              </a:rPr>
              <a:t>Telehealth</a:t>
            </a:r>
            <a:r>
              <a:rPr lang="en-US" sz="1600" dirty="0">
                <a:solidFill>
                  <a:schemeClr val="tx1"/>
                </a:solidFill>
                <a:latin typeface="Arial" pitchFamily="34" charset="0"/>
                <a:cs typeface="Arial" pitchFamily="34" charset="0"/>
              </a:rPr>
              <a:t> and assistive technologies support independence, yet digital exclusion and privacy concerns remain significant barriers (</a:t>
            </a:r>
            <a:r>
              <a:rPr lang="en-US" sz="1600" dirty="0" err="1">
                <a:solidFill>
                  <a:schemeClr val="tx1"/>
                </a:solidFill>
                <a:latin typeface="Arial" pitchFamily="34" charset="0"/>
                <a:cs typeface="Arial" pitchFamily="34" charset="0"/>
              </a:rPr>
              <a:t>Topol</a:t>
            </a:r>
            <a:r>
              <a:rPr lang="en-US" sz="1600" dirty="0">
                <a:solidFill>
                  <a:schemeClr val="tx1"/>
                </a:solidFill>
                <a:latin typeface="Arial" pitchFamily="34" charset="0"/>
                <a:cs typeface="Arial" pitchFamily="34" charset="0"/>
              </a:rPr>
              <a:t>, 2019; WHO, 2020).</a:t>
            </a:r>
          </a:p>
        </p:txBody>
      </p:sp>
    </p:spTree>
    <p:extLst>
      <p:ext uri="{BB962C8B-B14F-4D97-AF65-F5344CB8AC3E}">
        <p14:creationId xmlns:p14="http://schemas.microsoft.com/office/powerpoint/2010/main" val="1290071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B5DEB-FE7A-8F62-A3B3-DAB3F1B0A61A}"/>
              </a:ext>
            </a:extLst>
          </p:cNvPr>
          <p:cNvSpPr>
            <a:spLocks noGrp="1"/>
          </p:cNvSpPr>
          <p:nvPr>
            <p:ph type="title"/>
          </p:nvPr>
        </p:nvSpPr>
        <p:spPr>
          <a:xfrm>
            <a:off x="2362200" y="76200"/>
            <a:ext cx="8596668" cy="1320800"/>
          </a:xfrm>
        </p:spPr>
        <p:txBody>
          <a:bodyPr>
            <a:normAutofit/>
          </a:bodyPr>
          <a:lstStyle/>
          <a:p>
            <a:pPr algn="ctr"/>
            <a:r>
              <a:rPr lang="en-US" sz="3200" b="1" dirty="0">
                <a:latin typeface="Arial" pitchFamily="34" charset="0"/>
                <a:cs typeface="Arial" pitchFamily="34" charset="0"/>
              </a:rPr>
              <a:t>Critical Evaluation of Current Service Provision</a:t>
            </a:r>
          </a:p>
        </p:txBody>
      </p:sp>
      <p:sp>
        <p:nvSpPr>
          <p:cNvPr id="28" name="Isosceles Triangle 27">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Content Placeholder 2">
            <a:extLst>
              <a:ext uri="{FF2B5EF4-FFF2-40B4-BE49-F238E27FC236}">
                <a16:creationId xmlns:a16="http://schemas.microsoft.com/office/drawing/2014/main" id="{BEE21FC9-46D5-5CD5-2F03-FF9FFCCBBBE3}"/>
              </a:ext>
            </a:extLst>
          </p:cNvPr>
          <p:cNvSpPr>
            <a:spLocks noGrp="1"/>
          </p:cNvSpPr>
          <p:nvPr>
            <p:ph idx="1"/>
          </p:nvPr>
        </p:nvSpPr>
        <p:spPr>
          <a:xfrm>
            <a:off x="2438400" y="1143000"/>
            <a:ext cx="7791536" cy="3880773"/>
          </a:xfrm>
        </p:spPr>
        <p:txBody>
          <a:bodyPr vert="horz" lIns="91440" tIns="45720" rIns="91440" bIns="45720" rtlCol="0" anchor="t">
            <a:noAutofit/>
          </a:bodyPr>
          <a:lstStyle/>
          <a:p>
            <a:pPr algn="just"/>
            <a:r>
              <a:rPr lang="en-US" sz="1600" dirty="0">
                <a:solidFill>
                  <a:schemeClr val="tx1"/>
                </a:solidFill>
                <a:latin typeface="Arial" pitchFamily="34" charset="0"/>
                <a:cs typeface="Arial" pitchFamily="34" charset="0"/>
              </a:rPr>
              <a:t>Home care services support older adults to remain at home and maintain independence; however, access and quality vary significantly across local authorities due to funding and workforce differences (Age UK, 2023). This creates regional inequalities in care outcomes.</a:t>
            </a:r>
          </a:p>
          <a:p>
            <a:pPr algn="just"/>
            <a:r>
              <a:rPr lang="en-US" sz="1600" dirty="0">
                <a:solidFill>
                  <a:schemeClr val="tx1"/>
                </a:solidFill>
                <a:latin typeface="Arial" pitchFamily="34" charset="0"/>
                <a:cs typeface="Arial" pitchFamily="34" charset="0"/>
              </a:rPr>
              <a:t>Residential and nursing care provide essential support for individuals with complex needs, yet increasing demand, financial pressures, and staffing shortages raise concerns about sustainability and quality (CQC, 2023).</a:t>
            </a:r>
          </a:p>
          <a:p>
            <a:pPr algn="just"/>
            <a:r>
              <a:rPr lang="en-US" sz="1600" dirty="0">
                <a:solidFill>
                  <a:schemeClr val="tx1"/>
                </a:solidFill>
                <a:latin typeface="Arial" pitchFamily="34" charset="0"/>
                <a:cs typeface="Arial" pitchFamily="34" charset="0"/>
              </a:rPr>
              <a:t>Community services, including day </a:t>
            </a:r>
            <a:r>
              <a:rPr lang="en-US" sz="1600" dirty="0" err="1">
                <a:solidFill>
                  <a:schemeClr val="tx1"/>
                </a:solidFill>
                <a:latin typeface="Arial" pitchFamily="34" charset="0"/>
                <a:cs typeface="Arial" pitchFamily="34" charset="0"/>
              </a:rPr>
              <a:t>centres</a:t>
            </a:r>
            <a:r>
              <a:rPr lang="en-US" sz="1600" dirty="0">
                <a:solidFill>
                  <a:schemeClr val="tx1"/>
                </a:solidFill>
                <a:latin typeface="Arial" pitchFamily="34" charset="0"/>
                <a:cs typeface="Arial" pitchFamily="34" charset="0"/>
              </a:rPr>
              <a:t> and social prescribing initiatives, aim to reduce isolation and promote wellbeing. Nevertheless, reliance on short-term funding limits their long-term effectiveness (NHS England, 2019).</a:t>
            </a:r>
          </a:p>
          <a:p>
            <a:pPr algn="just"/>
            <a:r>
              <a:rPr lang="en-US" sz="1600" dirty="0">
                <a:solidFill>
                  <a:schemeClr val="tx1"/>
                </a:solidFill>
                <a:latin typeface="Arial" pitchFamily="34" charset="0"/>
                <a:cs typeface="Arial" pitchFamily="34" charset="0"/>
              </a:rPr>
              <a:t>Although the voluntary sector supplements statutory provision, dependence on charitable resources may result in unequal access depending on location (Age UK, 2023). Workforce shortages further undermine continuity and person-</a:t>
            </a:r>
            <a:r>
              <a:rPr lang="en-US" sz="1600" dirty="0" err="1">
                <a:solidFill>
                  <a:schemeClr val="tx1"/>
                </a:solidFill>
                <a:latin typeface="Arial" pitchFamily="34" charset="0"/>
                <a:cs typeface="Arial" pitchFamily="34" charset="0"/>
              </a:rPr>
              <a:t>centred</a:t>
            </a:r>
            <a:r>
              <a:rPr lang="en-US" sz="1600" dirty="0">
                <a:solidFill>
                  <a:schemeClr val="tx1"/>
                </a:solidFill>
                <a:latin typeface="Arial" pitchFamily="34" charset="0"/>
                <a:cs typeface="Arial" pitchFamily="34" charset="0"/>
              </a:rPr>
              <a:t> delivery, restricting genuine empowerment (Skills for Care, 2023).</a:t>
            </a:r>
          </a:p>
          <a:p>
            <a:pPr marL="0" indent="0" algn="just">
              <a:buNone/>
            </a:pPr>
            <a:r>
              <a:rPr lang="en-US" sz="1600" dirty="0">
                <a:solidFill>
                  <a:schemeClr val="tx1"/>
                </a:solidFill>
                <a:latin typeface="Arial" pitchFamily="34" charset="0"/>
                <a:cs typeface="Arial" pitchFamily="34" charset="0"/>
              </a:rPr>
              <a:t>Overall, while services are available, fragmentation and resource constraints limit consistent and equitable support.</a:t>
            </a:r>
          </a:p>
          <a:p>
            <a:pPr algn="just">
              <a:lnSpc>
                <a:spcPct val="90000"/>
              </a:lnSpc>
            </a:pPr>
            <a:endParaRPr lang="en-US" sz="1600" dirty="0">
              <a:solidFill>
                <a:schemeClr val="tx1"/>
              </a:solidFill>
              <a:latin typeface="Arial" pitchFamily="34" charset="0"/>
              <a:cs typeface="Arial" pitchFamily="34" charset="0"/>
            </a:endParaRP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4792194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B5DEB-FE7A-8F62-A3B3-DAB3F1B0A61A}"/>
              </a:ext>
            </a:extLst>
          </p:cNvPr>
          <p:cNvSpPr>
            <a:spLocks noGrp="1"/>
          </p:cNvSpPr>
          <p:nvPr>
            <p:ph type="title"/>
          </p:nvPr>
        </p:nvSpPr>
        <p:spPr>
          <a:xfrm>
            <a:off x="2362200" y="76200"/>
            <a:ext cx="8596668" cy="1320800"/>
          </a:xfrm>
        </p:spPr>
        <p:txBody>
          <a:bodyPr>
            <a:normAutofit/>
          </a:bodyPr>
          <a:lstStyle/>
          <a:p>
            <a:pPr algn="ctr"/>
            <a:r>
              <a:rPr lang="en-US" sz="3200" b="1" dirty="0">
                <a:latin typeface="Arial" pitchFamily="34" charset="0"/>
                <a:cs typeface="Arial" pitchFamily="34" charset="0"/>
              </a:rPr>
              <a:t>Barriers to Maintaining Independence and Structural Inequalities</a:t>
            </a:r>
          </a:p>
        </p:txBody>
      </p:sp>
      <p:sp>
        <p:nvSpPr>
          <p:cNvPr id="28" name="Isosceles Triangle 27">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Content Placeholder 2">
            <a:extLst>
              <a:ext uri="{FF2B5EF4-FFF2-40B4-BE49-F238E27FC236}">
                <a16:creationId xmlns:a16="http://schemas.microsoft.com/office/drawing/2014/main" id="{BEE21FC9-46D5-5CD5-2F03-FF9FFCCBBBE3}"/>
              </a:ext>
            </a:extLst>
          </p:cNvPr>
          <p:cNvSpPr>
            <a:spLocks noGrp="1"/>
          </p:cNvSpPr>
          <p:nvPr>
            <p:ph idx="1"/>
          </p:nvPr>
        </p:nvSpPr>
        <p:spPr>
          <a:xfrm>
            <a:off x="2438400" y="1143000"/>
            <a:ext cx="7791536" cy="3880773"/>
          </a:xfrm>
        </p:spPr>
        <p:txBody>
          <a:bodyPr vert="horz" lIns="91440" tIns="45720" rIns="91440" bIns="45720" rtlCol="0" anchor="t">
            <a:noAutofit/>
          </a:bodyPr>
          <a:lstStyle/>
          <a:p>
            <a:pPr algn="just"/>
            <a:r>
              <a:rPr lang="en-US" sz="1600" dirty="0">
                <a:solidFill>
                  <a:schemeClr val="tx1"/>
                </a:solidFill>
                <a:latin typeface="Arial" pitchFamily="34" charset="0"/>
                <a:cs typeface="Arial" pitchFamily="34" charset="0"/>
              </a:rPr>
              <a:t>Older adults face multiple barriers that limit their independence and wellbeing. Frailty, </a:t>
            </a:r>
            <a:r>
              <a:rPr lang="en-US" sz="1600" dirty="0" err="1">
                <a:solidFill>
                  <a:schemeClr val="tx1"/>
                </a:solidFill>
                <a:latin typeface="Arial" pitchFamily="34" charset="0"/>
                <a:cs typeface="Arial" pitchFamily="34" charset="0"/>
              </a:rPr>
              <a:t>multimorbidity</a:t>
            </a:r>
            <a:r>
              <a:rPr lang="en-US" sz="1600" dirty="0">
                <a:solidFill>
                  <a:schemeClr val="tx1"/>
                </a:solidFill>
                <a:latin typeface="Arial" pitchFamily="34" charset="0"/>
                <a:cs typeface="Arial" pitchFamily="34" charset="0"/>
              </a:rPr>
              <a:t>, and cognitive decline reduce physical and decision-making capacity, increasing reliance on health and social care services (Clegg et al., 2013; Alzheimer’s Society, 2023).</a:t>
            </a:r>
          </a:p>
          <a:p>
            <a:pPr algn="just"/>
            <a:r>
              <a:rPr lang="en-US" sz="1600" dirty="0">
                <a:solidFill>
                  <a:schemeClr val="tx1"/>
                </a:solidFill>
                <a:latin typeface="Arial" pitchFamily="34" charset="0"/>
                <a:cs typeface="Arial" pitchFamily="34" charset="0"/>
              </a:rPr>
              <a:t>Social isolation and loneliness are significant public health issues, affecting approximately 1.4 million older adults in the UK and contributing to higher rates of depression, reduced functional ability, and increased mortality (Holt-</a:t>
            </a:r>
            <a:r>
              <a:rPr lang="en-US" sz="1600" dirty="0" err="1">
                <a:solidFill>
                  <a:schemeClr val="tx1"/>
                </a:solidFill>
                <a:latin typeface="Arial" pitchFamily="34" charset="0"/>
                <a:cs typeface="Arial" pitchFamily="34" charset="0"/>
              </a:rPr>
              <a:t>Lunstad</a:t>
            </a:r>
            <a:r>
              <a:rPr lang="en-US" sz="1600" dirty="0">
                <a:solidFill>
                  <a:schemeClr val="tx1"/>
                </a:solidFill>
                <a:latin typeface="Arial" pitchFamily="34" charset="0"/>
                <a:cs typeface="Arial" pitchFamily="34" charset="0"/>
              </a:rPr>
              <a:t> et al., 2015; Age UK, 2023).</a:t>
            </a:r>
          </a:p>
          <a:p>
            <a:pPr algn="just"/>
            <a:r>
              <a:rPr lang="en-US" sz="1600" dirty="0">
                <a:solidFill>
                  <a:schemeClr val="tx1"/>
                </a:solidFill>
                <a:latin typeface="Arial" pitchFamily="34" charset="0"/>
                <a:cs typeface="Arial" pitchFamily="34" charset="0"/>
              </a:rPr>
              <a:t>Economic inequality, including low income, pension gaps, and housing instability, further restricts access to care and community participation (Marmot, 2020).</a:t>
            </a:r>
          </a:p>
          <a:p>
            <a:pPr algn="just"/>
            <a:r>
              <a:rPr lang="en-US" sz="1600" dirty="0">
                <a:solidFill>
                  <a:schemeClr val="tx1"/>
                </a:solidFill>
                <a:latin typeface="Arial" pitchFamily="34" charset="0"/>
                <a:cs typeface="Arial" pitchFamily="34" charset="0"/>
              </a:rPr>
              <a:t>Digital exclusion also limits access to </a:t>
            </a:r>
            <a:r>
              <a:rPr lang="en-US" sz="1600" dirty="0" err="1">
                <a:solidFill>
                  <a:schemeClr val="tx1"/>
                </a:solidFill>
                <a:latin typeface="Arial" pitchFamily="34" charset="0"/>
                <a:cs typeface="Arial" pitchFamily="34" charset="0"/>
              </a:rPr>
              <a:t>telehealth</a:t>
            </a:r>
            <a:r>
              <a:rPr lang="en-US" sz="1600" dirty="0">
                <a:solidFill>
                  <a:schemeClr val="tx1"/>
                </a:solidFill>
                <a:latin typeface="Arial" pitchFamily="34" charset="0"/>
                <a:cs typeface="Arial" pitchFamily="34" charset="0"/>
              </a:rPr>
              <a:t>, online information, and remote monitoring, particularly among adults aged 75 and over, undermining technological interventions designed to support independence (ONS, 2023; </a:t>
            </a:r>
            <a:r>
              <a:rPr lang="en-US" sz="1600" dirty="0" err="1">
                <a:solidFill>
                  <a:schemeClr val="tx1"/>
                </a:solidFill>
                <a:latin typeface="Arial" pitchFamily="34" charset="0"/>
                <a:cs typeface="Arial" pitchFamily="34" charset="0"/>
              </a:rPr>
              <a:t>Topol</a:t>
            </a:r>
            <a:r>
              <a:rPr lang="en-US" sz="1600" dirty="0">
                <a:solidFill>
                  <a:schemeClr val="tx1"/>
                </a:solidFill>
                <a:latin typeface="Arial" pitchFamily="34" charset="0"/>
                <a:cs typeface="Arial" pitchFamily="34" charset="0"/>
              </a:rPr>
              <a:t>, 2019).</a:t>
            </a:r>
          </a:p>
          <a:p>
            <a:pPr marL="0" indent="0" algn="just">
              <a:buNone/>
            </a:pPr>
            <a:r>
              <a:rPr lang="en-US" sz="1600" dirty="0">
                <a:solidFill>
                  <a:schemeClr val="tx1"/>
                </a:solidFill>
                <a:latin typeface="Arial" pitchFamily="34" charset="0"/>
                <a:cs typeface="Arial" pitchFamily="34" charset="0"/>
              </a:rPr>
              <a:t>Structural factors, including underfunded services, fragmented provision, and workforce shortages, interact with these individual vulnerabilities, creating compounded disadvantages. Effective empowerment requires addressing both personal and systemic barriers rather than focusing solely on individual capability.</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210665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B5DEB-FE7A-8F62-A3B3-DAB3F1B0A61A}"/>
              </a:ext>
            </a:extLst>
          </p:cNvPr>
          <p:cNvSpPr>
            <a:spLocks noGrp="1"/>
          </p:cNvSpPr>
          <p:nvPr>
            <p:ph type="title"/>
          </p:nvPr>
        </p:nvSpPr>
        <p:spPr>
          <a:xfrm>
            <a:off x="2362200" y="76200"/>
            <a:ext cx="8596668" cy="1320800"/>
          </a:xfrm>
        </p:spPr>
        <p:txBody>
          <a:bodyPr>
            <a:normAutofit/>
          </a:bodyPr>
          <a:lstStyle/>
          <a:p>
            <a:pPr algn="ctr"/>
            <a:r>
              <a:rPr lang="en-US" sz="3200" b="1" dirty="0">
                <a:latin typeface="Arial" pitchFamily="34" charset="0"/>
                <a:cs typeface="Arial" pitchFamily="34" charset="0"/>
              </a:rPr>
              <a:t>Technology and Innovation Supporting Older People</a:t>
            </a:r>
          </a:p>
        </p:txBody>
      </p:sp>
      <p:sp>
        <p:nvSpPr>
          <p:cNvPr id="28" name="Isosceles Triangle 27">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Content Placeholder 2">
            <a:extLst>
              <a:ext uri="{FF2B5EF4-FFF2-40B4-BE49-F238E27FC236}">
                <a16:creationId xmlns:a16="http://schemas.microsoft.com/office/drawing/2014/main" id="{BEE21FC9-46D5-5CD5-2F03-FF9FFCCBBBE3}"/>
              </a:ext>
            </a:extLst>
          </p:cNvPr>
          <p:cNvSpPr>
            <a:spLocks noGrp="1"/>
          </p:cNvSpPr>
          <p:nvPr>
            <p:ph idx="1"/>
          </p:nvPr>
        </p:nvSpPr>
        <p:spPr>
          <a:xfrm>
            <a:off x="2286000" y="1066800"/>
            <a:ext cx="7791536" cy="3880773"/>
          </a:xfrm>
        </p:spPr>
        <p:txBody>
          <a:bodyPr vert="horz" lIns="91440" tIns="45720" rIns="91440" bIns="45720" rtlCol="0" anchor="t">
            <a:noAutofit/>
          </a:bodyPr>
          <a:lstStyle/>
          <a:p>
            <a:pPr algn="just"/>
            <a:r>
              <a:rPr lang="en-US" sz="1600" dirty="0">
                <a:latin typeface="Arial" pitchFamily="34" charset="0"/>
                <a:cs typeface="Arial" pitchFamily="34" charset="0"/>
              </a:rPr>
              <a:t>Older adults can benefit significantly from technological innovations designed to support independence and safety. </a:t>
            </a:r>
            <a:r>
              <a:rPr lang="en-US" sz="1600" dirty="0" err="1">
                <a:latin typeface="Arial" pitchFamily="34" charset="0"/>
                <a:cs typeface="Arial" pitchFamily="34" charset="0"/>
              </a:rPr>
              <a:t>Telehealth</a:t>
            </a:r>
            <a:r>
              <a:rPr lang="en-US" sz="1600" dirty="0">
                <a:latin typeface="Arial" pitchFamily="34" charset="0"/>
                <a:cs typeface="Arial" pitchFamily="34" charset="0"/>
              </a:rPr>
              <a:t> and remote monitoring allow older individuals to manage chronic conditions at home, reducing hospital admissions and enabling ageing in place (NHS England, 2019).</a:t>
            </a:r>
          </a:p>
          <a:p>
            <a:pPr algn="just"/>
            <a:r>
              <a:rPr lang="en-US" sz="1600" dirty="0">
                <a:latin typeface="Arial" pitchFamily="34" charset="0"/>
                <a:cs typeface="Arial" pitchFamily="34" charset="0"/>
              </a:rPr>
              <a:t>Assistive devices, such as falls detectors, medication reminders, and wearable monitors, enhance safety and functional autonomy, increasing confidence in daily activities (NICE, 2018). Smart home technologies further support mobility, environmental control, and routine management, promoting sustained independence (</a:t>
            </a:r>
            <a:r>
              <a:rPr lang="en-US" sz="1600" dirty="0" err="1">
                <a:latin typeface="Arial" pitchFamily="34" charset="0"/>
                <a:cs typeface="Arial" pitchFamily="34" charset="0"/>
              </a:rPr>
              <a:t>Topol</a:t>
            </a:r>
            <a:r>
              <a:rPr lang="en-US" sz="1600" dirty="0">
                <a:latin typeface="Arial" pitchFamily="34" charset="0"/>
                <a:cs typeface="Arial" pitchFamily="34" charset="0"/>
              </a:rPr>
              <a:t>, 2019).</a:t>
            </a:r>
          </a:p>
          <a:p>
            <a:pPr algn="just"/>
            <a:r>
              <a:rPr lang="en-US" sz="1600" dirty="0">
                <a:latin typeface="Arial" pitchFamily="34" charset="0"/>
                <a:cs typeface="Arial" pitchFamily="34" charset="0"/>
              </a:rPr>
              <a:t>Artificial intelligence and integrated digital records improve predictive care and coordination across health and social care services, allowing earlier intervention and better continuity of care (</a:t>
            </a:r>
            <a:r>
              <a:rPr lang="en-US" sz="1600" dirty="0" err="1">
                <a:latin typeface="Arial" pitchFamily="34" charset="0"/>
                <a:cs typeface="Arial" pitchFamily="34" charset="0"/>
              </a:rPr>
              <a:t>Topol</a:t>
            </a:r>
            <a:r>
              <a:rPr lang="en-US" sz="1600" dirty="0">
                <a:latin typeface="Arial" pitchFamily="34" charset="0"/>
                <a:cs typeface="Arial" pitchFamily="34" charset="0"/>
              </a:rPr>
              <a:t>, 2019; DHSC, 2022).</a:t>
            </a:r>
          </a:p>
          <a:p>
            <a:pPr algn="just"/>
            <a:r>
              <a:rPr lang="en-US" sz="1600" dirty="0">
                <a:latin typeface="Arial" pitchFamily="34" charset="0"/>
                <a:cs typeface="Arial" pitchFamily="34" charset="0"/>
              </a:rPr>
              <a:t>However, these benefits are limited by digital exclusion, as many older adults lack access to devices, internet connectivity, or the necessary skills to use them effectively (ONS, 2023). Privacy concerns, ethical considerations, and the risk of </a:t>
            </a:r>
            <a:r>
              <a:rPr lang="en-US" sz="1600" dirty="0" err="1">
                <a:latin typeface="Arial" pitchFamily="34" charset="0"/>
                <a:cs typeface="Arial" pitchFamily="34" charset="0"/>
              </a:rPr>
              <a:t>depersonalised</a:t>
            </a:r>
            <a:r>
              <a:rPr lang="en-US" sz="1600" dirty="0">
                <a:latin typeface="Arial" pitchFamily="34" charset="0"/>
                <a:cs typeface="Arial" pitchFamily="34" charset="0"/>
              </a:rPr>
              <a:t> care may further reduce trust and adoption (WHO, 2020).</a:t>
            </a:r>
          </a:p>
          <a:p>
            <a:pPr marL="0" indent="0" algn="just">
              <a:buNone/>
            </a:pPr>
            <a:r>
              <a:rPr lang="en-US" sz="1600" dirty="0">
                <a:latin typeface="Arial" pitchFamily="34" charset="0"/>
                <a:cs typeface="Arial" pitchFamily="34" charset="0"/>
              </a:rPr>
              <a:t>To fully </a:t>
            </a:r>
            <a:r>
              <a:rPr lang="en-US" sz="1600" dirty="0" err="1">
                <a:latin typeface="Arial" pitchFamily="34" charset="0"/>
                <a:cs typeface="Arial" pitchFamily="34" charset="0"/>
              </a:rPr>
              <a:t>realise</a:t>
            </a:r>
            <a:r>
              <a:rPr lang="en-US" sz="1600" dirty="0">
                <a:latin typeface="Arial" pitchFamily="34" charset="0"/>
                <a:cs typeface="Arial" pitchFamily="34" charset="0"/>
              </a:rPr>
              <a:t> the potential of technology, interventions must be embedded within person-</a:t>
            </a:r>
            <a:r>
              <a:rPr lang="en-US" sz="1600" dirty="0" err="1">
                <a:latin typeface="Arial" pitchFamily="34" charset="0"/>
                <a:cs typeface="Arial" pitchFamily="34" charset="0"/>
              </a:rPr>
              <a:t>centred</a:t>
            </a:r>
            <a:r>
              <a:rPr lang="en-US" sz="1600" dirty="0">
                <a:latin typeface="Arial" pitchFamily="34" charset="0"/>
                <a:cs typeface="Arial" pitchFamily="34" charset="0"/>
              </a:rPr>
              <a:t>, relational care models, ensuring equitable access, training, and support for older adults.</a:t>
            </a:r>
          </a:p>
          <a:p>
            <a:pPr algn="just">
              <a:lnSpc>
                <a:spcPct val="90000"/>
              </a:lnSpc>
            </a:pPr>
            <a:endParaRPr lang="en-US" sz="1600" dirty="0">
              <a:solidFill>
                <a:schemeClr val="tx1"/>
              </a:solidFill>
              <a:latin typeface="Arial" pitchFamily="34" charset="0"/>
              <a:cs typeface="Arial" pitchFamily="34" charset="0"/>
            </a:endParaRP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062306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B5DEB-FE7A-8F62-A3B3-DAB3F1B0A61A}"/>
              </a:ext>
            </a:extLst>
          </p:cNvPr>
          <p:cNvSpPr>
            <a:spLocks noGrp="1"/>
          </p:cNvSpPr>
          <p:nvPr>
            <p:ph type="title"/>
          </p:nvPr>
        </p:nvSpPr>
        <p:spPr>
          <a:xfrm>
            <a:off x="2362200" y="76200"/>
            <a:ext cx="8596668" cy="1320800"/>
          </a:xfrm>
        </p:spPr>
        <p:txBody>
          <a:bodyPr>
            <a:normAutofit/>
          </a:bodyPr>
          <a:lstStyle/>
          <a:p>
            <a:pPr algn="ctr"/>
            <a:r>
              <a:rPr lang="en-US" sz="3200" b="1" dirty="0">
                <a:latin typeface="Arial" pitchFamily="34" charset="0"/>
                <a:cs typeface="Arial" pitchFamily="34" charset="0"/>
              </a:rPr>
              <a:t>Technology and Innovation Supporting Older People</a:t>
            </a:r>
          </a:p>
        </p:txBody>
      </p:sp>
      <p:sp>
        <p:nvSpPr>
          <p:cNvPr id="28" name="Isosceles Triangle 27">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Content Placeholder 2">
            <a:extLst>
              <a:ext uri="{FF2B5EF4-FFF2-40B4-BE49-F238E27FC236}">
                <a16:creationId xmlns:a16="http://schemas.microsoft.com/office/drawing/2014/main" id="{BEE21FC9-46D5-5CD5-2F03-FF9FFCCBBBE3}"/>
              </a:ext>
            </a:extLst>
          </p:cNvPr>
          <p:cNvSpPr>
            <a:spLocks noGrp="1"/>
          </p:cNvSpPr>
          <p:nvPr>
            <p:ph idx="1"/>
          </p:nvPr>
        </p:nvSpPr>
        <p:spPr>
          <a:xfrm>
            <a:off x="2286000" y="1066800"/>
            <a:ext cx="7791536" cy="3880773"/>
          </a:xfrm>
        </p:spPr>
        <p:txBody>
          <a:bodyPr vert="horz" lIns="91440" tIns="45720" rIns="91440" bIns="45720" rtlCol="0" anchor="t">
            <a:noAutofit/>
          </a:bodyPr>
          <a:lstStyle/>
          <a:p>
            <a:pPr algn="just"/>
            <a:r>
              <a:rPr lang="en-US" sz="1600" dirty="0">
                <a:solidFill>
                  <a:schemeClr val="tx1"/>
                </a:solidFill>
                <a:latin typeface="Arial" pitchFamily="34" charset="0"/>
                <a:cs typeface="Arial" pitchFamily="34" charset="0"/>
              </a:rPr>
              <a:t>Older adults can benefit significantly from technological innovations designed to support independence and safety. </a:t>
            </a:r>
            <a:r>
              <a:rPr lang="en-US" sz="1600" dirty="0" err="1">
                <a:solidFill>
                  <a:schemeClr val="tx1"/>
                </a:solidFill>
                <a:latin typeface="Arial" pitchFamily="34" charset="0"/>
                <a:cs typeface="Arial" pitchFamily="34" charset="0"/>
              </a:rPr>
              <a:t>Telehealth</a:t>
            </a:r>
            <a:r>
              <a:rPr lang="en-US" sz="1600" dirty="0">
                <a:solidFill>
                  <a:schemeClr val="tx1"/>
                </a:solidFill>
                <a:latin typeface="Arial" pitchFamily="34" charset="0"/>
                <a:cs typeface="Arial" pitchFamily="34" charset="0"/>
              </a:rPr>
              <a:t> and remote monitoring allow older individuals to manage chronic conditions at home, reducing hospital admissions and enabling ageing in place (NHS England, 2019).</a:t>
            </a:r>
          </a:p>
          <a:p>
            <a:pPr algn="just"/>
            <a:r>
              <a:rPr lang="en-US" sz="1600" dirty="0">
                <a:solidFill>
                  <a:schemeClr val="tx1"/>
                </a:solidFill>
                <a:latin typeface="Arial" pitchFamily="34" charset="0"/>
                <a:cs typeface="Arial" pitchFamily="34" charset="0"/>
              </a:rPr>
              <a:t>Assistive devices, such as falls detectors, medication reminders, and wearable monitors, enhance safety and functional autonomy, increasing confidence in daily activities (NICE, 2018). Smart home technologies further support mobility, environmental control, and routine management, promoting sustained independence (</a:t>
            </a:r>
            <a:r>
              <a:rPr lang="en-US" sz="1600" dirty="0" err="1">
                <a:solidFill>
                  <a:schemeClr val="tx1"/>
                </a:solidFill>
                <a:latin typeface="Arial" pitchFamily="34" charset="0"/>
                <a:cs typeface="Arial" pitchFamily="34" charset="0"/>
              </a:rPr>
              <a:t>Topol</a:t>
            </a:r>
            <a:r>
              <a:rPr lang="en-US" sz="1600" dirty="0">
                <a:solidFill>
                  <a:schemeClr val="tx1"/>
                </a:solidFill>
                <a:latin typeface="Arial" pitchFamily="34" charset="0"/>
                <a:cs typeface="Arial" pitchFamily="34" charset="0"/>
              </a:rPr>
              <a:t>, 2019).</a:t>
            </a:r>
          </a:p>
          <a:p>
            <a:pPr algn="just"/>
            <a:r>
              <a:rPr lang="en-US" sz="1600" dirty="0">
                <a:solidFill>
                  <a:schemeClr val="tx1"/>
                </a:solidFill>
                <a:latin typeface="Arial" pitchFamily="34" charset="0"/>
                <a:cs typeface="Arial" pitchFamily="34" charset="0"/>
              </a:rPr>
              <a:t>Artificial intelligence and integrated digital records improve predictive care and coordination across health and social care services, allowing earlier intervention and better continuity of care (</a:t>
            </a:r>
            <a:r>
              <a:rPr lang="en-US" sz="1600" dirty="0" err="1">
                <a:solidFill>
                  <a:schemeClr val="tx1"/>
                </a:solidFill>
                <a:latin typeface="Arial" pitchFamily="34" charset="0"/>
                <a:cs typeface="Arial" pitchFamily="34" charset="0"/>
              </a:rPr>
              <a:t>Topol</a:t>
            </a:r>
            <a:r>
              <a:rPr lang="en-US" sz="1600" dirty="0">
                <a:solidFill>
                  <a:schemeClr val="tx1"/>
                </a:solidFill>
                <a:latin typeface="Arial" pitchFamily="34" charset="0"/>
                <a:cs typeface="Arial" pitchFamily="34" charset="0"/>
              </a:rPr>
              <a:t>, 2019; DHSC, 2022).</a:t>
            </a:r>
          </a:p>
          <a:p>
            <a:pPr algn="just"/>
            <a:r>
              <a:rPr lang="en-US" sz="1600" dirty="0">
                <a:solidFill>
                  <a:schemeClr val="tx1"/>
                </a:solidFill>
                <a:latin typeface="Arial" pitchFamily="34" charset="0"/>
                <a:cs typeface="Arial" pitchFamily="34" charset="0"/>
              </a:rPr>
              <a:t>However, these benefits are limited by digital exclusion, as many older adults lack access to devices, internet connectivity, or the necessary skills to use them effectively (ONS, 2023). Privacy concerns, ethical considerations, and the risk of </a:t>
            </a:r>
            <a:r>
              <a:rPr lang="en-US" sz="1600" dirty="0" err="1">
                <a:solidFill>
                  <a:schemeClr val="tx1"/>
                </a:solidFill>
                <a:latin typeface="Arial" pitchFamily="34" charset="0"/>
                <a:cs typeface="Arial" pitchFamily="34" charset="0"/>
              </a:rPr>
              <a:t>depersonalised</a:t>
            </a:r>
            <a:r>
              <a:rPr lang="en-US" sz="1600" dirty="0">
                <a:solidFill>
                  <a:schemeClr val="tx1"/>
                </a:solidFill>
                <a:latin typeface="Arial" pitchFamily="34" charset="0"/>
                <a:cs typeface="Arial" pitchFamily="34" charset="0"/>
              </a:rPr>
              <a:t> care may further reduce trust and adoption (WHO, 2020).</a:t>
            </a:r>
          </a:p>
          <a:p>
            <a:pPr marL="0" indent="0" algn="just">
              <a:buNone/>
            </a:pPr>
            <a:r>
              <a:rPr lang="en-US" sz="1600" dirty="0">
                <a:solidFill>
                  <a:schemeClr val="tx1"/>
                </a:solidFill>
                <a:latin typeface="Arial" pitchFamily="34" charset="0"/>
                <a:cs typeface="Arial" pitchFamily="34" charset="0"/>
              </a:rPr>
              <a:t>To fully </a:t>
            </a:r>
            <a:r>
              <a:rPr lang="en-US" sz="1600" dirty="0" err="1">
                <a:solidFill>
                  <a:schemeClr val="tx1"/>
                </a:solidFill>
                <a:latin typeface="Arial" pitchFamily="34" charset="0"/>
                <a:cs typeface="Arial" pitchFamily="34" charset="0"/>
              </a:rPr>
              <a:t>realise</a:t>
            </a:r>
            <a:r>
              <a:rPr lang="en-US" sz="1600" dirty="0">
                <a:solidFill>
                  <a:schemeClr val="tx1"/>
                </a:solidFill>
                <a:latin typeface="Arial" pitchFamily="34" charset="0"/>
                <a:cs typeface="Arial" pitchFamily="34" charset="0"/>
              </a:rPr>
              <a:t> the potential of technology, interventions must be embedded within person-</a:t>
            </a:r>
            <a:r>
              <a:rPr lang="en-US" sz="1600" dirty="0" err="1">
                <a:solidFill>
                  <a:schemeClr val="tx1"/>
                </a:solidFill>
                <a:latin typeface="Arial" pitchFamily="34" charset="0"/>
                <a:cs typeface="Arial" pitchFamily="34" charset="0"/>
              </a:rPr>
              <a:t>centred</a:t>
            </a:r>
            <a:r>
              <a:rPr lang="en-US" sz="1600" dirty="0">
                <a:solidFill>
                  <a:schemeClr val="tx1"/>
                </a:solidFill>
                <a:latin typeface="Arial" pitchFamily="34" charset="0"/>
                <a:cs typeface="Arial" pitchFamily="34" charset="0"/>
              </a:rPr>
              <a:t>, relational care models, ensuring equitable access, training, and support for older adults.</a:t>
            </a:r>
          </a:p>
          <a:p>
            <a:pPr algn="just">
              <a:lnSpc>
                <a:spcPct val="90000"/>
              </a:lnSpc>
            </a:pPr>
            <a:endParaRPr lang="en-US" sz="1600" dirty="0">
              <a:solidFill>
                <a:schemeClr val="tx1"/>
              </a:solidFill>
              <a:latin typeface="Arial" pitchFamily="34" charset="0"/>
              <a:cs typeface="Arial" pitchFamily="34" charset="0"/>
            </a:endParaRP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10199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B5DEB-FE7A-8F62-A3B3-DAB3F1B0A61A}"/>
              </a:ext>
            </a:extLst>
          </p:cNvPr>
          <p:cNvSpPr>
            <a:spLocks noGrp="1"/>
          </p:cNvSpPr>
          <p:nvPr>
            <p:ph type="title"/>
          </p:nvPr>
        </p:nvSpPr>
        <p:spPr>
          <a:xfrm>
            <a:off x="2362200" y="76200"/>
            <a:ext cx="8596668" cy="1320800"/>
          </a:xfrm>
        </p:spPr>
        <p:txBody>
          <a:bodyPr>
            <a:normAutofit/>
          </a:bodyPr>
          <a:lstStyle/>
          <a:p>
            <a:pPr algn="ctr"/>
            <a:r>
              <a:rPr lang="en-US" sz="3200" b="1" dirty="0">
                <a:latin typeface="Arial" pitchFamily="34" charset="0"/>
                <a:cs typeface="Arial" pitchFamily="34" charset="0"/>
              </a:rPr>
              <a:t>Critical Evaluation of Technology</a:t>
            </a:r>
          </a:p>
        </p:txBody>
      </p:sp>
      <p:sp>
        <p:nvSpPr>
          <p:cNvPr id="28" name="Isosceles Triangle 27">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Content Placeholder 2">
            <a:extLst>
              <a:ext uri="{FF2B5EF4-FFF2-40B4-BE49-F238E27FC236}">
                <a16:creationId xmlns:a16="http://schemas.microsoft.com/office/drawing/2014/main" id="{BEE21FC9-46D5-5CD5-2F03-FF9FFCCBBBE3}"/>
              </a:ext>
            </a:extLst>
          </p:cNvPr>
          <p:cNvSpPr>
            <a:spLocks noGrp="1"/>
          </p:cNvSpPr>
          <p:nvPr>
            <p:ph idx="1"/>
          </p:nvPr>
        </p:nvSpPr>
        <p:spPr>
          <a:xfrm>
            <a:off x="2200232" y="762000"/>
            <a:ext cx="7791536" cy="3880773"/>
          </a:xfrm>
        </p:spPr>
        <p:txBody>
          <a:bodyPr vert="horz" lIns="91440" tIns="45720" rIns="91440" bIns="45720" rtlCol="0" anchor="t">
            <a:noAutofit/>
          </a:bodyPr>
          <a:lstStyle/>
          <a:p>
            <a:pPr algn="just"/>
            <a:r>
              <a:rPr lang="en-US" sz="1600" dirty="0">
                <a:solidFill>
                  <a:schemeClr val="tx1"/>
                </a:solidFill>
                <a:latin typeface="Arial" pitchFamily="34" charset="0"/>
                <a:cs typeface="Arial" pitchFamily="34" charset="0"/>
              </a:rPr>
              <a:t>Technology can enhance independence, prevention, and care coordination (</a:t>
            </a:r>
            <a:r>
              <a:rPr lang="en-US" sz="1600" dirty="0" err="1">
                <a:solidFill>
                  <a:schemeClr val="tx1"/>
                </a:solidFill>
                <a:latin typeface="Arial" pitchFamily="34" charset="0"/>
                <a:cs typeface="Arial" pitchFamily="34" charset="0"/>
              </a:rPr>
              <a:t>Topol</a:t>
            </a:r>
            <a:r>
              <a:rPr lang="en-US" sz="1600" dirty="0">
                <a:solidFill>
                  <a:schemeClr val="tx1"/>
                </a:solidFill>
                <a:latin typeface="Arial" pitchFamily="34" charset="0"/>
                <a:cs typeface="Arial" pitchFamily="34" charset="0"/>
              </a:rPr>
              <a:t>, 2019)</a:t>
            </a:r>
          </a:p>
          <a:p>
            <a:pPr algn="just"/>
            <a:r>
              <a:rPr lang="en-US" sz="1600" dirty="0">
                <a:solidFill>
                  <a:schemeClr val="tx1"/>
                </a:solidFill>
                <a:latin typeface="Arial" pitchFamily="34" charset="0"/>
                <a:cs typeface="Arial" pitchFamily="34" charset="0"/>
              </a:rPr>
              <a:t>Reduces hospital admissions and supports ageing in place (NHS England, 2019)</a:t>
            </a:r>
          </a:p>
          <a:p>
            <a:pPr algn="just"/>
            <a:r>
              <a:rPr lang="en-US" sz="1600" dirty="0">
                <a:solidFill>
                  <a:schemeClr val="tx1"/>
                </a:solidFill>
                <a:latin typeface="Arial" pitchFamily="34" charset="0"/>
                <a:cs typeface="Arial" pitchFamily="34" charset="0"/>
              </a:rPr>
              <a:t>Risks: digital exclusion, inequitable access, and reduced relational care (ONS, 2023; WHO, 2020)</a:t>
            </a:r>
          </a:p>
          <a:p>
            <a:pPr algn="just"/>
            <a:r>
              <a:rPr lang="en-US" sz="1600" dirty="0">
                <a:solidFill>
                  <a:schemeClr val="tx1"/>
                </a:solidFill>
                <a:latin typeface="Arial" pitchFamily="34" charset="0"/>
                <a:cs typeface="Arial" pitchFamily="34" charset="0"/>
              </a:rPr>
              <a:t>Ethical concerns: privacy, data security, and autonomy (WHO, 2020)</a:t>
            </a:r>
          </a:p>
          <a:p>
            <a:pPr algn="just"/>
            <a:r>
              <a:rPr lang="en-US" sz="1600" dirty="0">
                <a:solidFill>
                  <a:schemeClr val="tx1"/>
                </a:solidFill>
                <a:latin typeface="Arial" pitchFamily="34" charset="0"/>
                <a:cs typeface="Arial" pitchFamily="34" charset="0"/>
              </a:rPr>
              <a:t>Effectiveness varies by local resources, digital literacy, and integration with person-</a:t>
            </a:r>
            <a:r>
              <a:rPr lang="en-US" sz="1600" dirty="0" err="1">
                <a:solidFill>
                  <a:schemeClr val="tx1"/>
                </a:solidFill>
                <a:latin typeface="Arial" pitchFamily="34" charset="0"/>
                <a:cs typeface="Arial" pitchFamily="34" charset="0"/>
              </a:rPr>
              <a:t>centred</a:t>
            </a:r>
            <a:r>
              <a:rPr lang="en-US" sz="1600" dirty="0">
                <a:solidFill>
                  <a:schemeClr val="tx1"/>
                </a:solidFill>
                <a:latin typeface="Arial" pitchFamily="34" charset="0"/>
                <a:cs typeface="Arial" pitchFamily="34" charset="0"/>
              </a:rPr>
              <a:t> care</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656593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B5DEB-FE7A-8F62-A3B3-DAB3F1B0A61A}"/>
              </a:ext>
            </a:extLst>
          </p:cNvPr>
          <p:cNvSpPr>
            <a:spLocks noGrp="1"/>
          </p:cNvSpPr>
          <p:nvPr>
            <p:ph type="title"/>
          </p:nvPr>
        </p:nvSpPr>
        <p:spPr>
          <a:xfrm>
            <a:off x="2362200" y="76200"/>
            <a:ext cx="8596668" cy="1320800"/>
          </a:xfrm>
        </p:spPr>
        <p:txBody>
          <a:bodyPr>
            <a:normAutofit/>
          </a:bodyPr>
          <a:lstStyle/>
          <a:p>
            <a:pPr algn="ctr"/>
            <a:r>
              <a:rPr lang="en-US" sz="3200" b="1" dirty="0">
                <a:latin typeface="Arial" pitchFamily="34" charset="0"/>
                <a:cs typeface="Arial" pitchFamily="34" charset="0"/>
              </a:rPr>
              <a:t>Effectiveness of Current Interventions and UK Provision</a:t>
            </a:r>
          </a:p>
        </p:txBody>
      </p:sp>
      <p:sp>
        <p:nvSpPr>
          <p:cNvPr id="28" name="Isosceles Triangle 27">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Content Placeholder 2">
            <a:extLst>
              <a:ext uri="{FF2B5EF4-FFF2-40B4-BE49-F238E27FC236}">
                <a16:creationId xmlns:a16="http://schemas.microsoft.com/office/drawing/2014/main" id="{BEE21FC9-46D5-5CD5-2F03-FF9FFCCBBBE3}"/>
              </a:ext>
            </a:extLst>
          </p:cNvPr>
          <p:cNvSpPr>
            <a:spLocks noGrp="1"/>
          </p:cNvSpPr>
          <p:nvPr>
            <p:ph idx="1"/>
          </p:nvPr>
        </p:nvSpPr>
        <p:spPr>
          <a:xfrm>
            <a:off x="2743200" y="1143000"/>
            <a:ext cx="7791536" cy="3880773"/>
          </a:xfrm>
        </p:spPr>
        <p:txBody>
          <a:bodyPr vert="horz" lIns="91440" tIns="45720" rIns="91440" bIns="45720" rtlCol="0" anchor="t">
            <a:noAutofit/>
          </a:bodyPr>
          <a:lstStyle/>
          <a:p>
            <a:pPr algn="just"/>
            <a:r>
              <a:rPr lang="en-US" sz="1600" b="1" dirty="0" err="1">
                <a:solidFill>
                  <a:schemeClr val="tx1"/>
                </a:solidFill>
                <a:latin typeface="Arial" pitchFamily="34" charset="0"/>
                <a:cs typeface="Arial" pitchFamily="34" charset="0"/>
              </a:rPr>
              <a:t>Reablement</a:t>
            </a:r>
            <a:r>
              <a:rPr lang="en-US" sz="1600" b="1" dirty="0">
                <a:solidFill>
                  <a:schemeClr val="tx1"/>
                </a:solidFill>
                <a:latin typeface="Arial" pitchFamily="34" charset="0"/>
                <a:cs typeface="Arial" pitchFamily="34" charset="0"/>
              </a:rPr>
              <a:t> services</a:t>
            </a:r>
            <a:r>
              <a:rPr lang="en-US" sz="1600" dirty="0">
                <a:solidFill>
                  <a:schemeClr val="tx1"/>
                </a:solidFill>
                <a:latin typeface="Arial" pitchFamily="34" charset="0"/>
                <a:cs typeface="Arial" pitchFamily="34" charset="0"/>
              </a:rPr>
              <a:t>: improve short-term functional ability; long-term outcomes vary regionally (NICE, 2018; The King’s Fund, 2022)</a:t>
            </a:r>
          </a:p>
          <a:p>
            <a:pPr algn="just"/>
            <a:r>
              <a:rPr lang="en-US" sz="1600" b="1" dirty="0">
                <a:solidFill>
                  <a:schemeClr val="tx1"/>
                </a:solidFill>
                <a:latin typeface="Arial" pitchFamily="34" charset="0"/>
                <a:cs typeface="Arial" pitchFamily="34" charset="0"/>
              </a:rPr>
              <a:t>Falls prevention </a:t>
            </a:r>
            <a:r>
              <a:rPr lang="en-US" sz="1600" b="1" dirty="0" err="1">
                <a:solidFill>
                  <a:schemeClr val="tx1"/>
                </a:solidFill>
                <a:latin typeface="Arial" pitchFamily="34" charset="0"/>
                <a:cs typeface="Arial" pitchFamily="34" charset="0"/>
              </a:rPr>
              <a:t>programmes</a:t>
            </a:r>
            <a:r>
              <a:rPr lang="en-US" sz="1600" dirty="0">
                <a:solidFill>
                  <a:schemeClr val="tx1"/>
                </a:solidFill>
                <a:latin typeface="Arial" pitchFamily="34" charset="0"/>
                <a:cs typeface="Arial" pitchFamily="34" charset="0"/>
              </a:rPr>
              <a:t>: exercise-based interventions reduce injuries and </a:t>
            </a:r>
            <a:r>
              <a:rPr lang="en-US" sz="1600" dirty="0" err="1">
                <a:solidFill>
                  <a:schemeClr val="tx1"/>
                </a:solidFill>
                <a:latin typeface="Arial" pitchFamily="34" charset="0"/>
                <a:cs typeface="Arial" pitchFamily="34" charset="0"/>
              </a:rPr>
              <a:t>hospitalisation</a:t>
            </a:r>
            <a:r>
              <a:rPr lang="en-US" sz="1600" dirty="0">
                <a:solidFill>
                  <a:schemeClr val="tx1"/>
                </a:solidFill>
                <a:latin typeface="Arial" pitchFamily="34" charset="0"/>
                <a:cs typeface="Arial" pitchFamily="34" charset="0"/>
              </a:rPr>
              <a:t>; implementation inconsistent (Cameron et al., 2018)</a:t>
            </a:r>
          </a:p>
          <a:p>
            <a:pPr algn="just"/>
            <a:r>
              <a:rPr lang="en-US" sz="1600" b="1" dirty="0">
                <a:solidFill>
                  <a:schemeClr val="tx1"/>
                </a:solidFill>
                <a:latin typeface="Arial" pitchFamily="34" charset="0"/>
                <a:cs typeface="Arial" pitchFamily="34" charset="0"/>
              </a:rPr>
              <a:t>Social prescribing &amp; community support</a:t>
            </a:r>
            <a:r>
              <a:rPr lang="en-US" sz="1600" dirty="0">
                <a:solidFill>
                  <a:schemeClr val="tx1"/>
                </a:solidFill>
                <a:latin typeface="Arial" pitchFamily="34" charset="0"/>
                <a:cs typeface="Arial" pitchFamily="34" charset="0"/>
              </a:rPr>
              <a:t>: mitigate loneliness and improve wellbeing; dependent on local resources (NHS England, 2019)</a:t>
            </a:r>
          </a:p>
          <a:p>
            <a:pPr algn="just"/>
            <a:r>
              <a:rPr lang="en-US" sz="1600" b="1" dirty="0">
                <a:solidFill>
                  <a:schemeClr val="tx1"/>
                </a:solidFill>
                <a:latin typeface="Arial" pitchFamily="34" charset="0"/>
                <a:cs typeface="Arial" pitchFamily="34" charset="0"/>
              </a:rPr>
              <a:t>Dementia-friendly initiatives</a:t>
            </a:r>
            <a:r>
              <a:rPr lang="en-US" sz="1600" dirty="0">
                <a:solidFill>
                  <a:schemeClr val="tx1"/>
                </a:solidFill>
                <a:latin typeface="Arial" pitchFamily="34" charset="0"/>
                <a:cs typeface="Arial" pitchFamily="34" charset="0"/>
              </a:rPr>
              <a:t>: promote inclusion and participation; often rely on voluntary sector (Alzheimer’s Society, 2023)</a:t>
            </a:r>
          </a:p>
          <a:p>
            <a:pPr algn="just"/>
            <a:r>
              <a:rPr lang="en-US" sz="1600" dirty="0">
                <a:solidFill>
                  <a:schemeClr val="tx1"/>
                </a:solidFill>
                <a:latin typeface="Arial" pitchFamily="34" charset="0"/>
                <a:cs typeface="Arial" pitchFamily="34" charset="0"/>
              </a:rPr>
              <a:t>Workforce shortages, funding instability, and regional disparities limit overall effectiveness (Skills for Care, 2023; CQC, 2023)</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1107499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B5DEB-FE7A-8F62-A3B3-DAB3F1B0A61A}"/>
              </a:ext>
            </a:extLst>
          </p:cNvPr>
          <p:cNvSpPr>
            <a:spLocks noGrp="1"/>
          </p:cNvSpPr>
          <p:nvPr>
            <p:ph type="title"/>
          </p:nvPr>
        </p:nvSpPr>
        <p:spPr>
          <a:xfrm>
            <a:off x="2362200" y="76200"/>
            <a:ext cx="8596668" cy="1320800"/>
          </a:xfrm>
        </p:spPr>
        <p:txBody>
          <a:bodyPr>
            <a:normAutofit/>
          </a:bodyPr>
          <a:lstStyle/>
          <a:p>
            <a:pPr algn="ctr"/>
            <a:r>
              <a:rPr lang="en-US" sz="3200" b="1" dirty="0">
                <a:latin typeface="Arial" pitchFamily="34" charset="0"/>
                <a:cs typeface="Arial" pitchFamily="34" charset="0"/>
              </a:rPr>
              <a:t>Long-Term Investment, Workforce Strengthening, and Recommendations</a:t>
            </a:r>
          </a:p>
        </p:txBody>
      </p:sp>
      <p:sp>
        <p:nvSpPr>
          <p:cNvPr id="28" name="Isosceles Triangle 27">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Content Placeholder 2">
            <a:extLst>
              <a:ext uri="{FF2B5EF4-FFF2-40B4-BE49-F238E27FC236}">
                <a16:creationId xmlns:a16="http://schemas.microsoft.com/office/drawing/2014/main" id="{BEE21FC9-46D5-5CD5-2F03-FF9FFCCBBBE3}"/>
              </a:ext>
            </a:extLst>
          </p:cNvPr>
          <p:cNvSpPr>
            <a:spLocks noGrp="1"/>
          </p:cNvSpPr>
          <p:nvPr>
            <p:ph idx="1"/>
          </p:nvPr>
        </p:nvSpPr>
        <p:spPr>
          <a:xfrm>
            <a:off x="2286000" y="1143000"/>
            <a:ext cx="7791536" cy="3880773"/>
          </a:xfrm>
        </p:spPr>
        <p:txBody>
          <a:bodyPr vert="horz" lIns="91440" tIns="45720" rIns="91440" bIns="45720" rtlCol="0" anchor="t">
            <a:noAutofit/>
          </a:bodyPr>
          <a:lstStyle/>
          <a:p>
            <a:pPr algn="just"/>
            <a:r>
              <a:rPr lang="en-US" sz="1600" b="1" dirty="0">
                <a:solidFill>
                  <a:schemeClr val="tx1"/>
                </a:solidFill>
                <a:latin typeface="Arial" pitchFamily="34" charset="0"/>
                <a:cs typeface="Arial" pitchFamily="34" charset="0"/>
              </a:rPr>
              <a:t>Sustainable social care funding</a:t>
            </a:r>
            <a:r>
              <a:rPr lang="en-US" sz="1600" dirty="0">
                <a:solidFill>
                  <a:schemeClr val="tx1"/>
                </a:solidFill>
                <a:latin typeface="Arial" pitchFamily="34" charset="0"/>
                <a:cs typeface="Arial" pitchFamily="34" charset="0"/>
              </a:rPr>
              <a:t> to reduce regional disparities and improve service consistency (The King’s Fund, 2023)</a:t>
            </a:r>
          </a:p>
          <a:p>
            <a:pPr algn="just"/>
            <a:r>
              <a:rPr lang="en-US" sz="1600" b="1" dirty="0">
                <a:solidFill>
                  <a:schemeClr val="tx1"/>
                </a:solidFill>
                <a:latin typeface="Arial" pitchFamily="34" charset="0"/>
                <a:cs typeface="Arial" pitchFamily="34" charset="0"/>
              </a:rPr>
              <a:t>Workforce development</a:t>
            </a:r>
            <a:r>
              <a:rPr lang="en-US" sz="1600" dirty="0">
                <a:solidFill>
                  <a:schemeClr val="tx1"/>
                </a:solidFill>
                <a:latin typeface="Arial" pitchFamily="34" charset="0"/>
                <a:cs typeface="Arial" pitchFamily="34" charset="0"/>
              </a:rPr>
              <a:t>: recruitment, retention, training, and fair pay to enhance quality and continuity of care (Skills for Care, 2023)</a:t>
            </a:r>
          </a:p>
          <a:p>
            <a:pPr algn="just"/>
            <a:r>
              <a:rPr lang="en-US" sz="1600" b="1" dirty="0">
                <a:solidFill>
                  <a:schemeClr val="tx1"/>
                </a:solidFill>
                <a:latin typeface="Arial" pitchFamily="34" charset="0"/>
                <a:cs typeface="Arial" pitchFamily="34" charset="0"/>
              </a:rPr>
              <a:t>Preventative services</a:t>
            </a:r>
            <a:r>
              <a:rPr lang="en-US" sz="1600" dirty="0">
                <a:solidFill>
                  <a:schemeClr val="tx1"/>
                </a:solidFill>
                <a:latin typeface="Arial" pitchFamily="34" charset="0"/>
                <a:cs typeface="Arial" pitchFamily="34" charset="0"/>
              </a:rPr>
              <a:t>: expand </a:t>
            </a:r>
            <a:r>
              <a:rPr lang="en-US" sz="1600" dirty="0" err="1">
                <a:solidFill>
                  <a:schemeClr val="tx1"/>
                </a:solidFill>
                <a:latin typeface="Arial" pitchFamily="34" charset="0"/>
                <a:cs typeface="Arial" pitchFamily="34" charset="0"/>
              </a:rPr>
              <a:t>reablement</a:t>
            </a:r>
            <a:r>
              <a:rPr lang="en-US" sz="1600" dirty="0">
                <a:solidFill>
                  <a:schemeClr val="tx1"/>
                </a:solidFill>
                <a:latin typeface="Arial" pitchFamily="34" charset="0"/>
                <a:cs typeface="Arial" pitchFamily="34" charset="0"/>
              </a:rPr>
              <a:t>, falls prevention, and early intervention to maintain independence (NICE, 2018)</a:t>
            </a:r>
          </a:p>
          <a:p>
            <a:pPr algn="just"/>
            <a:r>
              <a:rPr lang="en-US" sz="1600" b="1" dirty="0">
                <a:solidFill>
                  <a:schemeClr val="tx1"/>
                </a:solidFill>
                <a:latin typeface="Arial" pitchFamily="34" charset="0"/>
                <a:cs typeface="Arial" pitchFamily="34" charset="0"/>
              </a:rPr>
              <a:t>Digital inclusion</a:t>
            </a:r>
            <a:r>
              <a:rPr lang="en-US" sz="1600" dirty="0">
                <a:solidFill>
                  <a:schemeClr val="tx1"/>
                </a:solidFill>
                <a:latin typeface="Arial" pitchFamily="34" charset="0"/>
                <a:cs typeface="Arial" pitchFamily="34" charset="0"/>
              </a:rPr>
              <a:t>: ensure access, affordability, and digital skills support to </a:t>
            </a:r>
            <a:r>
              <a:rPr lang="en-US" sz="1600" dirty="0" err="1">
                <a:solidFill>
                  <a:schemeClr val="tx1"/>
                </a:solidFill>
                <a:latin typeface="Arial" pitchFamily="34" charset="0"/>
                <a:cs typeface="Arial" pitchFamily="34" charset="0"/>
              </a:rPr>
              <a:t>maximise</a:t>
            </a:r>
            <a:r>
              <a:rPr lang="en-US" sz="1600" dirty="0">
                <a:solidFill>
                  <a:schemeClr val="tx1"/>
                </a:solidFill>
                <a:latin typeface="Arial" pitchFamily="34" charset="0"/>
                <a:cs typeface="Arial" pitchFamily="34" charset="0"/>
              </a:rPr>
              <a:t> technology benefits (ONS, 2023)</a:t>
            </a:r>
          </a:p>
          <a:p>
            <a:pPr algn="just"/>
            <a:r>
              <a:rPr lang="en-US" sz="1600" b="1" dirty="0">
                <a:solidFill>
                  <a:schemeClr val="tx1"/>
                </a:solidFill>
                <a:latin typeface="Arial" pitchFamily="34" charset="0"/>
                <a:cs typeface="Arial" pitchFamily="34" charset="0"/>
              </a:rPr>
              <a:t>Co-production and person-</a:t>
            </a:r>
            <a:r>
              <a:rPr lang="en-US" sz="1600" b="1" dirty="0" err="1">
                <a:solidFill>
                  <a:schemeClr val="tx1"/>
                </a:solidFill>
                <a:latin typeface="Arial" pitchFamily="34" charset="0"/>
                <a:cs typeface="Arial" pitchFamily="34" charset="0"/>
              </a:rPr>
              <a:t>centred</a:t>
            </a:r>
            <a:r>
              <a:rPr lang="en-US" sz="1600" b="1" dirty="0">
                <a:solidFill>
                  <a:schemeClr val="tx1"/>
                </a:solidFill>
                <a:latin typeface="Arial" pitchFamily="34" charset="0"/>
                <a:cs typeface="Arial" pitchFamily="34" charset="0"/>
              </a:rPr>
              <a:t> care</a:t>
            </a:r>
            <a:r>
              <a:rPr lang="en-US" sz="1600" dirty="0">
                <a:solidFill>
                  <a:schemeClr val="tx1"/>
                </a:solidFill>
                <a:latin typeface="Arial" pitchFamily="34" charset="0"/>
                <a:cs typeface="Arial" pitchFamily="34" charset="0"/>
              </a:rPr>
              <a:t>: involve older people in service design and care planning to strengthen autonomy (WHO, 2020)</a:t>
            </a:r>
          </a:p>
          <a:p>
            <a:pPr algn="just"/>
            <a:r>
              <a:rPr lang="en-US" sz="1600" b="1" dirty="0">
                <a:solidFill>
                  <a:schemeClr val="tx1"/>
                </a:solidFill>
                <a:latin typeface="Arial" pitchFamily="34" charset="0"/>
                <a:cs typeface="Arial" pitchFamily="34" charset="0"/>
              </a:rPr>
              <a:t>Integrated approach</a:t>
            </a:r>
            <a:r>
              <a:rPr lang="en-US" sz="1600" dirty="0">
                <a:solidFill>
                  <a:schemeClr val="tx1"/>
                </a:solidFill>
                <a:latin typeface="Arial" pitchFamily="34" charset="0"/>
                <a:cs typeface="Arial" pitchFamily="34" charset="0"/>
              </a:rPr>
              <a:t>: combine funding, workforce, preventative care, and technology for sustainable empowerment</a:t>
            </a:r>
          </a:p>
          <a:p>
            <a:pPr algn="just"/>
            <a:r>
              <a:rPr lang="en-US" sz="1600" b="1" dirty="0">
                <a:solidFill>
                  <a:schemeClr val="tx1"/>
                </a:solidFill>
                <a:latin typeface="Arial" pitchFamily="34" charset="0"/>
                <a:cs typeface="Arial" pitchFamily="34" charset="0"/>
              </a:rPr>
              <a:t>Equity focus</a:t>
            </a:r>
            <a:r>
              <a:rPr lang="en-US" sz="1600" dirty="0">
                <a:solidFill>
                  <a:schemeClr val="tx1"/>
                </a:solidFill>
                <a:latin typeface="Arial" pitchFamily="34" charset="0"/>
                <a:cs typeface="Arial" pitchFamily="34" charset="0"/>
              </a:rPr>
              <a:t>: </a:t>
            </a:r>
            <a:r>
              <a:rPr lang="en-US" sz="1600" dirty="0" err="1">
                <a:solidFill>
                  <a:schemeClr val="tx1"/>
                </a:solidFill>
                <a:latin typeface="Arial" pitchFamily="34" charset="0"/>
                <a:cs typeface="Arial" pitchFamily="34" charset="0"/>
              </a:rPr>
              <a:t>prioritise</a:t>
            </a:r>
            <a:r>
              <a:rPr lang="en-US" sz="1600" dirty="0">
                <a:solidFill>
                  <a:schemeClr val="tx1"/>
                </a:solidFill>
                <a:latin typeface="Arial" pitchFamily="34" charset="0"/>
                <a:cs typeface="Arial" pitchFamily="34" charset="0"/>
              </a:rPr>
              <a:t> underserved groups and address structural inequalities</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1929475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B5DEB-FE7A-8F62-A3B3-DAB3F1B0A61A}"/>
              </a:ext>
            </a:extLst>
          </p:cNvPr>
          <p:cNvSpPr>
            <a:spLocks noGrp="1"/>
          </p:cNvSpPr>
          <p:nvPr>
            <p:ph type="title"/>
          </p:nvPr>
        </p:nvSpPr>
        <p:spPr>
          <a:xfrm>
            <a:off x="2362200" y="76200"/>
            <a:ext cx="8596668" cy="1320800"/>
          </a:xfrm>
        </p:spPr>
        <p:txBody>
          <a:bodyPr>
            <a:normAutofit/>
          </a:bodyPr>
          <a:lstStyle/>
          <a:p>
            <a:pPr algn="ctr"/>
            <a:r>
              <a:rPr lang="en-US" sz="3200" b="1" dirty="0">
                <a:latin typeface="Arial" pitchFamily="34" charset="0"/>
                <a:cs typeface="Arial" pitchFamily="34" charset="0"/>
              </a:rPr>
              <a:t>Barriers to Implementation and Critical Considerations</a:t>
            </a:r>
          </a:p>
        </p:txBody>
      </p:sp>
      <p:sp>
        <p:nvSpPr>
          <p:cNvPr id="28" name="Isosceles Triangle 27">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Content Placeholder 2">
            <a:extLst>
              <a:ext uri="{FF2B5EF4-FFF2-40B4-BE49-F238E27FC236}">
                <a16:creationId xmlns:a16="http://schemas.microsoft.com/office/drawing/2014/main" id="{BEE21FC9-46D5-5CD5-2F03-FF9FFCCBBBE3}"/>
              </a:ext>
            </a:extLst>
          </p:cNvPr>
          <p:cNvSpPr>
            <a:spLocks noGrp="1"/>
          </p:cNvSpPr>
          <p:nvPr>
            <p:ph idx="1"/>
          </p:nvPr>
        </p:nvSpPr>
        <p:spPr>
          <a:xfrm>
            <a:off x="2286000" y="1143000"/>
            <a:ext cx="7791536" cy="3880773"/>
          </a:xfrm>
        </p:spPr>
        <p:txBody>
          <a:bodyPr vert="horz" lIns="91440" tIns="45720" rIns="91440" bIns="45720" rtlCol="0" anchor="t">
            <a:noAutofit/>
          </a:bodyPr>
          <a:lstStyle/>
          <a:p>
            <a:pPr algn="just"/>
            <a:r>
              <a:rPr lang="en-US" sz="1600" b="1" dirty="0">
                <a:solidFill>
                  <a:schemeClr val="tx1"/>
                </a:solidFill>
                <a:latin typeface="Arial" pitchFamily="34" charset="0"/>
                <a:cs typeface="Arial" pitchFamily="34" charset="0"/>
              </a:rPr>
              <a:t>Funding limitations</a:t>
            </a:r>
            <a:r>
              <a:rPr lang="en-US" sz="1600" dirty="0">
                <a:solidFill>
                  <a:schemeClr val="tx1"/>
                </a:solidFill>
                <a:latin typeface="Arial" pitchFamily="34" charset="0"/>
                <a:cs typeface="Arial" pitchFamily="34" charset="0"/>
              </a:rPr>
              <a:t> restrict service expansion and preventative initiatives (The King’s Fund, 2023)</a:t>
            </a:r>
          </a:p>
          <a:p>
            <a:pPr algn="just"/>
            <a:r>
              <a:rPr lang="en-US" sz="1600" b="1" dirty="0">
                <a:solidFill>
                  <a:schemeClr val="tx1"/>
                </a:solidFill>
                <a:latin typeface="Arial" pitchFamily="34" charset="0"/>
                <a:cs typeface="Arial" pitchFamily="34" charset="0"/>
              </a:rPr>
              <a:t>Workforce shortages and high turnover</a:t>
            </a:r>
            <a:r>
              <a:rPr lang="en-US" sz="1600" dirty="0">
                <a:solidFill>
                  <a:schemeClr val="tx1"/>
                </a:solidFill>
                <a:latin typeface="Arial" pitchFamily="34" charset="0"/>
                <a:cs typeface="Arial" pitchFamily="34" charset="0"/>
              </a:rPr>
              <a:t> undermine continuity and quality of care (Skills for Care, 2023)</a:t>
            </a:r>
          </a:p>
          <a:p>
            <a:pPr algn="just"/>
            <a:r>
              <a:rPr lang="en-US" sz="1600" b="1" dirty="0">
                <a:solidFill>
                  <a:schemeClr val="tx1"/>
                </a:solidFill>
                <a:latin typeface="Arial" pitchFamily="34" charset="0"/>
                <a:cs typeface="Arial" pitchFamily="34" charset="0"/>
              </a:rPr>
              <a:t>Policy fragmentation</a:t>
            </a:r>
            <a:r>
              <a:rPr lang="en-US" sz="1600" dirty="0">
                <a:solidFill>
                  <a:schemeClr val="tx1"/>
                </a:solidFill>
                <a:latin typeface="Arial" pitchFamily="34" charset="0"/>
                <a:cs typeface="Arial" pitchFamily="34" charset="0"/>
              </a:rPr>
              <a:t> between health, social care, and local authorities creates inconsistencies (DHSC, 2022)</a:t>
            </a:r>
          </a:p>
          <a:p>
            <a:pPr algn="just"/>
            <a:r>
              <a:rPr lang="en-US" sz="1600" b="1" dirty="0">
                <a:solidFill>
                  <a:schemeClr val="tx1"/>
                </a:solidFill>
                <a:latin typeface="Arial" pitchFamily="34" charset="0"/>
                <a:cs typeface="Arial" pitchFamily="34" charset="0"/>
              </a:rPr>
              <a:t>Resistance to change</a:t>
            </a:r>
            <a:r>
              <a:rPr lang="en-US" sz="1600" dirty="0">
                <a:solidFill>
                  <a:schemeClr val="tx1"/>
                </a:solidFill>
                <a:latin typeface="Arial" pitchFamily="34" charset="0"/>
                <a:cs typeface="Arial" pitchFamily="34" charset="0"/>
              </a:rPr>
              <a:t> among staff and older adults can delay adoption of new models or technologies (</a:t>
            </a:r>
            <a:r>
              <a:rPr lang="en-US" sz="1600" dirty="0" err="1">
                <a:solidFill>
                  <a:schemeClr val="tx1"/>
                </a:solidFill>
                <a:latin typeface="Arial" pitchFamily="34" charset="0"/>
                <a:cs typeface="Arial" pitchFamily="34" charset="0"/>
              </a:rPr>
              <a:t>Topol</a:t>
            </a:r>
            <a:r>
              <a:rPr lang="en-US" sz="1600" dirty="0">
                <a:solidFill>
                  <a:schemeClr val="tx1"/>
                </a:solidFill>
                <a:latin typeface="Arial" pitchFamily="34" charset="0"/>
                <a:cs typeface="Arial" pitchFamily="34" charset="0"/>
              </a:rPr>
              <a:t>, 2019)</a:t>
            </a:r>
          </a:p>
          <a:p>
            <a:pPr algn="just"/>
            <a:r>
              <a:rPr lang="en-US" sz="1600" b="1" dirty="0">
                <a:solidFill>
                  <a:schemeClr val="tx1"/>
                </a:solidFill>
                <a:latin typeface="Arial" pitchFamily="34" charset="0"/>
                <a:cs typeface="Arial" pitchFamily="34" charset="0"/>
              </a:rPr>
              <a:t>Digital exclusion and inequity</a:t>
            </a:r>
            <a:r>
              <a:rPr lang="en-US" sz="1600" dirty="0">
                <a:solidFill>
                  <a:schemeClr val="tx1"/>
                </a:solidFill>
                <a:latin typeface="Arial" pitchFamily="34" charset="0"/>
                <a:cs typeface="Arial" pitchFamily="34" charset="0"/>
              </a:rPr>
              <a:t> limit the reach and effectiveness of technological interventions (ONS, 2023)</a:t>
            </a:r>
          </a:p>
          <a:p>
            <a:pPr algn="just"/>
            <a:r>
              <a:rPr lang="en-US" sz="1600" b="1" dirty="0">
                <a:solidFill>
                  <a:schemeClr val="tx1"/>
                </a:solidFill>
                <a:latin typeface="Arial" pitchFamily="34" charset="0"/>
                <a:cs typeface="Arial" pitchFamily="34" charset="0"/>
              </a:rPr>
              <a:t>Structural inequalities</a:t>
            </a:r>
            <a:r>
              <a:rPr lang="en-US" sz="1600" dirty="0">
                <a:solidFill>
                  <a:schemeClr val="tx1"/>
                </a:solidFill>
                <a:latin typeface="Arial" pitchFamily="34" charset="0"/>
                <a:cs typeface="Arial" pitchFamily="34" charset="0"/>
              </a:rPr>
              <a:t> (socioeconomic, geographic, and demographic) amplify barriers to empowerment (Marmot, 2020)</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7690332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B5DEB-FE7A-8F62-A3B3-DAB3F1B0A61A}"/>
              </a:ext>
            </a:extLst>
          </p:cNvPr>
          <p:cNvSpPr>
            <a:spLocks noGrp="1"/>
          </p:cNvSpPr>
          <p:nvPr>
            <p:ph type="title"/>
          </p:nvPr>
        </p:nvSpPr>
        <p:spPr>
          <a:xfrm>
            <a:off x="2362200" y="76200"/>
            <a:ext cx="8596668" cy="1320800"/>
          </a:xfrm>
        </p:spPr>
        <p:txBody>
          <a:bodyPr>
            <a:normAutofit/>
          </a:bodyPr>
          <a:lstStyle/>
          <a:p>
            <a:pPr algn="ctr"/>
            <a:r>
              <a:rPr lang="en-US" sz="3200" b="1" dirty="0">
                <a:latin typeface="Arial" pitchFamily="34" charset="0"/>
                <a:cs typeface="Arial" pitchFamily="34" charset="0"/>
              </a:rPr>
              <a:t>Recommendations for Improvement</a:t>
            </a:r>
          </a:p>
        </p:txBody>
      </p:sp>
      <p:sp>
        <p:nvSpPr>
          <p:cNvPr id="28" name="Isosceles Triangle 27">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Content Placeholder 2">
            <a:extLst>
              <a:ext uri="{FF2B5EF4-FFF2-40B4-BE49-F238E27FC236}">
                <a16:creationId xmlns:a16="http://schemas.microsoft.com/office/drawing/2014/main" id="{BEE21FC9-46D5-5CD5-2F03-FF9FFCCBBBE3}"/>
              </a:ext>
            </a:extLst>
          </p:cNvPr>
          <p:cNvSpPr>
            <a:spLocks noGrp="1"/>
          </p:cNvSpPr>
          <p:nvPr>
            <p:ph idx="1"/>
          </p:nvPr>
        </p:nvSpPr>
        <p:spPr>
          <a:xfrm>
            <a:off x="2743200" y="685800"/>
            <a:ext cx="7791536" cy="3880773"/>
          </a:xfrm>
        </p:spPr>
        <p:txBody>
          <a:bodyPr vert="horz" lIns="91440" tIns="45720" rIns="91440" bIns="45720" rtlCol="0" anchor="t">
            <a:noAutofit/>
          </a:bodyPr>
          <a:lstStyle/>
          <a:p>
            <a:pPr algn="just"/>
            <a:r>
              <a:rPr lang="en-US" sz="1600" b="1" dirty="0">
                <a:solidFill>
                  <a:schemeClr val="tx1"/>
                </a:solidFill>
                <a:latin typeface="Arial" pitchFamily="34" charset="0"/>
                <a:cs typeface="Arial" pitchFamily="34" charset="0"/>
              </a:rPr>
              <a:t>Increase sustainable funding</a:t>
            </a:r>
            <a:r>
              <a:rPr lang="en-US" sz="1600" dirty="0">
                <a:solidFill>
                  <a:schemeClr val="tx1"/>
                </a:solidFill>
                <a:latin typeface="Arial" pitchFamily="34" charset="0"/>
                <a:cs typeface="Arial" pitchFamily="34" charset="0"/>
              </a:rPr>
              <a:t> to reduce regional disparities and support preventative care (The King’s Fund, 2023)</a:t>
            </a:r>
          </a:p>
          <a:p>
            <a:pPr algn="just"/>
            <a:r>
              <a:rPr lang="en-US" sz="1600" b="1" dirty="0">
                <a:solidFill>
                  <a:schemeClr val="tx1"/>
                </a:solidFill>
                <a:latin typeface="Arial" pitchFamily="34" charset="0"/>
                <a:cs typeface="Arial" pitchFamily="34" charset="0"/>
              </a:rPr>
              <a:t>Strengthen the workforce</a:t>
            </a:r>
            <a:r>
              <a:rPr lang="en-US" sz="1600" dirty="0">
                <a:solidFill>
                  <a:schemeClr val="tx1"/>
                </a:solidFill>
                <a:latin typeface="Arial" pitchFamily="34" charset="0"/>
                <a:cs typeface="Arial" pitchFamily="34" charset="0"/>
              </a:rPr>
              <a:t>: improve pay, training, retention, and staff wellbeing (Skills for Care, 2023)</a:t>
            </a:r>
          </a:p>
          <a:p>
            <a:pPr algn="just"/>
            <a:r>
              <a:rPr lang="en-US" sz="1600" b="1" dirty="0">
                <a:solidFill>
                  <a:schemeClr val="tx1"/>
                </a:solidFill>
                <a:latin typeface="Arial" pitchFamily="34" charset="0"/>
                <a:cs typeface="Arial" pitchFamily="34" charset="0"/>
              </a:rPr>
              <a:t>Expand preventative services</a:t>
            </a:r>
            <a:r>
              <a:rPr lang="en-US" sz="1600" dirty="0">
                <a:solidFill>
                  <a:schemeClr val="tx1"/>
                </a:solidFill>
                <a:latin typeface="Arial" pitchFamily="34" charset="0"/>
                <a:cs typeface="Arial" pitchFamily="34" charset="0"/>
              </a:rPr>
              <a:t>: </a:t>
            </a:r>
            <a:r>
              <a:rPr lang="en-US" sz="1600" dirty="0" err="1">
                <a:solidFill>
                  <a:schemeClr val="tx1"/>
                </a:solidFill>
                <a:latin typeface="Arial" pitchFamily="34" charset="0"/>
                <a:cs typeface="Arial" pitchFamily="34" charset="0"/>
              </a:rPr>
              <a:t>reablement</a:t>
            </a:r>
            <a:r>
              <a:rPr lang="en-US" sz="1600" dirty="0">
                <a:solidFill>
                  <a:schemeClr val="tx1"/>
                </a:solidFill>
                <a:latin typeface="Arial" pitchFamily="34" charset="0"/>
                <a:cs typeface="Arial" pitchFamily="34" charset="0"/>
              </a:rPr>
              <a:t>, falls prevention, early intervention to maintain independence (NICE, 2018)</a:t>
            </a:r>
          </a:p>
          <a:p>
            <a:pPr algn="just"/>
            <a:r>
              <a:rPr lang="en-US" sz="1600" b="1" dirty="0">
                <a:solidFill>
                  <a:schemeClr val="tx1"/>
                </a:solidFill>
                <a:latin typeface="Arial" pitchFamily="34" charset="0"/>
                <a:cs typeface="Arial" pitchFamily="34" charset="0"/>
              </a:rPr>
              <a:t>Enhance digital inclusion</a:t>
            </a:r>
            <a:r>
              <a:rPr lang="en-US" sz="1600" dirty="0">
                <a:solidFill>
                  <a:schemeClr val="tx1"/>
                </a:solidFill>
                <a:latin typeface="Arial" pitchFamily="34" charset="0"/>
                <a:cs typeface="Arial" pitchFamily="34" charset="0"/>
              </a:rPr>
              <a:t>: provide access, affordability, and training for older adults (ONS, 2023)</a:t>
            </a:r>
          </a:p>
          <a:p>
            <a:pPr algn="just"/>
            <a:r>
              <a:rPr lang="en-US" sz="1600" b="1" dirty="0">
                <a:solidFill>
                  <a:schemeClr val="tx1"/>
                </a:solidFill>
                <a:latin typeface="Arial" pitchFamily="34" charset="0"/>
                <a:cs typeface="Arial" pitchFamily="34" charset="0"/>
              </a:rPr>
              <a:t>Embed co-production and person-</a:t>
            </a:r>
            <a:r>
              <a:rPr lang="en-US" sz="1600" b="1" dirty="0" err="1">
                <a:solidFill>
                  <a:schemeClr val="tx1"/>
                </a:solidFill>
                <a:latin typeface="Arial" pitchFamily="34" charset="0"/>
                <a:cs typeface="Arial" pitchFamily="34" charset="0"/>
              </a:rPr>
              <a:t>centred</a:t>
            </a:r>
            <a:r>
              <a:rPr lang="en-US" sz="1600" b="1" dirty="0">
                <a:solidFill>
                  <a:schemeClr val="tx1"/>
                </a:solidFill>
                <a:latin typeface="Arial" pitchFamily="34" charset="0"/>
                <a:cs typeface="Arial" pitchFamily="34" charset="0"/>
              </a:rPr>
              <a:t> care</a:t>
            </a:r>
            <a:r>
              <a:rPr lang="en-US" sz="1600" dirty="0">
                <a:solidFill>
                  <a:schemeClr val="tx1"/>
                </a:solidFill>
                <a:latin typeface="Arial" pitchFamily="34" charset="0"/>
                <a:cs typeface="Arial" pitchFamily="34" charset="0"/>
              </a:rPr>
              <a:t>: involve older people in designing services and care planning (WHO, 2020)</a:t>
            </a:r>
          </a:p>
          <a:p>
            <a:pPr algn="just"/>
            <a:r>
              <a:rPr lang="en-US" sz="1600" b="1" dirty="0">
                <a:solidFill>
                  <a:schemeClr val="tx1"/>
                </a:solidFill>
                <a:latin typeface="Arial" pitchFamily="34" charset="0"/>
                <a:cs typeface="Arial" pitchFamily="34" charset="0"/>
              </a:rPr>
              <a:t>Address structural inequalities</a:t>
            </a:r>
            <a:r>
              <a:rPr lang="en-US" sz="1600" dirty="0">
                <a:solidFill>
                  <a:schemeClr val="tx1"/>
                </a:solidFill>
                <a:latin typeface="Arial" pitchFamily="34" charset="0"/>
                <a:cs typeface="Arial" pitchFamily="34" charset="0"/>
              </a:rPr>
              <a:t>: target socio-economic, geographic, and demographic disparities for equitable empowerment</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827807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5E2033-F58B-15C8-16FF-325800879693}"/>
              </a:ext>
            </a:extLst>
          </p:cNvPr>
          <p:cNvSpPr>
            <a:spLocks noGrp="1"/>
          </p:cNvSpPr>
          <p:nvPr>
            <p:ph idx="1"/>
          </p:nvPr>
        </p:nvSpPr>
        <p:spPr>
          <a:xfrm>
            <a:off x="2971800" y="762000"/>
            <a:ext cx="6705600" cy="3880773"/>
          </a:xfrm>
        </p:spPr>
        <p:txBody>
          <a:bodyPr vert="horz" lIns="91440" tIns="45720" rIns="91440" bIns="45720" rtlCol="0" anchor="t">
            <a:normAutofit/>
          </a:bodyPr>
          <a:lstStyle/>
          <a:p>
            <a:pPr algn="just"/>
            <a:r>
              <a:rPr lang="en-US" sz="1400" dirty="0"/>
              <a:t>Older adults have complex, multidimensional care and support needs (Age UK, 2023; Alzheimer’s Society, 2023)</a:t>
            </a:r>
          </a:p>
          <a:p>
            <a:pPr algn="just"/>
            <a:r>
              <a:rPr lang="en-US" sz="1400" dirty="0"/>
              <a:t>Policy frameworks (Care Act 2014; NHS Long Term Plan) provide strong guidance but implementation is inconsistent (The King’s Fund, 2023)</a:t>
            </a:r>
          </a:p>
          <a:p>
            <a:pPr algn="just"/>
            <a:r>
              <a:rPr lang="en-US" sz="1400" dirty="0"/>
              <a:t>Technology offers opportunities for independence, but access, digital literacy, and ethics limit equitable impact (</a:t>
            </a:r>
            <a:r>
              <a:rPr lang="en-US" sz="1400" dirty="0" err="1"/>
              <a:t>Topol</a:t>
            </a:r>
            <a:r>
              <a:rPr lang="en-US" sz="1400" dirty="0"/>
              <a:t>, 2019; WHO, 2020)</a:t>
            </a:r>
          </a:p>
          <a:p>
            <a:pPr algn="just"/>
            <a:r>
              <a:rPr lang="en-US" sz="1400" dirty="0"/>
              <a:t>Structural inequalities (funding, workforce, socio-economic disparities) continue to restrict empowerment</a:t>
            </a:r>
          </a:p>
          <a:p>
            <a:pPr algn="just"/>
            <a:r>
              <a:rPr lang="en-US" sz="1400" dirty="0"/>
              <a:t>Sustainable empowerment requires integrated, person-</a:t>
            </a:r>
            <a:r>
              <a:rPr lang="en-US" sz="1400" dirty="0" err="1"/>
              <a:t>centred</a:t>
            </a:r>
            <a:r>
              <a:rPr lang="en-US" sz="1400" dirty="0"/>
              <a:t>, preventative, and inclusive approaches</a:t>
            </a:r>
          </a:p>
        </p:txBody>
      </p:sp>
      <p:pic>
        <p:nvPicPr>
          <p:cNvPr id="5" name="Picture 4">
            <a:extLst>
              <a:ext uri="{FF2B5EF4-FFF2-40B4-BE49-F238E27FC236}">
                <a16:creationId xmlns:a16="http://schemas.microsoft.com/office/drawing/2014/main" id="{090070D4-6CBC-8A3A-749D-B2C413CFFF76}"/>
              </a:ext>
            </a:extLst>
          </p:cNvPr>
          <p:cNvPicPr>
            <a:picLocks noChangeAspect="1"/>
          </p:cNvPicPr>
          <p:nvPr/>
        </p:nvPicPr>
        <p:blipFill rotWithShape="1">
          <a:blip r:embed="rId2"/>
          <a:srcRect l="44555" r="36200" b="1406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4" name="Title 1">
            <a:extLst>
              <a:ext uri="{FF2B5EF4-FFF2-40B4-BE49-F238E27FC236}">
                <a16:creationId xmlns:a16="http://schemas.microsoft.com/office/drawing/2014/main" id="{143B5DEB-FE7A-8F62-A3B3-DAB3F1B0A61A}"/>
              </a:ext>
            </a:extLst>
          </p:cNvPr>
          <p:cNvSpPr>
            <a:spLocks noGrp="1"/>
          </p:cNvSpPr>
          <p:nvPr>
            <p:ph type="title"/>
          </p:nvPr>
        </p:nvSpPr>
        <p:spPr>
          <a:xfrm>
            <a:off x="2362200" y="228600"/>
            <a:ext cx="8596668" cy="1320800"/>
          </a:xfrm>
        </p:spPr>
        <p:txBody>
          <a:bodyPr>
            <a:normAutofit/>
          </a:bodyPr>
          <a:lstStyle/>
          <a:p>
            <a:pPr algn="ctr"/>
            <a:r>
              <a:rPr lang="en-US" sz="3200" b="1" dirty="0">
                <a:latin typeface="Arial" pitchFamily="34" charset="0"/>
                <a:cs typeface="Arial" pitchFamily="34" charset="0"/>
              </a:rPr>
              <a:t>Conclusion</a:t>
            </a:r>
          </a:p>
        </p:txBody>
      </p:sp>
    </p:spTree>
    <p:extLst>
      <p:ext uri="{BB962C8B-B14F-4D97-AF65-F5344CB8AC3E}">
        <p14:creationId xmlns:p14="http://schemas.microsoft.com/office/powerpoint/2010/main" val="40790815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51F4B-3818-E606-DCB7-03137AFBEC60}"/>
              </a:ext>
            </a:extLst>
          </p:cNvPr>
          <p:cNvSpPr>
            <a:spLocks noGrp="1"/>
          </p:cNvSpPr>
          <p:nvPr>
            <p:ph type="title"/>
          </p:nvPr>
        </p:nvSpPr>
        <p:spPr>
          <a:xfrm>
            <a:off x="835485" y="120770"/>
            <a:ext cx="8596668" cy="1320800"/>
          </a:xfrm>
        </p:spPr>
        <p:txBody>
          <a:bodyPr>
            <a:normAutofit/>
          </a:bodyPr>
          <a:lstStyle/>
          <a:p>
            <a:r>
              <a:rPr lang="en-US" sz="3200" dirty="0"/>
              <a:t>References</a:t>
            </a:r>
          </a:p>
        </p:txBody>
      </p:sp>
      <p:sp>
        <p:nvSpPr>
          <p:cNvPr id="4" name="TextBox 3">
            <a:extLst>
              <a:ext uri="{FF2B5EF4-FFF2-40B4-BE49-F238E27FC236}">
                <a16:creationId xmlns:a16="http://schemas.microsoft.com/office/drawing/2014/main" id="{5A27FFFA-C2D4-B90F-B17F-9732329920F3}"/>
              </a:ext>
            </a:extLst>
          </p:cNvPr>
          <p:cNvSpPr txBox="1"/>
          <p:nvPr/>
        </p:nvSpPr>
        <p:spPr>
          <a:xfrm>
            <a:off x="842515" y="669985"/>
            <a:ext cx="7660255" cy="49552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t>Cottrell, M., Hill, R., O’Leary, D.E. and Ward, R. (2021) ‘Barriers and enablers to digital health adoption in the NHS’, JMIR Medical Informatics, 9(4), e25488.</a:t>
            </a:r>
          </a:p>
          <a:p>
            <a:pPr algn="just"/>
            <a:r>
              <a:rPr lang="en-US" sz="1400" dirty="0"/>
              <a:t>Freeman, D., </a:t>
            </a:r>
            <a:r>
              <a:rPr lang="en-US" sz="1400" dirty="0" err="1"/>
              <a:t>Haselton</a:t>
            </a:r>
            <a:r>
              <a:rPr lang="en-US" sz="1400" dirty="0"/>
              <a:t>, P., </a:t>
            </a:r>
            <a:r>
              <a:rPr lang="en-US" sz="1400" dirty="0" err="1"/>
              <a:t>Spanlang</a:t>
            </a:r>
            <a:r>
              <a:rPr lang="en-US" sz="1400" dirty="0"/>
              <a:t>, B. and Slater, M. (2018) ‘Automated psychological therapy using immersive virtual reality for treatment of fear of heights: a single-blind, parallel-group, </a:t>
            </a:r>
            <a:r>
              <a:rPr lang="en-US" sz="1400" dirty="0" err="1"/>
              <a:t>randomised</a:t>
            </a:r>
            <a:r>
              <a:rPr lang="en-US" sz="1400" dirty="0"/>
              <a:t> controlled trial’, The Lancet Psychiatry, 5(9), pp. 891–900.</a:t>
            </a:r>
          </a:p>
          <a:p>
            <a:pPr algn="just"/>
            <a:r>
              <a:rPr lang="en-US" sz="1400" dirty="0" err="1"/>
              <a:t>Greenhalgh</a:t>
            </a:r>
            <a:r>
              <a:rPr lang="en-US" sz="1400" dirty="0"/>
              <a:t>, T., </a:t>
            </a:r>
            <a:r>
              <a:rPr lang="en-US" sz="1400" dirty="0" err="1"/>
              <a:t>Wherton</a:t>
            </a:r>
            <a:r>
              <a:rPr lang="en-US" sz="1400" dirty="0"/>
              <a:t>, J., </a:t>
            </a:r>
            <a:r>
              <a:rPr lang="en-US" sz="1400" dirty="0" err="1"/>
              <a:t>Papoutsi</a:t>
            </a:r>
            <a:r>
              <a:rPr lang="en-US" sz="1400" dirty="0"/>
              <a:t>, C., Lynch, J. and Hughes, G. (2020) ‘Beyond adoption: a new framework for </a:t>
            </a:r>
            <a:r>
              <a:rPr lang="en-US" sz="1400" dirty="0" err="1"/>
              <a:t>theorising</a:t>
            </a:r>
            <a:r>
              <a:rPr lang="en-US" sz="1400" dirty="0"/>
              <a:t> and evaluating </a:t>
            </a:r>
            <a:r>
              <a:rPr lang="en-US" sz="1400" dirty="0" err="1"/>
              <a:t>nonadoption</a:t>
            </a:r>
            <a:r>
              <a:rPr lang="en-US" sz="1400" dirty="0"/>
              <a:t>, abandonment, and challenges to the scale-up, spread, and sustainability of health and care technologies’, BMJ Open, 10(3), e036620.</a:t>
            </a:r>
          </a:p>
          <a:p>
            <a:pPr algn="just"/>
            <a:r>
              <a:rPr lang="en-US" sz="1400" dirty="0"/>
              <a:t>Health Education England (HEE) (2021) Digital Readiness </a:t>
            </a:r>
            <a:r>
              <a:rPr lang="en-US" sz="1400" dirty="0" err="1"/>
              <a:t>Programme</a:t>
            </a:r>
            <a:r>
              <a:rPr lang="en-US" sz="1400" dirty="0"/>
              <a:t> Report. London: NHS Health Education England.</a:t>
            </a:r>
          </a:p>
          <a:p>
            <a:pPr algn="just"/>
            <a:r>
              <a:rPr lang="en-US" sz="1400" dirty="0"/>
              <a:t>NHS Digital (2023) Digital Transformation in Healthcare: Emerging Technologies. Leeds: NHS Digital.</a:t>
            </a:r>
          </a:p>
          <a:p>
            <a:pPr algn="just"/>
            <a:r>
              <a:rPr lang="en-US" sz="1400" dirty="0"/>
              <a:t>NHS England (2019) The NHS Long Term Plan. London: NHS England.</a:t>
            </a:r>
          </a:p>
          <a:p>
            <a:pPr algn="just"/>
            <a:r>
              <a:rPr lang="en-US" sz="1400" dirty="0"/>
              <a:t>NHS England (2022) What Good Looks Like Framework. London: NHS England.</a:t>
            </a:r>
          </a:p>
          <a:p>
            <a:pPr algn="just"/>
            <a:r>
              <a:rPr lang="en-US" sz="1400" dirty="0"/>
              <a:t>Oxford VR (2022) Annual Impact Report. Oxford: Oxford VR.</a:t>
            </a:r>
          </a:p>
          <a:p>
            <a:pPr algn="just"/>
            <a:r>
              <a:rPr lang="en-US" sz="1400" dirty="0"/>
              <a:t>Slater, M. and Sanchez-</a:t>
            </a:r>
            <a:r>
              <a:rPr lang="en-US" sz="1400" dirty="0" err="1"/>
              <a:t>Vives</a:t>
            </a:r>
            <a:r>
              <a:rPr lang="en-US" sz="1400" dirty="0"/>
              <a:t>, M. (2016) ‘Enhancing our lives with immersive virtual reality’, Frontiers in Robotics and AI, 3(74), pp. 1–47.</a:t>
            </a:r>
          </a:p>
          <a:p>
            <a:pPr algn="just"/>
            <a:r>
              <a:rPr lang="en-US" sz="1400" dirty="0" err="1"/>
              <a:t>Topol</a:t>
            </a:r>
            <a:r>
              <a:rPr lang="en-US" sz="1400" dirty="0"/>
              <a:t>, E. (2019) The </a:t>
            </a:r>
            <a:r>
              <a:rPr lang="en-US" sz="1400" dirty="0" err="1"/>
              <a:t>Topol</a:t>
            </a:r>
            <a:r>
              <a:rPr lang="en-US" sz="1400" dirty="0"/>
              <a:t> Review: Preparing the Healthcare Workforce for the Digital Future. London: NHS Health Education England.</a:t>
            </a:r>
          </a:p>
          <a:p>
            <a:pPr algn="just"/>
            <a:r>
              <a:rPr lang="en-US" sz="1400" dirty="0"/>
              <a:t>World Health Organization (2021) Global Strategy on Digital Health 2020–2025. Geneva: World Health Organization.</a:t>
            </a:r>
          </a:p>
        </p:txBody>
      </p:sp>
    </p:spTree>
    <p:extLst>
      <p:ext uri="{BB962C8B-B14F-4D97-AF65-F5344CB8AC3E}">
        <p14:creationId xmlns:p14="http://schemas.microsoft.com/office/powerpoint/2010/main" val="325188928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otalTime>3554</TotalTime>
  <Words>2504</Words>
  <Application>Microsoft Office PowerPoint</Application>
  <PresentationFormat>Widescreen</PresentationFormat>
  <Paragraphs>116</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Trebuchet MS</vt:lpstr>
      <vt:lpstr>Wingdings 3</vt:lpstr>
      <vt:lpstr>Facet</vt:lpstr>
      <vt:lpstr>PowerPoint Presentation</vt:lpstr>
      <vt:lpstr>Introduction</vt:lpstr>
      <vt:lpstr>Understanding the Older Person</vt:lpstr>
      <vt:lpstr>Multidimensional Care and Support Needs</vt:lpstr>
      <vt:lpstr>Independence and Functional Ability</vt:lpstr>
      <vt:lpstr>Policy and Legislative Framework</vt:lpstr>
      <vt:lpstr>Critical Evaluation of Current Service Provision</vt:lpstr>
      <vt:lpstr>Barriers to Maintaining Independence and Structural Inequalities</vt:lpstr>
      <vt:lpstr>Technology and Innovation Supporting Older People</vt:lpstr>
      <vt:lpstr>Technology and Innovation Supporting Older People</vt:lpstr>
      <vt:lpstr>Critical Evaluation of Technology</vt:lpstr>
      <vt:lpstr>Effectiveness of Current Interventions and UK Provision</vt:lpstr>
      <vt:lpstr>Long-Term Investment, Workforce Strengthening, and Recommendations</vt:lpstr>
      <vt:lpstr>Barriers to Implementation and Critical Considerations</vt:lpstr>
      <vt:lpstr>Recommendations for Improvement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Yahaddy Bangura (2315639)</cp:lastModifiedBy>
  <cp:revision>16</cp:revision>
  <dcterms:modified xsi:type="dcterms:W3CDTF">2026-02-23T10:48:28Z</dcterms:modified>
</cp:coreProperties>
</file>