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648" r:id="rId4"/>
  </p:sldMasterIdLst>
  <p:notesMasterIdLst>
    <p:notesMasterId r:id="rId10"/>
  </p:notesMasterIdLst>
  <p:handoutMasterIdLst>
    <p:handoutMasterId r:id="rId11"/>
  </p:handoutMasterIdLst>
  <p:sldIdLst>
    <p:sldId id="263" r:id="rId5"/>
    <p:sldId id="264" r:id="rId6"/>
    <p:sldId id="265" r:id="rId7"/>
    <p:sldId id="266" r:id="rId8"/>
    <p:sldId id="267" r:id="rId9"/>
  </p:sldIdLst>
  <p:sldSz cx="32918400" cy="43891200"/>
  <p:notesSz cx="31954788" cy="50149125"/>
  <p:embeddedFontLst>
    <p:embeddedFont>
      <p:font typeface="Roboto" panose="02000000000000000000" pitchFamily="2" charset="0"/>
      <p:regular r:id="rId12"/>
      <p:bold r:id="rId13"/>
      <p:italic r:id="rId14"/>
      <p:boldItalic r:id="rId15"/>
    </p:embeddedFont>
  </p:embeddedFontLst>
  <p:custDataLst>
    <p:tags r:id="rId16"/>
  </p:custDataLst>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6624" userDrawn="1">
          <p15:clr>
            <a:srgbClr val="A4A3A4"/>
          </p15:clr>
        </p15:guide>
        <p15:guide id="2" orient="horz" pos="7509" userDrawn="1">
          <p15:clr>
            <a:srgbClr val="A4A3A4"/>
          </p15:clr>
        </p15:guide>
        <p15:guide id="3" orient="horz" pos="4711" userDrawn="1">
          <p15:clr>
            <a:srgbClr val="A4A3A4"/>
          </p15:clr>
        </p15:guide>
        <p15:guide id="4" orient="horz" pos="8328" userDrawn="1">
          <p15:clr>
            <a:srgbClr val="A4A3A4"/>
          </p15:clr>
        </p15:guide>
        <p15:guide id="5" pos="540" userDrawn="1">
          <p15:clr>
            <a:srgbClr val="A4A3A4"/>
          </p15:clr>
        </p15:guide>
        <p15:guide id="6" pos="5184" userDrawn="1">
          <p15:clr>
            <a:srgbClr val="A4A3A4"/>
          </p15:clr>
        </p15:guide>
        <p15:guide id="7" pos="5544" userDrawn="1">
          <p15:clr>
            <a:srgbClr val="A4A3A4"/>
          </p15:clr>
        </p15:guide>
        <p15:guide id="8" pos="10188" userDrawn="1">
          <p15:clr>
            <a:srgbClr val="A4A3A4"/>
          </p15:clr>
        </p15:guide>
        <p15:guide id="9" pos="10548" userDrawn="1">
          <p15:clr>
            <a:srgbClr val="A4A3A4"/>
          </p15:clr>
        </p15:guide>
        <p15:guide id="10" pos="15192" userDrawn="1">
          <p15:clr>
            <a:srgbClr val="A4A3A4"/>
          </p15:clr>
        </p15:guide>
        <p15:guide id="11" pos="15552" userDrawn="1">
          <p15:clr>
            <a:srgbClr val="A4A3A4"/>
          </p15:clr>
        </p15:guide>
        <p15:guide id="12" pos="20196" userDrawn="1">
          <p15:clr>
            <a:srgbClr val="A4A3A4"/>
          </p15:clr>
        </p15:guide>
      </p15:sldGuideLst>
    </p:ext>
    <p:ext uri="{2D200454-40CA-4A62-9FC3-DE9A4176ACB9}">
      <p15:notesGuideLst xmlns:p15="http://schemas.microsoft.com/office/powerpoint/2012/main">
        <p15:guide id="1" orient="horz" pos="15795">
          <p15:clr>
            <a:srgbClr val="A4A3A4"/>
          </p15:clr>
        </p15:guide>
        <p15:guide id="2" pos="1006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E1F1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5A4C0A-2146-5D1C-16B2-47AE1B923E35}" v="247" dt="2026-05-18T12:28:14.570"/>
    <p1510:client id="{8C41D53B-B6A9-02A9-25BF-8E2097EDC0B1}" v="104" dt="2026-05-18T11:40:24.593"/>
    <p1510:client id="{B2CD45A6-D14B-91EF-A5EA-CA0F1F11B1AC}" v="1117" dt="2026-05-16T19:16:32.812"/>
    <p1510:client id="{C2AB00A9-724C-AECF-B128-37312F2BD110}" v="73" dt="2026-05-18T11:26:22.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6624"/>
        <p:guide orient="horz" pos="7509"/>
        <p:guide orient="horz" pos="4711"/>
        <p:guide orient="horz" pos="8328"/>
        <p:guide pos="540"/>
        <p:guide pos="5184"/>
        <p:guide pos="5544"/>
        <p:guide pos="10188"/>
        <p:guide pos="10548"/>
        <p:guide pos="15192"/>
        <p:guide pos="15552"/>
        <p:guide pos="20196"/>
      </p:guideLst>
    </p:cSldViewPr>
  </p:slideViewPr>
  <p:notesViewPr>
    <p:cSldViewPr snapToGrid="0">
      <p:cViewPr>
        <p:scale>
          <a:sx n="1" d="2"/>
          <a:sy n="1" d="2"/>
        </p:scale>
        <p:origin x="0" y="0"/>
      </p:cViewPr>
      <p:guideLst>
        <p:guide orient="horz" pos="15795"/>
        <p:guide pos="10065"/>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font" Target="fonts/font2.fntdata"/><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font" Target="fonts/font1.fntdata"/><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font" Target="fonts/font4.fntdata"/><Relationship Id="rId10" Type="http://schemas.openxmlformats.org/officeDocument/2006/relationships/notesMaster" Target="notesMasters/notesMaster1.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font" Target="fonts/font3.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4099" name="Rectangle 3"/>
          <p:cNvSpPr>
            <a:spLocks noGrp="1" noChangeArrowheads="1"/>
          </p:cNvSpPr>
          <p:nvPr>
            <p:ph type="dt" sz="quarter"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4100" name="Rectangle 4"/>
          <p:cNvSpPr>
            <a:spLocks noGrp="1" noChangeArrowheads="1"/>
          </p:cNvSpPr>
          <p:nvPr>
            <p:ph type="ftr" sz="quarter" idx="2"/>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4101" name="Rectangle 5"/>
          <p:cNvSpPr>
            <a:spLocks noGrp="1" noChangeArrowheads="1"/>
          </p:cNvSpPr>
          <p:nvPr>
            <p:ph type="sldNum" sz="quarter" idx="3"/>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40C443C-8022-4F5D-8F2E-5133654FC91D}" type="slidenum">
              <a:rPr lang="en-AU"/>
              <a:pPr>
                <a:defRPr/>
              </a:pPr>
              <a:t>‹#›</a:t>
            </a:fld>
            <a:endParaRPr lang="en-AU"/>
          </a:p>
        </p:txBody>
      </p:sp>
    </p:spTree>
    <p:extLst>
      <p:ext uri="{BB962C8B-B14F-4D97-AF65-F5344CB8AC3E}">
        <p14:creationId xmlns:p14="http://schemas.microsoft.com/office/powerpoint/2010/main" val="3997928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3075" name="Rectangle 3"/>
          <p:cNvSpPr>
            <a:spLocks noGrp="1" noChangeArrowheads="1"/>
          </p:cNvSpPr>
          <p:nvPr>
            <p:ph type="dt"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3076" name="Rectangle 4"/>
          <p:cNvSpPr>
            <a:spLocks noGrp="1" noRot="1" noChangeAspect="1" noChangeArrowheads="1" noTextEdit="1"/>
          </p:cNvSpPr>
          <p:nvPr>
            <p:ph type="sldImg" idx="2"/>
          </p:nvPr>
        </p:nvSpPr>
        <p:spPr bwMode="auto">
          <a:xfrm>
            <a:off x="8845550" y="3757613"/>
            <a:ext cx="14062075" cy="18748375"/>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p:cNvSpPr>
            <a:spLocks noGrp="1" noChangeArrowheads="1"/>
          </p:cNvSpPr>
          <p:nvPr>
            <p:ph type="body" sz="quarter" idx="3"/>
          </p:nvPr>
        </p:nvSpPr>
        <p:spPr bwMode="auto">
          <a:xfrm>
            <a:off x="4137025" y="24004588"/>
            <a:ext cx="23456900" cy="22512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stStyle>
          <a:p>
            <a:pPr lvl="0"/>
            <a:r>
              <a:rPr lang="en-AU" noProof="0"/>
              <a:t>Click to edit Master text styles</a:t>
            </a:r>
          </a:p>
          <a:p>
            <a:pPr lvl="1"/>
            <a:r>
              <a:rPr lang="en-AU" noProof="0"/>
              <a:t>Second level</a:t>
            </a:r>
          </a:p>
          <a:p>
            <a:pPr lvl="2"/>
            <a:r>
              <a:rPr lang="en-AU" noProof="0"/>
              <a:t>Third level</a:t>
            </a:r>
          </a:p>
          <a:p>
            <a:pPr lvl="3"/>
            <a:r>
              <a:rPr lang="en-AU" noProof="0"/>
              <a:t>Fourth level</a:t>
            </a:r>
          </a:p>
          <a:p>
            <a:pPr lvl="4"/>
            <a:r>
              <a:rPr lang="en-AU" noProof="0"/>
              <a:t>Fifth level</a:t>
            </a:r>
          </a:p>
        </p:txBody>
      </p:sp>
      <p:sp>
        <p:nvSpPr>
          <p:cNvPr id="3078" name="Rectangle 6"/>
          <p:cNvSpPr>
            <a:spLocks noGrp="1" noChangeArrowheads="1"/>
          </p:cNvSpPr>
          <p:nvPr>
            <p:ph type="ftr" sz="quarter" idx="4"/>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3079" name="Rectangle 7"/>
          <p:cNvSpPr>
            <a:spLocks noGrp="1" noChangeArrowheads="1"/>
          </p:cNvSpPr>
          <p:nvPr>
            <p:ph type="sldNum" sz="quarter" idx="5"/>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2207482-9F38-4AF6-9B91-768DCEDA59AC}" type="slidenum">
              <a:rPr lang="en-AU"/>
              <a:pPr>
                <a:defRPr/>
              </a:pPr>
              <a:t>‹#›</a:t>
            </a:fld>
            <a:endParaRPr lang="en-AU"/>
          </a:p>
        </p:txBody>
      </p:sp>
    </p:spTree>
    <p:extLst>
      <p:ext uri="{BB962C8B-B14F-4D97-AF65-F5344CB8AC3E}">
        <p14:creationId xmlns:p14="http://schemas.microsoft.com/office/powerpoint/2010/main" val="409079937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a:defPPr>
            <a:lvl1pPr defTabSz="4508500">
              <a:defRPr sz="2400">
                <a:solidFill>
                  <a:schemeClr val="tx1"/>
                </a:solidFill>
                <a:latin typeface="Times New Roman" pitchFamily="18" charset="0"/>
              </a:defRPr>
            </a:lvl1pPr>
            <a:lvl2pPr marL="742950" indent="-285750" defTabSz="4508500">
              <a:defRPr sz="2400">
                <a:solidFill>
                  <a:schemeClr val="tx1"/>
                </a:solidFill>
                <a:latin typeface="Times New Roman" pitchFamily="18" charset="0"/>
              </a:defRPr>
            </a:lvl2pPr>
            <a:lvl3pPr marL="1143000" indent="-228600" defTabSz="4508500">
              <a:defRPr sz="2400">
                <a:solidFill>
                  <a:schemeClr val="tx1"/>
                </a:solidFill>
                <a:latin typeface="Times New Roman" pitchFamily="18" charset="0"/>
              </a:defRPr>
            </a:lvl3pPr>
            <a:lvl4pPr marL="1600200" indent="-228600" defTabSz="4508500">
              <a:defRPr sz="2400">
                <a:solidFill>
                  <a:schemeClr val="tx1"/>
                </a:solidFill>
                <a:latin typeface="Times New Roman" pitchFamily="18" charset="0"/>
              </a:defRPr>
            </a:lvl4pPr>
            <a:lvl5pPr marL="2057400" indent="-228600" defTabSz="4508500">
              <a:defRPr sz="2400">
                <a:solidFill>
                  <a:schemeClr val="tx1"/>
                </a:solidFill>
                <a:latin typeface="Times New Roman" pitchFamily="18" charset="0"/>
              </a:defRPr>
            </a:lvl5pPr>
            <a:lvl6pPr marL="2514600" indent="-228600" defTabSz="4508500" eaLnBrk="0" fontAlgn="base" hangingPunct="0">
              <a:spcBef>
                <a:spcPct val="0"/>
              </a:spcBef>
              <a:spcAft>
                <a:spcPct val="0"/>
              </a:spcAft>
              <a:defRPr sz="2400">
                <a:solidFill>
                  <a:schemeClr val="tx1"/>
                </a:solidFill>
                <a:latin typeface="Times New Roman" pitchFamily="18" charset="0"/>
              </a:defRPr>
            </a:lvl6pPr>
            <a:lvl7pPr marL="2971800" indent="-228600" defTabSz="4508500" eaLnBrk="0" fontAlgn="base" hangingPunct="0">
              <a:spcBef>
                <a:spcPct val="0"/>
              </a:spcBef>
              <a:spcAft>
                <a:spcPct val="0"/>
              </a:spcAft>
              <a:defRPr sz="2400">
                <a:solidFill>
                  <a:schemeClr val="tx1"/>
                </a:solidFill>
                <a:latin typeface="Times New Roman" pitchFamily="18" charset="0"/>
              </a:defRPr>
            </a:lvl7pPr>
            <a:lvl8pPr marL="3429000" indent="-228600" defTabSz="4508500" eaLnBrk="0" fontAlgn="base" hangingPunct="0">
              <a:spcBef>
                <a:spcPct val="0"/>
              </a:spcBef>
              <a:spcAft>
                <a:spcPct val="0"/>
              </a:spcAft>
              <a:defRPr sz="2400">
                <a:solidFill>
                  <a:schemeClr val="tx1"/>
                </a:solidFill>
                <a:latin typeface="Times New Roman" pitchFamily="18" charset="0"/>
              </a:defRPr>
            </a:lvl8pPr>
            <a:lvl9pPr marL="3886200" indent="-228600" defTabSz="4508500" eaLnBrk="0" fontAlgn="base" hangingPunct="0">
              <a:spcBef>
                <a:spcPct val="0"/>
              </a:spcBef>
              <a:spcAft>
                <a:spcPct val="0"/>
              </a:spcAft>
              <a:defRPr sz="2400">
                <a:solidFill>
                  <a:schemeClr val="tx1"/>
                </a:solidFill>
                <a:latin typeface="Times New Roman" pitchFamily="18" charset="0"/>
              </a:defRPr>
            </a:lvl9pPr>
          </a:lstStyle>
          <a:p>
            <a:fld id="{842B0325-ACC9-488E-8876-C4E9E3B68AD8}" type="slidenum">
              <a:rPr lang="en-AU" sz="6000" smtClean="0"/>
              <a:t>1</a:t>
            </a:fld>
            <a:endParaRPr lang="en-AU" sz="6000"/>
          </a:p>
        </p:txBody>
      </p:sp>
      <p:sp>
        <p:nvSpPr>
          <p:cNvPr id="4099" name="Rectangle 2"/>
          <p:cNvSpPr>
            <a:spLocks noGrp="1" noRot="1" noChangeAspect="1" noChangeArrowheads="1" noTextEdit="1"/>
          </p:cNvSpPr>
          <p:nvPr>
            <p:ph type="sldImg"/>
          </p:nvPr>
        </p:nvSpPr>
        <p:spPr>
          <a:xfrm>
            <a:off x="8845550" y="3757613"/>
            <a:ext cx="14062075" cy="18748375"/>
          </a:xfrm>
        </p:spPr>
      </p:sp>
      <p:sp>
        <p:nvSpPr>
          <p:cNvPr id="4100" name="Rectangle 3"/>
          <p:cNvSpPr>
            <a:spLocks noGrp="1" noChangeArrowheads="1"/>
          </p:cNvSpPr>
          <p:nvPr>
            <p:ph type="body" idx="1"/>
          </p:nvPr>
        </p:nvSpPr>
        <p:spPr>
          <a:noFill/>
        </p:spPr>
        <p:txBody>
          <a:bodyPr/>
          <a:lstStyle>
            <a:defPPr>
              <a:defRPr kern="1200"/>
            </a:defP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9093" y="13635568"/>
            <a:ext cx="27980218" cy="9406467"/>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4938184" y="24870834"/>
            <a:ext cx="23042032" cy="11218333"/>
          </a:xfrm>
        </p:spPr>
        <p:txBody>
          <a:bodyPr/>
          <a:lstStyle>
            <a:defPPr>
              <a:defRPr kern="1200"/>
            </a:defPPr>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DA66E67-F948-4693-96A5-27BC239C04A3}" type="slidenum">
              <a:rPr lang="en-US"/>
              <a:pPr>
                <a:defRPr/>
              </a:pPr>
              <a:t>‹#›</a:t>
            </a:fld>
            <a:endParaRPr lang="en-US"/>
          </a:p>
        </p:txBody>
      </p:sp>
    </p:spTree>
    <p:extLst>
      <p:ext uri="{BB962C8B-B14F-4D97-AF65-F5344CB8AC3E}">
        <p14:creationId xmlns:p14="http://schemas.microsoft.com/office/powerpoint/2010/main" val="3648922583"/>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EC1B4D6-BEE2-4AF6-A92E-38CD68913D5A}" type="slidenum">
              <a:rPr lang="en-US"/>
              <a:pPr>
                <a:defRPr/>
              </a:pPr>
              <a:t>‹#›</a:t>
            </a:fld>
            <a:endParaRPr lang="en-US"/>
          </a:p>
        </p:txBody>
      </p:sp>
    </p:spTree>
    <p:extLst>
      <p:ext uri="{BB962C8B-B14F-4D97-AF65-F5344CB8AC3E}">
        <p14:creationId xmlns:p14="http://schemas.microsoft.com/office/powerpoint/2010/main" val="3177762665"/>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6" y="28204585"/>
            <a:ext cx="27980218" cy="8716433"/>
          </a:xfrm>
        </p:spPr>
        <p:txBody>
          <a:bodyPr anchor="t"/>
          <a:lstStyle>
            <a:defPPr>
              <a:defRPr kern="1200"/>
            </a:defPPr>
            <a:lvl1pPr algn="l">
              <a:defRPr sz="3000" b="1" cap="all"/>
            </a:lvl1pPr>
          </a:lstStyle>
          <a:p>
            <a:r>
              <a:rPr lang="en-US"/>
              <a:t>Click to edit Master title style</a:t>
            </a:r>
          </a:p>
        </p:txBody>
      </p:sp>
      <p:sp>
        <p:nvSpPr>
          <p:cNvPr id="3" name="Text Placeholder 2"/>
          <p:cNvSpPr>
            <a:spLocks noGrp="1"/>
          </p:cNvSpPr>
          <p:nvPr>
            <p:ph type="body" idx="1"/>
          </p:nvPr>
        </p:nvSpPr>
        <p:spPr>
          <a:xfrm>
            <a:off x="2600326" y="18603384"/>
            <a:ext cx="27980218" cy="9601200"/>
          </a:xfrm>
        </p:spPr>
        <p:txBody>
          <a:bodyPr anchor="b"/>
          <a:lstStyle>
            <a:defPPr>
              <a:defRPr kern="1200"/>
            </a:defPPr>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8650354-6837-43DB-843B-C6021BD2EF37}" type="slidenum">
              <a:rPr lang="en-US"/>
              <a:pPr>
                <a:defRPr/>
              </a:pPr>
              <a:t>‹#›</a:t>
            </a:fld>
            <a:endParaRPr lang="en-US"/>
          </a:p>
        </p:txBody>
      </p:sp>
    </p:spTree>
    <p:extLst>
      <p:ext uri="{BB962C8B-B14F-4D97-AF65-F5344CB8AC3E}">
        <p14:creationId xmlns:p14="http://schemas.microsoft.com/office/powerpoint/2010/main" val="2568638210"/>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2470151" y="12678835"/>
            <a:ext cx="13938248" cy="26335568"/>
          </a:xfrm>
        </p:spPr>
        <p:txBody>
          <a:bodyPr/>
          <a:lstStyle>
            <a:defPPr>
              <a:defRPr kern="1200"/>
            </a:defPPr>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0002" y="12678835"/>
            <a:ext cx="13938248" cy="26335568"/>
          </a:xfrm>
        </p:spPr>
        <p:txBody>
          <a:bodyPr/>
          <a:lstStyle>
            <a:defPPr>
              <a:defRPr kern="1200"/>
            </a:defPPr>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4296FF25-ADB1-4315-9622-9852994CD1E5}" type="slidenum">
              <a:rPr lang="en-US"/>
              <a:pPr>
                <a:defRPr/>
              </a:pPr>
              <a:t>‹#›</a:t>
            </a:fld>
            <a:endParaRPr lang="en-US"/>
          </a:p>
        </p:txBody>
      </p:sp>
    </p:spTree>
    <p:extLst>
      <p:ext uri="{BB962C8B-B14F-4D97-AF65-F5344CB8AC3E}">
        <p14:creationId xmlns:p14="http://schemas.microsoft.com/office/powerpoint/2010/main" val="2618309162"/>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45710" y="1756833"/>
            <a:ext cx="29626982" cy="7315200"/>
          </a:xfr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1645709" y="9825569"/>
            <a:ext cx="14544675" cy="4093633"/>
          </a:xfrm>
        </p:spPr>
        <p:txBody>
          <a:bodyPr anchor="b"/>
          <a:lstStyle>
            <a:defPPr>
              <a:defRPr kern="1200"/>
            </a:defPPr>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645709" y="13919200"/>
            <a:ext cx="14544675" cy="25287816"/>
          </a:xfrm>
        </p:spPr>
        <p:txBody>
          <a:bodyPr/>
          <a:lstStyle>
            <a:defPPr>
              <a:defRPr kern="1200"/>
            </a:defPPr>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1666" y="9825569"/>
            <a:ext cx="14551027" cy="4093633"/>
          </a:xfrm>
        </p:spPr>
        <p:txBody>
          <a:bodyPr anchor="b"/>
          <a:lstStyle>
            <a:defPPr>
              <a:defRPr kern="1200"/>
            </a:defPPr>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16721666" y="13919200"/>
            <a:ext cx="14551027" cy="25287816"/>
          </a:xfrm>
        </p:spPr>
        <p:txBody>
          <a:bodyPr/>
          <a:lstStyle>
            <a:defPPr>
              <a:defRPr kern="1200"/>
            </a:defPPr>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72EF82B1-171C-4CAC-B9C4-22062286C8C4}" type="slidenum">
              <a:rPr lang="en-US"/>
              <a:pPr>
                <a:defRPr/>
              </a:pPr>
              <a:t>‹#›</a:t>
            </a:fld>
            <a:endParaRPr lang="en-US"/>
          </a:p>
        </p:txBody>
      </p:sp>
    </p:spTree>
    <p:extLst>
      <p:ext uri="{BB962C8B-B14F-4D97-AF65-F5344CB8AC3E}">
        <p14:creationId xmlns:p14="http://schemas.microsoft.com/office/powerpoint/2010/main" val="3601223922"/>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678F620B-8934-45A0-BE2C-EF6C76032C45}" type="slidenum">
              <a:rPr lang="en-US"/>
              <a:pPr>
                <a:defRPr/>
              </a:pPr>
              <a:t>‹#›</a:t>
            </a:fld>
            <a:endParaRPr lang="en-US"/>
          </a:p>
        </p:txBody>
      </p:sp>
    </p:spTree>
    <p:extLst>
      <p:ext uri="{BB962C8B-B14F-4D97-AF65-F5344CB8AC3E}">
        <p14:creationId xmlns:p14="http://schemas.microsoft.com/office/powerpoint/2010/main" val="3529386339"/>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A3ECE3F5-A3DD-46D3-8112-19EE7FD1DDFA}" type="slidenum">
              <a:rPr lang="en-US"/>
              <a:pPr>
                <a:defRPr/>
              </a:pPr>
              <a:t>‹#›</a:t>
            </a:fld>
            <a:endParaRPr lang="en-US"/>
          </a:p>
        </p:txBody>
      </p:sp>
    </p:spTree>
    <p:extLst>
      <p:ext uri="{BB962C8B-B14F-4D97-AF65-F5344CB8AC3E}">
        <p14:creationId xmlns:p14="http://schemas.microsoft.com/office/powerpoint/2010/main" val="233742527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709" y="1748367"/>
            <a:ext cx="10829925" cy="7435851"/>
          </a:xfrm>
        </p:spPr>
        <p:txBody>
          <a:bodyPr anchor="b"/>
          <a:lstStyle>
            <a:defPPr>
              <a:defRPr kern="1200"/>
            </a:defPPr>
            <a:lvl1pPr algn="l">
              <a:defRPr sz="1500" b="1"/>
            </a:lvl1pPr>
          </a:lstStyle>
          <a:p>
            <a:r>
              <a:rPr lang="en-US"/>
              <a:t>Click to edit Master title style</a:t>
            </a:r>
          </a:p>
        </p:txBody>
      </p:sp>
      <p:sp>
        <p:nvSpPr>
          <p:cNvPr id="3" name="Content Placeholder 2"/>
          <p:cNvSpPr>
            <a:spLocks noGrp="1"/>
          </p:cNvSpPr>
          <p:nvPr>
            <p:ph idx="1"/>
          </p:nvPr>
        </p:nvSpPr>
        <p:spPr>
          <a:xfrm>
            <a:off x="12870392" y="1748367"/>
            <a:ext cx="18402300" cy="37458650"/>
          </a:xfrm>
        </p:spPr>
        <p:txBody>
          <a:bodyPr/>
          <a:lstStyle>
            <a:defPPr>
              <a:defRPr kern="1200"/>
            </a:defPPr>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709" y="9184217"/>
            <a:ext cx="10829925" cy="30022800"/>
          </a:xfrm>
        </p:spPr>
        <p:txBody>
          <a:bodyPr/>
          <a:lstStyle>
            <a:defPPr>
              <a:defRPr kern="1200"/>
            </a:defPPr>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96691E56-DA67-4BF5-BA67-706F30B37046}" type="slidenum">
              <a:rPr lang="en-US"/>
              <a:pPr>
                <a:defRPr/>
              </a:pPr>
              <a:t>‹#›</a:t>
            </a:fld>
            <a:endParaRPr lang="en-US"/>
          </a:p>
        </p:txBody>
      </p:sp>
    </p:spTree>
    <p:extLst>
      <p:ext uri="{BB962C8B-B14F-4D97-AF65-F5344CB8AC3E}">
        <p14:creationId xmlns:p14="http://schemas.microsoft.com/office/powerpoint/2010/main" val="3982895616"/>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2659" y="30723418"/>
            <a:ext cx="19750618" cy="3627967"/>
          </a:xfrm>
        </p:spPr>
        <p:txBody>
          <a:bodyPr anchor="b"/>
          <a:lstStyle>
            <a:defPPr>
              <a:defRPr kern="1200"/>
            </a:defPPr>
            <a:lvl1pPr algn="l">
              <a:defRPr sz="1500" b="1"/>
            </a:lvl1pPr>
          </a:lstStyle>
          <a:p>
            <a:r>
              <a:rPr lang="en-US"/>
              <a:t>Click to edit Master title style</a:t>
            </a:r>
          </a:p>
        </p:txBody>
      </p:sp>
      <p:sp>
        <p:nvSpPr>
          <p:cNvPr id="3" name="Picture Placeholder 2"/>
          <p:cNvSpPr>
            <a:spLocks noGrp="1"/>
          </p:cNvSpPr>
          <p:nvPr>
            <p:ph type="pic" idx="1"/>
          </p:nvPr>
        </p:nvSpPr>
        <p:spPr>
          <a:xfrm>
            <a:off x="6452659" y="3922184"/>
            <a:ext cx="19750618" cy="26333450"/>
          </a:xfrm>
        </p:spPr>
        <p:txBody>
          <a:bodyPr/>
          <a:lstStyle>
            <a:defPPr>
              <a:defRPr kern="1200"/>
            </a:defPPr>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a:p>
        </p:txBody>
      </p:sp>
      <p:sp>
        <p:nvSpPr>
          <p:cNvPr id="4" name="Text Placeholder 3"/>
          <p:cNvSpPr>
            <a:spLocks noGrp="1"/>
          </p:cNvSpPr>
          <p:nvPr>
            <p:ph type="body" sz="half" idx="2"/>
          </p:nvPr>
        </p:nvSpPr>
        <p:spPr>
          <a:xfrm>
            <a:off x="6452659" y="34351385"/>
            <a:ext cx="19750618" cy="5149849"/>
          </a:xfrm>
        </p:spPr>
        <p:txBody>
          <a:bodyPr/>
          <a:lstStyle>
            <a:defPPr>
              <a:defRPr kern="1200"/>
            </a:defPPr>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87F51DAE-E528-43E1-8BE0-91521416EFB0}" type="slidenum">
              <a:rPr lang="en-US"/>
              <a:pPr>
                <a:defRPr/>
              </a:pPr>
              <a:t>‹#›</a:t>
            </a:fld>
            <a:endParaRPr lang="en-US"/>
          </a:p>
        </p:txBody>
      </p:sp>
    </p:spTree>
    <p:extLst>
      <p:ext uri="{BB962C8B-B14F-4D97-AF65-F5344CB8AC3E}">
        <p14:creationId xmlns:p14="http://schemas.microsoft.com/office/powerpoint/2010/main" val="2154294852"/>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2DA27A25-0059-41B6-A6E5-54D93C10805F}" type="slidenum">
              <a:rPr lang="en-US"/>
              <a:pPr>
                <a:defRPr/>
              </a:pPr>
              <a:t>‹#›</a:t>
            </a:fld>
            <a:endParaRPr lang="en-US"/>
          </a:p>
        </p:txBody>
      </p:sp>
    </p:spTree>
    <p:extLst>
      <p:ext uri="{BB962C8B-B14F-4D97-AF65-F5344CB8AC3E}">
        <p14:creationId xmlns:p14="http://schemas.microsoft.com/office/powerpoint/2010/main" val="4181187469"/>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453727" y="3901017"/>
            <a:ext cx="6994525" cy="35113385"/>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470151" y="3901017"/>
            <a:ext cx="20881977" cy="35113385"/>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43B26BC-A2E6-4CDA-9F76-12293F26600A}" type="slidenum">
              <a:rPr lang="en-US"/>
              <a:pPr>
                <a:defRPr/>
              </a:pPr>
              <a:t>‹#›</a:t>
            </a:fld>
            <a:endParaRPr lang="en-US"/>
          </a:p>
        </p:txBody>
      </p:sp>
    </p:spTree>
    <p:extLst>
      <p:ext uri="{BB962C8B-B14F-4D97-AF65-F5344CB8AC3E}">
        <p14:creationId xmlns:p14="http://schemas.microsoft.com/office/powerpoint/2010/main" val="349418540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0094B3"/>
            </a:gs>
          </a:gsLst>
          <a:lin ang="5400000" scaled="1"/>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470548" y="3901017"/>
            <a:ext cx="27977306"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2470548" y="12678834"/>
            <a:ext cx="27977306" cy="26335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2470547" y="39990185"/>
            <a:ext cx="6858000" cy="29252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defTabSz="3200400">
              <a:defRPr sz="4875"/>
            </a:lvl1pPr>
          </a:lstStyle>
          <a:p>
            <a:pPr>
              <a:defRPr/>
            </a:pPr>
            <a:endParaRPr lang="en-US"/>
          </a:p>
        </p:txBody>
      </p:sp>
      <p:sp>
        <p:nvSpPr>
          <p:cNvPr id="1029" name="Rectangle 5"/>
          <p:cNvSpPr>
            <a:spLocks noGrp="1" noChangeArrowheads="1"/>
          </p:cNvSpPr>
          <p:nvPr>
            <p:ph type="ftr" sz="quarter" idx="3"/>
          </p:nvPr>
        </p:nvSpPr>
        <p:spPr bwMode="auto">
          <a:xfrm>
            <a:off x="11245454" y="39990185"/>
            <a:ext cx="10427494" cy="29252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algn="ctr" defTabSz="3200400">
              <a:defRPr sz="4875"/>
            </a:lvl1pPr>
          </a:lstStyle>
          <a:p>
            <a:pPr>
              <a:defRPr/>
            </a:pPr>
            <a:endParaRPr lang="en-US"/>
          </a:p>
        </p:txBody>
      </p:sp>
      <p:sp>
        <p:nvSpPr>
          <p:cNvPr id="1030" name="Rectangle 6"/>
          <p:cNvSpPr>
            <a:spLocks noGrp="1" noChangeArrowheads="1"/>
          </p:cNvSpPr>
          <p:nvPr>
            <p:ph type="sldNum" sz="quarter" idx="4"/>
          </p:nvPr>
        </p:nvSpPr>
        <p:spPr bwMode="auto">
          <a:xfrm>
            <a:off x="23589855" y="39990185"/>
            <a:ext cx="6858000" cy="29252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algn="r" defTabSz="3200400">
              <a:defRPr sz="4875"/>
            </a:lvl1pPr>
          </a:lstStyle>
          <a:p>
            <a:pPr>
              <a:defRPr/>
            </a:pPr>
            <a:fld id="{469A0CB4-D18D-4AEF-B324-9EDF067D136D}" type="slidenum">
              <a:rPr lang="en-US"/>
              <a:pPr>
                <a:defRPr/>
              </a:pPr>
              <a:t>‹#›</a:t>
            </a:fld>
            <a:endParaRPr lang="en-US"/>
          </a:p>
        </p:txBody>
      </p:sp>
      <p:pic>
        <p:nvPicPr>
          <p:cNvPr id="1031" name="New picture"/>
          <p:cNvPicPr/>
          <p:nvPr/>
        </p:nvPicPr>
        <p:blipFill>
          <a:blip r:embed="rId13"/>
          <a:stretch>
            <a:fillRect/>
          </a:stretch>
        </p:blipFill>
        <p:spPr>
          <a:xfrm rot="16200000">
            <a:off x="-11074400" y="21945600"/>
            <a:ext cx="14274800" cy="3937000"/>
          </a:xfrm>
          <a:prstGeom prst="rect">
            <a:avLst/>
          </a:prstGeom>
        </p:spPr>
      </p:pic>
      <p:pic>
        <p:nvPicPr>
          <p:cNvPr id="1032" name="New picture"/>
          <p:cNvPicPr/>
          <p:nvPr/>
        </p:nvPicPr>
        <p:blipFill>
          <a:blip r:embed="rId13"/>
          <a:stretch>
            <a:fillRect/>
          </a:stretch>
        </p:blipFill>
        <p:spPr>
          <a:xfrm rot="5400000">
            <a:off x="29718000" y="21945600"/>
            <a:ext cx="14274800" cy="3937000"/>
          </a:xfrm>
          <a:prstGeom prst="rect">
            <a:avLst/>
          </a:prstGeom>
        </p:spPr>
      </p:pic>
      <p:pic>
        <p:nvPicPr>
          <p:cNvPr id="1033" name="New picture"/>
          <p:cNvPicPr/>
          <p:nvPr/>
        </p:nvPicPr>
        <p:blipFill>
          <a:blip r:embed="rId14"/>
          <a:stretch>
            <a:fillRect/>
          </a:stretch>
        </p:blipFill>
        <p:spPr>
          <a:xfrm>
            <a:off x="1460500" y="44399200"/>
            <a:ext cx="29997400" cy="1447800"/>
          </a:xfrm>
          <a:prstGeom prst="rect">
            <a:avLst/>
          </a:prstGeom>
        </p:spPr>
      </p:pic>
      <p:sp>
        <p:nvSpPr>
          <p:cNvPr id="1034" name="New shape"/>
          <p:cNvSpPr/>
          <p:nvPr/>
        </p:nvSpPr>
        <p:spPr>
          <a:xfrm>
            <a:off x="1460500" y="449707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persuadingsapphire  Size: 36x48</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3200400" rtl="0" eaLnBrk="0" fontAlgn="base" hangingPunct="0">
        <a:spcBef>
          <a:spcPct val="0"/>
        </a:spcBef>
        <a:spcAft>
          <a:spcPct val="0"/>
        </a:spcAft>
        <a:defRPr sz="15375">
          <a:solidFill>
            <a:schemeClr val="tx2"/>
          </a:solidFill>
          <a:latin typeface="+mj-lt"/>
          <a:ea typeface="+mj-ea"/>
          <a:cs typeface="+mj-cs"/>
        </a:defRPr>
      </a:lvl1pPr>
      <a:lvl2pPr algn="ctr" defTabSz="3200400" rtl="0" eaLnBrk="0" fontAlgn="base" hangingPunct="0">
        <a:spcBef>
          <a:spcPct val="0"/>
        </a:spcBef>
        <a:spcAft>
          <a:spcPct val="0"/>
        </a:spcAft>
        <a:defRPr sz="15375">
          <a:solidFill>
            <a:schemeClr val="tx2"/>
          </a:solidFill>
          <a:latin typeface="Times New Roman" pitchFamily="18" charset="0"/>
        </a:defRPr>
      </a:lvl2pPr>
      <a:lvl3pPr algn="ctr" defTabSz="3200400" rtl="0" eaLnBrk="0" fontAlgn="base" hangingPunct="0">
        <a:spcBef>
          <a:spcPct val="0"/>
        </a:spcBef>
        <a:spcAft>
          <a:spcPct val="0"/>
        </a:spcAft>
        <a:defRPr sz="15375">
          <a:solidFill>
            <a:schemeClr val="tx2"/>
          </a:solidFill>
          <a:latin typeface="Times New Roman" pitchFamily="18" charset="0"/>
        </a:defRPr>
      </a:lvl3pPr>
      <a:lvl4pPr algn="ctr" defTabSz="3200400" rtl="0" eaLnBrk="0" fontAlgn="base" hangingPunct="0">
        <a:spcBef>
          <a:spcPct val="0"/>
        </a:spcBef>
        <a:spcAft>
          <a:spcPct val="0"/>
        </a:spcAft>
        <a:defRPr sz="15375">
          <a:solidFill>
            <a:schemeClr val="tx2"/>
          </a:solidFill>
          <a:latin typeface="Times New Roman" pitchFamily="18" charset="0"/>
        </a:defRPr>
      </a:lvl4pPr>
      <a:lvl5pPr algn="ctr" defTabSz="3200400" rtl="0" eaLnBrk="0" fontAlgn="base" hangingPunct="0">
        <a:spcBef>
          <a:spcPct val="0"/>
        </a:spcBef>
        <a:spcAft>
          <a:spcPct val="0"/>
        </a:spcAft>
        <a:defRPr sz="15375">
          <a:solidFill>
            <a:schemeClr val="tx2"/>
          </a:solidFill>
          <a:latin typeface="Times New Roman" pitchFamily="18" charset="0"/>
        </a:defRPr>
      </a:lvl5pPr>
      <a:lvl6pPr marL="342900" algn="ctr" defTabSz="3200400" rtl="0" eaLnBrk="0" fontAlgn="base" hangingPunct="0">
        <a:spcBef>
          <a:spcPct val="0"/>
        </a:spcBef>
        <a:spcAft>
          <a:spcPct val="0"/>
        </a:spcAft>
        <a:defRPr sz="15375">
          <a:solidFill>
            <a:schemeClr val="tx2"/>
          </a:solidFill>
          <a:latin typeface="Times New Roman" pitchFamily="18" charset="0"/>
        </a:defRPr>
      </a:lvl6pPr>
      <a:lvl7pPr marL="685800" algn="ctr" defTabSz="3200400" rtl="0" eaLnBrk="0" fontAlgn="base" hangingPunct="0">
        <a:spcBef>
          <a:spcPct val="0"/>
        </a:spcBef>
        <a:spcAft>
          <a:spcPct val="0"/>
        </a:spcAft>
        <a:defRPr sz="15375">
          <a:solidFill>
            <a:schemeClr val="tx2"/>
          </a:solidFill>
          <a:latin typeface="Times New Roman" pitchFamily="18" charset="0"/>
        </a:defRPr>
      </a:lvl7pPr>
      <a:lvl8pPr marL="1028700" algn="ctr" defTabSz="3200400" rtl="0" eaLnBrk="0" fontAlgn="base" hangingPunct="0">
        <a:spcBef>
          <a:spcPct val="0"/>
        </a:spcBef>
        <a:spcAft>
          <a:spcPct val="0"/>
        </a:spcAft>
        <a:defRPr sz="15375">
          <a:solidFill>
            <a:schemeClr val="tx2"/>
          </a:solidFill>
          <a:latin typeface="Times New Roman" pitchFamily="18" charset="0"/>
        </a:defRPr>
      </a:lvl8pPr>
      <a:lvl9pPr marL="1371600" algn="ctr" defTabSz="3200400" rtl="0" eaLnBrk="0" fontAlgn="base" hangingPunct="0">
        <a:spcBef>
          <a:spcPct val="0"/>
        </a:spcBef>
        <a:spcAft>
          <a:spcPct val="0"/>
        </a:spcAft>
        <a:defRPr sz="15375">
          <a:solidFill>
            <a:schemeClr val="tx2"/>
          </a:solidFill>
          <a:latin typeface="Times New Roman" pitchFamily="18" charset="0"/>
        </a:defRPr>
      </a:lvl9pPr>
    </p:titleStyle>
    <p:bodyStyle>
      <a:defPPr>
        <a:defRPr kern="1200"/>
      </a:defPPr>
      <a:lvl1pPr marL="1200150" indent="-1200150" algn="l" defTabSz="3200400" rtl="0" eaLnBrk="0" fontAlgn="base" hangingPunct="0">
        <a:spcBef>
          <a:spcPct val="20000"/>
        </a:spcBef>
        <a:spcAft>
          <a:spcPct val="0"/>
        </a:spcAft>
        <a:buChar char="•"/>
        <a:defRPr sz="11175">
          <a:solidFill>
            <a:schemeClr val="tx1"/>
          </a:solidFill>
          <a:latin typeface="+mn-lt"/>
          <a:ea typeface="+mn-ea"/>
          <a:cs typeface="+mn-cs"/>
        </a:defRPr>
      </a:lvl1pPr>
      <a:lvl2pPr marL="2600325" indent="-1000125" algn="l" defTabSz="3200400" rtl="0" eaLnBrk="0" fontAlgn="base" hangingPunct="0">
        <a:spcBef>
          <a:spcPct val="20000"/>
        </a:spcBef>
        <a:spcAft>
          <a:spcPct val="0"/>
        </a:spcAft>
        <a:buChar char="–"/>
        <a:defRPr sz="9825">
          <a:solidFill>
            <a:schemeClr val="tx1"/>
          </a:solidFill>
          <a:latin typeface="+mn-lt"/>
        </a:defRPr>
      </a:lvl2pPr>
      <a:lvl3pPr marL="4000500" indent="-800100" algn="l" defTabSz="3200400" rtl="0" eaLnBrk="0" fontAlgn="base" hangingPunct="0">
        <a:spcBef>
          <a:spcPct val="20000"/>
        </a:spcBef>
        <a:spcAft>
          <a:spcPct val="0"/>
        </a:spcAft>
        <a:buChar char="•"/>
        <a:defRPr sz="8400">
          <a:solidFill>
            <a:schemeClr val="tx1"/>
          </a:solidFill>
          <a:latin typeface="+mn-lt"/>
        </a:defRPr>
      </a:lvl3pPr>
      <a:lvl4pPr marL="5600700" indent="-800100" algn="l" defTabSz="3200400" rtl="0" eaLnBrk="0" fontAlgn="base" hangingPunct="0">
        <a:spcBef>
          <a:spcPct val="20000"/>
        </a:spcBef>
        <a:spcAft>
          <a:spcPct val="0"/>
        </a:spcAft>
        <a:buChar char="–"/>
        <a:defRPr sz="6975">
          <a:solidFill>
            <a:schemeClr val="tx1"/>
          </a:solidFill>
          <a:latin typeface="+mn-lt"/>
        </a:defRPr>
      </a:lvl4pPr>
      <a:lvl5pPr marL="7200900" indent="-800100" algn="l" defTabSz="3200400" rtl="0" eaLnBrk="0" fontAlgn="base" hangingPunct="0">
        <a:spcBef>
          <a:spcPct val="20000"/>
        </a:spcBef>
        <a:spcAft>
          <a:spcPct val="0"/>
        </a:spcAft>
        <a:buChar char="»"/>
        <a:defRPr sz="6975">
          <a:solidFill>
            <a:schemeClr val="tx1"/>
          </a:solidFill>
          <a:latin typeface="+mn-lt"/>
        </a:defRPr>
      </a:lvl5pPr>
      <a:lvl6pPr marL="7543800" indent="-800100" algn="l" defTabSz="3200400" rtl="0" eaLnBrk="0" fontAlgn="base" hangingPunct="0">
        <a:spcBef>
          <a:spcPct val="20000"/>
        </a:spcBef>
        <a:spcAft>
          <a:spcPct val="0"/>
        </a:spcAft>
        <a:buChar char="»"/>
        <a:defRPr sz="6975">
          <a:solidFill>
            <a:schemeClr val="tx1"/>
          </a:solidFill>
          <a:latin typeface="+mn-lt"/>
        </a:defRPr>
      </a:lvl6pPr>
      <a:lvl7pPr marL="7886700" indent="-800100" algn="l" defTabSz="3200400" rtl="0" eaLnBrk="0" fontAlgn="base" hangingPunct="0">
        <a:spcBef>
          <a:spcPct val="20000"/>
        </a:spcBef>
        <a:spcAft>
          <a:spcPct val="0"/>
        </a:spcAft>
        <a:buChar char="»"/>
        <a:defRPr sz="6975">
          <a:solidFill>
            <a:schemeClr val="tx1"/>
          </a:solidFill>
          <a:latin typeface="+mn-lt"/>
        </a:defRPr>
      </a:lvl7pPr>
      <a:lvl8pPr marL="8229600" indent="-800100" algn="l" defTabSz="3200400" rtl="0" eaLnBrk="0" fontAlgn="base" hangingPunct="0">
        <a:spcBef>
          <a:spcPct val="20000"/>
        </a:spcBef>
        <a:spcAft>
          <a:spcPct val="0"/>
        </a:spcAft>
        <a:buChar char="»"/>
        <a:defRPr sz="6975">
          <a:solidFill>
            <a:schemeClr val="tx1"/>
          </a:solidFill>
          <a:latin typeface="+mn-lt"/>
        </a:defRPr>
      </a:lvl8pPr>
      <a:lvl9pPr marL="8572500" indent="-800100" algn="l" defTabSz="3200400" rtl="0" eaLnBrk="0" fontAlgn="base" hangingPunct="0">
        <a:spcBef>
          <a:spcPct val="20000"/>
        </a:spcBef>
        <a:spcAft>
          <a:spcPct val="0"/>
        </a:spcAft>
        <a:buChar char="»"/>
        <a:defRPr sz="6975">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8.png"/><Relationship Id="rId18" Type="http://schemas.openxmlformats.org/officeDocument/2006/relationships/image" Target="../media/image13.jpeg"/><Relationship Id="rId3" Type="http://schemas.openxmlformats.org/officeDocument/2006/relationships/hyperlink" Target="https://yjresourcehub.uk/listening-to-children-how-we-researched-the-child-first-framework/" TargetMode="External"/><Relationship Id="rId7" Type="http://schemas.openxmlformats.org/officeDocument/2006/relationships/hyperlink" Target="https://senedd.wales/media/" TargetMode="External"/><Relationship Id="rId12" Type="http://schemas.openxmlformats.org/officeDocument/2006/relationships/image" Target="../media/image7.png"/><Relationship Id="rId17" Type="http://schemas.openxmlformats.org/officeDocument/2006/relationships/image" Target="../media/image12.svg"/><Relationship Id="rId2" Type="http://schemas.openxmlformats.org/officeDocument/2006/relationships/notesSlide" Target="../notesSlides/notesSlide1.xml"/><Relationship Id="rId16" Type="http://schemas.openxmlformats.org/officeDocument/2006/relationships/image" Target="../media/image11.png"/><Relationship Id="rId20"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hyperlink" Target="https://www.gov.wales/sites/default/files/publications/2019-05/youth-justice-blueprint_0.pdf" TargetMode="External"/><Relationship Id="rId11" Type="http://schemas.openxmlformats.org/officeDocument/2006/relationships/image" Target="../media/image6.png"/><Relationship Id="rId5" Type="http://schemas.openxmlformats.org/officeDocument/2006/relationships/hyperlink" Target="https://nya.org.uk/wp-content/uploads/2024/02/Overlooked-Report-NYA-Final.pdf" TargetMode="External"/><Relationship Id="rId15" Type="http://schemas.openxmlformats.org/officeDocument/2006/relationships/image" Target="../media/image10.png"/><Relationship Id="rId10" Type="http://schemas.openxmlformats.org/officeDocument/2006/relationships/image" Target="../media/image5.png"/><Relationship Id="rId19" Type="http://schemas.openxmlformats.org/officeDocument/2006/relationships/image" Target="../media/image14.jpeg"/><Relationship Id="rId4" Type="http://schemas.openxmlformats.org/officeDocument/2006/relationships/hyperlink" Target="https://cssprepforum.com/labelling-theory-and-its-details/" TargetMode="External"/><Relationship Id="rId9" Type="http://schemas.openxmlformats.org/officeDocument/2006/relationships/image" Target="../media/image4.png"/><Relationship Id="rId14" Type="http://schemas.openxmlformats.org/officeDocument/2006/relationships/image" Target="../media/image9.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wales/" TargetMode="External"/><Relationship Id="rId2" Type="http://schemas.openxmlformats.org/officeDocument/2006/relationships/hyperlink" Target="https://senedd.wales/media/"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1482A5"/>
            </a:gs>
          </a:gsLst>
          <a:lin ang="5400000" scaled="1"/>
        </a:gradFill>
        <a:effectLst/>
      </p:bgPr>
    </p:bg>
    <p:spTree>
      <p:nvGrpSpPr>
        <p:cNvPr id="1" name=""/>
        <p:cNvGrpSpPr/>
        <p:nvPr/>
      </p:nvGrpSpPr>
      <p:grpSpPr>
        <a:xfrm>
          <a:off x="0" y="0"/>
          <a:ext cx="0" cy="0"/>
          <a:chOff x="0" y="0"/>
          <a:chExt cx="0" cy="0"/>
        </a:xfrm>
      </p:grpSpPr>
      <p:sp>
        <p:nvSpPr>
          <p:cNvPr id="41" name="Title 11">
            <a:extLst>
              <a:ext uri="{FF2B5EF4-FFF2-40B4-BE49-F238E27FC236}">
                <a16:creationId xmlns:a16="http://schemas.microsoft.com/office/drawing/2014/main" id="{8785E597-B0C8-4CA8-9A56-A0F3996D088D}"/>
              </a:ext>
            </a:extLst>
          </p:cNvPr>
          <p:cNvSpPr txBox="1"/>
          <p:nvPr/>
        </p:nvSpPr>
        <p:spPr>
          <a:xfrm>
            <a:off x="2775155" y="993271"/>
            <a:ext cx="27432000" cy="2060201"/>
          </a:xfrm>
          <a:prstGeom prst="rect">
            <a:avLst/>
          </a:prstGeom>
        </p:spPr>
        <p:txBody>
          <a:bodyPr lIns="96012" tIns="48006" rIns="96012" bIns="48006"/>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GB" sz="8000" b="1">
                <a:solidFill>
                  <a:schemeClr val="accent5">
                    <a:lumMod val="50000"/>
                  </a:schemeClr>
                </a:solidFill>
                <a:latin typeface="Aptos" panose="020B0004020202020204" pitchFamily="34" charset="0"/>
              </a:rPr>
              <a:t>Youth Justice in Rural Wales: Bridging the Gap Between Policy and Lived Experience</a:t>
            </a:r>
            <a:endParaRPr lang="en-US" sz="8000" b="1">
              <a:solidFill>
                <a:schemeClr val="accent5">
                  <a:lumMod val="50000"/>
                </a:schemeClr>
              </a:solidFill>
              <a:latin typeface="Aptos" panose="020B0004020202020204" pitchFamily="34" charset="0"/>
            </a:endParaRPr>
          </a:p>
        </p:txBody>
      </p:sp>
      <p:sp>
        <p:nvSpPr>
          <p:cNvPr id="42" name="Text Placeholder 16">
            <a:extLst>
              <a:ext uri="{FF2B5EF4-FFF2-40B4-BE49-F238E27FC236}">
                <a16:creationId xmlns:a16="http://schemas.microsoft.com/office/drawing/2014/main" id="{EBC3B70E-A392-4069-A147-C1FCF37051AF}"/>
              </a:ext>
            </a:extLst>
          </p:cNvPr>
          <p:cNvSpPr txBox="1"/>
          <p:nvPr/>
        </p:nvSpPr>
        <p:spPr>
          <a:xfrm>
            <a:off x="2743200" y="3612156"/>
            <a:ext cx="27432000" cy="1518877"/>
          </a:xfrm>
          <a:prstGeom prst="rect">
            <a:avLst/>
          </a:prstGeom>
        </p:spPr>
        <p:txBody>
          <a:bodyPr lIns="96012" tIns="48006" rIns="96012" bIns="48006">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US" sz="4200">
                <a:solidFill>
                  <a:srgbClr val="1482A5"/>
                </a:solidFill>
                <a:latin typeface="Aptos" panose="020B0004020202020204" pitchFamily="34" charset="0"/>
              </a:rPr>
              <a:t>Claire Thomson Student No: 1603261</a:t>
            </a:r>
          </a:p>
          <a:p>
            <a:pPr algn="ctr"/>
            <a:r>
              <a:rPr lang="en-US" sz="4200">
                <a:solidFill>
                  <a:srgbClr val="1482A5"/>
                </a:solidFill>
                <a:latin typeface="Aptos" panose="020B0004020202020204" pitchFamily="34" charset="0"/>
              </a:rPr>
              <a:t>Module: ECCP7003/C			 Assignment 1: Poster Presentation</a:t>
            </a:r>
          </a:p>
        </p:txBody>
      </p:sp>
      <p:sp>
        <p:nvSpPr>
          <p:cNvPr id="46" name="Rectangle 45">
            <a:extLst>
              <a:ext uri="{FF2B5EF4-FFF2-40B4-BE49-F238E27FC236}">
                <a16:creationId xmlns:a16="http://schemas.microsoft.com/office/drawing/2014/main" id="{2C718E78-BDD8-4BAD-851F-D423AE935B0D}"/>
              </a:ext>
            </a:extLst>
          </p:cNvPr>
          <p:cNvSpPr/>
          <p:nvPr/>
        </p:nvSpPr>
        <p:spPr>
          <a:xfrm>
            <a:off x="1039792" y="6456744"/>
            <a:ext cx="14591838" cy="1489556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7200">
              <a:latin typeface="+mj-lt"/>
            </a:endParaRPr>
          </a:p>
        </p:txBody>
      </p:sp>
      <p:sp>
        <p:nvSpPr>
          <p:cNvPr id="48" name="Rectangle 47">
            <a:extLst>
              <a:ext uri="{FF2B5EF4-FFF2-40B4-BE49-F238E27FC236}">
                <a16:creationId xmlns:a16="http://schemas.microsoft.com/office/drawing/2014/main" id="{3E6D1C9C-2516-4738-BC80-673A19ECE5BD}"/>
              </a:ext>
            </a:extLst>
          </p:cNvPr>
          <p:cNvSpPr/>
          <p:nvPr/>
        </p:nvSpPr>
        <p:spPr>
          <a:xfrm>
            <a:off x="17429168" y="6480671"/>
            <a:ext cx="14383494" cy="190815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kern="1200"/>
            </a:defPPr>
          </a:lstStyle>
          <a:p>
            <a:endParaRPr lang="en-GB" sz="1600" dirty="0">
              <a:highlight>
                <a:srgbClr val="FFFFFF"/>
              </a:highlight>
              <a:ea typeface="+mn-lt"/>
              <a:cs typeface="+mn-lt"/>
            </a:endParaRPr>
          </a:p>
          <a:p>
            <a:endParaRPr lang="en-GB" sz="1200" dirty="0">
              <a:highlight>
                <a:srgbClr val="FFFFFF"/>
              </a:highlight>
              <a:ea typeface="+mn-lt"/>
              <a:cs typeface="+mn-lt"/>
            </a:endParaRPr>
          </a:p>
          <a:p>
            <a:r>
              <a:rPr lang="en-GB" sz="1200">
                <a:highlight>
                  <a:srgbClr val="FFFFFF"/>
                </a:highlight>
                <a:ea typeface="+mn-lt"/>
                <a:cs typeface="+mn-lt"/>
              </a:rPr>
              <a:t>CONTROL</a:t>
            </a:r>
            <a:endParaRPr lang="en-GB" sz="1200" dirty="0">
              <a:highlight>
                <a:srgbClr val="FFFFFF"/>
              </a:highlight>
              <a:ea typeface="+mn-lt"/>
              <a:cs typeface="+mn-lt"/>
            </a:endParaRPr>
          </a:p>
          <a:p>
            <a:endParaRPr lang="en-GB" sz="1200" dirty="0">
              <a:highlight>
                <a:srgbClr val="FFFFFF"/>
              </a:highlight>
              <a:cs typeface="Times New Roman"/>
            </a:endParaRPr>
          </a:p>
          <a:p>
            <a:endParaRPr lang="en-GB" sz="1200" dirty="0">
              <a:highlight>
                <a:srgbClr val="C6C6C6"/>
              </a:highlight>
              <a:cs typeface="Times New Roman"/>
            </a:endParaRPr>
          </a:p>
          <a:p>
            <a:r>
              <a:rPr lang="en-GB" sz="1200">
                <a:highlight>
                  <a:srgbClr val="FFFFFF"/>
                </a:highlight>
                <a:cs typeface="Times New Roman"/>
              </a:rPr>
              <a:t>⚖</a:t>
            </a:r>
            <a:endParaRPr lang="en-GB" sz="1200" dirty="0">
              <a:highlight>
                <a:srgbClr val="C6C6C6"/>
              </a:highlight>
              <a:cs typeface="Times New Roman"/>
            </a:endParaRPr>
          </a:p>
          <a:p>
            <a:endParaRPr lang="en-GB" sz="1200" dirty="0">
              <a:highlight>
                <a:srgbClr val="C6C6C6"/>
              </a:highlight>
              <a:cs typeface="Times New Roman"/>
            </a:endParaRPr>
          </a:p>
          <a:p>
            <a:r>
              <a:rPr lang="en-GB" sz="1200">
                <a:highlight>
                  <a:srgbClr val="FFFFFF"/>
                </a:highlight>
                <a:cs typeface="Times New Roman"/>
              </a:rPr>
              <a:t>Surveillance</a:t>
            </a:r>
            <a:endParaRPr lang="en-GB" sz="1200" dirty="0">
              <a:highlight>
                <a:srgbClr val="C6C6C6"/>
              </a:highlight>
              <a:cs typeface="Times New Roman"/>
            </a:endParaRPr>
          </a:p>
          <a:p>
            <a:r>
              <a:rPr lang="en-GB" sz="1200">
                <a:highlight>
                  <a:srgbClr val="FFFFFF"/>
                </a:highlight>
                <a:cs typeface="Times New Roman"/>
              </a:rPr>
              <a:t>↓</a:t>
            </a:r>
            <a:endParaRPr lang="en-GB" sz="1200" dirty="0">
              <a:highlight>
                <a:srgbClr val="C6C6C6"/>
              </a:highlight>
              <a:cs typeface="Times New Roman"/>
            </a:endParaRPr>
          </a:p>
          <a:p>
            <a:r>
              <a:rPr lang="en-GB" sz="1200">
                <a:highlight>
                  <a:srgbClr val="FFFFFF"/>
                </a:highlight>
                <a:cs typeface="Times New Roman"/>
              </a:rPr>
              <a:t>Restriction</a:t>
            </a:r>
            <a:endParaRPr lang="en-GB" sz="1200" dirty="0">
              <a:highlight>
                <a:srgbClr val="C6C6C6"/>
              </a:highlight>
              <a:cs typeface="Times New Roman"/>
            </a:endParaRPr>
          </a:p>
          <a:p>
            <a:r>
              <a:rPr lang="en-GB" sz="1200">
                <a:highlight>
                  <a:srgbClr val="FFFFFF"/>
                </a:highlight>
                <a:cs typeface="Times New Roman"/>
              </a:rPr>
              <a:t>↓</a:t>
            </a:r>
            <a:endParaRPr lang="en-GB" sz="1200" dirty="0">
              <a:highlight>
                <a:srgbClr val="C6C6C6"/>
              </a:highlight>
              <a:cs typeface="Times New Roman"/>
            </a:endParaRPr>
          </a:p>
          <a:p>
            <a:r>
              <a:rPr lang="en-GB" sz="1200">
                <a:highlight>
                  <a:srgbClr val="FFFFFF"/>
                </a:highlight>
                <a:cs typeface="Times New Roman"/>
              </a:rPr>
              <a:t>Risk-based control</a:t>
            </a:r>
            <a:endParaRPr lang="en-GB" sz="1200" dirty="0">
              <a:highlight>
                <a:srgbClr val="C6C6C6"/>
              </a:highlight>
              <a:cs typeface="Times New Roman"/>
            </a:endParaRPr>
          </a:p>
          <a:p>
            <a:endParaRPr lang="en-GB" sz="1200" dirty="0">
              <a:highlight>
                <a:srgbClr val="C6C6C6"/>
              </a:highlight>
              <a:cs typeface="Times New Roman"/>
            </a:endParaRPr>
          </a:p>
          <a:p>
            <a:r>
              <a:rPr lang="en-GB" sz="1200">
                <a:highlight>
                  <a:srgbClr val="FFFFFF"/>
                </a:highlight>
                <a:cs typeface="Times New Roman"/>
              </a:rPr>
              <a:t>CONTROL</a:t>
            </a:r>
            <a:endParaRPr lang="en-GB" sz="1200" dirty="0">
              <a:highlight>
                <a:srgbClr val="C6C6C6"/>
              </a:highlight>
              <a:cs typeface="Times New Roman"/>
            </a:endParaRPr>
          </a:p>
          <a:p>
            <a:endParaRPr lang="en-GB" sz="1200" dirty="0">
              <a:highlight>
                <a:srgbClr val="FFFFFF"/>
              </a:highlight>
              <a:cs typeface="Times New Roman"/>
            </a:endParaRPr>
          </a:p>
          <a:p>
            <a:endParaRPr lang="en-GB" sz="1200" dirty="0">
              <a:highlight>
                <a:srgbClr val="C6C6C6"/>
              </a:highlight>
              <a:cs typeface="Times New Roman"/>
            </a:endParaRPr>
          </a:p>
          <a:p>
            <a:r>
              <a:rPr lang="en-GB" sz="1200">
                <a:highlight>
                  <a:srgbClr val="FFFFFF"/>
                </a:highlight>
                <a:cs typeface="Times New Roman"/>
              </a:rPr>
              <a:t>Surveillance</a:t>
            </a:r>
            <a:endParaRPr lang="en-GB" sz="1200" dirty="0">
              <a:highlight>
                <a:srgbClr val="C6C6C6"/>
              </a:highlight>
              <a:cs typeface="Times New Roman"/>
            </a:endParaRPr>
          </a:p>
          <a:p>
            <a:r>
              <a:rPr lang="en-GB" sz="1200">
                <a:highlight>
                  <a:srgbClr val="FFFFFF"/>
                </a:highlight>
                <a:cs typeface="Times New Roman"/>
              </a:rPr>
              <a:t>↓</a:t>
            </a:r>
            <a:endParaRPr lang="en-GB" sz="1200" dirty="0">
              <a:highlight>
                <a:srgbClr val="C6C6C6"/>
              </a:highlight>
              <a:cs typeface="Times New Roman"/>
            </a:endParaRPr>
          </a:p>
          <a:p>
            <a:r>
              <a:rPr lang="en-GB" sz="1200">
                <a:highlight>
                  <a:srgbClr val="FFFFFF"/>
                </a:highlight>
                <a:cs typeface="Times New Roman"/>
              </a:rPr>
              <a:t>Restriction</a:t>
            </a:r>
            <a:endParaRPr lang="en-GB" sz="1200" dirty="0">
              <a:highlight>
                <a:srgbClr val="C6C6C6"/>
              </a:highlight>
              <a:cs typeface="Times New Roman"/>
            </a:endParaRPr>
          </a:p>
          <a:p>
            <a:r>
              <a:rPr lang="en-GB" sz="1200">
                <a:highlight>
                  <a:srgbClr val="FFFFFF"/>
                </a:highlight>
                <a:cs typeface="Times New Roman"/>
              </a:rPr>
              <a:t>↓</a:t>
            </a:r>
            <a:endParaRPr lang="en-GB" sz="1200" dirty="0">
              <a:highlight>
                <a:srgbClr val="C6C6C6"/>
              </a:highlight>
              <a:cs typeface="Times New Roman"/>
            </a:endParaRPr>
          </a:p>
          <a:p>
            <a:r>
              <a:rPr lang="en-GB" sz="1200">
                <a:highlight>
                  <a:srgbClr val="FFFFFF"/>
                </a:highlight>
                <a:cs typeface="Times New Roman"/>
              </a:rPr>
              <a:t>Risk-based control</a:t>
            </a:r>
            <a:endParaRPr lang="en-GB" sz="1200" dirty="0">
              <a:highlight>
                <a:srgbClr val="C6C6C6"/>
              </a:highlight>
              <a:cs typeface="Times New Roman"/>
            </a:endParaRPr>
          </a:p>
          <a:p>
            <a:endParaRPr lang="en-GB" sz="1200" dirty="0">
              <a:highlight>
                <a:srgbClr val="C6C6C6"/>
              </a:highlight>
              <a:cs typeface="Times New Roman"/>
            </a:endParaRPr>
          </a:p>
          <a:p>
            <a:r>
              <a:rPr lang="en-GB" sz="1200">
                <a:highlight>
                  <a:srgbClr val="FFFFFF"/>
                </a:highlight>
                <a:cs typeface="Times New Roman"/>
              </a:rPr>
              <a:t>CONTROL</a:t>
            </a:r>
            <a:endParaRPr lang="en-GB" sz="1200" dirty="0">
              <a:highlight>
                <a:srgbClr val="C6C6C6"/>
              </a:highlight>
              <a:cs typeface="Times New Roman"/>
            </a:endParaRPr>
          </a:p>
          <a:p>
            <a:pPr algn="ctr"/>
            <a:endParaRPr lang="en-US" sz="7200" dirty="0"/>
          </a:p>
        </p:txBody>
      </p:sp>
      <p:sp>
        <p:nvSpPr>
          <p:cNvPr id="49" name="Rectangle 48">
            <a:extLst>
              <a:ext uri="{FF2B5EF4-FFF2-40B4-BE49-F238E27FC236}">
                <a16:creationId xmlns:a16="http://schemas.microsoft.com/office/drawing/2014/main" id="{8F25EFAD-7AAF-4CAF-BA69-869B3D423F7F}"/>
              </a:ext>
            </a:extLst>
          </p:cNvPr>
          <p:cNvSpPr/>
          <p:nvPr/>
        </p:nvSpPr>
        <p:spPr>
          <a:xfrm>
            <a:off x="1039792" y="33018205"/>
            <a:ext cx="14591838" cy="100415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7200"/>
          </a:p>
        </p:txBody>
      </p:sp>
      <p:sp>
        <p:nvSpPr>
          <p:cNvPr id="52" name="Rectangle 51">
            <a:extLst>
              <a:ext uri="{FF2B5EF4-FFF2-40B4-BE49-F238E27FC236}">
                <a16:creationId xmlns:a16="http://schemas.microsoft.com/office/drawing/2014/main" id="{F6D8A1CF-B987-4F36-8586-4BEDACCCAB04}"/>
              </a:ext>
            </a:extLst>
          </p:cNvPr>
          <p:cNvSpPr/>
          <p:nvPr/>
        </p:nvSpPr>
        <p:spPr>
          <a:xfrm>
            <a:off x="16825275" y="26436421"/>
            <a:ext cx="14452942" cy="100997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7200"/>
          </a:p>
        </p:txBody>
      </p:sp>
      <p:sp>
        <p:nvSpPr>
          <p:cNvPr id="53" name="TextBox 52">
            <a:extLst>
              <a:ext uri="{FF2B5EF4-FFF2-40B4-BE49-F238E27FC236}">
                <a16:creationId xmlns:a16="http://schemas.microsoft.com/office/drawing/2014/main" id="{B9BDD4D7-12C6-4DBA-AD93-2C88BC17BC8B}"/>
              </a:ext>
            </a:extLst>
          </p:cNvPr>
          <p:cNvSpPr txBox="1"/>
          <p:nvPr/>
        </p:nvSpPr>
        <p:spPr>
          <a:xfrm>
            <a:off x="5617049" y="12691915"/>
            <a:ext cx="9594378" cy="9602629"/>
          </a:xfrm>
          <a:prstGeom prst="rect">
            <a:avLst/>
          </a:prstGeom>
          <a:noFill/>
        </p:spPr>
        <p:txBody>
          <a:bodyPr wrap="square" lIns="91440" tIns="45720" rIns="91440" bIns="45720" rtlCol="0" anchor="t">
            <a:spAutoFit/>
          </a:bodyPr>
          <a:lstStyle>
            <a:defPPr>
              <a:defRPr kern="1200"/>
            </a:defPPr>
          </a:lstStyle>
          <a:p>
            <a:r>
              <a:rPr lang="en-US" sz="2500" dirty="0">
                <a:latin typeface="Aptos"/>
                <a:ea typeface="Open Sans"/>
                <a:cs typeface="Open Sans"/>
              </a:rPr>
              <a:t>Van den Brink &amp; </a:t>
            </a:r>
            <a:r>
              <a:rPr lang="en-US" sz="2500" dirty="0" err="1">
                <a:latin typeface="Aptos"/>
                <a:ea typeface="Open Sans"/>
                <a:cs typeface="Open Sans"/>
              </a:rPr>
              <a:t>Lanskey</a:t>
            </a:r>
            <a:r>
              <a:rPr lang="en-US" sz="2500" dirty="0">
                <a:latin typeface="Aptos"/>
                <a:ea typeface="Open Sans"/>
                <a:cs typeface="Open Sans"/>
              </a:rPr>
              <a:t> (2025) show inequalities in numerous areas.</a:t>
            </a:r>
          </a:p>
          <a:p>
            <a:r>
              <a:rPr lang="en-US" sz="2500">
                <a:latin typeface="Aptos"/>
                <a:ea typeface="Open Sans"/>
                <a:cs typeface="Open Sans"/>
              </a:rPr>
              <a:t>Racial heritage</a:t>
            </a:r>
            <a:endParaRPr lang="en-US" sz="2500">
              <a:latin typeface="Aptos"/>
              <a:ea typeface="Open Sans" panose="020B0606030504020204" pitchFamily="34" charset="0"/>
              <a:cs typeface="Open Sans" panose="020B0606030504020204" pitchFamily="34" charset="0"/>
            </a:endParaRPr>
          </a:p>
          <a:p>
            <a:r>
              <a:rPr lang="en-US" sz="2500">
                <a:latin typeface="Aptos"/>
                <a:ea typeface="Open Sans"/>
                <a:cs typeface="Open Sans"/>
              </a:rPr>
              <a:t>Gender</a:t>
            </a:r>
          </a:p>
          <a:p>
            <a:r>
              <a:rPr lang="en-US" sz="2500">
                <a:latin typeface="Aptos"/>
                <a:ea typeface="Open Sans"/>
                <a:cs typeface="Open Sans"/>
              </a:rPr>
              <a:t>Disabilities</a:t>
            </a:r>
            <a:endParaRPr lang="en-US" sz="2500">
              <a:latin typeface="Aptos"/>
              <a:ea typeface="Open Sans" panose="020B0606030504020204" pitchFamily="34" charset="0"/>
              <a:cs typeface="Open Sans" panose="020B0606030504020204" pitchFamily="34" charset="0"/>
            </a:endParaRPr>
          </a:p>
          <a:p>
            <a:r>
              <a:rPr lang="en-US" sz="2500">
                <a:latin typeface="Aptos"/>
                <a:ea typeface="Open Sans"/>
                <a:cs typeface="Open Sans"/>
              </a:rPr>
              <a:t>Socio-economic background</a:t>
            </a:r>
          </a:p>
          <a:p>
            <a:r>
              <a:rPr lang="en-US" sz="2500">
                <a:latin typeface="Aptos"/>
                <a:ea typeface="Open Sans"/>
                <a:cs typeface="Open Sans"/>
              </a:rPr>
              <a:t>Care</a:t>
            </a:r>
            <a:endParaRPr lang="en-US" sz="2500">
              <a:latin typeface="Aptos"/>
              <a:ea typeface="Open Sans" panose="020B0606030504020204" pitchFamily="34" charset="0"/>
              <a:cs typeface="Open Sans" panose="020B0606030504020204" pitchFamily="34" charset="0"/>
            </a:endParaRPr>
          </a:p>
          <a:p>
            <a:r>
              <a:rPr lang="en-US" sz="2500">
                <a:latin typeface="Aptos"/>
                <a:ea typeface="Open Sans"/>
                <a:cs typeface="Open Sans"/>
              </a:rPr>
              <a:t>These also affect how youth are treated and interact /engage with the justice system. This disparity accumulates throughout youth justice processes. "CUMULATIVE DISADVANTAGE"</a:t>
            </a:r>
          </a:p>
          <a:p>
            <a:endParaRPr lang="en-US" sz="2500">
              <a:latin typeface="Aptos"/>
              <a:ea typeface="Open Sans"/>
              <a:cs typeface="Open Sans"/>
            </a:endParaRPr>
          </a:p>
          <a:p>
            <a:r>
              <a:rPr lang="en-US" sz="2500">
                <a:latin typeface="Aptos"/>
                <a:ea typeface="Open Sans"/>
                <a:cs typeface="Open Sans"/>
              </a:rPr>
              <a:t>Rurality should also be included in this list as it poses multiple barriers to youth justice work. The Youth Justice board lists their offices highlighting that only one office serves many whole counties within Wales, posing unique tensions. </a:t>
            </a:r>
          </a:p>
          <a:p>
            <a:endParaRPr lang="en-US" sz="2500">
              <a:latin typeface="Aptos"/>
              <a:ea typeface="Open Sans"/>
              <a:cs typeface="Open Sans"/>
            </a:endParaRPr>
          </a:p>
          <a:p>
            <a:r>
              <a:rPr lang="en-US" sz="2500">
                <a:latin typeface="Aptos"/>
                <a:ea typeface="Open Sans"/>
                <a:cs typeface="Open Sans"/>
              </a:rPr>
              <a:t>Joseph et al., (2025) note the lack of theory and research on rural settings in the context of youth justice,  The NYA (2021) also notes limited services and access to those services particularly in rural areas, and various other inequalities with urban counterparts, such as ; economic structure and subsequently status,  limited resources, and pressures on funding.</a:t>
            </a:r>
            <a:r>
              <a:rPr lang="en-US" sz="2500" dirty="0">
                <a:solidFill>
                  <a:srgbClr val="1482A5"/>
                </a:solidFill>
                <a:latin typeface="Aptos"/>
                <a:ea typeface="Open Sans"/>
                <a:cs typeface="Open Sans"/>
              </a:rPr>
              <a:t> </a:t>
            </a:r>
          </a:p>
          <a:p>
            <a:endParaRPr lang="en-US">
              <a:solidFill>
                <a:srgbClr val="1482A5"/>
              </a:solidFill>
              <a:latin typeface="Aptos"/>
              <a:ea typeface="Open Sans"/>
              <a:cs typeface="Open Sans"/>
            </a:endParaRPr>
          </a:p>
          <a:p>
            <a:endParaRPr lang="en-US">
              <a:solidFill>
                <a:srgbClr val="1482A5"/>
              </a:solidFill>
              <a:latin typeface="Aptos"/>
              <a:ea typeface="Open Sans"/>
              <a:cs typeface="Open Sans"/>
            </a:endParaRPr>
          </a:p>
          <a:p>
            <a:endParaRPr lang="en-US" noProof="1"/>
          </a:p>
        </p:txBody>
      </p:sp>
      <p:sp>
        <p:nvSpPr>
          <p:cNvPr id="55" name="Rectangle 54">
            <a:extLst>
              <a:ext uri="{FF2B5EF4-FFF2-40B4-BE49-F238E27FC236}">
                <a16:creationId xmlns:a16="http://schemas.microsoft.com/office/drawing/2014/main" id="{32418A42-DDE0-497E-98DF-5F9BFF98DA6B}"/>
              </a:ext>
            </a:extLst>
          </p:cNvPr>
          <p:cNvSpPr/>
          <p:nvPr/>
        </p:nvSpPr>
        <p:spPr>
          <a:xfrm>
            <a:off x="16831431" y="37107467"/>
            <a:ext cx="14498537" cy="65465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7200"/>
          </a:p>
        </p:txBody>
      </p:sp>
      <p:sp>
        <p:nvSpPr>
          <p:cNvPr id="56" name="TextBox 55">
            <a:extLst>
              <a:ext uri="{FF2B5EF4-FFF2-40B4-BE49-F238E27FC236}">
                <a16:creationId xmlns:a16="http://schemas.microsoft.com/office/drawing/2014/main" id="{1D434DB1-CA03-4AE7-BD42-F2F4837CE20D}"/>
              </a:ext>
            </a:extLst>
          </p:cNvPr>
          <p:cNvSpPr txBox="1"/>
          <p:nvPr/>
        </p:nvSpPr>
        <p:spPr>
          <a:xfrm>
            <a:off x="16817413" y="37738411"/>
            <a:ext cx="15158425" cy="7971413"/>
          </a:xfrm>
          <a:prstGeom prst="rect">
            <a:avLst/>
          </a:prstGeom>
          <a:noFill/>
        </p:spPr>
        <p:txBody>
          <a:bodyPr wrap="square" lIns="91440" tIns="45720" rIns="91440" bIns="45720" rtlCol="0" anchor="t">
            <a:spAutoFit/>
          </a:bodyPr>
          <a:lstStyle>
            <a:defPPr>
              <a:defRPr kern="1200"/>
            </a:defPPr>
          </a:lstStyle>
          <a:p>
            <a:endParaRPr lang="en-US" sz="1600" dirty="0">
              <a:solidFill>
                <a:srgbClr val="000000"/>
              </a:solidFill>
              <a:latin typeface="Aptos"/>
              <a:ea typeface="Open Sans"/>
              <a:cs typeface="Times New Roman"/>
            </a:endParaRPr>
          </a:p>
          <a:p>
            <a:r>
              <a:rPr lang="en-US" sz="1600" dirty="0">
                <a:solidFill>
                  <a:srgbClr val="222222"/>
                </a:solidFill>
                <a:highlight>
                  <a:srgbClr val="FFFFFF"/>
                </a:highlight>
                <a:latin typeface="Aptos"/>
                <a:ea typeface="Open Sans"/>
                <a:cs typeface="Times New Roman"/>
              </a:rPr>
              <a:t>Brondani, M.A., Alan, R. and Donnelly, L., (2017)  Stigma of addiction and mental illness in healthcare: The case of patients’ experiences in dental settings. </a:t>
            </a:r>
            <a:r>
              <a:rPr lang="en-US" sz="1600" i="1" dirty="0" err="1">
                <a:solidFill>
                  <a:srgbClr val="222222"/>
                </a:solidFill>
                <a:highlight>
                  <a:srgbClr val="FFFFFF"/>
                </a:highlight>
                <a:latin typeface="Aptos"/>
                <a:ea typeface="Open Sans"/>
                <a:cs typeface="Times New Roman"/>
              </a:rPr>
              <a:t>PloS</a:t>
            </a:r>
            <a:r>
              <a:rPr lang="en-US" sz="1600" i="1" dirty="0">
                <a:solidFill>
                  <a:srgbClr val="222222"/>
                </a:solidFill>
                <a:highlight>
                  <a:srgbClr val="FFFFFF"/>
                </a:highlight>
                <a:latin typeface="Aptos"/>
                <a:ea typeface="Open Sans"/>
                <a:cs typeface="Times New Roman"/>
              </a:rPr>
              <a:t> one</a:t>
            </a:r>
            <a:r>
              <a:rPr lang="en-US" sz="1600" dirty="0">
                <a:solidFill>
                  <a:srgbClr val="222222"/>
                </a:solidFill>
                <a:highlight>
                  <a:srgbClr val="FFFFFF"/>
                </a:highlight>
                <a:latin typeface="Aptos"/>
                <a:ea typeface="Open Sans"/>
                <a:cs typeface="Times New Roman"/>
              </a:rPr>
              <a:t>, </a:t>
            </a:r>
            <a:r>
              <a:rPr lang="en-US" sz="1600" i="1" dirty="0">
                <a:solidFill>
                  <a:srgbClr val="222222"/>
                </a:solidFill>
                <a:highlight>
                  <a:srgbClr val="FFFFFF"/>
                </a:highlight>
                <a:latin typeface="Aptos"/>
                <a:ea typeface="Open Sans"/>
                <a:cs typeface="Times New Roman"/>
              </a:rPr>
              <a:t>12</a:t>
            </a:r>
            <a:r>
              <a:rPr lang="en-US" sz="1600" dirty="0">
                <a:solidFill>
                  <a:srgbClr val="222222"/>
                </a:solidFill>
                <a:highlight>
                  <a:srgbClr val="FFFFFF"/>
                </a:highlight>
                <a:latin typeface="Aptos"/>
                <a:ea typeface="Open Sans"/>
                <a:cs typeface="Times New Roman"/>
              </a:rPr>
              <a:t>(5), p.e0177388.</a:t>
            </a:r>
            <a:endParaRPr lang="en-US" dirty="0"/>
          </a:p>
          <a:p>
            <a:endParaRPr lang="en-US" sz="1600" dirty="0">
              <a:solidFill>
                <a:srgbClr val="222222"/>
              </a:solidFill>
              <a:highlight>
                <a:srgbClr val="FFFFFF"/>
              </a:highlight>
              <a:latin typeface="Aptos"/>
              <a:ea typeface="Open Sans"/>
              <a:cs typeface="Times New Roman"/>
            </a:endParaRPr>
          </a:p>
          <a:p>
            <a:r>
              <a:rPr lang="en-US" sz="1600">
                <a:solidFill>
                  <a:srgbClr val="1482A5"/>
                </a:solidFill>
                <a:highlight>
                  <a:srgbClr val="FFFFFF"/>
                </a:highlight>
                <a:latin typeface="Aptos"/>
                <a:ea typeface="Open Sans"/>
                <a:cs typeface="Times New Roman"/>
              </a:rPr>
              <a:t>Craig, D. (2025) </a:t>
            </a:r>
            <a:r>
              <a:rPr lang="en-US" sz="1600" i="1">
                <a:solidFill>
                  <a:srgbClr val="1482A5"/>
                </a:solidFill>
                <a:highlight>
                  <a:srgbClr val="FFFFFF"/>
                </a:highlight>
                <a:latin typeface="Aptos"/>
                <a:ea typeface="Open Sans"/>
                <a:cs typeface="Times New Roman"/>
              </a:rPr>
              <a:t>Listening to children: how we researched the Child First framework - Youth Justice Resource Hub</a:t>
            </a:r>
            <a:r>
              <a:rPr lang="en-US" sz="1600">
                <a:solidFill>
                  <a:srgbClr val="1482A5"/>
                </a:solidFill>
                <a:highlight>
                  <a:srgbClr val="FFFFFF"/>
                </a:highlight>
                <a:latin typeface="Aptos"/>
                <a:ea typeface="Open Sans"/>
                <a:cs typeface="Times New Roman"/>
              </a:rPr>
              <a:t>.  Available at: </a:t>
            </a:r>
            <a:r>
              <a:rPr lang="en-US" sz="1600" dirty="0">
                <a:solidFill>
                  <a:srgbClr val="1482A5"/>
                </a:solidFill>
                <a:highlight>
                  <a:srgbClr val="FFFFFF"/>
                </a:highlight>
                <a:latin typeface="Aptos"/>
                <a:ea typeface="Open Sans"/>
                <a:cs typeface="Times New Roman"/>
                <a:hlinkClick r:id="rId3"/>
              </a:rPr>
              <a:t>https://yjresourcehub.uk/listening-to-children-how-we-researched-the-child-first-framework/</a:t>
            </a:r>
            <a:r>
              <a:rPr lang="en-US" sz="1600">
                <a:solidFill>
                  <a:srgbClr val="1482A5"/>
                </a:solidFill>
                <a:highlight>
                  <a:srgbClr val="FFFFFF"/>
                </a:highlight>
                <a:latin typeface="Aptos"/>
                <a:ea typeface="Open Sans"/>
                <a:cs typeface="Times New Roman"/>
              </a:rPr>
              <a:t> (Accessed 12 May 2026).</a:t>
            </a:r>
            <a:endParaRPr lang="en-US"/>
          </a:p>
          <a:p>
            <a:endParaRPr lang="en-US" sz="1600" dirty="0">
              <a:solidFill>
                <a:srgbClr val="1482A5"/>
              </a:solidFill>
              <a:latin typeface="Aptos"/>
              <a:ea typeface="Open Sans"/>
              <a:cs typeface="Times New Roman"/>
            </a:endParaRPr>
          </a:p>
          <a:p>
            <a:r>
              <a:rPr lang="en-US" sz="1600" dirty="0">
                <a:solidFill>
                  <a:srgbClr val="333333"/>
                </a:solidFill>
                <a:highlight>
                  <a:srgbClr val="FFFFFF"/>
                </a:highlight>
                <a:latin typeface="Aptos"/>
                <a:ea typeface="Open Sans"/>
                <a:cs typeface="Times New Roman"/>
              </a:rPr>
              <a:t>Joseph, S. L., Marshall, H., Harvey, J., </a:t>
            </a:r>
            <a:r>
              <a:rPr lang="en-US" sz="1600" dirty="0" err="1">
                <a:solidFill>
                  <a:srgbClr val="333333"/>
                </a:solidFill>
                <a:highlight>
                  <a:srgbClr val="FFFFFF"/>
                </a:highlight>
                <a:latin typeface="Aptos"/>
                <a:ea typeface="Open Sans"/>
                <a:cs typeface="Times New Roman"/>
              </a:rPr>
              <a:t>Lanskey</a:t>
            </a:r>
            <a:r>
              <a:rPr lang="en-US" sz="1600" dirty="0">
                <a:solidFill>
                  <a:srgbClr val="333333"/>
                </a:solidFill>
                <a:highlight>
                  <a:srgbClr val="FFFFFF"/>
                </a:highlight>
                <a:latin typeface="Aptos"/>
                <a:ea typeface="Open Sans"/>
                <a:cs typeface="Times New Roman"/>
              </a:rPr>
              <a:t>, C., McKennan, A., &amp; </a:t>
            </a:r>
            <a:r>
              <a:rPr lang="en-US" sz="1600" dirty="0" err="1">
                <a:solidFill>
                  <a:srgbClr val="333333"/>
                </a:solidFill>
                <a:highlight>
                  <a:srgbClr val="FFFFFF"/>
                </a:highlight>
                <a:latin typeface="Aptos"/>
                <a:ea typeface="Open Sans"/>
                <a:cs typeface="Times New Roman"/>
              </a:rPr>
              <a:t>Lanskey</a:t>
            </a:r>
            <a:r>
              <a:rPr lang="en-US" sz="1600" dirty="0">
                <a:solidFill>
                  <a:srgbClr val="333333"/>
                </a:solidFill>
                <a:highlight>
                  <a:srgbClr val="FFFFFF"/>
                </a:highlight>
                <a:latin typeface="Aptos"/>
                <a:ea typeface="Open Sans"/>
                <a:cs typeface="Times New Roman"/>
              </a:rPr>
              <a:t>, J. H. (2026) Rurality and Crime: A Qualitative Study Exploring Young People’s Experiences in a Region of England. </a:t>
            </a:r>
            <a:r>
              <a:rPr lang="en-US" sz="1600" i="1" dirty="0">
                <a:solidFill>
                  <a:srgbClr val="333333"/>
                </a:solidFill>
                <a:highlight>
                  <a:srgbClr val="FFFFFF"/>
                </a:highlight>
                <a:latin typeface="Aptos"/>
                <a:ea typeface="Open Sans"/>
                <a:cs typeface="Times New Roman"/>
              </a:rPr>
              <a:t>Youth Justice</a:t>
            </a:r>
            <a:r>
              <a:rPr lang="en-US" sz="1600" dirty="0">
                <a:solidFill>
                  <a:srgbClr val="333333"/>
                </a:solidFill>
                <a:highlight>
                  <a:srgbClr val="FFFFFF"/>
                </a:highlight>
                <a:latin typeface="Aptos"/>
                <a:ea typeface="Open Sans"/>
                <a:cs typeface="Times New Roman"/>
              </a:rPr>
              <a:t>, </a:t>
            </a:r>
            <a:r>
              <a:rPr lang="en-US" sz="1600" i="1" dirty="0">
                <a:solidFill>
                  <a:srgbClr val="333333"/>
                </a:solidFill>
                <a:highlight>
                  <a:srgbClr val="FFFFFF"/>
                </a:highlight>
                <a:latin typeface="Aptos"/>
                <a:ea typeface="Open Sans"/>
                <a:cs typeface="Times New Roman"/>
              </a:rPr>
              <a:t>26</a:t>
            </a:r>
            <a:r>
              <a:rPr lang="en-US" sz="1600" dirty="0">
                <a:solidFill>
                  <a:srgbClr val="333333"/>
                </a:solidFill>
                <a:highlight>
                  <a:srgbClr val="FFFFFF"/>
                </a:highlight>
                <a:latin typeface="Aptos"/>
                <a:ea typeface="Open Sans"/>
                <a:cs typeface="Times New Roman"/>
              </a:rPr>
              <a:t>(1), 58-76</a:t>
            </a:r>
            <a:endParaRPr lang="en-US" dirty="0"/>
          </a:p>
          <a:p>
            <a:endParaRPr lang="en-US" sz="1600" dirty="0">
              <a:solidFill>
                <a:srgbClr val="000000"/>
              </a:solidFill>
              <a:highlight>
                <a:srgbClr val="FFFFFF"/>
              </a:highlight>
              <a:latin typeface="Aptos"/>
              <a:ea typeface="Open Sans"/>
              <a:cs typeface="Times New Roman"/>
            </a:endParaRPr>
          </a:p>
          <a:p>
            <a:r>
              <a:rPr lang="en-US" sz="1600" dirty="0">
                <a:solidFill>
                  <a:srgbClr val="1482A5"/>
                </a:solidFill>
                <a:highlight>
                  <a:srgbClr val="FFFFFF"/>
                </a:highlight>
                <a:latin typeface="Aptos"/>
                <a:ea typeface="Open Sans"/>
                <a:cs typeface="Times New Roman"/>
              </a:rPr>
              <a:t>Kazim, S.A. (2024) </a:t>
            </a:r>
            <a:r>
              <a:rPr lang="en-US" sz="1600" i="1" dirty="0">
                <a:solidFill>
                  <a:srgbClr val="1482A5"/>
                </a:solidFill>
                <a:highlight>
                  <a:srgbClr val="FFFFFF"/>
                </a:highlight>
                <a:latin typeface="Aptos"/>
                <a:ea typeface="Open Sans"/>
                <a:cs typeface="Times New Roman"/>
              </a:rPr>
              <a:t>Labelling Theory, Effects on Youth, and Remedial Measures</a:t>
            </a:r>
            <a:r>
              <a:rPr lang="en-US" sz="1600" dirty="0">
                <a:solidFill>
                  <a:srgbClr val="1482A5"/>
                </a:solidFill>
                <a:highlight>
                  <a:srgbClr val="FFFFFF"/>
                </a:highlight>
                <a:latin typeface="Aptos"/>
                <a:ea typeface="Open Sans"/>
                <a:cs typeface="Times New Roman"/>
              </a:rPr>
              <a:t>. </a:t>
            </a:r>
            <a:r>
              <a:rPr lang="en-US" sz="1600" dirty="0" err="1">
                <a:solidFill>
                  <a:srgbClr val="1482A5"/>
                </a:solidFill>
                <a:highlight>
                  <a:srgbClr val="FFFFFF"/>
                </a:highlight>
                <a:latin typeface="Aptos"/>
                <a:ea typeface="Open Sans"/>
                <a:cs typeface="Times New Roman"/>
              </a:rPr>
              <a:t>Cssprepforum</a:t>
            </a:r>
            <a:r>
              <a:rPr lang="en-US" sz="1600" dirty="0">
                <a:solidFill>
                  <a:srgbClr val="1482A5"/>
                </a:solidFill>
                <a:highlight>
                  <a:srgbClr val="FFFFFF"/>
                </a:highlight>
                <a:latin typeface="Aptos"/>
                <a:ea typeface="Open Sans"/>
                <a:cs typeface="Times New Roman"/>
              </a:rPr>
              <a:t>. Available at: </a:t>
            </a:r>
            <a:r>
              <a:rPr lang="en-US" sz="1600" dirty="0">
                <a:solidFill>
                  <a:srgbClr val="1482A5"/>
                </a:solidFill>
                <a:highlight>
                  <a:srgbClr val="FFFFFF"/>
                </a:highlight>
                <a:latin typeface="Aptos"/>
                <a:ea typeface="Open Sans"/>
                <a:cs typeface="Times New Roman"/>
                <a:hlinkClick r:id="rId4"/>
              </a:rPr>
              <a:t>https://cssprepforum.com/labelling-theory-and-its-details/</a:t>
            </a:r>
            <a:r>
              <a:rPr lang="en-US" sz="1600" dirty="0">
                <a:solidFill>
                  <a:srgbClr val="1482A5"/>
                </a:solidFill>
                <a:highlight>
                  <a:srgbClr val="FFFFFF"/>
                </a:highlight>
                <a:latin typeface="Aptos"/>
                <a:ea typeface="Open Sans"/>
                <a:cs typeface="Times New Roman"/>
              </a:rPr>
              <a:t> (Accessed 14 May 2026).</a:t>
            </a:r>
            <a:endParaRPr lang="en-US" dirty="0"/>
          </a:p>
          <a:p>
            <a:endParaRPr lang="en-US" sz="1600" dirty="0">
              <a:solidFill>
                <a:srgbClr val="000000"/>
              </a:solidFill>
              <a:highlight>
                <a:srgbClr val="FFFFFF"/>
              </a:highlight>
              <a:latin typeface="Aptos"/>
              <a:ea typeface="Open Sans"/>
              <a:cs typeface="Times New Roman"/>
            </a:endParaRPr>
          </a:p>
          <a:p>
            <a:r>
              <a:rPr lang="en-US" sz="1600">
                <a:solidFill>
                  <a:srgbClr val="000000"/>
                </a:solidFill>
                <a:highlight>
                  <a:srgbClr val="FFFFFF"/>
                </a:highlight>
                <a:latin typeface="Aptos"/>
                <a:ea typeface="Open Sans"/>
                <a:cs typeface="Times New Roman"/>
              </a:rPr>
              <a:t>National Youth Agency (2021) </a:t>
            </a:r>
            <a:r>
              <a:rPr lang="en-US" sz="1600" i="1">
                <a:solidFill>
                  <a:srgbClr val="000000"/>
                </a:solidFill>
                <a:highlight>
                  <a:srgbClr val="FFFFFF"/>
                </a:highlight>
                <a:latin typeface="Aptos"/>
                <a:ea typeface="Open Sans"/>
                <a:cs typeface="Times New Roman"/>
              </a:rPr>
              <a:t>Overlooked: Young People and Rural Youth Services</a:t>
            </a:r>
            <a:r>
              <a:rPr lang="en-US" sz="1600">
                <a:solidFill>
                  <a:srgbClr val="000000"/>
                </a:solidFill>
                <a:highlight>
                  <a:srgbClr val="FFFFFF"/>
                </a:highlight>
                <a:latin typeface="Aptos"/>
                <a:ea typeface="Open Sans"/>
                <a:cs typeface="Times New Roman"/>
              </a:rPr>
              <a:t>. nya.org.uk. Available at: </a:t>
            </a:r>
            <a:r>
              <a:rPr lang="en-US" sz="1600" dirty="0">
                <a:solidFill>
                  <a:srgbClr val="000000"/>
                </a:solidFill>
                <a:highlight>
                  <a:srgbClr val="FFFFFF"/>
                </a:highlight>
                <a:latin typeface="Aptos"/>
                <a:ea typeface="Open Sans"/>
                <a:cs typeface="Times New Roman"/>
                <a:hlinkClick r:id="rId5"/>
              </a:rPr>
              <a:t>https://nya.org.uk/wp-content/uploads/2024/02/Overlooked-Report-NYA-Final.pdf</a:t>
            </a:r>
            <a:r>
              <a:rPr lang="en-US" sz="1600">
                <a:solidFill>
                  <a:srgbClr val="000000"/>
                </a:solidFill>
                <a:highlight>
                  <a:srgbClr val="FFFFFF"/>
                </a:highlight>
                <a:latin typeface="Aptos"/>
                <a:ea typeface="Open Sans"/>
                <a:cs typeface="Times New Roman"/>
              </a:rPr>
              <a:t> (Accessed 12 May 2026).</a:t>
            </a:r>
          </a:p>
          <a:p>
            <a:endParaRPr lang="en-US" sz="1600" dirty="0">
              <a:solidFill>
                <a:srgbClr val="000000"/>
              </a:solidFill>
              <a:highlight>
                <a:srgbClr val="FFFFFF"/>
              </a:highlight>
              <a:latin typeface="Aptos"/>
              <a:ea typeface="Open Sans"/>
              <a:cs typeface="Times New Roman"/>
            </a:endParaRPr>
          </a:p>
          <a:p>
            <a:r>
              <a:rPr lang="en-GB" sz="1600" dirty="0">
                <a:solidFill>
                  <a:srgbClr val="000000"/>
                </a:solidFill>
                <a:highlight>
                  <a:srgbClr val="FFEE80"/>
                </a:highlight>
                <a:latin typeface="Times New Roman"/>
                <a:ea typeface="Open Sans"/>
                <a:cs typeface="Times New Roman"/>
              </a:rPr>
              <a:t>Van </a:t>
            </a:r>
            <a:r>
              <a:rPr lang="en-GB" sz="1600" dirty="0">
                <a:solidFill>
                  <a:srgbClr val="000000"/>
                </a:solidFill>
                <a:highlight>
                  <a:srgbClr val="FFFFFF"/>
                </a:highlight>
                <a:latin typeface="Times New Roman"/>
                <a:ea typeface="Open Sans"/>
                <a:cs typeface="Times New Roman"/>
              </a:rPr>
              <a:t>De</a:t>
            </a:r>
            <a:r>
              <a:rPr lang="en-GB" sz="1600" dirty="0">
                <a:solidFill>
                  <a:srgbClr val="222222"/>
                </a:solidFill>
                <a:highlight>
                  <a:srgbClr val="FFFFFF"/>
                </a:highlight>
                <a:latin typeface="Times New Roman"/>
                <a:ea typeface="Open Sans"/>
                <a:cs typeface="Times New Roman"/>
              </a:rPr>
              <a:t>n Brink, Y. and </a:t>
            </a:r>
            <a:r>
              <a:rPr lang="en-GB" sz="1600" dirty="0" err="1">
                <a:solidFill>
                  <a:srgbClr val="222222"/>
                </a:solidFill>
                <a:highlight>
                  <a:srgbClr val="FFFFFF"/>
                </a:highlight>
                <a:latin typeface="Times New Roman"/>
                <a:ea typeface="Open Sans"/>
                <a:cs typeface="Times New Roman"/>
              </a:rPr>
              <a:t>Lanskey</a:t>
            </a:r>
            <a:r>
              <a:rPr lang="en-GB" sz="1600" dirty="0">
                <a:solidFill>
                  <a:srgbClr val="222222"/>
                </a:solidFill>
                <a:highlight>
                  <a:srgbClr val="FFFFFF"/>
                </a:highlight>
                <a:latin typeface="Times New Roman"/>
                <a:ea typeface="Open Sans"/>
                <a:cs typeface="Times New Roman"/>
              </a:rPr>
              <a:t>, C., (2025) Inequality, cumulative disadvantage and youth justice: Towards an analytical framework for understanding and addressing inequalities in youth justice decision-making. </a:t>
            </a:r>
            <a:r>
              <a:rPr lang="en-GB" sz="1600" i="1" dirty="0">
                <a:solidFill>
                  <a:srgbClr val="222222"/>
                </a:solidFill>
                <a:highlight>
                  <a:srgbClr val="FFFFFF"/>
                </a:highlight>
                <a:latin typeface="Times New Roman"/>
                <a:ea typeface="Open Sans"/>
                <a:cs typeface="Times New Roman"/>
              </a:rPr>
              <a:t>International journal of law, crime and justice</a:t>
            </a:r>
            <a:r>
              <a:rPr lang="en-GB" sz="1600" dirty="0">
                <a:solidFill>
                  <a:srgbClr val="222222"/>
                </a:solidFill>
                <a:highlight>
                  <a:srgbClr val="FFFFFF"/>
                </a:highlight>
                <a:latin typeface="Times New Roman"/>
                <a:ea typeface="Open Sans"/>
                <a:cs typeface="Times New Roman"/>
              </a:rPr>
              <a:t>, </a:t>
            </a:r>
            <a:r>
              <a:rPr lang="en-GB" sz="1600" i="1" dirty="0">
                <a:solidFill>
                  <a:srgbClr val="222222"/>
                </a:solidFill>
                <a:highlight>
                  <a:srgbClr val="FFFFFF"/>
                </a:highlight>
                <a:latin typeface="Times New Roman"/>
                <a:ea typeface="Open Sans"/>
                <a:cs typeface="Times New Roman"/>
              </a:rPr>
              <a:t>80</a:t>
            </a:r>
            <a:r>
              <a:rPr lang="en-GB" sz="1600" dirty="0">
                <a:solidFill>
                  <a:srgbClr val="222222"/>
                </a:solidFill>
                <a:highlight>
                  <a:srgbClr val="FFFFFF"/>
                </a:highlight>
                <a:latin typeface="Times New Roman"/>
                <a:ea typeface="Open Sans"/>
                <a:cs typeface="Times New Roman"/>
              </a:rPr>
              <a:t>, p.100725</a:t>
            </a:r>
            <a:endParaRPr lang="en-US" dirty="0"/>
          </a:p>
          <a:p>
            <a:endParaRPr lang="en-US" sz="1600" dirty="0">
              <a:solidFill>
                <a:srgbClr val="1482A5"/>
              </a:solidFill>
              <a:highlight>
                <a:srgbClr val="FFFFFF"/>
              </a:highlight>
              <a:latin typeface="Aptos"/>
              <a:ea typeface="Open Sans"/>
              <a:cs typeface="Times New Roman"/>
            </a:endParaRPr>
          </a:p>
          <a:p>
            <a:r>
              <a:rPr lang="en-US" sz="1600">
                <a:solidFill>
                  <a:srgbClr val="1482A5"/>
                </a:solidFill>
                <a:latin typeface="Aptos"/>
                <a:ea typeface="Open Sans"/>
                <a:cs typeface="Times New Roman"/>
              </a:rPr>
              <a:t>Welsh Government (2019) </a:t>
            </a:r>
            <a:r>
              <a:rPr lang="en-US" sz="1600" i="1" dirty="0">
                <a:solidFill>
                  <a:srgbClr val="1482A5"/>
                </a:solidFill>
                <a:latin typeface="Aptos"/>
                <a:ea typeface="Open Sans"/>
                <a:cs typeface="Times New Roman"/>
              </a:rPr>
              <a:t>Youth Justice Blueprint for Wales</a:t>
            </a:r>
            <a:r>
              <a:rPr lang="en-US" sz="1600">
                <a:solidFill>
                  <a:srgbClr val="1482A5"/>
                </a:solidFill>
                <a:latin typeface="Aptos"/>
                <a:ea typeface="Open Sans"/>
                <a:cs typeface="Times New Roman"/>
              </a:rPr>
              <a:t>.  wales.gov. Available at: </a:t>
            </a:r>
            <a:r>
              <a:rPr lang="en-US" sz="1600" dirty="0">
                <a:solidFill>
                  <a:srgbClr val="1482A5"/>
                </a:solidFill>
                <a:latin typeface="Aptos"/>
                <a:ea typeface="Open Sans"/>
                <a:cs typeface="Times New Roman"/>
                <a:hlinkClick r:id="rId6"/>
              </a:rPr>
              <a:t>https://www.gov.wales/sites/default/files/publications/2019-05/youth-justice-blueprint_0.pdf</a:t>
            </a:r>
            <a:r>
              <a:rPr lang="en-US" sz="1600" dirty="0">
                <a:solidFill>
                  <a:srgbClr val="1482A5"/>
                </a:solidFill>
                <a:latin typeface="Aptos"/>
                <a:ea typeface="Open Sans"/>
                <a:cs typeface="Times New Roman"/>
              </a:rPr>
              <a:t> (Accessed 12 May 2026).</a:t>
            </a:r>
            <a:endParaRPr lang="en-US" sz="1600">
              <a:latin typeface="Aptos"/>
              <a:ea typeface="Open Sans"/>
            </a:endParaRPr>
          </a:p>
          <a:p>
            <a:endParaRPr lang="en-US" sz="1600" dirty="0">
              <a:solidFill>
                <a:srgbClr val="1482A5"/>
              </a:solidFill>
              <a:latin typeface="Aptos"/>
              <a:ea typeface="Open Sans"/>
              <a:cs typeface="Times New Roman"/>
            </a:endParaRPr>
          </a:p>
          <a:p>
            <a:r>
              <a:rPr lang="en-GB" sz="1600">
                <a:solidFill>
                  <a:srgbClr val="000000"/>
                </a:solidFill>
                <a:highlight>
                  <a:srgbClr val="FFFFFF"/>
                </a:highlight>
                <a:latin typeface="Aptos"/>
                <a:ea typeface="Open Sans"/>
                <a:cs typeface="Times New Roman"/>
              </a:rPr>
              <a:t>Welsh Parliament (2024) </a:t>
            </a:r>
            <a:r>
              <a:rPr lang="en-GB" sz="1600" i="1">
                <a:solidFill>
                  <a:srgbClr val="000000"/>
                </a:solidFill>
                <a:highlight>
                  <a:srgbClr val="FFFFFF"/>
                </a:highlight>
                <a:latin typeface="Aptos"/>
                <a:ea typeface="Open Sans"/>
                <a:cs typeface="Times New Roman"/>
              </a:rPr>
              <a:t>Children on the margins</a:t>
            </a:r>
            <a:r>
              <a:rPr lang="en-GB" sz="1600">
                <a:solidFill>
                  <a:srgbClr val="000000"/>
                </a:solidFill>
                <a:highlight>
                  <a:srgbClr val="FFFFFF"/>
                </a:highlight>
                <a:latin typeface="Aptos"/>
                <a:ea typeface="Open Sans"/>
                <a:cs typeface="Times New Roman"/>
              </a:rPr>
              <a:t>. Available at: </a:t>
            </a:r>
            <a:r>
              <a:rPr lang="en-GB" sz="1600" u="sng" dirty="0">
                <a:solidFill>
                  <a:srgbClr val="1482A5"/>
                </a:solidFill>
                <a:highlight>
                  <a:srgbClr val="FFFFFF"/>
                </a:highlight>
                <a:latin typeface="Aptos"/>
                <a:ea typeface="Open Sans"/>
                <a:cs typeface="Times New Roman"/>
                <a:hlinkClick r:id="rId7"/>
              </a:rPr>
              <a:t>https://senedd.wales/media/</a:t>
            </a:r>
            <a:r>
              <a:rPr lang="en-GB" sz="1600">
                <a:solidFill>
                  <a:srgbClr val="000000"/>
                </a:solidFill>
                <a:highlight>
                  <a:srgbClr val="FFFFFF"/>
                </a:highlight>
                <a:latin typeface="Aptos"/>
                <a:ea typeface="Open Sans"/>
                <a:cs typeface="Times New Roman"/>
              </a:rPr>
              <a:t>   (Accessed: 7 March 2026)</a:t>
            </a:r>
            <a:r>
              <a:rPr lang="en-GB" sz="1200">
                <a:solidFill>
                  <a:srgbClr val="000000"/>
                </a:solidFill>
                <a:highlight>
                  <a:srgbClr val="FFFFFF"/>
                </a:highlight>
                <a:latin typeface="Times New Roman"/>
                <a:ea typeface="Open Sans"/>
                <a:cs typeface="Times New Roman"/>
              </a:rPr>
              <a:t>.</a:t>
            </a:r>
            <a:endParaRPr lang="en-US" sz="1200">
              <a:solidFill>
                <a:srgbClr val="000000"/>
              </a:solidFill>
              <a:highlight>
                <a:srgbClr val="C6C6C6"/>
              </a:highlight>
              <a:latin typeface="Times New Roman"/>
              <a:ea typeface="Open Sans"/>
              <a:cs typeface="Times New Roman"/>
            </a:endParaRPr>
          </a:p>
          <a:p>
            <a:endParaRPr lang="en-GB" sz="1200" dirty="0">
              <a:highlight>
                <a:srgbClr val="FFFFFF"/>
              </a:highlight>
              <a:latin typeface="Times New Roman"/>
              <a:ea typeface="Open Sans"/>
              <a:cs typeface="Times New Roman"/>
            </a:endParaRPr>
          </a:p>
          <a:p>
            <a:r>
              <a:rPr lang="en-GB" sz="1600">
                <a:highlight>
                  <a:srgbClr val="FFFFFF"/>
                </a:highlight>
                <a:latin typeface="Aptos Display"/>
                <a:ea typeface="Open Sans"/>
                <a:cs typeface="Times New Roman"/>
              </a:rPr>
              <a:t>Youth Justice Board (2025) </a:t>
            </a:r>
            <a:r>
              <a:rPr lang="en-GB" sz="1600" i="1">
                <a:highlight>
                  <a:srgbClr val="FFFFFF"/>
                </a:highlight>
                <a:latin typeface="Aptos Display"/>
                <a:ea typeface="Open Sans"/>
                <a:cs typeface="Times New Roman"/>
              </a:rPr>
              <a:t>Youth justice statistics 2023–2024</a:t>
            </a:r>
            <a:r>
              <a:rPr lang="en-GB" sz="1600">
                <a:highlight>
                  <a:srgbClr val="FFFFFF"/>
                </a:highlight>
                <a:latin typeface="Aptos Display"/>
                <a:ea typeface="Open Sans"/>
                <a:cs typeface="Times New Roman"/>
              </a:rPr>
              <a:t>. London: Ministry of Justice.</a:t>
            </a:r>
            <a:endParaRPr lang="en-US" sz="1600">
              <a:highlight>
                <a:srgbClr val="C6C6C6"/>
              </a:highlight>
              <a:latin typeface="Aptos Display"/>
              <a:ea typeface="Open Sans"/>
              <a:cs typeface="Times New Roman"/>
            </a:endParaRPr>
          </a:p>
          <a:p>
            <a:endParaRPr lang="en-GB" sz="1600" dirty="0">
              <a:highlight>
                <a:srgbClr val="FFFFFF"/>
              </a:highlight>
              <a:latin typeface="Aptos Display"/>
              <a:ea typeface="Open Sans"/>
              <a:cs typeface="Times New Roman"/>
            </a:endParaRPr>
          </a:p>
          <a:p>
            <a:endParaRPr lang="en-GB" sz="1600" dirty="0">
              <a:solidFill>
                <a:srgbClr val="222222"/>
              </a:solidFill>
              <a:highlight>
                <a:srgbClr val="FFFFFF"/>
              </a:highlight>
              <a:latin typeface="Times New Roman"/>
              <a:ea typeface="Open Sans"/>
              <a:cs typeface="Times New Roman"/>
            </a:endParaRPr>
          </a:p>
          <a:p>
            <a:endParaRPr lang="en-US" sz="1600" dirty="0">
              <a:solidFill>
                <a:srgbClr val="1482A5"/>
              </a:solidFill>
              <a:latin typeface="Aptos"/>
              <a:ea typeface="Open Sans"/>
              <a:cs typeface="Times New Roman"/>
            </a:endParaRPr>
          </a:p>
          <a:p>
            <a:endParaRPr lang="en-US" sz="1600" dirty="0">
              <a:solidFill>
                <a:srgbClr val="000000"/>
              </a:solidFill>
              <a:latin typeface="Aptos"/>
              <a:ea typeface="Open Sans"/>
              <a:cs typeface="Times New Roman"/>
            </a:endParaRPr>
          </a:p>
          <a:p>
            <a:endParaRPr lang="en-US" sz="1600">
              <a:solidFill>
                <a:srgbClr val="333333"/>
              </a:solidFill>
              <a:highlight>
                <a:srgbClr val="FFFFFF"/>
              </a:highlight>
              <a:latin typeface="Aptos"/>
              <a:ea typeface="Open Sans"/>
              <a:cs typeface="Open Sans"/>
            </a:endParaRPr>
          </a:p>
          <a:p>
            <a:endParaRPr lang="en-US" sz="1600" dirty="0">
              <a:solidFill>
                <a:srgbClr val="333333"/>
              </a:solidFill>
              <a:highlight>
                <a:srgbClr val="FFFFFF"/>
              </a:highlight>
              <a:latin typeface="Aptos"/>
              <a:ea typeface="Open Sans"/>
              <a:cs typeface="Open Sans"/>
            </a:endParaRPr>
          </a:p>
          <a:p>
            <a:endParaRPr lang="en-US" sz="1600">
              <a:latin typeface="Aptos"/>
              <a:ea typeface="Open Sans"/>
            </a:endParaRPr>
          </a:p>
        </p:txBody>
      </p:sp>
      <p:sp>
        <p:nvSpPr>
          <p:cNvPr id="57" name="TextBox 56">
            <a:extLst>
              <a:ext uri="{FF2B5EF4-FFF2-40B4-BE49-F238E27FC236}">
                <a16:creationId xmlns:a16="http://schemas.microsoft.com/office/drawing/2014/main" id="{992CC346-56CD-4384-BB14-A915BC781C78}"/>
              </a:ext>
            </a:extLst>
          </p:cNvPr>
          <p:cNvSpPr txBox="1"/>
          <p:nvPr/>
        </p:nvSpPr>
        <p:spPr>
          <a:xfrm>
            <a:off x="17380783" y="37098027"/>
            <a:ext cx="14405926" cy="646331"/>
          </a:xfrm>
          <a:prstGeom prst="rect">
            <a:avLst/>
          </a:prstGeom>
          <a:noFill/>
        </p:spPr>
        <p:txBody>
          <a:bodyPr wrap="square" rtlCol="0">
            <a:spAutoFit/>
          </a:bodyPr>
          <a:lstStyle>
            <a:defPPr>
              <a:defRPr kern="1200"/>
            </a:defPPr>
          </a:lstStyle>
          <a:p>
            <a:r>
              <a:rPr lang="en-US" sz="3600">
                <a:solidFill>
                  <a:srgbClr val="235078"/>
                </a:solidFill>
                <a:latin typeface="Aptos" panose="020B0004020202020204" pitchFamily="34" charset="0"/>
              </a:rPr>
              <a:t>References</a:t>
            </a:r>
          </a:p>
        </p:txBody>
      </p:sp>
      <p:sp>
        <p:nvSpPr>
          <p:cNvPr id="59" name="TextBox 58">
            <a:extLst>
              <a:ext uri="{FF2B5EF4-FFF2-40B4-BE49-F238E27FC236}">
                <a16:creationId xmlns:a16="http://schemas.microsoft.com/office/drawing/2014/main" id="{D07EEF88-ACF9-4467-B180-074FC642245A}"/>
              </a:ext>
            </a:extLst>
          </p:cNvPr>
          <p:cNvSpPr txBox="1"/>
          <p:nvPr/>
        </p:nvSpPr>
        <p:spPr>
          <a:xfrm>
            <a:off x="17424264" y="6817933"/>
            <a:ext cx="14525194" cy="646331"/>
          </a:xfrm>
          <a:prstGeom prst="rect">
            <a:avLst/>
          </a:prstGeom>
          <a:noFill/>
        </p:spPr>
        <p:txBody>
          <a:bodyPr wrap="square" lIns="91440" tIns="45720" rIns="91440" bIns="45720" rtlCol="0" anchor="t">
            <a:spAutoFit/>
          </a:bodyPr>
          <a:lstStyle>
            <a:defPPr>
              <a:defRPr kern="1200"/>
            </a:defPPr>
          </a:lstStyle>
          <a:p>
            <a:r>
              <a:rPr lang="en-US" sz="3600">
                <a:solidFill>
                  <a:srgbClr val="235078"/>
                </a:solidFill>
                <a:latin typeface="Aptos"/>
              </a:rPr>
              <a:t> Theme 1: </a:t>
            </a:r>
            <a:r>
              <a:rPr lang="en-US" sz="3600">
                <a:solidFill>
                  <a:srgbClr val="235078"/>
                </a:solidFill>
                <a:latin typeface="Aptos"/>
                <a:cs typeface="Times New Roman"/>
              </a:rPr>
              <a:t>Institutional Interaction &amp; Identity.</a:t>
            </a:r>
            <a:endParaRPr lang="en-US" sz="3600">
              <a:solidFill>
                <a:srgbClr val="235078"/>
              </a:solidFill>
              <a:latin typeface="Aptos"/>
            </a:endParaRPr>
          </a:p>
        </p:txBody>
      </p:sp>
      <p:sp>
        <p:nvSpPr>
          <p:cNvPr id="61" name="TextBox 60">
            <a:extLst>
              <a:ext uri="{FF2B5EF4-FFF2-40B4-BE49-F238E27FC236}">
                <a16:creationId xmlns:a16="http://schemas.microsoft.com/office/drawing/2014/main" id="{A6E6C31F-098B-45F7-BEE5-8A51FA70D59F}"/>
              </a:ext>
            </a:extLst>
          </p:cNvPr>
          <p:cNvSpPr txBox="1"/>
          <p:nvPr/>
        </p:nvSpPr>
        <p:spPr>
          <a:xfrm>
            <a:off x="17632608" y="26529175"/>
            <a:ext cx="14525194" cy="646331"/>
          </a:xfrm>
          <a:prstGeom prst="rect">
            <a:avLst/>
          </a:prstGeom>
          <a:noFill/>
        </p:spPr>
        <p:txBody>
          <a:bodyPr wrap="square" lIns="91440" tIns="45720" rIns="91440" bIns="45720" rtlCol="0" anchor="t">
            <a:spAutoFit/>
          </a:bodyPr>
          <a:lstStyle>
            <a:defPPr>
              <a:defRPr kern="1200"/>
            </a:defPPr>
          </a:lstStyle>
          <a:p>
            <a:r>
              <a:rPr lang="en-US" sz="3600">
                <a:solidFill>
                  <a:srgbClr val="235078"/>
                </a:solidFill>
                <a:latin typeface="Aptos"/>
              </a:rPr>
              <a:t>Synthesis &amp; Conclusion</a:t>
            </a:r>
            <a:endParaRPr lang="en-US" sz="3600">
              <a:solidFill>
                <a:srgbClr val="235078"/>
              </a:solidFill>
              <a:latin typeface="Aptos" panose="020B0004020202020204" pitchFamily="34" charset="0"/>
            </a:endParaRPr>
          </a:p>
        </p:txBody>
      </p:sp>
      <p:sp>
        <p:nvSpPr>
          <p:cNvPr id="62" name="TextBox 61">
            <a:extLst>
              <a:ext uri="{FF2B5EF4-FFF2-40B4-BE49-F238E27FC236}">
                <a16:creationId xmlns:a16="http://schemas.microsoft.com/office/drawing/2014/main" id="{A067F8A1-EE95-4354-8E2F-952A6BBDBFFC}"/>
              </a:ext>
            </a:extLst>
          </p:cNvPr>
          <p:cNvSpPr txBox="1"/>
          <p:nvPr/>
        </p:nvSpPr>
        <p:spPr>
          <a:xfrm>
            <a:off x="989852" y="34147955"/>
            <a:ext cx="14643180" cy="9510296"/>
          </a:xfrm>
          <a:prstGeom prst="rect">
            <a:avLst/>
          </a:prstGeom>
          <a:noFill/>
        </p:spPr>
        <p:txBody>
          <a:bodyPr wrap="square" lIns="91440" tIns="45720" rIns="91440" bIns="45720" rtlCol="0" anchor="t">
            <a:spAutoFit/>
          </a:bodyPr>
          <a:lstStyle>
            <a:defPPr>
              <a:defRPr kern="1200"/>
            </a:defPPr>
          </a:lstStyle>
          <a:p>
            <a:r>
              <a:rPr lang="en-GB" sz="4000">
                <a:highlight>
                  <a:srgbClr val="FFFFFF"/>
                </a:highlight>
                <a:latin typeface="Aptos"/>
                <a:ea typeface="Open Sans"/>
                <a:cs typeface="Times New Roman"/>
              </a:rPr>
              <a:t>This study used a qualitative structured literature review.</a:t>
            </a:r>
            <a:endParaRPr lang="en-US" sz="4000">
              <a:highlight>
                <a:srgbClr val="C6C6C6"/>
              </a:highlight>
              <a:latin typeface="Aptos"/>
              <a:ea typeface="Open Sans"/>
              <a:cs typeface="Times New Roman"/>
            </a:endParaRPr>
          </a:p>
          <a:p>
            <a:endParaRPr lang="en-GB" sz="4000" dirty="0">
              <a:highlight>
                <a:srgbClr val="FFFFFF"/>
              </a:highlight>
              <a:latin typeface="Aptos"/>
              <a:ea typeface="Open Sans"/>
              <a:cs typeface="Times New Roman"/>
            </a:endParaRPr>
          </a:p>
          <a:p>
            <a:endParaRPr lang="en-GB" sz="3200" dirty="0">
              <a:highlight>
                <a:srgbClr val="FFFFFF"/>
              </a:highlight>
              <a:latin typeface="Aptos"/>
              <a:ea typeface="Open Sans"/>
              <a:cs typeface="Times New Roman"/>
            </a:endParaRPr>
          </a:p>
          <a:p>
            <a:pPr>
              <a:buFont typeface="Symbol"/>
              <a:buChar char="•"/>
            </a:pPr>
            <a:r>
              <a:rPr lang="en-GB" sz="4400">
                <a:highlight>
                  <a:srgbClr val="FFFFFF"/>
                </a:highlight>
                <a:latin typeface="Aptos"/>
                <a:ea typeface="Open Sans"/>
                <a:cs typeface="Times New Roman"/>
              </a:rPr>
              <a:t>Qualitative structured literature review</a:t>
            </a:r>
            <a:endParaRPr lang="en-GB" sz="4400">
              <a:highlight>
                <a:srgbClr val="C6C6C6"/>
              </a:highlight>
              <a:latin typeface="Aptos"/>
              <a:ea typeface="Open Sans"/>
              <a:cs typeface="Times New Roman"/>
            </a:endParaRPr>
          </a:p>
          <a:p>
            <a:endParaRPr lang="en-GB" sz="4400" dirty="0">
              <a:highlight>
                <a:srgbClr val="C6C6C6"/>
              </a:highlight>
              <a:latin typeface="Aptos"/>
              <a:ea typeface="Open Sans"/>
              <a:cs typeface="Times New Roman"/>
            </a:endParaRPr>
          </a:p>
          <a:p>
            <a:pPr>
              <a:buFont typeface="Symbol"/>
              <a:buChar char="•"/>
            </a:pPr>
            <a:r>
              <a:rPr lang="en-GB" sz="4400">
                <a:highlight>
                  <a:srgbClr val="FFFFFF"/>
                </a:highlight>
                <a:latin typeface="Aptos"/>
                <a:ea typeface="Open Sans"/>
                <a:cs typeface="Times New Roman"/>
              </a:rPr>
              <a:t>Critical realist and interpretivist approach </a:t>
            </a:r>
            <a:endParaRPr lang="en-GB" sz="4400">
              <a:highlight>
                <a:srgbClr val="C6C6C6"/>
              </a:highlight>
              <a:latin typeface="Aptos"/>
              <a:ea typeface="Open Sans"/>
              <a:cs typeface="Times New Roman"/>
            </a:endParaRPr>
          </a:p>
          <a:p>
            <a:endParaRPr lang="en-GB" sz="4400" dirty="0">
              <a:highlight>
                <a:srgbClr val="FFFFFF"/>
              </a:highlight>
              <a:latin typeface="Aptos"/>
              <a:ea typeface="Open Sans"/>
              <a:cs typeface="Times New Roman"/>
            </a:endParaRPr>
          </a:p>
          <a:p>
            <a:pPr>
              <a:buFont typeface="Symbol"/>
              <a:buChar char="•"/>
            </a:pPr>
            <a:r>
              <a:rPr lang="en-GB" sz="4400">
                <a:highlight>
                  <a:srgbClr val="FFFFFF"/>
                </a:highlight>
                <a:latin typeface="Aptos"/>
                <a:ea typeface="Open Sans"/>
                <a:cs typeface="Times New Roman"/>
              </a:rPr>
              <a:t>Data sources: academic, policy and grey literature </a:t>
            </a:r>
            <a:endParaRPr lang="en-GB" sz="4400">
              <a:highlight>
                <a:srgbClr val="C6C6C6"/>
              </a:highlight>
              <a:latin typeface="Aptos"/>
              <a:ea typeface="Open Sans"/>
              <a:cs typeface="Times New Roman"/>
            </a:endParaRPr>
          </a:p>
          <a:p>
            <a:endParaRPr lang="en-GB" sz="4400" dirty="0">
              <a:highlight>
                <a:srgbClr val="FFFFFF"/>
              </a:highlight>
              <a:latin typeface="Aptos"/>
              <a:ea typeface="Open Sans"/>
              <a:cs typeface="Times New Roman"/>
            </a:endParaRPr>
          </a:p>
          <a:p>
            <a:pPr>
              <a:buFont typeface="Symbol"/>
              <a:buChar char="•"/>
            </a:pPr>
            <a:r>
              <a:rPr lang="en-GB" sz="4400" dirty="0">
                <a:highlight>
                  <a:srgbClr val="FFFFFF"/>
                </a:highlight>
                <a:latin typeface="Aptos"/>
                <a:ea typeface="Open Sans"/>
                <a:cs typeface="Times New Roman"/>
              </a:rPr>
              <a:t>Thematic synthesis used to identify key patterns </a:t>
            </a:r>
            <a:endParaRPr lang="en-GB" sz="4400">
              <a:highlight>
                <a:srgbClr val="C6C6C6"/>
              </a:highlight>
              <a:latin typeface="Aptos"/>
              <a:ea typeface="Open Sans"/>
              <a:cs typeface="Times New Roman"/>
            </a:endParaRPr>
          </a:p>
          <a:p>
            <a:endParaRPr lang="en-GB" sz="4400" dirty="0">
              <a:highlight>
                <a:srgbClr val="FFFFFF"/>
              </a:highlight>
              <a:latin typeface="Aptos"/>
              <a:ea typeface="Open Sans"/>
              <a:cs typeface="Times New Roman"/>
            </a:endParaRPr>
          </a:p>
          <a:p>
            <a:pPr>
              <a:buFont typeface="Symbol"/>
              <a:buChar char="•"/>
            </a:pPr>
            <a:r>
              <a:rPr lang="en-GB" sz="4400" dirty="0">
                <a:highlight>
                  <a:srgbClr val="FFFFFF"/>
                </a:highlight>
                <a:latin typeface="Aptos"/>
                <a:ea typeface="Open Sans"/>
                <a:cs typeface="Times New Roman"/>
              </a:rPr>
              <a:t>Focus on lived experience, inequality and rurality</a:t>
            </a:r>
            <a:endParaRPr lang="en-GB" sz="4400" dirty="0">
              <a:highlight>
                <a:srgbClr val="C6C6C6"/>
              </a:highlight>
              <a:latin typeface="Aptos"/>
              <a:ea typeface="Open Sans"/>
              <a:cs typeface="Times New Roman"/>
            </a:endParaRPr>
          </a:p>
          <a:p>
            <a:pPr marL="285750" indent="-285750">
              <a:buFont typeface="Symbol"/>
              <a:buChar char="•"/>
            </a:pPr>
            <a:endParaRPr lang="en-GB" sz="4800" dirty="0">
              <a:highlight>
                <a:srgbClr val="FFFFFF"/>
              </a:highlight>
              <a:latin typeface="Times New Roman"/>
              <a:ea typeface="Open Sans"/>
              <a:cs typeface="Times New Roman"/>
            </a:endParaRPr>
          </a:p>
          <a:p>
            <a:endParaRPr lang="en-GB" sz="3200" dirty="0">
              <a:highlight>
                <a:srgbClr val="FFFFFF"/>
              </a:highlight>
              <a:latin typeface="Aptos"/>
              <a:ea typeface="Open Sans"/>
              <a:cs typeface="Times New Roman"/>
            </a:endParaRPr>
          </a:p>
          <a:p>
            <a:endParaRPr lang="en-US">
              <a:solidFill>
                <a:srgbClr val="1482A5"/>
              </a:solidFill>
              <a:latin typeface="Aptos"/>
              <a:ea typeface="Open Sans"/>
              <a:cs typeface="Open Sans"/>
            </a:endParaRPr>
          </a:p>
        </p:txBody>
      </p:sp>
      <p:sp>
        <p:nvSpPr>
          <p:cNvPr id="63" name="TextBox 62">
            <a:extLst>
              <a:ext uri="{FF2B5EF4-FFF2-40B4-BE49-F238E27FC236}">
                <a16:creationId xmlns:a16="http://schemas.microsoft.com/office/drawing/2014/main" id="{92D5F59B-F8CA-463C-871F-D1042309DE00}"/>
              </a:ext>
            </a:extLst>
          </p:cNvPr>
          <p:cNvSpPr txBox="1"/>
          <p:nvPr/>
        </p:nvSpPr>
        <p:spPr>
          <a:xfrm>
            <a:off x="1107838" y="31140400"/>
            <a:ext cx="14525194" cy="646331"/>
          </a:xfrm>
          <a:prstGeom prst="rect">
            <a:avLst/>
          </a:prstGeom>
          <a:noFill/>
        </p:spPr>
        <p:txBody>
          <a:bodyPr wrap="square" rtlCol="0">
            <a:spAutoFit/>
          </a:bodyPr>
          <a:lstStyle>
            <a:defPPr>
              <a:defRPr kern="1200"/>
            </a:defPPr>
          </a:lstStyle>
          <a:p>
            <a:r>
              <a:rPr lang="en-US" sz="3600">
                <a:solidFill>
                  <a:srgbClr val="235078"/>
                </a:solidFill>
                <a:latin typeface="Aptos" panose="020B0004020202020204" pitchFamily="34" charset="0"/>
              </a:rPr>
              <a:t>Methods</a:t>
            </a:r>
          </a:p>
        </p:txBody>
      </p:sp>
      <p:pic>
        <p:nvPicPr>
          <p:cNvPr id="4" name="Picture 3" descr="A group of blue and pink text&#10;&#10;AI-generated content may be incorrect.">
            <a:extLst>
              <a:ext uri="{FF2B5EF4-FFF2-40B4-BE49-F238E27FC236}">
                <a16:creationId xmlns:a16="http://schemas.microsoft.com/office/drawing/2014/main" id="{28B23358-2591-B756-7CA2-3F0173BF6AC2}"/>
              </a:ext>
            </a:extLst>
          </p:cNvPr>
          <p:cNvPicPr>
            <a:picLocks noChangeAspect="1"/>
          </p:cNvPicPr>
          <p:nvPr/>
        </p:nvPicPr>
        <p:blipFill>
          <a:blip r:embed="rId8"/>
          <a:stretch>
            <a:fillRect/>
          </a:stretch>
        </p:blipFill>
        <p:spPr>
          <a:xfrm>
            <a:off x="5901899" y="9173216"/>
            <a:ext cx="8993937" cy="3483276"/>
          </a:xfrm>
          <a:prstGeom prst="rect">
            <a:avLst/>
          </a:prstGeom>
        </p:spPr>
      </p:pic>
      <p:pic>
        <p:nvPicPr>
          <p:cNvPr id="5" name="Picture 4" descr="A close up of a sign&#10;&#10;AI-generated content may be incorrect.">
            <a:extLst>
              <a:ext uri="{FF2B5EF4-FFF2-40B4-BE49-F238E27FC236}">
                <a16:creationId xmlns:a16="http://schemas.microsoft.com/office/drawing/2014/main" id="{43CADB06-1F3F-6C65-F877-F1C6925A57FE}"/>
              </a:ext>
            </a:extLst>
          </p:cNvPr>
          <p:cNvPicPr>
            <a:picLocks noChangeAspect="1"/>
          </p:cNvPicPr>
          <p:nvPr/>
        </p:nvPicPr>
        <p:blipFill>
          <a:blip r:embed="rId9"/>
          <a:stretch>
            <a:fillRect/>
          </a:stretch>
        </p:blipFill>
        <p:spPr>
          <a:xfrm>
            <a:off x="1860251" y="6538990"/>
            <a:ext cx="13049250" cy="2657475"/>
          </a:xfrm>
          <a:prstGeom prst="rect">
            <a:avLst/>
          </a:prstGeom>
        </p:spPr>
      </p:pic>
      <p:sp>
        <p:nvSpPr>
          <p:cNvPr id="6" name="TextBox 5">
            <a:extLst>
              <a:ext uri="{FF2B5EF4-FFF2-40B4-BE49-F238E27FC236}">
                <a16:creationId xmlns:a16="http://schemas.microsoft.com/office/drawing/2014/main" id="{86BEE719-E084-B205-6282-FFA17725C308}"/>
              </a:ext>
            </a:extLst>
          </p:cNvPr>
          <p:cNvSpPr txBox="1"/>
          <p:nvPr/>
        </p:nvSpPr>
        <p:spPr>
          <a:xfrm>
            <a:off x="12074986" y="8676466"/>
            <a:ext cx="44224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rPr>
              <a:t>(Welsh Government, 2019)</a:t>
            </a:r>
            <a:endParaRPr lang="en-GB"/>
          </a:p>
        </p:txBody>
      </p:sp>
      <p:sp>
        <p:nvSpPr>
          <p:cNvPr id="7" name="TextBox 6">
            <a:extLst>
              <a:ext uri="{FF2B5EF4-FFF2-40B4-BE49-F238E27FC236}">
                <a16:creationId xmlns:a16="http://schemas.microsoft.com/office/drawing/2014/main" id="{4DE5F4B3-A1A0-67E2-67DD-6E948A9B0300}"/>
              </a:ext>
            </a:extLst>
          </p:cNvPr>
          <p:cNvSpPr txBox="1"/>
          <p:nvPr/>
        </p:nvSpPr>
        <p:spPr>
          <a:xfrm>
            <a:off x="12453529" y="12149588"/>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rPr>
              <a:t>(Craig, 2025)</a:t>
            </a:r>
            <a:endParaRPr lang="en-GB"/>
          </a:p>
        </p:txBody>
      </p:sp>
      <p:pic>
        <p:nvPicPr>
          <p:cNvPr id="2" name="Picture 1" descr="A group of images of people&#10;&#10;AI-generated content may be incorrect.">
            <a:extLst>
              <a:ext uri="{FF2B5EF4-FFF2-40B4-BE49-F238E27FC236}">
                <a16:creationId xmlns:a16="http://schemas.microsoft.com/office/drawing/2014/main" id="{D31D0A1E-0886-1A84-5E1E-3C3B25ACEAAA}"/>
              </a:ext>
            </a:extLst>
          </p:cNvPr>
          <p:cNvPicPr>
            <a:picLocks noChangeAspect="1"/>
          </p:cNvPicPr>
          <p:nvPr/>
        </p:nvPicPr>
        <p:blipFill>
          <a:blip r:embed="rId10"/>
          <a:stretch>
            <a:fillRect/>
          </a:stretch>
        </p:blipFill>
        <p:spPr>
          <a:xfrm>
            <a:off x="613570" y="9251508"/>
            <a:ext cx="4981816" cy="11768227"/>
          </a:xfrm>
          <a:prstGeom prst="rect">
            <a:avLst/>
          </a:prstGeom>
        </p:spPr>
      </p:pic>
      <p:sp>
        <p:nvSpPr>
          <p:cNvPr id="3" name="Rectangle 2">
            <a:extLst>
              <a:ext uri="{FF2B5EF4-FFF2-40B4-BE49-F238E27FC236}">
                <a16:creationId xmlns:a16="http://schemas.microsoft.com/office/drawing/2014/main" id="{1914C201-6DE8-4642-A2D5-9D91A1015970}"/>
              </a:ext>
            </a:extLst>
          </p:cNvPr>
          <p:cNvSpPr/>
          <p:nvPr/>
        </p:nvSpPr>
        <p:spPr>
          <a:xfrm>
            <a:off x="687442" y="21615125"/>
            <a:ext cx="14522390" cy="98332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7200"/>
          </a:p>
        </p:txBody>
      </p:sp>
      <p:pic>
        <p:nvPicPr>
          <p:cNvPr id="10" name="Picture 9" descr="A graph of numbers and percentages&#10;&#10;AI-generated content may be incorrect.">
            <a:extLst>
              <a:ext uri="{FF2B5EF4-FFF2-40B4-BE49-F238E27FC236}">
                <a16:creationId xmlns:a16="http://schemas.microsoft.com/office/drawing/2014/main" id="{AACC461C-FFCE-F49F-CA34-9625AC528148}"/>
              </a:ext>
            </a:extLst>
          </p:cNvPr>
          <p:cNvPicPr>
            <a:picLocks noChangeAspect="1"/>
          </p:cNvPicPr>
          <p:nvPr/>
        </p:nvPicPr>
        <p:blipFill>
          <a:blip r:embed="rId11"/>
          <a:stretch>
            <a:fillRect/>
          </a:stretch>
        </p:blipFill>
        <p:spPr>
          <a:xfrm>
            <a:off x="1220379" y="27202734"/>
            <a:ext cx="5516181" cy="4273952"/>
          </a:xfrm>
          <a:prstGeom prst="rect">
            <a:avLst/>
          </a:prstGeom>
        </p:spPr>
      </p:pic>
      <p:pic>
        <p:nvPicPr>
          <p:cNvPr id="11" name="Picture 10">
            <a:extLst>
              <a:ext uri="{FF2B5EF4-FFF2-40B4-BE49-F238E27FC236}">
                <a16:creationId xmlns:a16="http://schemas.microsoft.com/office/drawing/2014/main" id="{F61D967E-1D3B-AF98-06E0-DA23AACC6A97}"/>
              </a:ext>
            </a:extLst>
          </p:cNvPr>
          <p:cNvPicPr>
            <a:picLocks noChangeAspect="1"/>
          </p:cNvPicPr>
          <p:nvPr/>
        </p:nvPicPr>
        <p:blipFill>
          <a:blip r:embed="rId12"/>
          <a:stretch>
            <a:fillRect/>
          </a:stretch>
        </p:blipFill>
        <p:spPr>
          <a:xfrm>
            <a:off x="1212270" y="23111098"/>
            <a:ext cx="5377285" cy="4341832"/>
          </a:xfrm>
          <a:prstGeom prst="rect">
            <a:avLst/>
          </a:prstGeom>
        </p:spPr>
      </p:pic>
      <p:pic>
        <p:nvPicPr>
          <p:cNvPr id="8" name="Picture 7" descr="A diagram of a software development process&#10;&#10;AI-generated content may be incorrect.">
            <a:extLst>
              <a:ext uri="{FF2B5EF4-FFF2-40B4-BE49-F238E27FC236}">
                <a16:creationId xmlns:a16="http://schemas.microsoft.com/office/drawing/2014/main" id="{E177B1DE-C1C0-504D-EB20-6D577971EC9B}"/>
              </a:ext>
            </a:extLst>
          </p:cNvPr>
          <p:cNvPicPr>
            <a:picLocks noChangeAspect="1"/>
          </p:cNvPicPr>
          <p:nvPr/>
        </p:nvPicPr>
        <p:blipFill>
          <a:blip r:embed="rId13"/>
          <a:stretch>
            <a:fillRect/>
          </a:stretch>
        </p:blipFill>
        <p:spPr>
          <a:xfrm>
            <a:off x="24554606" y="7686012"/>
            <a:ext cx="7143750" cy="2962275"/>
          </a:xfrm>
          <a:prstGeom prst="rect">
            <a:avLst/>
          </a:prstGeom>
        </p:spPr>
      </p:pic>
      <p:pic>
        <p:nvPicPr>
          <p:cNvPr id="12" name="Picture 11" descr="A graph of numbers and percentages&#10;&#10;AI-generated content may be incorrect.">
            <a:extLst>
              <a:ext uri="{FF2B5EF4-FFF2-40B4-BE49-F238E27FC236}">
                <a16:creationId xmlns:a16="http://schemas.microsoft.com/office/drawing/2014/main" id="{EA31A210-5F9F-E7CD-D140-F29210888E28}"/>
              </a:ext>
            </a:extLst>
          </p:cNvPr>
          <p:cNvPicPr>
            <a:picLocks noChangeAspect="1"/>
          </p:cNvPicPr>
          <p:nvPr/>
        </p:nvPicPr>
        <p:blipFill>
          <a:blip r:embed="rId14"/>
          <a:stretch>
            <a:fillRect/>
          </a:stretch>
        </p:blipFill>
        <p:spPr>
          <a:xfrm>
            <a:off x="7214984" y="27216858"/>
            <a:ext cx="5411889" cy="4228377"/>
          </a:xfrm>
          <a:prstGeom prst="rect">
            <a:avLst/>
          </a:prstGeom>
        </p:spPr>
      </p:pic>
      <p:sp>
        <p:nvSpPr>
          <p:cNvPr id="9" name="TextBox 8">
            <a:extLst>
              <a:ext uri="{FF2B5EF4-FFF2-40B4-BE49-F238E27FC236}">
                <a16:creationId xmlns:a16="http://schemas.microsoft.com/office/drawing/2014/main" id="{CCF4B44B-3653-CE0F-B42D-131710727BC1}"/>
              </a:ext>
            </a:extLst>
          </p:cNvPr>
          <p:cNvSpPr txBox="1"/>
          <p:nvPr/>
        </p:nvSpPr>
        <p:spPr>
          <a:xfrm>
            <a:off x="1212360" y="22185948"/>
            <a:ext cx="871573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latin typeface="Aptos"/>
                <a:ea typeface="Verdana"/>
              </a:rPr>
              <a:t>Inequality throughout Youth Justice Processes</a:t>
            </a:r>
          </a:p>
        </p:txBody>
      </p:sp>
      <p:sp>
        <p:nvSpPr>
          <p:cNvPr id="13" name="TextBox 12">
            <a:extLst>
              <a:ext uri="{FF2B5EF4-FFF2-40B4-BE49-F238E27FC236}">
                <a16:creationId xmlns:a16="http://schemas.microsoft.com/office/drawing/2014/main" id="{223A51D9-8110-BFCC-05D0-C3915ED3B024}"/>
              </a:ext>
            </a:extLst>
          </p:cNvPr>
          <p:cNvSpPr txBox="1"/>
          <p:nvPr/>
        </p:nvSpPr>
        <p:spPr>
          <a:xfrm>
            <a:off x="29419703" y="7436757"/>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rPr>
              <a:t>(Kazim,  2024)</a:t>
            </a:r>
            <a:endParaRPr lang="en-GB"/>
          </a:p>
        </p:txBody>
      </p:sp>
      <p:sp>
        <p:nvSpPr>
          <p:cNvPr id="14" name="TextBox 13">
            <a:extLst>
              <a:ext uri="{FF2B5EF4-FFF2-40B4-BE49-F238E27FC236}">
                <a16:creationId xmlns:a16="http://schemas.microsoft.com/office/drawing/2014/main" id="{63ED856C-5D47-C104-67EF-BBC8E6C88C25}"/>
              </a:ext>
            </a:extLst>
          </p:cNvPr>
          <p:cNvSpPr txBox="1"/>
          <p:nvPr/>
        </p:nvSpPr>
        <p:spPr>
          <a:xfrm>
            <a:off x="17455628" y="13953912"/>
            <a:ext cx="14584187" cy="646331"/>
          </a:xfrm>
          <a:prstGeom prst="rect">
            <a:avLst/>
          </a:prstGeom>
          <a:noFill/>
        </p:spPr>
        <p:txBody>
          <a:bodyPr wrap="square" lIns="91440" tIns="45720" rIns="91440" bIns="45720" rtlCol="0" anchor="t">
            <a:spAutoFit/>
          </a:bodyPr>
          <a:lstStyle>
            <a:defPPr>
              <a:defRPr kern="1200"/>
            </a:defPPr>
          </a:lstStyle>
          <a:p>
            <a:r>
              <a:rPr lang="en-US" sz="3600">
                <a:solidFill>
                  <a:srgbClr val="235078"/>
                </a:solidFill>
                <a:latin typeface="Aptos"/>
              </a:rPr>
              <a:t>Theme 2: Legitimacy and Voice.</a:t>
            </a:r>
            <a:endParaRPr lang="en-US" sz="3600">
              <a:solidFill>
                <a:srgbClr val="235078"/>
              </a:solidFill>
              <a:latin typeface="Aptos" panose="020B0004020202020204" pitchFamily="34" charset="0"/>
            </a:endParaRPr>
          </a:p>
        </p:txBody>
      </p:sp>
      <p:sp>
        <p:nvSpPr>
          <p:cNvPr id="15" name="TextBox 14">
            <a:extLst>
              <a:ext uri="{FF2B5EF4-FFF2-40B4-BE49-F238E27FC236}">
                <a16:creationId xmlns:a16="http://schemas.microsoft.com/office/drawing/2014/main" id="{54B08E9F-D3CE-64E1-5FC1-5B711D4A35EB}"/>
              </a:ext>
            </a:extLst>
          </p:cNvPr>
          <p:cNvSpPr txBox="1"/>
          <p:nvPr/>
        </p:nvSpPr>
        <p:spPr>
          <a:xfrm>
            <a:off x="17424264" y="16887907"/>
            <a:ext cx="14525194" cy="646331"/>
          </a:xfrm>
          <a:prstGeom prst="rect">
            <a:avLst/>
          </a:prstGeom>
          <a:noFill/>
        </p:spPr>
        <p:txBody>
          <a:bodyPr wrap="square" lIns="91440" tIns="45720" rIns="91440" bIns="45720" rtlCol="0" anchor="t">
            <a:spAutoFit/>
          </a:bodyPr>
          <a:lstStyle>
            <a:defPPr>
              <a:defRPr kern="1200"/>
            </a:defPPr>
          </a:lstStyle>
          <a:p>
            <a:r>
              <a:rPr lang="en-US" sz="3600">
                <a:solidFill>
                  <a:srgbClr val="235078"/>
                </a:solidFill>
                <a:latin typeface="Aptos"/>
              </a:rPr>
              <a:t>Theme 3: Stigma and Identity Formation.</a:t>
            </a:r>
            <a:endParaRPr lang="en-US" sz="3600">
              <a:solidFill>
                <a:srgbClr val="235078"/>
              </a:solidFill>
              <a:latin typeface="Aptos" panose="020B0004020202020204" pitchFamily="34" charset="0"/>
            </a:endParaRPr>
          </a:p>
        </p:txBody>
      </p:sp>
      <p:sp>
        <p:nvSpPr>
          <p:cNvPr id="16" name="TextBox 15">
            <a:extLst>
              <a:ext uri="{FF2B5EF4-FFF2-40B4-BE49-F238E27FC236}">
                <a16:creationId xmlns:a16="http://schemas.microsoft.com/office/drawing/2014/main" id="{F7D41D4B-DA45-AD32-15BF-3E596CC50542}"/>
              </a:ext>
            </a:extLst>
          </p:cNvPr>
          <p:cNvSpPr txBox="1"/>
          <p:nvPr/>
        </p:nvSpPr>
        <p:spPr>
          <a:xfrm>
            <a:off x="17424263" y="22860442"/>
            <a:ext cx="14525194" cy="646331"/>
          </a:xfrm>
          <a:prstGeom prst="rect">
            <a:avLst/>
          </a:prstGeom>
          <a:noFill/>
        </p:spPr>
        <p:txBody>
          <a:bodyPr wrap="square" lIns="91440" tIns="45720" rIns="91440" bIns="45720" rtlCol="0" anchor="t">
            <a:spAutoFit/>
          </a:bodyPr>
          <a:lstStyle>
            <a:defPPr>
              <a:defRPr kern="1200"/>
            </a:defPPr>
          </a:lstStyle>
          <a:p>
            <a:r>
              <a:rPr lang="en-US" sz="3600">
                <a:solidFill>
                  <a:srgbClr val="235078"/>
                </a:solidFill>
                <a:latin typeface="Aptos"/>
              </a:rPr>
              <a:t>Theme 4: Inequality and rural disadvantage.</a:t>
            </a:r>
            <a:endParaRPr lang="en-US" sz="3600">
              <a:solidFill>
                <a:srgbClr val="235078"/>
              </a:solidFill>
              <a:latin typeface="Aptos" panose="020B0004020202020204" pitchFamily="34" charset="0"/>
            </a:endParaRPr>
          </a:p>
        </p:txBody>
      </p:sp>
      <p:pic>
        <p:nvPicPr>
          <p:cNvPr id="17" name="Picture 16" descr="A diagram of a diagram&#10;&#10;AI-generated content may be incorrect.">
            <a:extLst>
              <a:ext uri="{FF2B5EF4-FFF2-40B4-BE49-F238E27FC236}">
                <a16:creationId xmlns:a16="http://schemas.microsoft.com/office/drawing/2014/main" id="{A31C9BBF-675C-6684-1FAF-3BFD9F58152F}"/>
              </a:ext>
            </a:extLst>
          </p:cNvPr>
          <p:cNvPicPr>
            <a:picLocks noChangeAspect="1"/>
          </p:cNvPicPr>
          <p:nvPr/>
        </p:nvPicPr>
        <p:blipFill>
          <a:blip r:embed="rId15"/>
          <a:stretch>
            <a:fillRect/>
          </a:stretch>
        </p:blipFill>
        <p:spPr>
          <a:xfrm>
            <a:off x="17422069" y="7469591"/>
            <a:ext cx="7449756" cy="6450837"/>
          </a:xfrm>
          <a:prstGeom prst="rect">
            <a:avLst/>
          </a:prstGeom>
        </p:spPr>
      </p:pic>
      <p:pic>
        <p:nvPicPr>
          <p:cNvPr id="22" name="Picture 21" descr="Diagram of a diagram of a stigma&#10;&#10;AI-generated content may be incorrect.">
            <a:extLst>
              <a:ext uri="{FF2B5EF4-FFF2-40B4-BE49-F238E27FC236}">
                <a16:creationId xmlns:a16="http://schemas.microsoft.com/office/drawing/2014/main" id="{800B9381-80BB-1D88-38BF-75AE8AD12A91}"/>
              </a:ext>
            </a:extLst>
          </p:cNvPr>
          <p:cNvPicPr>
            <a:picLocks noChangeAspect="1"/>
          </p:cNvPicPr>
          <p:nvPr/>
        </p:nvPicPr>
        <p:blipFill>
          <a:blip r:embed="rId16"/>
          <a:stretch>
            <a:fillRect/>
          </a:stretch>
        </p:blipFill>
        <p:spPr>
          <a:xfrm>
            <a:off x="17412182" y="17585259"/>
            <a:ext cx="6705600" cy="5248275"/>
          </a:xfrm>
          <a:prstGeom prst="rect">
            <a:avLst/>
          </a:prstGeom>
        </p:spPr>
      </p:pic>
      <p:sp>
        <p:nvSpPr>
          <p:cNvPr id="23" name="TextBox 22">
            <a:extLst>
              <a:ext uri="{FF2B5EF4-FFF2-40B4-BE49-F238E27FC236}">
                <a16:creationId xmlns:a16="http://schemas.microsoft.com/office/drawing/2014/main" id="{9DAF34BF-1DD7-AFFF-0EEA-74643222493F}"/>
              </a:ext>
            </a:extLst>
          </p:cNvPr>
          <p:cNvSpPr txBox="1"/>
          <p:nvPr/>
        </p:nvSpPr>
        <p:spPr>
          <a:xfrm>
            <a:off x="21519838" y="22317674"/>
            <a:ext cx="510443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rPr>
              <a:t>(</a:t>
            </a:r>
            <a:r>
              <a:rPr lang="en-GB" err="1">
                <a:latin typeface="Times New Roman"/>
              </a:rPr>
              <a:t>Brondani</a:t>
            </a:r>
            <a:r>
              <a:rPr lang="en-GB">
                <a:latin typeface="Times New Roman"/>
              </a:rPr>
              <a:t>, Alan &amp; Donnelly, 2017)</a:t>
            </a:r>
            <a:endParaRPr lang="en-GB"/>
          </a:p>
        </p:txBody>
      </p:sp>
      <p:sp>
        <p:nvSpPr>
          <p:cNvPr id="18" name="TextBox 17">
            <a:extLst>
              <a:ext uri="{FF2B5EF4-FFF2-40B4-BE49-F238E27FC236}">
                <a16:creationId xmlns:a16="http://schemas.microsoft.com/office/drawing/2014/main" id="{3C866C24-C8F1-8455-DD6F-D899ACA31C26}"/>
              </a:ext>
            </a:extLst>
          </p:cNvPr>
          <p:cNvSpPr txBox="1"/>
          <p:nvPr/>
        </p:nvSpPr>
        <p:spPr>
          <a:xfrm>
            <a:off x="17377903" y="14528391"/>
            <a:ext cx="14419618" cy="22698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750" dirty="0">
                <a:latin typeface="Times New Roman"/>
                <a:cs typeface="Times New Roman"/>
              </a:rPr>
              <a:t>SUPPORT      (Relationship-centred)      Participation   </a:t>
            </a:r>
            <a:r>
              <a:rPr lang="en-GB" sz="1750" dirty="0">
                <a:highlight>
                  <a:srgbClr val="F8F4F1"/>
                </a:highlight>
                <a:latin typeface="Roboto"/>
                <a:ea typeface="Roboto"/>
                <a:cs typeface="Roboto"/>
              </a:rPr>
              <a:t>←</a:t>
            </a:r>
            <a:r>
              <a:rPr lang="en-GB" sz="1750" dirty="0">
                <a:latin typeface="Times New Roman"/>
                <a:cs typeface="Times New Roman"/>
              </a:rPr>
              <a:t>   </a:t>
            </a:r>
            <a:r>
              <a:rPr lang="en-GB" sz="1750" dirty="0">
                <a:highlight>
                  <a:srgbClr val="FFFFFF"/>
                </a:highlight>
                <a:latin typeface="Times New Roman"/>
                <a:cs typeface="Times New Roman"/>
              </a:rPr>
              <a:t>Agency  </a:t>
            </a:r>
            <a:r>
              <a:rPr lang="en-GB" sz="1750" dirty="0">
                <a:highlight>
                  <a:srgbClr val="F8F4F1"/>
                </a:highlight>
                <a:latin typeface="Roboto"/>
                <a:ea typeface="Roboto"/>
                <a:cs typeface="Roboto"/>
              </a:rPr>
              <a:t>←</a:t>
            </a:r>
            <a:r>
              <a:rPr lang="en-GB" sz="1750" dirty="0">
                <a:highlight>
                  <a:srgbClr val="FFFFFF"/>
                </a:highlight>
                <a:latin typeface="Times New Roman"/>
                <a:cs typeface="Times New Roman"/>
              </a:rPr>
              <a:t>   Trust      ⚖     Surveillance  </a:t>
            </a:r>
            <a:r>
              <a:rPr lang="en-GB" sz="1750" dirty="0">
                <a:highlight>
                  <a:srgbClr val="FFFFFF"/>
                </a:highlight>
                <a:latin typeface="Roboto"/>
                <a:ea typeface="Roboto"/>
                <a:cs typeface="Roboto"/>
              </a:rPr>
              <a:t> →</a:t>
            </a:r>
            <a:r>
              <a:rPr lang="en-GB" sz="1750" dirty="0">
                <a:highlight>
                  <a:srgbClr val="FFFFFF"/>
                </a:highlight>
                <a:latin typeface="Times New Roman"/>
                <a:cs typeface="Times New Roman"/>
              </a:rPr>
              <a:t>   Restriction   </a:t>
            </a:r>
            <a:r>
              <a:rPr lang="en-GB" sz="1750" dirty="0">
                <a:highlight>
                  <a:srgbClr val="FFFFFF"/>
                </a:highlight>
                <a:latin typeface="Roboto"/>
                <a:ea typeface="Roboto"/>
                <a:cs typeface="Roboto"/>
              </a:rPr>
              <a:t> →</a:t>
            </a:r>
            <a:r>
              <a:rPr lang="en-GB" sz="1750" dirty="0">
                <a:highlight>
                  <a:srgbClr val="FFFFFF"/>
                </a:highlight>
                <a:latin typeface="Times New Roman"/>
                <a:cs typeface="Times New Roman"/>
              </a:rPr>
              <a:t>    Risk-based control      </a:t>
            </a:r>
            <a:r>
              <a:rPr lang="en-GB" sz="1750" dirty="0" err="1">
                <a:highlight>
                  <a:srgbClr val="FFFFFF"/>
                </a:highlight>
                <a:latin typeface="Times New Roman"/>
                <a:cs typeface="Times New Roman"/>
              </a:rPr>
              <a:t>CONTROL</a:t>
            </a:r>
            <a:endParaRPr lang="en-GB" sz="1750" dirty="0" err="1">
              <a:highlight>
                <a:srgbClr val="C6C6C6"/>
              </a:highlight>
              <a:latin typeface="Times New Roman"/>
              <a:cs typeface="Times New Roman"/>
            </a:endParaRPr>
          </a:p>
          <a:p>
            <a:endParaRPr lang="en-GB" sz="1750" dirty="0">
              <a:highlight>
                <a:srgbClr val="FFFFFF"/>
              </a:highlight>
              <a:latin typeface="Times New Roman"/>
              <a:cs typeface="Times New Roman"/>
            </a:endParaRPr>
          </a:p>
          <a:p>
            <a:endParaRPr lang="en-GB" sz="1750" dirty="0">
              <a:highlight>
                <a:srgbClr val="FFFFFF"/>
              </a:highlight>
              <a:cs typeface="Times New Roman"/>
            </a:endParaRPr>
          </a:p>
          <a:p>
            <a:endParaRPr lang="en-GB" sz="1750" dirty="0">
              <a:highlight>
                <a:srgbClr val="FFFFFF"/>
              </a:highlight>
              <a:cs typeface="Times New Roman"/>
            </a:endParaRPr>
          </a:p>
          <a:p>
            <a:r>
              <a:rPr lang="en-GB" sz="1800" dirty="0">
                <a:highlight>
                  <a:srgbClr val="FFFFFF"/>
                </a:highlight>
                <a:latin typeface="Aptos Display"/>
                <a:cs typeface="Times New Roman"/>
              </a:rPr>
              <a:t>Young people’s </a:t>
            </a:r>
            <a:r>
              <a:rPr lang="en-GB" sz="1800" noProof="1">
                <a:highlight>
                  <a:srgbClr val="FFFFFF"/>
                </a:highlight>
                <a:latin typeface="Aptos Display"/>
                <a:cs typeface="Times New Roman"/>
              </a:rPr>
              <a:t>perceptions</a:t>
            </a:r>
            <a:r>
              <a:rPr lang="en-GB" sz="1800" dirty="0">
                <a:highlight>
                  <a:srgbClr val="FFFFFF"/>
                </a:highlight>
                <a:latin typeface="Aptos Display"/>
                <a:cs typeface="Times New Roman"/>
              </a:rPr>
              <a:t> of legitimacy are influenced by whether youth justice practice feels supportive and participatory or controlling and surveillance based.</a:t>
            </a:r>
          </a:p>
          <a:p>
            <a:r>
              <a:rPr lang="en-GB" sz="1800">
                <a:highlight>
                  <a:srgbClr val="FFFFFF"/>
                </a:highlight>
                <a:latin typeface="Aptos Display"/>
                <a:cs typeface="Times New Roman"/>
              </a:rPr>
              <a:t>Rural youth justice experiences in Wales are shaped by service scarcity, geographic isolation, and increased community visibility</a:t>
            </a:r>
            <a:r>
              <a:rPr lang="en-GB" sz="1200">
                <a:highlight>
                  <a:srgbClr val="FFFFFF"/>
                </a:highlight>
                <a:latin typeface="Aptos Display"/>
                <a:cs typeface="Times New Roman"/>
              </a:rPr>
              <a:t>.</a:t>
            </a:r>
            <a:endParaRPr lang="en-GB"/>
          </a:p>
          <a:p>
            <a:endParaRPr lang="en-GB" sz="1750" dirty="0">
              <a:highlight>
                <a:srgbClr val="FFFFFF"/>
              </a:highlight>
              <a:cs typeface="Times New Roman"/>
            </a:endParaRPr>
          </a:p>
        </p:txBody>
      </p:sp>
      <p:sp>
        <p:nvSpPr>
          <p:cNvPr id="19" name="TextBox 18">
            <a:extLst>
              <a:ext uri="{FF2B5EF4-FFF2-40B4-BE49-F238E27FC236}">
                <a16:creationId xmlns:a16="http://schemas.microsoft.com/office/drawing/2014/main" id="{2E17A945-E296-E5ED-8987-A4F058825CA3}"/>
              </a:ext>
            </a:extLst>
          </p:cNvPr>
          <p:cNvSpPr txBox="1"/>
          <p:nvPr/>
        </p:nvSpPr>
        <p:spPr>
          <a:xfrm>
            <a:off x="26150427" y="19260938"/>
            <a:ext cx="5136880"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300">
                <a:highlight>
                  <a:srgbClr val="FFFFFF"/>
                </a:highlight>
                <a:latin typeface="Times New Roman"/>
                <a:cs typeface="Times New Roman"/>
              </a:rPr>
              <a:t>Long-term stigma </a:t>
            </a:r>
            <a:endParaRPr lang="en-GB" sz="2300">
              <a:highlight>
                <a:srgbClr val="C6C6C6"/>
              </a:highlight>
              <a:latin typeface="Times New Roman"/>
              <a:cs typeface="Times New Roman"/>
            </a:endParaRPr>
          </a:p>
          <a:p>
            <a:pPr marL="342900" indent="-342900">
              <a:buFont typeface="Arial"/>
              <a:buChar char="•"/>
            </a:pPr>
            <a:r>
              <a:rPr lang="en-GB" sz="2300">
                <a:highlight>
                  <a:srgbClr val="FFFFFF"/>
                </a:highlight>
                <a:latin typeface="Times New Roman"/>
                <a:cs typeface="Times New Roman"/>
              </a:rPr>
              <a:t>Identity formation </a:t>
            </a:r>
            <a:endParaRPr lang="en-GB" sz="2300">
              <a:highlight>
                <a:srgbClr val="C6C6C6"/>
              </a:highlight>
              <a:latin typeface="Times New Roman"/>
              <a:cs typeface="Times New Roman"/>
            </a:endParaRPr>
          </a:p>
          <a:p>
            <a:pPr marL="342900" indent="-342900">
              <a:buFont typeface="Arial"/>
              <a:buChar char="•"/>
            </a:pPr>
            <a:r>
              <a:rPr lang="en-GB" sz="2300">
                <a:highlight>
                  <a:srgbClr val="FFFFFF"/>
                </a:highlight>
                <a:latin typeface="Times New Roman"/>
                <a:cs typeface="Times New Roman"/>
              </a:rPr>
              <a:t>Harder to escape labels in rural areas</a:t>
            </a:r>
            <a:endParaRPr lang="en-GB" sz="2300">
              <a:highlight>
                <a:srgbClr val="C6C6C6"/>
              </a:highlight>
              <a:latin typeface="Times New Roman"/>
              <a:cs typeface="Times New Roman"/>
            </a:endParaRPr>
          </a:p>
          <a:p>
            <a:pPr marL="342900" indent="-342900">
              <a:buFont typeface="Arial"/>
              <a:buChar char="•"/>
            </a:pPr>
            <a:r>
              <a:rPr lang="en-GB" sz="2300">
                <a:highlight>
                  <a:srgbClr val="FFFFFF"/>
                </a:highlight>
                <a:latin typeface="Times New Roman"/>
                <a:cs typeface="Times New Roman"/>
              </a:rPr>
              <a:t>Labels extend beyond system </a:t>
            </a:r>
            <a:endParaRPr lang="en-GB" sz="2300">
              <a:highlight>
                <a:srgbClr val="C6C6C6"/>
              </a:highlight>
              <a:latin typeface="Times New Roman"/>
              <a:cs typeface="Times New Roman"/>
            </a:endParaRPr>
          </a:p>
          <a:p>
            <a:pPr marL="342900" indent="-342900">
              <a:buFont typeface="Arial"/>
              <a:buChar char="•"/>
            </a:pPr>
            <a:r>
              <a:rPr lang="en-GB" sz="2300">
                <a:highlight>
                  <a:srgbClr val="FFFFFF"/>
                </a:highlight>
                <a:latin typeface="Times New Roman"/>
                <a:cs typeface="Times New Roman"/>
              </a:rPr>
              <a:t>Rural visibility increases stigma </a:t>
            </a:r>
            <a:endParaRPr lang="en-GB" sz="2300">
              <a:highlight>
                <a:srgbClr val="C6C6C6"/>
              </a:highlight>
              <a:latin typeface="Times New Roman"/>
              <a:cs typeface="Times New Roman"/>
            </a:endParaRPr>
          </a:p>
          <a:p>
            <a:pPr marL="342900" indent="-342900">
              <a:buFont typeface="Arial"/>
              <a:buChar char="•"/>
            </a:pPr>
            <a:r>
              <a:rPr lang="en-GB" sz="2300">
                <a:highlight>
                  <a:srgbClr val="FFFFFF"/>
                </a:highlight>
                <a:latin typeface="Times New Roman"/>
                <a:cs typeface="Times New Roman"/>
              </a:rPr>
              <a:t>Limited opportunities to “move on”</a:t>
            </a:r>
            <a:endParaRPr lang="en-GB" sz="2300">
              <a:highlight>
                <a:srgbClr val="C6C6C6"/>
              </a:highlight>
              <a:latin typeface="Times New Roman"/>
              <a:cs typeface="Times New Roman"/>
            </a:endParaRPr>
          </a:p>
          <a:p>
            <a:r>
              <a:rPr lang="en-US" sz="1600">
                <a:highlight>
                  <a:srgbClr val="FFFFFF"/>
                </a:highlight>
                <a:latin typeface="Aptos"/>
              </a:rPr>
              <a:t>(National Youth Agency, 2021)</a:t>
            </a:r>
            <a:endParaRPr lang="en-GB"/>
          </a:p>
        </p:txBody>
      </p:sp>
      <p:pic>
        <p:nvPicPr>
          <p:cNvPr id="20" name="Graphic 19" descr="A school bus">
            <a:extLst>
              <a:ext uri="{FF2B5EF4-FFF2-40B4-BE49-F238E27FC236}">
                <a16:creationId xmlns:a16="http://schemas.microsoft.com/office/drawing/2014/main" id="{F42B7D77-F8A5-E29E-049E-069FD2EA94C9}"/>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17546126" y="23400588"/>
            <a:ext cx="2127851" cy="2242869"/>
          </a:xfrm>
          <a:prstGeom prst="rect">
            <a:avLst/>
          </a:prstGeom>
        </p:spPr>
      </p:pic>
      <p:pic>
        <p:nvPicPr>
          <p:cNvPr id="21" name="Picture 20" descr="A train tracks with a red light&#10;&#10;AI-generated content may be incorrect.">
            <a:extLst>
              <a:ext uri="{FF2B5EF4-FFF2-40B4-BE49-F238E27FC236}">
                <a16:creationId xmlns:a16="http://schemas.microsoft.com/office/drawing/2014/main" id="{FEC40F1B-9AF7-413A-9219-120FEE9A12EE}"/>
              </a:ext>
            </a:extLst>
          </p:cNvPr>
          <p:cNvPicPr>
            <a:picLocks noChangeAspect="1"/>
          </p:cNvPicPr>
          <p:nvPr/>
        </p:nvPicPr>
        <p:blipFill>
          <a:blip r:embed="rId18"/>
          <a:stretch>
            <a:fillRect/>
          </a:stretch>
        </p:blipFill>
        <p:spPr>
          <a:xfrm>
            <a:off x="19990279" y="23913659"/>
            <a:ext cx="2323385" cy="1377757"/>
          </a:xfrm>
          <a:prstGeom prst="rect">
            <a:avLst/>
          </a:prstGeom>
        </p:spPr>
      </p:pic>
      <p:pic>
        <p:nvPicPr>
          <p:cNvPr id="24" name="Picture 23" descr="A road leading to a village&#10;&#10;AI-generated content may be incorrect.">
            <a:extLst>
              <a:ext uri="{FF2B5EF4-FFF2-40B4-BE49-F238E27FC236}">
                <a16:creationId xmlns:a16="http://schemas.microsoft.com/office/drawing/2014/main" id="{B93A33A5-8240-AA50-DBE9-84AEC81F359A}"/>
              </a:ext>
            </a:extLst>
          </p:cNvPr>
          <p:cNvPicPr>
            <a:picLocks noChangeAspect="1"/>
          </p:cNvPicPr>
          <p:nvPr/>
        </p:nvPicPr>
        <p:blipFill>
          <a:blip r:embed="rId19"/>
          <a:stretch>
            <a:fillRect/>
          </a:stretch>
        </p:blipFill>
        <p:spPr>
          <a:xfrm>
            <a:off x="22888753" y="23868701"/>
            <a:ext cx="2369391" cy="1421658"/>
          </a:xfrm>
          <a:prstGeom prst="rect">
            <a:avLst/>
          </a:prstGeom>
        </p:spPr>
      </p:pic>
      <p:pic>
        <p:nvPicPr>
          <p:cNvPr id="25" name="Picture 24" descr="A book and pencil on a table&#10;&#10;AI-generated content may be incorrect.">
            <a:extLst>
              <a:ext uri="{FF2B5EF4-FFF2-40B4-BE49-F238E27FC236}">
                <a16:creationId xmlns:a16="http://schemas.microsoft.com/office/drawing/2014/main" id="{2678C2CC-31B8-5EE9-464A-CBCA334BDBC1}"/>
              </a:ext>
            </a:extLst>
          </p:cNvPr>
          <p:cNvPicPr>
            <a:picLocks noChangeAspect="1"/>
          </p:cNvPicPr>
          <p:nvPr/>
        </p:nvPicPr>
        <p:blipFill>
          <a:blip r:embed="rId20"/>
          <a:stretch>
            <a:fillRect/>
          </a:stretch>
        </p:blipFill>
        <p:spPr>
          <a:xfrm>
            <a:off x="25817152" y="23857519"/>
            <a:ext cx="2171523" cy="1490034"/>
          </a:xfrm>
          <a:prstGeom prst="rect">
            <a:avLst/>
          </a:prstGeom>
        </p:spPr>
      </p:pic>
      <p:sp>
        <p:nvSpPr>
          <p:cNvPr id="26" name="TextBox 25">
            <a:extLst>
              <a:ext uri="{FF2B5EF4-FFF2-40B4-BE49-F238E27FC236}">
                <a16:creationId xmlns:a16="http://schemas.microsoft.com/office/drawing/2014/main" id="{EDEB1544-A6AC-7208-3DA7-F512324B408B}"/>
              </a:ext>
            </a:extLst>
          </p:cNvPr>
          <p:cNvSpPr txBox="1"/>
          <p:nvPr/>
        </p:nvSpPr>
        <p:spPr>
          <a:xfrm>
            <a:off x="17585073" y="23482506"/>
            <a:ext cx="862574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FF"/>
                </a:highlight>
                <a:latin typeface="Times New Roman"/>
                <a:cs typeface="Times New Roman"/>
              </a:rPr>
              <a:t>Reduced access → Delayed support → Increased disadvantage</a:t>
            </a:r>
            <a:endParaRPr lang="en-GB" sz="1600">
              <a:highlight>
                <a:srgbClr val="C6C6C6"/>
              </a:highlight>
              <a:latin typeface="Times New Roman"/>
              <a:cs typeface="Times New Roman"/>
            </a:endParaRPr>
          </a:p>
        </p:txBody>
      </p:sp>
      <p:sp>
        <p:nvSpPr>
          <p:cNvPr id="27" name="TextBox 26">
            <a:extLst>
              <a:ext uri="{FF2B5EF4-FFF2-40B4-BE49-F238E27FC236}">
                <a16:creationId xmlns:a16="http://schemas.microsoft.com/office/drawing/2014/main" id="{A3C48B68-C350-7D9C-B988-963B56C7C5E4}"/>
              </a:ext>
            </a:extLst>
          </p:cNvPr>
          <p:cNvSpPr txBox="1"/>
          <p:nvPr/>
        </p:nvSpPr>
        <p:spPr>
          <a:xfrm>
            <a:off x="17167122" y="28126308"/>
            <a:ext cx="13858945"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a:highlight>
                  <a:srgbClr val="FFFFFF"/>
                </a:highlight>
                <a:latin typeface="Aptos"/>
                <a:cs typeface="Times New Roman"/>
              </a:rPr>
              <a:t>Policy - Child First, rights-based </a:t>
            </a:r>
            <a:endParaRPr lang="en-GB" sz="2300">
              <a:highlight>
                <a:srgbClr val="C6C6C6"/>
              </a:highlight>
              <a:latin typeface="Aptos"/>
              <a:cs typeface="Times New Roman"/>
            </a:endParaRPr>
          </a:p>
          <a:p>
            <a:r>
              <a:rPr lang="en-GB" sz="2300">
                <a:highlight>
                  <a:srgbClr val="FFFFFF"/>
                </a:highlight>
                <a:latin typeface="Aptos"/>
                <a:cs typeface="Times New Roman"/>
              </a:rPr>
              <a:t>Practice - risk, surveillance, inequality </a:t>
            </a:r>
            <a:endParaRPr lang="en-GB" sz="2300">
              <a:highlight>
                <a:srgbClr val="C6C6C6"/>
              </a:highlight>
              <a:latin typeface="Aptos"/>
              <a:cs typeface="Times New Roman"/>
            </a:endParaRPr>
          </a:p>
          <a:p>
            <a:r>
              <a:rPr lang="en-GB" sz="2300">
                <a:highlight>
                  <a:srgbClr val="FFFFFF"/>
                </a:highlight>
                <a:latin typeface="Aptos"/>
                <a:cs typeface="Times New Roman"/>
              </a:rPr>
              <a:t>Rurality intensifies these tensions </a:t>
            </a:r>
            <a:endParaRPr lang="en-GB" sz="2300">
              <a:highlight>
                <a:srgbClr val="C6C6C6"/>
              </a:highlight>
              <a:latin typeface="Aptos"/>
              <a:cs typeface="Times New Roman"/>
            </a:endParaRPr>
          </a:p>
          <a:p>
            <a:r>
              <a:rPr lang="en-GB" sz="2300">
                <a:highlight>
                  <a:srgbClr val="FFFFFF"/>
                </a:highlight>
                <a:latin typeface="Aptos"/>
                <a:cs typeface="Times New Roman"/>
              </a:rPr>
              <a:t>Youth justice both supports AND constrains young people</a:t>
            </a:r>
            <a:endParaRPr lang="en-GB" sz="2300">
              <a:highlight>
                <a:srgbClr val="C6C6C6"/>
              </a:highlight>
              <a:latin typeface="Aptos"/>
              <a:cs typeface="Times New Roman"/>
            </a:endParaRPr>
          </a:p>
          <a:p>
            <a:endParaRPr lang="en-GB" sz="2300" dirty="0">
              <a:highlight>
                <a:srgbClr val="C6C6C6"/>
              </a:highlight>
              <a:latin typeface="Aptos"/>
              <a:cs typeface="Times New Roman"/>
            </a:endParaRPr>
          </a:p>
          <a:p>
            <a:pPr marL="285750" indent="-285750">
              <a:buFont typeface="Symbol"/>
              <a:buChar char="•"/>
            </a:pPr>
            <a:r>
              <a:rPr lang="en-GB" sz="2300" dirty="0">
                <a:highlight>
                  <a:srgbClr val="FFFFFF"/>
                </a:highlight>
                <a:latin typeface="Aptos"/>
                <a:cs typeface="Times New Roman"/>
              </a:rPr>
              <a:t>Welsh youth justice policy promotes Child First, rights-based and welfare-oriented approaches </a:t>
            </a:r>
            <a:endParaRPr lang="en-GB" sz="2300">
              <a:highlight>
                <a:srgbClr val="C6C6C6"/>
              </a:highlight>
              <a:latin typeface="Aptos"/>
              <a:cs typeface="Times New Roman"/>
            </a:endParaRPr>
          </a:p>
          <a:p>
            <a:pPr marL="285750" indent="-285750">
              <a:buFont typeface="Symbol"/>
              <a:buChar char="•"/>
            </a:pPr>
            <a:r>
              <a:rPr lang="en-GB" sz="2300" dirty="0">
                <a:highlight>
                  <a:srgbClr val="FFFFFF"/>
                </a:highlight>
                <a:latin typeface="Aptos"/>
                <a:cs typeface="Times New Roman"/>
              </a:rPr>
              <a:t>However, practice continues to reflect risk management, surveillance and structural inequality </a:t>
            </a:r>
            <a:endParaRPr lang="en-GB" sz="2300">
              <a:highlight>
                <a:srgbClr val="C6C6C6"/>
              </a:highlight>
              <a:latin typeface="Aptos"/>
              <a:cs typeface="Times New Roman"/>
            </a:endParaRPr>
          </a:p>
          <a:p>
            <a:pPr marL="285750" indent="-285750">
              <a:buFont typeface="Symbol"/>
              <a:buChar char="•"/>
            </a:pPr>
            <a:r>
              <a:rPr lang="en-GB" sz="2300">
                <a:highlight>
                  <a:srgbClr val="FFFFFF"/>
                </a:highlight>
                <a:latin typeface="Aptos"/>
                <a:cs typeface="Times New Roman"/>
              </a:rPr>
              <a:t>These tensions are intensified in rural areas, where limited services and social visibility shape experience </a:t>
            </a:r>
            <a:endParaRPr lang="en-GB" sz="2300">
              <a:highlight>
                <a:srgbClr val="C6C6C6"/>
              </a:highlight>
              <a:latin typeface="Aptos"/>
              <a:cs typeface="Times New Roman"/>
            </a:endParaRPr>
          </a:p>
          <a:p>
            <a:pPr marL="285750" indent="-285750">
              <a:buFont typeface="Symbol"/>
              <a:buChar char="•"/>
            </a:pPr>
            <a:r>
              <a:rPr lang="en-GB" sz="2300" dirty="0">
                <a:highlight>
                  <a:srgbClr val="FFFFFF"/>
                </a:highlight>
                <a:latin typeface="Aptos"/>
                <a:cs typeface="Times New Roman"/>
              </a:rPr>
              <a:t>Youth justice therefore operates within a contradiction, simultaneously supporting and constraining young people</a:t>
            </a:r>
            <a:endParaRPr lang="en-GB" sz="2300">
              <a:highlight>
                <a:srgbClr val="C6C6C6"/>
              </a:highlight>
              <a:latin typeface="Aptos"/>
              <a:cs typeface="Times New Roman"/>
            </a:endParaRPr>
          </a:p>
          <a:p>
            <a:pPr algn="l"/>
            <a:endParaRPr lang="en-GB" sz="2000" dirty="0">
              <a:highlight>
                <a:srgbClr val="FFFFFF"/>
              </a:highlight>
              <a:latin typeface="Aptos"/>
              <a:cs typeface="Times New Roman"/>
            </a:endParaRPr>
          </a:p>
          <a:p>
            <a:endParaRPr lang="en-GB" sz="2000" dirty="0">
              <a:highlight>
                <a:srgbClr val="FFFFFF"/>
              </a:highlight>
              <a:latin typeface="Aptos"/>
              <a:cs typeface="Times New Roman"/>
            </a:endParaRPr>
          </a:p>
          <a:p>
            <a:endParaRPr lang="en-GB" sz="2000" dirty="0">
              <a:highlight>
                <a:srgbClr val="FFFFFF"/>
              </a:highlight>
              <a:latin typeface="Aptos"/>
              <a:cs typeface="Times New Roman"/>
            </a:endParaRPr>
          </a:p>
          <a:p>
            <a:endParaRPr lang="en-GB" sz="2000" dirty="0">
              <a:highlight>
                <a:srgbClr val="FFFFFF"/>
              </a:highlight>
              <a:latin typeface="Aptos"/>
              <a:cs typeface="Times New Roman"/>
            </a:endParaRPr>
          </a:p>
          <a:p>
            <a:endParaRPr lang="en-GB" sz="2300" dirty="0">
              <a:highlight>
                <a:srgbClr val="FFFFFF"/>
              </a:highlight>
              <a:latin typeface="Aptos"/>
              <a:cs typeface="Times New Roman"/>
            </a:endParaRPr>
          </a:p>
          <a:p>
            <a:r>
              <a:rPr lang="en-GB" sz="2300" dirty="0">
                <a:highlight>
                  <a:srgbClr val="FFFFFF"/>
                </a:highlight>
                <a:latin typeface="Aptos"/>
                <a:cs typeface="Times New Roman"/>
              </a:rPr>
              <a:t>Although youth justice policy in Wales is framed around Child First, rights-based and welfare principles, the lived experiences of rural young people continue to be shaped by structural inequality, institutional labelling and limited-service access, resulting in a gap between policy intent and practice. (</a:t>
            </a:r>
            <a:r>
              <a:rPr lang="en-GB" sz="1600" dirty="0">
                <a:highlight>
                  <a:srgbClr val="FFFFFF"/>
                </a:highlight>
                <a:latin typeface="Aptos"/>
                <a:cs typeface="Times New Roman"/>
              </a:rPr>
              <a:t>Welsh Parliament, 2024)</a:t>
            </a:r>
            <a:endParaRPr lang="en-GB" sz="2300" dirty="0">
              <a:highlight>
                <a:srgbClr val="C6C6C6"/>
              </a:highlight>
              <a:latin typeface="Aptos"/>
              <a:cs typeface="Times New Roman"/>
            </a:endParaRPr>
          </a:p>
          <a:p>
            <a:endParaRPr lang="en-GB" dirty="0"/>
          </a:p>
        </p:txBody>
      </p:sp>
      <p:sp>
        <p:nvSpPr>
          <p:cNvPr id="29" name="TextBox 28">
            <a:extLst>
              <a:ext uri="{FF2B5EF4-FFF2-40B4-BE49-F238E27FC236}">
                <a16:creationId xmlns:a16="http://schemas.microsoft.com/office/drawing/2014/main" id="{74273927-A265-E320-11DA-42A35B6C076D}"/>
              </a:ext>
            </a:extLst>
          </p:cNvPr>
          <p:cNvSpPr txBox="1"/>
          <p:nvPr/>
        </p:nvSpPr>
        <p:spPr>
          <a:xfrm>
            <a:off x="13563599" y="30312029"/>
            <a:ext cx="162421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highlight>
                  <a:srgbClr val="FFFFFF"/>
                </a:highlight>
                <a:latin typeface="Aptos Display"/>
              </a:rPr>
              <a:t>(Youth Justice </a:t>
            </a:r>
            <a:r>
              <a:rPr lang="en-GB" sz="1600">
                <a:highlight>
                  <a:srgbClr val="FFFFFF"/>
                </a:highlight>
                <a:latin typeface="Aptos Display"/>
              </a:rPr>
              <a:t>Board, 2025)</a:t>
            </a:r>
            <a:endParaRPr lang="en-US"/>
          </a:p>
        </p:txBody>
      </p:sp>
      <p:sp>
        <p:nvSpPr>
          <p:cNvPr id="30" name="TextBox 29">
            <a:extLst>
              <a:ext uri="{FF2B5EF4-FFF2-40B4-BE49-F238E27FC236}">
                <a16:creationId xmlns:a16="http://schemas.microsoft.com/office/drawing/2014/main" id="{AA4708EF-D2B6-F5DC-B2DD-A960FA8F5093}"/>
              </a:ext>
            </a:extLst>
          </p:cNvPr>
          <p:cNvSpPr txBox="1"/>
          <p:nvPr/>
        </p:nvSpPr>
        <p:spPr>
          <a:xfrm>
            <a:off x="1657349" y="20916899"/>
            <a:ext cx="325754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1600" dirty="0">
              <a:latin typeface="Aptos"/>
            </a:endParaRPr>
          </a:p>
          <a:p>
            <a:r>
              <a:rPr lang="en-US" sz="1600">
                <a:latin typeface="Aptos"/>
              </a:rPr>
              <a:t>National Youth Agency (2021)</a:t>
            </a:r>
            <a:endParaRPr lang="en-US"/>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BAF6FF9-060E-6C95-3297-7AD2E8485F8F}"/>
              </a:ext>
            </a:extLst>
          </p:cNvPr>
          <p:cNvGraphicFramePr>
            <a:graphicFrameLocks noGrp="1"/>
          </p:cNvGraphicFramePr>
          <p:nvPr>
            <p:extLst>
              <p:ext uri="{D42A27DB-BD31-4B8C-83A1-F6EECF244321}">
                <p14:modId xmlns:p14="http://schemas.microsoft.com/office/powerpoint/2010/main" val="4119979432"/>
              </p:ext>
            </p:extLst>
          </p:nvPr>
        </p:nvGraphicFramePr>
        <p:xfrm>
          <a:off x="16223225" y="10205883"/>
          <a:ext cx="16006948" cy="14541540"/>
        </p:xfrm>
        <a:graphic>
          <a:graphicData uri="http://schemas.openxmlformats.org/drawingml/2006/table">
            <a:tbl>
              <a:tblPr bandRow="1">
                <a:tableStyleId>{5C22544A-7EE6-4342-B048-85BDC9FD1C3A}</a:tableStyleId>
              </a:tblPr>
              <a:tblGrid>
                <a:gridCol w="8003474">
                  <a:extLst>
                    <a:ext uri="{9D8B030D-6E8A-4147-A177-3AD203B41FA5}">
                      <a16:colId xmlns:a16="http://schemas.microsoft.com/office/drawing/2014/main" val="2998602392"/>
                    </a:ext>
                  </a:extLst>
                </a:gridCol>
                <a:gridCol w="8003474">
                  <a:extLst>
                    <a:ext uri="{9D8B030D-6E8A-4147-A177-3AD203B41FA5}">
                      <a16:colId xmlns:a16="http://schemas.microsoft.com/office/drawing/2014/main" val="3995819166"/>
                    </a:ext>
                  </a:extLst>
                </a:gridCol>
              </a:tblGrid>
              <a:tr h="7270770">
                <a:tc>
                  <a:txBody>
                    <a:bodyPr/>
                    <a:lstStyle/>
                    <a:p>
                      <a:pPr lvl="0" algn="l">
                        <a:lnSpc>
                          <a:spcPts val="1569"/>
                        </a:lnSpc>
                        <a:buNone/>
                      </a:pPr>
                      <a:endParaRPr lang="en-GB" sz="1200" b="0" i="0" dirty="0">
                        <a:effectLst/>
                        <a:latin typeface="Times New Roman"/>
                      </a:endParaRPr>
                    </a:p>
                  </a:txBody>
                  <a:tcPr marL="66674" marR="66674" anchor="ctr">
                    <a:lnL w="0">
                      <a:noFill/>
                    </a:lnL>
                    <a:lnR w="0">
                      <a:noFill/>
                    </a:lnR>
                    <a:lnT w="0">
                      <a:noFill/>
                    </a:lnT>
                    <a:lnB w="0">
                      <a:noFill/>
                    </a:lnB>
                    <a:noFill/>
                  </a:tcPr>
                </a:tc>
                <a:tc>
                  <a:txBody>
                    <a:bodyPr/>
                    <a:lstStyle/>
                    <a:p>
                      <a:pPr lvl="0" algn="l">
                        <a:lnSpc>
                          <a:spcPts val="1569"/>
                        </a:lnSpc>
                        <a:spcAft>
                          <a:spcPts val="800"/>
                        </a:spcAft>
                        <a:buNone/>
                      </a:pPr>
                      <a:endParaRPr lang="en-GB" sz="1200" b="0" i="0" dirty="0">
                        <a:effectLst/>
                        <a:latin typeface="Times New Roman"/>
                      </a:endParaRPr>
                    </a:p>
                  </a:txBody>
                  <a:tcPr marL="66674" marR="66674" anchor="ctr">
                    <a:lnL w="0">
                      <a:noFill/>
                    </a:lnL>
                    <a:lnR w="0">
                      <a:noFill/>
                    </a:lnR>
                    <a:lnT w="0">
                      <a:noFill/>
                    </a:lnT>
                    <a:lnB w="0">
                      <a:noFill/>
                    </a:lnB>
                    <a:noFill/>
                  </a:tcPr>
                </a:tc>
                <a:extLst>
                  <a:ext uri="{0D108BD9-81ED-4DB2-BD59-A6C34878D82A}">
                    <a16:rowId xmlns:a16="http://schemas.microsoft.com/office/drawing/2014/main" val="50563172"/>
                  </a:ext>
                </a:extLst>
              </a:tr>
              <a:tr h="7270770">
                <a:tc>
                  <a:txBody>
                    <a:bodyPr/>
                    <a:lstStyle/>
                    <a:p>
                      <a:pPr algn="l" rtl="0" fontAlgn="base">
                        <a:lnSpc>
                          <a:spcPts val="1569"/>
                        </a:lnSpc>
                        <a:buNone/>
                      </a:pPr>
                      <a:endParaRPr lang="en-GB" sz="1200" b="0" i="0" dirty="0">
                        <a:effectLst/>
                        <a:latin typeface="Times New Roman"/>
                      </a:endParaRPr>
                    </a:p>
                  </a:txBody>
                  <a:tcPr marL="66675" marR="66675" anchor="ctr">
                    <a:lnL>
                      <a:noFill/>
                    </a:lnL>
                    <a:lnR>
                      <a:noFill/>
                    </a:lnR>
                    <a:lnT>
                      <a:noFill/>
                    </a:lnT>
                    <a:lnB>
                      <a:noFill/>
                    </a:lnB>
                    <a:noFill/>
                  </a:tcPr>
                </a:tc>
                <a:tc>
                  <a:txBody>
                    <a:bodyPr/>
                    <a:lstStyle/>
                    <a:p>
                      <a:pPr algn="l" rtl="0" fontAlgn="base">
                        <a:lnSpc>
                          <a:spcPts val="1569"/>
                        </a:lnSpc>
                        <a:spcAft>
                          <a:spcPts val="800"/>
                        </a:spcAft>
                        <a:buNone/>
                      </a:pPr>
                      <a:endParaRPr lang="en-GB" sz="1200" b="0" i="0" dirty="0">
                        <a:effectLst/>
                        <a:latin typeface="Times New Roman"/>
                      </a:endParaRPr>
                    </a:p>
                  </a:txBody>
                  <a:tcPr marL="66675" marR="66675" anchor="ctr">
                    <a:lnL>
                      <a:noFill/>
                    </a:lnL>
                    <a:lnR>
                      <a:noFill/>
                    </a:lnR>
                    <a:lnT>
                      <a:noFill/>
                    </a:lnT>
                    <a:lnB>
                      <a:noFill/>
                    </a:lnB>
                    <a:noFill/>
                  </a:tcPr>
                </a:tc>
                <a:extLst>
                  <a:ext uri="{0D108BD9-81ED-4DB2-BD59-A6C34878D82A}">
                    <a16:rowId xmlns:a16="http://schemas.microsoft.com/office/drawing/2014/main" val="4196741131"/>
                  </a:ext>
                </a:extLst>
              </a:tr>
            </a:tbl>
          </a:graphicData>
        </a:graphic>
      </p:graphicFrame>
      <p:sp>
        <p:nvSpPr>
          <p:cNvPr id="8" name="TextBox 7">
            <a:extLst>
              <a:ext uri="{FF2B5EF4-FFF2-40B4-BE49-F238E27FC236}">
                <a16:creationId xmlns:a16="http://schemas.microsoft.com/office/drawing/2014/main" id="{9BF2211C-88AD-51D2-F75C-79A8B5DD6AC9}"/>
              </a:ext>
            </a:extLst>
          </p:cNvPr>
          <p:cNvSpPr txBox="1"/>
          <p:nvPr/>
        </p:nvSpPr>
        <p:spPr>
          <a:xfrm>
            <a:off x="2153265" y="1533833"/>
            <a:ext cx="27844954" cy="44812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200" b="1" i="0">
                <a:latin typeface="Times New Roman"/>
              </a:rPr>
              <a:t>Youth Justice in Rural Wales: Bridging the Gap Between Policy and Lived Experience</a:t>
            </a:r>
            <a:r>
              <a:rPr sz="4200" b="0" i="0" dirty="0">
                <a:latin typeface="Times New Roman"/>
                <a:ea typeface="Times New Roman"/>
                <a:cs typeface="Times New Roman"/>
              </a:rPr>
              <a:t> </a:t>
            </a:r>
            <a:endParaRPr lang="en-US" sz="4200">
              <a:cs typeface="Times New Roman"/>
            </a:endParaRPr>
          </a:p>
          <a:p>
            <a:endParaRPr lang="en-GB" sz="4200" dirty="0">
              <a:cs typeface="Times New Roman"/>
            </a:endParaRPr>
          </a:p>
          <a:p>
            <a:r>
              <a:rPr lang="en-GB" sz="4200" b="1">
                <a:highlight>
                  <a:srgbClr val="FFFFFF"/>
                </a:highlight>
                <a:latin typeface="Times New Roman"/>
                <a:cs typeface="Times New Roman"/>
              </a:rPr>
              <a:t>1.  </a:t>
            </a:r>
            <a:endParaRPr lang="en-GB" sz="4200">
              <a:highlight>
                <a:srgbClr val="C6C6C6"/>
              </a:highlight>
              <a:latin typeface="Times New Roman"/>
              <a:cs typeface="Times New Roman"/>
            </a:endParaRPr>
          </a:p>
          <a:p>
            <a:r>
              <a:rPr lang="en-GB" sz="4200">
                <a:highlight>
                  <a:srgbClr val="FFFFFF"/>
                </a:highlight>
                <a:latin typeface="Times New Roman"/>
                <a:cs typeface="Times New Roman"/>
              </a:rPr>
              <a:t>Hello and thank you for listening to my presentation.</a:t>
            </a:r>
            <a:endParaRPr lang="en-GB" sz="4200">
              <a:highlight>
                <a:srgbClr val="C6C6C6"/>
              </a:highlight>
              <a:latin typeface="Times New Roman"/>
              <a:cs typeface="Times New Roman"/>
            </a:endParaRPr>
          </a:p>
          <a:p>
            <a:r>
              <a:rPr lang="en-GB" sz="4200">
                <a:highlight>
                  <a:srgbClr val="FFFFFF"/>
                </a:highlight>
                <a:latin typeface="Times New Roman"/>
                <a:cs typeface="Times New Roman"/>
              </a:rPr>
              <a:t>My poster explores youth justice in Wales, particularly the experiences of young people living in rural areas.</a:t>
            </a:r>
            <a:endParaRPr lang="en-GB" sz="4200">
              <a:highlight>
                <a:srgbClr val="C6C6C6"/>
              </a:highlight>
              <a:latin typeface="Times New Roman"/>
              <a:cs typeface="Times New Roman"/>
            </a:endParaRPr>
          </a:p>
          <a:p>
            <a:r>
              <a:rPr lang="en-GB" sz="4200" dirty="0">
                <a:highlight>
                  <a:srgbClr val="FFFFFF"/>
                </a:highlight>
                <a:latin typeface="Times New Roman"/>
                <a:cs typeface="Times New Roman"/>
              </a:rPr>
              <a:t>Youth justice in Wales operates within a distinct policy framework shaped by Child First principles and a rights-based, welfare-oriented approach. This framework emphasises diversion, early intervention and the recognition of children as rights bearing individuals. The aim is to treat young people and children as children first, rather than simply offenders.</a:t>
            </a:r>
            <a:endParaRPr lang="en-GB" sz="4200">
              <a:highlight>
                <a:srgbClr val="C6C6C6"/>
              </a:highlight>
              <a:latin typeface="Times New Roman"/>
              <a:cs typeface="Times New Roman"/>
            </a:endParaRPr>
          </a:p>
          <a:p>
            <a:r>
              <a:rPr lang="en-GB" sz="4200">
                <a:highlight>
                  <a:srgbClr val="FFFFFF"/>
                </a:highlight>
                <a:latin typeface="Times New Roman"/>
                <a:cs typeface="Times New Roman"/>
              </a:rPr>
              <a:t>Despite this progressive policy direction, evidence highlights persistent inequalities, particularly among socio-economically disadvantaged and care-experienced young people. These disparities raise important questions about whether youth justice practice aligns with its stated aims.</a:t>
            </a:r>
            <a:endParaRPr lang="en-GB" sz="4200" dirty="0">
              <a:highlight>
                <a:srgbClr val="FFFFFF"/>
              </a:highlight>
              <a:latin typeface="Times New Roman"/>
              <a:cs typeface="Times New Roman"/>
            </a:endParaRPr>
          </a:p>
          <a:p>
            <a:endParaRPr lang="en-GB" sz="4200" dirty="0">
              <a:highlight>
                <a:srgbClr val="FFFFFF"/>
              </a:highlight>
              <a:latin typeface="Times New Roman"/>
              <a:cs typeface="Times New Roman"/>
            </a:endParaRPr>
          </a:p>
          <a:p>
            <a:r>
              <a:rPr lang="en-GB" sz="4200" dirty="0">
                <a:highlight>
                  <a:srgbClr val="FFFFFF"/>
                </a:highlight>
                <a:latin typeface="Times New Roman"/>
                <a:cs typeface="Times New Roman"/>
              </a:rPr>
              <a:t>“Although youth justice policy in Wales is framed around Child First, rights-based and welfare principles, the lived experiences of rural young people continue to be shaped by structural inequality, institutional labelling and limited-service access, resulting in </a:t>
            </a:r>
            <a:r>
              <a:rPr lang="en-GB" sz="4200">
                <a:highlight>
                  <a:srgbClr val="FFFFFF"/>
                </a:highlight>
                <a:latin typeface="Times New Roman"/>
                <a:cs typeface="Times New Roman"/>
              </a:rPr>
              <a:t>a gap between policy intent and practice.”</a:t>
            </a:r>
            <a:endParaRPr lang="en-GB" sz="4200" dirty="0">
              <a:highlight>
                <a:srgbClr val="FFFFFF"/>
              </a:highlight>
              <a:latin typeface="Times New Roman"/>
              <a:cs typeface="Times New Roman"/>
            </a:endParaRPr>
          </a:p>
          <a:p>
            <a:endParaRPr lang="en-GB" sz="4200" dirty="0">
              <a:highlight>
                <a:srgbClr val="FFFF00"/>
              </a:highlight>
              <a:latin typeface="Times New Roman"/>
              <a:cs typeface="Times New Roman"/>
            </a:endParaRPr>
          </a:p>
          <a:p>
            <a:endParaRPr lang="en-GB" sz="4200" dirty="0">
              <a:highlight>
                <a:srgbClr val="FFFF00"/>
              </a:highlight>
              <a:cs typeface="Times New Roman"/>
            </a:endParaRPr>
          </a:p>
          <a:p>
            <a:r>
              <a:rPr lang="en-GB" sz="4200" b="1">
                <a:highlight>
                  <a:srgbClr val="FFFFFF"/>
                </a:highlight>
                <a:latin typeface="Times New Roman"/>
                <a:cs typeface="Times New Roman"/>
              </a:rPr>
              <a:t>Section 2:</a:t>
            </a:r>
            <a:endParaRPr lang="en-GB" sz="4200">
              <a:highlight>
                <a:srgbClr val="C6C6C6"/>
              </a:highlight>
              <a:latin typeface="Times New Roman"/>
              <a:cs typeface="Times New Roman"/>
            </a:endParaRPr>
          </a:p>
          <a:p>
            <a:endParaRPr lang="en-GB" sz="4200" dirty="0">
              <a:highlight>
                <a:srgbClr val="C6C6C6"/>
              </a:highlight>
              <a:cs typeface="Times New Roman"/>
            </a:endParaRPr>
          </a:p>
          <a:p>
            <a:r>
              <a:rPr lang="en-GB" sz="4200" dirty="0">
                <a:highlight>
                  <a:srgbClr val="FFFFFF"/>
                </a:highlight>
                <a:latin typeface="Times New Roman"/>
                <a:cs typeface="Times New Roman"/>
              </a:rPr>
              <a:t>Youth justice in Wales operates differently from England because it places greater emphasis on welfare, prevention, and children’s rights. The Child First approach encourages diversion away from formal criminalisation and focuses on support rather than punishment.</a:t>
            </a:r>
            <a:endParaRPr lang="en-GB" sz="4200">
              <a:highlight>
                <a:srgbClr val="C6C6C6"/>
              </a:highlight>
              <a:latin typeface="Times New Roman"/>
              <a:cs typeface="Times New Roman"/>
            </a:endParaRPr>
          </a:p>
          <a:p>
            <a:r>
              <a:rPr lang="en-GB" sz="4200" dirty="0">
                <a:highlight>
                  <a:srgbClr val="FFFFFF"/>
                </a:highlight>
                <a:latin typeface="Times New Roman"/>
                <a:cs typeface="Times New Roman"/>
              </a:rPr>
              <a:t>However, research still identifies persistent inequalities within the system. Young people from poorer backgrounds, those in care, and those living in rural areas are disproportionately affected.</a:t>
            </a:r>
            <a:endParaRPr lang="en-GB" sz="4200">
              <a:highlight>
                <a:srgbClr val="C6C6C6"/>
              </a:highlight>
              <a:latin typeface="Times New Roman"/>
              <a:cs typeface="Times New Roman"/>
            </a:endParaRPr>
          </a:p>
          <a:p>
            <a:endParaRPr lang="en-GB" sz="4200" dirty="0">
              <a:highlight>
                <a:srgbClr val="C6C6C6"/>
              </a:highlight>
              <a:cs typeface="Times New Roman"/>
            </a:endParaRPr>
          </a:p>
          <a:p>
            <a:r>
              <a:rPr lang="en-GB" sz="4200">
                <a:highlight>
                  <a:srgbClr val="FFFFFF"/>
                </a:highlight>
                <a:latin typeface="Arial"/>
                <a:cs typeface="Arial"/>
              </a:rPr>
              <a:t>Black children were involved in 19% of stop and searches where ethnicity was known in the year ending March 2024. This was 13 percentage points higher than the proportion of Black 10 to 17-year-olds in the 2021 population, Black children were the only ethnic group to be over-represented compared with the general population.</a:t>
            </a:r>
            <a:r>
              <a:rPr lang="en-GB" sz="4200" dirty="0">
                <a:highlight>
                  <a:srgbClr val="FFFFFF"/>
                </a:highlight>
                <a:latin typeface="Times New Roman"/>
                <a:cs typeface="Times New Roman"/>
              </a:rPr>
              <a:t>  </a:t>
            </a:r>
            <a:r>
              <a:rPr lang="en-GB" sz="1800">
                <a:highlight>
                  <a:srgbClr val="FFFFFF"/>
                </a:highlight>
                <a:latin typeface="Aptos Display"/>
                <a:cs typeface="Times New Roman"/>
              </a:rPr>
              <a:t>(Youth Justice Board, 2025)</a:t>
            </a:r>
            <a:endParaRPr lang="en-GB" sz="4200">
              <a:highlight>
                <a:srgbClr val="C6C6C6"/>
              </a:highlight>
              <a:latin typeface="Times New Roman"/>
              <a:cs typeface="Times New Roman"/>
            </a:endParaRPr>
          </a:p>
          <a:p>
            <a:endParaRPr lang="en-GB" sz="4200" dirty="0">
              <a:highlight>
                <a:srgbClr val="C6C6C6"/>
              </a:highlight>
              <a:cs typeface="Times New Roman"/>
            </a:endParaRPr>
          </a:p>
          <a:p>
            <a:r>
              <a:rPr lang="en-GB" sz="4200">
                <a:highlight>
                  <a:srgbClr val="FFFFFF"/>
                </a:highlight>
                <a:latin typeface="Arial"/>
                <a:cs typeface="Arial"/>
              </a:rPr>
              <a:t>table 1.16 shows that all ethnic groups have seen decreases in the volume of youth cautions issued over the course of the decade. However, there was a smaller decrease for Black children when compared to other ethnic groups, leading to an increase in the proportion of youth cautions Black children made of the total, from 7% to 10% over the last decade.</a:t>
            </a:r>
            <a:r>
              <a:rPr lang="en-GB" sz="4200" dirty="0">
                <a:highlight>
                  <a:srgbClr val="FFFFFF"/>
                </a:highlight>
                <a:latin typeface="Times New Roman"/>
                <a:cs typeface="Times New Roman"/>
              </a:rPr>
              <a:t>  </a:t>
            </a:r>
            <a:r>
              <a:rPr lang="en-GB" sz="1800">
                <a:highlight>
                  <a:srgbClr val="FFFFFF"/>
                </a:highlight>
                <a:latin typeface="Aptos Display"/>
                <a:cs typeface="Times New Roman"/>
              </a:rPr>
              <a:t>(Youth Justice Board, 2025)</a:t>
            </a:r>
            <a:endParaRPr lang="en-GB" sz="1800">
              <a:highlight>
                <a:srgbClr val="C6C6C6"/>
              </a:highlight>
              <a:latin typeface="Times New Roman"/>
              <a:cs typeface="Times New Roman"/>
            </a:endParaRPr>
          </a:p>
          <a:p>
            <a:r>
              <a:rPr lang="en-GB" sz="4200">
                <a:highlight>
                  <a:srgbClr val="FFFFFF"/>
                </a:highlight>
                <a:latin typeface="Arial"/>
                <a:cs typeface="Arial"/>
              </a:rPr>
              <a:t>The proportions of children cautioned or sentenced by ethnicity have been consistent over the last five years. Black and Mixed children who were cautioned or sentenced remain over-represented, accounting for 11% and 10% respectively of all children cautioned or sentenced with Black and Mixed children each accounting for 6% of the 10 to 17 population. </a:t>
            </a:r>
            <a:r>
              <a:rPr lang="en-GB" sz="1800">
                <a:highlight>
                  <a:srgbClr val="FFFFFF"/>
                </a:highlight>
                <a:latin typeface="Aptos Display"/>
                <a:cs typeface="Arial"/>
              </a:rPr>
              <a:t>(Youth Justice Board, 2025)</a:t>
            </a:r>
            <a:endParaRPr lang="en-GB" sz="1800">
              <a:highlight>
                <a:srgbClr val="C6C6C6"/>
              </a:highlight>
              <a:latin typeface="Arial"/>
              <a:cs typeface="Arial"/>
            </a:endParaRPr>
          </a:p>
          <a:p>
            <a:r>
              <a:rPr lang="en-GB" sz="4200" dirty="0">
                <a:highlight>
                  <a:srgbClr val="FFFFFF"/>
                </a:highlight>
                <a:latin typeface="Times New Roman"/>
                <a:cs typeface="Times New Roman"/>
              </a:rPr>
              <a:t>These 3 tables represent various stages of the youth justice system showing how inequalities can be persistent throughout this process for young people. These studies are only focussing on Ethnicity, but inequalities persist for various other groups: young people with disabilities, care experienced youth, gender and socio-economic background. As already introduced rural settings pose a whole new set of challenges and create inequalities for the young people living there.</a:t>
            </a:r>
            <a:endParaRPr lang="en-GB" sz="4200">
              <a:highlight>
                <a:srgbClr val="C6C6C6"/>
              </a:highlight>
              <a:latin typeface="Times New Roman"/>
              <a:cs typeface="Times New Roman"/>
            </a:endParaRPr>
          </a:p>
          <a:p>
            <a:r>
              <a:rPr lang="en-GB" sz="4200">
                <a:highlight>
                  <a:srgbClr val="FFFFFF"/>
                </a:highlight>
                <a:latin typeface="Times New Roman"/>
                <a:cs typeface="Times New Roman"/>
              </a:rPr>
              <a:t>This review aimed to explore rural young people's experience with youth justice in Wales and whether policy aligns with lived realities. This study explores how young people from rural Wales experience youth justice, focusing on how institutional practice, structural inequality and geography shape lived experience.</a:t>
            </a:r>
            <a:endParaRPr lang="en-GB" sz="4200">
              <a:highlight>
                <a:srgbClr val="C6C6C6"/>
              </a:highlight>
              <a:latin typeface="Times New Roman"/>
              <a:cs typeface="Times New Roman"/>
            </a:endParaRPr>
          </a:p>
          <a:p>
            <a:r>
              <a:rPr lang="en-GB" sz="4200" dirty="0">
                <a:highlight>
                  <a:srgbClr val="FFFFFF"/>
                </a:highlight>
                <a:latin typeface="Times New Roman"/>
                <a:cs typeface="Times New Roman"/>
              </a:rPr>
              <a:t>I wanted to focus specifically on lived experience because policy often describes what should happen, whereas qualitative research helps us understand what young people experience in practice</a:t>
            </a:r>
            <a:endParaRPr lang="en-GB" sz="4200">
              <a:highlight>
                <a:srgbClr val="C6C6C6"/>
              </a:highlight>
              <a:latin typeface="Times New Roman"/>
              <a:cs typeface="Times New Roman"/>
            </a:endParaRPr>
          </a:p>
          <a:p>
            <a:endParaRPr lang="en-GB" sz="4200" dirty="0">
              <a:highlight>
                <a:srgbClr val="FFFFFF"/>
              </a:highlight>
              <a:cs typeface="Times New Roman"/>
            </a:endParaRPr>
          </a:p>
          <a:p>
            <a:r>
              <a:rPr lang="en-GB" sz="4200" b="1">
                <a:highlight>
                  <a:srgbClr val="FFFFFF"/>
                </a:highlight>
                <a:latin typeface="Times New Roman"/>
                <a:cs typeface="Times New Roman"/>
              </a:rPr>
              <a:t>Section 3:</a:t>
            </a:r>
            <a:endParaRPr lang="en-GB" sz="4200">
              <a:highlight>
                <a:srgbClr val="C6C6C6"/>
              </a:highlight>
              <a:latin typeface="Times New Roman"/>
              <a:cs typeface="Times New Roman"/>
            </a:endParaRPr>
          </a:p>
          <a:p>
            <a:endParaRPr lang="en-GB" sz="4200" dirty="0">
              <a:highlight>
                <a:srgbClr val="C6C6C6"/>
              </a:highlight>
              <a:cs typeface="Times New Roman"/>
            </a:endParaRPr>
          </a:p>
          <a:p>
            <a:r>
              <a:rPr lang="en-GB" sz="4200">
                <a:highlight>
                  <a:srgbClr val="FFFFFF"/>
                </a:highlight>
                <a:latin typeface="Times New Roman"/>
                <a:cs typeface="Times New Roman"/>
              </a:rPr>
              <a:t>This study used a qualitative structured literature review.</a:t>
            </a:r>
            <a:endParaRPr lang="en-GB" sz="4200">
              <a:highlight>
                <a:srgbClr val="C6C6C6"/>
              </a:highlight>
              <a:latin typeface="Times New Roman"/>
              <a:cs typeface="Times New Roman"/>
            </a:endParaRPr>
          </a:p>
          <a:p>
            <a:r>
              <a:rPr lang="en-GB" sz="4200">
                <a:highlight>
                  <a:srgbClr val="FFFFFF"/>
                </a:highlight>
                <a:latin typeface="Times New Roman"/>
                <a:cs typeface="Times New Roman"/>
              </a:rPr>
              <a:t>The review was guided by both a critical realist and interpretivist approach.</a:t>
            </a:r>
            <a:endParaRPr lang="en-GB" sz="4200">
              <a:highlight>
                <a:srgbClr val="C6C6C6"/>
              </a:highlight>
              <a:latin typeface="Times New Roman"/>
              <a:cs typeface="Times New Roman"/>
            </a:endParaRPr>
          </a:p>
          <a:p>
            <a:r>
              <a:rPr lang="en-GB" sz="4200">
                <a:highlight>
                  <a:srgbClr val="FFFFFF"/>
                </a:highlight>
                <a:latin typeface="Times New Roman"/>
                <a:cs typeface="Times New Roman"/>
              </a:rPr>
              <a:t>A critical realist perspective recognises that structural inequalities such as poverty or geography shape young people’s experiences.</a:t>
            </a:r>
            <a:endParaRPr lang="en-GB" sz="4200">
              <a:highlight>
                <a:srgbClr val="C6C6C6"/>
              </a:highlight>
              <a:latin typeface="Times New Roman"/>
              <a:cs typeface="Times New Roman"/>
            </a:endParaRPr>
          </a:p>
          <a:p>
            <a:r>
              <a:rPr lang="en-GB" sz="4200">
                <a:highlight>
                  <a:srgbClr val="FFFFFF"/>
                </a:highlight>
                <a:latin typeface="Times New Roman"/>
                <a:cs typeface="Times New Roman"/>
              </a:rPr>
              <a:t>An interpretivist approach focuses on how individuals understand and experience those realities.</a:t>
            </a:r>
            <a:endParaRPr lang="en-GB" sz="4200">
              <a:highlight>
                <a:srgbClr val="C6C6C6"/>
              </a:highlight>
              <a:latin typeface="Times New Roman"/>
              <a:cs typeface="Times New Roman"/>
            </a:endParaRPr>
          </a:p>
          <a:p>
            <a:r>
              <a:rPr lang="en-GB" sz="4200">
                <a:highlight>
                  <a:srgbClr val="FFFFFF"/>
                </a:highlight>
                <a:latin typeface="Times New Roman"/>
                <a:cs typeface="Times New Roman"/>
              </a:rPr>
              <a:t>The review included:</a:t>
            </a:r>
            <a:endParaRPr lang="en-GB" sz="420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academic literature, </a:t>
            </a:r>
            <a:endParaRPr lang="en-GB" sz="420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policy documents, </a:t>
            </a:r>
            <a:endParaRPr lang="en-GB" sz="420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and grey literature. </a:t>
            </a:r>
            <a:endParaRPr lang="en-GB" sz="4200">
              <a:highlight>
                <a:srgbClr val="C6C6C6"/>
              </a:highlight>
              <a:latin typeface="Times New Roman"/>
              <a:cs typeface="Times New Roman"/>
            </a:endParaRPr>
          </a:p>
          <a:p>
            <a:endParaRPr lang="en-GB" sz="4200" dirty="0">
              <a:highlight>
                <a:srgbClr val="C6C6C6"/>
              </a:highlight>
              <a:cs typeface="Times New Roman"/>
            </a:endParaRPr>
          </a:p>
          <a:p>
            <a:r>
              <a:rPr lang="en-GB" sz="4200" dirty="0">
                <a:highlight>
                  <a:srgbClr val="FFFFFF"/>
                </a:highlight>
                <a:latin typeface="Times New Roman"/>
                <a:cs typeface="Times New Roman"/>
              </a:rPr>
              <a:t>Thematic synthesis was then used to identify recurring patterns and themes across the literature.</a:t>
            </a:r>
            <a:endParaRPr lang="en-GB" sz="4200">
              <a:highlight>
                <a:srgbClr val="C6C6C6"/>
              </a:highlight>
              <a:latin typeface="Times New Roman"/>
              <a:cs typeface="Times New Roman"/>
            </a:endParaRPr>
          </a:p>
          <a:p>
            <a:r>
              <a:rPr lang="en-GB" sz="4200">
                <a:highlight>
                  <a:srgbClr val="FFFFFF"/>
                </a:highlight>
                <a:latin typeface="Times New Roman"/>
                <a:cs typeface="Times New Roman"/>
              </a:rPr>
              <a:t>The review focused particularly on:</a:t>
            </a:r>
            <a:endParaRPr lang="en-GB" sz="420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lived experience, </a:t>
            </a:r>
            <a:endParaRPr lang="en-GB" sz="420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inequality, </a:t>
            </a:r>
            <a:endParaRPr lang="en-GB" sz="420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and rurality.</a:t>
            </a:r>
            <a:endParaRPr lang="en-GB" sz="4200" dirty="0">
              <a:highlight>
                <a:srgbClr val="FFFFFF"/>
              </a:highlight>
              <a:latin typeface="Times New Roman"/>
              <a:cs typeface="Times New Roman"/>
            </a:endParaRPr>
          </a:p>
          <a:p>
            <a:endParaRPr lang="en-GB" sz="4000" dirty="0">
              <a:highlight>
                <a:srgbClr val="FFFFFF"/>
              </a:highlight>
              <a:cs typeface="Times New Roman"/>
            </a:endParaRPr>
          </a:p>
          <a:p>
            <a:endParaRPr lang="en-GB" sz="4000" dirty="0">
              <a:highlight>
                <a:srgbClr val="FFFFFF"/>
              </a:highlight>
              <a:latin typeface="Times New Roman"/>
              <a:cs typeface="Times New Roman"/>
            </a:endParaRPr>
          </a:p>
          <a:p>
            <a:endParaRPr lang="en-GB" sz="2000" dirty="0">
              <a:highlight>
                <a:srgbClr val="FFFFFF"/>
              </a:highlight>
              <a:cs typeface="Times New Roman"/>
            </a:endParaRPr>
          </a:p>
          <a:p>
            <a:endParaRPr lang="en-GB" sz="2000" b="1" dirty="0">
              <a:highlight>
                <a:srgbClr val="FFFFFF"/>
              </a:highlight>
              <a:cs typeface="Times New Roman"/>
            </a:endParaRPr>
          </a:p>
          <a:p>
            <a:endParaRPr lang="en-GB" sz="2000" dirty="0">
              <a:highlight>
                <a:srgbClr val="FFFFFF"/>
              </a:highlight>
              <a:cs typeface="Times New Roman"/>
            </a:endParaRPr>
          </a:p>
          <a:p>
            <a:endParaRPr lang="en-GB" sz="2000" dirty="0">
              <a:highlight>
                <a:srgbClr val="FFFFFF"/>
              </a:highlight>
              <a:cs typeface="Times New Roman"/>
            </a:endParaRPr>
          </a:p>
          <a:p>
            <a:endParaRPr lang="en-GB" sz="2000" dirty="0">
              <a:highlight>
                <a:srgbClr val="FFFF00"/>
              </a:highlight>
              <a:cs typeface="Times New Roman"/>
            </a:endParaRPr>
          </a:p>
          <a:p>
            <a:endParaRPr lang="en-GB" sz="1400" dirty="0">
              <a:cs typeface="Times New Roman"/>
            </a:endParaRPr>
          </a:p>
          <a:p>
            <a:pPr algn="ctr"/>
            <a:endParaRPr lang="en-GB"/>
          </a:p>
        </p:txBody>
      </p:sp>
      <p:sp>
        <p:nvSpPr>
          <p:cNvPr id="12" name="TextBox 11">
            <a:extLst>
              <a:ext uri="{FF2B5EF4-FFF2-40B4-BE49-F238E27FC236}">
                <a16:creationId xmlns:a16="http://schemas.microsoft.com/office/drawing/2014/main" id="{665A543E-5B2F-4DF7-392D-C4CE59E40B4F}"/>
              </a:ext>
            </a:extLst>
          </p:cNvPr>
          <p:cNvSpPr txBox="1"/>
          <p:nvPr/>
        </p:nvSpPr>
        <p:spPr>
          <a:xfrm>
            <a:off x="2457449" y="57149"/>
            <a:ext cx="27203399" cy="800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9A4ABF5A-5AD5-4F02-9E33-79ADBB801C1C}"/>
              </a:ext>
            </a:extLst>
          </p:cNvPr>
          <p:cNvSpPr txBox="1"/>
          <p:nvPr/>
        </p:nvSpPr>
        <p:spPr>
          <a:xfrm>
            <a:off x="2412590" y="483625"/>
            <a:ext cx="27260549"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solidFill>
                  <a:srgbClr val="002060"/>
                </a:solidFill>
                <a:latin typeface="Aptos"/>
              </a:rPr>
              <a:t>Claire Thompson   Student No: 1603261</a:t>
            </a:r>
            <a:endParaRPr lang="en-US" sz="3200">
              <a:solidFill>
                <a:srgbClr val="002060"/>
              </a:solidFill>
              <a:latin typeface="Aptos"/>
            </a:endParaRPr>
          </a:p>
          <a:p>
            <a:r>
              <a:rPr lang="en-GB" sz="3200" dirty="0">
                <a:solidFill>
                  <a:srgbClr val="002060"/>
                </a:solidFill>
                <a:latin typeface="Times New Roman"/>
              </a:rPr>
              <a:t>Module: ECCP7003/C                      </a:t>
            </a:r>
            <a:r>
              <a:rPr lang="en-GB" sz="3200">
                <a:solidFill>
                  <a:srgbClr val="002060"/>
                </a:solidFill>
                <a:latin typeface="Times New Roman"/>
              </a:rPr>
              <a:t>                                                                                                                                                         Assignm</a:t>
            </a:r>
            <a:r>
              <a:rPr lang="en-GB" sz="3200" dirty="0">
                <a:solidFill>
                  <a:srgbClr val="002060"/>
                </a:solidFill>
                <a:latin typeface="Times New Roman"/>
              </a:rPr>
              <a:t>ent 1: Poster Presentation</a:t>
            </a:r>
            <a:endParaRPr lang="en-GB" sz="3200" dirty="0">
              <a:solidFill>
                <a:srgbClr val="002060"/>
              </a:solidFill>
            </a:endParaRPr>
          </a:p>
          <a:p>
            <a:endParaRPr lang="en-GB" dirty="0">
              <a:solidFill>
                <a:srgbClr val="002060"/>
              </a:solidFill>
            </a:endParaRPr>
          </a:p>
        </p:txBody>
      </p:sp>
    </p:spTree>
    <p:extLst>
      <p:ext uri="{BB962C8B-B14F-4D97-AF65-F5344CB8AC3E}">
        <p14:creationId xmlns:p14="http://schemas.microsoft.com/office/powerpoint/2010/main" val="95282599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37DFDC-57B1-0E57-6828-B1E4CE1F609E}"/>
              </a:ext>
            </a:extLst>
          </p:cNvPr>
          <p:cNvSpPr txBox="1"/>
          <p:nvPr/>
        </p:nvSpPr>
        <p:spPr>
          <a:xfrm>
            <a:off x="2499237" y="4564011"/>
            <a:ext cx="27889199" cy="314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200" b="1">
                <a:highlight>
                  <a:srgbClr val="FFFFFF"/>
                </a:highlight>
                <a:latin typeface="Times New Roman"/>
                <a:cs typeface="Times New Roman"/>
              </a:rPr>
              <a:t>Section 4</a:t>
            </a:r>
            <a:endParaRPr lang="en-GB" sz="4200" dirty="0">
              <a:highlight>
                <a:srgbClr val="C6C6C6"/>
              </a:highlight>
              <a:latin typeface="Times New Roman"/>
              <a:cs typeface="Times New Roman"/>
            </a:endParaRPr>
          </a:p>
          <a:p>
            <a:endParaRPr lang="en-GB" sz="4200" dirty="0">
              <a:highlight>
                <a:srgbClr val="FFFFFF"/>
              </a:highlight>
              <a:latin typeface="Times New Roman"/>
              <a:cs typeface="Times New Roman"/>
            </a:endParaRPr>
          </a:p>
          <a:p>
            <a:r>
              <a:rPr lang="en-GB" sz="4200" b="1">
                <a:highlight>
                  <a:srgbClr val="FFFFFF"/>
                </a:highlight>
                <a:latin typeface="Times New Roman"/>
                <a:cs typeface="Times New Roman"/>
              </a:rPr>
              <a:t>Theme 1: </a:t>
            </a:r>
          </a:p>
          <a:p>
            <a:r>
              <a:rPr lang="en-GB" sz="4200">
                <a:highlight>
                  <a:srgbClr val="FFFFFF"/>
                </a:highlight>
                <a:latin typeface="Times New Roman"/>
                <a:cs typeface="Times New Roman"/>
              </a:rPr>
              <a:t>The first theme focuses on how institutional interaction shape's identity.</a:t>
            </a:r>
            <a:endParaRPr lang="en-GB" sz="4200" dirty="0">
              <a:highlight>
                <a:srgbClr val="C6C6C6"/>
              </a:highlight>
              <a:latin typeface="Times New Roman"/>
              <a:cs typeface="Times New Roman"/>
            </a:endParaRPr>
          </a:p>
          <a:p>
            <a:endParaRPr lang="en-GB" sz="4200" dirty="0">
              <a:highlight>
                <a:srgbClr val="C6C6C6"/>
              </a:highlight>
              <a:cs typeface="Times New Roman"/>
            </a:endParaRPr>
          </a:p>
          <a:p>
            <a:pPr marL="285750" indent="-285750">
              <a:buFont typeface="Symbol"/>
              <a:buChar char="•"/>
            </a:pPr>
            <a:r>
              <a:rPr lang="en-GB" sz="4200">
                <a:highlight>
                  <a:srgbClr val="FFFFFF"/>
                </a:highlight>
                <a:latin typeface="Times New Roman"/>
                <a:cs typeface="Times New Roman"/>
              </a:rPr>
              <a:t>Youth justice involvement is a cumulative process across multiple institutions </a:t>
            </a:r>
            <a:endParaRPr lang="en-GB" sz="4200" dirty="0">
              <a:highlight>
                <a:srgbClr val="C6C6C6"/>
              </a:highlight>
              <a:latin typeface="Times New Roman"/>
              <a:cs typeface="Times New Roman"/>
            </a:endParaRPr>
          </a:p>
          <a:p>
            <a:pPr marL="285750" indent="-285750">
              <a:buFont typeface="Symbol"/>
              <a:buChar char="•"/>
            </a:pPr>
            <a:r>
              <a:rPr lang="en-GB" sz="4200" dirty="0">
                <a:highlight>
                  <a:srgbClr val="FFFFFF"/>
                </a:highlight>
                <a:latin typeface="Times New Roman"/>
                <a:cs typeface="Times New Roman"/>
              </a:rPr>
              <a:t>Labelling processes (Howard Becker) shape identity through categorisation as “offender” or “</a:t>
            </a:r>
            <a:r>
              <a:rPr lang="en-GB" sz="4200" dirty="0" err="1">
                <a:highlight>
                  <a:srgbClr val="FFFFFF"/>
                </a:highlight>
                <a:latin typeface="Times New Roman"/>
                <a:cs typeface="Times New Roman"/>
              </a:rPr>
              <a:t>risk”or</a:t>
            </a:r>
            <a:r>
              <a:rPr lang="en-GB" sz="4200" dirty="0">
                <a:highlight>
                  <a:srgbClr val="FFFFFF"/>
                </a:highlight>
                <a:latin typeface="Times New Roman"/>
                <a:cs typeface="Times New Roman"/>
              </a:rPr>
              <a:t> “deviant”</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Surveillance and classification (Michel Foucault) continue despite Child First principles.</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In rural areas, reduced anonymity leads to “amplified labelling”, reinforcing identity through community visibility.</a:t>
            </a:r>
            <a:endParaRPr lang="en-GB" sz="4200" dirty="0">
              <a:highlight>
                <a:srgbClr val="C6C6C6"/>
              </a:highlight>
              <a:latin typeface="Times New Roman"/>
              <a:cs typeface="Times New Roman"/>
            </a:endParaRPr>
          </a:p>
          <a:p>
            <a:endParaRPr lang="en-GB" sz="4200" dirty="0">
              <a:highlight>
                <a:srgbClr val="C6C6C6"/>
              </a:highlight>
              <a:cs typeface="Times New Roman"/>
            </a:endParaRPr>
          </a:p>
          <a:p>
            <a:r>
              <a:rPr lang="en-GB" sz="4200">
                <a:highlight>
                  <a:srgbClr val="FFFFFF"/>
                </a:highlight>
                <a:latin typeface="Times New Roman"/>
                <a:cs typeface="Times New Roman"/>
              </a:rPr>
              <a:t>The literature shows that youth justice involvement is often a cumulative process across multiple institutions, such as schools, social services, and the police.</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Labelling theory, particularly the work of Howard Becker, suggests that once young people are categorised as “offenders” or “risks,” these labels can shape both how others view them and how they view themselves.</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The work of Michel Foucault also highlights how surveillance and classification remain embedded within institutional practice.</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Although Welsh policy promotes Child First principles, many risk-based systems still rely on monitoring and categorisation.</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This becomes especially significant in rural areas because there is less anonymity.</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Young people are more visible within close communities, meaning labels can become amplified and harder to escape.</a:t>
            </a:r>
            <a:endParaRPr lang="en-GB" sz="4200">
              <a:latin typeface="Times New Roman"/>
            </a:endParaRPr>
          </a:p>
          <a:p>
            <a:pPr algn="l"/>
            <a:endParaRPr lang="en-GB" sz="4200" dirty="0">
              <a:highlight>
                <a:srgbClr val="FFFFFF"/>
              </a:highlight>
              <a:cs typeface="Times New Roman"/>
            </a:endParaRPr>
          </a:p>
          <a:p>
            <a:r>
              <a:rPr lang="en-GB" sz="4200" b="1">
                <a:highlight>
                  <a:srgbClr val="FFFFFF"/>
                </a:highlight>
                <a:latin typeface="Times New Roman"/>
                <a:cs typeface="Times New Roman"/>
              </a:rPr>
              <a:t>Theme 2: </a:t>
            </a:r>
            <a:endParaRPr lang="en-GB" sz="4200">
              <a:latin typeface="Times New Roman"/>
            </a:endParaRPr>
          </a:p>
          <a:p>
            <a:endParaRPr lang="en-GB" sz="4200" b="1" dirty="0">
              <a:highlight>
                <a:srgbClr val="FFFFFF"/>
              </a:highlight>
              <a:cs typeface="Times New Roman"/>
            </a:endParaRPr>
          </a:p>
          <a:p>
            <a:r>
              <a:rPr lang="en-GB" sz="4200" dirty="0">
                <a:highlight>
                  <a:srgbClr val="FFFFFF"/>
                </a:highlight>
                <a:latin typeface="Times New Roman"/>
                <a:cs typeface="Times New Roman"/>
              </a:rPr>
              <a:t>The literature suggests that young people’s perceptions of legitimacy are strongly shaped by fairness, communication, and respect.</a:t>
            </a:r>
            <a:endParaRPr lang="en-GB" sz="4200" dirty="0">
              <a:highlight>
                <a:srgbClr val="C6C6C6"/>
              </a:highlight>
              <a:latin typeface="Times New Roman"/>
              <a:cs typeface="Times New Roman"/>
            </a:endParaRPr>
          </a:p>
          <a:p>
            <a:r>
              <a:rPr lang="en-GB" sz="4200" dirty="0">
                <a:highlight>
                  <a:srgbClr val="FFFFFF"/>
                </a:highlight>
                <a:latin typeface="Times New Roman"/>
                <a:cs typeface="Times New Roman"/>
              </a:rPr>
              <a:t>Youth Offending Teams often attempt to balance support with control, but this creates tension in practice.</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On one hand, young people may receive support and guidance. On the other hand, they may still feel monitored or controlled through risk-based interventions.</a:t>
            </a:r>
            <a:endParaRPr lang="en-GB" sz="4200" dirty="0">
              <a:highlight>
                <a:srgbClr val="C6C6C6"/>
              </a:highlight>
              <a:latin typeface="Times New Roman"/>
              <a:cs typeface="Times New Roman"/>
            </a:endParaRPr>
          </a:p>
          <a:p>
            <a:r>
              <a:rPr lang="en-GB" sz="4200" dirty="0">
                <a:highlight>
                  <a:srgbClr val="FFFFFF"/>
                </a:highlight>
                <a:latin typeface="Times New Roman"/>
                <a:cs typeface="Times New Roman"/>
              </a:rPr>
              <a:t>Another issue identified in the literature is limited meaningful participation.</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Although policy frameworks emphasise children’s voices and participation, young people are not always genuinely involved in decisions affecting them.</a:t>
            </a:r>
            <a:endParaRPr lang="en-GB" sz="4200" dirty="0">
              <a:highlight>
                <a:srgbClr val="C6C6C6"/>
              </a:highlight>
              <a:latin typeface="Times New Roman"/>
              <a:cs typeface="Times New Roman"/>
            </a:endParaRPr>
          </a:p>
          <a:p>
            <a:r>
              <a:rPr lang="en-GB" sz="4200" dirty="0">
                <a:highlight>
                  <a:srgbClr val="FFFFFF"/>
                </a:highlight>
                <a:latin typeface="Times New Roman"/>
                <a:cs typeface="Times New Roman"/>
              </a:rPr>
              <a:t>In rural contexts, these issues can become intensified because access to services is more limited and visibility within communities </a:t>
            </a:r>
            <a:r>
              <a:rPr lang="en-GB" sz="4200">
                <a:highlight>
                  <a:srgbClr val="FFFFFF"/>
                </a:highlight>
                <a:latin typeface="Times New Roman"/>
                <a:cs typeface="Times New Roman"/>
              </a:rPr>
              <a:t>is greater. </a:t>
            </a:r>
            <a:endParaRPr lang="en-GB" sz="4200" dirty="0">
              <a:highlight>
                <a:srgbClr val="C6C6C6"/>
              </a:highlight>
              <a:latin typeface="Times New Roman"/>
              <a:cs typeface="Times New Roman"/>
            </a:endParaRPr>
          </a:p>
          <a:p>
            <a:endParaRPr lang="en-GB" sz="4200" dirty="0">
              <a:highlight>
                <a:srgbClr val="FFFFFF"/>
              </a:highlight>
              <a:cs typeface="Times New Roman"/>
            </a:endParaRPr>
          </a:p>
          <a:p>
            <a:r>
              <a:rPr lang="en-GB" sz="4200" b="1">
                <a:highlight>
                  <a:srgbClr val="FFFFFF"/>
                </a:highlight>
                <a:latin typeface="Times New Roman"/>
                <a:cs typeface="Times New Roman"/>
              </a:rPr>
              <a:t>Theme 3: </a:t>
            </a:r>
            <a:endParaRPr lang="en-GB" sz="4200" dirty="0">
              <a:highlight>
                <a:srgbClr val="C6C6C6"/>
              </a:highlight>
              <a:latin typeface="Times New Roman"/>
              <a:cs typeface="Times New Roman"/>
            </a:endParaRPr>
          </a:p>
          <a:p>
            <a:endParaRPr lang="en-GB" sz="4200" dirty="0">
              <a:highlight>
                <a:srgbClr val="C6C6C6"/>
              </a:highlight>
              <a:cs typeface="Times New Roman"/>
            </a:endParaRPr>
          </a:p>
          <a:p>
            <a:pPr marL="285750" indent="-285750">
              <a:buFont typeface="Symbol"/>
              <a:buChar char="•"/>
            </a:pPr>
            <a:r>
              <a:rPr lang="en-GB" sz="4200" dirty="0">
                <a:highlight>
                  <a:srgbClr val="FFFFFF"/>
                </a:highlight>
                <a:latin typeface="Times New Roman"/>
                <a:cs typeface="Times New Roman"/>
              </a:rPr>
              <a:t>Stigma extends beyond formal system contact into education, </a:t>
            </a:r>
            <a:r>
              <a:rPr lang="en-GB" sz="4200">
                <a:highlight>
                  <a:srgbClr val="FFFFFF"/>
                </a:highlight>
                <a:latin typeface="Times New Roman"/>
                <a:cs typeface="Times New Roman"/>
              </a:rPr>
              <a:t>community,</a:t>
            </a:r>
            <a:r>
              <a:rPr lang="en-GB" sz="4200" dirty="0">
                <a:highlight>
                  <a:srgbClr val="FFFFFF"/>
                </a:highlight>
                <a:latin typeface="Times New Roman"/>
                <a:cs typeface="Times New Roman"/>
              </a:rPr>
              <a:t> and peer relationships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Institutional labels become embedded in self-identity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Rural communities reinforce stigma through close social networks and visibility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Limited opportunities restrict identity change and desistance</a:t>
            </a:r>
            <a:endParaRPr lang="en-GB" sz="4200" dirty="0">
              <a:highlight>
                <a:srgbClr val="C6C6C6"/>
              </a:highlight>
              <a:latin typeface="Times New Roman"/>
              <a:cs typeface="Times New Roman"/>
            </a:endParaRPr>
          </a:p>
          <a:p>
            <a:endParaRPr lang="en-GB" sz="4200" dirty="0">
              <a:highlight>
                <a:srgbClr val="C6C6C6"/>
              </a:highlight>
              <a:cs typeface="Times New Roman"/>
            </a:endParaRPr>
          </a:p>
          <a:p>
            <a:r>
              <a:rPr lang="en-GB" sz="4200" dirty="0">
                <a:highlight>
                  <a:srgbClr val="FFFFFF"/>
                </a:highlight>
                <a:latin typeface="Times New Roman"/>
                <a:cs typeface="Times New Roman"/>
              </a:rPr>
              <a:t>The literature demonstrates that stigma often extends beyond direct contact with the youth justice system.</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Labels can affect young people within schools, peer groups, and wider communities.</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Over time, institutional labels may become internalised and embedded within self-identity.</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This is particularly important in rural communities where close social networks increase visibility and reduce opportunities for anonymity.</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Young people may find it difficult to “move on” from past involvement because communities often remember and reinforce labels.</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The literature therefore suggests that rurality can intensify the long-term effects of stigma and make desistance more difficult.</a:t>
            </a:r>
            <a:endParaRPr lang="en-GB" sz="4200">
              <a:latin typeface="Times New Roman"/>
            </a:endParaRPr>
          </a:p>
          <a:p>
            <a:endParaRPr lang="en-GB" sz="4200" b="1" dirty="0">
              <a:highlight>
                <a:srgbClr val="FFFFFF"/>
              </a:highlight>
              <a:cs typeface="Times New Roman"/>
            </a:endParaRPr>
          </a:p>
          <a:p>
            <a:endParaRPr lang="en-GB" dirty="0"/>
          </a:p>
        </p:txBody>
      </p:sp>
      <p:sp>
        <p:nvSpPr>
          <p:cNvPr id="4" name="Text Placeholder 16">
            <a:extLst>
              <a:ext uri="{FF2B5EF4-FFF2-40B4-BE49-F238E27FC236}">
                <a16:creationId xmlns:a16="http://schemas.microsoft.com/office/drawing/2014/main" id="{005A7BE5-9A53-C239-B016-68B8A0C9B00F}"/>
              </a:ext>
            </a:extLst>
          </p:cNvPr>
          <p:cNvSpPr txBox="1"/>
          <p:nvPr/>
        </p:nvSpPr>
        <p:spPr>
          <a:xfrm>
            <a:off x="2920181" y="1370401"/>
            <a:ext cx="27432000" cy="1180323"/>
          </a:xfrm>
          <a:prstGeom prst="rect">
            <a:avLst/>
          </a:prstGeom>
        </p:spPr>
        <p:txBody>
          <a:bodyPr lIns="96012" tIns="48006" rIns="96012" bIns="48006" anchor="t">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US" sz="3200">
                <a:solidFill>
                  <a:srgbClr val="1482A5"/>
                </a:solidFill>
                <a:latin typeface="Aptos"/>
              </a:rPr>
              <a:t>Claire Thomson Student No: 1603261</a:t>
            </a:r>
          </a:p>
          <a:p>
            <a:pPr algn="ctr"/>
            <a:r>
              <a:rPr lang="en-US" sz="3200">
                <a:solidFill>
                  <a:srgbClr val="1482A5"/>
                </a:solidFill>
                <a:latin typeface="Aptos"/>
              </a:rPr>
              <a:t>Module: ECCP7003/C                                                                                                                                                                                                                  Assignment 1: Poster </a:t>
            </a:r>
            <a:r>
              <a:rPr lang="en-US" sz="3200" dirty="0">
                <a:solidFill>
                  <a:srgbClr val="1482A5"/>
                </a:solidFill>
                <a:latin typeface="Aptos"/>
              </a:rPr>
              <a:t>Presentation</a:t>
            </a:r>
            <a:endParaRPr lang="en-US" sz="3200" dirty="0">
              <a:solidFill>
                <a:srgbClr val="1482A5"/>
              </a:solidFill>
              <a:latin typeface="Aptos" panose="020B0004020202020204" pitchFamily="34" charset="0"/>
            </a:endParaRPr>
          </a:p>
        </p:txBody>
      </p:sp>
    </p:spTree>
    <p:extLst>
      <p:ext uri="{BB962C8B-B14F-4D97-AF65-F5344CB8AC3E}">
        <p14:creationId xmlns:p14="http://schemas.microsoft.com/office/powerpoint/2010/main" val="4039192485"/>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AE917B-D0F8-6FCA-D0A2-1121BD71F00D}"/>
              </a:ext>
            </a:extLst>
          </p:cNvPr>
          <p:cNvSpPr txBox="1"/>
          <p:nvPr/>
        </p:nvSpPr>
        <p:spPr>
          <a:xfrm>
            <a:off x="2518286" y="3132802"/>
            <a:ext cx="27946349" cy="289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200" b="1">
                <a:highlight>
                  <a:srgbClr val="FFFFFF"/>
                </a:highlight>
                <a:latin typeface="Times New Roman"/>
                <a:cs typeface="Times New Roman"/>
              </a:rPr>
              <a:t>Theme 4:</a:t>
            </a:r>
            <a:endParaRPr lang="en-GB" sz="4200" dirty="0">
              <a:highlight>
                <a:srgbClr val="C6C6C6"/>
              </a:highlight>
              <a:latin typeface="Times New Roman"/>
              <a:cs typeface="Times New Roman"/>
            </a:endParaRPr>
          </a:p>
          <a:p>
            <a:endParaRPr lang="en-GB" sz="4200" b="1" dirty="0">
              <a:highlight>
                <a:srgbClr val="FFFFFF"/>
              </a:highlight>
              <a:latin typeface="Times New Roman"/>
              <a:cs typeface="Times New Roman"/>
            </a:endParaRPr>
          </a:p>
          <a:p>
            <a:pPr marL="285750" indent="-285750">
              <a:buFont typeface="Symbol"/>
              <a:buChar char="•"/>
            </a:pPr>
            <a:r>
              <a:rPr lang="en-GB" sz="4200" dirty="0">
                <a:highlight>
                  <a:srgbClr val="FFFFFF"/>
                </a:highlight>
                <a:latin typeface="Times New Roman"/>
                <a:cs typeface="Times New Roman"/>
              </a:rPr>
              <a:t>Youth justice involvement is closely linked to poverty, care experience and structural disadvantage </a:t>
            </a:r>
            <a:endParaRPr lang="en-GB" sz="4200">
              <a:highlight>
                <a:srgbClr val="C6C6C6"/>
              </a:highlight>
              <a:latin typeface="Times New Roman"/>
              <a:cs typeface="Times New Roman"/>
            </a:endParaRPr>
          </a:p>
          <a:p>
            <a:pPr marL="285750" indent="-285750">
              <a:buFont typeface="Symbol"/>
              <a:buChar char="•"/>
            </a:pPr>
            <a:r>
              <a:rPr lang="en-GB" sz="4200" dirty="0">
                <a:highlight>
                  <a:srgbClr val="FFFFFF"/>
                </a:highlight>
                <a:latin typeface="Times New Roman"/>
                <a:cs typeface="Times New Roman"/>
              </a:rPr>
              <a:t>Rural areas face reduced access to services, transport barriers and delayed support </a:t>
            </a:r>
            <a:endParaRPr lang="en-GB" sz="420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Risk-based systems can reproduce inequality through classification and intervention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Youth justice can both respond to and reinforce cycles of disadvantage</a:t>
            </a:r>
            <a:endParaRPr lang="en-GB" sz="4200" dirty="0">
              <a:highlight>
                <a:srgbClr val="C6C6C6"/>
              </a:highlight>
              <a:latin typeface="Times New Roman"/>
              <a:cs typeface="Times New Roman"/>
            </a:endParaRPr>
          </a:p>
          <a:p>
            <a:endParaRPr lang="en-GB" sz="4200" dirty="0">
              <a:highlight>
                <a:srgbClr val="C6C6C6"/>
              </a:highlight>
              <a:cs typeface="Times New Roman"/>
            </a:endParaRPr>
          </a:p>
          <a:p>
            <a:r>
              <a:rPr lang="en-GB" sz="4200" dirty="0">
                <a:highlight>
                  <a:srgbClr val="FFFFFF"/>
                </a:highlight>
                <a:latin typeface="Times New Roman"/>
                <a:cs typeface="Times New Roman"/>
              </a:rPr>
              <a:t>Youth justice involvement is closely connected to broader structural inequalities, particularly:</a:t>
            </a:r>
            <a:endParaRPr lang="en-GB" sz="420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poverty,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care experience,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social exclusion,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and limited access to support. </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The literature highlights that rural areas often experience:</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reduced service provision,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transport barriers,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delayed intervention,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and fewer specialist resources. </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As a result, rural young people may struggle to access support at the same level as those in urban areas.</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The review also suggests that risk-based systems can unintentionally reproduce inequality by repeatedly targeting already disadvantaged young people.</a:t>
            </a:r>
            <a:endParaRPr lang="en-GB" sz="4200">
              <a:highlight>
                <a:srgbClr val="C6C6C6"/>
              </a:highlight>
              <a:latin typeface="Times New Roman"/>
              <a:cs typeface="Times New Roman"/>
            </a:endParaRPr>
          </a:p>
          <a:p>
            <a:r>
              <a:rPr lang="en-GB" sz="4200">
                <a:highlight>
                  <a:srgbClr val="FFFFFF"/>
                </a:highlight>
                <a:latin typeface="Times New Roman"/>
                <a:cs typeface="Times New Roman"/>
              </a:rPr>
              <a:t>This means youth justice can both respond to disadvantage and reinforce existing inequalities.</a:t>
            </a:r>
            <a:endParaRPr lang="en-GB" sz="4200">
              <a:highlight>
                <a:srgbClr val="C6C6C6"/>
              </a:highlight>
              <a:cs typeface="Times New Roman"/>
            </a:endParaRPr>
          </a:p>
          <a:p>
            <a:pPr algn="l"/>
            <a:endParaRPr lang="en-GB" sz="4200" dirty="0">
              <a:highlight>
                <a:srgbClr val="FFFFFF"/>
              </a:highlight>
              <a:cs typeface="Times New Roman"/>
            </a:endParaRPr>
          </a:p>
          <a:p>
            <a:r>
              <a:rPr lang="en-GB" sz="4200" b="1">
                <a:highlight>
                  <a:srgbClr val="FFFFFF"/>
                </a:highlight>
                <a:latin typeface="Times New Roman"/>
                <a:cs typeface="Times New Roman"/>
              </a:rPr>
              <a:t>Section 5: </a:t>
            </a:r>
            <a:endParaRPr lang="en-GB" sz="4200" b="1">
              <a:highlight>
                <a:srgbClr val="FFFFFF"/>
              </a:highlight>
              <a:latin typeface="Aptos Display"/>
              <a:cs typeface="Times New Roman"/>
            </a:endParaRPr>
          </a:p>
          <a:p>
            <a:r>
              <a:rPr lang="en-GB" sz="4200">
                <a:highlight>
                  <a:srgbClr val="FFFFFF"/>
                </a:highlight>
                <a:latin typeface="Times New Roman"/>
                <a:cs typeface="Times New Roman"/>
              </a:rPr>
              <a:t>These themes are not separate</a:t>
            </a:r>
            <a:r>
              <a:rPr lang="en-GB" sz="4200" dirty="0">
                <a:highlight>
                  <a:srgbClr val="FFFFFF"/>
                </a:highlight>
                <a:latin typeface="Times New Roman"/>
                <a:cs typeface="Times New Roman"/>
              </a:rPr>
              <a:t> </a:t>
            </a:r>
          </a:p>
          <a:p>
            <a:r>
              <a:rPr lang="en-GB" sz="4200">
                <a:highlight>
                  <a:srgbClr val="FFFFFF"/>
                </a:highlight>
                <a:latin typeface="Times New Roman"/>
                <a:cs typeface="Times New Roman"/>
              </a:rPr>
              <a:t>They interact</a:t>
            </a:r>
            <a:r>
              <a:rPr lang="en-GB" sz="4200" dirty="0">
                <a:highlight>
                  <a:srgbClr val="FFFFFF"/>
                </a:highlight>
                <a:latin typeface="Times New Roman"/>
                <a:cs typeface="Times New Roman"/>
              </a:rPr>
              <a:t> </a:t>
            </a:r>
            <a:endParaRPr lang="en-GB" sz="4200">
              <a:highlight>
                <a:srgbClr val="FFFFFF"/>
              </a:highlight>
              <a:latin typeface="Times New Roman"/>
              <a:cs typeface="Times New Roman"/>
            </a:endParaRPr>
          </a:p>
          <a:p>
            <a:r>
              <a:rPr lang="en-GB" sz="4200" dirty="0">
                <a:highlight>
                  <a:srgbClr val="FFFFFF"/>
                </a:highlight>
                <a:latin typeface="Times New Roman"/>
                <a:cs typeface="Times New Roman"/>
              </a:rPr>
              <a:t>What the literature shows overall is that youth justice in Wales operates within a contradiction it aims to be welfare-oriented and child-centred, yet continues to function through systems of risk, classification and inequality. This contradiction is particularly visible in rural context </a:t>
            </a:r>
            <a:endParaRPr lang="en-GB" sz="4200" dirty="0">
              <a:highlight>
                <a:srgbClr val="C6C6C6"/>
              </a:highlight>
              <a:latin typeface="Times New Roman"/>
              <a:cs typeface="Times New Roman"/>
            </a:endParaRPr>
          </a:p>
          <a:p>
            <a:endParaRPr lang="en-GB" sz="4200" dirty="0">
              <a:highlight>
                <a:srgbClr val="FFFFFF"/>
              </a:highlight>
              <a:latin typeface="Times New Roman"/>
              <a:cs typeface="Times New Roman"/>
            </a:endParaRPr>
          </a:p>
          <a:p>
            <a:endParaRPr lang="en-GB" sz="4200" dirty="0">
              <a:highlight>
                <a:srgbClr val="C6C6C6"/>
              </a:highlight>
              <a:cs typeface="Times New Roman"/>
            </a:endParaRPr>
          </a:p>
          <a:p>
            <a:r>
              <a:rPr lang="en-GB" sz="4200">
                <a:highlight>
                  <a:srgbClr val="FFFFFF"/>
                </a:highlight>
                <a:latin typeface="Times New Roman"/>
                <a:cs typeface="Times New Roman"/>
              </a:rPr>
              <a:t>What the literature shows overall is that these themes are deeply interconnected.</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Labelling, stigma, inequality, and limited participation do not occur separately they reinforce one another.</a:t>
            </a:r>
            <a:endParaRPr lang="en-GB" sz="4200" dirty="0">
              <a:highlight>
                <a:srgbClr val="C6C6C6"/>
              </a:highlight>
              <a:latin typeface="Times New Roman"/>
              <a:cs typeface="Times New Roman"/>
            </a:endParaRPr>
          </a:p>
          <a:p>
            <a:r>
              <a:rPr lang="en-GB" sz="4200" dirty="0">
                <a:highlight>
                  <a:srgbClr val="FFFFFF"/>
                </a:highlight>
                <a:latin typeface="Times New Roman"/>
                <a:cs typeface="Times New Roman"/>
              </a:rPr>
              <a:t>Overall, youth justice in Wales appears to operate within a contradiction.</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Policy promotes Child First, rights-based, and welfare-oriented approaches.</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However, practice often continues to reflect:</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surveillance,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risk management,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classification,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and structural inequality. </a:t>
            </a:r>
            <a:endParaRPr lang="en-GB" sz="4200" dirty="0">
              <a:highlight>
                <a:srgbClr val="C6C6C6"/>
              </a:highlight>
              <a:latin typeface="Times New Roman"/>
              <a:cs typeface="Times New Roman"/>
            </a:endParaRPr>
          </a:p>
          <a:p>
            <a:endParaRPr lang="en-GB" sz="4200" dirty="0">
              <a:highlight>
                <a:srgbClr val="C6C6C6"/>
              </a:highlight>
              <a:cs typeface="Times New Roman"/>
            </a:endParaRPr>
          </a:p>
          <a:p>
            <a:r>
              <a:rPr lang="en-GB" sz="4200" dirty="0">
                <a:highlight>
                  <a:srgbClr val="FFFFFF"/>
                </a:highlight>
                <a:latin typeface="Times New Roman"/>
                <a:cs typeface="Times New Roman"/>
              </a:rPr>
              <a:t>These tensions become particularly visible in rural areas, where service limitations and community visibility intensify lived </a:t>
            </a:r>
            <a:r>
              <a:rPr lang="en-GB" sz="4200" dirty="0" err="1">
                <a:highlight>
                  <a:srgbClr val="FFFFFF"/>
                </a:highlight>
                <a:latin typeface="Times New Roman"/>
                <a:cs typeface="Times New Roman"/>
              </a:rPr>
              <a:t>experiences.Therefore</a:t>
            </a:r>
            <a:r>
              <a:rPr lang="en-GB" sz="4200" dirty="0">
                <a:highlight>
                  <a:srgbClr val="FFFFFF"/>
                </a:highlight>
                <a:latin typeface="Times New Roman"/>
                <a:cs typeface="Times New Roman"/>
              </a:rPr>
              <a:t>, youth justice can simultaneously support young people while also constraining them through institutional processes.</a:t>
            </a:r>
            <a:endParaRPr lang="en-GB" sz="4200" dirty="0">
              <a:highlight>
                <a:srgbClr val="C6C6C6"/>
              </a:highlight>
              <a:latin typeface="Times New Roman"/>
              <a:cs typeface="Times New Roman"/>
            </a:endParaRPr>
          </a:p>
          <a:p>
            <a:endParaRPr lang="en-GB" sz="4200" dirty="0">
              <a:highlight>
                <a:srgbClr val="FFFFFF"/>
              </a:highlight>
              <a:cs typeface="Times New Roman"/>
            </a:endParaRPr>
          </a:p>
          <a:p>
            <a:endParaRPr lang="en-GB" dirty="0"/>
          </a:p>
        </p:txBody>
      </p:sp>
      <p:sp>
        <p:nvSpPr>
          <p:cNvPr id="4" name="Text Placeholder 16">
            <a:extLst>
              <a:ext uri="{FF2B5EF4-FFF2-40B4-BE49-F238E27FC236}">
                <a16:creationId xmlns:a16="http://schemas.microsoft.com/office/drawing/2014/main" id="{F9D13E82-9099-CFDE-D497-07F3F8780BE5}"/>
              </a:ext>
            </a:extLst>
          </p:cNvPr>
          <p:cNvSpPr txBox="1"/>
          <p:nvPr/>
        </p:nvSpPr>
        <p:spPr>
          <a:xfrm>
            <a:off x="2979175" y="1134427"/>
            <a:ext cx="27432000" cy="1180323"/>
          </a:xfrm>
          <a:prstGeom prst="rect">
            <a:avLst/>
          </a:prstGeom>
        </p:spPr>
        <p:txBody>
          <a:bodyPr lIns="96012" tIns="48006" rIns="96012" bIns="48006" anchor="t">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US" sz="3200">
                <a:solidFill>
                  <a:srgbClr val="1482A5"/>
                </a:solidFill>
                <a:latin typeface="Aptos"/>
              </a:rPr>
              <a:t>Claire Thomson Student No: 1603261</a:t>
            </a:r>
          </a:p>
          <a:p>
            <a:pPr algn="ctr"/>
            <a:r>
              <a:rPr lang="en-US" sz="3200">
                <a:solidFill>
                  <a:srgbClr val="1482A5"/>
                </a:solidFill>
                <a:latin typeface="Aptos"/>
              </a:rPr>
              <a:t>Module: ECCP7003/C                                                                                                                                                                                                                  Assignment 1: Poster </a:t>
            </a:r>
            <a:r>
              <a:rPr lang="en-US" sz="3200" dirty="0">
                <a:solidFill>
                  <a:srgbClr val="1482A5"/>
                </a:solidFill>
                <a:latin typeface="Aptos"/>
              </a:rPr>
              <a:t>Presentation</a:t>
            </a:r>
            <a:endParaRPr lang="en-US" sz="3200" dirty="0">
              <a:solidFill>
                <a:srgbClr val="1482A5"/>
              </a:solidFill>
              <a:latin typeface="Aptos" panose="020B0004020202020204" pitchFamily="34" charset="0"/>
            </a:endParaRPr>
          </a:p>
        </p:txBody>
      </p:sp>
    </p:spTree>
    <p:extLst>
      <p:ext uri="{BB962C8B-B14F-4D97-AF65-F5344CB8AC3E}">
        <p14:creationId xmlns:p14="http://schemas.microsoft.com/office/powerpoint/2010/main" val="3656125286"/>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674A6D-E02A-6641-BAD0-10B32853046F}"/>
              </a:ext>
            </a:extLst>
          </p:cNvPr>
          <p:cNvSpPr txBox="1"/>
          <p:nvPr/>
        </p:nvSpPr>
        <p:spPr>
          <a:xfrm>
            <a:off x="2915682" y="6797960"/>
            <a:ext cx="28841700" cy="257301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200" b="1">
                <a:highlight>
                  <a:srgbClr val="FFFFFF"/>
                </a:highlight>
                <a:latin typeface="Times New Roman"/>
                <a:cs typeface="Times New Roman"/>
              </a:rPr>
              <a:t>Section 6: Conclusion </a:t>
            </a:r>
            <a:r>
              <a:rPr lang="en-GB" sz="4200" b="1">
                <a:highlight>
                  <a:srgbClr val="FFFFFF"/>
                </a:highlight>
                <a:latin typeface="Aptos Display"/>
              </a:rPr>
              <a:t>13–15 mins</a:t>
            </a:r>
            <a:endParaRPr lang="en-GB" sz="4200">
              <a:highlight>
                <a:srgbClr val="C6C6C6"/>
              </a:highlight>
              <a:latin typeface="Aptos Display"/>
            </a:endParaRPr>
          </a:p>
          <a:p>
            <a:endParaRPr lang="en-GB" sz="4200" b="1" dirty="0">
              <a:highlight>
                <a:srgbClr val="FFFFFF"/>
              </a:highlight>
              <a:latin typeface="Aptos Display"/>
              <a:cs typeface="Arial"/>
            </a:endParaRPr>
          </a:p>
          <a:p>
            <a:r>
              <a:rPr lang="en-GB" sz="4200">
                <a:highlight>
                  <a:srgbClr val="FFFFFF"/>
                </a:highlight>
                <a:latin typeface="Times New Roman"/>
                <a:cs typeface="Times New Roman"/>
              </a:rPr>
              <a:t>This study highlights a significant gap between policy intent and lived experience in youth justice in Wales.</a:t>
            </a:r>
            <a:endParaRPr lang="en-GB" sz="4200" dirty="0">
              <a:highlight>
                <a:srgbClr val="C6C6C6"/>
              </a:highlight>
              <a:latin typeface="Times New Roman"/>
              <a:cs typeface="Times New Roman"/>
            </a:endParaRPr>
          </a:p>
          <a:p>
            <a:r>
              <a:rPr lang="en-GB" sz="4200" dirty="0">
                <a:highlight>
                  <a:srgbClr val="FFFFFF"/>
                </a:highlight>
                <a:latin typeface="Times New Roman"/>
                <a:cs typeface="Times New Roman"/>
              </a:rPr>
              <a:t>While policy frameworks emphasise rights, participation and support, rural young people continue to experience labelling, stigma and structural inequality.</a:t>
            </a:r>
            <a:endParaRPr lang="en-GB" sz="4200">
              <a:highlight>
                <a:srgbClr val="C6C6C6"/>
              </a:highlight>
              <a:latin typeface="Times New Roman"/>
              <a:cs typeface="Times New Roman"/>
            </a:endParaRPr>
          </a:p>
          <a:p>
            <a:r>
              <a:rPr lang="en-GB" sz="4200">
                <a:highlight>
                  <a:srgbClr val="FFFFFF"/>
                </a:highlight>
                <a:latin typeface="Times New Roman"/>
                <a:cs typeface="Times New Roman"/>
              </a:rPr>
              <a:t>Addressing these issues requires:</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Greater equity in service provision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More meaningful participation for young people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Stronger alignment between policy and practice, particularly in rural contexts</a:t>
            </a:r>
            <a:endParaRPr lang="en-GB" sz="4200" dirty="0">
              <a:highlight>
                <a:srgbClr val="C6C6C6"/>
              </a:highlight>
              <a:latin typeface="Times New Roman"/>
              <a:cs typeface="Times New Roman"/>
            </a:endParaRPr>
          </a:p>
          <a:p>
            <a:endParaRPr lang="en-GB" sz="4200" dirty="0">
              <a:highlight>
                <a:srgbClr val="C6C6C6"/>
              </a:highlight>
              <a:cs typeface="Times New Roman"/>
            </a:endParaRPr>
          </a:p>
          <a:p>
            <a:r>
              <a:rPr lang="en-GB" sz="4200">
                <a:highlight>
                  <a:srgbClr val="FFFFFF"/>
                </a:highlight>
                <a:latin typeface="Times New Roman"/>
                <a:cs typeface="Times New Roman"/>
              </a:rPr>
              <a:t>To conclude, this study highlights a significant gap between policy intent and lived experience within youth justice in Wales.</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Although Welsh policy frameworks emphasise rights, participation, and support, rural young people continue to experience:</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labelling,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stigma,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structural inequality,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and barriers to accessing services. </a:t>
            </a:r>
            <a:endParaRPr lang="en-GB" sz="4200" dirty="0">
              <a:highlight>
                <a:srgbClr val="C6C6C6"/>
              </a:highlight>
              <a:latin typeface="Times New Roman"/>
              <a:cs typeface="Times New Roman"/>
            </a:endParaRPr>
          </a:p>
          <a:p>
            <a:endParaRPr lang="en-GB" sz="4200" dirty="0">
              <a:highlight>
                <a:srgbClr val="FFFFFF"/>
              </a:highlight>
              <a:latin typeface="Times New Roman"/>
              <a:cs typeface="Times New Roman"/>
            </a:endParaRPr>
          </a:p>
          <a:p>
            <a:r>
              <a:rPr lang="en-GB" sz="4200" dirty="0">
                <a:highlight>
                  <a:srgbClr val="FFFFFF"/>
                </a:highlight>
                <a:latin typeface="Times New Roman"/>
                <a:cs typeface="Times New Roman"/>
              </a:rPr>
              <a:t>The literature also reveals a significant research gap relating specifically to rural Wales, meaning these experiences remain underexplored.</a:t>
            </a:r>
            <a:endParaRPr lang="en-GB" sz="4200">
              <a:highlight>
                <a:srgbClr val="C6C6C6"/>
              </a:highlight>
              <a:latin typeface="Times New Roman"/>
              <a:cs typeface="Times New Roman"/>
            </a:endParaRPr>
          </a:p>
          <a:p>
            <a:endParaRPr lang="en-GB" sz="4200" dirty="0">
              <a:highlight>
                <a:srgbClr val="FFFFFF"/>
              </a:highlight>
              <a:latin typeface="Times New Roman"/>
              <a:cs typeface="Times New Roman"/>
            </a:endParaRPr>
          </a:p>
          <a:p>
            <a:r>
              <a:rPr lang="en-GB" sz="4200">
                <a:highlight>
                  <a:srgbClr val="FFFFFF"/>
                </a:highlight>
                <a:latin typeface="Times New Roman"/>
                <a:cs typeface="Times New Roman"/>
              </a:rPr>
              <a:t>Returning to my central argument:</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“Although youth justice policy in Wales is framed around Child First, rights-based and welfare principles, the lived experiences of rural young people continue to be shaped by structural inequality, institutional labelling and limited-service access, resulting in a gap between policy intent and practice.”</a:t>
            </a:r>
            <a:endParaRPr lang="en-GB" sz="4200" dirty="0">
              <a:highlight>
                <a:srgbClr val="C6C6C6"/>
              </a:highlight>
              <a:latin typeface="Times New Roman"/>
              <a:cs typeface="Times New Roman"/>
            </a:endParaRPr>
          </a:p>
          <a:p>
            <a:r>
              <a:rPr lang="en-GB" sz="4200">
                <a:highlight>
                  <a:srgbClr val="FFFFFF"/>
                </a:highlight>
                <a:latin typeface="Times New Roman"/>
                <a:cs typeface="Times New Roman"/>
              </a:rPr>
              <a:t>Addressing this gap requires:</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greater equity in service provision,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more meaningful participation for young people, </a:t>
            </a:r>
            <a:endParaRPr lang="en-GB" sz="4200" dirty="0">
              <a:highlight>
                <a:srgbClr val="C6C6C6"/>
              </a:highlight>
              <a:latin typeface="Times New Roman"/>
              <a:cs typeface="Times New Roman"/>
            </a:endParaRPr>
          </a:p>
          <a:p>
            <a:pPr marL="285750" indent="-285750">
              <a:buFont typeface="Symbol"/>
              <a:buChar char="•"/>
            </a:pPr>
            <a:r>
              <a:rPr lang="en-GB" sz="4200">
                <a:highlight>
                  <a:srgbClr val="FFFFFF"/>
                </a:highlight>
                <a:latin typeface="Times New Roman"/>
                <a:cs typeface="Times New Roman"/>
              </a:rPr>
              <a:t>and stronger alignment between policy and practice, particularly within rural contexts. </a:t>
            </a:r>
            <a:endParaRPr lang="en-GB" sz="4200" dirty="0">
              <a:highlight>
                <a:srgbClr val="C6C6C6"/>
              </a:highlight>
              <a:latin typeface="Times New Roman"/>
              <a:cs typeface="Times New Roman"/>
            </a:endParaRPr>
          </a:p>
          <a:p>
            <a:endParaRPr lang="en-GB" sz="4200" dirty="0">
              <a:highlight>
                <a:srgbClr val="FFFFFF"/>
              </a:highlight>
              <a:latin typeface="Times New Roman"/>
              <a:cs typeface="Times New Roman"/>
            </a:endParaRPr>
          </a:p>
          <a:p>
            <a:r>
              <a:rPr lang="en-GB" sz="4200">
                <a:highlight>
                  <a:srgbClr val="FFFFFF"/>
                </a:highlight>
                <a:latin typeface="Times New Roman"/>
                <a:cs typeface="Times New Roman"/>
              </a:rPr>
              <a:t>Thank you for listening</a:t>
            </a:r>
          </a:p>
          <a:p>
            <a:pPr algn="l"/>
            <a:endParaRPr lang="en-GB" sz="4200" dirty="0"/>
          </a:p>
          <a:p>
            <a:endParaRPr lang="en-GB" sz="4200" dirty="0">
              <a:latin typeface="Times New Roman"/>
              <a:cs typeface="Arial"/>
            </a:endParaRPr>
          </a:p>
          <a:p>
            <a:endParaRPr lang="en-GB" sz="4200" dirty="0">
              <a:latin typeface="Times New Roman"/>
              <a:cs typeface="Arial"/>
            </a:endParaRPr>
          </a:p>
          <a:p>
            <a:endParaRPr lang="en-GB" sz="4200" dirty="0">
              <a:latin typeface="Times New Roman"/>
              <a:cs typeface="Arial"/>
            </a:endParaRPr>
          </a:p>
          <a:p>
            <a:endParaRPr lang="en-GB" sz="4200" dirty="0">
              <a:latin typeface="Times New Roman"/>
              <a:cs typeface="Arial"/>
            </a:endParaRPr>
          </a:p>
          <a:p>
            <a:r>
              <a:rPr lang="en-GB" sz="4200" b="1">
                <a:highlight>
                  <a:srgbClr val="FFFFFF"/>
                </a:highlight>
                <a:latin typeface="Times New Roman"/>
                <a:cs typeface="Times New Roman"/>
              </a:rPr>
              <a:t>References </a:t>
            </a:r>
            <a:endParaRPr lang="en-GB" sz="4200">
              <a:highlight>
                <a:srgbClr val="C6C6C6"/>
              </a:highlight>
              <a:latin typeface="Times New Roman"/>
              <a:cs typeface="Times New Roman"/>
            </a:endParaRPr>
          </a:p>
          <a:p>
            <a:endParaRPr lang="en-GB" dirty="0">
              <a:highlight>
                <a:srgbClr val="FFFFFF"/>
              </a:highlight>
              <a:latin typeface="Times New Roman"/>
              <a:cs typeface="Times New Roman"/>
            </a:endParaRPr>
          </a:p>
          <a:p>
            <a:r>
              <a:rPr lang="en-GB">
                <a:highlight>
                  <a:srgbClr val="FFFFFF"/>
                </a:highlight>
                <a:latin typeface="Times New Roman"/>
                <a:cs typeface="Times New Roman"/>
              </a:rPr>
              <a:t>Youth Justice Board (2025) </a:t>
            </a:r>
            <a:r>
              <a:rPr lang="en-GB" i="1">
                <a:highlight>
                  <a:srgbClr val="FFFFFF"/>
                </a:highlight>
                <a:latin typeface="Times New Roman"/>
                <a:cs typeface="Times New Roman"/>
              </a:rPr>
              <a:t>Youth justice statistics 2023–2024</a:t>
            </a:r>
            <a:r>
              <a:rPr lang="en-GB">
                <a:highlight>
                  <a:srgbClr val="FFFFFF"/>
                </a:highlight>
                <a:latin typeface="Times New Roman"/>
                <a:cs typeface="Times New Roman"/>
              </a:rPr>
              <a:t>. London: Ministry of Justice.</a:t>
            </a:r>
            <a:endParaRPr lang="en-GB">
              <a:highlight>
                <a:srgbClr val="C6C6C6"/>
              </a:highlight>
              <a:latin typeface="Times New Roman"/>
              <a:cs typeface="Times New Roman"/>
            </a:endParaRPr>
          </a:p>
          <a:p>
            <a:r>
              <a:rPr lang="en-GB">
                <a:highlight>
                  <a:srgbClr val="FFFFFF"/>
                </a:highlight>
                <a:latin typeface="Times New Roman"/>
                <a:cs typeface="Times New Roman"/>
              </a:rPr>
              <a:t>Welsh Parliament (2024) </a:t>
            </a:r>
            <a:r>
              <a:rPr lang="en-GB" i="1">
                <a:highlight>
                  <a:srgbClr val="FFFFFF"/>
                </a:highlight>
                <a:latin typeface="Times New Roman"/>
                <a:cs typeface="Times New Roman"/>
              </a:rPr>
              <a:t>Children on the margins</a:t>
            </a:r>
            <a:r>
              <a:rPr lang="en-GB">
                <a:highlight>
                  <a:srgbClr val="FFFFFF"/>
                </a:highlight>
                <a:latin typeface="Times New Roman"/>
                <a:cs typeface="Times New Roman"/>
              </a:rPr>
              <a:t>. Available at:</a:t>
            </a:r>
            <a:r>
              <a:rPr lang="en-GB" dirty="0">
                <a:highlight>
                  <a:srgbClr val="FFFFFF"/>
                </a:highlight>
                <a:latin typeface="Times New Roman"/>
                <a:cs typeface="Times New Roman"/>
              </a:rPr>
              <a:t> </a:t>
            </a:r>
            <a:r>
              <a:rPr lang="en-GB" u="sng" dirty="0">
                <a:highlight>
                  <a:srgbClr val="FFFFFF"/>
                </a:highlight>
                <a:latin typeface="Times New Roman"/>
                <a:cs typeface="Times New Roman"/>
                <a:hlinkClick r:id="rId2"/>
              </a:rPr>
              <a:t>https://senedd.wales/media/</a:t>
            </a:r>
            <a:r>
              <a:rPr lang="en-GB">
                <a:highlight>
                  <a:srgbClr val="FFFFFF"/>
                </a:highlight>
                <a:latin typeface="Times New Roman"/>
                <a:cs typeface="Times New Roman"/>
              </a:rPr>
              <a:t>   (Accessed: 7 March 2026).</a:t>
            </a:r>
            <a:endParaRPr lang="en-GB" dirty="0">
              <a:highlight>
                <a:srgbClr val="FFFFFF"/>
              </a:highlight>
              <a:latin typeface="Times New Roman"/>
              <a:cs typeface="Times New Roman"/>
            </a:endParaRPr>
          </a:p>
          <a:p>
            <a:r>
              <a:rPr lang="en-GB">
                <a:highlight>
                  <a:srgbClr val="FFFFFF"/>
                </a:highlight>
                <a:latin typeface="Aptos Display"/>
                <a:cs typeface="Times New Roman"/>
              </a:rPr>
              <a:t>Youth Justice Board (2025) </a:t>
            </a:r>
            <a:r>
              <a:rPr lang="en-GB" i="1">
                <a:highlight>
                  <a:srgbClr val="FFFFFF"/>
                </a:highlight>
                <a:latin typeface="Aptos Display"/>
                <a:cs typeface="Times New Roman"/>
              </a:rPr>
              <a:t>Youth justice statistics 2023–2024</a:t>
            </a:r>
            <a:r>
              <a:rPr lang="en-GB">
                <a:highlight>
                  <a:srgbClr val="FFFFFF"/>
                </a:highlight>
                <a:latin typeface="Aptos Display"/>
                <a:cs typeface="Times New Roman"/>
              </a:rPr>
              <a:t>. London: Ministry of Justice.</a:t>
            </a:r>
            <a:endParaRPr lang="en-GB"/>
          </a:p>
          <a:p>
            <a:r>
              <a:rPr lang="en-GB" sz="1200">
                <a:highlight>
                  <a:srgbClr val="FFFFFF"/>
                </a:highlight>
                <a:latin typeface="Times New Roman"/>
                <a:cs typeface="Times New Roman"/>
              </a:rPr>
              <a:t>Welsh Government (2025) </a:t>
            </a:r>
            <a:r>
              <a:rPr lang="en-GB" sz="1200" i="1">
                <a:highlight>
                  <a:srgbClr val="FFFFFF"/>
                </a:highlight>
                <a:latin typeface="Times New Roman"/>
                <a:cs typeface="Times New Roman"/>
              </a:rPr>
              <a:t>Supporting youth justice services to prevent offending: Prevention framework</a:t>
            </a:r>
            <a:r>
              <a:rPr lang="en-GB" sz="1200">
                <a:highlight>
                  <a:srgbClr val="FFFFFF"/>
                </a:highlight>
                <a:latin typeface="Times New Roman"/>
                <a:cs typeface="Times New Roman"/>
              </a:rPr>
              <a:t>. Available at: </a:t>
            </a:r>
            <a:r>
              <a:rPr lang="en-GB" sz="1200" u="sng" dirty="0">
                <a:highlight>
                  <a:srgbClr val="FFFFFF"/>
                </a:highlight>
                <a:latin typeface="Times New Roman"/>
                <a:cs typeface="Times New Roman"/>
                <a:hlinkClick r:id="rId3"/>
              </a:rPr>
              <a:t>https://www.gov.wales/</a:t>
            </a:r>
            <a:r>
              <a:rPr lang="en-GB" sz="1200">
                <a:highlight>
                  <a:srgbClr val="FFFFFF"/>
                </a:highlight>
                <a:latin typeface="Times New Roman"/>
                <a:cs typeface="Times New Roman"/>
              </a:rPr>
              <a:t> (Accessed: 7 March 2026).</a:t>
            </a:r>
            <a:endParaRPr lang="en-GB" sz="1200">
              <a:highlight>
                <a:srgbClr val="C6C6C6"/>
              </a:highlight>
              <a:latin typeface="Times New Roman"/>
              <a:cs typeface="Times New Roman"/>
            </a:endParaRPr>
          </a:p>
        </p:txBody>
      </p:sp>
      <p:sp>
        <p:nvSpPr>
          <p:cNvPr id="4" name="Text Placeholder 16">
            <a:extLst>
              <a:ext uri="{FF2B5EF4-FFF2-40B4-BE49-F238E27FC236}">
                <a16:creationId xmlns:a16="http://schemas.microsoft.com/office/drawing/2014/main" id="{7C6DDC3D-6E23-BB99-7818-B1B150923F28}"/>
              </a:ext>
            </a:extLst>
          </p:cNvPr>
          <p:cNvSpPr txBox="1"/>
          <p:nvPr/>
        </p:nvSpPr>
        <p:spPr>
          <a:xfrm>
            <a:off x="2920181" y="1370401"/>
            <a:ext cx="27432000" cy="1180323"/>
          </a:xfrm>
          <a:prstGeom prst="rect">
            <a:avLst/>
          </a:prstGeom>
        </p:spPr>
        <p:txBody>
          <a:bodyPr lIns="96012" tIns="48006" rIns="96012" bIns="48006" anchor="t">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US" sz="3200">
                <a:solidFill>
                  <a:srgbClr val="1482A5"/>
                </a:solidFill>
                <a:latin typeface="Aptos"/>
              </a:rPr>
              <a:t>Claire Thomson Student No: 1603261</a:t>
            </a:r>
          </a:p>
          <a:p>
            <a:pPr algn="ctr"/>
            <a:r>
              <a:rPr lang="en-US" sz="3200">
                <a:solidFill>
                  <a:srgbClr val="1482A5"/>
                </a:solidFill>
                <a:latin typeface="Aptos"/>
              </a:rPr>
              <a:t>Module: ECCP7003/C                                                                                                                                                                                                                  Assignment 1: Poster </a:t>
            </a:r>
            <a:r>
              <a:rPr lang="en-US" sz="3200" dirty="0">
                <a:solidFill>
                  <a:srgbClr val="1482A5"/>
                </a:solidFill>
                <a:latin typeface="Aptos"/>
              </a:rPr>
              <a:t>Presentation</a:t>
            </a:r>
            <a:endParaRPr lang="en-US" sz="3200" dirty="0">
              <a:solidFill>
                <a:srgbClr val="1482A5"/>
              </a:solidFill>
              <a:latin typeface="Aptos" panose="020B0004020202020204" pitchFamily="34" charset="0"/>
            </a:endParaRPr>
          </a:p>
        </p:txBody>
      </p:sp>
    </p:spTree>
    <p:extLst>
      <p:ext uri="{BB962C8B-B14F-4D97-AF65-F5344CB8AC3E}">
        <p14:creationId xmlns:p14="http://schemas.microsoft.com/office/powerpoint/2010/main" val="1368769279"/>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ersuadingsapphire|08-2022"/>
</p:tagLst>
</file>

<file path=ppt/theme/theme1.xml><?xml version="1.0" encoding="utf-8"?>
<a:theme xmlns:a="http://schemas.openxmlformats.org/drawingml/2006/main" name="Blank Presentatio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Blank Presentatio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A35F65E1BB4E4A9E4D99BBCA23562E" ma:contentTypeVersion="10" ma:contentTypeDescription="Create a new document." ma:contentTypeScope="" ma:versionID="ee3634a1291f79e856bb41e923ace8c6">
  <xsd:schema xmlns:xsd="http://www.w3.org/2001/XMLSchema" xmlns:xs="http://www.w3.org/2001/XMLSchema" xmlns:p="http://schemas.microsoft.com/office/2006/metadata/properties" xmlns:ns2="588eec32-6c1f-4222-b0db-7a2311f40316" xmlns:ns3="4f4b2e42-f0f4-43b4-92fd-d6e49845968d" targetNamespace="http://schemas.microsoft.com/office/2006/metadata/properties" ma:root="true" ma:fieldsID="531c735a80508cc088b3aa49c123e1e5" ns2:_="" ns3:_="">
    <xsd:import namespace="588eec32-6c1f-4222-b0db-7a2311f40316"/>
    <xsd:import namespace="4f4b2e42-f0f4-43b4-92fd-d6e49845968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8eec32-6c1f-4222-b0db-7a2311f4031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f4b2e42-f0f4-43b4-92fd-d6e49845968d"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0ea4a27-1cb9-423d-80de-2d29c3f73ff4}" ma:internalName="TaxCatchAll" ma:showField="CatchAllData" ma:web="4f4b2e42-f0f4-43b4-92fd-d6e49845968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88eec32-6c1f-4222-b0db-7a2311f40316">
      <Terms xmlns="http://schemas.microsoft.com/office/infopath/2007/PartnerControls"/>
    </lcf76f155ced4ddcb4097134ff3c332f>
    <TaxCatchAll xmlns="4f4b2e42-f0f4-43b4-92fd-d6e49845968d" xsi:nil="true"/>
  </documentManagement>
</p:properties>
</file>

<file path=customXml/itemProps1.xml><?xml version="1.0" encoding="utf-8"?>
<ds:datastoreItem xmlns:ds="http://schemas.openxmlformats.org/officeDocument/2006/customXml" ds:itemID="{90819B65-73EA-4CD8-B7DB-D272A8525FD6}">
  <ds:schemaRefs>
    <ds:schemaRef ds:uri="4f4b2e42-f0f4-43b4-92fd-d6e49845968d"/>
    <ds:schemaRef ds:uri="588eec32-6c1f-4222-b0db-7a2311f4031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A2FEC7B-BA51-4113-BEA6-F07CDDC7144C}">
  <ds:schemaRefs>
    <ds:schemaRef ds:uri="http://schemas.microsoft.com/sharepoint/v3/contenttype/forms"/>
  </ds:schemaRefs>
</ds:datastoreItem>
</file>

<file path=customXml/itemProps3.xml><?xml version="1.0" encoding="utf-8"?>
<ds:datastoreItem xmlns:ds="http://schemas.openxmlformats.org/officeDocument/2006/customXml" ds:itemID="{569DE4A9-571F-4DFC-8FDC-3F2C18C0FB3A}">
  <ds:schemaRefs>
    <ds:schemaRef ds:uri="4f4b2e42-f0f4-43b4-92fd-d6e49845968d"/>
    <ds:schemaRef ds:uri="588eec32-6c1f-4222-b0db-7a2311f40316"/>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C:\Program Files\Microsoft Office\Templates\Blank Presentation.pot</Template>
  <Application>Microsoft Office PowerPoint</Application>
  <PresentationFormat>Custom</PresentationFormat>
  <Slides>5</Slides>
  <Notes>1</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Blank Presentation</vt:lpstr>
      <vt:lpstr>PowerPoint Presentation</vt:lpstr>
      <vt:lpstr>PowerPoint Presentation</vt:lpstr>
      <vt:lpstr>PowerPoint Presentation</vt:lpstr>
      <vt:lpstr>PowerPoint Presentation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to make a scientific poster</dc:title>
  <dc:subject>Free Poster Presentation Example</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revision>551</cp:revision>
  <cp:lastPrinted>2006-11-15T16:04:57Z</cp:lastPrinted>
  <dcterms:modified xsi:type="dcterms:W3CDTF">2026-05-18T12:30:34Z</dcterms:modified>
  <cp:category>templates for scientific poster</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0x0101007FA35F65E1BB4E4A9E4D99BBCA23562E</vt:lpwstr>
  </property>
  <property fmtid="{D5CDD505-2E9C-101B-9397-08002B2CF9AE}" pid="3" name="MediaServiceImageTags">
    <vt:lpwstr/>
  </property>
</Properties>
</file>