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58"/>
  </p:notes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slide" Target="slides/slide49.xml" /><Relationship Id="rId55" Type="http://schemas.openxmlformats.org/officeDocument/2006/relationships/slide" Target="slides/slide54.xml" /><Relationship Id="rId7" Type="http://schemas.openxmlformats.org/officeDocument/2006/relationships/slide" Target="slides/slide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54" Type="http://schemas.openxmlformats.org/officeDocument/2006/relationships/slide" Target="slides/slide53.xml" /><Relationship Id="rId62"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slide" Target="slides/slide52.xml" /><Relationship Id="rId58" Type="http://schemas.openxmlformats.org/officeDocument/2006/relationships/notesMaster" Target="notesMasters/notesMaster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slide" Target="slides/slide48.xml" /><Relationship Id="rId57" Type="http://schemas.openxmlformats.org/officeDocument/2006/relationships/slide" Target="slides/slide56.xml" /><Relationship Id="rId61"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slide" Target="slides/slide51.xml" /><Relationship Id="rId60"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slide" Target="slides/slide47.xml" /><Relationship Id="rId56" Type="http://schemas.openxmlformats.org/officeDocument/2006/relationships/slide" Target="slides/slide55.xml" /><Relationship Id="rId8" Type="http://schemas.openxmlformats.org/officeDocument/2006/relationships/slide" Target="slides/slide7.xml" /><Relationship Id="rId51" Type="http://schemas.openxmlformats.org/officeDocument/2006/relationships/slide" Target="slides/slide50.xml" /><Relationship Id="rId3" Type="http://schemas.openxmlformats.org/officeDocument/2006/relationships/slide" Target="slides/slide2.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59"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C3BFC5-DDF8-3C4C-83D0-89BF7A9C46BD}"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FC05D7-E910-C340-BAB3-DC8D0FF0A09E}" type="slidenum">
              <a:rPr lang="en-US" smtClean="0"/>
              <a:t>‹#›</a:t>
            </a:fld>
            <a:endParaRPr lang="en-US"/>
          </a:p>
        </p:txBody>
      </p:sp>
    </p:spTree>
    <p:extLst>
      <p:ext uri="{BB962C8B-B14F-4D97-AF65-F5344CB8AC3E}">
        <p14:creationId xmlns:p14="http://schemas.microsoft.com/office/powerpoint/2010/main" val="4214515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Isaacs is a four year old child attending a child centre in London. He lives with his mother, who is single parent experiencing post – natal depression and has limited social support. The family has reverently moved to London and Isaac has experienced serval disruptions in his childcare arrangement over two years. </a:t>
            </a:r>
          </a:p>
          <a:p>
            <a:endParaRPr lang="en-GB" dirty="0"/>
          </a:p>
          <a:p>
            <a:endParaRPr lang="en-GB" dirty="0"/>
          </a:p>
          <a:p>
            <a:endParaRPr lang="en-GB" dirty="0"/>
          </a:p>
          <a:p>
            <a:endParaRPr lang="en-US" dirty="0"/>
          </a:p>
        </p:txBody>
      </p:sp>
      <p:sp>
        <p:nvSpPr>
          <p:cNvPr id="4" name="Slide Number Placeholder 3"/>
          <p:cNvSpPr>
            <a:spLocks noGrp="1"/>
          </p:cNvSpPr>
          <p:nvPr>
            <p:ph type="sldNum" sz="quarter" idx="5"/>
          </p:nvPr>
        </p:nvSpPr>
        <p:spPr/>
        <p:txBody>
          <a:bodyPr/>
          <a:lstStyle/>
          <a:p>
            <a:fld id="{3CFC05D7-E910-C340-BAB3-DC8D0FF0A09E}" type="slidenum">
              <a:rPr lang="en-US" smtClean="0"/>
              <a:t>1</a:t>
            </a:fld>
            <a:endParaRPr lang="en-US"/>
          </a:p>
        </p:txBody>
      </p:sp>
    </p:spTree>
    <p:extLst>
      <p:ext uri="{BB962C8B-B14F-4D97-AF65-F5344CB8AC3E}">
        <p14:creationId xmlns:p14="http://schemas.microsoft.com/office/powerpoint/2010/main" val="3568204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6/15/2026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306981708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6/15/2026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2280969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6/15/2026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423556195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6/15/2026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503468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6/15/2026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494615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6/15/2026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56215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6/15/2026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830351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6/15/2026</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687609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6/15/2026</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350763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3016534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6/15/2026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527338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6/15/2026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3294449410"/>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51572-E95D-4ECB-C9C5-E1EF75862F8F}"/>
              </a:ext>
            </a:extLst>
          </p:cNvPr>
          <p:cNvSpPr>
            <a:spLocks noGrp="1"/>
          </p:cNvSpPr>
          <p:nvPr>
            <p:ph type="ctrTitle"/>
          </p:nvPr>
        </p:nvSpPr>
        <p:spPr>
          <a:xfrm>
            <a:off x="1418084" y="0"/>
            <a:ext cx="9144000" cy="2387600"/>
          </a:xfrm>
        </p:spPr>
        <p:txBody>
          <a:bodyPr/>
          <a:lstStyle/>
          <a:p>
            <a:r>
              <a:rPr lang="en-GB" dirty="0"/>
              <a:t>Psychology Assessment </a:t>
            </a:r>
            <a:endParaRPr lang="en-US" dirty="0"/>
          </a:p>
        </p:txBody>
      </p:sp>
      <p:sp>
        <p:nvSpPr>
          <p:cNvPr id="3" name="Subtitle 2">
            <a:extLst>
              <a:ext uri="{FF2B5EF4-FFF2-40B4-BE49-F238E27FC236}">
                <a16:creationId xmlns:a16="http://schemas.microsoft.com/office/drawing/2014/main" id="{6976775D-8385-667F-AF36-1B0FE9597708}"/>
              </a:ext>
            </a:extLst>
          </p:cNvPr>
          <p:cNvSpPr>
            <a:spLocks noGrp="1"/>
          </p:cNvSpPr>
          <p:nvPr>
            <p:ph type="subTitle" idx="1"/>
          </p:nvPr>
        </p:nvSpPr>
        <p:spPr>
          <a:xfrm>
            <a:off x="1524000" y="4524208"/>
            <a:ext cx="9144000" cy="1655762"/>
          </a:xfrm>
        </p:spPr>
        <p:txBody>
          <a:bodyPr>
            <a:normAutofit fontScale="25000" lnSpcReduction="20000"/>
          </a:bodyPr>
          <a:lstStyle/>
          <a:p>
            <a:r>
              <a:rPr lang="en-GB" sz="8000" dirty="0"/>
              <a:t>JOSE ANTONIO</a:t>
            </a:r>
          </a:p>
          <a:p>
            <a:r>
              <a:rPr lang="en-GB" sz="8000" dirty="0"/>
              <a:t>STUDENT ID 2508239 </a:t>
            </a:r>
          </a:p>
          <a:p>
            <a:endParaRPr lang="en-GB" sz="8000" dirty="0"/>
          </a:p>
          <a:p>
            <a:r>
              <a:rPr lang="en-GB" sz="8000" dirty="0"/>
              <a:t>Psychology in Health and Social Care LCHS4010 BIRM</a:t>
            </a:r>
          </a:p>
          <a:p>
            <a:endParaRPr lang="en-GB" sz="8000" dirty="0"/>
          </a:p>
          <a:p>
            <a:r>
              <a:rPr lang="en-GB" sz="8000" dirty="0"/>
              <a:t>MODULE LEADER  PRAJOT SAHOTA</a:t>
            </a:r>
            <a:r>
              <a:rPr lang="en-GB" sz="2900" dirty="0"/>
              <a:t> </a:t>
            </a:r>
          </a:p>
          <a:p>
            <a:endParaRPr lang="en-US" dirty="0"/>
          </a:p>
        </p:txBody>
      </p:sp>
    </p:spTree>
    <p:extLst>
      <p:ext uri="{BB962C8B-B14F-4D97-AF65-F5344CB8AC3E}">
        <p14:creationId xmlns:p14="http://schemas.microsoft.com/office/powerpoint/2010/main" val="33669930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D1841D2-3DC0-FEAD-85A5-8EAA3C363AE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A4E3197-71B6-24ED-52A0-6D188CAE44EF}"/>
              </a:ext>
            </a:extLst>
          </p:cNvPr>
          <p:cNvSpPr>
            <a:spLocks noGrp="1"/>
          </p:cNvSpPr>
          <p:nvPr>
            <p:ph idx="1"/>
          </p:nvPr>
        </p:nvSpPr>
        <p:spPr/>
        <p:txBody>
          <a:bodyPr>
            <a:normAutofit/>
          </a:bodyPr>
          <a:lstStyle/>
          <a:p>
            <a:r>
              <a:rPr lang="en-GB" sz="2400" b="0" i="0" dirty="0">
                <a:solidFill>
                  <a:srgbClr val="1D2228"/>
                </a:solidFill>
                <a:effectLst/>
                <a:latin typeface="Helvetica Neue"/>
              </a:rPr>
              <a:t>Isaac is a four-year-old child attending a Children’s Centre in London. He lives with his mother, who is a single parent experiencing post-natal depression and has limited social support. The family has recently moved to London and Isaac has experienced several disruptions in his childcare arrangements over the last two years</a:t>
            </a:r>
            <a:r>
              <a:rPr lang="en-GB" sz="2000" b="0" i="0" dirty="0">
                <a:solidFill>
                  <a:srgbClr val="1D2228"/>
                </a:solidFill>
                <a:effectLst/>
                <a:latin typeface="Helvetica Neue"/>
              </a:rPr>
              <a:t> </a:t>
            </a:r>
            <a:endParaRPr lang="en-US" sz="2000" dirty="0"/>
          </a:p>
        </p:txBody>
      </p:sp>
    </p:spTree>
    <p:extLst>
      <p:ext uri="{BB962C8B-B14F-4D97-AF65-F5344CB8AC3E}">
        <p14:creationId xmlns:p14="http://schemas.microsoft.com/office/powerpoint/2010/main" val="942322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3110A-2895-0C4F-D47A-CE59082A3D2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6F41180-E78A-55CC-6E5F-9B2BAC6A6C26}"/>
              </a:ext>
            </a:extLst>
          </p:cNvPr>
          <p:cNvSpPr>
            <a:spLocks noGrp="1"/>
          </p:cNvSpPr>
          <p:nvPr>
            <p:ph idx="1"/>
          </p:nvPr>
        </p:nvSpPr>
        <p:spPr>
          <a:xfrm>
            <a:off x="2231136" y="2638044"/>
            <a:ext cx="7729728" cy="3101983"/>
          </a:xfrm>
        </p:spPr>
        <p:txBody>
          <a:bodyPr/>
          <a:lstStyle/>
          <a:p>
            <a:r>
              <a:rPr lang="en-GB" sz="2400" dirty="0">
                <a:effectLst/>
              </a:rPr>
              <a:t>Staff at the centre have noticed that Isaac is often quiet and withdrawn during free play. He becomes distressed when separated from his mother, has delays in language development, and struggles to engage in group activities. His mother also reports that he is very clingy and rarely plays independently. </a:t>
            </a:r>
          </a:p>
          <a:p>
            <a:r>
              <a:rPr lang="en-GB" dirty="0">
                <a:effectLst/>
              </a:rPr>
              <a:t>    </a:t>
            </a:r>
            <a:endParaRPr lang="en-US" dirty="0"/>
          </a:p>
        </p:txBody>
      </p:sp>
    </p:spTree>
    <p:extLst>
      <p:ext uri="{BB962C8B-B14F-4D97-AF65-F5344CB8AC3E}">
        <p14:creationId xmlns:p14="http://schemas.microsoft.com/office/powerpoint/2010/main" val="283611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376A3-3B58-90ED-F84D-688EC1F26381}"/>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46014218-D7D9-96CD-A2F8-F3091DC7FBEE}"/>
              </a:ext>
            </a:extLst>
          </p:cNvPr>
          <p:cNvSpPr>
            <a:spLocks noGrp="1"/>
          </p:cNvSpPr>
          <p:nvPr>
            <p:ph idx="1"/>
          </p:nvPr>
        </p:nvSpPr>
        <p:spPr/>
        <p:txBody>
          <a:bodyPr>
            <a:normAutofit/>
          </a:bodyPr>
          <a:lstStyle/>
          <a:p>
            <a:r>
              <a:rPr lang="en-GB" sz="2400" b="0" i="0" dirty="0">
                <a:solidFill>
                  <a:srgbClr val="1D2228"/>
                </a:solidFill>
                <a:effectLst/>
                <a:latin typeface="Helvetica Neue"/>
              </a:rPr>
              <a:t>These experiences suggest that Isaac may be experiencing difficulties related to attachment and emotional security. Therefore, Bowlby’s Attachment Theory will be used to explore how his early experiences may have influenced his emotional, social, and language development.</a:t>
            </a:r>
          </a:p>
        </p:txBody>
      </p:sp>
    </p:spTree>
    <p:extLst>
      <p:ext uri="{BB962C8B-B14F-4D97-AF65-F5344CB8AC3E}">
        <p14:creationId xmlns:p14="http://schemas.microsoft.com/office/powerpoint/2010/main" val="1527312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9E6FB-1AE0-66D9-F2C1-866DB232C8A2}"/>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E47284A5-C979-3E16-E1DA-7E317752E91E}"/>
              </a:ext>
            </a:extLst>
          </p:cNvPr>
          <p:cNvSpPr>
            <a:spLocks noGrp="1"/>
          </p:cNvSpPr>
          <p:nvPr>
            <p:ph idx="1"/>
          </p:nvPr>
        </p:nvSpPr>
        <p:spPr>
          <a:xfrm>
            <a:off x="2231136" y="2638044"/>
            <a:ext cx="7729728" cy="3101983"/>
          </a:xfrm>
        </p:spPr>
        <p:txBody>
          <a:bodyPr>
            <a:normAutofit fontScale="92500" lnSpcReduction="20000"/>
          </a:bodyPr>
          <a:lstStyle/>
          <a:p>
            <a:r>
              <a:rPr lang="en-GB" sz="2600" dirty="0">
                <a:effectLst/>
              </a:rPr>
              <a:t>Isaac becomes distressed when separated from his mother. According to Bowlby’s Attachment Theory, this behaviour may indicate separation anxiety and a strong need for reassurance from his primary caregiver. His mother’s post-natal depression and the disruptions in childcare arrangements may have affected his sense of security, making it more difficult for him to cope when she is not present</a:t>
            </a:r>
            <a:r>
              <a:rPr lang="en-GB" sz="2400" dirty="0">
                <a:effectLst/>
              </a:rPr>
              <a:t>. </a:t>
            </a:r>
          </a:p>
          <a:p>
            <a:br>
              <a:rPr lang="en-GB" dirty="0">
                <a:effectLst/>
              </a:rPr>
            </a:br>
            <a:endParaRPr lang="en-US" dirty="0"/>
          </a:p>
        </p:txBody>
      </p:sp>
    </p:spTree>
    <p:extLst>
      <p:ext uri="{BB962C8B-B14F-4D97-AF65-F5344CB8AC3E}">
        <p14:creationId xmlns:p14="http://schemas.microsoft.com/office/powerpoint/2010/main" val="3116421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D1BFA-9E68-0F78-E255-92D32A869987}"/>
              </a:ext>
            </a:extLst>
          </p:cNvPr>
          <p:cNvSpPr>
            <a:spLocks noGrp="1"/>
          </p:cNvSpPr>
          <p:nvPr>
            <p:ph type="title"/>
          </p:nvPr>
        </p:nvSpPr>
        <p:spPr/>
        <p:txBody>
          <a:bodyPr/>
          <a:lstStyle/>
          <a:p>
            <a:r>
              <a:rPr lang="en-GB" dirty="0"/>
              <a:t>Case summary</a:t>
            </a:r>
            <a:endParaRPr lang="en-US" dirty="0"/>
          </a:p>
        </p:txBody>
      </p:sp>
      <p:sp>
        <p:nvSpPr>
          <p:cNvPr id="3" name="Content Placeholder 2">
            <a:extLst>
              <a:ext uri="{FF2B5EF4-FFF2-40B4-BE49-F238E27FC236}">
                <a16:creationId xmlns:a16="http://schemas.microsoft.com/office/drawing/2014/main" id="{CDC7625D-9122-BB51-EC9A-00601ECD3B88}"/>
              </a:ext>
            </a:extLst>
          </p:cNvPr>
          <p:cNvSpPr>
            <a:spLocks noGrp="1"/>
          </p:cNvSpPr>
          <p:nvPr>
            <p:ph idx="1"/>
          </p:nvPr>
        </p:nvSpPr>
        <p:spPr/>
        <p:txBody>
          <a:bodyPr>
            <a:normAutofit fontScale="62500" lnSpcReduction="20000"/>
          </a:bodyPr>
          <a:lstStyle/>
          <a:p>
            <a:endParaRPr lang="en-GB" b="0" i="0" dirty="0">
              <a:solidFill>
                <a:srgbClr val="1D2228"/>
              </a:solidFill>
              <a:effectLst/>
              <a:latin typeface="Helvetica Neue"/>
            </a:endParaRPr>
          </a:p>
          <a:p>
            <a:pPr marL="0" indent="0">
              <a:buNone/>
            </a:pPr>
            <a:endParaRPr lang="en-GB" sz="2000" b="0" i="0" dirty="0">
              <a:solidFill>
                <a:srgbClr val="1D2228"/>
              </a:solidFill>
              <a:effectLst/>
              <a:latin typeface="Helvetica Neue"/>
            </a:endParaRPr>
          </a:p>
          <a:p>
            <a:r>
              <a:rPr lang="en-GB" sz="2000" b="0" i="0" dirty="0">
                <a:solidFill>
                  <a:srgbClr val="1D2228"/>
                </a:solidFill>
                <a:effectLst/>
                <a:latin typeface="Helvetica Neue"/>
              </a:rPr>
              <a:t>Who is Isaac?</a:t>
            </a:r>
            <a:br>
              <a:rPr lang="en-GB" sz="2000" b="0" i="0" dirty="0">
                <a:solidFill>
                  <a:srgbClr val="1D2228"/>
                </a:solidFill>
                <a:effectLst/>
                <a:latin typeface="Helvetica Neue"/>
              </a:rPr>
            </a:br>
            <a:endParaRPr lang="en-GB" sz="2000" b="0" i="0" dirty="0">
              <a:solidFill>
                <a:srgbClr val="1D2228"/>
              </a:solidFill>
              <a:effectLst/>
              <a:latin typeface="Helvetica Neue"/>
            </a:endParaRPr>
          </a:p>
          <a:p>
            <a:r>
              <a:rPr lang="en-GB" sz="2000" b="0" i="0" dirty="0">
                <a:solidFill>
                  <a:srgbClr val="1D2228"/>
                </a:solidFill>
                <a:effectLst/>
                <a:latin typeface="Helvetica Neue"/>
              </a:rPr>
              <a:t>* Isaac is a 4-year-old boy attending a Children’s Centre in London.</a:t>
            </a:r>
          </a:p>
          <a:p>
            <a:r>
              <a:rPr lang="en-GB" sz="2000" b="0" i="0" dirty="0">
                <a:solidFill>
                  <a:srgbClr val="1D2228"/>
                </a:solidFill>
                <a:effectLst/>
                <a:latin typeface="Helvetica Neue"/>
              </a:rPr>
              <a:t>* He lives with his mother, a single parent who is experiencing post-natal depression, low confidence, and limited social support.</a:t>
            </a:r>
          </a:p>
          <a:p>
            <a:r>
              <a:rPr lang="en-GB" sz="2000" b="0" i="0" dirty="0">
                <a:solidFill>
                  <a:srgbClr val="1D2228"/>
                </a:solidFill>
                <a:effectLst/>
                <a:latin typeface="Helvetica Neue"/>
              </a:rPr>
              <a:t>* The family recently relocated to London, resulting in significant changes to their social and support networks.</a:t>
            </a:r>
          </a:p>
          <a:p>
            <a:r>
              <a:rPr lang="en-GB" sz="2000" b="0" i="0" dirty="0">
                <a:solidFill>
                  <a:srgbClr val="1D2228"/>
                </a:solidFill>
                <a:effectLst/>
                <a:latin typeface="Helvetica Neue"/>
              </a:rPr>
              <a:t>* Isaac has experienced disrupted childcare arrangements over the past two years, leading to inconsistencies in caregiving.</a:t>
            </a:r>
          </a:p>
          <a:p>
            <a:br>
              <a:rPr lang="en-GB" b="0" i="0" dirty="0">
                <a:solidFill>
                  <a:srgbClr val="1D2228"/>
                </a:solidFill>
                <a:effectLst/>
                <a:latin typeface="Helvetica Neue"/>
              </a:rPr>
            </a:br>
            <a:endParaRPr lang="en-GB" b="0" i="0" dirty="0">
              <a:solidFill>
                <a:srgbClr val="1D2228"/>
              </a:solidFill>
              <a:effectLst/>
              <a:latin typeface="Helvetica Neue"/>
            </a:endParaRPr>
          </a:p>
          <a:p>
            <a:pPr marL="0" indent="0">
              <a:buNone/>
            </a:pPr>
            <a:endParaRPr lang="en-GB" b="0" i="0" dirty="0">
              <a:solidFill>
                <a:srgbClr val="1D2228"/>
              </a:solidFill>
              <a:effectLst/>
              <a:latin typeface="Helvetica Neue"/>
            </a:endParaRPr>
          </a:p>
        </p:txBody>
      </p:sp>
    </p:spTree>
    <p:extLst>
      <p:ext uri="{BB962C8B-B14F-4D97-AF65-F5344CB8AC3E}">
        <p14:creationId xmlns:p14="http://schemas.microsoft.com/office/powerpoint/2010/main" val="4154855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1726C-8B19-C81D-7E86-A9FFD75ED440}"/>
              </a:ext>
            </a:extLst>
          </p:cNvPr>
          <p:cNvSpPr>
            <a:spLocks noGrp="1"/>
          </p:cNvSpPr>
          <p:nvPr>
            <p:ph type="title"/>
          </p:nvPr>
        </p:nvSpPr>
        <p:spPr>
          <a:xfrm>
            <a:off x="2231136" y="0"/>
            <a:ext cx="7729728" cy="1188720"/>
          </a:xfrm>
        </p:spPr>
        <p:txBody>
          <a:bodyPr/>
          <a:lstStyle/>
          <a:p>
            <a:r>
              <a:rPr lang="en-GB" dirty="0"/>
              <a:t>Observed Concerns* </a:t>
            </a:r>
            <a:endParaRPr lang="en-US" dirty="0"/>
          </a:p>
        </p:txBody>
      </p:sp>
      <p:sp>
        <p:nvSpPr>
          <p:cNvPr id="3" name="Content Placeholder 2">
            <a:extLst>
              <a:ext uri="{FF2B5EF4-FFF2-40B4-BE49-F238E27FC236}">
                <a16:creationId xmlns:a16="http://schemas.microsoft.com/office/drawing/2014/main" id="{A85D56F0-6306-2CDE-4BFE-8330A5A27285}"/>
              </a:ext>
            </a:extLst>
          </p:cNvPr>
          <p:cNvSpPr>
            <a:spLocks noGrp="1"/>
          </p:cNvSpPr>
          <p:nvPr>
            <p:ph idx="1"/>
          </p:nvPr>
        </p:nvSpPr>
        <p:spPr>
          <a:xfrm>
            <a:off x="838200" y="1362492"/>
            <a:ext cx="10515600" cy="4948280"/>
          </a:xfrm>
        </p:spPr>
        <p:txBody>
          <a:bodyPr/>
          <a:lstStyle/>
          <a:p>
            <a:pPr marL="0" indent="0">
              <a:buNone/>
            </a:pPr>
            <a:endParaRPr lang="en-GB" b="0" i="0" dirty="0">
              <a:solidFill>
                <a:srgbClr val="1D2228"/>
              </a:solidFill>
              <a:effectLst/>
              <a:latin typeface="Helvetica Neue"/>
            </a:endParaRPr>
          </a:p>
          <a:p>
            <a:pPr marL="0" indent="0">
              <a:buNone/>
            </a:pPr>
            <a:endParaRPr lang="en-GB" b="0" i="0" dirty="0">
              <a:solidFill>
                <a:srgbClr val="1D2228"/>
              </a:solidFill>
              <a:effectLst/>
              <a:latin typeface="Helvetica Neue"/>
            </a:endParaRPr>
          </a:p>
          <a:p>
            <a:r>
              <a:rPr lang="en-GB" b="0" i="0" dirty="0">
                <a:solidFill>
                  <a:srgbClr val="1D2228"/>
                </a:solidFill>
                <a:effectLst/>
                <a:latin typeface="Helvetica Neue"/>
              </a:rPr>
              <a:t>* Quiet and withdrawn during free-play activities.</a:t>
            </a:r>
          </a:p>
          <a:p>
            <a:r>
              <a:rPr lang="en-GB" b="0" i="0" dirty="0">
                <a:solidFill>
                  <a:srgbClr val="1D2228"/>
                </a:solidFill>
                <a:effectLst/>
                <a:latin typeface="Helvetica Neue"/>
              </a:rPr>
              <a:t>* Becomes distressed when separated from his mother.</a:t>
            </a:r>
          </a:p>
          <a:p>
            <a:r>
              <a:rPr lang="en-GB" b="0" i="0" dirty="0">
                <a:solidFill>
                  <a:srgbClr val="1D2228"/>
                </a:solidFill>
                <a:effectLst/>
                <a:latin typeface="Helvetica Neue"/>
              </a:rPr>
              <a:t>* Displays delays in language development.</a:t>
            </a:r>
          </a:p>
          <a:p>
            <a:r>
              <a:rPr lang="en-GB" b="0" i="0" dirty="0">
                <a:solidFill>
                  <a:srgbClr val="1D2228"/>
                </a:solidFill>
                <a:effectLst/>
                <a:latin typeface="Helvetica Neue"/>
              </a:rPr>
              <a:t>* Experiences difficulties engaging in group activities.</a:t>
            </a:r>
          </a:p>
          <a:p>
            <a:r>
              <a:rPr lang="en-GB" b="0" i="0" dirty="0">
                <a:solidFill>
                  <a:srgbClr val="1D2228"/>
                </a:solidFill>
                <a:effectLst/>
                <a:latin typeface="Helvetica Neue"/>
              </a:rPr>
              <a:t>* Reported by his mother as being “clingy” and rarely playing independently.</a:t>
            </a:r>
          </a:p>
        </p:txBody>
      </p:sp>
    </p:spTree>
    <p:extLst>
      <p:ext uri="{BB962C8B-B14F-4D97-AF65-F5344CB8AC3E}">
        <p14:creationId xmlns:p14="http://schemas.microsoft.com/office/powerpoint/2010/main" val="602984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4C0A4-D16B-8F13-900D-34B81D825246}"/>
              </a:ext>
            </a:extLst>
          </p:cNvPr>
          <p:cNvSpPr>
            <a:spLocks noGrp="1"/>
          </p:cNvSpPr>
          <p:nvPr>
            <p:ph type="title"/>
          </p:nvPr>
        </p:nvSpPr>
        <p:spPr>
          <a:xfrm rot="10800000" flipV="1">
            <a:off x="2638239" y="456591"/>
            <a:ext cx="6112815" cy="1069310"/>
          </a:xfrm>
        </p:spPr>
        <p:txBody>
          <a:bodyPr/>
          <a:lstStyle/>
          <a:p>
            <a:r>
              <a:rPr lang="en-GB" dirty="0"/>
              <a:t>Purpose</a:t>
            </a:r>
            <a:endParaRPr lang="en-US" dirty="0"/>
          </a:p>
        </p:txBody>
      </p:sp>
      <p:sp>
        <p:nvSpPr>
          <p:cNvPr id="3" name="Content Placeholder 2">
            <a:extLst>
              <a:ext uri="{FF2B5EF4-FFF2-40B4-BE49-F238E27FC236}">
                <a16:creationId xmlns:a16="http://schemas.microsoft.com/office/drawing/2014/main" id="{4B0DE6E4-4C41-F43B-750C-86EDE30E02D5}"/>
              </a:ext>
            </a:extLst>
          </p:cNvPr>
          <p:cNvSpPr>
            <a:spLocks noGrp="1"/>
          </p:cNvSpPr>
          <p:nvPr>
            <p:ph idx="1"/>
          </p:nvPr>
        </p:nvSpPr>
        <p:spPr>
          <a:xfrm>
            <a:off x="788634" y="1683017"/>
            <a:ext cx="10515600" cy="4351338"/>
          </a:xfrm>
        </p:spPr>
        <p:txBody>
          <a:bodyPr>
            <a:normAutofit/>
          </a:bodyPr>
          <a:lstStyle/>
          <a:p>
            <a:r>
              <a:rPr lang="en-GB" b="0" i="0" dirty="0">
                <a:solidFill>
                  <a:srgbClr val="1D2228"/>
                </a:solidFill>
                <a:effectLst/>
                <a:latin typeface="Helvetica Neue"/>
              </a:rPr>
              <a:t>Purpose </a:t>
            </a:r>
          </a:p>
          <a:p>
            <a:r>
              <a:rPr lang="en-GB" b="0" i="0" dirty="0">
                <a:solidFill>
                  <a:srgbClr val="1D2228"/>
                </a:solidFill>
                <a:effectLst/>
                <a:latin typeface="Helvetica Neue"/>
              </a:rPr>
              <a:t>To analyse how Isaac’s early experiences may have influenced his emotional, social, and language development using Bowlby’s Attachment Theory, and to propose appropriate support strategies.</a:t>
            </a:r>
          </a:p>
        </p:txBody>
      </p:sp>
    </p:spTree>
    <p:extLst>
      <p:ext uri="{BB962C8B-B14F-4D97-AF65-F5344CB8AC3E}">
        <p14:creationId xmlns:p14="http://schemas.microsoft.com/office/powerpoint/2010/main" val="580126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0A5AC-A6EF-6424-B24A-D79D6228EA97}"/>
              </a:ext>
            </a:extLst>
          </p:cNvPr>
          <p:cNvSpPr>
            <a:spLocks noGrp="1"/>
          </p:cNvSpPr>
          <p:nvPr>
            <p:ph type="title"/>
          </p:nvPr>
        </p:nvSpPr>
        <p:spPr/>
        <p:txBody>
          <a:bodyPr/>
          <a:lstStyle/>
          <a:p>
            <a:r>
              <a:rPr lang="en-GB" dirty="0"/>
              <a:t>What to say (speaker notes) </a:t>
            </a:r>
            <a:endParaRPr lang="en-US" dirty="0"/>
          </a:p>
        </p:txBody>
      </p:sp>
      <p:sp>
        <p:nvSpPr>
          <p:cNvPr id="3" name="Content Placeholder 2">
            <a:extLst>
              <a:ext uri="{FF2B5EF4-FFF2-40B4-BE49-F238E27FC236}">
                <a16:creationId xmlns:a16="http://schemas.microsoft.com/office/drawing/2014/main" id="{AE196575-55A2-C987-0BE5-893ECDC40875}"/>
              </a:ext>
            </a:extLst>
          </p:cNvPr>
          <p:cNvSpPr>
            <a:spLocks noGrp="1"/>
          </p:cNvSpPr>
          <p:nvPr>
            <p:ph idx="1"/>
          </p:nvPr>
        </p:nvSpPr>
        <p:spPr>
          <a:xfrm>
            <a:off x="1244205" y="2506662"/>
            <a:ext cx="10515600" cy="4351338"/>
          </a:xfrm>
        </p:spPr>
        <p:txBody>
          <a:bodyPr>
            <a:normAutofit/>
          </a:bodyPr>
          <a:lstStyle/>
          <a:p>
            <a:pPr marL="0" indent="0">
              <a:buNone/>
            </a:pPr>
            <a:br>
              <a:rPr lang="en-GB" dirty="0">
                <a:effectLst/>
              </a:rPr>
            </a:br>
            <a:endParaRPr lang="en-GB" dirty="0">
              <a:effectLst/>
            </a:endParaRPr>
          </a:p>
          <a:p>
            <a:r>
              <a:rPr lang="en-GB" dirty="0">
                <a:effectLst/>
              </a:rPr>
              <a:t>“Isaac is a four-year-old child attending a Children’s Centre in London. He lives with his mother, who is a single parent experiencing post-natal depression and has limited social support. The family has recently moved to London and Isaac has experienced several disruptions in his childcare arrangements over the last two years.</a:t>
            </a:r>
          </a:p>
          <a:p>
            <a:br>
              <a:rPr lang="en-GB" dirty="0">
                <a:effectLst/>
              </a:rPr>
            </a:br>
            <a:endParaRPr lang="en-US" dirty="0"/>
          </a:p>
        </p:txBody>
      </p:sp>
    </p:spTree>
    <p:extLst>
      <p:ext uri="{BB962C8B-B14F-4D97-AF65-F5344CB8AC3E}">
        <p14:creationId xmlns:p14="http://schemas.microsoft.com/office/powerpoint/2010/main" val="1136948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3E17F-E408-C98C-2F47-24CAD51BA504}"/>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AB00B548-E6CA-E8DE-9E79-8BF4293B0E4C}"/>
              </a:ext>
            </a:extLst>
          </p:cNvPr>
          <p:cNvSpPr>
            <a:spLocks noGrp="1"/>
          </p:cNvSpPr>
          <p:nvPr>
            <p:ph idx="1"/>
          </p:nvPr>
        </p:nvSpPr>
        <p:spPr/>
        <p:txBody>
          <a:bodyPr/>
          <a:lstStyle/>
          <a:p>
            <a:r>
              <a:rPr lang="en-GB" dirty="0">
                <a:effectLst/>
              </a:rPr>
              <a:t>Staff at the centre have noticed that Isaac is often quiet and withdrawn during free play. He becomes distressed when separated from his mother, has delays in language development, and struggles to engage in group activities. His mother also reports that he is very clingy and rarely plays independently.</a:t>
            </a:r>
          </a:p>
          <a:p>
            <a:br>
              <a:rPr lang="en-GB" dirty="0">
                <a:effectLst/>
              </a:rPr>
            </a:br>
            <a:endParaRPr lang="en-US" dirty="0"/>
          </a:p>
        </p:txBody>
      </p:sp>
    </p:spTree>
    <p:extLst>
      <p:ext uri="{BB962C8B-B14F-4D97-AF65-F5344CB8AC3E}">
        <p14:creationId xmlns:p14="http://schemas.microsoft.com/office/powerpoint/2010/main" val="39885101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5103CB-6EE5-694D-31B8-A6FB204554B4}"/>
              </a:ext>
            </a:extLst>
          </p:cNvPr>
          <p:cNvSpPr>
            <a:spLocks noGrp="1"/>
          </p:cNvSpPr>
          <p:nvPr>
            <p:ph idx="1"/>
          </p:nvPr>
        </p:nvSpPr>
        <p:spPr>
          <a:xfrm>
            <a:off x="1005899" y="1544596"/>
            <a:ext cx="10515600" cy="4351338"/>
          </a:xfrm>
        </p:spPr>
        <p:txBody>
          <a:bodyPr>
            <a:normAutofit/>
          </a:bodyPr>
          <a:lstStyle/>
          <a:p>
            <a:r>
              <a:rPr lang="en-GB">
                <a:effectLst/>
              </a:rPr>
              <a:t>Isaac becomes distressed when separated from his mother. According to Bowlby’s Attachment Theory, this behaviour may indicate separation anxiety and a strong need for reassurance from his primary caregiver. His mother’s post-natal depression and the disruptions in childcare arrangements may have affected his sense of security, making it more difficult for him to cope when she is not present.”</a:t>
            </a:r>
          </a:p>
          <a:p>
            <a:br>
              <a:rPr lang="en-GB">
                <a:effectLst/>
              </a:rPr>
            </a:br>
            <a:endParaRPr lang="en-GB">
              <a:effectLst/>
            </a:endParaRPr>
          </a:p>
          <a:p>
            <a:r>
              <a:rPr lang="en-GB">
                <a:effectLst/>
              </a:rPr>
              <a:t>Or as a simple bullet point on the slide:</a:t>
            </a:r>
          </a:p>
          <a:p>
            <a:br>
              <a:rPr lang="en-GB">
                <a:effectLst/>
              </a:rPr>
            </a:br>
            <a:endParaRPr lang="en-GB">
              <a:effectLst/>
            </a:endParaRPr>
          </a:p>
          <a:p>
            <a:r>
              <a:rPr lang="en-GB">
                <a:effectLst/>
              </a:rPr>
              <a:t>* Distressed during separation from his mother, suggesting possible attachment insecurity and anxiety.</a:t>
            </a:r>
          </a:p>
          <a:p>
            <a:br>
              <a:rPr lang="en-GB">
                <a:effectLst/>
              </a:rPr>
            </a:br>
            <a:endParaRPr lang="en-US"/>
          </a:p>
        </p:txBody>
      </p:sp>
    </p:spTree>
    <p:extLst>
      <p:ext uri="{BB962C8B-B14F-4D97-AF65-F5344CB8AC3E}">
        <p14:creationId xmlns:p14="http://schemas.microsoft.com/office/powerpoint/2010/main" val="2802248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72497B7A-470C-15B7-727F-75D102ADC460}"/>
              </a:ext>
            </a:extLst>
          </p:cNvPr>
          <p:cNvSpPr>
            <a:spLocks noGrp="1"/>
          </p:cNvSpPr>
          <p:nvPr>
            <p:ph idx="1"/>
          </p:nvPr>
        </p:nvSpPr>
        <p:spPr/>
        <p:txBody>
          <a:bodyPr>
            <a:normAutofit lnSpcReduction="10000"/>
          </a:bodyPr>
          <a:lstStyle/>
          <a:p>
            <a:r>
              <a:rPr lang="en-GB" b="0" i="0">
                <a:solidFill>
                  <a:srgbClr val="1D2228"/>
                </a:solidFill>
                <a:effectLst/>
                <a:latin typeface="Helvetica Neue"/>
              </a:rPr>
              <a:t>Observed Concerns</a:t>
            </a:r>
          </a:p>
          <a:p>
            <a:br>
              <a:rPr lang="en-GB" b="0" i="0">
                <a:solidFill>
                  <a:srgbClr val="1D2228"/>
                </a:solidFill>
                <a:effectLst/>
                <a:latin typeface="Helvetica Neue"/>
              </a:rPr>
            </a:br>
            <a:endParaRPr lang="en-GB" b="0" i="0">
              <a:solidFill>
                <a:srgbClr val="1D2228"/>
              </a:solidFill>
              <a:effectLst/>
              <a:latin typeface="Helvetica Neue"/>
            </a:endParaRPr>
          </a:p>
          <a:p>
            <a:r>
              <a:rPr lang="en-GB" b="0" i="0">
                <a:solidFill>
                  <a:srgbClr val="1D2228"/>
                </a:solidFill>
                <a:effectLst/>
                <a:latin typeface="Helvetica Neue"/>
              </a:rPr>
              <a:t>* Quiet and withdrawn during free-play activities.</a:t>
            </a:r>
          </a:p>
          <a:p>
            <a:r>
              <a:rPr lang="en-GB" b="0" i="0">
                <a:solidFill>
                  <a:srgbClr val="1D2228"/>
                </a:solidFill>
                <a:effectLst/>
                <a:latin typeface="Helvetica Neue"/>
              </a:rPr>
              <a:t>* Becomes distressed when separated from his mother.</a:t>
            </a:r>
          </a:p>
          <a:p>
            <a:r>
              <a:rPr lang="en-GB" b="0" i="0">
                <a:solidFill>
                  <a:srgbClr val="1D2228"/>
                </a:solidFill>
                <a:effectLst/>
                <a:latin typeface="Helvetica Neue"/>
              </a:rPr>
              <a:t>* Displays delays in language development.</a:t>
            </a:r>
          </a:p>
          <a:p>
            <a:r>
              <a:rPr lang="en-GB" b="0" i="0">
                <a:solidFill>
                  <a:srgbClr val="1D2228"/>
                </a:solidFill>
                <a:effectLst/>
                <a:latin typeface="Helvetica Neue"/>
              </a:rPr>
              <a:t>* Experiences difficulties engaging in group activities.</a:t>
            </a:r>
          </a:p>
          <a:p>
            <a:r>
              <a:rPr lang="en-GB" b="0" i="0">
                <a:solidFill>
                  <a:srgbClr val="1D2228"/>
                </a:solidFill>
                <a:effectLst/>
                <a:latin typeface="Helvetica Neue"/>
              </a:rPr>
              <a:t>* Reported by his mother as being “clingy” and rarely playing independently.</a:t>
            </a:r>
          </a:p>
        </p:txBody>
      </p:sp>
    </p:spTree>
    <p:extLst>
      <p:ext uri="{BB962C8B-B14F-4D97-AF65-F5344CB8AC3E}">
        <p14:creationId xmlns:p14="http://schemas.microsoft.com/office/powerpoint/2010/main" val="19547504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015EE-D1A3-6258-5E24-D30D73BAF425}"/>
              </a:ext>
            </a:extLst>
          </p:cNvPr>
          <p:cNvSpPr>
            <a:spLocks noGrp="1"/>
          </p:cNvSpPr>
          <p:nvPr>
            <p:ph type="title"/>
          </p:nvPr>
        </p:nvSpPr>
        <p:spPr/>
        <p:txBody>
          <a:bodyPr/>
          <a:lstStyle/>
          <a:p>
            <a:r>
              <a:rPr lang="en-GB" dirty="0"/>
              <a:t>Speaker notes</a:t>
            </a:r>
            <a:endParaRPr lang="en-US" dirty="0"/>
          </a:p>
        </p:txBody>
      </p:sp>
      <p:sp>
        <p:nvSpPr>
          <p:cNvPr id="3" name="Content Placeholder 2">
            <a:extLst>
              <a:ext uri="{FF2B5EF4-FFF2-40B4-BE49-F238E27FC236}">
                <a16:creationId xmlns:a16="http://schemas.microsoft.com/office/drawing/2014/main" id="{9C4493F5-130F-956F-ED87-114D9EBA9061}"/>
              </a:ext>
            </a:extLst>
          </p:cNvPr>
          <p:cNvSpPr>
            <a:spLocks noGrp="1"/>
          </p:cNvSpPr>
          <p:nvPr>
            <p:ph idx="1"/>
          </p:nvPr>
        </p:nvSpPr>
        <p:spPr/>
        <p:txBody>
          <a:bodyPr/>
          <a:lstStyle/>
          <a:p>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Isaac’s circumstances suggest that several risk factors may be affecting his development, including maternal mental health difficulties, disrupted caregiving experiences, and recent family transitions. These factors make Bowlby’s Attachment Theory particularly relevant for understanding his behaviour and developmental needs.</a:t>
            </a:r>
          </a:p>
        </p:txBody>
      </p:sp>
    </p:spTree>
    <p:extLst>
      <p:ext uri="{BB962C8B-B14F-4D97-AF65-F5344CB8AC3E}">
        <p14:creationId xmlns:p14="http://schemas.microsoft.com/office/powerpoint/2010/main" val="394425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93D66-79D7-F749-E7BE-1914C83FCE3F}"/>
              </a:ext>
            </a:extLst>
          </p:cNvPr>
          <p:cNvSpPr>
            <a:spLocks noGrp="1"/>
          </p:cNvSpPr>
          <p:nvPr>
            <p:ph type="title"/>
          </p:nvPr>
        </p:nvSpPr>
        <p:spPr/>
        <p:txBody>
          <a:bodyPr/>
          <a:lstStyle/>
          <a:p>
            <a:r>
              <a:rPr lang="en-GB" dirty="0"/>
              <a:t>Who is </a:t>
            </a:r>
            <a:r>
              <a:rPr lang="en-GB" dirty="0" err="1"/>
              <a:t>isaac</a:t>
            </a:r>
            <a:endParaRPr lang="en-US" dirty="0"/>
          </a:p>
        </p:txBody>
      </p:sp>
      <p:sp>
        <p:nvSpPr>
          <p:cNvPr id="3" name="Content Placeholder 2">
            <a:extLst>
              <a:ext uri="{FF2B5EF4-FFF2-40B4-BE49-F238E27FC236}">
                <a16:creationId xmlns:a16="http://schemas.microsoft.com/office/drawing/2014/main" id="{F84936BF-CF4C-2331-9F67-4F5A999DE3FB}"/>
              </a:ext>
            </a:extLst>
          </p:cNvPr>
          <p:cNvSpPr>
            <a:spLocks noGrp="1"/>
          </p:cNvSpPr>
          <p:nvPr>
            <p:ph idx="1"/>
          </p:nvPr>
        </p:nvSpPr>
        <p:spPr/>
        <p:txBody>
          <a:bodyPr>
            <a:normAutofit lnSpcReduction="10000"/>
          </a:bodyPr>
          <a:lstStyle/>
          <a:p>
            <a:pPr marL="0" indent="0">
              <a:buNone/>
            </a:pPr>
            <a:endParaRPr lang="en-GB" dirty="0">
              <a:effectLst/>
            </a:endParaRPr>
          </a:p>
          <a:p>
            <a:br>
              <a:rPr lang="en-GB" dirty="0">
                <a:effectLst/>
              </a:rPr>
            </a:br>
            <a:endParaRPr lang="en-GB" dirty="0">
              <a:effectLst/>
            </a:endParaRPr>
          </a:p>
          <a:p>
            <a:r>
              <a:rPr lang="en-GB" dirty="0">
                <a:effectLst/>
              </a:rPr>
              <a:t>* 4-year-old boy attending a Children’s Centre</a:t>
            </a:r>
          </a:p>
          <a:p>
            <a:r>
              <a:rPr lang="en-GB" dirty="0">
                <a:effectLst/>
              </a:rPr>
              <a:t>* Lives with his mother, who experiences post-natal depression</a:t>
            </a:r>
          </a:p>
          <a:p>
            <a:r>
              <a:rPr lang="en-GB" dirty="0">
                <a:effectLst/>
              </a:rPr>
              <a:t>* Family recently moved to London</a:t>
            </a:r>
          </a:p>
          <a:p>
            <a:r>
              <a:rPr lang="en-GB" dirty="0">
                <a:effectLst/>
              </a:rPr>
              <a:t>* Experienced disrupted childcare arrangements</a:t>
            </a:r>
          </a:p>
          <a:p>
            <a:br>
              <a:rPr lang="en-GB" dirty="0">
                <a:effectLst/>
              </a:rPr>
            </a:br>
            <a:endParaRPr lang="en-US" dirty="0"/>
          </a:p>
        </p:txBody>
      </p:sp>
    </p:spTree>
    <p:extLst>
      <p:ext uri="{BB962C8B-B14F-4D97-AF65-F5344CB8AC3E}">
        <p14:creationId xmlns:p14="http://schemas.microsoft.com/office/powerpoint/2010/main" val="4232492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8556B-76ED-BB5F-FD28-0898A1ABDEC5}"/>
              </a:ext>
            </a:extLst>
          </p:cNvPr>
          <p:cNvSpPr>
            <a:spLocks noGrp="1"/>
          </p:cNvSpPr>
          <p:nvPr>
            <p:ph type="title"/>
          </p:nvPr>
        </p:nvSpPr>
        <p:spPr/>
        <p:txBody>
          <a:bodyPr/>
          <a:lstStyle/>
          <a:p>
            <a:r>
              <a:rPr lang="en-GB" dirty="0"/>
              <a:t>Observed concerns</a:t>
            </a:r>
            <a:endParaRPr lang="en-US" dirty="0"/>
          </a:p>
        </p:txBody>
      </p:sp>
      <p:sp>
        <p:nvSpPr>
          <p:cNvPr id="3" name="Content Placeholder 2">
            <a:extLst>
              <a:ext uri="{FF2B5EF4-FFF2-40B4-BE49-F238E27FC236}">
                <a16:creationId xmlns:a16="http://schemas.microsoft.com/office/drawing/2014/main" id="{E08024DB-23B1-DC6F-56DB-E89C8EF5D946}"/>
              </a:ext>
            </a:extLst>
          </p:cNvPr>
          <p:cNvSpPr>
            <a:spLocks noGrp="1"/>
          </p:cNvSpPr>
          <p:nvPr>
            <p:ph idx="1"/>
          </p:nvPr>
        </p:nvSpPr>
        <p:spPr/>
        <p:txBody>
          <a:bodyPr/>
          <a:lstStyle/>
          <a:p>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Quiet and withdrawn</a:t>
            </a:r>
          </a:p>
          <a:p>
            <a:r>
              <a:rPr lang="en-GB" b="0" i="0" dirty="0">
                <a:solidFill>
                  <a:srgbClr val="1D2228"/>
                </a:solidFill>
                <a:effectLst/>
                <a:latin typeface="Helvetica Neue"/>
              </a:rPr>
              <a:t>* Distressed when separated from mother</a:t>
            </a:r>
          </a:p>
          <a:p>
            <a:r>
              <a:rPr lang="en-GB" b="0" i="0" dirty="0">
                <a:solidFill>
                  <a:srgbClr val="1D2228"/>
                </a:solidFill>
                <a:effectLst/>
                <a:latin typeface="Helvetica Neue"/>
              </a:rPr>
              <a:t>* Delayed language development</a:t>
            </a:r>
          </a:p>
          <a:p>
            <a:r>
              <a:rPr lang="en-GB" b="0" i="0" dirty="0">
                <a:solidFill>
                  <a:srgbClr val="1D2228"/>
                </a:solidFill>
                <a:effectLst/>
                <a:latin typeface="Helvetica Neue"/>
              </a:rPr>
              <a:t>* Difficulty joining group activities</a:t>
            </a:r>
          </a:p>
          <a:p>
            <a:r>
              <a:rPr lang="en-GB" b="0" i="0" dirty="0">
                <a:solidFill>
                  <a:srgbClr val="1D2228"/>
                </a:solidFill>
                <a:effectLst/>
                <a:latin typeface="Helvetica Neue"/>
              </a:rPr>
              <a:t>* Described as “</a:t>
            </a:r>
          </a:p>
        </p:txBody>
      </p:sp>
    </p:spTree>
    <p:extLst>
      <p:ext uri="{BB962C8B-B14F-4D97-AF65-F5344CB8AC3E}">
        <p14:creationId xmlns:p14="http://schemas.microsoft.com/office/powerpoint/2010/main" val="41504357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E8FBE-29D5-7236-E8E0-B295DE5E534F}"/>
              </a:ext>
            </a:extLst>
          </p:cNvPr>
          <p:cNvSpPr>
            <a:spLocks noGrp="1"/>
          </p:cNvSpPr>
          <p:nvPr>
            <p:ph type="title"/>
          </p:nvPr>
        </p:nvSpPr>
        <p:spPr/>
        <p:txBody>
          <a:bodyPr/>
          <a:lstStyle/>
          <a:p>
            <a:r>
              <a:rPr lang="en-GB" dirty="0"/>
              <a:t>Purpose</a:t>
            </a:r>
            <a:endParaRPr lang="en-US" dirty="0"/>
          </a:p>
        </p:txBody>
      </p:sp>
      <p:sp>
        <p:nvSpPr>
          <p:cNvPr id="3" name="Content Placeholder 2">
            <a:extLst>
              <a:ext uri="{FF2B5EF4-FFF2-40B4-BE49-F238E27FC236}">
                <a16:creationId xmlns:a16="http://schemas.microsoft.com/office/drawing/2014/main" id="{03130FE8-FCC6-6078-EB3A-13CBDECB327F}"/>
              </a:ext>
            </a:extLst>
          </p:cNvPr>
          <p:cNvSpPr>
            <a:spLocks noGrp="1"/>
          </p:cNvSpPr>
          <p:nvPr>
            <p:ph idx="1"/>
          </p:nvPr>
        </p:nvSpPr>
        <p:spPr/>
        <p:txBody>
          <a:bodyPr>
            <a:normAutofit fontScale="55000" lnSpcReduction="20000"/>
          </a:bodyPr>
          <a:lstStyle/>
          <a:p>
            <a:pPr marL="0" indent="0">
              <a:buNone/>
            </a:pPr>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To analyse Isaac’s development using Bowlby’s Attachment Theory</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What to say (Speaker Notes)</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“Isaac is a four-year-old child attending a Children’s Centre in London. He lives with his mother, who is a single parent experiencing post-natal depression and has limited social support. The family has recently moved to London and Isaac has experienced several disruptions in his childcare arrangements over the last two years.</a:t>
            </a:r>
          </a:p>
        </p:txBody>
      </p:sp>
    </p:spTree>
    <p:extLst>
      <p:ext uri="{BB962C8B-B14F-4D97-AF65-F5344CB8AC3E}">
        <p14:creationId xmlns:p14="http://schemas.microsoft.com/office/powerpoint/2010/main" val="350417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11ED4-56CD-68F9-140C-31A7D4EE24B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0F9D4BF-F851-9ED1-79A2-797443147955}"/>
              </a:ext>
            </a:extLst>
          </p:cNvPr>
          <p:cNvSpPr>
            <a:spLocks noGrp="1"/>
          </p:cNvSpPr>
          <p:nvPr>
            <p:ph idx="1"/>
          </p:nvPr>
        </p:nvSpPr>
        <p:spPr/>
        <p:txBody>
          <a:bodyPr>
            <a:normAutofit fontScale="92500" lnSpcReduction="20000"/>
          </a:bodyPr>
          <a:lstStyle/>
          <a:p>
            <a:r>
              <a:rPr lang="en-GB">
                <a:effectLst/>
              </a:rPr>
              <a:t>Staff at the centre have noticed that Isaac is often quiet and withdrawn during free play. He becomes distressed when separated from his mother, has delays in language development, and struggles to engage in group activities. His mother also reports that he is very clingy and rarely plays independently.</a:t>
            </a:r>
          </a:p>
          <a:p>
            <a:br>
              <a:rPr lang="en-GB">
                <a:effectLst/>
              </a:rPr>
            </a:br>
            <a:endParaRPr lang="en-GB">
              <a:effectLst/>
            </a:endParaRPr>
          </a:p>
          <a:p>
            <a:r>
              <a:rPr lang="en-GB">
                <a:effectLst/>
              </a:rPr>
              <a:t>These experiences suggest that Isaac may be experiencing difficulties related to attachment and emotional security. Therefore, Bowlby’s Attachment Theory will be used to explore how his early experiences may have influenced his emotional, social, and language development.”</a:t>
            </a:r>
          </a:p>
          <a:p>
            <a:br>
              <a:rPr lang="en-GB">
                <a:effectLst/>
              </a:rPr>
            </a:br>
            <a:endParaRPr lang="en-US"/>
          </a:p>
        </p:txBody>
      </p:sp>
    </p:spTree>
    <p:extLst>
      <p:ext uri="{BB962C8B-B14F-4D97-AF65-F5344CB8AC3E}">
        <p14:creationId xmlns:p14="http://schemas.microsoft.com/office/powerpoint/2010/main" val="4021312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7E328-85E9-03E6-2580-67E7FC32D66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CEB78C1-9E4B-80F2-4544-79F387D44A78}"/>
              </a:ext>
            </a:extLst>
          </p:cNvPr>
          <p:cNvSpPr>
            <a:spLocks noGrp="1"/>
          </p:cNvSpPr>
          <p:nvPr>
            <p:ph idx="1"/>
          </p:nvPr>
        </p:nvSpPr>
        <p:spPr/>
        <p:txBody>
          <a:bodyPr>
            <a:normAutofit fontScale="70000" lnSpcReduction="20000"/>
          </a:bodyPr>
          <a:lstStyle/>
          <a:p>
            <a:r>
              <a:rPr lang="en-GB">
                <a:effectLst/>
              </a:rPr>
              <a:t>Isaac becomes distressed when separated from his mother. According to Bowlby’s Attachment Theory, this behaviour may indicate separation anxiety and a strong need for reassurance from his primary caregiver. His mother’s post-natal depression and the disruptions in childcare arrangements may have affected his sense of security, making it more difficult for him to cope when she is not present.”</a:t>
            </a:r>
          </a:p>
          <a:p>
            <a:br>
              <a:rPr lang="en-GB">
                <a:effectLst/>
              </a:rPr>
            </a:br>
            <a:endParaRPr lang="en-GB">
              <a:effectLst/>
            </a:endParaRPr>
          </a:p>
          <a:p>
            <a:r>
              <a:rPr lang="en-GB">
                <a:effectLst/>
              </a:rPr>
              <a:t>Or as a simple bullet point on the slide:</a:t>
            </a:r>
          </a:p>
          <a:p>
            <a:br>
              <a:rPr lang="en-GB">
                <a:effectLst/>
              </a:rPr>
            </a:br>
            <a:endParaRPr lang="en-GB">
              <a:effectLst/>
            </a:endParaRPr>
          </a:p>
          <a:p>
            <a:r>
              <a:rPr lang="en-GB">
                <a:effectLst/>
              </a:rPr>
              <a:t>* Distressed during separation from his mother, suggesting possible attachment insecurity and anxiety.</a:t>
            </a:r>
          </a:p>
          <a:p>
            <a:br>
              <a:rPr lang="en-GB">
                <a:effectLst/>
              </a:rPr>
            </a:br>
            <a:endParaRPr lang="en-US"/>
          </a:p>
        </p:txBody>
      </p:sp>
    </p:spTree>
    <p:extLst>
      <p:ext uri="{BB962C8B-B14F-4D97-AF65-F5344CB8AC3E}">
        <p14:creationId xmlns:p14="http://schemas.microsoft.com/office/powerpoint/2010/main" val="8191716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392B5-C3AF-129B-918F-818F06C763CF}"/>
              </a:ext>
            </a:extLst>
          </p:cNvPr>
          <p:cNvSpPr>
            <a:spLocks noGrp="1"/>
          </p:cNvSpPr>
          <p:nvPr>
            <p:ph type="title"/>
          </p:nvPr>
        </p:nvSpPr>
        <p:spPr/>
        <p:txBody>
          <a:bodyPr/>
          <a:lstStyle/>
          <a:p>
            <a:r>
              <a:rPr lang="en-GB" dirty="0"/>
              <a:t>What to say (Speaker Notes) </a:t>
            </a:r>
            <a:endParaRPr lang="en-US" dirty="0"/>
          </a:p>
        </p:txBody>
      </p:sp>
      <p:sp>
        <p:nvSpPr>
          <p:cNvPr id="3" name="Content Placeholder 2">
            <a:extLst>
              <a:ext uri="{FF2B5EF4-FFF2-40B4-BE49-F238E27FC236}">
                <a16:creationId xmlns:a16="http://schemas.microsoft.com/office/drawing/2014/main" id="{8B2099D5-443A-AB59-C9B7-144B509896C0}"/>
              </a:ext>
            </a:extLst>
          </p:cNvPr>
          <p:cNvSpPr>
            <a:spLocks noGrp="1"/>
          </p:cNvSpPr>
          <p:nvPr>
            <p:ph idx="1"/>
          </p:nvPr>
        </p:nvSpPr>
        <p:spPr/>
        <p:txBody>
          <a:bodyPr>
            <a:normAutofit fontScale="92500" lnSpcReduction="10000"/>
          </a:bodyPr>
          <a:lstStyle/>
          <a:p>
            <a:pPr marL="0" indent="0">
              <a:buNone/>
            </a:pPr>
            <a:endParaRPr lang="en-GB" dirty="0">
              <a:effectLst/>
            </a:endParaRPr>
          </a:p>
          <a:p>
            <a:br>
              <a:rPr lang="en-GB" dirty="0">
                <a:effectLst/>
              </a:rPr>
            </a:br>
            <a:endParaRPr lang="en-GB" dirty="0">
              <a:effectLst/>
            </a:endParaRPr>
          </a:p>
          <a:p>
            <a:r>
              <a:rPr lang="en-GB" dirty="0">
                <a:effectLst/>
              </a:rPr>
              <a:t>“Isaac shows delays in language development. Bowlby suggested that secure attachments provide children with a safe and supportive environment for learning and communication. Because Isaac’s mother has experienced post-natal depression and the family has faced disruptions in childcare, he may have had fewer opportunities for consistent interaction and language stimulation. These factors may have contributed to delays in his language development.”</a:t>
            </a:r>
          </a:p>
          <a:p>
            <a:br>
              <a:rPr lang="en-GB" dirty="0">
                <a:effectLst/>
              </a:rPr>
            </a:br>
            <a:endParaRPr lang="en-US" dirty="0"/>
          </a:p>
        </p:txBody>
      </p:sp>
    </p:spTree>
    <p:extLst>
      <p:ext uri="{BB962C8B-B14F-4D97-AF65-F5344CB8AC3E}">
        <p14:creationId xmlns:p14="http://schemas.microsoft.com/office/powerpoint/2010/main" val="34568553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D5F0C-D06E-341C-4CAD-C80830441F4B}"/>
              </a:ext>
            </a:extLst>
          </p:cNvPr>
          <p:cNvSpPr>
            <a:spLocks noGrp="1"/>
          </p:cNvSpPr>
          <p:nvPr>
            <p:ph type="title"/>
          </p:nvPr>
        </p:nvSpPr>
        <p:spPr/>
        <p:txBody>
          <a:bodyPr/>
          <a:lstStyle/>
          <a:p>
            <a:r>
              <a:rPr lang="en-GB" dirty="0"/>
              <a:t>Or a shorter version</a:t>
            </a:r>
            <a:endParaRPr lang="en-US" dirty="0"/>
          </a:p>
        </p:txBody>
      </p:sp>
      <p:sp>
        <p:nvSpPr>
          <p:cNvPr id="3" name="Content Placeholder 2">
            <a:extLst>
              <a:ext uri="{FF2B5EF4-FFF2-40B4-BE49-F238E27FC236}">
                <a16:creationId xmlns:a16="http://schemas.microsoft.com/office/drawing/2014/main" id="{6FBE2735-B136-4E46-5919-03B2DDBBBD29}"/>
              </a:ext>
            </a:extLst>
          </p:cNvPr>
          <p:cNvSpPr>
            <a:spLocks noGrp="1"/>
          </p:cNvSpPr>
          <p:nvPr>
            <p:ph idx="1"/>
          </p:nvPr>
        </p:nvSpPr>
        <p:spPr/>
        <p:txBody>
          <a:bodyPr>
            <a:normAutofit fontScale="92500" lnSpcReduction="10000"/>
          </a:bodyPr>
          <a:lstStyle/>
          <a:p>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“Isaac’s language delay may be linked to reduced opportunities for responsive communication and interaction, which are important for children’s learning and development.”</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This demonstrates how you are applying Bowlby’s Attachment Theory to Isaac’s experiences, which is a key requirement of the assessment.</a:t>
            </a:r>
          </a:p>
        </p:txBody>
      </p:sp>
    </p:spTree>
    <p:extLst>
      <p:ext uri="{BB962C8B-B14F-4D97-AF65-F5344CB8AC3E}">
        <p14:creationId xmlns:p14="http://schemas.microsoft.com/office/powerpoint/2010/main" val="529783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E7D6A-5D85-79C7-F9F5-81123772003D}"/>
              </a:ext>
            </a:extLst>
          </p:cNvPr>
          <p:cNvSpPr>
            <a:spLocks noGrp="1"/>
          </p:cNvSpPr>
          <p:nvPr>
            <p:ph type="title"/>
          </p:nvPr>
        </p:nvSpPr>
        <p:spPr>
          <a:xfrm>
            <a:off x="2231136" y="567511"/>
            <a:ext cx="7729728" cy="1188720"/>
          </a:xfrm>
        </p:spPr>
        <p:txBody>
          <a:bodyPr/>
          <a:lstStyle/>
          <a:p>
            <a:r>
              <a:rPr lang="en-GB" dirty="0"/>
              <a:t>Struggles to join group activities</a:t>
            </a:r>
            <a:endParaRPr lang="en-US" dirty="0"/>
          </a:p>
        </p:txBody>
      </p:sp>
      <p:sp>
        <p:nvSpPr>
          <p:cNvPr id="3" name="Content Placeholder 2">
            <a:extLst>
              <a:ext uri="{FF2B5EF4-FFF2-40B4-BE49-F238E27FC236}">
                <a16:creationId xmlns:a16="http://schemas.microsoft.com/office/drawing/2014/main" id="{455A0472-E59F-5E48-753A-3670BA7C81D3}"/>
              </a:ext>
            </a:extLst>
          </p:cNvPr>
          <p:cNvSpPr>
            <a:spLocks noGrp="1"/>
          </p:cNvSpPr>
          <p:nvPr>
            <p:ph idx="1"/>
          </p:nvPr>
        </p:nvSpPr>
        <p:spPr>
          <a:xfrm>
            <a:off x="838200" y="1719710"/>
            <a:ext cx="10515600" cy="4351338"/>
          </a:xfrm>
        </p:spPr>
        <p:txBody>
          <a:bodyPr>
            <a:normAutofit lnSpcReduction="10000"/>
          </a:bodyPr>
          <a:lstStyle/>
          <a:p>
            <a:endParaRPr lang="en-GB" b="0" i="0" dirty="0">
              <a:solidFill>
                <a:srgbClr val="1D2228"/>
              </a:solidFill>
              <a:effectLst/>
              <a:latin typeface="Helvetica Neue"/>
            </a:endParaRPr>
          </a:p>
          <a:p>
            <a:r>
              <a:rPr lang="en-GB" b="0" i="0" dirty="0">
                <a:solidFill>
                  <a:srgbClr val="1D2228"/>
                </a:solidFill>
                <a:effectLst/>
                <a:latin typeface="Helvetica Neue"/>
              </a:rPr>
              <a:t>His mother reports that he has difficulty sleeping, is “clingy,” and rarely plays independently at home.</a:t>
            </a:r>
          </a:p>
          <a:p>
            <a:r>
              <a:rPr lang="en-GB" b="0" i="0" dirty="0">
                <a:solidFill>
                  <a:srgbClr val="1D2228"/>
                </a:solidFill>
                <a:effectLst/>
                <a:latin typeface="Helvetica Neue"/>
              </a:rPr>
              <a:t>Your role is to analyse how Isaac’s early experiences may have shaped his development and to propose a support plan informed by psychological theory.</a:t>
            </a:r>
          </a:p>
          <a:p>
            <a:r>
              <a:rPr lang="en-GB" b="0" i="0" dirty="0">
                <a:solidFill>
                  <a:srgbClr val="1D2228"/>
                </a:solidFill>
                <a:effectLst/>
                <a:latin typeface="Helvetica Neue"/>
              </a:rPr>
              <a:t>Further Guidance:</a:t>
            </a:r>
          </a:p>
          <a:p>
            <a:r>
              <a:rPr lang="en-GB" b="0" i="0" dirty="0">
                <a:solidFill>
                  <a:srgbClr val="1D2228"/>
                </a:solidFill>
                <a:effectLst/>
                <a:latin typeface="Helvetica Neue"/>
              </a:rPr>
              <a:t>You must produce and deliver a 10 minute individual PowerPoint presentation that:</a:t>
            </a:r>
          </a:p>
          <a:p>
            <a:r>
              <a:rPr lang="en-GB" b="0" i="0" dirty="0">
                <a:solidFill>
                  <a:srgbClr val="1D2228"/>
                </a:solidFill>
                <a:effectLst/>
                <a:latin typeface="Helvetica Neue"/>
              </a:rPr>
              <a:t>1. Selects ONE lifespan development theory</a:t>
            </a:r>
          </a:p>
          <a:p>
            <a:r>
              <a:rPr lang="en-GB" b="0" i="0" dirty="0">
                <a:solidFill>
                  <a:srgbClr val="1D2228"/>
                </a:solidFill>
                <a:effectLst/>
                <a:latin typeface="Helvetica Neue"/>
              </a:rPr>
              <a:t>Choose one theory studied in this module, such as:</a:t>
            </a:r>
          </a:p>
          <a:p>
            <a:r>
              <a:rPr lang="en-GB" b="0" i="0" dirty="0">
                <a:solidFill>
                  <a:srgbClr val="1D2228"/>
                </a:solidFill>
                <a:effectLst/>
                <a:latin typeface="Helvetica Neue"/>
              </a:rPr>
              <a:t>Bowlby’s Attachment Theory, Piaget’s Cognitive Development Theory, Vygotsky’s Sociocultural Theory, Erikson’s Psychosocial Stages, Bandura’s Social Learning Theory, etc.</a:t>
            </a:r>
          </a:p>
          <a:p>
            <a:r>
              <a:rPr lang="en-GB" b="0" i="0" dirty="0">
                <a:solidFill>
                  <a:srgbClr val="1D2228"/>
                </a:solidFill>
                <a:effectLst/>
                <a:latin typeface="Helvetica Neue"/>
              </a:rPr>
              <a:t>2. Explains the theory clearly</a:t>
            </a:r>
          </a:p>
        </p:txBody>
      </p:sp>
    </p:spTree>
    <p:extLst>
      <p:ext uri="{BB962C8B-B14F-4D97-AF65-F5344CB8AC3E}">
        <p14:creationId xmlns:p14="http://schemas.microsoft.com/office/powerpoint/2010/main" val="4291757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A3D32-64FE-264E-A5C0-4CBFF35BA94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D39BD61-CA77-C05C-51DC-96F2704BF369}"/>
              </a:ext>
            </a:extLst>
          </p:cNvPr>
          <p:cNvSpPr>
            <a:spLocks noGrp="1"/>
          </p:cNvSpPr>
          <p:nvPr>
            <p:ph idx="1"/>
          </p:nvPr>
        </p:nvSpPr>
        <p:spPr/>
        <p:txBody>
          <a:bodyPr/>
          <a:lstStyle/>
          <a:p>
            <a:r>
              <a:rPr lang="en-GB" b="0" i="0">
                <a:solidFill>
                  <a:srgbClr val="1D2228"/>
                </a:solidFill>
                <a:effectLst/>
                <a:latin typeface="Helvetica Neue"/>
              </a:rPr>
              <a:t>Based on your assignment brief, Bowlby’s Attachment Theory is the best choice because Isaac’s difficulties are strongly connected to his relationship with his mother, her post-natal depression, and disrupted childcare arrangements.</a:t>
            </a:r>
          </a:p>
          <a:p>
            <a:br>
              <a:rPr lang="en-GB" b="0" i="0">
                <a:solidFill>
                  <a:srgbClr val="1D2228"/>
                </a:solidFill>
                <a:effectLst/>
                <a:latin typeface="Helvetica Neue"/>
              </a:rPr>
            </a:br>
            <a:endParaRPr lang="en-GB" b="0" i="0">
              <a:solidFill>
                <a:srgbClr val="1D2228"/>
              </a:solidFill>
              <a:effectLst/>
              <a:latin typeface="Helvetica Neue"/>
            </a:endParaRPr>
          </a:p>
          <a:p>
            <a:r>
              <a:rPr lang="en-GB" b="0" i="0">
                <a:solidFill>
                  <a:srgbClr val="1D2228"/>
                </a:solidFill>
                <a:effectLst/>
                <a:latin typeface="Helvetica Neue"/>
              </a:rPr>
              <a:t>For the section about Isaac’s observed difficulties, you could write:</a:t>
            </a:r>
          </a:p>
        </p:txBody>
      </p:sp>
    </p:spTree>
    <p:extLst>
      <p:ext uri="{BB962C8B-B14F-4D97-AF65-F5344CB8AC3E}">
        <p14:creationId xmlns:p14="http://schemas.microsoft.com/office/powerpoint/2010/main" val="9492217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F81F0-E42D-8960-6EE1-8DAC0E38E6D4}"/>
              </a:ext>
            </a:extLst>
          </p:cNvPr>
          <p:cNvSpPr>
            <a:spLocks noGrp="1"/>
          </p:cNvSpPr>
          <p:nvPr>
            <p:ph type="title"/>
          </p:nvPr>
        </p:nvSpPr>
        <p:spPr>
          <a:xfrm>
            <a:off x="2231136" y="964692"/>
            <a:ext cx="7729728" cy="1188720"/>
          </a:xfrm>
        </p:spPr>
        <p:txBody>
          <a:bodyPr/>
          <a:lstStyle/>
          <a:p>
            <a:r>
              <a:rPr lang="en-GB" dirty="0"/>
              <a:t>Observed Concerns </a:t>
            </a:r>
            <a:endParaRPr lang="en-US" dirty="0"/>
          </a:p>
        </p:txBody>
      </p:sp>
      <p:sp>
        <p:nvSpPr>
          <p:cNvPr id="3" name="Content Placeholder 2">
            <a:extLst>
              <a:ext uri="{FF2B5EF4-FFF2-40B4-BE49-F238E27FC236}">
                <a16:creationId xmlns:a16="http://schemas.microsoft.com/office/drawing/2014/main" id="{DD1A5F4E-5FD1-A480-191B-EEB3D0233A38}"/>
              </a:ext>
            </a:extLst>
          </p:cNvPr>
          <p:cNvSpPr>
            <a:spLocks noGrp="1"/>
          </p:cNvSpPr>
          <p:nvPr>
            <p:ph idx="1"/>
          </p:nvPr>
        </p:nvSpPr>
        <p:spPr/>
        <p:txBody>
          <a:bodyPr>
            <a:normAutofit lnSpcReduction="10000"/>
          </a:bodyPr>
          <a:lstStyle/>
          <a:p>
            <a:pPr marL="0" indent="0">
              <a:buNone/>
            </a:pPr>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Isaac struggles to join group activities and often appears withdrawn from his peers.</a:t>
            </a:r>
          </a:p>
          <a:p>
            <a:r>
              <a:rPr lang="en-GB" b="0" i="0" dirty="0">
                <a:solidFill>
                  <a:srgbClr val="1D2228"/>
                </a:solidFill>
                <a:effectLst/>
                <a:latin typeface="Helvetica Neue"/>
              </a:rPr>
              <a:t>* He becomes distressed when separated from his mother.</a:t>
            </a:r>
          </a:p>
          <a:p>
            <a:r>
              <a:rPr lang="en-GB" b="0" i="0" dirty="0">
                <a:solidFill>
                  <a:srgbClr val="1D2228"/>
                </a:solidFill>
                <a:effectLst/>
                <a:latin typeface="Helvetica Neue"/>
              </a:rPr>
              <a:t>* He shows delays in language development.</a:t>
            </a:r>
          </a:p>
          <a:p>
            <a:r>
              <a:rPr lang="en-GB" b="0" i="0" dirty="0">
                <a:solidFill>
                  <a:srgbClr val="1D2228"/>
                </a:solidFill>
                <a:effectLst/>
                <a:latin typeface="Helvetica Neue"/>
              </a:rPr>
              <a:t>* His mother reports that he has difficulty sleeping.</a:t>
            </a:r>
          </a:p>
          <a:p>
            <a:r>
              <a:rPr lang="en-GB" b="0" i="0" dirty="0">
                <a:solidFill>
                  <a:srgbClr val="1D2228"/>
                </a:solidFill>
                <a:effectLst/>
                <a:latin typeface="Helvetica Neue"/>
              </a:rPr>
              <a:t>* He is described as “clingy” and rarely plays independently at home.</a:t>
            </a:r>
          </a:p>
        </p:txBody>
      </p:sp>
    </p:spTree>
    <p:extLst>
      <p:ext uri="{BB962C8B-B14F-4D97-AF65-F5344CB8AC3E}">
        <p14:creationId xmlns:p14="http://schemas.microsoft.com/office/powerpoint/2010/main" val="27841414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A1B28-F9CD-06CE-D262-D8422D6A226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F935371-F588-519C-E010-193F6A3E133D}"/>
              </a:ext>
            </a:extLst>
          </p:cNvPr>
          <p:cNvSpPr>
            <a:spLocks noGrp="1"/>
          </p:cNvSpPr>
          <p:nvPr>
            <p:ph idx="1"/>
          </p:nvPr>
        </p:nvSpPr>
        <p:spPr>
          <a:xfrm>
            <a:off x="2231136" y="2638044"/>
            <a:ext cx="7729728" cy="3101983"/>
          </a:xfrm>
        </p:spPr>
        <p:txBody>
          <a:bodyPr>
            <a:noAutofit/>
          </a:bodyPr>
          <a:lstStyle/>
          <a:p>
            <a:r>
              <a:rPr lang="en-GB" sz="1200" dirty="0">
                <a:effectLst/>
              </a:rPr>
              <a:t>Applying Bowlby’s Attachment Theory</a:t>
            </a:r>
          </a:p>
          <a:p>
            <a:r>
              <a:rPr lang="en-GB" sz="1200" dirty="0">
                <a:effectLst/>
              </a:rPr>
              <a:t>Struggles to join group activities </a:t>
            </a:r>
          </a:p>
          <a:p>
            <a:pPr marL="0" indent="0">
              <a:buNone/>
            </a:pPr>
            <a:r>
              <a:rPr lang="en-GB" sz="1200" dirty="0">
                <a:effectLst/>
              </a:rPr>
              <a:t>* Bowlby suggested that securely attached children feel confident exploring their environment and interacting with others.</a:t>
            </a:r>
          </a:p>
          <a:p>
            <a:r>
              <a:rPr lang="en-GB" sz="1200" dirty="0">
                <a:effectLst/>
              </a:rPr>
              <a:t>* Isaac’s reluctance to join group activities may indicate feelings of insecurity and anxiety in unfamiliar social situations.</a:t>
            </a:r>
            <a:br>
              <a:rPr lang="en-GB" sz="1200" dirty="0">
                <a:effectLst/>
              </a:rPr>
            </a:br>
            <a:endParaRPr lang="en-GB" sz="1200" dirty="0">
              <a:effectLst/>
            </a:endParaRPr>
          </a:p>
          <a:p>
            <a:r>
              <a:rPr lang="en-GB" sz="1200" dirty="0">
                <a:effectLst/>
              </a:rPr>
              <a:t>Distress during separation</a:t>
            </a:r>
          </a:p>
          <a:p>
            <a:r>
              <a:rPr lang="en-GB" sz="1200" dirty="0">
                <a:effectLst/>
              </a:rPr>
              <a:t>* Separation anxiety is a key concept in Bowlby’s theory.</a:t>
            </a:r>
          </a:p>
          <a:p>
            <a:r>
              <a:rPr lang="en-GB" sz="1200" dirty="0">
                <a:effectLst/>
              </a:rPr>
              <a:t>* Isaac’s distress when separated from his mother may suggest an insecure attachment and fear that his caregiver will not return.</a:t>
            </a:r>
          </a:p>
          <a:p>
            <a:br>
              <a:rPr lang="en-GB" sz="1200" dirty="0">
                <a:effectLst/>
              </a:rPr>
            </a:br>
            <a:endParaRPr lang="en-US" sz="1200" dirty="0"/>
          </a:p>
        </p:txBody>
      </p:sp>
    </p:spTree>
    <p:extLst>
      <p:ext uri="{BB962C8B-B14F-4D97-AF65-F5344CB8AC3E}">
        <p14:creationId xmlns:p14="http://schemas.microsoft.com/office/powerpoint/2010/main" val="11921235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3DF3B-5013-D139-5EB2-64ACCE3AC2C1}"/>
              </a:ext>
            </a:extLst>
          </p:cNvPr>
          <p:cNvSpPr>
            <a:spLocks noGrp="1"/>
          </p:cNvSpPr>
          <p:nvPr>
            <p:ph type="title"/>
          </p:nvPr>
        </p:nvSpPr>
        <p:spPr/>
        <p:txBody>
          <a:bodyPr/>
          <a:lstStyle/>
          <a:p>
            <a:r>
              <a:rPr lang="en-GB" dirty="0"/>
              <a:t>Language delays</a:t>
            </a:r>
            <a:endParaRPr lang="en-US" dirty="0"/>
          </a:p>
        </p:txBody>
      </p:sp>
      <p:sp>
        <p:nvSpPr>
          <p:cNvPr id="3" name="Content Placeholder 2">
            <a:extLst>
              <a:ext uri="{FF2B5EF4-FFF2-40B4-BE49-F238E27FC236}">
                <a16:creationId xmlns:a16="http://schemas.microsoft.com/office/drawing/2014/main" id="{E82E2363-167A-A289-B055-03BFA2A20DBE}"/>
              </a:ext>
            </a:extLst>
          </p:cNvPr>
          <p:cNvSpPr>
            <a:spLocks noGrp="1"/>
          </p:cNvSpPr>
          <p:nvPr>
            <p:ph idx="1"/>
          </p:nvPr>
        </p:nvSpPr>
        <p:spPr/>
        <p:txBody>
          <a:bodyPr>
            <a:normAutofit fontScale="62500" lnSpcReduction="20000"/>
          </a:bodyPr>
          <a:lstStyle/>
          <a:p>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Children learn language through regular interaction with caregivers.</a:t>
            </a:r>
          </a:p>
          <a:p>
            <a:r>
              <a:rPr lang="en-GB" b="0" i="0" dirty="0">
                <a:solidFill>
                  <a:srgbClr val="1D2228"/>
                </a:solidFill>
                <a:effectLst/>
                <a:latin typeface="Helvetica Neue"/>
              </a:rPr>
              <a:t>* Isaac may have experienced reduced opportunities for responsive communication due to his mother’s post-natal depression and childcare disruptions.</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Clingy behaviour and lack of independent play</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Securely attached children use their caregiver as a “secure base” from which to explore.</a:t>
            </a:r>
          </a:p>
          <a:p>
            <a:r>
              <a:rPr lang="en-GB" b="0" i="0" dirty="0">
                <a:solidFill>
                  <a:srgbClr val="1D2228"/>
                </a:solidFill>
                <a:effectLst/>
                <a:latin typeface="Helvetica Neue"/>
              </a:rPr>
              <a:t>* Isaac’s clinginess and reluctance to play independently may suggest that he lacks confidence to explore without reassurance from his mother.</a:t>
            </a:r>
          </a:p>
        </p:txBody>
      </p:sp>
    </p:spTree>
    <p:extLst>
      <p:ext uri="{BB962C8B-B14F-4D97-AF65-F5344CB8AC3E}">
        <p14:creationId xmlns:p14="http://schemas.microsoft.com/office/powerpoint/2010/main" val="35100545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345BB-36D2-1CF7-B8ED-9C6B637708B1}"/>
              </a:ext>
            </a:extLst>
          </p:cNvPr>
          <p:cNvSpPr>
            <a:spLocks noGrp="1"/>
          </p:cNvSpPr>
          <p:nvPr>
            <p:ph type="title"/>
          </p:nvPr>
        </p:nvSpPr>
        <p:spPr/>
        <p:txBody>
          <a:bodyPr/>
          <a:lstStyle/>
          <a:p>
            <a:r>
              <a:rPr lang="en-GB" dirty="0"/>
              <a:t>Difficulty sleeping</a:t>
            </a:r>
            <a:endParaRPr lang="en-US" dirty="0"/>
          </a:p>
        </p:txBody>
      </p:sp>
      <p:sp>
        <p:nvSpPr>
          <p:cNvPr id="3" name="Content Placeholder 2">
            <a:extLst>
              <a:ext uri="{FF2B5EF4-FFF2-40B4-BE49-F238E27FC236}">
                <a16:creationId xmlns:a16="http://schemas.microsoft.com/office/drawing/2014/main" id="{54CD85C7-E459-39AC-3B42-8966CA8D63EB}"/>
              </a:ext>
            </a:extLst>
          </p:cNvPr>
          <p:cNvSpPr>
            <a:spLocks noGrp="1"/>
          </p:cNvSpPr>
          <p:nvPr>
            <p:ph idx="1"/>
          </p:nvPr>
        </p:nvSpPr>
        <p:spPr/>
        <p:txBody>
          <a:bodyPr>
            <a:normAutofit/>
          </a:bodyPr>
          <a:lstStyle/>
          <a:p>
            <a:endParaRPr lang="en-GB" dirty="0">
              <a:effectLst/>
            </a:endParaRPr>
          </a:p>
          <a:p>
            <a:pPr marL="0" indent="0">
              <a:buNone/>
            </a:pPr>
            <a:br>
              <a:rPr lang="en-GB" dirty="0">
                <a:effectLst/>
              </a:rPr>
            </a:br>
            <a:endParaRPr lang="en-GB" dirty="0">
              <a:effectLst/>
            </a:endParaRPr>
          </a:p>
          <a:p>
            <a:r>
              <a:rPr lang="en-GB" dirty="0">
                <a:effectLst/>
              </a:rPr>
              <a:t>* Sleep difficulties can be associated with emotional insecurity and anxiety.</a:t>
            </a:r>
          </a:p>
          <a:p>
            <a:r>
              <a:rPr lang="en-GB" dirty="0">
                <a:effectLst/>
              </a:rPr>
              <a:t>* Bowlby argued that children who feel uncertain about caregiver availability may show signs of distress, particularly during times of separation such as bedtime.</a:t>
            </a:r>
          </a:p>
          <a:p>
            <a:br>
              <a:rPr lang="en-GB" dirty="0">
                <a:effectLst/>
              </a:rPr>
            </a:br>
            <a:endParaRPr lang="en-US" dirty="0"/>
          </a:p>
        </p:txBody>
      </p:sp>
    </p:spTree>
    <p:extLst>
      <p:ext uri="{BB962C8B-B14F-4D97-AF65-F5344CB8AC3E}">
        <p14:creationId xmlns:p14="http://schemas.microsoft.com/office/powerpoint/2010/main" val="7128210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E2B9C-34C0-7B39-94FB-1B940F98C876}"/>
              </a:ext>
            </a:extLst>
          </p:cNvPr>
          <p:cNvSpPr>
            <a:spLocks noGrp="1"/>
          </p:cNvSpPr>
          <p:nvPr>
            <p:ph type="title"/>
          </p:nvPr>
        </p:nvSpPr>
        <p:spPr/>
        <p:txBody>
          <a:bodyPr/>
          <a:lstStyle/>
          <a:p>
            <a:r>
              <a:rPr lang="en-GB" dirty="0"/>
              <a:t>When presenting the theory </a:t>
            </a:r>
            <a:r>
              <a:rPr lang="en-GB" dirty="0" err="1"/>
              <a:t>exPlain</a:t>
            </a:r>
            <a:endParaRPr lang="en-US" dirty="0"/>
          </a:p>
        </p:txBody>
      </p:sp>
      <p:sp>
        <p:nvSpPr>
          <p:cNvPr id="3" name="Content Placeholder 2">
            <a:extLst>
              <a:ext uri="{FF2B5EF4-FFF2-40B4-BE49-F238E27FC236}">
                <a16:creationId xmlns:a16="http://schemas.microsoft.com/office/drawing/2014/main" id="{035D3D3F-6EA8-1EF5-8B53-32C3BB8F94B0}"/>
              </a:ext>
            </a:extLst>
          </p:cNvPr>
          <p:cNvSpPr>
            <a:spLocks noGrp="1"/>
          </p:cNvSpPr>
          <p:nvPr>
            <p:ph idx="1"/>
          </p:nvPr>
        </p:nvSpPr>
        <p:spPr/>
        <p:txBody>
          <a:bodyPr>
            <a:normAutofit fontScale="77500" lnSpcReduction="20000"/>
          </a:bodyPr>
          <a:lstStyle/>
          <a:p>
            <a:pPr marL="0" indent="0">
              <a:buNone/>
            </a:pPr>
            <a:endParaRPr lang="en-GB" dirty="0">
              <a:effectLst/>
            </a:endParaRPr>
          </a:p>
          <a:p>
            <a:br>
              <a:rPr lang="en-GB" dirty="0">
                <a:effectLst/>
              </a:rPr>
            </a:br>
            <a:endParaRPr lang="en-GB" dirty="0">
              <a:effectLst/>
            </a:endParaRPr>
          </a:p>
          <a:p>
            <a:r>
              <a:rPr lang="en-GB" dirty="0">
                <a:effectLst/>
              </a:rPr>
              <a:t>1. Attachment is the emotional bond between a child and caregiver.</a:t>
            </a:r>
          </a:p>
          <a:p>
            <a:r>
              <a:rPr lang="en-GB" dirty="0">
                <a:effectLst/>
              </a:rPr>
              <a:t>2. Bowlby believed attachment is biologically important for survival.</a:t>
            </a:r>
          </a:p>
          <a:p>
            <a:r>
              <a:rPr lang="en-GB" dirty="0">
                <a:effectLst/>
              </a:rPr>
              <a:t>3. Children need a secure attachment to develop confidence and emotional security.</a:t>
            </a:r>
          </a:p>
          <a:p>
            <a:r>
              <a:rPr lang="en-GB" dirty="0">
                <a:effectLst/>
              </a:rPr>
              <a:t>4. The caregiver acts as a secure base from which the child can explore the world.</a:t>
            </a:r>
          </a:p>
          <a:p>
            <a:r>
              <a:rPr lang="en-GB" dirty="0">
                <a:effectLst/>
              </a:rPr>
              <a:t>5. Inconsistent or unresponsive caregiving may lead to insecure attachment.</a:t>
            </a:r>
          </a:p>
          <a:p>
            <a:r>
              <a:rPr lang="en-GB" dirty="0">
                <a:effectLst/>
              </a:rPr>
              <a:t>6. Early attachment relationships can influence later emotional, social, and behavioural development.</a:t>
            </a:r>
          </a:p>
          <a:p>
            <a:br>
              <a:rPr lang="en-GB" dirty="0">
                <a:effectLst/>
              </a:rPr>
            </a:br>
            <a:endParaRPr lang="en-US" dirty="0"/>
          </a:p>
        </p:txBody>
      </p:sp>
    </p:spTree>
    <p:extLst>
      <p:ext uri="{BB962C8B-B14F-4D97-AF65-F5344CB8AC3E}">
        <p14:creationId xmlns:p14="http://schemas.microsoft.com/office/powerpoint/2010/main" val="27220019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45102-942A-A1A2-0CA8-DB67362BB542}"/>
              </a:ext>
            </a:extLst>
          </p:cNvPr>
          <p:cNvSpPr>
            <a:spLocks noGrp="1"/>
          </p:cNvSpPr>
          <p:nvPr>
            <p:ph type="title"/>
          </p:nvPr>
        </p:nvSpPr>
        <p:spPr/>
        <p:txBody>
          <a:bodyPr/>
          <a:lstStyle/>
          <a:p>
            <a:r>
              <a:rPr lang="en-GB" dirty="0"/>
              <a:t>Bowlby’s attachment Theory-key concepts</a:t>
            </a:r>
            <a:endParaRPr lang="en-US" dirty="0"/>
          </a:p>
        </p:txBody>
      </p:sp>
      <p:sp>
        <p:nvSpPr>
          <p:cNvPr id="3" name="Content Placeholder 2">
            <a:extLst>
              <a:ext uri="{FF2B5EF4-FFF2-40B4-BE49-F238E27FC236}">
                <a16:creationId xmlns:a16="http://schemas.microsoft.com/office/drawing/2014/main" id="{4A12A78F-DBE4-3C95-1FEA-B1793D97505D}"/>
              </a:ext>
            </a:extLst>
          </p:cNvPr>
          <p:cNvSpPr>
            <a:spLocks noGrp="1"/>
          </p:cNvSpPr>
          <p:nvPr>
            <p:ph idx="1"/>
          </p:nvPr>
        </p:nvSpPr>
        <p:spPr/>
        <p:txBody>
          <a:bodyPr>
            <a:normAutofit fontScale="32500" lnSpcReduction="20000"/>
          </a:bodyPr>
          <a:lstStyle/>
          <a:p>
            <a:pPr marL="0" indent="0">
              <a:buNone/>
            </a:pPr>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What is Attachment?</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Attachment is a strong emotional bond between a child and their primary caregiver.</a:t>
            </a:r>
          </a:p>
          <a:p>
            <a:r>
              <a:rPr lang="en-GB" b="0" i="0" dirty="0">
                <a:solidFill>
                  <a:srgbClr val="1D2228"/>
                </a:solidFill>
                <a:effectLst/>
                <a:latin typeface="Helvetica Neue"/>
              </a:rPr>
              <a:t>* Bowlby (1969) believed attachment is essential for a child’s survival, emotional wellbeing, and development.</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Key Concepts</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Secure Attachment</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Develops when caregivers are responsive, sensitive, and consistent.</a:t>
            </a:r>
          </a:p>
          <a:p>
            <a:r>
              <a:rPr lang="en-GB" b="0" i="0" dirty="0">
                <a:solidFill>
                  <a:srgbClr val="1D2228"/>
                </a:solidFill>
                <a:effectLst/>
                <a:latin typeface="Helvetica Neue"/>
              </a:rPr>
              <a:t>* Children feel safe, valued, and confident to explore their environment.</a:t>
            </a:r>
          </a:p>
        </p:txBody>
      </p:sp>
    </p:spTree>
    <p:extLst>
      <p:ext uri="{BB962C8B-B14F-4D97-AF65-F5344CB8AC3E}">
        <p14:creationId xmlns:p14="http://schemas.microsoft.com/office/powerpoint/2010/main" val="1741202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99188-8933-F99B-095B-BA7FAE3BB0EA}"/>
              </a:ext>
            </a:extLst>
          </p:cNvPr>
          <p:cNvSpPr>
            <a:spLocks noGrp="1"/>
          </p:cNvSpPr>
          <p:nvPr>
            <p:ph type="title"/>
          </p:nvPr>
        </p:nvSpPr>
        <p:spPr/>
        <p:txBody>
          <a:bodyPr/>
          <a:lstStyle/>
          <a:p>
            <a:r>
              <a:rPr lang="en-GB" dirty="0"/>
              <a:t>Secure base</a:t>
            </a:r>
            <a:endParaRPr lang="en-US" dirty="0"/>
          </a:p>
        </p:txBody>
      </p:sp>
      <p:sp>
        <p:nvSpPr>
          <p:cNvPr id="3" name="Content Placeholder 2">
            <a:extLst>
              <a:ext uri="{FF2B5EF4-FFF2-40B4-BE49-F238E27FC236}">
                <a16:creationId xmlns:a16="http://schemas.microsoft.com/office/drawing/2014/main" id="{A300439E-1832-E414-5B6E-4B44226500A8}"/>
              </a:ext>
            </a:extLst>
          </p:cNvPr>
          <p:cNvSpPr>
            <a:spLocks noGrp="1"/>
          </p:cNvSpPr>
          <p:nvPr>
            <p:ph idx="1"/>
          </p:nvPr>
        </p:nvSpPr>
        <p:spPr/>
        <p:txBody>
          <a:bodyPr>
            <a:noAutofit/>
          </a:bodyPr>
          <a:lstStyle/>
          <a:p>
            <a:pPr marL="0" indent="0">
              <a:buNone/>
            </a:pPr>
            <a:endParaRPr lang="en-GB" sz="1600" dirty="0">
              <a:effectLst/>
            </a:endParaRPr>
          </a:p>
          <a:p>
            <a:r>
              <a:rPr lang="en-GB" sz="1600" dirty="0">
                <a:effectLst/>
              </a:rPr>
              <a:t>The caregiver provides safety and support, allowing the child to explore and learn independently.</a:t>
            </a:r>
          </a:p>
          <a:p>
            <a:pPr marL="0" indent="0">
              <a:buNone/>
            </a:pPr>
            <a:r>
              <a:rPr lang="en-GB" sz="1600" dirty="0">
                <a:effectLst/>
              </a:rPr>
              <a:t>      Separation Anxiety</a:t>
            </a:r>
          </a:p>
          <a:p>
            <a:r>
              <a:rPr lang="en-GB" sz="1600" dirty="0">
                <a:effectLst/>
              </a:rPr>
              <a:t>* Distress experienced when a child is separated from their primary caregiver.</a:t>
            </a:r>
          </a:p>
          <a:p>
            <a:r>
              <a:rPr lang="en-GB" sz="1600" dirty="0">
                <a:effectLst/>
              </a:rPr>
              <a:t>* Bowlby considered this a normal attachment behaviour.</a:t>
            </a:r>
          </a:p>
          <a:p>
            <a:r>
              <a:rPr lang="en-GB" sz="1600" dirty="0">
                <a:effectLst/>
              </a:rPr>
              <a:t>Internal Working Model</a:t>
            </a:r>
          </a:p>
          <a:p>
            <a:r>
              <a:rPr lang="en-GB" sz="1600" dirty="0">
                <a:effectLst/>
              </a:rPr>
              <a:t>* Children’s early attachment experiences shape their expectations of relationships with others throughout life.</a:t>
            </a:r>
          </a:p>
          <a:p>
            <a:br>
              <a:rPr lang="en-GB" sz="1400" dirty="0">
                <a:effectLst/>
              </a:rPr>
            </a:br>
            <a:endParaRPr lang="en-US" sz="1400" dirty="0"/>
          </a:p>
        </p:txBody>
      </p:sp>
    </p:spTree>
    <p:extLst>
      <p:ext uri="{BB962C8B-B14F-4D97-AF65-F5344CB8AC3E}">
        <p14:creationId xmlns:p14="http://schemas.microsoft.com/office/powerpoint/2010/main" val="41650702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34A46-52CA-F4B1-0904-B02D425AB7AA}"/>
              </a:ext>
            </a:extLst>
          </p:cNvPr>
          <p:cNvSpPr>
            <a:spLocks noGrp="1"/>
          </p:cNvSpPr>
          <p:nvPr>
            <p:ph type="title"/>
          </p:nvPr>
        </p:nvSpPr>
        <p:spPr/>
        <p:txBody>
          <a:bodyPr/>
          <a:lstStyle/>
          <a:p>
            <a:r>
              <a:rPr lang="en-GB" dirty="0"/>
              <a:t>Insecure attachment</a:t>
            </a:r>
            <a:endParaRPr lang="en-US" dirty="0"/>
          </a:p>
        </p:txBody>
      </p:sp>
      <p:sp>
        <p:nvSpPr>
          <p:cNvPr id="3" name="Content Placeholder 2">
            <a:extLst>
              <a:ext uri="{FF2B5EF4-FFF2-40B4-BE49-F238E27FC236}">
                <a16:creationId xmlns:a16="http://schemas.microsoft.com/office/drawing/2014/main" id="{994CFCE5-F6C1-49B8-DDC3-3204E6FBED6F}"/>
              </a:ext>
            </a:extLst>
          </p:cNvPr>
          <p:cNvSpPr>
            <a:spLocks noGrp="1"/>
          </p:cNvSpPr>
          <p:nvPr>
            <p:ph idx="1"/>
          </p:nvPr>
        </p:nvSpPr>
        <p:spPr/>
        <p:txBody>
          <a:bodyPr>
            <a:normAutofit fontScale="92500" lnSpcReduction="20000"/>
          </a:bodyPr>
          <a:lstStyle/>
          <a:p>
            <a:pPr marL="0" indent="0">
              <a:buNone/>
            </a:pPr>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May develop when caregiving is inconsistent, unavailable, or unresponsive.</a:t>
            </a:r>
          </a:p>
          <a:p>
            <a:r>
              <a:rPr lang="en-GB" b="0" i="0" dirty="0">
                <a:solidFill>
                  <a:srgbClr val="1D2228"/>
                </a:solidFill>
                <a:effectLst/>
                <a:latin typeface="Helvetica Neue"/>
              </a:rPr>
              <a:t>* Can affect emotional, social, and behavioural development.</a:t>
            </a:r>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Speaker Notes</a:t>
            </a:r>
          </a:p>
          <a:p>
            <a:r>
              <a:rPr lang="en-GB" b="0" i="0" dirty="0">
                <a:solidFill>
                  <a:srgbClr val="1D2228"/>
                </a:solidFill>
                <a:effectLst/>
                <a:latin typeface="Helvetica Neue"/>
              </a:rPr>
              <a:t>“Bowlby’s Attachment Theory focuses on the emotional bond between a child and their primary caregiver. He believed that children are biologically programmed to form attachments because these relationships promote survival and healthy development.</a:t>
            </a:r>
          </a:p>
        </p:txBody>
      </p:sp>
    </p:spTree>
    <p:extLst>
      <p:ext uri="{BB962C8B-B14F-4D97-AF65-F5344CB8AC3E}">
        <p14:creationId xmlns:p14="http://schemas.microsoft.com/office/powerpoint/2010/main" val="12293791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8E0AD-F66A-3168-7B5D-FEB4914D94C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93398E5-A00C-1EF4-6BF2-9E97B30DBA32}"/>
              </a:ext>
            </a:extLst>
          </p:cNvPr>
          <p:cNvSpPr>
            <a:spLocks noGrp="1"/>
          </p:cNvSpPr>
          <p:nvPr>
            <p:ph idx="1"/>
          </p:nvPr>
        </p:nvSpPr>
        <p:spPr/>
        <p:txBody>
          <a:bodyPr/>
          <a:lstStyle/>
          <a:p>
            <a:r>
              <a:rPr lang="en-GB" b="0" i="0">
                <a:solidFill>
                  <a:srgbClr val="1D2228"/>
                </a:solidFill>
                <a:effectLst/>
                <a:latin typeface="Helvetica Neue"/>
              </a:rPr>
              <a:t>One important concept is secure attachment, which develops when caregivers consistently respond to a child’s needs. This allows the caregiver to act as a secure base from which the child can explore the world. Bowlby also described separation anxiety, which occurs when a child becomes distressed during separation from their caregiver. Another key concept is the internal working model, where early attachment experiences influence future relationships. If caregiving is inconsistent or unresponsive, insecure attachment may develop, which can negatively affect a child’s emotional and social development.”</a:t>
            </a:r>
            <a:endParaRPr lang="en-US"/>
          </a:p>
        </p:txBody>
      </p:sp>
    </p:spTree>
    <p:extLst>
      <p:ext uri="{BB962C8B-B14F-4D97-AF65-F5344CB8AC3E}">
        <p14:creationId xmlns:p14="http://schemas.microsoft.com/office/powerpoint/2010/main" val="1961456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9411B-D161-AE90-BB3F-E9C617535DDD}"/>
              </a:ext>
            </a:extLst>
          </p:cNvPr>
          <p:cNvSpPr>
            <a:spLocks noGrp="1"/>
          </p:cNvSpPr>
          <p:nvPr>
            <p:ph type="title"/>
          </p:nvPr>
        </p:nvSpPr>
        <p:spPr/>
        <p:txBody>
          <a:bodyPr/>
          <a:lstStyle/>
          <a:p>
            <a:r>
              <a:rPr lang="en-GB" dirty="0"/>
              <a:t>Key concepts</a:t>
            </a:r>
            <a:endParaRPr lang="en-US" dirty="0"/>
          </a:p>
        </p:txBody>
      </p:sp>
      <p:sp>
        <p:nvSpPr>
          <p:cNvPr id="3" name="Content Placeholder 2">
            <a:extLst>
              <a:ext uri="{FF2B5EF4-FFF2-40B4-BE49-F238E27FC236}">
                <a16:creationId xmlns:a16="http://schemas.microsoft.com/office/drawing/2014/main" id="{03754D2F-C520-D7A9-676E-48A67DC233FB}"/>
              </a:ext>
            </a:extLst>
          </p:cNvPr>
          <p:cNvSpPr>
            <a:spLocks noGrp="1"/>
          </p:cNvSpPr>
          <p:nvPr>
            <p:ph idx="1"/>
          </p:nvPr>
        </p:nvSpPr>
        <p:spPr/>
        <p:txBody>
          <a:bodyPr>
            <a:normAutofit fontScale="85000" lnSpcReduction="10000"/>
          </a:bodyPr>
          <a:lstStyle/>
          <a:p>
            <a:pPr marL="0" indent="0">
              <a:buNone/>
            </a:pPr>
            <a:endParaRPr lang="en-GB" dirty="0">
              <a:effectLst/>
            </a:endParaRPr>
          </a:p>
          <a:p>
            <a:br>
              <a:rPr lang="en-GB" dirty="0">
                <a:effectLst/>
              </a:rPr>
            </a:br>
            <a:endParaRPr lang="en-GB" dirty="0">
              <a:effectLst/>
            </a:endParaRPr>
          </a:p>
          <a:p>
            <a:r>
              <a:rPr lang="en-GB" dirty="0">
                <a:effectLst/>
              </a:rPr>
              <a:t>* Attachment: Emotional bond between child and caregiver.</a:t>
            </a:r>
          </a:p>
          <a:p>
            <a:r>
              <a:rPr lang="en-GB" dirty="0">
                <a:effectLst/>
              </a:rPr>
              <a:t>* Secure Attachment: Develops through consistent and responsive caregiving.</a:t>
            </a:r>
          </a:p>
          <a:p>
            <a:r>
              <a:rPr lang="en-GB" dirty="0">
                <a:effectLst/>
              </a:rPr>
              <a:t>* Secure Base: Caregiver provides safety for exploration and learning.</a:t>
            </a:r>
          </a:p>
          <a:p>
            <a:r>
              <a:rPr lang="en-GB" dirty="0">
                <a:effectLst/>
              </a:rPr>
              <a:t>* Separation Anxiety: Distress when separated from the primary caregiver.</a:t>
            </a:r>
          </a:p>
          <a:p>
            <a:r>
              <a:rPr lang="en-GB" dirty="0">
                <a:effectLst/>
              </a:rPr>
              <a:t>* Internal Working Model: Early relationships influence future expectations of relationships.</a:t>
            </a:r>
          </a:p>
          <a:p>
            <a:br>
              <a:rPr lang="en-GB" dirty="0">
                <a:effectLst/>
              </a:rPr>
            </a:br>
            <a:endParaRPr lang="en-US" dirty="0"/>
          </a:p>
        </p:txBody>
      </p:sp>
    </p:spTree>
    <p:extLst>
      <p:ext uri="{BB962C8B-B14F-4D97-AF65-F5344CB8AC3E}">
        <p14:creationId xmlns:p14="http://schemas.microsoft.com/office/powerpoint/2010/main" val="24665906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5FED9-5225-8013-62CB-C8028E879B7B}"/>
              </a:ext>
            </a:extLst>
          </p:cNvPr>
          <p:cNvSpPr>
            <a:spLocks noGrp="1"/>
          </p:cNvSpPr>
          <p:nvPr>
            <p:ph type="title"/>
          </p:nvPr>
        </p:nvSpPr>
        <p:spPr/>
        <p:txBody>
          <a:bodyPr/>
          <a:lstStyle/>
          <a:p>
            <a:r>
              <a:rPr lang="en-GB" dirty="0"/>
              <a:t>Developmental assumptions</a:t>
            </a:r>
            <a:endParaRPr lang="en-US" dirty="0"/>
          </a:p>
        </p:txBody>
      </p:sp>
      <p:sp>
        <p:nvSpPr>
          <p:cNvPr id="3" name="Content Placeholder 2">
            <a:extLst>
              <a:ext uri="{FF2B5EF4-FFF2-40B4-BE49-F238E27FC236}">
                <a16:creationId xmlns:a16="http://schemas.microsoft.com/office/drawing/2014/main" id="{EC0BF4D9-F286-CED4-CDC9-E44C47F713BC}"/>
              </a:ext>
            </a:extLst>
          </p:cNvPr>
          <p:cNvSpPr>
            <a:spLocks noGrp="1"/>
          </p:cNvSpPr>
          <p:nvPr>
            <p:ph idx="1"/>
          </p:nvPr>
        </p:nvSpPr>
        <p:spPr/>
        <p:txBody>
          <a:bodyPr>
            <a:normAutofit lnSpcReduction="10000"/>
          </a:bodyPr>
          <a:lstStyle/>
          <a:p>
            <a:r>
              <a:rPr lang="en-GB" b="0" i="0">
                <a:solidFill>
                  <a:srgbClr val="1D2228"/>
                </a:solidFill>
                <a:effectLst/>
                <a:latin typeface="Helvetica Neue"/>
              </a:rPr>
              <a:t>Developmental Assumptions</a:t>
            </a:r>
          </a:p>
          <a:p>
            <a:br>
              <a:rPr lang="en-GB" b="0" i="0">
                <a:solidFill>
                  <a:srgbClr val="1D2228"/>
                </a:solidFill>
                <a:effectLst/>
                <a:latin typeface="Helvetica Neue"/>
              </a:rPr>
            </a:br>
            <a:endParaRPr lang="en-GB" b="0" i="0">
              <a:solidFill>
                <a:srgbClr val="1D2228"/>
              </a:solidFill>
              <a:effectLst/>
              <a:latin typeface="Helvetica Neue"/>
            </a:endParaRPr>
          </a:p>
          <a:p>
            <a:r>
              <a:rPr lang="en-GB" b="0" i="0">
                <a:solidFill>
                  <a:srgbClr val="1D2228"/>
                </a:solidFill>
                <a:effectLst/>
                <a:latin typeface="Helvetica Neue"/>
              </a:rPr>
              <a:t>* Children are biologically programmed to form attachments.</a:t>
            </a:r>
          </a:p>
          <a:p>
            <a:r>
              <a:rPr lang="en-GB" b="0" i="0">
                <a:solidFill>
                  <a:srgbClr val="1D2228"/>
                </a:solidFill>
                <a:effectLst/>
                <a:latin typeface="Helvetica Neue"/>
              </a:rPr>
              <a:t>* Early attachment experiences shape emotional and social development.</a:t>
            </a:r>
          </a:p>
          <a:p>
            <a:r>
              <a:rPr lang="en-GB" b="0" i="0">
                <a:solidFill>
                  <a:srgbClr val="1D2228"/>
                </a:solidFill>
                <a:effectLst/>
                <a:latin typeface="Helvetica Neue"/>
              </a:rPr>
              <a:t>* Consistent caregiving promotes healthy development.</a:t>
            </a:r>
          </a:p>
          <a:p>
            <a:r>
              <a:rPr lang="en-GB" b="0" i="0">
                <a:solidFill>
                  <a:srgbClr val="1D2228"/>
                </a:solidFill>
                <a:effectLst/>
                <a:latin typeface="Helvetica Neue"/>
              </a:rPr>
              <a:t>* Disrupted or insecure attachments may lead to developmental difficulties.</a:t>
            </a:r>
          </a:p>
        </p:txBody>
      </p:sp>
    </p:spTree>
    <p:extLst>
      <p:ext uri="{BB962C8B-B14F-4D97-AF65-F5344CB8AC3E}">
        <p14:creationId xmlns:p14="http://schemas.microsoft.com/office/powerpoint/2010/main" val="24735627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EC593-2450-9608-8622-A9E7C0BC101E}"/>
              </a:ext>
            </a:extLst>
          </p:cNvPr>
          <p:cNvSpPr>
            <a:spLocks noGrp="1"/>
          </p:cNvSpPr>
          <p:nvPr>
            <p:ph type="title"/>
          </p:nvPr>
        </p:nvSpPr>
        <p:spPr/>
        <p:txBody>
          <a:bodyPr/>
          <a:lstStyle/>
          <a:p>
            <a:r>
              <a:rPr lang="en-GB" dirty="0"/>
              <a:t>Relevance to early childhood </a:t>
            </a:r>
            <a:endParaRPr lang="en-US" dirty="0"/>
          </a:p>
        </p:txBody>
      </p:sp>
      <p:sp>
        <p:nvSpPr>
          <p:cNvPr id="3" name="Content Placeholder 2">
            <a:extLst>
              <a:ext uri="{FF2B5EF4-FFF2-40B4-BE49-F238E27FC236}">
                <a16:creationId xmlns:a16="http://schemas.microsoft.com/office/drawing/2014/main" id="{A0A761D9-DCEB-2E7C-8A06-C0863457BFF1}"/>
              </a:ext>
            </a:extLst>
          </p:cNvPr>
          <p:cNvSpPr>
            <a:spLocks noGrp="1"/>
          </p:cNvSpPr>
          <p:nvPr>
            <p:ph idx="1"/>
          </p:nvPr>
        </p:nvSpPr>
        <p:spPr/>
        <p:txBody>
          <a:bodyPr/>
          <a:lstStyle/>
          <a:p>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Early childhood is a critical period for forming attachments.</a:t>
            </a:r>
          </a:p>
          <a:p>
            <a:r>
              <a:rPr lang="en-GB" b="0" i="0" dirty="0">
                <a:solidFill>
                  <a:srgbClr val="1D2228"/>
                </a:solidFill>
                <a:effectLst/>
                <a:latin typeface="Helvetica Neue"/>
              </a:rPr>
              <a:t>* Secure attachments support emotional regulation, confidence, social skills, and language development.</a:t>
            </a:r>
          </a:p>
        </p:txBody>
      </p:sp>
    </p:spTree>
    <p:extLst>
      <p:ext uri="{BB962C8B-B14F-4D97-AF65-F5344CB8AC3E}">
        <p14:creationId xmlns:p14="http://schemas.microsoft.com/office/powerpoint/2010/main" val="29811303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3C9D9-2DBD-793C-1431-A1A6E2AA0BF0}"/>
              </a:ext>
            </a:extLst>
          </p:cNvPr>
          <p:cNvSpPr>
            <a:spLocks noGrp="1"/>
          </p:cNvSpPr>
          <p:nvPr>
            <p:ph type="title"/>
          </p:nvPr>
        </p:nvSpPr>
        <p:spPr/>
        <p:txBody>
          <a:bodyPr/>
          <a:lstStyle/>
          <a:p>
            <a:r>
              <a:rPr lang="en-GB" dirty="0"/>
              <a:t>Why is this teary appropriate for Isaac? </a:t>
            </a:r>
            <a:endParaRPr lang="en-US" dirty="0"/>
          </a:p>
        </p:txBody>
      </p:sp>
      <p:sp>
        <p:nvSpPr>
          <p:cNvPr id="3" name="Content Placeholder 2">
            <a:extLst>
              <a:ext uri="{FF2B5EF4-FFF2-40B4-BE49-F238E27FC236}">
                <a16:creationId xmlns:a16="http://schemas.microsoft.com/office/drawing/2014/main" id="{6D40F8EE-5473-4AAA-C982-A8CEA39E76AF}"/>
              </a:ext>
            </a:extLst>
          </p:cNvPr>
          <p:cNvSpPr>
            <a:spLocks noGrp="1"/>
          </p:cNvSpPr>
          <p:nvPr>
            <p:ph idx="1"/>
          </p:nvPr>
        </p:nvSpPr>
        <p:spPr/>
        <p:txBody>
          <a:bodyPr>
            <a:normAutofit lnSpcReduction="10000"/>
          </a:bodyPr>
          <a:lstStyle/>
          <a:p>
            <a:pPr marL="0" indent="0">
              <a:buNone/>
            </a:pPr>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Isaac experiences separation distress.</a:t>
            </a:r>
          </a:p>
          <a:p>
            <a:r>
              <a:rPr lang="en-GB" b="0" i="0" dirty="0">
                <a:solidFill>
                  <a:srgbClr val="1D2228"/>
                </a:solidFill>
                <a:effectLst/>
                <a:latin typeface="Helvetica Neue"/>
              </a:rPr>
              <a:t>* He is described as clingy and dependent on his mother.</a:t>
            </a:r>
          </a:p>
          <a:p>
            <a:r>
              <a:rPr lang="en-GB" b="0" i="0" dirty="0">
                <a:solidFill>
                  <a:srgbClr val="1D2228"/>
                </a:solidFill>
                <a:effectLst/>
                <a:latin typeface="Helvetica Neue"/>
              </a:rPr>
              <a:t>* His mother has experienced post-natal depression.</a:t>
            </a:r>
          </a:p>
          <a:p>
            <a:r>
              <a:rPr lang="en-GB" b="0" i="0" dirty="0">
                <a:solidFill>
                  <a:srgbClr val="1D2228"/>
                </a:solidFill>
                <a:effectLst/>
                <a:latin typeface="Helvetica Neue"/>
              </a:rPr>
              <a:t>* He has experienced disrupted childcare arrangements.</a:t>
            </a:r>
          </a:p>
          <a:p>
            <a:r>
              <a:rPr lang="en-GB" b="0" i="0" dirty="0">
                <a:solidFill>
                  <a:srgbClr val="1D2228"/>
                </a:solidFill>
                <a:effectLst/>
                <a:latin typeface="Helvetica Neue"/>
              </a:rPr>
              <a:t>* The theory helps explain his emotional, social, and language difficulties.</a:t>
            </a:r>
          </a:p>
        </p:txBody>
      </p:sp>
    </p:spTree>
    <p:extLst>
      <p:ext uri="{BB962C8B-B14F-4D97-AF65-F5344CB8AC3E}">
        <p14:creationId xmlns:p14="http://schemas.microsoft.com/office/powerpoint/2010/main" val="29899514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EEF98-6DD4-454C-0A1A-04B010EE90A2}"/>
              </a:ext>
            </a:extLst>
          </p:cNvPr>
          <p:cNvSpPr>
            <a:spLocks noGrp="1"/>
          </p:cNvSpPr>
          <p:nvPr>
            <p:ph type="title"/>
          </p:nvPr>
        </p:nvSpPr>
        <p:spPr/>
        <p:txBody>
          <a:bodyPr>
            <a:normAutofit fontScale="90000"/>
          </a:bodyPr>
          <a:lstStyle/>
          <a:p>
            <a:r>
              <a:rPr lang="en-GB" dirty="0"/>
              <a:t>Applying the Theory-disrupted childcare &amp; maternal mental heath</a:t>
            </a:r>
            <a:endParaRPr lang="en-US" dirty="0"/>
          </a:p>
        </p:txBody>
      </p:sp>
      <p:sp>
        <p:nvSpPr>
          <p:cNvPr id="3" name="Content Placeholder 2">
            <a:extLst>
              <a:ext uri="{FF2B5EF4-FFF2-40B4-BE49-F238E27FC236}">
                <a16:creationId xmlns:a16="http://schemas.microsoft.com/office/drawing/2014/main" id="{7B9F6C14-B967-E95B-248A-220AAEC685B3}"/>
              </a:ext>
            </a:extLst>
          </p:cNvPr>
          <p:cNvSpPr>
            <a:spLocks noGrp="1"/>
          </p:cNvSpPr>
          <p:nvPr>
            <p:ph idx="1"/>
          </p:nvPr>
        </p:nvSpPr>
        <p:spPr/>
        <p:txBody>
          <a:bodyPr>
            <a:normAutofit fontScale="85000" lnSpcReduction="20000"/>
          </a:bodyPr>
          <a:lstStyle/>
          <a:p>
            <a:endParaRPr lang="en-GB" dirty="0">
              <a:effectLst/>
            </a:endParaRPr>
          </a:p>
          <a:p>
            <a:br>
              <a:rPr lang="en-GB" dirty="0">
                <a:effectLst/>
              </a:rPr>
            </a:br>
            <a:endParaRPr lang="en-GB" dirty="0">
              <a:effectLst/>
            </a:endParaRPr>
          </a:p>
          <a:p>
            <a:r>
              <a:rPr lang="en-GB" dirty="0">
                <a:effectLst/>
              </a:rPr>
              <a:t>Disrupted Childcare Arrangements</a:t>
            </a:r>
          </a:p>
          <a:p>
            <a:br>
              <a:rPr lang="en-GB" dirty="0">
                <a:effectLst/>
              </a:rPr>
            </a:br>
            <a:endParaRPr lang="en-GB" dirty="0">
              <a:effectLst/>
            </a:endParaRPr>
          </a:p>
          <a:p>
            <a:r>
              <a:rPr lang="en-GB" dirty="0">
                <a:effectLst/>
              </a:rPr>
              <a:t>* Multiple changes in caregivers may reduce consistency.</a:t>
            </a:r>
          </a:p>
          <a:p>
            <a:r>
              <a:rPr lang="en-GB" dirty="0">
                <a:effectLst/>
              </a:rPr>
              <a:t>* Bowlby believed consistent caregiving helps children develop security.</a:t>
            </a:r>
          </a:p>
          <a:p>
            <a:r>
              <a:rPr lang="en-GB" dirty="0">
                <a:effectLst/>
              </a:rPr>
              <a:t>* Disruptions may increase anxiety and insecurity.</a:t>
            </a:r>
          </a:p>
          <a:p>
            <a:br>
              <a:rPr lang="en-GB" dirty="0">
                <a:effectLst/>
              </a:rPr>
            </a:br>
            <a:endParaRPr lang="en-US" dirty="0"/>
          </a:p>
        </p:txBody>
      </p:sp>
    </p:spTree>
    <p:extLst>
      <p:ext uri="{BB962C8B-B14F-4D97-AF65-F5344CB8AC3E}">
        <p14:creationId xmlns:p14="http://schemas.microsoft.com/office/powerpoint/2010/main" val="35357527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23560-FDB5-67D5-F304-032FA6A708AB}"/>
              </a:ext>
            </a:extLst>
          </p:cNvPr>
          <p:cNvSpPr>
            <a:spLocks noGrp="1"/>
          </p:cNvSpPr>
          <p:nvPr>
            <p:ph type="title"/>
          </p:nvPr>
        </p:nvSpPr>
        <p:spPr/>
        <p:txBody>
          <a:bodyPr/>
          <a:lstStyle/>
          <a:p>
            <a:r>
              <a:rPr lang="en-GB" dirty="0"/>
              <a:t>Maternal mental health</a:t>
            </a:r>
            <a:endParaRPr lang="en-US" dirty="0"/>
          </a:p>
        </p:txBody>
      </p:sp>
      <p:sp>
        <p:nvSpPr>
          <p:cNvPr id="3" name="Content Placeholder 2">
            <a:extLst>
              <a:ext uri="{FF2B5EF4-FFF2-40B4-BE49-F238E27FC236}">
                <a16:creationId xmlns:a16="http://schemas.microsoft.com/office/drawing/2014/main" id="{2D6DB49F-40E4-06A0-8684-B02CE48DAC74}"/>
              </a:ext>
            </a:extLst>
          </p:cNvPr>
          <p:cNvSpPr>
            <a:spLocks noGrp="1"/>
          </p:cNvSpPr>
          <p:nvPr>
            <p:ph idx="1"/>
          </p:nvPr>
        </p:nvSpPr>
        <p:spPr/>
        <p:txBody>
          <a:bodyPr/>
          <a:lstStyle/>
          <a:p>
            <a:pPr marL="0" indent="0">
              <a:buNone/>
            </a:pPr>
            <a:endParaRPr lang="en-GB" dirty="0">
              <a:effectLst/>
            </a:endParaRPr>
          </a:p>
          <a:p>
            <a:br>
              <a:rPr lang="en-GB" dirty="0">
                <a:effectLst/>
              </a:rPr>
            </a:br>
            <a:endParaRPr lang="en-GB" dirty="0">
              <a:effectLst/>
            </a:endParaRPr>
          </a:p>
          <a:p>
            <a:r>
              <a:rPr lang="en-GB" dirty="0">
                <a:effectLst/>
              </a:rPr>
              <a:t>* Post-natal depression may affect a caregiver’s emotional availability.</a:t>
            </a:r>
          </a:p>
          <a:p>
            <a:r>
              <a:rPr lang="en-GB" dirty="0">
                <a:effectLst/>
              </a:rPr>
              <a:t>* Isaac may receive less responsive interaction.</a:t>
            </a:r>
          </a:p>
          <a:p>
            <a:r>
              <a:rPr lang="en-GB" dirty="0">
                <a:effectLst/>
              </a:rPr>
              <a:t>* This can influence attachment security and emotional wellbeing.</a:t>
            </a:r>
          </a:p>
          <a:p>
            <a:br>
              <a:rPr lang="en-GB" dirty="0">
                <a:effectLst/>
              </a:rPr>
            </a:br>
            <a:endParaRPr lang="en-US" dirty="0"/>
          </a:p>
        </p:txBody>
      </p:sp>
    </p:spTree>
    <p:extLst>
      <p:ext uri="{BB962C8B-B14F-4D97-AF65-F5344CB8AC3E}">
        <p14:creationId xmlns:p14="http://schemas.microsoft.com/office/powerpoint/2010/main" val="4340743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AFDBD-F279-BFDC-EA1C-24A4E9EBC2C2}"/>
              </a:ext>
            </a:extLst>
          </p:cNvPr>
          <p:cNvSpPr>
            <a:spLocks noGrp="1"/>
          </p:cNvSpPr>
          <p:nvPr>
            <p:ph type="title"/>
          </p:nvPr>
        </p:nvSpPr>
        <p:spPr/>
        <p:txBody>
          <a:bodyPr/>
          <a:lstStyle/>
          <a:p>
            <a:r>
              <a:rPr lang="en-GB" dirty="0"/>
              <a:t>Impact on development </a:t>
            </a:r>
            <a:endParaRPr lang="en-US" dirty="0"/>
          </a:p>
        </p:txBody>
      </p:sp>
      <p:sp>
        <p:nvSpPr>
          <p:cNvPr id="3" name="Content Placeholder 2">
            <a:extLst>
              <a:ext uri="{FF2B5EF4-FFF2-40B4-BE49-F238E27FC236}">
                <a16:creationId xmlns:a16="http://schemas.microsoft.com/office/drawing/2014/main" id="{8A3E277F-5669-903D-0E19-2A84E2B2B5D6}"/>
              </a:ext>
            </a:extLst>
          </p:cNvPr>
          <p:cNvSpPr>
            <a:spLocks noGrp="1"/>
          </p:cNvSpPr>
          <p:nvPr>
            <p:ph idx="1"/>
          </p:nvPr>
        </p:nvSpPr>
        <p:spPr/>
        <p:txBody>
          <a:bodyPr/>
          <a:lstStyle/>
          <a:p>
            <a:pPr marL="0" indent="0">
              <a:buNone/>
            </a:pPr>
            <a:endParaRPr lang="en-GB" dirty="0">
              <a:effectLst/>
            </a:endParaRPr>
          </a:p>
          <a:p>
            <a:br>
              <a:rPr lang="en-GB" dirty="0">
                <a:effectLst/>
              </a:rPr>
            </a:br>
            <a:endParaRPr lang="en-GB" dirty="0">
              <a:effectLst/>
            </a:endParaRPr>
          </a:p>
          <a:p>
            <a:r>
              <a:rPr lang="en-GB" dirty="0">
                <a:effectLst/>
              </a:rPr>
              <a:t>* Reduced confidence.</a:t>
            </a:r>
          </a:p>
          <a:p>
            <a:r>
              <a:rPr lang="en-GB" dirty="0">
                <a:effectLst/>
              </a:rPr>
              <a:t>* Increased dependency on caregivers.</a:t>
            </a:r>
          </a:p>
          <a:p>
            <a:r>
              <a:rPr lang="en-GB" dirty="0">
                <a:effectLst/>
              </a:rPr>
              <a:t>* Difficulties managing emotions.</a:t>
            </a:r>
          </a:p>
          <a:p>
            <a:br>
              <a:rPr lang="en-GB" dirty="0">
                <a:effectLst/>
              </a:rPr>
            </a:br>
            <a:endParaRPr lang="en-US" dirty="0"/>
          </a:p>
        </p:txBody>
      </p:sp>
    </p:spTree>
    <p:extLst>
      <p:ext uri="{BB962C8B-B14F-4D97-AF65-F5344CB8AC3E}">
        <p14:creationId xmlns:p14="http://schemas.microsoft.com/office/powerpoint/2010/main" val="13342928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3F77F-0415-1AE1-0331-7A9E528E15EB}"/>
              </a:ext>
            </a:extLst>
          </p:cNvPr>
          <p:cNvSpPr>
            <a:spLocks noGrp="1"/>
          </p:cNvSpPr>
          <p:nvPr>
            <p:ph type="title"/>
          </p:nvPr>
        </p:nvSpPr>
        <p:spPr/>
        <p:txBody>
          <a:bodyPr/>
          <a:lstStyle/>
          <a:p>
            <a:r>
              <a:rPr lang="en-GB" dirty="0"/>
              <a:t>Applying the Theory-social and Emotional development</a:t>
            </a:r>
            <a:endParaRPr lang="en-US" dirty="0"/>
          </a:p>
        </p:txBody>
      </p:sp>
      <p:sp>
        <p:nvSpPr>
          <p:cNvPr id="3" name="Content Placeholder 2">
            <a:extLst>
              <a:ext uri="{FF2B5EF4-FFF2-40B4-BE49-F238E27FC236}">
                <a16:creationId xmlns:a16="http://schemas.microsoft.com/office/drawing/2014/main" id="{645860A3-9DE5-B8E9-765A-72B2073028E3}"/>
              </a:ext>
            </a:extLst>
          </p:cNvPr>
          <p:cNvSpPr>
            <a:spLocks noGrp="1"/>
          </p:cNvSpPr>
          <p:nvPr>
            <p:ph idx="1"/>
          </p:nvPr>
        </p:nvSpPr>
        <p:spPr/>
        <p:txBody>
          <a:bodyPr>
            <a:normAutofit fontScale="85000" lnSpcReduction="20000"/>
          </a:bodyPr>
          <a:lstStyle/>
          <a:p>
            <a:pPr marL="0" indent="0">
              <a:buNone/>
            </a:pPr>
            <a:endParaRPr lang="en-GB" dirty="0">
              <a:effectLst/>
            </a:endParaRPr>
          </a:p>
          <a:p>
            <a:br>
              <a:rPr lang="en-GB" dirty="0">
                <a:effectLst/>
              </a:rPr>
            </a:br>
            <a:endParaRPr lang="en-GB" dirty="0">
              <a:effectLst/>
            </a:endParaRPr>
          </a:p>
          <a:p>
            <a:r>
              <a:rPr lang="en-GB" dirty="0">
                <a:effectLst/>
              </a:rPr>
              <a:t>Limited Social Interaction</a:t>
            </a:r>
          </a:p>
          <a:p>
            <a:br>
              <a:rPr lang="en-GB" dirty="0">
                <a:effectLst/>
              </a:rPr>
            </a:br>
            <a:endParaRPr lang="en-GB" dirty="0">
              <a:effectLst/>
            </a:endParaRPr>
          </a:p>
          <a:p>
            <a:r>
              <a:rPr lang="en-GB" dirty="0">
                <a:effectLst/>
              </a:rPr>
              <a:t>* Family relocation may have reduced opportunities to build friendships.</a:t>
            </a:r>
          </a:p>
          <a:p>
            <a:r>
              <a:rPr lang="en-GB" dirty="0">
                <a:effectLst/>
              </a:rPr>
              <a:t>* Isaac struggles to participate in group activities.</a:t>
            </a:r>
          </a:p>
          <a:p>
            <a:r>
              <a:rPr lang="en-GB" dirty="0">
                <a:effectLst/>
              </a:rPr>
              <a:t>* Secure attachment usually encourages exploration and social engagement.</a:t>
            </a:r>
          </a:p>
          <a:p>
            <a:br>
              <a:rPr lang="en-GB" dirty="0">
                <a:effectLst/>
              </a:rPr>
            </a:br>
            <a:endParaRPr lang="en-US" dirty="0"/>
          </a:p>
        </p:txBody>
      </p:sp>
    </p:spTree>
    <p:extLst>
      <p:ext uri="{BB962C8B-B14F-4D97-AF65-F5344CB8AC3E}">
        <p14:creationId xmlns:p14="http://schemas.microsoft.com/office/powerpoint/2010/main" val="26187690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928E1-9FFC-6D83-C4D5-061C02D72A60}"/>
              </a:ext>
            </a:extLst>
          </p:cNvPr>
          <p:cNvSpPr>
            <a:spLocks noGrp="1"/>
          </p:cNvSpPr>
          <p:nvPr>
            <p:ph type="title"/>
          </p:nvPr>
        </p:nvSpPr>
        <p:spPr/>
        <p:txBody>
          <a:bodyPr/>
          <a:lstStyle/>
          <a:p>
            <a:r>
              <a:rPr lang="en-GB" dirty="0"/>
              <a:t>Emotional responses</a:t>
            </a:r>
            <a:endParaRPr lang="en-US" dirty="0"/>
          </a:p>
        </p:txBody>
      </p:sp>
      <p:sp>
        <p:nvSpPr>
          <p:cNvPr id="3" name="Content Placeholder 2">
            <a:extLst>
              <a:ext uri="{FF2B5EF4-FFF2-40B4-BE49-F238E27FC236}">
                <a16:creationId xmlns:a16="http://schemas.microsoft.com/office/drawing/2014/main" id="{1B218C7D-5B52-1D5C-8FC9-7BEF91101D51}"/>
              </a:ext>
            </a:extLst>
          </p:cNvPr>
          <p:cNvSpPr>
            <a:spLocks noGrp="1"/>
          </p:cNvSpPr>
          <p:nvPr>
            <p:ph idx="1"/>
          </p:nvPr>
        </p:nvSpPr>
        <p:spPr/>
        <p:txBody>
          <a:bodyPr/>
          <a:lstStyle/>
          <a:p>
            <a:pPr marL="0" indent="0">
              <a:buNone/>
            </a:pPr>
            <a:endParaRPr lang="en-GB" dirty="0">
              <a:effectLst/>
            </a:endParaRPr>
          </a:p>
          <a:p>
            <a:br>
              <a:rPr lang="en-GB" dirty="0">
                <a:effectLst/>
              </a:rPr>
            </a:br>
            <a:endParaRPr lang="en-GB" dirty="0">
              <a:effectLst/>
            </a:endParaRPr>
          </a:p>
          <a:p>
            <a:r>
              <a:rPr lang="en-GB" dirty="0">
                <a:effectLst/>
              </a:rPr>
              <a:t>* Distress during separation from his mother.</a:t>
            </a:r>
          </a:p>
          <a:p>
            <a:r>
              <a:rPr lang="en-GB" dirty="0">
                <a:effectLst/>
              </a:rPr>
              <a:t>* Clingy behaviour and difficulty sleeping.</a:t>
            </a:r>
          </a:p>
          <a:p>
            <a:r>
              <a:rPr lang="en-GB" dirty="0">
                <a:effectLst/>
              </a:rPr>
              <a:t>* These behaviours may indicate feelings of insecurity and anxiety.</a:t>
            </a:r>
          </a:p>
          <a:p>
            <a:br>
              <a:rPr lang="en-GB" dirty="0">
                <a:effectLst/>
              </a:rPr>
            </a:br>
            <a:endParaRPr lang="en-US" dirty="0"/>
          </a:p>
        </p:txBody>
      </p:sp>
    </p:spTree>
    <p:extLst>
      <p:ext uri="{BB962C8B-B14F-4D97-AF65-F5344CB8AC3E}">
        <p14:creationId xmlns:p14="http://schemas.microsoft.com/office/powerpoint/2010/main" val="958244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2A3E5-41E7-2E8D-4010-2D2088B6E314}"/>
              </a:ext>
            </a:extLst>
          </p:cNvPr>
          <p:cNvSpPr>
            <a:spLocks noGrp="1"/>
          </p:cNvSpPr>
          <p:nvPr>
            <p:ph type="title"/>
          </p:nvPr>
        </p:nvSpPr>
        <p:spPr/>
        <p:txBody>
          <a:bodyPr/>
          <a:lstStyle/>
          <a:p>
            <a:r>
              <a:rPr lang="en-GB" dirty="0"/>
              <a:t>Impact on wellbeing </a:t>
            </a:r>
            <a:endParaRPr lang="en-US" dirty="0"/>
          </a:p>
        </p:txBody>
      </p:sp>
      <p:sp>
        <p:nvSpPr>
          <p:cNvPr id="3" name="Content Placeholder 2">
            <a:extLst>
              <a:ext uri="{FF2B5EF4-FFF2-40B4-BE49-F238E27FC236}">
                <a16:creationId xmlns:a16="http://schemas.microsoft.com/office/drawing/2014/main" id="{A34D30F8-FF94-59A2-EEB3-A825EB4B255B}"/>
              </a:ext>
            </a:extLst>
          </p:cNvPr>
          <p:cNvSpPr>
            <a:spLocks noGrp="1"/>
          </p:cNvSpPr>
          <p:nvPr>
            <p:ph idx="1"/>
          </p:nvPr>
        </p:nvSpPr>
        <p:spPr/>
        <p:txBody>
          <a:bodyPr>
            <a:normAutofit lnSpcReduction="10000"/>
          </a:bodyPr>
          <a:lstStyle/>
          <a:p>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Low self-confidence.</a:t>
            </a:r>
          </a:p>
          <a:p>
            <a:r>
              <a:rPr lang="en-GB" b="0" i="0" dirty="0">
                <a:solidFill>
                  <a:srgbClr val="1D2228"/>
                </a:solidFill>
                <a:effectLst/>
                <a:latin typeface="Helvetica Neue"/>
              </a:rPr>
              <a:t>* Difficulty forming relationships.</a:t>
            </a:r>
          </a:p>
          <a:p>
            <a:r>
              <a:rPr lang="en-GB" b="0" i="0" dirty="0">
                <a:solidFill>
                  <a:srgbClr val="1D2228"/>
                </a:solidFill>
                <a:effectLst/>
                <a:latin typeface="Helvetica Neue"/>
              </a:rPr>
              <a:t>* Challenges adapting to new environments.</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a:t>
            </a:r>
          </a:p>
        </p:txBody>
      </p:sp>
    </p:spTree>
    <p:extLst>
      <p:ext uri="{BB962C8B-B14F-4D97-AF65-F5344CB8AC3E}">
        <p14:creationId xmlns:p14="http://schemas.microsoft.com/office/powerpoint/2010/main" val="6589929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A0252-882D-0E1F-6ADD-0E6EB87D2486}"/>
              </a:ext>
            </a:extLst>
          </p:cNvPr>
          <p:cNvSpPr>
            <a:spLocks noGrp="1"/>
          </p:cNvSpPr>
          <p:nvPr>
            <p:ph type="title"/>
          </p:nvPr>
        </p:nvSpPr>
        <p:spPr/>
        <p:txBody>
          <a:bodyPr/>
          <a:lstStyle/>
          <a:p>
            <a:r>
              <a:rPr lang="en-GB" dirty="0"/>
              <a:t>Applying the Theory-language development</a:t>
            </a:r>
            <a:endParaRPr lang="en-US" dirty="0"/>
          </a:p>
        </p:txBody>
      </p:sp>
      <p:sp>
        <p:nvSpPr>
          <p:cNvPr id="3" name="Content Placeholder 2">
            <a:extLst>
              <a:ext uri="{FF2B5EF4-FFF2-40B4-BE49-F238E27FC236}">
                <a16:creationId xmlns:a16="http://schemas.microsoft.com/office/drawing/2014/main" id="{3240B438-F1B9-25B5-D6B8-E7B0E120642C}"/>
              </a:ext>
            </a:extLst>
          </p:cNvPr>
          <p:cNvSpPr>
            <a:spLocks noGrp="1"/>
          </p:cNvSpPr>
          <p:nvPr>
            <p:ph idx="1"/>
          </p:nvPr>
        </p:nvSpPr>
        <p:spPr/>
        <p:txBody>
          <a:bodyPr>
            <a:normAutofit fontScale="85000" lnSpcReduction="10000"/>
          </a:bodyPr>
          <a:lstStyle/>
          <a:p>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Language Delay</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Isaac shows delays in language development.</a:t>
            </a:r>
          </a:p>
          <a:p>
            <a:r>
              <a:rPr lang="en-GB" b="0" i="0" dirty="0">
                <a:solidFill>
                  <a:srgbClr val="1D2228"/>
                </a:solidFill>
                <a:effectLst/>
                <a:latin typeface="Helvetica Neue"/>
              </a:rPr>
              <a:t>* Children learn language through interaction and communication with caregivers.</a:t>
            </a:r>
          </a:p>
          <a:p>
            <a:r>
              <a:rPr lang="en-GB" b="0" i="0" dirty="0">
                <a:solidFill>
                  <a:srgbClr val="1D2228"/>
                </a:solidFill>
                <a:effectLst/>
                <a:latin typeface="Helvetica Neue"/>
              </a:rPr>
              <a:t>* Maternal depression and childcare disruptions may reduce opportunities for language stimulation.</a:t>
            </a:r>
          </a:p>
          <a:p>
            <a:endParaRPr lang="en-GB" b="0" i="0" dirty="0">
              <a:solidFill>
                <a:srgbClr val="1D2228"/>
              </a:solidFill>
              <a:effectLst/>
              <a:latin typeface="Helvetica Neue"/>
            </a:endParaRPr>
          </a:p>
        </p:txBody>
      </p:sp>
    </p:spTree>
    <p:extLst>
      <p:ext uri="{BB962C8B-B14F-4D97-AF65-F5344CB8AC3E}">
        <p14:creationId xmlns:p14="http://schemas.microsoft.com/office/powerpoint/2010/main" val="41629339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07F10-B279-AE6C-799B-2B2308B083A1}"/>
              </a:ext>
            </a:extLst>
          </p:cNvPr>
          <p:cNvSpPr>
            <a:spLocks noGrp="1"/>
          </p:cNvSpPr>
          <p:nvPr>
            <p:ph type="title"/>
          </p:nvPr>
        </p:nvSpPr>
        <p:spPr/>
        <p:txBody>
          <a:bodyPr/>
          <a:lstStyle/>
          <a:p>
            <a:r>
              <a:rPr lang="en-GB" dirty="0"/>
              <a:t>Possible effects</a:t>
            </a:r>
            <a:endParaRPr lang="en-US" dirty="0"/>
          </a:p>
        </p:txBody>
      </p:sp>
      <p:sp>
        <p:nvSpPr>
          <p:cNvPr id="3" name="Content Placeholder 2">
            <a:extLst>
              <a:ext uri="{FF2B5EF4-FFF2-40B4-BE49-F238E27FC236}">
                <a16:creationId xmlns:a16="http://schemas.microsoft.com/office/drawing/2014/main" id="{1FE88784-9656-3FE6-4EB8-6649DDB4F90B}"/>
              </a:ext>
            </a:extLst>
          </p:cNvPr>
          <p:cNvSpPr>
            <a:spLocks noGrp="1"/>
          </p:cNvSpPr>
          <p:nvPr>
            <p:ph idx="1"/>
          </p:nvPr>
        </p:nvSpPr>
        <p:spPr/>
        <p:txBody>
          <a:bodyPr>
            <a:noAutofit/>
          </a:bodyPr>
          <a:lstStyle/>
          <a:p>
            <a:endParaRPr lang="en-GB" sz="1400" dirty="0">
              <a:effectLst/>
            </a:endParaRPr>
          </a:p>
          <a:p>
            <a:pPr marL="0" indent="0">
              <a:buNone/>
            </a:pPr>
            <a:endParaRPr lang="en-GB" sz="1400" dirty="0">
              <a:effectLst/>
            </a:endParaRPr>
          </a:p>
          <a:p>
            <a:r>
              <a:rPr lang="en-GB" sz="1400" dirty="0">
                <a:effectLst/>
              </a:rPr>
              <a:t>* Difficulty expressing needs and emotions.</a:t>
            </a:r>
          </a:p>
          <a:p>
            <a:r>
              <a:rPr lang="en-GB" sz="1400" dirty="0">
                <a:effectLst/>
              </a:rPr>
              <a:t>* Reduced participation in group activities.</a:t>
            </a:r>
          </a:p>
          <a:p>
            <a:r>
              <a:rPr lang="en-GB" sz="1400" dirty="0">
                <a:effectLst/>
              </a:rPr>
              <a:t>* Challenges forming peer relationships. </a:t>
            </a:r>
          </a:p>
          <a:p>
            <a:endParaRPr lang="en-GB" sz="1400" dirty="0">
              <a:effectLst/>
            </a:endParaRPr>
          </a:p>
          <a:p>
            <a:r>
              <a:rPr lang="en-GB" sz="1400" dirty="0">
                <a:effectLst/>
              </a:rPr>
              <a:t>Link to Bowlby</a:t>
            </a:r>
          </a:p>
          <a:p>
            <a:endParaRPr lang="en-GB" sz="1400" dirty="0">
              <a:effectLst/>
            </a:endParaRPr>
          </a:p>
          <a:p>
            <a:r>
              <a:rPr lang="en-GB" sz="1400" dirty="0">
                <a:effectLst/>
              </a:rPr>
              <a:t>* Secure attachment relationships support communication, exploration, and learning.</a:t>
            </a:r>
          </a:p>
          <a:p>
            <a:r>
              <a:rPr lang="en-GB" sz="1400" dirty="0">
                <a:effectLst/>
              </a:rPr>
              <a:t>* Insecure attachment may indirectly affect language and cognitive development.</a:t>
            </a:r>
          </a:p>
          <a:p>
            <a:endParaRPr lang="en-GB" sz="1400" dirty="0">
              <a:effectLst/>
            </a:endParaRPr>
          </a:p>
          <a:p>
            <a:br>
              <a:rPr lang="en-GB" sz="1400" dirty="0">
                <a:effectLst/>
              </a:rPr>
            </a:br>
            <a:endParaRPr lang="en-US" sz="1400" dirty="0"/>
          </a:p>
        </p:txBody>
      </p:sp>
    </p:spTree>
    <p:extLst>
      <p:ext uri="{BB962C8B-B14F-4D97-AF65-F5344CB8AC3E}">
        <p14:creationId xmlns:p14="http://schemas.microsoft.com/office/powerpoint/2010/main" val="36214907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448C9-BF85-C349-7CDE-A381B31A8BF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94930A9-9099-4C94-7277-2D34EF286CEC}"/>
              </a:ext>
            </a:extLst>
          </p:cNvPr>
          <p:cNvSpPr>
            <a:spLocks noGrp="1"/>
          </p:cNvSpPr>
          <p:nvPr>
            <p:ph idx="1"/>
          </p:nvPr>
        </p:nvSpPr>
        <p:spPr>
          <a:xfrm>
            <a:off x="2135954" y="2638044"/>
            <a:ext cx="7824910" cy="4370001"/>
          </a:xfrm>
        </p:spPr>
        <p:txBody>
          <a:bodyPr>
            <a:noAutofit/>
          </a:bodyPr>
          <a:lstStyle/>
          <a:p>
            <a:r>
              <a:rPr lang="en-GB" sz="1200" b="0" i="0" dirty="0">
                <a:solidFill>
                  <a:srgbClr val="1D2228"/>
                </a:solidFill>
                <a:effectLst/>
                <a:latin typeface="Helvetica Neue"/>
              </a:rPr>
              <a:t>Slide 7: Nature and Nurture</a:t>
            </a:r>
          </a:p>
          <a:p>
            <a:r>
              <a:rPr lang="en-GB" sz="1200" b="0" i="0" dirty="0">
                <a:solidFill>
                  <a:srgbClr val="1D2228"/>
                </a:solidFill>
                <a:effectLst/>
                <a:latin typeface="Helvetica Neue"/>
              </a:rPr>
              <a:t>Nature (Biological Influences)</a:t>
            </a:r>
          </a:p>
          <a:p>
            <a:r>
              <a:rPr lang="en-GB" sz="1200" b="0" i="0" dirty="0">
                <a:solidFill>
                  <a:srgbClr val="1D2228"/>
                </a:solidFill>
                <a:effectLst/>
                <a:latin typeface="Helvetica Neue"/>
              </a:rPr>
              <a:t>* Genetic factors.</a:t>
            </a:r>
          </a:p>
          <a:p>
            <a:r>
              <a:rPr lang="en-GB" sz="1200" b="0" i="0" dirty="0">
                <a:solidFill>
                  <a:srgbClr val="1D2228"/>
                </a:solidFill>
                <a:effectLst/>
                <a:latin typeface="Helvetica Neue"/>
              </a:rPr>
              <a:t>* Individual temperament.</a:t>
            </a:r>
          </a:p>
          <a:p>
            <a:r>
              <a:rPr lang="en-GB" sz="1200" b="0" i="0" dirty="0">
                <a:solidFill>
                  <a:srgbClr val="1D2228"/>
                </a:solidFill>
                <a:effectLst/>
                <a:latin typeface="Helvetica Neue"/>
              </a:rPr>
              <a:t>* Brain development.</a:t>
            </a:r>
          </a:p>
          <a:p>
            <a:r>
              <a:rPr lang="en-GB" sz="1200" b="0" i="0" dirty="0">
                <a:solidFill>
                  <a:srgbClr val="1D2228"/>
                </a:solidFill>
                <a:effectLst/>
                <a:latin typeface="Helvetica Neue"/>
              </a:rPr>
              <a:t>* Natural differences in emotional sensitivity.</a:t>
            </a:r>
          </a:p>
          <a:p>
            <a:r>
              <a:rPr lang="en-GB" sz="1200" b="0" i="0" dirty="0">
                <a:solidFill>
                  <a:srgbClr val="1D2228"/>
                </a:solidFill>
                <a:effectLst/>
                <a:latin typeface="Helvetica Neue"/>
              </a:rPr>
              <a:t>Nurture (Environmental Influences)</a:t>
            </a:r>
          </a:p>
          <a:p>
            <a:r>
              <a:rPr lang="en-GB" sz="1200" b="0" i="0" dirty="0">
                <a:solidFill>
                  <a:srgbClr val="1D2228"/>
                </a:solidFill>
                <a:effectLst/>
                <a:latin typeface="Helvetica Neue"/>
              </a:rPr>
              <a:t>* Maternal mental health.</a:t>
            </a:r>
          </a:p>
          <a:p>
            <a:r>
              <a:rPr lang="en-GB" sz="1200" b="0" i="0" dirty="0">
                <a:solidFill>
                  <a:srgbClr val="1D2228"/>
                </a:solidFill>
                <a:effectLst/>
                <a:latin typeface="Helvetica Neue"/>
              </a:rPr>
              <a:t>* Quality of attachment relationships.</a:t>
            </a:r>
          </a:p>
          <a:p>
            <a:r>
              <a:rPr lang="en-GB" sz="1200" b="0" i="0" dirty="0">
                <a:solidFill>
                  <a:srgbClr val="1D2228"/>
                </a:solidFill>
                <a:effectLst/>
                <a:latin typeface="Helvetica Neue"/>
              </a:rPr>
              <a:t>* Childcare experiences.</a:t>
            </a:r>
          </a:p>
          <a:p>
            <a:r>
              <a:rPr lang="en-GB" sz="1200" b="0" i="0" dirty="0">
                <a:solidFill>
                  <a:srgbClr val="1D2228"/>
                </a:solidFill>
                <a:effectLst/>
                <a:latin typeface="Helvetica Neue"/>
              </a:rPr>
              <a:t>* Family relocation.</a:t>
            </a:r>
          </a:p>
          <a:p>
            <a:r>
              <a:rPr lang="en-GB" sz="1200" b="0" i="0" dirty="0">
                <a:solidFill>
                  <a:srgbClr val="1D2228"/>
                </a:solidFill>
                <a:effectLst/>
                <a:latin typeface="Helvetica Neue"/>
              </a:rPr>
              <a:t>* Social support and learning opportunities</a:t>
            </a:r>
            <a:r>
              <a:rPr lang="en-GB" sz="1000" b="0" i="0" dirty="0">
                <a:solidFill>
                  <a:srgbClr val="1D2228"/>
                </a:solidFill>
                <a:effectLst/>
                <a:latin typeface="Helvetica Neue"/>
              </a:rPr>
              <a:t>.</a:t>
            </a:r>
          </a:p>
        </p:txBody>
      </p:sp>
    </p:spTree>
    <p:extLst>
      <p:ext uri="{BB962C8B-B14F-4D97-AF65-F5344CB8AC3E}">
        <p14:creationId xmlns:p14="http://schemas.microsoft.com/office/powerpoint/2010/main" val="34622256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953AB-F9F2-EF6A-1143-AD92AE0107B0}"/>
              </a:ext>
            </a:extLst>
          </p:cNvPr>
          <p:cNvSpPr>
            <a:spLocks noGrp="1"/>
          </p:cNvSpPr>
          <p:nvPr>
            <p:ph type="title"/>
          </p:nvPr>
        </p:nvSpPr>
        <p:spPr/>
        <p:txBody>
          <a:bodyPr/>
          <a:lstStyle/>
          <a:p>
            <a:r>
              <a:rPr lang="en-GB" dirty="0"/>
              <a:t>Evaluation</a:t>
            </a:r>
            <a:endParaRPr lang="en-US" dirty="0"/>
          </a:p>
        </p:txBody>
      </p:sp>
      <p:sp>
        <p:nvSpPr>
          <p:cNvPr id="3" name="Content Placeholder 2">
            <a:extLst>
              <a:ext uri="{FF2B5EF4-FFF2-40B4-BE49-F238E27FC236}">
                <a16:creationId xmlns:a16="http://schemas.microsoft.com/office/drawing/2014/main" id="{5177A255-564F-8532-76FF-D72BE80BF3E1}"/>
              </a:ext>
            </a:extLst>
          </p:cNvPr>
          <p:cNvSpPr>
            <a:spLocks noGrp="1"/>
          </p:cNvSpPr>
          <p:nvPr>
            <p:ph idx="1"/>
          </p:nvPr>
        </p:nvSpPr>
        <p:spPr/>
        <p:txBody>
          <a:bodyPr/>
          <a:lstStyle/>
          <a:p>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Isaac’s development is likely influenced by an interaction between nature and nurture.</a:t>
            </a:r>
          </a:p>
          <a:p>
            <a:r>
              <a:rPr lang="en-GB" b="0" i="0" dirty="0">
                <a:solidFill>
                  <a:srgbClr val="1D2228"/>
                </a:solidFill>
                <a:effectLst/>
                <a:latin typeface="Helvetica Neue"/>
              </a:rPr>
              <a:t>* Biological factors may affect how he responds to stress, while environmental experiences shape his emotional, social, and language development.</a:t>
            </a:r>
          </a:p>
        </p:txBody>
      </p:sp>
    </p:spTree>
    <p:extLst>
      <p:ext uri="{BB962C8B-B14F-4D97-AF65-F5344CB8AC3E}">
        <p14:creationId xmlns:p14="http://schemas.microsoft.com/office/powerpoint/2010/main" val="2447396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3AC0F-EEB4-CCED-5C0E-A3F20E322D71}"/>
              </a:ext>
            </a:extLst>
          </p:cNvPr>
          <p:cNvSpPr>
            <a:spLocks noGrp="1"/>
          </p:cNvSpPr>
          <p:nvPr>
            <p:ph type="title"/>
          </p:nvPr>
        </p:nvSpPr>
        <p:spPr>
          <a:xfrm>
            <a:off x="2231136" y="-165069"/>
            <a:ext cx="7729728" cy="1188720"/>
          </a:xfrm>
        </p:spPr>
        <p:txBody>
          <a:bodyPr/>
          <a:lstStyle/>
          <a:p>
            <a:r>
              <a:rPr lang="en-GB" dirty="0"/>
              <a:t>Evaluation of </a:t>
            </a:r>
            <a:r>
              <a:rPr lang="en-GB" dirty="0" err="1"/>
              <a:t>bowlby’s</a:t>
            </a:r>
            <a:r>
              <a:rPr lang="en-GB" dirty="0"/>
              <a:t> attachment Theory </a:t>
            </a:r>
            <a:endParaRPr lang="en-US" dirty="0"/>
          </a:p>
        </p:txBody>
      </p:sp>
      <p:sp>
        <p:nvSpPr>
          <p:cNvPr id="3" name="Content Placeholder 2">
            <a:extLst>
              <a:ext uri="{FF2B5EF4-FFF2-40B4-BE49-F238E27FC236}">
                <a16:creationId xmlns:a16="http://schemas.microsoft.com/office/drawing/2014/main" id="{A438280E-9160-66E2-5505-367720E1342E}"/>
              </a:ext>
            </a:extLst>
          </p:cNvPr>
          <p:cNvSpPr>
            <a:spLocks noGrp="1"/>
          </p:cNvSpPr>
          <p:nvPr>
            <p:ph idx="1"/>
          </p:nvPr>
        </p:nvSpPr>
        <p:spPr>
          <a:xfrm>
            <a:off x="838200" y="1322528"/>
            <a:ext cx="10515600" cy="4351338"/>
          </a:xfrm>
        </p:spPr>
        <p:txBody>
          <a:bodyPr>
            <a:normAutofit lnSpcReduction="10000"/>
          </a:bodyPr>
          <a:lstStyle/>
          <a:p>
            <a:pPr marL="0" indent="0">
              <a:buNone/>
            </a:pPr>
            <a:endParaRPr lang="en-GB" b="0" i="0" dirty="0">
              <a:solidFill>
                <a:srgbClr val="1D2228"/>
              </a:solidFill>
              <a:effectLst/>
              <a:latin typeface="Helvetica Neue"/>
            </a:endParaRPr>
          </a:p>
          <a:p>
            <a:pPr marL="0" indent="0">
              <a:buNone/>
            </a:pPr>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Strengths and Usefulness in Early Years Practice</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Highlights the importance of early relationships</a:t>
            </a: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Bowlby emphasised that secure attachments support children’s emotional, social, and cognitive development.</a:t>
            </a:r>
          </a:p>
          <a:p>
            <a:r>
              <a:rPr lang="en-GB" b="0" i="0" dirty="0">
                <a:solidFill>
                  <a:srgbClr val="1D2228"/>
                </a:solidFill>
                <a:effectLst/>
                <a:latin typeface="Helvetica Neue"/>
              </a:rPr>
              <a:t>* This helps practitioners understand the importance of responsive caregiving in early years settings.</a:t>
            </a:r>
          </a:p>
        </p:txBody>
      </p:sp>
    </p:spTree>
    <p:extLst>
      <p:ext uri="{BB962C8B-B14F-4D97-AF65-F5344CB8AC3E}">
        <p14:creationId xmlns:p14="http://schemas.microsoft.com/office/powerpoint/2010/main" val="42252621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24095-5E60-D10D-D2BF-434F1CE588B5}"/>
              </a:ext>
            </a:extLst>
          </p:cNvPr>
          <p:cNvSpPr>
            <a:spLocks noGrp="1"/>
          </p:cNvSpPr>
          <p:nvPr>
            <p:ph type="title"/>
          </p:nvPr>
        </p:nvSpPr>
        <p:spPr/>
        <p:txBody>
          <a:bodyPr/>
          <a:lstStyle/>
          <a:p>
            <a:r>
              <a:rPr lang="en-GB" dirty="0"/>
              <a:t>Supported by research evidence</a:t>
            </a:r>
            <a:endParaRPr lang="en-US" dirty="0"/>
          </a:p>
        </p:txBody>
      </p:sp>
      <p:sp>
        <p:nvSpPr>
          <p:cNvPr id="3" name="Content Placeholder 2">
            <a:extLst>
              <a:ext uri="{FF2B5EF4-FFF2-40B4-BE49-F238E27FC236}">
                <a16:creationId xmlns:a16="http://schemas.microsoft.com/office/drawing/2014/main" id="{DDE60BF9-39E4-6824-0846-689A6F61783A}"/>
              </a:ext>
            </a:extLst>
          </p:cNvPr>
          <p:cNvSpPr>
            <a:spLocks noGrp="1"/>
          </p:cNvSpPr>
          <p:nvPr>
            <p:ph idx="1"/>
          </p:nvPr>
        </p:nvSpPr>
        <p:spPr/>
        <p:txBody>
          <a:bodyPr/>
          <a:lstStyle/>
          <a:p>
            <a:pPr marL="0" indent="0">
              <a:buNone/>
            </a:pPr>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Ainsworth’s (1978) Strange Situation study found that securely attached children were more confident and resilient.</a:t>
            </a:r>
          </a:p>
          <a:p>
            <a:r>
              <a:rPr lang="en-GB" b="0" i="0" dirty="0">
                <a:solidFill>
                  <a:srgbClr val="1D2228"/>
                </a:solidFill>
                <a:effectLst/>
                <a:latin typeface="Helvetica Neue"/>
              </a:rPr>
              <a:t>* Research supports the link between secure attachment and positive developmental </a:t>
            </a:r>
          </a:p>
        </p:txBody>
      </p:sp>
    </p:spTree>
    <p:extLst>
      <p:ext uri="{BB962C8B-B14F-4D97-AF65-F5344CB8AC3E}">
        <p14:creationId xmlns:p14="http://schemas.microsoft.com/office/powerpoint/2010/main" val="34112325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05E0F-C65F-2781-890B-137DE049AA82}"/>
              </a:ext>
            </a:extLst>
          </p:cNvPr>
          <p:cNvSpPr>
            <a:spLocks noGrp="1"/>
          </p:cNvSpPr>
          <p:nvPr>
            <p:ph type="title"/>
          </p:nvPr>
        </p:nvSpPr>
        <p:spPr/>
        <p:txBody>
          <a:bodyPr/>
          <a:lstStyle/>
          <a:p>
            <a:r>
              <a:rPr lang="en-GB" dirty="0"/>
              <a:t>Useful for early intervention</a:t>
            </a:r>
            <a:endParaRPr lang="en-US" dirty="0"/>
          </a:p>
        </p:txBody>
      </p:sp>
      <p:sp>
        <p:nvSpPr>
          <p:cNvPr id="3" name="Content Placeholder 2">
            <a:extLst>
              <a:ext uri="{FF2B5EF4-FFF2-40B4-BE49-F238E27FC236}">
                <a16:creationId xmlns:a16="http://schemas.microsoft.com/office/drawing/2014/main" id="{6C593337-245A-24C3-6725-7D22E3053C74}"/>
              </a:ext>
            </a:extLst>
          </p:cNvPr>
          <p:cNvSpPr>
            <a:spLocks noGrp="1"/>
          </p:cNvSpPr>
          <p:nvPr>
            <p:ph idx="1"/>
          </p:nvPr>
        </p:nvSpPr>
        <p:spPr/>
        <p:txBody>
          <a:bodyPr/>
          <a:lstStyle/>
          <a:p>
            <a:pPr marL="0" indent="0">
              <a:buNone/>
            </a:pPr>
            <a:endParaRPr lang="en-GB" dirty="0">
              <a:effectLst/>
            </a:endParaRPr>
          </a:p>
          <a:p>
            <a:br>
              <a:rPr lang="en-GB" dirty="0">
                <a:effectLst/>
              </a:rPr>
            </a:br>
            <a:endParaRPr lang="en-GB" dirty="0">
              <a:effectLst/>
            </a:endParaRPr>
          </a:p>
          <a:p>
            <a:r>
              <a:rPr lang="en-GB" dirty="0">
                <a:effectLst/>
              </a:rPr>
              <a:t>* Helps practitioners identify children who may need additional emotional support.</a:t>
            </a:r>
          </a:p>
          <a:p>
            <a:r>
              <a:rPr lang="en-GB" dirty="0">
                <a:effectLst/>
              </a:rPr>
              <a:t>* Supports the use of key-person approaches and attachment-based practices in nurseries and Children’s Centres.</a:t>
            </a:r>
          </a:p>
          <a:p>
            <a:br>
              <a:rPr lang="en-GB" dirty="0">
                <a:effectLst/>
              </a:rPr>
            </a:br>
            <a:endParaRPr lang="en-US" dirty="0"/>
          </a:p>
        </p:txBody>
      </p:sp>
    </p:spTree>
    <p:extLst>
      <p:ext uri="{BB962C8B-B14F-4D97-AF65-F5344CB8AC3E}">
        <p14:creationId xmlns:p14="http://schemas.microsoft.com/office/powerpoint/2010/main" val="13529895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1C02A-E9A6-EFA5-BBB4-9C557FCD006F}"/>
              </a:ext>
            </a:extLst>
          </p:cNvPr>
          <p:cNvSpPr>
            <a:spLocks noGrp="1"/>
          </p:cNvSpPr>
          <p:nvPr>
            <p:ph type="title"/>
          </p:nvPr>
        </p:nvSpPr>
        <p:spPr/>
        <p:txBody>
          <a:bodyPr/>
          <a:lstStyle/>
          <a:p>
            <a:r>
              <a:rPr lang="en-GB" dirty="0"/>
              <a:t>Limitations and criticisms</a:t>
            </a:r>
            <a:endParaRPr lang="en-US" dirty="0"/>
          </a:p>
        </p:txBody>
      </p:sp>
      <p:sp>
        <p:nvSpPr>
          <p:cNvPr id="3" name="Content Placeholder 2">
            <a:extLst>
              <a:ext uri="{FF2B5EF4-FFF2-40B4-BE49-F238E27FC236}">
                <a16:creationId xmlns:a16="http://schemas.microsoft.com/office/drawing/2014/main" id="{2561DA73-183F-84A1-0500-B6A210A65384}"/>
              </a:ext>
            </a:extLst>
          </p:cNvPr>
          <p:cNvSpPr>
            <a:spLocks noGrp="1"/>
          </p:cNvSpPr>
          <p:nvPr>
            <p:ph idx="1"/>
          </p:nvPr>
        </p:nvSpPr>
        <p:spPr/>
        <p:txBody>
          <a:bodyPr>
            <a:normAutofit/>
          </a:bodyPr>
          <a:lstStyle/>
          <a:p>
            <a:pPr marL="0" indent="0">
              <a:buNone/>
            </a:pPr>
            <a:endParaRPr lang="en-GB" b="0" i="0" dirty="0">
              <a:solidFill>
                <a:srgbClr val="1D2228"/>
              </a:solidFill>
              <a:effectLst/>
              <a:latin typeface="Helvetica Neue"/>
            </a:endParaRPr>
          </a:p>
          <a:p>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Too much emphasis on the mother</a:t>
            </a:r>
            <a:br>
              <a:rPr lang="en-GB" b="0" i="0" dirty="0">
                <a:solidFill>
                  <a:srgbClr val="1D2228"/>
                </a:solidFill>
                <a:effectLst/>
                <a:latin typeface="Helvetica Neue"/>
              </a:rPr>
            </a:br>
            <a:endParaRPr lang="en-GB" b="0" i="0" dirty="0">
              <a:solidFill>
                <a:srgbClr val="1D2228"/>
              </a:solidFill>
              <a:effectLst/>
              <a:latin typeface="Helvetica Neue"/>
            </a:endParaRPr>
          </a:p>
          <a:p>
            <a:r>
              <a:rPr lang="en-GB" b="0" i="0" dirty="0">
                <a:solidFill>
                  <a:srgbClr val="1D2228"/>
                </a:solidFill>
                <a:effectLst/>
                <a:latin typeface="Helvetica Neue"/>
              </a:rPr>
              <a:t>* Bowlby focused mainly on the mother-child relationship.</a:t>
            </a:r>
          </a:p>
          <a:p>
            <a:pPr marL="0" indent="0">
              <a:buNone/>
            </a:pPr>
            <a:r>
              <a:rPr lang="en-GB" b="0" i="0" dirty="0">
                <a:solidFill>
                  <a:srgbClr val="1D2228"/>
                </a:solidFill>
                <a:effectLst/>
                <a:latin typeface="Helvetica Neue"/>
              </a:rPr>
              <a:t>* Modern research shows children can form secure attachments with fathers, grandparents, foster carers, and other significant adults.</a:t>
            </a:r>
          </a:p>
        </p:txBody>
      </p:sp>
    </p:spTree>
    <p:extLst>
      <p:ext uri="{BB962C8B-B14F-4D97-AF65-F5344CB8AC3E}">
        <p14:creationId xmlns:p14="http://schemas.microsoft.com/office/powerpoint/2010/main" val="20469656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E4736-DE99-1731-6315-2C74DDF14A39}"/>
              </a:ext>
            </a:extLst>
          </p:cNvPr>
          <p:cNvSpPr>
            <a:spLocks noGrp="1"/>
          </p:cNvSpPr>
          <p:nvPr>
            <p:ph type="title"/>
          </p:nvPr>
        </p:nvSpPr>
        <p:spPr/>
        <p:txBody>
          <a:bodyPr/>
          <a:lstStyle/>
          <a:p>
            <a:r>
              <a:rPr lang="en-GB" dirty="0"/>
              <a:t>May underestimate other influences</a:t>
            </a:r>
            <a:endParaRPr lang="en-US" dirty="0"/>
          </a:p>
        </p:txBody>
      </p:sp>
      <p:sp>
        <p:nvSpPr>
          <p:cNvPr id="3" name="Content Placeholder 2">
            <a:extLst>
              <a:ext uri="{FF2B5EF4-FFF2-40B4-BE49-F238E27FC236}">
                <a16:creationId xmlns:a16="http://schemas.microsoft.com/office/drawing/2014/main" id="{3D629E4D-1CF4-9C97-4328-E72CCD6E30E5}"/>
              </a:ext>
            </a:extLst>
          </p:cNvPr>
          <p:cNvSpPr>
            <a:spLocks noGrp="1"/>
          </p:cNvSpPr>
          <p:nvPr>
            <p:ph idx="1"/>
          </p:nvPr>
        </p:nvSpPr>
        <p:spPr/>
        <p:txBody>
          <a:bodyPr/>
          <a:lstStyle/>
          <a:p>
            <a:endParaRPr lang="en-GB" dirty="0">
              <a:effectLst/>
            </a:endParaRPr>
          </a:p>
          <a:p>
            <a:br>
              <a:rPr lang="en-GB" dirty="0">
                <a:effectLst/>
              </a:rPr>
            </a:br>
            <a:endParaRPr lang="en-GB" dirty="0">
              <a:effectLst/>
            </a:endParaRPr>
          </a:p>
          <a:p>
            <a:r>
              <a:rPr lang="en-GB" dirty="0">
                <a:effectLst/>
              </a:rPr>
              <a:t>* Development is influenced by many factors, including temperament, genetics, education, and wider social experiences.</a:t>
            </a:r>
          </a:p>
          <a:p>
            <a:r>
              <a:rPr lang="en-GB" dirty="0">
                <a:effectLst/>
              </a:rPr>
              <a:t>* Attachment alone cannot explain all aspects of a child’s development.</a:t>
            </a:r>
          </a:p>
          <a:p>
            <a:br>
              <a:rPr lang="en-GB" dirty="0">
                <a:effectLst/>
              </a:rPr>
            </a:br>
            <a:endParaRPr lang="en-US" dirty="0"/>
          </a:p>
        </p:txBody>
      </p:sp>
    </p:spTree>
    <p:extLst>
      <p:ext uri="{BB962C8B-B14F-4D97-AF65-F5344CB8AC3E}">
        <p14:creationId xmlns:p14="http://schemas.microsoft.com/office/powerpoint/2010/main" val="24188081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F0319-AEC1-6B0F-4B9B-D220DB463F82}"/>
              </a:ext>
            </a:extLst>
          </p:cNvPr>
          <p:cNvSpPr>
            <a:spLocks noGrp="1"/>
          </p:cNvSpPr>
          <p:nvPr>
            <p:ph type="title"/>
          </p:nvPr>
        </p:nvSpPr>
        <p:spPr/>
        <p:txBody>
          <a:bodyPr/>
          <a:lstStyle/>
          <a:p>
            <a:r>
              <a:rPr lang="en-GB" dirty="0"/>
              <a:t>Deterministic approach</a:t>
            </a:r>
            <a:endParaRPr lang="en-US" dirty="0"/>
          </a:p>
        </p:txBody>
      </p:sp>
      <p:sp>
        <p:nvSpPr>
          <p:cNvPr id="3" name="Content Placeholder 2">
            <a:extLst>
              <a:ext uri="{FF2B5EF4-FFF2-40B4-BE49-F238E27FC236}">
                <a16:creationId xmlns:a16="http://schemas.microsoft.com/office/drawing/2014/main" id="{809E12F6-4FA0-D6A9-9DE7-229F74787A76}"/>
              </a:ext>
            </a:extLst>
          </p:cNvPr>
          <p:cNvSpPr>
            <a:spLocks noGrp="1"/>
          </p:cNvSpPr>
          <p:nvPr>
            <p:ph idx="1"/>
          </p:nvPr>
        </p:nvSpPr>
        <p:spPr/>
        <p:txBody>
          <a:bodyPr/>
          <a:lstStyle/>
          <a:p>
            <a:endParaRPr lang="en-GB" dirty="0">
              <a:effectLst/>
            </a:endParaRPr>
          </a:p>
          <a:p>
            <a:br>
              <a:rPr lang="en-GB" dirty="0">
                <a:effectLst/>
              </a:rPr>
            </a:br>
            <a:endParaRPr lang="en-GB" dirty="0">
              <a:effectLst/>
            </a:endParaRPr>
          </a:p>
          <a:p>
            <a:r>
              <a:rPr lang="en-GB" dirty="0">
                <a:effectLst/>
              </a:rPr>
              <a:t>* Bowlby suggested early experiences have long-term effects.</a:t>
            </a:r>
          </a:p>
          <a:p>
            <a:r>
              <a:rPr lang="en-GB" dirty="0">
                <a:effectLst/>
              </a:rPr>
              <a:t>* However, later positive relationships and interventions can improve outcomes and promote resilience.</a:t>
            </a:r>
          </a:p>
          <a:p>
            <a:br>
              <a:rPr lang="en-GB" dirty="0">
                <a:effectLst/>
              </a:rPr>
            </a:br>
            <a:endParaRPr lang="en-US" dirty="0"/>
          </a:p>
        </p:txBody>
      </p:sp>
    </p:spTree>
    <p:extLst>
      <p:ext uri="{BB962C8B-B14F-4D97-AF65-F5344CB8AC3E}">
        <p14:creationId xmlns:p14="http://schemas.microsoft.com/office/powerpoint/2010/main" val="23939309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8F317-3EA1-7656-A7F6-FDC170972E4B}"/>
              </a:ext>
            </a:extLst>
          </p:cNvPr>
          <p:cNvSpPr>
            <a:spLocks noGrp="1"/>
          </p:cNvSpPr>
          <p:nvPr>
            <p:ph type="title"/>
          </p:nvPr>
        </p:nvSpPr>
        <p:spPr/>
        <p:txBody>
          <a:bodyPr/>
          <a:lstStyle/>
          <a:p>
            <a:r>
              <a:rPr lang="en-GB" dirty="0"/>
              <a:t>Cultural, social and contextual consideration</a:t>
            </a:r>
            <a:endParaRPr lang="en-US" dirty="0"/>
          </a:p>
        </p:txBody>
      </p:sp>
      <p:sp>
        <p:nvSpPr>
          <p:cNvPr id="3" name="Content Placeholder 2">
            <a:extLst>
              <a:ext uri="{FF2B5EF4-FFF2-40B4-BE49-F238E27FC236}">
                <a16:creationId xmlns:a16="http://schemas.microsoft.com/office/drawing/2014/main" id="{E2EF8DCC-B5B5-BCB0-C8AC-968B6022CB5A}"/>
              </a:ext>
            </a:extLst>
          </p:cNvPr>
          <p:cNvSpPr>
            <a:spLocks noGrp="1"/>
          </p:cNvSpPr>
          <p:nvPr>
            <p:ph idx="1"/>
          </p:nvPr>
        </p:nvSpPr>
        <p:spPr/>
        <p:txBody>
          <a:bodyPr>
            <a:normAutofit fontScale="92500" lnSpcReduction="10000"/>
          </a:bodyPr>
          <a:lstStyle/>
          <a:p>
            <a:pPr marL="0" indent="0">
              <a:buNone/>
            </a:pPr>
            <a:br>
              <a:rPr lang="en-GB" dirty="0">
                <a:effectLst/>
              </a:rPr>
            </a:br>
            <a:endParaRPr lang="en-GB" dirty="0">
              <a:effectLst/>
            </a:endParaRPr>
          </a:p>
          <a:p>
            <a:r>
              <a:rPr lang="en-GB" dirty="0">
                <a:effectLst/>
              </a:rPr>
              <a:t>* Childcare practices vary across cultures.</a:t>
            </a:r>
          </a:p>
          <a:p>
            <a:r>
              <a:rPr lang="en-GB" dirty="0">
                <a:effectLst/>
              </a:rPr>
              <a:t>* In some cultures, children are cared for by several family members rather than one primary caregiver.</a:t>
            </a:r>
          </a:p>
          <a:p>
            <a:r>
              <a:rPr lang="en-GB" dirty="0">
                <a:effectLst/>
              </a:rPr>
              <a:t>* Multiple caregivers do not necessarily lead to poor attachment outcomes.</a:t>
            </a:r>
          </a:p>
          <a:p>
            <a:r>
              <a:rPr lang="en-GB" dirty="0">
                <a:effectLst/>
              </a:rPr>
              <a:t>* Social factors such as poverty, housing difficulties, parental mental health, and access to support services also influence development.</a:t>
            </a:r>
          </a:p>
          <a:p>
            <a:br>
              <a:rPr lang="en-GB" dirty="0">
                <a:effectLst/>
              </a:rPr>
            </a:br>
            <a:endParaRPr lang="en-US" dirty="0"/>
          </a:p>
        </p:txBody>
      </p:sp>
    </p:spTree>
    <p:extLst>
      <p:ext uri="{BB962C8B-B14F-4D97-AF65-F5344CB8AC3E}">
        <p14:creationId xmlns:p14="http://schemas.microsoft.com/office/powerpoint/2010/main" val="16713649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71061-0AD2-8013-585D-F2946574B6FA}"/>
              </a:ext>
            </a:extLst>
          </p:cNvPr>
          <p:cNvSpPr>
            <a:spLocks noGrp="1"/>
          </p:cNvSpPr>
          <p:nvPr>
            <p:ph type="title"/>
          </p:nvPr>
        </p:nvSpPr>
        <p:spPr/>
        <p:txBody>
          <a:bodyPr/>
          <a:lstStyle/>
          <a:p>
            <a:r>
              <a:rPr lang="en-GB" dirty="0"/>
              <a:t>Relevance to London Diverse Communities</a:t>
            </a:r>
            <a:endParaRPr lang="en-US" dirty="0"/>
          </a:p>
        </p:txBody>
      </p:sp>
      <p:sp>
        <p:nvSpPr>
          <p:cNvPr id="3" name="Content Placeholder 2">
            <a:extLst>
              <a:ext uri="{FF2B5EF4-FFF2-40B4-BE49-F238E27FC236}">
                <a16:creationId xmlns:a16="http://schemas.microsoft.com/office/drawing/2014/main" id="{D5332F2A-1EBB-716D-49D5-501897F75D6A}"/>
              </a:ext>
            </a:extLst>
          </p:cNvPr>
          <p:cNvSpPr>
            <a:spLocks noGrp="1"/>
          </p:cNvSpPr>
          <p:nvPr>
            <p:ph idx="1"/>
          </p:nvPr>
        </p:nvSpPr>
        <p:spPr>
          <a:xfrm>
            <a:off x="2231136" y="2638044"/>
            <a:ext cx="7729728" cy="3101983"/>
          </a:xfrm>
        </p:spPr>
        <p:txBody>
          <a:bodyPr>
            <a:normAutofit fontScale="85000" lnSpcReduction="20000"/>
          </a:bodyPr>
          <a:lstStyle/>
          <a:p>
            <a:pPr marL="0" indent="0">
              <a:buNone/>
            </a:pPr>
            <a:endParaRPr lang="en-GB" dirty="0">
              <a:effectLst/>
            </a:endParaRPr>
          </a:p>
          <a:p>
            <a:r>
              <a:rPr lang="en-GB" dirty="0">
                <a:effectLst/>
              </a:rPr>
              <a:t>* London is culturally diverse, with families from many different backgrounds.</a:t>
            </a:r>
          </a:p>
          <a:p>
            <a:r>
              <a:rPr lang="en-GB" dirty="0">
                <a:effectLst/>
              </a:rPr>
              <a:t>* Practitioners must recognise that attachment can be formed with multiple caregivers, including extended family members.</a:t>
            </a:r>
          </a:p>
          <a:p>
            <a:r>
              <a:rPr lang="en-GB" dirty="0">
                <a:effectLst/>
              </a:rPr>
              <a:t>* Family structures differ and may include single-parent, blended, foster, and multigenerational households.</a:t>
            </a:r>
          </a:p>
          <a:p>
            <a:r>
              <a:rPr lang="en-GB" dirty="0">
                <a:effectLst/>
              </a:rPr>
              <a:t>* Early years professionals should avoid applying Bowlby’s theory in a way that assumes one caregiving model fits all families.</a:t>
            </a:r>
          </a:p>
          <a:p>
            <a:r>
              <a:rPr lang="en-GB" dirty="0">
                <a:effectLst/>
              </a:rPr>
              <a:t>* Attachment theory remains useful but should be applied alongside an understanding of cultural diversity, social circumstances, and individual family needs.</a:t>
            </a:r>
          </a:p>
          <a:p>
            <a:br>
              <a:rPr lang="en-GB" dirty="0">
                <a:effectLst/>
              </a:rPr>
            </a:br>
            <a:endParaRPr lang="en-US" dirty="0"/>
          </a:p>
        </p:txBody>
      </p:sp>
    </p:spTree>
    <p:extLst>
      <p:ext uri="{BB962C8B-B14F-4D97-AF65-F5344CB8AC3E}">
        <p14:creationId xmlns:p14="http://schemas.microsoft.com/office/powerpoint/2010/main" val="40326591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48FB5-0F09-6ACB-F06B-26972D7F20B1}"/>
              </a:ext>
            </a:extLst>
          </p:cNvPr>
          <p:cNvSpPr>
            <a:spLocks noGrp="1"/>
          </p:cNvSpPr>
          <p:nvPr>
            <p:ph type="title"/>
          </p:nvPr>
        </p:nvSpPr>
        <p:spPr/>
        <p:txBody>
          <a:bodyPr/>
          <a:lstStyle/>
          <a:p>
            <a:r>
              <a:rPr lang="en-GB" dirty="0"/>
              <a:t>Conclusion </a:t>
            </a:r>
            <a:endParaRPr lang="en-US" dirty="0"/>
          </a:p>
        </p:txBody>
      </p:sp>
      <p:sp>
        <p:nvSpPr>
          <p:cNvPr id="3" name="Content Placeholder 2">
            <a:extLst>
              <a:ext uri="{FF2B5EF4-FFF2-40B4-BE49-F238E27FC236}">
                <a16:creationId xmlns:a16="http://schemas.microsoft.com/office/drawing/2014/main" id="{FBD54B71-255E-ADB3-4374-5C079842C411}"/>
              </a:ext>
            </a:extLst>
          </p:cNvPr>
          <p:cNvSpPr>
            <a:spLocks noGrp="1"/>
          </p:cNvSpPr>
          <p:nvPr>
            <p:ph idx="1"/>
          </p:nvPr>
        </p:nvSpPr>
        <p:spPr/>
        <p:txBody>
          <a:bodyPr>
            <a:normAutofit/>
          </a:bodyPr>
          <a:lstStyle/>
          <a:p>
            <a:pPr marL="0" indent="0">
              <a:buNone/>
            </a:pPr>
            <a:endParaRPr lang="en-GB" b="0" i="0" dirty="0">
              <a:solidFill>
                <a:srgbClr val="1D2228"/>
              </a:solidFill>
              <a:effectLst/>
              <a:latin typeface="Helvetica Neue"/>
            </a:endParaRPr>
          </a:p>
          <a:p>
            <a:r>
              <a:rPr lang="en-GB" b="0" i="0" dirty="0">
                <a:solidFill>
                  <a:srgbClr val="1D2228"/>
                </a:solidFill>
                <a:effectLst/>
                <a:latin typeface="Helvetica Neue"/>
              </a:rPr>
              <a:t>* Bowlby’s theory is valuable for understanding Isaac’s emotional and social difficulties.</a:t>
            </a:r>
          </a:p>
          <a:p>
            <a:r>
              <a:rPr lang="en-GB" b="0" i="0" dirty="0">
                <a:solidFill>
                  <a:srgbClr val="1D2228"/>
                </a:solidFill>
                <a:effectLst/>
                <a:latin typeface="Helvetica Neue"/>
              </a:rPr>
              <a:t>* However, it should be considered alongside biological, cultural, and environmental influences.</a:t>
            </a:r>
          </a:p>
          <a:p>
            <a:r>
              <a:rPr lang="en-GB" b="0" i="0" dirty="0">
                <a:solidFill>
                  <a:srgbClr val="1D2228"/>
                </a:solidFill>
                <a:effectLst/>
                <a:latin typeface="Helvetica Neue"/>
              </a:rPr>
              <a:t>* A balanced approach allows practitioners to provide more effective and inclusive support for children like Isaac.</a:t>
            </a:r>
          </a:p>
          <a:p>
            <a:pPr marL="0" indent="0">
              <a:buNone/>
            </a:pPr>
            <a:br>
              <a:rPr lang="en-GB" dirty="0"/>
            </a:br>
            <a:endParaRPr lang="en-US" dirty="0"/>
          </a:p>
        </p:txBody>
      </p:sp>
    </p:spTree>
    <p:extLst>
      <p:ext uri="{BB962C8B-B14F-4D97-AF65-F5344CB8AC3E}">
        <p14:creationId xmlns:p14="http://schemas.microsoft.com/office/powerpoint/2010/main" val="24859993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970D3-227C-C692-DA79-4837255B1FDC}"/>
              </a:ext>
            </a:extLst>
          </p:cNvPr>
          <p:cNvSpPr>
            <a:spLocks noGrp="1"/>
          </p:cNvSpPr>
          <p:nvPr>
            <p:ph type="title"/>
          </p:nvPr>
        </p:nvSpPr>
        <p:spPr/>
        <p:txBody>
          <a:bodyPr/>
          <a:lstStyle/>
          <a:p>
            <a:r>
              <a:rPr lang="en-GB" dirty="0"/>
              <a:t>References</a:t>
            </a:r>
            <a:endParaRPr lang="en-US" dirty="0"/>
          </a:p>
        </p:txBody>
      </p:sp>
      <p:sp>
        <p:nvSpPr>
          <p:cNvPr id="3" name="Content Placeholder 2">
            <a:extLst>
              <a:ext uri="{FF2B5EF4-FFF2-40B4-BE49-F238E27FC236}">
                <a16:creationId xmlns:a16="http://schemas.microsoft.com/office/drawing/2014/main" id="{AB64AE93-B33C-3539-CACB-3C55D96B2FDF}"/>
              </a:ext>
            </a:extLst>
          </p:cNvPr>
          <p:cNvSpPr>
            <a:spLocks noGrp="1"/>
          </p:cNvSpPr>
          <p:nvPr>
            <p:ph idx="1"/>
          </p:nvPr>
        </p:nvSpPr>
        <p:spPr/>
        <p:txBody>
          <a:bodyPr>
            <a:normAutofit fontScale="62500" lnSpcReduction="20000"/>
          </a:bodyPr>
          <a:lstStyle/>
          <a:p>
            <a:r>
              <a:rPr lang="en-GB" b="0" i="0">
                <a:solidFill>
                  <a:srgbClr val="1D2228"/>
                </a:solidFill>
                <a:effectLst/>
                <a:latin typeface="Helvetica Neue"/>
              </a:rPr>
              <a:t>Bowlby, J. (1969). Attachment and Loss: Volume 1. Attachment. London: Hogarth Press.</a:t>
            </a:r>
          </a:p>
          <a:p>
            <a:r>
              <a:rPr lang="en-GB" b="0" i="0">
                <a:solidFill>
                  <a:srgbClr val="1D2228"/>
                </a:solidFill>
                <a:effectLst/>
                <a:latin typeface="Helvetica Neue"/>
              </a:rPr>
              <a:t>Explains how early relationships with caregivers influence emotional development.</a:t>
            </a:r>
          </a:p>
          <a:p>
            <a:r>
              <a:rPr lang="en-GB" b="0" i="0">
                <a:solidFill>
                  <a:srgbClr val="1D2228"/>
                </a:solidFill>
                <a:effectLst/>
                <a:latin typeface="Helvetica Neue"/>
              </a:rPr>
              <a:t>Bowlby, J. (1988). A Secure Base: Parent-Child Attachment and Healthy Human Development. London: Routledge.</a:t>
            </a:r>
          </a:p>
          <a:p>
            <a:r>
              <a:rPr lang="en-GB" b="0" i="0">
                <a:solidFill>
                  <a:srgbClr val="1D2228"/>
                </a:solidFill>
                <a:effectLst/>
                <a:latin typeface="Helvetica Neue"/>
              </a:rPr>
              <a:t>Discusses the importance of secure attachment for confidence and exploration.</a:t>
            </a:r>
          </a:p>
          <a:p>
            <a:r>
              <a:rPr lang="en-GB" b="0" i="0">
                <a:solidFill>
                  <a:srgbClr val="1D2228"/>
                </a:solidFill>
                <a:effectLst/>
                <a:latin typeface="Helvetica Neue"/>
              </a:rPr>
              <a:t>Ainsworth, M.D.S., Blehar, M.C., Waters, E., &amp; Wall, S. (1978). Patterns of Attachment: A Psychological Study of the Strange Situation. Hillsdale, NJ: Erlbaum.</a:t>
            </a:r>
          </a:p>
          <a:p>
            <a:r>
              <a:rPr lang="en-GB" b="0" i="0">
                <a:solidFill>
                  <a:srgbClr val="1D2228"/>
                </a:solidFill>
                <a:effectLst/>
                <a:latin typeface="Helvetica Neue"/>
              </a:rPr>
              <a:t>Introduces secure, insecure-avoidant, and insecure-resistant attachment styles.</a:t>
            </a:r>
          </a:p>
          <a:p>
            <a:r>
              <a:rPr lang="en-GB" b="0" i="0">
                <a:solidFill>
                  <a:srgbClr val="1D2228"/>
                </a:solidFill>
                <a:effectLst/>
                <a:latin typeface="Helvetica Neue"/>
              </a:rPr>
              <a:t>Cassidy, J. (2016). The Nature of the Child's Ties. In J. Cassidy &amp; P.R. Shaver (Eds.), Handbook of Attachment (3rd ed.).</a:t>
            </a:r>
          </a:p>
          <a:p>
            <a:r>
              <a:rPr lang="en-GB" b="0" i="0">
                <a:solidFill>
                  <a:srgbClr val="1D2228"/>
                </a:solidFill>
                <a:effectLst/>
                <a:latin typeface="Helvetica Neue"/>
              </a:rPr>
              <a:t>Modern overview of attachment research.</a:t>
            </a:r>
          </a:p>
          <a:p>
            <a:r>
              <a:rPr lang="en-GB" b="0" i="0">
                <a:solidFill>
                  <a:srgbClr val="1D2228"/>
                </a:solidFill>
                <a:effectLst/>
                <a:latin typeface="Helvetica Neue"/>
              </a:rPr>
              <a:t>Shaver, P.R., &amp; Mikulincer, M. (2012). An Overview of Adult Attachment Theory and Research.</a:t>
            </a:r>
          </a:p>
          <a:p>
            <a:r>
              <a:rPr lang="en-GB" b="0" i="0">
                <a:solidFill>
                  <a:srgbClr val="1D2228"/>
                </a:solidFill>
                <a:effectLst/>
                <a:latin typeface="Helvetica Neue"/>
              </a:rPr>
              <a:t>Shows how attachment affects emotional and social functioning throughout life.</a:t>
            </a:r>
          </a:p>
        </p:txBody>
      </p:sp>
    </p:spTree>
    <p:extLst>
      <p:ext uri="{BB962C8B-B14F-4D97-AF65-F5344CB8AC3E}">
        <p14:creationId xmlns:p14="http://schemas.microsoft.com/office/powerpoint/2010/main" val="259167484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227BC-6145-6AA0-D109-77FBE327A7F3}"/>
              </a:ext>
            </a:extLst>
          </p:cNvPr>
          <p:cNvSpPr>
            <a:spLocks noGrp="1"/>
          </p:cNvSpPr>
          <p:nvPr>
            <p:ph type="title"/>
          </p:nvPr>
        </p:nvSpPr>
        <p:spPr/>
        <p:txBody>
          <a:bodyPr/>
          <a:lstStyle/>
          <a:p>
            <a:r>
              <a:rPr lang="en-GB" dirty="0"/>
              <a:t>References</a:t>
            </a:r>
            <a:endParaRPr lang="en-US" dirty="0"/>
          </a:p>
        </p:txBody>
      </p:sp>
      <p:sp>
        <p:nvSpPr>
          <p:cNvPr id="3" name="Content Placeholder 2">
            <a:extLst>
              <a:ext uri="{FF2B5EF4-FFF2-40B4-BE49-F238E27FC236}">
                <a16:creationId xmlns:a16="http://schemas.microsoft.com/office/drawing/2014/main" id="{EF214541-0518-FDD7-9ADA-509F808D15E5}"/>
              </a:ext>
            </a:extLst>
          </p:cNvPr>
          <p:cNvSpPr>
            <a:spLocks noGrp="1"/>
          </p:cNvSpPr>
          <p:nvPr>
            <p:ph idx="1"/>
          </p:nvPr>
        </p:nvSpPr>
        <p:spPr/>
        <p:txBody>
          <a:bodyPr>
            <a:normAutofit fontScale="70000" lnSpcReduction="20000"/>
          </a:bodyPr>
          <a:lstStyle/>
          <a:p>
            <a:r>
              <a:rPr lang="en-GB" b="0" i="0" dirty="0">
                <a:solidFill>
                  <a:srgbClr val="1D2228"/>
                </a:solidFill>
                <a:effectLst/>
                <a:latin typeface="Helvetica Neue"/>
              </a:rPr>
              <a:t>Bronfenbrenner, U. (1979). The Ecology of Human Development. Cambridge, MA: Harvard University Press.</a:t>
            </a:r>
          </a:p>
          <a:p>
            <a:r>
              <a:rPr lang="en-GB" b="0" i="0" dirty="0">
                <a:solidFill>
                  <a:srgbClr val="1D2228"/>
                </a:solidFill>
                <a:effectLst/>
                <a:latin typeface="Helvetica Neue"/>
              </a:rPr>
              <a:t>Useful for explaining how family, community, and childcare disruptions affect development.</a:t>
            </a:r>
          </a:p>
          <a:p>
            <a:r>
              <a:rPr lang="en-GB" b="0" i="0" dirty="0">
                <a:solidFill>
                  <a:srgbClr val="1D2228"/>
                </a:solidFill>
                <a:effectLst/>
                <a:latin typeface="Helvetica Neue"/>
              </a:rPr>
              <a:t>Department for Education (2024). Working Together to Safeguard Children.</a:t>
            </a:r>
          </a:p>
          <a:p>
            <a:r>
              <a:rPr lang="en-GB" b="0" i="0" dirty="0">
                <a:solidFill>
                  <a:srgbClr val="1D2228"/>
                </a:solidFill>
                <a:effectLst/>
                <a:latin typeface="Helvetica Neue"/>
              </a:rPr>
              <a:t>Explains multi-agency working and early intervention.</a:t>
            </a:r>
          </a:p>
          <a:p>
            <a:r>
              <a:rPr lang="en-GB" b="0" i="0" dirty="0">
                <a:solidFill>
                  <a:srgbClr val="1D2228"/>
                </a:solidFill>
                <a:effectLst/>
                <a:latin typeface="Helvetica Neue"/>
              </a:rPr>
              <a:t>National Institute for Health and Care Excellence (NICE) (2023). Social and Emotional Wellbeing: Early Years.</a:t>
            </a:r>
          </a:p>
          <a:p>
            <a:r>
              <a:rPr lang="en-GB" b="0" i="0" dirty="0">
                <a:solidFill>
                  <a:srgbClr val="1D2228"/>
                </a:solidFill>
                <a:effectLst/>
                <a:latin typeface="Helvetica Neue"/>
              </a:rPr>
              <a:t>Evidence-based guidance on supporting young children's emotional development.</a:t>
            </a:r>
          </a:p>
          <a:p>
            <a:r>
              <a:rPr lang="en-GB" b="0" i="0" dirty="0" err="1">
                <a:solidFill>
                  <a:srgbClr val="1D2228"/>
                </a:solidFill>
                <a:effectLst/>
                <a:latin typeface="Helvetica Neue"/>
              </a:rPr>
              <a:t>Center</a:t>
            </a:r>
            <a:r>
              <a:rPr lang="en-GB" b="0" i="0" dirty="0">
                <a:solidFill>
                  <a:srgbClr val="1D2228"/>
                </a:solidFill>
                <a:effectLst/>
                <a:latin typeface="Helvetica Neue"/>
              </a:rPr>
              <a:t> on the Developing Child, Harvard University (2021). Early Childhood Mental Health.</a:t>
            </a:r>
          </a:p>
          <a:p>
            <a:r>
              <a:rPr lang="en-GB" b="0" i="0" dirty="0">
                <a:solidFill>
                  <a:srgbClr val="1D2228"/>
                </a:solidFill>
                <a:effectLst/>
                <a:latin typeface="Helvetica Neue"/>
              </a:rPr>
              <a:t>Explains how parental mental health and stress affect child development.</a:t>
            </a:r>
          </a:p>
          <a:p>
            <a:r>
              <a:rPr lang="en-GB" b="0" i="0" dirty="0">
                <a:solidFill>
                  <a:srgbClr val="1D2228"/>
                </a:solidFill>
                <a:effectLst/>
                <a:latin typeface="Helvetica Neue"/>
              </a:rPr>
              <a:t>Gerhardt, S. (2015). Why Love Matters: How Affection Shapes a Baby's Brain (2nd ed.). London: Routledge.</a:t>
            </a:r>
          </a:p>
          <a:p>
            <a:endParaRPr lang="en-US" dirty="0"/>
          </a:p>
        </p:txBody>
      </p:sp>
    </p:spTree>
    <p:extLst>
      <p:ext uri="{BB962C8B-B14F-4D97-AF65-F5344CB8AC3E}">
        <p14:creationId xmlns:p14="http://schemas.microsoft.com/office/powerpoint/2010/main" val="3467371"/>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56</Slides>
  <Notes>1</Notes>
  <HiddenSlides>0</HiddenSlide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Parcel</vt:lpstr>
      <vt:lpstr>Psychology Assessment </vt:lpstr>
      <vt:lpstr>PowerPoint Presentation</vt:lpstr>
      <vt:lpstr>PowerPoint Presentation</vt:lpstr>
      <vt:lpstr>PowerPoint Presentation</vt:lpstr>
      <vt:lpstr>PowerPoint Presentation</vt:lpstr>
      <vt:lpstr>Case summary</vt:lpstr>
      <vt:lpstr>Observed Concerns* </vt:lpstr>
      <vt:lpstr>Purpose</vt:lpstr>
      <vt:lpstr>What to say (speaker notes) </vt:lpstr>
      <vt:lpstr>PowerPoint Presentation</vt:lpstr>
      <vt:lpstr>PowerPoint Presentation</vt:lpstr>
      <vt:lpstr>PowerPoint Presentation</vt:lpstr>
      <vt:lpstr>Speaker notes</vt:lpstr>
      <vt:lpstr>Who is isaac</vt:lpstr>
      <vt:lpstr>Observed concerns</vt:lpstr>
      <vt:lpstr>Purpose</vt:lpstr>
      <vt:lpstr>PowerPoint Presentation</vt:lpstr>
      <vt:lpstr>PowerPoint Presentation</vt:lpstr>
      <vt:lpstr>What to say (Speaker Notes) </vt:lpstr>
      <vt:lpstr>Or a shorter version</vt:lpstr>
      <vt:lpstr>Struggles to join group activities</vt:lpstr>
      <vt:lpstr>PowerPoint Presentation</vt:lpstr>
      <vt:lpstr>Observed Concerns </vt:lpstr>
      <vt:lpstr>PowerPoint Presentation</vt:lpstr>
      <vt:lpstr>Language delays</vt:lpstr>
      <vt:lpstr>Difficulty sleeping</vt:lpstr>
      <vt:lpstr>When presenting the theory exPlain</vt:lpstr>
      <vt:lpstr>Bowlby’s attachment Theory-key concepts</vt:lpstr>
      <vt:lpstr>Secure base</vt:lpstr>
      <vt:lpstr>Insecure attachment</vt:lpstr>
      <vt:lpstr>PowerPoint Presentation</vt:lpstr>
      <vt:lpstr>Key concepts</vt:lpstr>
      <vt:lpstr>Developmental assumptions</vt:lpstr>
      <vt:lpstr>Relevance to early childhood </vt:lpstr>
      <vt:lpstr>Why is this teary appropriate for Isaac? </vt:lpstr>
      <vt:lpstr>Applying the Theory-disrupted childcare &amp; maternal mental heath</vt:lpstr>
      <vt:lpstr>Maternal mental health</vt:lpstr>
      <vt:lpstr>Impact on development </vt:lpstr>
      <vt:lpstr>Applying the Theory-social and Emotional development</vt:lpstr>
      <vt:lpstr>Emotional responses</vt:lpstr>
      <vt:lpstr>Impact on wellbeing </vt:lpstr>
      <vt:lpstr>Applying the Theory-language development</vt:lpstr>
      <vt:lpstr>Possible effects</vt:lpstr>
      <vt:lpstr>PowerPoint Presentation</vt:lpstr>
      <vt:lpstr>Evaluation</vt:lpstr>
      <vt:lpstr>Evaluation of bowlby’s attachment Theory </vt:lpstr>
      <vt:lpstr>Supported by research evidence</vt:lpstr>
      <vt:lpstr>Useful for early intervention</vt:lpstr>
      <vt:lpstr>Limitations and criticisms</vt:lpstr>
      <vt:lpstr>May underestimate other influences</vt:lpstr>
      <vt:lpstr>Deterministic approach</vt:lpstr>
      <vt:lpstr>Cultural, social and contextual consideration</vt:lpstr>
      <vt:lpstr>Relevance to London Diverse Communities</vt:lpstr>
      <vt:lpstr>Conclusion </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 Antonio (2508239)</dc:creator>
  <cp:lastModifiedBy>Jose Antonio (2508239)</cp:lastModifiedBy>
  <cp:revision>8</cp:revision>
  <dcterms:created xsi:type="dcterms:W3CDTF">2026-06-14T10:55:19Z</dcterms:created>
  <dcterms:modified xsi:type="dcterms:W3CDTF">2026-06-15T07:02:18Z</dcterms:modified>
</cp:coreProperties>
</file>