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1097"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7D342F-5B77-4E92-8AC4-4113E5378A6E}"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1F2A049C-5F2E-4998-BD24-E184BA5EBB78}">
      <dgm:prSet/>
      <dgm:spPr/>
      <dgm:t>
        <a:bodyPr/>
        <a:lstStyle/>
        <a:p>
          <a:r>
            <a:rPr lang="en-US"/>
            <a:t>A transition in my life </a:t>
          </a:r>
        </a:p>
      </dgm:t>
    </dgm:pt>
    <dgm:pt modelId="{F937E1CD-48F3-4251-900C-DB082EDAF3C2}" type="parTrans" cxnId="{257D5F81-7F8B-463D-B90A-CEED5F6345B9}">
      <dgm:prSet/>
      <dgm:spPr/>
      <dgm:t>
        <a:bodyPr/>
        <a:lstStyle/>
        <a:p>
          <a:endParaRPr lang="en-US"/>
        </a:p>
      </dgm:t>
    </dgm:pt>
    <dgm:pt modelId="{5956036B-9076-4E21-9314-9C05CFC8F052}" type="sibTrans" cxnId="{257D5F81-7F8B-463D-B90A-CEED5F6345B9}">
      <dgm:prSet/>
      <dgm:spPr/>
      <dgm:t>
        <a:bodyPr/>
        <a:lstStyle/>
        <a:p>
          <a:endParaRPr lang="en-US"/>
        </a:p>
      </dgm:t>
    </dgm:pt>
    <dgm:pt modelId="{CE818F96-084C-4FF5-B5D1-3A63A7A82A83}">
      <dgm:prSet/>
      <dgm:spPr/>
      <dgm:t>
        <a:bodyPr/>
        <a:lstStyle/>
        <a:p>
          <a:r>
            <a:rPr lang="en-US"/>
            <a:t>Personal development </a:t>
          </a:r>
        </a:p>
      </dgm:t>
    </dgm:pt>
    <dgm:pt modelId="{3F9B4A23-CCCD-42D1-B72C-5939674AC2C0}" type="parTrans" cxnId="{4DFD93C6-AFD4-4B42-B00C-9CD0B51A8A66}">
      <dgm:prSet/>
      <dgm:spPr/>
      <dgm:t>
        <a:bodyPr/>
        <a:lstStyle/>
        <a:p>
          <a:endParaRPr lang="en-US"/>
        </a:p>
      </dgm:t>
    </dgm:pt>
    <dgm:pt modelId="{3850EDEE-192D-4670-A7AE-8A1EAFBF93BF}" type="sibTrans" cxnId="{4DFD93C6-AFD4-4B42-B00C-9CD0B51A8A66}">
      <dgm:prSet/>
      <dgm:spPr/>
      <dgm:t>
        <a:bodyPr/>
        <a:lstStyle/>
        <a:p>
          <a:endParaRPr lang="en-US"/>
        </a:p>
      </dgm:t>
    </dgm:pt>
    <dgm:pt modelId="{3DC284BF-9A31-40CC-94C6-EA335D0A6858}">
      <dgm:prSet/>
      <dgm:spPr/>
      <dgm:t>
        <a:bodyPr/>
        <a:lstStyle/>
        <a:p>
          <a:r>
            <a:rPr lang="en-US"/>
            <a:t>Models of reflective practice </a:t>
          </a:r>
        </a:p>
      </dgm:t>
    </dgm:pt>
    <dgm:pt modelId="{9F7156C0-76D4-436F-98EE-CE8946DA9D44}" type="parTrans" cxnId="{95E9F0BB-7D61-47D3-9147-5C4E30488486}">
      <dgm:prSet/>
      <dgm:spPr/>
      <dgm:t>
        <a:bodyPr/>
        <a:lstStyle/>
        <a:p>
          <a:endParaRPr lang="en-US"/>
        </a:p>
      </dgm:t>
    </dgm:pt>
    <dgm:pt modelId="{B57043D5-E0A8-4F86-876C-69F7664E57E9}" type="sibTrans" cxnId="{95E9F0BB-7D61-47D3-9147-5C4E30488486}">
      <dgm:prSet/>
      <dgm:spPr/>
      <dgm:t>
        <a:bodyPr/>
        <a:lstStyle/>
        <a:p>
          <a:endParaRPr lang="en-US"/>
        </a:p>
      </dgm:t>
    </dgm:pt>
    <dgm:pt modelId="{4DA1836A-7BAE-4004-A44E-15398F54BBF0}" type="pres">
      <dgm:prSet presAssocID="{A57D342F-5B77-4E92-8AC4-4113E5378A6E}" presName="linear" presStyleCnt="0">
        <dgm:presLayoutVars>
          <dgm:animLvl val="lvl"/>
          <dgm:resizeHandles val="exact"/>
        </dgm:presLayoutVars>
      </dgm:prSet>
      <dgm:spPr/>
    </dgm:pt>
    <dgm:pt modelId="{406ABBA9-E0C6-4ED0-A701-5C1325C45D38}" type="pres">
      <dgm:prSet presAssocID="{1F2A049C-5F2E-4998-BD24-E184BA5EBB78}" presName="parentText" presStyleLbl="node1" presStyleIdx="0" presStyleCnt="3">
        <dgm:presLayoutVars>
          <dgm:chMax val="0"/>
          <dgm:bulletEnabled val="1"/>
        </dgm:presLayoutVars>
      </dgm:prSet>
      <dgm:spPr/>
    </dgm:pt>
    <dgm:pt modelId="{0473E825-A5A6-41DC-A4F3-B3C6467C248B}" type="pres">
      <dgm:prSet presAssocID="{5956036B-9076-4E21-9314-9C05CFC8F052}" presName="spacer" presStyleCnt="0"/>
      <dgm:spPr/>
    </dgm:pt>
    <dgm:pt modelId="{CB4CBA06-030F-46BF-80F4-75C8B4F17DE1}" type="pres">
      <dgm:prSet presAssocID="{CE818F96-084C-4FF5-B5D1-3A63A7A82A83}" presName="parentText" presStyleLbl="node1" presStyleIdx="1" presStyleCnt="3">
        <dgm:presLayoutVars>
          <dgm:chMax val="0"/>
          <dgm:bulletEnabled val="1"/>
        </dgm:presLayoutVars>
      </dgm:prSet>
      <dgm:spPr/>
    </dgm:pt>
    <dgm:pt modelId="{1DF8740F-AB5A-4AD8-A6B1-E41D5A3A6FDD}" type="pres">
      <dgm:prSet presAssocID="{3850EDEE-192D-4670-A7AE-8A1EAFBF93BF}" presName="spacer" presStyleCnt="0"/>
      <dgm:spPr/>
    </dgm:pt>
    <dgm:pt modelId="{29B8F8B1-5BF9-4A91-80F6-B8D88FD5E03C}" type="pres">
      <dgm:prSet presAssocID="{3DC284BF-9A31-40CC-94C6-EA335D0A6858}" presName="parentText" presStyleLbl="node1" presStyleIdx="2" presStyleCnt="3">
        <dgm:presLayoutVars>
          <dgm:chMax val="0"/>
          <dgm:bulletEnabled val="1"/>
        </dgm:presLayoutVars>
      </dgm:prSet>
      <dgm:spPr/>
    </dgm:pt>
  </dgm:ptLst>
  <dgm:cxnLst>
    <dgm:cxn modelId="{BB24EC30-5834-4495-8424-6D8BD58319B4}" type="presOf" srcId="{CE818F96-084C-4FF5-B5D1-3A63A7A82A83}" destId="{CB4CBA06-030F-46BF-80F4-75C8B4F17DE1}" srcOrd="0" destOrd="0" presId="urn:microsoft.com/office/officeart/2005/8/layout/vList2"/>
    <dgm:cxn modelId="{257D5F81-7F8B-463D-B90A-CEED5F6345B9}" srcId="{A57D342F-5B77-4E92-8AC4-4113E5378A6E}" destId="{1F2A049C-5F2E-4998-BD24-E184BA5EBB78}" srcOrd="0" destOrd="0" parTransId="{F937E1CD-48F3-4251-900C-DB082EDAF3C2}" sibTransId="{5956036B-9076-4E21-9314-9C05CFC8F052}"/>
    <dgm:cxn modelId="{B013F39F-B488-440A-9684-85145FC05782}" type="presOf" srcId="{3DC284BF-9A31-40CC-94C6-EA335D0A6858}" destId="{29B8F8B1-5BF9-4A91-80F6-B8D88FD5E03C}" srcOrd="0" destOrd="0" presId="urn:microsoft.com/office/officeart/2005/8/layout/vList2"/>
    <dgm:cxn modelId="{95E9F0BB-7D61-47D3-9147-5C4E30488486}" srcId="{A57D342F-5B77-4E92-8AC4-4113E5378A6E}" destId="{3DC284BF-9A31-40CC-94C6-EA335D0A6858}" srcOrd="2" destOrd="0" parTransId="{9F7156C0-76D4-436F-98EE-CE8946DA9D44}" sibTransId="{B57043D5-E0A8-4F86-876C-69F7664E57E9}"/>
    <dgm:cxn modelId="{4DFD93C6-AFD4-4B42-B00C-9CD0B51A8A66}" srcId="{A57D342F-5B77-4E92-8AC4-4113E5378A6E}" destId="{CE818F96-084C-4FF5-B5D1-3A63A7A82A83}" srcOrd="1" destOrd="0" parTransId="{3F9B4A23-CCCD-42D1-B72C-5939674AC2C0}" sibTransId="{3850EDEE-192D-4670-A7AE-8A1EAFBF93BF}"/>
    <dgm:cxn modelId="{20E0B0D5-0687-4EB9-A97A-BA2E8BD4B479}" type="presOf" srcId="{1F2A049C-5F2E-4998-BD24-E184BA5EBB78}" destId="{406ABBA9-E0C6-4ED0-A701-5C1325C45D38}" srcOrd="0" destOrd="0" presId="urn:microsoft.com/office/officeart/2005/8/layout/vList2"/>
    <dgm:cxn modelId="{E6E0F5FA-7031-4576-8314-D71036AADE99}" type="presOf" srcId="{A57D342F-5B77-4E92-8AC4-4113E5378A6E}" destId="{4DA1836A-7BAE-4004-A44E-15398F54BBF0}" srcOrd="0" destOrd="0" presId="urn:microsoft.com/office/officeart/2005/8/layout/vList2"/>
    <dgm:cxn modelId="{64AFDCD2-B8E6-4CEF-828A-0166BA54557A}" type="presParOf" srcId="{4DA1836A-7BAE-4004-A44E-15398F54BBF0}" destId="{406ABBA9-E0C6-4ED0-A701-5C1325C45D38}" srcOrd="0" destOrd="0" presId="urn:microsoft.com/office/officeart/2005/8/layout/vList2"/>
    <dgm:cxn modelId="{47688418-CC03-425A-9152-F5A35DDF462A}" type="presParOf" srcId="{4DA1836A-7BAE-4004-A44E-15398F54BBF0}" destId="{0473E825-A5A6-41DC-A4F3-B3C6467C248B}" srcOrd="1" destOrd="0" presId="urn:microsoft.com/office/officeart/2005/8/layout/vList2"/>
    <dgm:cxn modelId="{6B8165AC-BBE9-4AA0-AD55-A99A87C79890}" type="presParOf" srcId="{4DA1836A-7BAE-4004-A44E-15398F54BBF0}" destId="{CB4CBA06-030F-46BF-80F4-75C8B4F17DE1}" srcOrd="2" destOrd="0" presId="urn:microsoft.com/office/officeart/2005/8/layout/vList2"/>
    <dgm:cxn modelId="{386DF0EF-1DED-423F-8521-EFFAAF74B156}" type="presParOf" srcId="{4DA1836A-7BAE-4004-A44E-15398F54BBF0}" destId="{1DF8740F-AB5A-4AD8-A6B1-E41D5A3A6FDD}" srcOrd="3" destOrd="0" presId="urn:microsoft.com/office/officeart/2005/8/layout/vList2"/>
    <dgm:cxn modelId="{5341E98D-FEF2-44CC-8A72-67E583E6FC05}" type="presParOf" srcId="{4DA1836A-7BAE-4004-A44E-15398F54BBF0}" destId="{29B8F8B1-5BF9-4A91-80F6-B8D88FD5E03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A48FE1-C87F-4FCE-B5D4-04A0EFBA29C8}" type="doc">
      <dgm:prSet loTypeId="urn:microsoft.com/office/officeart/2005/8/layout/vList2" loCatId="list" qsTypeId="urn:microsoft.com/office/officeart/2005/8/quickstyle/simple1" qsCatId="simple" csTypeId="urn:microsoft.com/office/officeart/2005/8/colors/accent1_4" csCatId="accent1" phldr="1"/>
      <dgm:spPr/>
      <dgm:t>
        <a:bodyPr/>
        <a:lstStyle/>
        <a:p>
          <a:endParaRPr lang="en-US"/>
        </a:p>
      </dgm:t>
    </dgm:pt>
    <dgm:pt modelId="{92FCB95B-AAB6-490F-A119-9A0EBCA8DCE2}">
      <dgm:prSet custT="1"/>
      <dgm:spPr/>
      <dgm:t>
        <a:bodyPr/>
        <a:lstStyle/>
        <a:p>
          <a:r>
            <a:rPr lang="en-US" sz="1600" dirty="0"/>
            <a:t>Reflective practice can be many things:</a:t>
          </a:r>
        </a:p>
      </dgm:t>
    </dgm:pt>
    <dgm:pt modelId="{C4979657-3829-4578-8C89-5E22AA8DA015}" type="parTrans" cxnId="{7B6A99CC-2839-4DAF-ABEE-5588F0BC2056}">
      <dgm:prSet/>
      <dgm:spPr/>
      <dgm:t>
        <a:bodyPr/>
        <a:lstStyle/>
        <a:p>
          <a:endParaRPr lang="en-US"/>
        </a:p>
      </dgm:t>
    </dgm:pt>
    <dgm:pt modelId="{5449D127-C170-4356-B95F-9197CA5BBC02}" type="sibTrans" cxnId="{7B6A99CC-2839-4DAF-ABEE-5588F0BC2056}">
      <dgm:prSet/>
      <dgm:spPr/>
      <dgm:t>
        <a:bodyPr/>
        <a:lstStyle/>
        <a:p>
          <a:endParaRPr lang="en-US"/>
        </a:p>
      </dgm:t>
    </dgm:pt>
    <dgm:pt modelId="{CD3AE1CE-315F-4B3E-8C3A-3E1B4E56A019}">
      <dgm:prSet custT="1"/>
      <dgm:spPr/>
      <dgm:t>
        <a:bodyPr/>
        <a:lstStyle/>
        <a:p>
          <a:r>
            <a:rPr lang="en-US" sz="1600" dirty="0"/>
            <a:t>Opportunity to evaluate </a:t>
          </a:r>
        </a:p>
      </dgm:t>
    </dgm:pt>
    <dgm:pt modelId="{3CAC35DF-B017-4E16-82F8-07E4252C2108}" type="parTrans" cxnId="{560FE4CB-4758-42DD-A8B7-1450366CF371}">
      <dgm:prSet/>
      <dgm:spPr/>
      <dgm:t>
        <a:bodyPr/>
        <a:lstStyle/>
        <a:p>
          <a:endParaRPr lang="en-US"/>
        </a:p>
      </dgm:t>
    </dgm:pt>
    <dgm:pt modelId="{3370DBAE-5760-4872-91EB-0216C1D83E5A}" type="sibTrans" cxnId="{560FE4CB-4758-42DD-A8B7-1450366CF371}">
      <dgm:prSet/>
      <dgm:spPr/>
      <dgm:t>
        <a:bodyPr/>
        <a:lstStyle/>
        <a:p>
          <a:endParaRPr lang="en-US"/>
        </a:p>
      </dgm:t>
    </dgm:pt>
    <dgm:pt modelId="{1495DD78-3184-49EE-8FEF-8899C9D2DBF3}">
      <dgm:prSet custT="1"/>
      <dgm:spPr/>
      <dgm:t>
        <a:bodyPr/>
        <a:lstStyle/>
        <a:p>
          <a:r>
            <a:rPr lang="en-US" sz="1600" dirty="0"/>
            <a:t>Look back on past/present events </a:t>
          </a:r>
        </a:p>
      </dgm:t>
    </dgm:pt>
    <dgm:pt modelId="{4111186F-A468-46B3-ABA1-38B18FCC5FEF}" type="parTrans" cxnId="{3C9C3D10-0546-4F8F-AC00-D0C9A5187741}">
      <dgm:prSet/>
      <dgm:spPr/>
      <dgm:t>
        <a:bodyPr/>
        <a:lstStyle/>
        <a:p>
          <a:endParaRPr lang="en-US"/>
        </a:p>
      </dgm:t>
    </dgm:pt>
    <dgm:pt modelId="{1CD31B25-9439-4A83-B045-5E924E3F5FC4}" type="sibTrans" cxnId="{3C9C3D10-0546-4F8F-AC00-D0C9A5187741}">
      <dgm:prSet/>
      <dgm:spPr/>
      <dgm:t>
        <a:bodyPr/>
        <a:lstStyle/>
        <a:p>
          <a:endParaRPr lang="en-US"/>
        </a:p>
      </dgm:t>
    </dgm:pt>
    <dgm:pt modelId="{7C45D704-086F-4D12-BDDB-6689598C083F}">
      <dgm:prSet custT="1"/>
      <dgm:spPr/>
      <dgm:t>
        <a:bodyPr/>
        <a:lstStyle/>
        <a:p>
          <a:r>
            <a:rPr lang="en-US" sz="1400" dirty="0"/>
            <a:t>Sofie Bager-Charleson (2010) states that it is a process which calls on an individual to take full responsibility for their own questions and issues, instead of relying on others to shoulder them</a:t>
          </a:r>
          <a:r>
            <a:rPr lang="en-US" sz="1100" dirty="0"/>
            <a:t>.</a:t>
          </a:r>
        </a:p>
      </dgm:t>
    </dgm:pt>
    <dgm:pt modelId="{8AF7323A-4A4B-42F7-88D2-F3D70A433FEA}" type="parTrans" cxnId="{0B663A7E-82F6-4694-A3AF-C8CB18C73BC5}">
      <dgm:prSet/>
      <dgm:spPr/>
      <dgm:t>
        <a:bodyPr/>
        <a:lstStyle/>
        <a:p>
          <a:endParaRPr lang="en-US"/>
        </a:p>
      </dgm:t>
    </dgm:pt>
    <dgm:pt modelId="{C0D42B70-87CA-4936-9000-F0F5BD2F7F88}" type="sibTrans" cxnId="{0B663A7E-82F6-4694-A3AF-C8CB18C73BC5}">
      <dgm:prSet/>
      <dgm:spPr/>
      <dgm:t>
        <a:bodyPr/>
        <a:lstStyle/>
        <a:p>
          <a:endParaRPr lang="en-US"/>
        </a:p>
      </dgm:t>
    </dgm:pt>
    <dgm:pt modelId="{E11BD17A-5D95-4818-A8EE-DB11DA8A82EB}">
      <dgm:prSet custT="1"/>
      <dgm:spPr/>
      <dgm:t>
        <a:bodyPr/>
        <a:lstStyle/>
        <a:p>
          <a:r>
            <a:rPr lang="en-US" sz="1600" dirty="0"/>
            <a:t>It is</a:t>
          </a:r>
          <a:r>
            <a:rPr lang="en-US" sz="1600" u="sng" dirty="0"/>
            <a:t> KEY </a:t>
          </a:r>
          <a:r>
            <a:rPr lang="en-US" sz="1600" dirty="0"/>
            <a:t>element </a:t>
          </a:r>
        </a:p>
      </dgm:t>
    </dgm:pt>
    <dgm:pt modelId="{83738B8C-8E97-4B71-8962-2C1DEBB8E2BC}" type="parTrans" cxnId="{63C40F19-626A-4F61-AA97-DC53C0F9F8D4}">
      <dgm:prSet/>
      <dgm:spPr/>
      <dgm:t>
        <a:bodyPr/>
        <a:lstStyle/>
        <a:p>
          <a:endParaRPr lang="en-US"/>
        </a:p>
      </dgm:t>
    </dgm:pt>
    <dgm:pt modelId="{3EB2F13C-9C2C-425D-A7BD-103DED9D0A1C}" type="sibTrans" cxnId="{63C40F19-626A-4F61-AA97-DC53C0F9F8D4}">
      <dgm:prSet/>
      <dgm:spPr/>
      <dgm:t>
        <a:bodyPr/>
        <a:lstStyle/>
        <a:p>
          <a:endParaRPr lang="en-US"/>
        </a:p>
      </dgm:t>
    </dgm:pt>
    <dgm:pt modelId="{1815C525-DC37-479D-9379-3E19CF994A0C}">
      <dgm:prSet custT="1"/>
      <dgm:spPr/>
      <dgm:t>
        <a:bodyPr/>
        <a:lstStyle/>
        <a:p>
          <a:r>
            <a:rPr lang="en-US" sz="1600" dirty="0"/>
            <a:t>It is like looking in a mirror (Bassot, 2016)</a:t>
          </a:r>
        </a:p>
      </dgm:t>
    </dgm:pt>
    <dgm:pt modelId="{6F15A20C-775A-4FAA-A048-71DF5406DE69}" type="parTrans" cxnId="{7447B8E9-7689-4E56-8CF6-62A69B548071}">
      <dgm:prSet/>
      <dgm:spPr/>
      <dgm:t>
        <a:bodyPr/>
        <a:lstStyle/>
        <a:p>
          <a:endParaRPr lang="en-GB"/>
        </a:p>
      </dgm:t>
    </dgm:pt>
    <dgm:pt modelId="{FFD85050-75D1-4AF6-B0AB-0458A83B13D1}" type="sibTrans" cxnId="{7447B8E9-7689-4E56-8CF6-62A69B548071}">
      <dgm:prSet/>
      <dgm:spPr/>
      <dgm:t>
        <a:bodyPr/>
        <a:lstStyle/>
        <a:p>
          <a:endParaRPr lang="en-GB"/>
        </a:p>
      </dgm:t>
    </dgm:pt>
    <dgm:pt modelId="{F3F51B69-0B22-4D1B-A09C-8BFD2AC72780}" type="pres">
      <dgm:prSet presAssocID="{99A48FE1-C87F-4FCE-B5D4-04A0EFBA29C8}" presName="linear" presStyleCnt="0">
        <dgm:presLayoutVars>
          <dgm:animLvl val="lvl"/>
          <dgm:resizeHandles val="exact"/>
        </dgm:presLayoutVars>
      </dgm:prSet>
      <dgm:spPr/>
    </dgm:pt>
    <dgm:pt modelId="{2D9402D4-7785-4DCC-AA31-E4F4856F6614}" type="pres">
      <dgm:prSet presAssocID="{92FCB95B-AAB6-490F-A119-9A0EBCA8DCE2}" presName="parentText" presStyleLbl="node1" presStyleIdx="0" presStyleCnt="6" custLinFactY="-7529" custLinFactNeighborX="-1071" custLinFactNeighborY="-100000">
        <dgm:presLayoutVars>
          <dgm:chMax val="0"/>
          <dgm:bulletEnabled val="1"/>
        </dgm:presLayoutVars>
      </dgm:prSet>
      <dgm:spPr/>
    </dgm:pt>
    <dgm:pt modelId="{56854A57-0F6B-436D-B366-2F7C4D47DDE9}" type="pres">
      <dgm:prSet presAssocID="{5449D127-C170-4356-B95F-9197CA5BBC02}" presName="spacer" presStyleCnt="0"/>
      <dgm:spPr/>
    </dgm:pt>
    <dgm:pt modelId="{3021F178-F0CC-45A8-9CCA-43BED4030AE2}" type="pres">
      <dgm:prSet presAssocID="{CD3AE1CE-315F-4B3E-8C3A-3E1B4E56A019}" presName="parentText" presStyleLbl="node1" presStyleIdx="1" presStyleCnt="6">
        <dgm:presLayoutVars>
          <dgm:chMax val="0"/>
          <dgm:bulletEnabled val="1"/>
        </dgm:presLayoutVars>
      </dgm:prSet>
      <dgm:spPr/>
    </dgm:pt>
    <dgm:pt modelId="{5224E4F6-F70B-4372-BFFD-86492BA24FA4}" type="pres">
      <dgm:prSet presAssocID="{3370DBAE-5760-4872-91EB-0216C1D83E5A}" presName="spacer" presStyleCnt="0"/>
      <dgm:spPr/>
    </dgm:pt>
    <dgm:pt modelId="{68D45ACB-1D2D-404C-956A-7B45B20E71FA}" type="pres">
      <dgm:prSet presAssocID="{1495DD78-3184-49EE-8FEF-8899C9D2DBF3}" presName="parentText" presStyleLbl="node1" presStyleIdx="2" presStyleCnt="6">
        <dgm:presLayoutVars>
          <dgm:chMax val="0"/>
          <dgm:bulletEnabled val="1"/>
        </dgm:presLayoutVars>
      </dgm:prSet>
      <dgm:spPr/>
    </dgm:pt>
    <dgm:pt modelId="{102C3CE0-CA6D-4A61-8F58-BA8B776275D6}" type="pres">
      <dgm:prSet presAssocID="{1CD31B25-9439-4A83-B045-5E924E3F5FC4}" presName="spacer" presStyleCnt="0"/>
      <dgm:spPr/>
    </dgm:pt>
    <dgm:pt modelId="{277BE68C-9EE6-4F74-8E79-B37FB5182111}" type="pres">
      <dgm:prSet presAssocID="{7C45D704-086F-4D12-BDDB-6689598C083F}" presName="parentText" presStyleLbl="node1" presStyleIdx="3" presStyleCnt="6">
        <dgm:presLayoutVars>
          <dgm:chMax val="0"/>
          <dgm:bulletEnabled val="1"/>
        </dgm:presLayoutVars>
      </dgm:prSet>
      <dgm:spPr/>
    </dgm:pt>
    <dgm:pt modelId="{75A95133-6263-4DF0-A03A-A8001C2FE021}" type="pres">
      <dgm:prSet presAssocID="{C0D42B70-87CA-4936-9000-F0F5BD2F7F88}" presName="spacer" presStyleCnt="0"/>
      <dgm:spPr/>
    </dgm:pt>
    <dgm:pt modelId="{11D97C76-8A8A-4B00-A3E3-A9C1D67BA0B0}" type="pres">
      <dgm:prSet presAssocID="{E11BD17A-5D95-4818-A8EE-DB11DA8A82EB}" presName="parentText" presStyleLbl="node1" presStyleIdx="4" presStyleCnt="6">
        <dgm:presLayoutVars>
          <dgm:chMax val="0"/>
          <dgm:bulletEnabled val="1"/>
        </dgm:presLayoutVars>
      </dgm:prSet>
      <dgm:spPr/>
    </dgm:pt>
    <dgm:pt modelId="{A4E94641-AC0E-4C9A-A283-8B787D1DB3E4}" type="pres">
      <dgm:prSet presAssocID="{3EB2F13C-9C2C-425D-A7BD-103DED9D0A1C}" presName="spacer" presStyleCnt="0"/>
      <dgm:spPr/>
    </dgm:pt>
    <dgm:pt modelId="{A595D5BF-EF5D-41D4-9C77-8496149DFDA6}" type="pres">
      <dgm:prSet presAssocID="{1815C525-DC37-479D-9379-3E19CF994A0C}" presName="parentText" presStyleLbl="node1" presStyleIdx="5" presStyleCnt="6">
        <dgm:presLayoutVars>
          <dgm:chMax val="0"/>
          <dgm:bulletEnabled val="1"/>
        </dgm:presLayoutVars>
      </dgm:prSet>
      <dgm:spPr/>
    </dgm:pt>
  </dgm:ptLst>
  <dgm:cxnLst>
    <dgm:cxn modelId="{90241306-AB7F-4A96-9FD1-894FB7511301}" type="presOf" srcId="{1815C525-DC37-479D-9379-3E19CF994A0C}" destId="{A595D5BF-EF5D-41D4-9C77-8496149DFDA6}" srcOrd="0" destOrd="0" presId="urn:microsoft.com/office/officeart/2005/8/layout/vList2"/>
    <dgm:cxn modelId="{705BBC0A-4F2C-4E8B-9C0B-7C744CE91D36}" type="presOf" srcId="{CD3AE1CE-315F-4B3E-8C3A-3E1B4E56A019}" destId="{3021F178-F0CC-45A8-9CCA-43BED4030AE2}" srcOrd="0" destOrd="0" presId="urn:microsoft.com/office/officeart/2005/8/layout/vList2"/>
    <dgm:cxn modelId="{3C9C3D10-0546-4F8F-AC00-D0C9A5187741}" srcId="{99A48FE1-C87F-4FCE-B5D4-04A0EFBA29C8}" destId="{1495DD78-3184-49EE-8FEF-8899C9D2DBF3}" srcOrd="2" destOrd="0" parTransId="{4111186F-A468-46B3-ABA1-38B18FCC5FEF}" sibTransId="{1CD31B25-9439-4A83-B045-5E924E3F5FC4}"/>
    <dgm:cxn modelId="{63C40F19-626A-4F61-AA97-DC53C0F9F8D4}" srcId="{99A48FE1-C87F-4FCE-B5D4-04A0EFBA29C8}" destId="{E11BD17A-5D95-4818-A8EE-DB11DA8A82EB}" srcOrd="4" destOrd="0" parTransId="{83738B8C-8E97-4B71-8962-2C1DEBB8E2BC}" sibTransId="{3EB2F13C-9C2C-425D-A7BD-103DED9D0A1C}"/>
    <dgm:cxn modelId="{0B663A7E-82F6-4694-A3AF-C8CB18C73BC5}" srcId="{99A48FE1-C87F-4FCE-B5D4-04A0EFBA29C8}" destId="{7C45D704-086F-4D12-BDDB-6689598C083F}" srcOrd="3" destOrd="0" parTransId="{8AF7323A-4A4B-42F7-88D2-F3D70A433FEA}" sibTransId="{C0D42B70-87CA-4936-9000-F0F5BD2F7F88}"/>
    <dgm:cxn modelId="{3327799A-9CDB-4510-813E-0DC58B492198}" type="presOf" srcId="{99A48FE1-C87F-4FCE-B5D4-04A0EFBA29C8}" destId="{F3F51B69-0B22-4D1B-A09C-8BFD2AC72780}" srcOrd="0" destOrd="0" presId="urn:microsoft.com/office/officeart/2005/8/layout/vList2"/>
    <dgm:cxn modelId="{E8C20DBE-8551-49B5-8E84-CD2E4D766F2D}" type="presOf" srcId="{E11BD17A-5D95-4818-A8EE-DB11DA8A82EB}" destId="{11D97C76-8A8A-4B00-A3E3-A9C1D67BA0B0}" srcOrd="0" destOrd="0" presId="urn:microsoft.com/office/officeart/2005/8/layout/vList2"/>
    <dgm:cxn modelId="{560FE4CB-4758-42DD-A8B7-1450366CF371}" srcId="{99A48FE1-C87F-4FCE-B5D4-04A0EFBA29C8}" destId="{CD3AE1CE-315F-4B3E-8C3A-3E1B4E56A019}" srcOrd="1" destOrd="0" parTransId="{3CAC35DF-B017-4E16-82F8-07E4252C2108}" sibTransId="{3370DBAE-5760-4872-91EB-0216C1D83E5A}"/>
    <dgm:cxn modelId="{7B6A99CC-2839-4DAF-ABEE-5588F0BC2056}" srcId="{99A48FE1-C87F-4FCE-B5D4-04A0EFBA29C8}" destId="{92FCB95B-AAB6-490F-A119-9A0EBCA8DCE2}" srcOrd="0" destOrd="0" parTransId="{C4979657-3829-4578-8C89-5E22AA8DA015}" sibTransId="{5449D127-C170-4356-B95F-9197CA5BBC02}"/>
    <dgm:cxn modelId="{532694D3-0482-4D03-94C6-424FFFF03D7B}" type="presOf" srcId="{1495DD78-3184-49EE-8FEF-8899C9D2DBF3}" destId="{68D45ACB-1D2D-404C-956A-7B45B20E71FA}" srcOrd="0" destOrd="0" presId="urn:microsoft.com/office/officeart/2005/8/layout/vList2"/>
    <dgm:cxn modelId="{E7218CDB-1335-4611-8F45-FD4F0DFD1547}" type="presOf" srcId="{7C45D704-086F-4D12-BDDB-6689598C083F}" destId="{277BE68C-9EE6-4F74-8E79-B37FB5182111}" srcOrd="0" destOrd="0" presId="urn:microsoft.com/office/officeart/2005/8/layout/vList2"/>
    <dgm:cxn modelId="{079C81E2-A62A-4707-BDBE-AE3C557FBE63}" type="presOf" srcId="{92FCB95B-AAB6-490F-A119-9A0EBCA8DCE2}" destId="{2D9402D4-7785-4DCC-AA31-E4F4856F6614}" srcOrd="0" destOrd="0" presId="urn:microsoft.com/office/officeart/2005/8/layout/vList2"/>
    <dgm:cxn modelId="{7447B8E9-7689-4E56-8CF6-62A69B548071}" srcId="{99A48FE1-C87F-4FCE-B5D4-04A0EFBA29C8}" destId="{1815C525-DC37-479D-9379-3E19CF994A0C}" srcOrd="5" destOrd="0" parTransId="{6F15A20C-775A-4FAA-A048-71DF5406DE69}" sibTransId="{FFD85050-75D1-4AF6-B0AB-0458A83B13D1}"/>
    <dgm:cxn modelId="{845665D3-98DA-44D2-96F5-937F916F07D6}" type="presParOf" srcId="{F3F51B69-0B22-4D1B-A09C-8BFD2AC72780}" destId="{2D9402D4-7785-4DCC-AA31-E4F4856F6614}" srcOrd="0" destOrd="0" presId="urn:microsoft.com/office/officeart/2005/8/layout/vList2"/>
    <dgm:cxn modelId="{60A52FAB-5C20-4B73-984B-9B6FC707FCEF}" type="presParOf" srcId="{F3F51B69-0B22-4D1B-A09C-8BFD2AC72780}" destId="{56854A57-0F6B-436D-B366-2F7C4D47DDE9}" srcOrd="1" destOrd="0" presId="urn:microsoft.com/office/officeart/2005/8/layout/vList2"/>
    <dgm:cxn modelId="{ECB89618-8863-4075-AB90-51C5EFC83E18}" type="presParOf" srcId="{F3F51B69-0B22-4D1B-A09C-8BFD2AC72780}" destId="{3021F178-F0CC-45A8-9CCA-43BED4030AE2}" srcOrd="2" destOrd="0" presId="urn:microsoft.com/office/officeart/2005/8/layout/vList2"/>
    <dgm:cxn modelId="{2F8C379E-D999-4337-8C4B-01ACD92A73D9}" type="presParOf" srcId="{F3F51B69-0B22-4D1B-A09C-8BFD2AC72780}" destId="{5224E4F6-F70B-4372-BFFD-86492BA24FA4}" srcOrd="3" destOrd="0" presId="urn:microsoft.com/office/officeart/2005/8/layout/vList2"/>
    <dgm:cxn modelId="{59E5FB9E-4D2D-4EA7-8913-5C7EE032BC5B}" type="presParOf" srcId="{F3F51B69-0B22-4D1B-A09C-8BFD2AC72780}" destId="{68D45ACB-1D2D-404C-956A-7B45B20E71FA}" srcOrd="4" destOrd="0" presId="urn:microsoft.com/office/officeart/2005/8/layout/vList2"/>
    <dgm:cxn modelId="{EE304575-446A-4D06-88D3-A63D2A05FEF5}" type="presParOf" srcId="{F3F51B69-0B22-4D1B-A09C-8BFD2AC72780}" destId="{102C3CE0-CA6D-4A61-8F58-BA8B776275D6}" srcOrd="5" destOrd="0" presId="urn:microsoft.com/office/officeart/2005/8/layout/vList2"/>
    <dgm:cxn modelId="{39CB305D-0817-4506-AC62-8733A5E13A9F}" type="presParOf" srcId="{F3F51B69-0B22-4D1B-A09C-8BFD2AC72780}" destId="{277BE68C-9EE6-4F74-8E79-B37FB5182111}" srcOrd="6" destOrd="0" presId="urn:microsoft.com/office/officeart/2005/8/layout/vList2"/>
    <dgm:cxn modelId="{728B9622-9C1A-437A-8716-42BC46CDA774}" type="presParOf" srcId="{F3F51B69-0B22-4D1B-A09C-8BFD2AC72780}" destId="{75A95133-6263-4DF0-A03A-A8001C2FE021}" srcOrd="7" destOrd="0" presId="urn:microsoft.com/office/officeart/2005/8/layout/vList2"/>
    <dgm:cxn modelId="{9B382905-9980-4E57-BB5F-7F1B4EAA018D}" type="presParOf" srcId="{F3F51B69-0B22-4D1B-A09C-8BFD2AC72780}" destId="{11D97C76-8A8A-4B00-A3E3-A9C1D67BA0B0}" srcOrd="8" destOrd="0" presId="urn:microsoft.com/office/officeart/2005/8/layout/vList2"/>
    <dgm:cxn modelId="{91255D6C-8628-43F3-B68F-D83AD2DE0ACA}" type="presParOf" srcId="{F3F51B69-0B22-4D1B-A09C-8BFD2AC72780}" destId="{A4E94641-AC0E-4C9A-A283-8B787D1DB3E4}" srcOrd="9" destOrd="0" presId="urn:microsoft.com/office/officeart/2005/8/layout/vList2"/>
    <dgm:cxn modelId="{8CF2FB7F-A2E5-47EA-A7E0-803C794E4EB3}" type="presParOf" srcId="{F3F51B69-0B22-4D1B-A09C-8BFD2AC72780}" destId="{A595D5BF-EF5D-41D4-9C77-8496149DFDA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C4265C-C258-4778-8E74-158CB309C2FB}"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9D30B319-7345-47E7-B862-56416E1AF79B}">
      <dgm:prSet/>
      <dgm:spPr/>
      <dgm:t>
        <a:bodyPr/>
        <a:lstStyle/>
        <a:p>
          <a:r>
            <a:rPr lang="en-US" dirty="0"/>
            <a:t>Experince</a:t>
          </a:r>
        </a:p>
      </dgm:t>
    </dgm:pt>
    <dgm:pt modelId="{CC1F557C-F078-41E3-A36B-11BF37A9EC24}" type="parTrans" cxnId="{7D6C3C1C-A623-4E0F-8B50-CA5CC666710E}">
      <dgm:prSet/>
      <dgm:spPr/>
      <dgm:t>
        <a:bodyPr/>
        <a:lstStyle/>
        <a:p>
          <a:endParaRPr lang="en-US"/>
        </a:p>
      </dgm:t>
    </dgm:pt>
    <dgm:pt modelId="{6D0F3B08-86E0-46E1-A7A4-AB68A1C09F00}" type="sibTrans" cxnId="{7D6C3C1C-A623-4E0F-8B50-CA5CC666710E}">
      <dgm:prSet/>
      <dgm:spPr/>
      <dgm:t>
        <a:bodyPr/>
        <a:lstStyle/>
        <a:p>
          <a:endParaRPr lang="en-US"/>
        </a:p>
      </dgm:t>
    </dgm:pt>
    <dgm:pt modelId="{D938AA62-1CCF-4791-BFA3-B6E247371CC4}">
      <dgm:prSet/>
      <dgm:spPr/>
      <dgm:t>
        <a:bodyPr/>
        <a:lstStyle/>
        <a:p>
          <a:r>
            <a:rPr lang="en-US"/>
            <a:t>Reflection </a:t>
          </a:r>
        </a:p>
      </dgm:t>
    </dgm:pt>
    <dgm:pt modelId="{B37184A0-9C30-4C73-A377-1A79CA1E708F}" type="parTrans" cxnId="{7C0DD5CC-A8DD-47F5-8E93-479BD082A981}">
      <dgm:prSet/>
      <dgm:spPr/>
      <dgm:t>
        <a:bodyPr/>
        <a:lstStyle/>
        <a:p>
          <a:endParaRPr lang="en-US"/>
        </a:p>
      </dgm:t>
    </dgm:pt>
    <dgm:pt modelId="{F42749B9-F013-4D02-AD17-48FEF0337153}" type="sibTrans" cxnId="{7C0DD5CC-A8DD-47F5-8E93-479BD082A981}">
      <dgm:prSet/>
      <dgm:spPr/>
      <dgm:t>
        <a:bodyPr/>
        <a:lstStyle/>
        <a:p>
          <a:endParaRPr lang="en-US"/>
        </a:p>
      </dgm:t>
    </dgm:pt>
    <dgm:pt modelId="{34EB6D43-CE78-4044-AFF4-FE73F20658E2}">
      <dgm:prSet/>
      <dgm:spPr/>
      <dgm:t>
        <a:bodyPr/>
        <a:lstStyle/>
        <a:p>
          <a:r>
            <a:rPr lang="en-US"/>
            <a:t>Action</a:t>
          </a:r>
        </a:p>
      </dgm:t>
    </dgm:pt>
    <dgm:pt modelId="{26D6F771-B76A-4568-82D3-D75AE04B1819}" type="parTrans" cxnId="{7BBB98EB-491F-42E8-8CE6-300E882909C4}">
      <dgm:prSet/>
      <dgm:spPr/>
      <dgm:t>
        <a:bodyPr/>
        <a:lstStyle/>
        <a:p>
          <a:endParaRPr lang="en-US"/>
        </a:p>
      </dgm:t>
    </dgm:pt>
    <dgm:pt modelId="{29153736-B3E3-44B6-8D31-6E30353DD94D}" type="sibTrans" cxnId="{7BBB98EB-491F-42E8-8CE6-300E882909C4}">
      <dgm:prSet/>
      <dgm:spPr/>
      <dgm:t>
        <a:bodyPr/>
        <a:lstStyle/>
        <a:p>
          <a:endParaRPr lang="en-US"/>
        </a:p>
      </dgm:t>
    </dgm:pt>
    <dgm:pt modelId="{1F41F0A9-7E98-41A0-A93E-BF7AB4D2F669}" type="pres">
      <dgm:prSet presAssocID="{ABC4265C-C258-4778-8E74-158CB309C2FB}" presName="diagram" presStyleCnt="0">
        <dgm:presLayoutVars>
          <dgm:dir/>
          <dgm:resizeHandles val="exact"/>
        </dgm:presLayoutVars>
      </dgm:prSet>
      <dgm:spPr/>
    </dgm:pt>
    <dgm:pt modelId="{19AB1D8E-E463-4697-8B9E-25B66EC16B48}" type="pres">
      <dgm:prSet presAssocID="{9D30B319-7345-47E7-B862-56416E1AF79B}" presName="node" presStyleLbl="node1" presStyleIdx="0" presStyleCnt="3">
        <dgm:presLayoutVars>
          <dgm:bulletEnabled val="1"/>
        </dgm:presLayoutVars>
      </dgm:prSet>
      <dgm:spPr/>
    </dgm:pt>
    <dgm:pt modelId="{32D2F347-FDDA-4FD5-9691-F15FB5C441DE}" type="pres">
      <dgm:prSet presAssocID="{6D0F3B08-86E0-46E1-A7A4-AB68A1C09F00}" presName="sibTrans" presStyleCnt="0"/>
      <dgm:spPr/>
    </dgm:pt>
    <dgm:pt modelId="{5059F936-F2F1-492B-94E3-D0E57CE22953}" type="pres">
      <dgm:prSet presAssocID="{D938AA62-1CCF-4791-BFA3-B6E247371CC4}" presName="node" presStyleLbl="node1" presStyleIdx="1" presStyleCnt="3">
        <dgm:presLayoutVars>
          <dgm:bulletEnabled val="1"/>
        </dgm:presLayoutVars>
      </dgm:prSet>
      <dgm:spPr/>
    </dgm:pt>
    <dgm:pt modelId="{46CB267D-8845-4B8B-9FC6-15FB94E95249}" type="pres">
      <dgm:prSet presAssocID="{F42749B9-F013-4D02-AD17-48FEF0337153}" presName="sibTrans" presStyleCnt="0"/>
      <dgm:spPr/>
    </dgm:pt>
    <dgm:pt modelId="{89E37917-666A-4B35-A778-85F63171990E}" type="pres">
      <dgm:prSet presAssocID="{34EB6D43-CE78-4044-AFF4-FE73F20658E2}" presName="node" presStyleLbl="node1" presStyleIdx="2" presStyleCnt="3">
        <dgm:presLayoutVars>
          <dgm:bulletEnabled val="1"/>
        </dgm:presLayoutVars>
      </dgm:prSet>
      <dgm:spPr/>
    </dgm:pt>
  </dgm:ptLst>
  <dgm:cxnLst>
    <dgm:cxn modelId="{7D6C3C1C-A623-4E0F-8B50-CA5CC666710E}" srcId="{ABC4265C-C258-4778-8E74-158CB309C2FB}" destId="{9D30B319-7345-47E7-B862-56416E1AF79B}" srcOrd="0" destOrd="0" parTransId="{CC1F557C-F078-41E3-A36B-11BF37A9EC24}" sibTransId="{6D0F3B08-86E0-46E1-A7A4-AB68A1C09F00}"/>
    <dgm:cxn modelId="{A686592D-4437-40D2-B12D-C3B6C932E6D6}" type="presOf" srcId="{D938AA62-1CCF-4791-BFA3-B6E247371CC4}" destId="{5059F936-F2F1-492B-94E3-D0E57CE22953}" srcOrd="0" destOrd="0" presId="urn:microsoft.com/office/officeart/2005/8/layout/default"/>
    <dgm:cxn modelId="{DE07747C-53F8-4A07-B79D-9974A93C09FC}" type="presOf" srcId="{34EB6D43-CE78-4044-AFF4-FE73F20658E2}" destId="{89E37917-666A-4B35-A778-85F63171990E}" srcOrd="0" destOrd="0" presId="urn:microsoft.com/office/officeart/2005/8/layout/default"/>
    <dgm:cxn modelId="{EA0A77C8-6C3A-4260-8E22-E01028E66F2A}" type="presOf" srcId="{ABC4265C-C258-4778-8E74-158CB309C2FB}" destId="{1F41F0A9-7E98-41A0-A93E-BF7AB4D2F669}" srcOrd="0" destOrd="0" presId="urn:microsoft.com/office/officeart/2005/8/layout/default"/>
    <dgm:cxn modelId="{7C0DD5CC-A8DD-47F5-8E93-479BD082A981}" srcId="{ABC4265C-C258-4778-8E74-158CB309C2FB}" destId="{D938AA62-1CCF-4791-BFA3-B6E247371CC4}" srcOrd="1" destOrd="0" parTransId="{B37184A0-9C30-4C73-A377-1A79CA1E708F}" sibTransId="{F42749B9-F013-4D02-AD17-48FEF0337153}"/>
    <dgm:cxn modelId="{7BBB98EB-491F-42E8-8CE6-300E882909C4}" srcId="{ABC4265C-C258-4778-8E74-158CB309C2FB}" destId="{34EB6D43-CE78-4044-AFF4-FE73F20658E2}" srcOrd="2" destOrd="0" parTransId="{26D6F771-B76A-4568-82D3-D75AE04B1819}" sibTransId="{29153736-B3E3-44B6-8D31-6E30353DD94D}"/>
    <dgm:cxn modelId="{C1C021F0-9DD8-4947-B194-852BB9769C62}" type="presOf" srcId="{9D30B319-7345-47E7-B862-56416E1AF79B}" destId="{19AB1D8E-E463-4697-8B9E-25B66EC16B48}" srcOrd="0" destOrd="0" presId="urn:microsoft.com/office/officeart/2005/8/layout/default"/>
    <dgm:cxn modelId="{96F72D49-D520-4600-AF31-9EE49D904E04}" type="presParOf" srcId="{1F41F0A9-7E98-41A0-A93E-BF7AB4D2F669}" destId="{19AB1D8E-E463-4697-8B9E-25B66EC16B48}" srcOrd="0" destOrd="0" presId="urn:microsoft.com/office/officeart/2005/8/layout/default"/>
    <dgm:cxn modelId="{7487E33E-0E17-451E-826B-7C720FCCE618}" type="presParOf" srcId="{1F41F0A9-7E98-41A0-A93E-BF7AB4D2F669}" destId="{32D2F347-FDDA-4FD5-9691-F15FB5C441DE}" srcOrd="1" destOrd="0" presId="urn:microsoft.com/office/officeart/2005/8/layout/default"/>
    <dgm:cxn modelId="{46414DD0-CD82-43AD-92C9-D88717813E28}" type="presParOf" srcId="{1F41F0A9-7E98-41A0-A93E-BF7AB4D2F669}" destId="{5059F936-F2F1-492B-94E3-D0E57CE22953}" srcOrd="2" destOrd="0" presId="urn:microsoft.com/office/officeart/2005/8/layout/default"/>
    <dgm:cxn modelId="{CFFB70F7-CCFC-494C-A004-640B32C952FA}" type="presParOf" srcId="{1F41F0A9-7E98-41A0-A93E-BF7AB4D2F669}" destId="{46CB267D-8845-4B8B-9FC6-15FB94E95249}" srcOrd="3" destOrd="0" presId="urn:microsoft.com/office/officeart/2005/8/layout/default"/>
    <dgm:cxn modelId="{79F212A7-F351-46AE-B47C-21A83F3496FC}" type="presParOf" srcId="{1F41F0A9-7E98-41A0-A93E-BF7AB4D2F669}" destId="{89E37917-666A-4B35-A778-85F63171990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813002-9824-4C7D-AE5B-573E1903C5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DEB3D2C-1ADE-4145-91F7-9A5FC4FC3266}">
      <dgm:prSet/>
      <dgm:spPr/>
      <dgm:t>
        <a:bodyPr/>
        <a:lstStyle/>
        <a:p>
          <a:r>
            <a:rPr lang="en-US" b="1" dirty="0"/>
            <a:t>Moving away from home to University </a:t>
          </a:r>
        </a:p>
      </dgm:t>
    </dgm:pt>
    <dgm:pt modelId="{32C82B70-0952-42F4-8B65-2C07EAF39597}" type="parTrans" cxnId="{75E75BA7-81E2-4395-AD5D-8E43D0123166}">
      <dgm:prSet/>
      <dgm:spPr/>
      <dgm:t>
        <a:bodyPr/>
        <a:lstStyle/>
        <a:p>
          <a:endParaRPr lang="en-US"/>
        </a:p>
      </dgm:t>
    </dgm:pt>
    <dgm:pt modelId="{4FCCA4CA-3552-4086-ACA3-648EC9E078D6}" type="sibTrans" cxnId="{75E75BA7-81E2-4395-AD5D-8E43D0123166}">
      <dgm:prSet/>
      <dgm:spPr/>
      <dgm:t>
        <a:bodyPr/>
        <a:lstStyle/>
        <a:p>
          <a:endParaRPr lang="en-US"/>
        </a:p>
      </dgm:t>
    </dgm:pt>
    <dgm:pt modelId="{B7137BB7-1E08-4C31-8F18-5024054353F6}">
      <dgm:prSet/>
      <dgm:spPr/>
      <dgm:t>
        <a:bodyPr/>
        <a:lstStyle/>
        <a:p>
          <a:r>
            <a:rPr lang="en-US"/>
            <a:t>Last minute decision </a:t>
          </a:r>
        </a:p>
      </dgm:t>
    </dgm:pt>
    <dgm:pt modelId="{FF020316-50C5-4D7B-BD3C-1DB36BEAB617}" type="parTrans" cxnId="{D318A604-0889-4651-86DE-2D09897F0150}">
      <dgm:prSet/>
      <dgm:spPr/>
      <dgm:t>
        <a:bodyPr/>
        <a:lstStyle/>
        <a:p>
          <a:endParaRPr lang="en-US"/>
        </a:p>
      </dgm:t>
    </dgm:pt>
    <dgm:pt modelId="{FC570579-0F9E-47A5-ADA0-7C79D2E432B1}" type="sibTrans" cxnId="{D318A604-0889-4651-86DE-2D09897F0150}">
      <dgm:prSet/>
      <dgm:spPr/>
      <dgm:t>
        <a:bodyPr/>
        <a:lstStyle/>
        <a:p>
          <a:endParaRPr lang="en-US"/>
        </a:p>
      </dgm:t>
    </dgm:pt>
    <dgm:pt modelId="{B2ABAF6B-5503-417A-9FA2-CA1465055DD2}">
      <dgm:prSet/>
      <dgm:spPr/>
      <dgm:t>
        <a:bodyPr/>
        <a:lstStyle/>
        <a:p>
          <a:r>
            <a:rPr lang="en-US"/>
            <a:t>Heavily influenced by others </a:t>
          </a:r>
        </a:p>
      </dgm:t>
    </dgm:pt>
    <dgm:pt modelId="{A1519C78-792B-431C-908F-88C36306466C}" type="parTrans" cxnId="{6AC01367-50A4-4001-BAAA-B63926056AF5}">
      <dgm:prSet/>
      <dgm:spPr/>
      <dgm:t>
        <a:bodyPr/>
        <a:lstStyle/>
        <a:p>
          <a:endParaRPr lang="en-US"/>
        </a:p>
      </dgm:t>
    </dgm:pt>
    <dgm:pt modelId="{2981CD21-FE23-4166-9575-BC98B03601E9}" type="sibTrans" cxnId="{6AC01367-50A4-4001-BAAA-B63926056AF5}">
      <dgm:prSet/>
      <dgm:spPr/>
      <dgm:t>
        <a:bodyPr/>
        <a:lstStyle/>
        <a:p>
          <a:endParaRPr lang="en-US"/>
        </a:p>
      </dgm:t>
    </dgm:pt>
    <dgm:pt modelId="{E3AF3E1A-F66F-4056-8695-71FA3C7B8C57}">
      <dgm:prSet/>
      <dgm:spPr/>
      <dgm:t>
        <a:bodyPr/>
        <a:lstStyle/>
        <a:p>
          <a:r>
            <a:rPr lang="en-US"/>
            <a:t>The ERA model </a:t>
          </a:r>
        </a:p>
      </dgm:t>
    </dgm:pt>
    <dgm:pt modelId="{87BBE7EF-FC4B-4512-BFEF-C791BBB8581E}" type="parTrans" cxnId="{22927E60-03E0-4FB0-BB75-F91EDF029BA1}">
      <dgm:prSet/>
      <dgm:spPr/>
      <dgm:t>
        <a:bodyPr/>
        <a:lstStyle/>
        <a:p>
          <a:endParaRPr lang="en-US"/>
        </a:p>
      </dgm:t>
    </dgm:pt>
    <dgm:pt modelId="{1B992A42-437C-43B2-88BE-A8D721F3F2AD}" type="sibTrans" cxnId="{22927E60-03E0-4FB0-BB75-F91EDF029BA1}">
      <dgm:prSet/>
      <dgm:spPr/>
      <dgm:t>
        <a:bodyPr/>
        <a:lstStyle/>
        <a:p>
          <a:endParaRPr lang="en-US"/>
        </a:p>
      </dgm:t>
    </dgm:pt>
    <dgm:pt modelId="{29137EA3-EBCE-4323-AF06-9B5D637027C7}" type="pres">
      <dgm:prSet presAssocID="{29813002-9824-4C7D-AE5B-573E1903C5E0}" presName="hierChild1" presStyleCnt="0">
        <dgm:presLayoutVars>
          <dgm:chPref val="1"/>
          <dgm:dir/>
          <dgm:animOne val="branch"/>
          <dgm:animLvl val="lvl"/>
          <dgm:resizeHandles/>
        </dgm:presLayoutVars>
      </dgm:prSet>
      <dgm:spPr/>
    </dgm:pt>
    <dgm:pt modelId="{7587FAD1-A645-420B-A2A0-64D0BDBC1D98}" type="pres">
      <dgm:prSet presAssocID="{CDEB3D2C-1ADE-4145-91F7-9A5FC4FC3266}" presName="hierRoot1" presStyleCnt="0"/>
      <dgm:spPr/>
    </dgm:pt>
    <dgm:pt modelId="{EE79BA3E-1180-4F15-ADB9-4CF1C669F03D}" type="pres">
      <dgm:prSet presAssocID="{CDEB3D2C-1ADE-4145-91F7-9A5FC4FC3266}" presName="composite" presStyleCnt="0"/>
      <dgm:spPr/>
    </dgm:pt>
    <dgm:pt modelId="{ED5EF222-7E2C-48E4-9FC5-93BB2D09CFD5}" type="pres">
      <dgm:prSet presAssocID="{CDEB3D2C-1ADE-4145-91F7-9A5FC4FC3266}" presName="background" presStyleLbl="node0" presStyleIdx="0" presStyleCnt="1"/>
      <dgm:spPr/>
    </dgm:pt>
    <dgm:pt modelId="{AA546213-DB49-476A-9731-2DE02A208E59}" type="pres">
      <dgm:prSet presAssocID="{CDEB3D2C-1ADE-4145-91F7-9A5FC4FC3266}" presName="text" presStyleLbl="fgAcc0" presStyleIdx="0" presStyleCnt="1">
        <dgm:presLayoutVars>
          <dgm:chPref val="3"/>
        </dgm:presLayoutVars>
      </dgm:prSet>
      <dgm:spPr/>
    </dgm:pt>
    <dgm:pt modelId="{E39FAF46-F488-4BC6-BC08-1822075F6E4B}" type="pres">
      <dgm:prSet presAssocID="{CDEB3D2C-1ADE-4145-91F7-9A5FC4FC3266}" presName="hierChild2" presStyleCnt="0"/>
      <dgm:spPr/>
    </dgm:pt>
    <dgm:pt modelId="{9155DD14-0F44-4DCA-8464-FF9A8308488C}" type="pres">
      <dgm:prSet presAssocID="{FF020316-50C5-4D7B-BD3C-1DB36BEAB617}" presName="Name10" presStyleLbl="parChTrans1D2" presStyleIdx="0" presStyleCnt="3"/>
      <dgm:spPr/>
    </dgm:pt>
    <dgm:pt modelId="{5DEE7480-E1A0-4BC6-B5B7-87730C7A2287}" type="pres">
      <dgm:prSet presAssocID="{B7137BB7-1E08-4C31-8F18-5024054353F6}" presName="hierRoot2" presStyleCnt="0"/>
      <dgm:spPr/>
    </dgm:pt>
    <dgm:pt modelId="{5899698A-B0C5-4159-903E-EDED38260B23}" type="pres">
      <dgm:prSet presAssocID="{B7137BB7-1E08-4C31-8F18-5024054353F6}" presName="composite2" presStyleCnt="0"/>
      <dgm:spPr/>
    </dgm:pt>
    <dgm:pt modelId="{F1F5972D-5254-451D-AA56-341C755E3B4E}" type="pres">
      <dgm:prSet presAssocID="{B7137BB7-1E08-4C31-8F18-5024054353F6}" presName="background2" presStyleLbl="node2" presStyleIdx="0" presStyleCnt="3"/>
      <dgm:spPr/>
    </dgm:pt>
    <dgm:pt modelId="{7C0195E1-AE17-4F9C-825B-FBAB4EA53550}" type="pres">
      <dgm:prSet presAssocID="{B7137BB7-1E08-4C31-8F18-5024054353F6}" presName="text2" presStyleLbl="fgAcc2" presStyleIdx="0" presStyleCnt="3">
        <dgm:presLayoutVars>
          <dgm:chPref val="3"/>
        </dgm:presLayoutVars>
      </dgm:prSet>
      <dgm:spPr/>
    </dgm:pt>
    <dgm:pt modelId="{0574EA13-B3FE-4F00-B731-162D2A1A6F52}" type="pres">
      <dgm:prSet presAssocID="{B7137BB7-1E08-4C31-8F18-5024054353F6}" presName="hierChild3" presStyleCnt="0"/>
      <dgm:spPr/>
    </dgm:pt>
    <dgm:pt modelId="{066169ED-6DAB-445D-816B-2DF7AA509247}" type="pres">
      <dgm:prSet presAssocID="{A1519C78-792B-431C-908F-88C36306466C}" presName="Name10" presStyleLbl="parChTrans1D2" presStyleIdx="1" presStyleCnt="3"/>
      <dgm:spPr/>
    </dgm:pt>
    <dgm:pt modelId="{1F3A7382-44D4-4AE0-82D3-63969F81ADFC}" type="pres">
      <dgm:prSet presAssocID="{B2ABAF6B-5503-417A-9FA2-CA1465055DD2}" presName="hierRoot2" presStyleCnt="0"/>
      <dgm:spPr/>
    </dgm:pt>
    <dgm:pt modelId="{14024B03-9E8B-4899-8D25-ABA357381FF9}" type="pres">
      <dgm:prSet presAssocID="{B2ABAF6B-5503-417A-9FA2-CA1465055DD2}" presName="composite2" presStyleCnt="0"/>
      <dgm:spPr/>
    </dgm:pt>
    <dgm:pt modelId="{DE26E07B-66AA-48FA-99B2-E08E471F7053}" type="pres">
      <dgm:prSet presAssocID="{B2ABAF6B-5503-417A-9FA2-CA1465055DD2}" presName="background2" presStyleLbl="node2" presStyleIdx="1" presStyleCnt="3"/>
      <dgm:spPr/>
    </dgm:pt>
    <dgm:pt modelId="{0EADD66C-33E7-4B12-8EDE-193E701370C3}" type="pres">
      <dgm:prSet presAssocID="{B2ABAF6B-5503-417A-9FA2-CA1465055DD2}" presName="text2" presStyleLbl="fgAcc2" presStyleIdx="1" presStyleCnt="3">
        <dgm:presLayoutVars>
          <dgm:chPref val="3"/>
        </dgm:presLayoutVars>
      </dgm:prSet>
      <dgm:spPr/>
    </dgm:pt>
    <dgm:pt modelId="{DE82C753-C73C-4363-8D40-A15423A797E8}" type="pres">
      <dgm:prSet presAssocID="{B2ABAF6B-5503-417A-9FA2-CA1465055DD2}" presName="hierChild3" presStyleCnt="0"/>
      <dgm:spPr/>
    </dgm:pt>
    <dgm:pt modelId="{9A93BC20-12A0-4355-B04F-D72A850EE73B}" type="pres">
      <dgm:prSet presAssocID="{87BBE7EF-FC4B-4512-BFEF-C791BBB8581E}" presName="Name10" presStyleLbl="parChTrans1D2" presStyleIdx="2" presStyleCnt="3"/>
      <dgm:spPr/>
    </dgm:pt>
    <dgm:pt modelId="{E0919E84-03CE-4C4C-9F11-8838D9BDEBC8}" type="pres">
      <dgm:prSet presAssocID="{E3AF3E1A-F66F-4056-8695-71FA3C7B8C57}" presName="hierRoot2" presStyleCnt="0"/>
      <dgm:spPr/>
    </dgm:pt>
    <dgm:pt modelId="{0C950F55-36E9-418B-91FA-14FD29EC9DDA}" type="pres">
      <dgm:prSet presAssocID="{E3AF3E1A-F66F-4056-8695-71FA3C7B8C57}" presName="composite2" presStyleCnt="0"/>
      <dgm:spPr/>
    </dgm:pt>
    <dgm:pt modelId="{3A29DA53-221C-4444-83BB-9EFDB36AC61D}" type="pres">
      <dgm:prSet presAssocID="{E3AF3E1A-F66F-4056-8695-71FA3C7B8C57}" presName="background2" presStyleLbl="node2" presStyleIdx="2" presStyleCnt="3"/>
      <dgm:spPr/>
    </dgm:pt>
    <dgm:pt modelId="{99371AAB-A78D-4AD3-8C9F-C8263A459DB3}" type="pres">
      <dgm:prSet presAssocID="{E3AF3E1A-F66F-4056-8695-71FA3C7B8C57}" presName="text2" presStyleLbl="fgAcc2" presStyleIdx="2" presStyleCnt="3">
        <dgm:presLayoutVars>
          <dgm:chPref val="3"/>
        </dgm:presLayoutVars>
      </dgm:prSet>
      <dgm:spPr/>
    </dgm:pt>
    <dgm:pt modelId="{388459C2-B787-422C-9954-675EE07527FA}" type="pres">
      <dgm:prSet presAssocID="{E3AF3E1A-F66F-4056-8695-71FA3C7B8C57}" presName="hierChild3" presStyleCnt="0"/>
      <dgm:spPr/>
    </dgm:pt>
  </dgm:ptLst>
  <dgm:cxnLst>
    <dgm:cxn modelId="{D318A604-0889-4651-86DE-2D09897F0150}" srcId="{CDEB3D2C-1ADE-4145-91F7-9A5FC4FC3266}" destId="{B7137BB7-1E08-4C31-8F18-5024054353F6}" srcOrd="0" destOrd="0" parTransId="{FF020316-50C5-4D7B-BD3C-1DB36BEAB617}" sibTransId="{FC570579-0F9E-47A5-ADA0-7C79D2E432B1}"/>
    <dgm:cxn modelId="{22927E60-03E0-4FB0-BB75-F91EDF029BA1}" srcId="{CDEB3D2C-1ADE-4145-91F7-9A5FC4FC3266}" destId="{E3AF3E1A-F66F-4056-8695-71FA3C7B8C57}" srcOrd="2" destOrd="0" parTransId="{87BBE7EF-FC4B-4512-BFEF-C791BBB8581E}" sibTransId="{1B992A42-437C-43B2-88BE-A8D721F3F2AD}"/>
    <dgm:cxn modelId="{35FD5666-8768-4DE1-B780-A189026F2055}" type="presOf" srcId="{87BBE7EF-FC4B-4512-BFEF-C791BBB8581E}" destId="{9A93BC20-12A0-4355-B04F-D72A850EE73B}" srcOrd="0" destOrd="0" presId="urn:microsoft.com/office/officeart/2005/8/layout/hierarchy1"/>
    <dgm:cxn modelId="{6AC01367-50A4-4001-BAAA-B63926056AF5}" srcId="{CDEB3D2C-1ADE-4145-91F7-9A5FC4FC3266}" destId="{B2ABAF6B-5503-417A-9FA2-CA1465055DD2}" srcOrd="1" destOrd="0" parTransId="{A1519C78-792B-431C-908F-88C36306466C}" sibTransId="{2981CD21-FE23-4166-9575-BC98B03601E9}"/>
    <dgm:cxn modelId="{AB4E9C98-77E2-4317-BDD6-86F267853DCC}" type="presOf" srcId="{FF020316-50C5-4D7B-BD3C-1DB36BEAB617}" destId="{9155DD14-0F44-4DCA-8464-FF9A8308488C}" srcOrd="0" destOrd="0" presId="urn:microsoft.com/office/officeart/2005/8/layout/hierarchy1"/>
    <dgm:cxn modelId="{0777A798-525E-4382-B0D3-2616A2FD2B8A}" type="presOf" srcId="{B2ABAF6B-5503-417A-9FA2-CA1465055DD2}" destId="{0EADD66C-33E7-4B12-8EDE-193E701370C3}" srcOrd="0" destOrd="0" presId="urn:microsoft.com/office/officeart/2005/8/layout/hierarchy1"/>
    <dgm:cxn modelId="{780399A4-C387-4D12-B5CC-EA19B9EA4FAD}" type="presOf" srcId="{E3AF3E1A-F66F-4056-8695-71FA3C7B8C57}" destId="{99371AAB-A78D-4AD3-8C9F-C8263A459DB3}" srcOrd="0" destOrd="0" presId="urn:microsoft.com/office/officeart/2005/8/layout/hierarchy1"/>
    <dgm:cxn modelId="{75E75BA7-81E2-4395-AD5D-8E43D0123166}" srcId="{29813002-9824-4C7D-AE5B-573E1903C5E0}" destId="{CDEB3D2C-1ADE-4145-91F7-9A5FC4FC3266}" srcOrd="0" destOrd="0" parTransId="{32C82B70-0952-42F4-8B65-2C07EAF39597}" sibTransId="{4FCCA4CA-3552-4086-ACA3-648EC9E078D6}"/>
    <dgm:cxn modelId="{6B6A90BF-DCA6-4709-8C20-D4AD512EB84B}" type="presOf" srcId="{B7137BB7-1E08-4C31-8F18-5024054353F6}" destId="{7C0195E1-AE17-4F9C-825B-FBAB4EA53550}" srcOrd="0" destOrd="0" presId="urn:microsoft.com/office/officeart/2005/8/layout/hierarchy1"/>
    <dgm:cxn modelId="{A07DBDCC-B90E-4F02-A38A-FF957FCC429E}" type="presOf" srcId="{CDEB3D2C-1ADE-4145-91F7-9A5FC4FC3266}" destId="{AA546213-DB49-476A-9731-2DE02A208E59}" srcOrd="0" destOrd="0" presId="urn:microsoft.com/office/officeart/2005/8/layout/hierarchy1"/>
    <dgm:cxn modelId="{1D3D81D7-1EA6-4E9D-92C4-567386C4185D}" type="presOf" srcId="{A1519C78-792B-431C-908F-88C36306466C}" destId="{066169ED-6DAB-445D-816B-2DF7AA509247}" srcOrd="0" destOrd="0" presId="urn:microsoft.com/office/officeart/2005/8/layout/hierarchy1"/>
    <dgm:cxn modelId="{2E5DA1EE-568D-43A6-8ED6-22013D05FDD7}" type="presOf" srcId="{29813002-9824-4C7D-AE5B-573E1903C5E0}" destId="{29137EA3-EBCE-4323-AF06-9B5D637027C7}" srcOrd="0" destOrd="0" presId="urn:microsoft.com/office/officeart/2005/8/layout/hierarchy1"/>
    <dgm:cxn modelId="{45A1E6C3-61F7-46AD-B7DC-083EDA0878AC}" type="presParOf" srcId="{29137EA3-EBCE-4323-AF06-9B5D637027C7}" destId="{7587FAD1-A645-420B-A2A0-64D0BDBC1D98}" srcOrd="0" destOrd="0" presId="urn:microsoft.com/office/officeart/2005/8/layout/hierarchy1"/>
    <dgm:cxn modelId="{A674810B-613D-4E22-9EA5-4CB42031B84C}" type="presParOf" srcId="{7587FAD1-A645-420B-A2A0-64D0BDBC1D98}" destId="{EE79BA3E-1180-4F15-ADB9-4CF1C669F03D}" srcOrd="0" destOrd="0" presId="urn:microsoft.com/office/officeart/2005/8/layout/hierarchy1"/>
    <dgm:cxn modelId="{753CF9E4-10A8-43A4-ABF9-5EDBBC35D0F1}" type="presParOf" srcId="{EE79BA3E-1180-4F15-ADB9-4CF1C669F03D}" destId="{ED5EF222-7E2C-48E4-9FC5-93BB2D09CFD5}" srcOrd="0" destOrd="0" presId="urn:microsoft.com/office/officeart/2005/8/layout/hierarchy1"/>
    <dgm:cxn modelId="{FC9801F7-8895-427F-B16C-051C965A8849}" type="presParOf" srcId="{EE79BA3E-1180-4F15-ADB9-4CF1C669F03D}" destId="{AA546213-DB49-476A-9731-2DE02A208E59}" srcOrd="1" destOrd="0" presId="urn:microsoft.com/office/officeart/2005/8/layout/hierarchy1"/>
    <dgm:cxn modelId="{CEEB1FE4-54DD-449C-BE2C-38EA8D034869}" type="presParOf" srcId="{7587FAD1-A645-420B-A2A0-64D0BDBC1D98}" destId="{E39FAF46-F488-4BC6-BC08-1822075F6E4B}" srcOrd="1" destOrd="0" presId="urn:microsoft.com/office/officeart/2005/8/layout/hierarchy1"/>
    <dgm:cxn modelId="{7DAD082C-2223-4E74-BFBF-D5588D32D334}" type="presParOf" srcId="{E39FAF46-F488-4BC6-BC08-1822075F6E4B}" destId="{9155DD14-0F44-4DCA-8464-FF9A8308488C}" srcOrd="0" destOrd="0" presId="urn:microsoft.com/office/officeart/2005/8/layout/hierarchy1"/>
    <dgm:cxn modelId="{4907F5C3-8297-43F7-8C61-34A98ADF639D}" type="presParOf" srcId="{E39FAF46-F488-4BC6-BC08-1822075F6E4B}" destId="{5DEE7480-E1A0-4BC6-B5B7-87730C7A2287}" srcOrd="1" destOrd="0" presId="urn:microsoft.com/office/officeart/2005/8/layout/hierarchy1"/>
    <dgm:cxn modelId="{18958F5A-3B51-4B94-8361-A22F38545BE0}" type="presParOf" srcId="{5DEE7480-E1A0-4BC6-B5B7-87730C7A2287}" destId="{5899698A-B0C5-4159-903E-EDED38260B23}" srcOrd="0" destOrd="0" presId="urn:microsoft.com/office/officeart/2005/8/layout/hierarchy1"/>
    <dgm:cxn modelId="{5B05B04E-5D88-423F-8751-CF42B3CAC7B4}" type="presParOf" srcId="{5899698A-B0C5-4159-903E-EDED38260B23}" destId="{F1F5972D-5254-451D-AA56-341C755E3B4E}" srcOrd="0" destOrd="0" presId="urn:microsoft.com/office/officeart/2005/8/layout/hierarchy1"/>
    <dgm:cxn modelId="{9FEE1771-EFC1-4A91-9879-FC1D89678AF5}" type="presParOf" srcId="{5899698A-B0C5-4159-903E-EDED38260B23}" destId="{7C0195E1-AE17-4F9C-825B-FBAB4EA53550}" srcOrd="1" destOrd="0" presId="urn:microsoft.com/office/officeart/2005/8/layout/hierarchy1"/>
    <dgm:cxn modelId="{0EE00602-8CC6-4E10-8669-D300D938E094}" type="presParOf" srcId="{5DEE7480-E1A0-4BC6-B5B7-87730C7A2287}" destId="{0574EA13-B3FE-4F00-B731-162D2A1A6F52}" srcOrd="1" destOrd="0" presId="urn:microsoft.com/office/officeart/2005/8/layout/hierarchy1"/>
    <dgm:cxn modelId="{C95CE3AA-7445-4F9C-B25D-4B2A4D0B51D2}" type="presParOf" srcId="{E39FAF46-F488-4BC6-BC08-1822075F6E4B}" destId="{066169ED-6DAB-445D-816B-2DF7AA509247}" srcOrd="2" destOrd="0" presId="urn:microsoft.com/office/officeart/2005/8/layout/hierarchy1"/>
    <dgm:cxn modelId="{25556C14-D0F8-4EC3-B043-BB9BAE0E7D23}" type="presParOf" srcId="{E39FAF46-F488-4BC6-BC08-1822075F6E4B}" destId="{1F3A7382-44D4-4AE0-82D3-63969F81ADFC}" srcOrd="3" destOrd="0" presId="urn:microsoft.com/office/officeart/2005/8/layout/hierarchy1"/>
    <dgm:cxn modelId="{BF845B02-7B89-4212-8A5F-D0FD153738A0}" type="presParOf" srcId="{1F3A7382-44D4-4AE0-82D3-63969F81ADFC}" destId="{14024B03-9E8B-4899-8D25-ABA357381FF9}" srcOrd="0" destOrd="0" presId="urn:microsoft.com/office/officeart/2005/8/layout/hierarchy1"/>
    <dgm:cxn modelId="{46568E8D-16D6-4C05-991D-75BE5AFA3B5E}" type="presParOf" srcId="{14024B03-9E8B-4899-8D25-ABA357381FF9}" destId="{DE26E07B-66AA-48FA-99B2-E08E471F7053}" srcOrd="0" destOrd="0" presId="urn:microsoft.com/office/officeart/2005/8/layout/hierarchy1"/>
    <dgm:cxn modelId="{62DF1BAA-76A4-43D2-BF0B-E2B5AA04A0A7}" type="presParOf" srcId="{14024B03-9E8B-4899-8D25-ABA357381FF9}" destId="{0EADD66C-33E7-4B12-8EDE-193E701370C3}" srcOrd="1" destOrd="0" presId="urn:microsoft.com/office/officeart/2005/8/layout/hierarchy1"/>
    <dgm:cxn modelId="{F74B1F22-01E4-4D51-AFAC-F083AF1306BE}" type="presParOf" srcId="{1F3A7382-44D4-4AE0-82D3-63969F81ADFC}" destId="{DE82C753-C73C-4363-8D40-A15423A797E8}" srcOrd="1" destOrd="0" presId="urn:microsoft.com/office/officeart/2005/8/layout/hierarchy1"/>
    <dgm:cxn modelId="{251DD8D3-D0F4-416E-B40C-C793A8D9285A}" type="presParOf" srcId="{E39FAF46-F488-4BC6-BC08-1822075F6E4B}" destId="{9A93BC20-12A0-4355-B04F-D72A850EE73B}" srcOrd="4" destOrd="0" presId="urn:microsoft.com/office/officeart/2005/8/layout/hierarchy1"/>
    <dgm:cxn modelId="{7CDB101B-4D7C-4B80-AD2E-CA81382885FE}" type="presParOf" srcId="{E39FAF46-F488-4BC6-BC08-1822075F6E4B}" destId="{E0919E84-03CE-4C4C-9F11-8838D9BDEBC8}" srcOrd="5" destOrd="0" presId="urn:microsoft.com/office/officeart/2005/8/layout/hierarchy1"/>
    <dgm:cxn modelId="{9940ED37-AA02-4E31-983B-8BE98C1091D1}" type="presParOf" srcId="{E0919E84-03CE-4C4C-9F11-8838D9BDEBC8}" destId="{0C950F55-36E9-418B-91FA-14FD29EC9DDA}" srcOrd="0" destOrd="0" presId="urn:microsoft.com/office/officeart/2005/8/layout/hierarchy1"/>
    <dgm:cxn modelId="{712D783B-3C41-47B9-9C86-637F9385BA04}" type="presParOf" srcId="{0C950F55-36E9-418B-91FA-14FD29EC9DDA}" destId="{3A29DA53-221C-4444-83BB-9EFDB36AC61D}" srcOrd="0" destOrd="0" presId="urn:microsoft.com/office/officeart/2005/8/layout/hierarchy1"/>
    <dgm:cxn modelId="{E3ABC93B-9CD8-4A41-BC5B-BFDA57BC8DA3}" type="presParOf" srcId="{0C950F55-36E9-418B-91FA-14FD29EC9DDA}" destId="{99371AAB-A78D-4AD3-8C9F-C8263A459DB3}" srcOrd="1" destOrd="0" presId="urn:microsoft.com/office/officeart/2005/8/layout/hierarchy1"/>
    <dgm:cxn modelId="{17E9439B-1DCF-493C-B943-2CCBE26A257E}" type="presParOf" srcId="{E0919E84-03CE-4C4C-9F11-8838D9BDEBC8}" destId="{388459C2-B787-422C-9954-675EE07527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174F6B-5B50-41A0-BF69-384A872769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55A1521-C1F1-4AE7-A7DB-570F5033E580}">
      <dgm:prSet custT="1"/>
      <dgm:spPr/>
      <dgm:t>
        <a:bodyPr/>
        <a:lstStyle/>
        <a:p>
          <a:pPr>
            <a:lnSpc>
              <a:spcPct val="100000"/>
            </a:lnSpc>
          </a:pPr>
          <a:r>
            <a:rPr lang="en-US" sz="1800" dirty="0">
              <a:solidFill>
                <a:schemeClr val="bg1"/>
              </a:solidFill>
            </a:rPr>
            <a:t>I am young bird emerging </a:t>
          </a:r>
        </a:p>
      </dgm:t>
    </dgm:pt>
    <dgm:pt modelId="{9B74DEDB-C957-487D-ABA2-F163EF2962C7}" type="parTrans" cxnId="{D4F46B71-36C1-4AEF-B575-1B39CACF9773}">
      <dgm:prSet/>
      <dgm:spPr/>
      <dgm:t>
        <a:bodyPr/>
        <a:lstStyle/>
        <a:p>
          <a:endParaRPr lang="en-US"/>
        </a:p>
      </dgm:t>
    </dgm:pt>
    <dgm:pt modelId="{C52B811F-8F8B-436E-BF26-8A1CA9DA99C3}" type="sibTrans" cxnId="{D4F46B71-36C1-4AEF-B575-1B39CACF9773}">
      <dgm:prSet/>
      <dgm:spPr/>
      <dgm:t>
        <a:bodyPr/>
        <a:lstStyle/>
        <a:p>
          <a:endParaRPr lang="en-US"/>
        </a:p>
      </dgm:t>
    </dgm:pt>
    <dgm:pt modelId="{4CA6B7F1-3B86-4F06-A0AA-B5A13D65C47F}">
      <dgm:prSet custT="1"/>
      <dgm:spPr/>
      <dgm:t>
        <a:bodyPr/>
        <a:lstStyle/>
        <a:p>
          <a:pPr>
            <a:lnSpc>
              <a:spcPct val="100000"/>
            </a:lnSpc>
          </a:pPr>
          <a:r>
            <a:rPr lang="en-US" sz="1800" dirty="0">
              <a:solidFill>
                <a:schemeClr val="bg1"/>
              </a:solidFill>
            </a:rPr>
            <a:t>Grow in certain skill areas </a:t>
          </a:r>
        </a:p>
      </dgm:t>
    </dgm:pt>
    <dgm:pt modelId="{2F745C7F-AA34-43DF-8D60-D2B2A3820B2B}" type="parTrans" cxnId="{6D5156FE-F321-4329-A812-2FD896318A98}">
      <dgm:prSet/>
      <dgm:spPr/>
      <dgm:t>
        <a:bodyPr/>
        <a:lstStyle/>
        <a:p>
          <a:endParaRPr lang="en-US"/>
        </a:p>
      </dgm:t>
    </dgm:pt>
    <dgm:pt modelId="{82070038-2BA2-474F-BCF6-4744E792497C}" type="sibTrans" cxnId="{6D5156FE-F321-4329-A812-2FD896318A98}">
      <dgm:prSet/>
      <dgm:spPr/>
      <dgm:t>
        <a:bodyPr/>
        <a:lstStyle/>
        <a:p>
          <a:endParaRPr lang="en-US"/>
        </a:p>
      </dgm:t>
    </dgm:pt>
    <dgm:pt modelId="{E1411563-68CB-4269-B29A-A27CD961EBF2}">
      <dgm:prSet custT="1"/>
      <dgm:spPr/>
      <dgm:t>
        <a:bodyPr/>
        <a:lstStyle/>
        <a:p>
          <a:pPr>
            <a:lnSpc>
              <a:spcPct val="100000"/>
            </a:lnSpc>
          </a:pPr>
          <a:r>
            <a:rPr lang="en-US" sz="1800" dirty="0">
              <a:solidFill>
                <a:schemeClr val="bg1"/>
              </a:solidFill>
            </a:rPr>
            <a:t>Mental health struggle </a:t>
          </a:r>
        </a:p>
      </dgm:t>
    </dgm:pt>
    <dgm:pt modelId="{DA4ABB70-DE97-44BA-A1B4-14601709F074}" type="parTrans" cxnId="{DA4D1C05-60F2-43C6-AD43-C29468BCC1D1}">
      <dgm:prSet/>
      <dgm:spPr/>
      <dgm:t>
        <a:bodyPr/>
        <a:lstStyle/>
        <a:p>
          <a:endParaRPr lang="en-US"/>
        </a:p>
      </dgm:t>
    </dgm:pt>
    <dgm:pt modelId="{C51FF3EF-0C2E-4B5A-A88A-2133DBDD18A6}" type="sibTrans" cxnId="{DA4D1C05-60F2-43C6-AD43-C29468BCC1D1}">
      <dgm:prSet/>
      <dgm:spPr/>
      <dgm:t>
        <a:bodyPr/>
        <a:lstStyle/>
        <a:p>
          <a:endParaRPr lang="en-US"/>
        </a:p>
      </dgm:t>
    </dgm:pt>
    <dgm:pt modelId="{4A67F5B4-1A81-450C-B663-0EE6FBAEC872}">
      <dgm:prSet custT="1"/>
      <dgm:spPr/>
      <dgm:t>
        <a:bodyPr/>
        <a:lstStyle/>
        <a:p>
          <a:pPr>
            <a:lnSpc>
              <a:spcPct val="100000"/>
            </a:lnSpc>
          </a:pPr>
          <a:r>
            <a:rPr lang="en-US" sz="1800" dirty="0">
              <a:solidFill>
                <a:schemeClr val="bg1"/>
              </a:solidFill>
            </a:rPr>
            <a:t>Money management </a:t>
          </a:r>
        </a:p>
      </dgm:t>
    </dgm:pt>
    <dgm:pt modelId="{C775BA8F-B4E8-4CE6-9B73-296DB3E89175}" type="parTrans" cxnId="{4E1F2D07-9BF0-43DF-8D8D-B329D8367597}">
      <dgm:prSet/>
      <dgm:spPr/>
      <dgm:t>
        <a:bodyPr/>
        <a:lstStyle/>
        <a:p>
          <a:endParaRPr lang="en-US"/>
        </a:p>
      </dgm:t>
    </dgm:pt>
    <dgm:pt modelId="{737C4652-94D7-4F03-83DA-F2E3149625F1}" type="sibTrans" cxnId="{4E1F2D07-9BF0-43DF-8D8D-B329D8367597}">
      <dgm:prSet/>
      <dgm:spPr/>
      <dgm:t>
        <a:bodyPr/>
        <a:lstStyle/>
        <a:p>
          <a:endParaRPr lang="en-US"/>
        </a:p>
      </dgm:t>
    </dgm:pt>
    <dgm:pt modelId="{05DD574B-AA7E-4EF9-8480-1ABDF1B44C40}" type="pres">
      <dgm:prSet presAssocID="{D9174F6B-5B50-41A0-BF69-384A872769A8}" presName="root" presStyleCnt="0">
        <dgm:presLayoutVars>
          <dgm:dir/>
          <dgm:resizeHandles val="exact"/>
        </dgm:presLayoutVars>
      </dgm:prSet>
      <dgm:spPr/>
    </dgm:pt>
    <dgm:pt modelId="{F03704F1-2804-4466-B524-2846C3E68490}" type="pres">
      <dgm:prSet presAssocID="{555A1521-C1F1-4AE7-A7DB-570F5033E580}" presName="compNode" presStyleCnt="0"/>
      <dgm:spPr/>
    </dgm:pt>
    <dgm:pt modelId="{E02E3F75-9508-485C-A183-941063CA0771}" type="pres">
      <dgm:prSet presAssocID="{555A1521-C1F1-4AE7-A7DB-570F5033E580}" presName="iconRect" presStyleLbl="node1" presStyleIdx="0" presStyleCnt="4" custScaleX="190543" custScaleY="17328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uck"/>
        </a:ext>
      </dgm:extLst>
    </dgm:pt>
    <dgm:pt modelId="{6C83FFE5-8996-4D06-B15B-32F73AC3A713}" type="pres">
      <dgm:prSet presAssocID="{555A1521-C1F1-4AE7-A7DB-570F5033E580}" presName="spaceRect" presStyleCnt="0"/>
      <dgm:spPr/>
    </dgm:pt>
    <dgm:pt modelId="{F7F4EFDC-C2E8-404F-8EDB-E12AE2B3FF64}" type="pres">
      <dgm:prSet presAssocID="{555A1521-C1F1-4AE7-A7DB-570F5033E580}" presName="textRect" presStyleLbl="revTx" presStyleIdx="0" presStyleCnt="4">
        <dgm:presLayoutVars>
          <dgm:chMax val="1"/>
          <dgm:chPref val="1"/>
        </dgm:presLayoutVars>
      </dgm:prSet>
      <dgm:spPr/>
    </dgm:pt>
    <dgm:pt modelId="{05E2236E-8E21-46F1-8AE0-A880F26B651D}" type="pres">
      <dgm:prSet presAssocID="{C52B811F-8F8B-436E-BF26-8A1CA9DA99C3}" presName="sibTrans" presStyleCnt="0"/>
      <dgm:spPr/>
    </dgm:pt>
    <dgm:pt modelId="{1339D11C-7813-499D-B9F1-DA574317E6DD}" type="pres">
      <dgm:prSet presAssocID="{4CA6B7F1-3B86-4F06-A0AA-B5A13D65C47F}" presName="compNode" presStyleCnt="0"/>
      <dgm:spPr/>
    </dgm:pt>
    <dgm:pt modelId="{6C71065F-5DAB-4243-AB81-0346F6369513}" type="pres">
      <dgm:prSet presAssocID="{4CA6B7F1-3B86-4F06-A0AA-B5A13D65C47F}" presName="iconRect" presStyleLbl="node1" presStyleIdx="1" presStyleCnt="4" custScaleX="190543" custScaleY="17328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B39863AE-D1BB-4ADD-893E-BC0090D58D70}" type="pres">
      <dgm:prSet presAssocID="{4CA6B7F1-3B86-4F06-A0AA-B5A13D65C47F}" presName="spaceRect" presStyleCnt="0"/>
      <dgm:spPr/>
    </dgm:pt>
    <dgm:pt modelId="{A6430922-265C-47D8-8A19-2E9D7E0A21F1}" type="pres">
      <dgm:prSet presAssocID="{4CA6B7F1-3B86-4F06-A0AA-B5A13D65C47F}" presName="textRect" presStyleLbl="revTx" presStyleIdx="1" presStyleCnt="4">
        <dgm:presLayoutVars>
          <dgm:chMax val="1"/>
          <dgm:chPref val="1"/>
        </dgm:presLayoutVars>
      </dgm:prSet>
      <dgm:spPr/>
    </dgm:pt>
    <dgm:pt modelId="{72F8E47A-CB9D-4A4B-AB4B-34A23A98CFE7}" type="pres">
      <dgm:prSet presAssocID="{82070038-2BA2-474F-BCF6-4744E792497C}" presName="sibTrans" presStyleCnt="0"/>
      <dgm:spPr/>
    </dgm:pt>
    <dgm:pt modelId="{DC4D3C58-A0E0-45F4-BFBC-5A34FDB7AE45}" type="pres">
      <dgm:prSet presAssocID="{E1411563-68CB-4269-B29A-A27CD961EBF2}" presName="compNode" presStyleCnt="0"/>
      <dgm:spPr/>
    </dgm:pt>
    <dgm:pt modelId="{0946D2D5-D311-4F1D-A9DF-ECF493C4B83E}" type="pres">
      <dgm:prSet presAssocID="{E1411563-68CB-4269-B29A-A27CD961EBF2}" presName="iconRect" presStyleLbl="node1" presStyleIdx="2" presStyleCnt="4" custScaleX="190543" custScaleY="17328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E8892174-D3C8-4730-B2BE-8DCB2F489A86}" type="pres">
      <dgm:prSet presAssocID="{E1411563-68CB-4269-B29A-A27CD961EBF2}" presName="spaceRect" presStyleCnt="0"/>
      <dgm:spPr/>
    </dgm:pt>
    <dgm:pt modelId="{AF9F1862-5547-496B-B998-F2EE9DE65A7E}" type="pres">
      <dgm:prSet presAssocID="{E1411563-68CB-4269-B29A-A27CD961EBF2}" presName="textRect" presStyleLbl="revTx" presStyleIdx="2" presStyleCnt="4">
        <dgm:presLayoutVars>
          <dgm:chMax val="1"/>
          <dgm:chPref val="1"/>
        </dgm:presLayoutVars>
      </dgm:prSet>
      <dgm:spPr/>
    </dgm:pt>
    <dgm:pt modelId="{7CE4218C-E469-47EB-84B9-93EBC001C84D}" type="pres">
      <dgm:prSet presAssocID="{C51FF3EF-0C2E-4B5A-A88A-2133DBDD18A6}" presName="sibTrans" presStyleCnt="0"/>
      <dgm:spPr/>
    </dgm:pt>
    <dgm:pt modelId="{7B24A950-5AE1-46AC-9CF6-0AB4C7E85F3E}" type="pres">
      <dgm:prSet presAssocID="{4A67F5B4-1A81-450C-B663-0EE6FBAEC872}" presName="compNode" presStyleCnt="0"/>
      <dgm:spPr/>
    </dgm:pt>
    <dgm:pt modelId="{742C8C46-E33E-4575-81A0-BD176071121E}" type="pres">
      <dgm:prSet presAssocID="{4A67F5B4-1A81-450C-B663-0EE6FBAEC872}" presName="iconRect" presStyleLbl="node1" presStyleIdx="3" presStyleCnt="4" custScaleX="190543" custScaleY="17328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B6E1871C-7D93-468E-94F2-579944EE2369}" type="pres">
      <dgm:prSet presAssocID="{4A67F5B4-1A81-450C-B663-0EE6FBAEC872}" presName="spaceRect" presStyleCnt="0"/>
      <dgm:spPr/>
    </dgm:pt>
    <dgm:pt modelId="{781274D1-93FA-4731-9D0F-DAA454FC6F13}" type="pres">
      <dgm:prSet presAssocID="{4A67F5B4-1A81-450C-B663-0EE6FBAEC872}" presName="textRect" presStyleLbl="revTx" presStyleIdx="3" presStyleCnt="4">
        <dgm:presLayoutVars>
          <dgm:chMax val="1"/>
          <dgm:chPref val="1"/>
        </dgm:presLayoutVars>
      </dgm:prSet>
      <dgm:spPr/>
    </dgm:pt>
  </dgm:ptLst>
  <dgm:cxnLst>
    <dgm:cxn modelId="{DA4D1C05-60F2-43C6-AD43-C29468BCC1D1}" srcId="{D9174F6B-5B50-41A0-BF69-384A872769A8}" destId="{E1411563-68CB-4269-B29A-A27CD961EBF2}" srcOrd="2" destOrd="0" parTransId="{DA4ABB70-DE97-44BA-A1B4-14601709F074}" sibTransId="{C51FF3EF-0C2E-4B5A-A88A-2133DBDD18A6}"/>
    <dgm:cxn modelId="{4E1F2D07-9BF0-43DF-8D8D-B329D8367597}" srcId="{D9174F6B-5B50-41A0-BF69-384A872769A8}" destId="{4A67F5B4-1A81-450C-B663-0EE6FBAEC872}" srcOrd="3" destOrd="0" parTransId="{C775BA8F-B4E8-4CE6-9B73-296DB3E89175}" sibTransId="{737C4652-94D7-4F03-83DA-F2E3149625F1}"/>
    <dgm:cxn modelId="{65180614-ECF1-4B17-8CEC-7FDCAFE0DF1B}" type="presOf" srcId="{E1411563-68CB-4269-B29A-A27CD961EBF2}" destId="{AF9F1862-5547-496B-B998-F2EE9DE65A7E}" srcOrd="0" destOrd="0" presId="urn:microsoft.com/office/officeart/2018/2/layout/IconLabelList"/>
    <dgm:cxn modelId="{09469224-BA68-435C-B331-878FA309F41F}" type="presOf" srcId="{D9174F6B-5B50-41A0-BF69-384A872769A8}" destId="{05DD574B-AA7E-4EF9-8480-1ABDF1B44C40}" srcOrd="0" destOrd="0" presId="urn:microsoft.com/office/officeart/2018/2/layout/IconLabelList"/>
    <dgm:cxn modelId="{F5905A50-94DF-4030-9C31-6913D7B25DCF}" type="presOf" srcId="{4A67F5B4-1A81-450C-B663-0EE6FBAEC872}" destId="{781274D1-93FA-4731-9D0F-DAA454FC6F13}" srcOrd="0" destOrd="0" presId="urn:microsoft.com/office/officeart/2018/2/layout/IconLabelList"/>
    <dgm:cxn modelId="{D4F46B71-36C1-4AEF-B575-1B39CACF9773}" srcId="{D9174F6B-5B50-41A0-BF69-384A872769A8}" destId="{555A1521-C1F1-4AE7-A7DB-570F5033E580}" srcOrd="0" destOrd="0" parTransId="{9B74DEDB-C957-487D-ABA2-F163EF2962C7}" sibTransId="{C52B811F-8F8B-436E-BF26-8A1CA9DA99C3}"/>
    <dgm:cxn modelId="{91966C74-A71E-4B6F-9B8F-3757942D54BD}" type="presOf" srcId="{555A1521-C1F1-4AE7-A7DB-570F5033E580}" destId="{F7F4EFDC-C2E8-404F-8EDB-E12AE2B3FF64}" srcOrd="0" destOrd="0" presId="urn:microsoft.com/office/officeart/2018/2/layout/IconLabelList"/>
    <dgm:cxn modelId="{82FAB08D-82C5-46C9-BD62-8426F91A6204}" type="presOf" srcId="{4CA6B7F1-3B86-4F06-A0AA-B5A13D65C47F}" destId="{A6430922-265C-47D8-8A19-2E9D7E0A21F1}" srcOrd="0" destOrd="0" presId="urn:microsoft.com/office/officeart/2018/2/layout/IconLabelList"/>
    <dgm:cxn modelId="{6D5156FE-F321-4329-A812-2FD896318A98}" srcId="{D9174F6B-5B50-41A0-BF69-384A872769A8}" destId="{4CA6B7F1-3B86-4F06-A0AA-B5A13D65C47F}" srcOrd="1" destOrd="0" parTransId="{2F745C7F-AA34-43DF-8D60-D2B2A3820B2B}" sibTransId="{82070038-2BA2-474F-BCF6-4744E792497C}"/>
    <dgm:cxn modelId="{01DDD753-B370-43F4-A650-235E7D664C69}" type="presParOf" srcId="{05DD574B-AA7E-4EF9-8480-1ABDF1B44C40}" destId="{F03704F1-2804-4466-B524-2846C3E68490}" srcOrd="0" destOrd="0" presId="urn:microsoft.com/office/officeart/2018/2/layout/IconLabelList"/>
    <dgm:cxn modelId="{E19B7A31-A435-40DA-908F-D9A5797C2E95}" type="presParOf" srcId="{F03704F1-2804-4466-B524-2846C3E68490}" destId="{E02E3F75-9508-485C-A183-941063CA0771}" srcOrd="0" destOrd="0" presId="urn:microsoft.com/office/officeart/2018/2/layout/IconLabelList"/>
    <dgm:cxn modelId="{B20A8D46-9BC7-4171-A765-E2EF87C7BACF}" type="presParOf" srcId="{F03704F1-2804-4466-B524-2846C3E68490}" destId="{6C83FFE5-8996-4D06-B15B-32F73AC3A713}" srcOrd="1" destOrd="0" presId="urn:microsoft.com/office/officeart/2018/2/layout/IconLabelList"/>
    <dgm:cxn modelId="{05FF899F-ED50-4753-8018-4BB2FD2F0FFB}" type="presParOf" srcId="{F03704F1-2804-4466-B524-2846C3E68490}" destId="{F7F4EFDC-C2E8-404F-8EDB-E12AE2B3FF64}" srcOrd="2" destOrd="0" presId="urn:microsoft.com/office/officeart/2018/2/layout/IconLabelList"/>
    <dgm:cxn modelId="{0C017C61-3D50-4928-AAC4-7A3807E92E8F}" type="presParOf" srcId="{05DD574B-AA7E-4EF9-8480-1ABDF1B44C40}" destId="{05E2236E-8E21-46F1-8AE0-A880F26B651D}" srcOrd="1" destOrd="0" presId="urn:microsoft.com/office/officeart/2018/2/layout/IconLabelList"/>
    <dgm:cxn modelId="{891664CC-1C04-47FA-81B6-30161A116E47}" type="presParOf" srcId="{05DD574B-AA7E-4EF9-8480-1ABDF1B44C40}" destId="{1339D11C-7813-499D-B9F1-DA574317E6DD}" srcOrd="2" destOrd="0" presId="urn:microsoft.com/office/officeart/2018/2/layout/IconLabelList"/>
    <dgm:cxn modelId="{D8AAD550-E554-4F4E-9EF4-7831A9EB9A1B}" type="presParOf" srcId="{1339D11C-7813-499D-B9F1-DA574317E6DD}" destId="{6C71065F-5DAB-4243-AB81-0346F6369513}" srcOrd="0" destOrd="0" presId="urn:microsoft.com/office/officeart/2018/2/layout/IconLabelList"/>
    <dgm:cxn modelId="{15FC912C-5F04-4906-A125-3B8A93974557}" type="presParOf" srcId="{1339D11C-7813-499D-B9F1-DA574317E6DD}" destId="{B39863AE-D1BB-4ADD-893E-BC0090D58D70}" srcOrd="1" destOrd="0" presId="urn:microsoft.com/office/officeart/2018/2/layout/IconLabelList"/>
    <dgm:cxn modelId="{3AF74423-C044-4E7B-B473-2B6E07099A73}" type="presParOf" srcId="{1339D11C-7813-499D-B9F1-DA574317E6DD}" destId="{A6430922-265C-47D8-8A19-2E9D7E0A21F1}" srcOrd="2" destOrd="0" presId="urn:microsoft.com/office/officeart/2018/2/layout/IconLabelList"/>
    <dgm:cxn modelId="{04F14330-C400-479E-8E7E-F76CDF8639D0}" type="presParOf" srcId="{05DD574B-AA7E-4EF9-8480-1ABDF1B44C40}" destId="{72F8E47A-CB9D-4A4B-AB4B-34A23A98CFE7}" srcOrd="3" destOrd="0" presId="urn:microsoft.com/office/officeart/2018/2/layout/IconLabelList"/>
    <dgm:cxn modelId="{DEB5CABA-5C6B-4B78-BFC4-3DEF6C780980}" type="presParOf" srcId="{05DD574B-AA7E-4EF9-8480-1ABDF1B44C40}" destId="{DC4D3C58-A0E0-45F4-BFBC-5A34FDB7AE45}" srcOrd="4" destOrd="0" presId="urn:microsoft.com/office/officeart/2018/2/layout/IconLabelList"/>
    <dgm:cxn modelId="{EDA3696D-A21F-470E-B1ED-A82FA10B65D8}" type="presParOf" srcId="{DC4D3C58-A0E0-45F4-BFBC-5A34FDB7AE45}" destId="{0946D2D5-D311-4F1D-A9DF-ECF493C4B83E}" srcOrd="0" destOrd="0" presId="urn:microsoft.com/office/officeart/2018/2/layout/IconLabelList"/>
    <dgm:cxn modelId="{2A1CA5EC-830A-4D1A-A729-3D78913503DF}" type="presParOf" srcId="{DC4D3C58-A0E0-45F4-BFBC-5A34FDB7AE45}" destId="{E8892174-D3C8-4730-B2BE-8DCB2F489A86}" srcOrd="1" destOrd="0" presId="urn:microsoft.com/office/officeart/2018/2/layout/IconLabelList"/>
    <dgm:cxn modelId="{6F8A345F-25BE-4D98-AEEF-46AC465DE12C}" type="presParOf" srcId="{DC4D3C58-A0E0-45F4-BFBC-5A34FDB7AE45}" destId="{AF9F1862-5547-496B-B998-F2EE9DE65A7E}" srcOrd="2" destOrd="0" presId="urn:microsoft.com/office/officeart/2018/2/layout/IconLabelList"/>
    <dgm:cxn modelId="{BCCBB570-334F-45F8-9C28-0BE29A79385D}" type="presParOf" srcId="{05DD574B-AA7E-4EF9-8480-1ABDF1B44C40}" destId="{7CE4218C-E469-47EB-84B9-93EBC001C84D}" srcOrd="5" destOrd="0" presId="urn:microsoft.com/office/officeart/2018/2/layout/IconLabelList"/>
    <dgm:cxn modelId="{B0F22731-F4B0-4D04-AB09-2BE987625595}" type="presParOf" srcId="{05DD574B-AA7E-4EF9-8480-1ABDF1B44C40}" destId="{7B24A950-5AE1-46AC-9CF6-0AB4C7E85F3E}" srcOrd="6" destOrd="0" presId="urn:microsoft.com/office/officeart/2018/2/layout/IconLabelList"/>
    <dgm:cxn modelId="{0741E781-04B2-440D-8529-A5C7AD4EDB3B}" type="presParOf" srcId="{7B24A950-5AE1-46AC-9CF6-0AB4C7E85F3E}" destId="{742C8C46-E33E-4575-81A0-BD176071121E}" srcOrd="0" destOrd="0" presId="urn:microsoft.com/office/officeart/2018/2/layout/IconLabelList"/>
    <dgm:cxn modelId="{CC99ECD3-07A1-4662-9040-7AD866F7C47D}" type="presParOf" srcId="{7B24A950-5AE1-46AC-9CF6-0AB4C7E85F3E}" destId="{B6E1871C-7D93-468E-94F2-579944EE2369}" srcOrd="1" destOrd="0" presId="urn:microsoft.com/office/officeart/2018/2/layout/IconLabelList"/>
    <dgm:cxn modelId="{E880610A-E76B-486D-B2EF-5597BD0BAC7D}" type="presParOf" srcId="{7B24A950-5AE1-46AC-9CF6-0AB4C7E85F3E}" destId="{781274D1-93FA-4731-9D0F-DAA454FC6F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6AFD9D-EB28-4D72-BD52-ADB94042AC3A}"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A9484850-98AE-4915-9EBF-80849AEAB646}">
      <dgm:prSet/>
      <dgm:spPr/>
      <dgm:t>
        <a:bodyPr/>
        <a:lstStyle/>
        <a:p>
          <a:r>
            <a:rPr lang="en-US"/>
            <a:t>Four stage model: concrete experince, refelctive observation, abstract conceptualization and active experimentation (Bassot, 2020).</a:t>
          </a:r>
        </a:p>
      </dgm:t>
    </dgm:pt>
    <dgm:pt modelId="{AC82396A-3369-41F5-B4CE-945FB0AC2571}" type="parTrans" cxnId="{FF28B8A3-42C7-4346-86C3-7F20BEBCDCDB}">
      <dgm:prSet/>
      <dgm:spPr/>
      <dgm:t>
        <a:bodyPr/>
        <a:lstStyle/>
        <a:p>
          <a:endParaRPr lang="en-US"/>
        </a:p>
      </dgm:t>
    </dgm:pt>
    <dgm:pt modelId="{B3F99058-9473-4E8A-BD88-F784F045E17A}" type="sibTrans" cxnId="{FF28B8A3-42C7-4346-86C3-7F20BEBCDCDB}">
      <dgm:prSet/>
      <dgm:spPr/>
      <dgm:t>
        <a:bodyPr/>
        <a:lstStyle/>
        <a:p>
          <a:endParaRPr lang="en-US"/>
        </a:p>
      </dgm:t>
    </dgm:pt>
    <dgm:pt modelId="{B44615BC-1520-408D-A1D6-11E6B39D53A7}">
      <dgm:prSet/>
      <dgm:spPr/>
      <dgm:t>
        <a:bodyPr/>
        <a:lstStyle/>
        <a:p>
          <a:r>
            <a:rPr lang="en-US"/>
            <a:t>Turn my transition into something more meaningful </a:t>
          </a:r>
        </a:p>
      </dgm:t>
    </dgm:pt>
    <dgm:pt modelId="{11EE4D5C-064F-4545-A371-D58DA5F83025}" type="parTrans" cxnId="{A217ABE5-5CA8-4F50-A730-1DE7A00124DC}">
      <dgm:prSet/>
      <dgm:spPr/>
      <dgm:t>
        <a:bodyPr/>
        <a:lstStyle/>
        <a:p>
          <a:endParaRPr lang="en-US"/>
        </a:p>
      </dgm:t>
    </dgm:pt>
    <dgm:pt modelId="{E53C4BB4-E65E-4FD5-BA21-482CC9ABDB40}" type="sibTrans" cxnId="{A217ABE5-5CA8-4F50-A730-1DE7A00124DC}">
      <dgm:prSet/>
      <dgm:spPr/>
      <dgm:t>
        <a:bodyPr/>
        <a:lstStyle/>
        <a:p>
          <a:endParaRPr lang="en-US"/>
        </a:p>
      </dgm:t>
    </dgm:pt>
    <dgm:pt modelId="{54FA0DD9-2110-467D-BABD-2FC12FDCD725}">
      <dgm:prSet/>
      <dgm:spPr/>
      <dgm:t>
        <a:bodyPr/>
        <a:lstStyle/>
        <a:p>
          <a:r>
            <a:rPr lang="en-US"/>
            <a:t>This model has similarities to the ERA model </a:t>
          </a:r>
        </a:p>
      </dgm:t>
    </dgm:pt>
    <dgm:pt modelId="{137014E9-6F71-4C97-AF83-00213C09A7E3}" type="parTrans" cxnId="{C423C460-3D7B-41B2-954F-25982842D645}">
      <dgm:prSet/>
      <dgm:spPr/>
      <dgm:t>
        <a:bodyPr/>
        <a:lstStyle/>
        <a:p>
          <a:endParaRPr lang="en-US"/>
        </a:p>
      </dgm:t>
    </dgm:pt>
    <dgm:pt modelId="{565454FE-C520-4DA4-B3AC-A8BC197E46A9}" type="sibTrans" cxnId="{C423C460-3D7B-41B2-954F-25982842D645}">
      <dgm:prSet/>
      <dgm:spPr/>
      <dgm:t>
        <a:bodyPr/>
        <a:lstStyle/>
        <a:p>
          <a:endParaRPr lang="en-US"/>
        </a:p>
      </dgm:t>
    </dgm:pt>
    <dgm:pt modelId="{8876466E-AC0B-4A6B-B38A-BA155C0C7E07}">
      <dgm:prSet/>
      <dgm:spPr/>
      <dgm:t>
        <a:bodyPr/>
        <a:lstStyle/>
        <a:p>
          <a:r>
            <a:rPr lang="en-US"/>
            <a:t>The model is presented as a cycle </a:t>
          </a:r>
        </a:p>
      </dgm:t>
    </dgm:pt>
    <dgm:pt modelId="{80E9A771-FDEC-40D5-A10F-7B627CD64834}" type="parTrans" cxnId="{5B3FF58A-70CC-4543-ACE0-3F01A29E6F2B}">
      <dgm:prSet/>
      <dgm:spPr/>
      <dgm:t>
        <a:bodyPr/>
        <a:lstStyle/>
        <a:p>
          <a:endParaRPr lang="en-US"/>
        </a:p>
      </dgm:t>
    </dgm:pt>
    <dgm:pt modelId="{4AF0DFDC-A364-454C-AB76-1D4D55E67249}" type="sibTrans" cxnId="{5B3FF58A-70CC-4543-ACE0-3F01A29E6F2B}">
      <dgm:prSet/>
      <dgm:spPr/>
      <dgm:t>
        <a:bodyPr/>
        <a:lstStyle/>
        <a:p>
          <a:endParaRPr lang="en-US"/>
        </a:p>
      </dgm:t>
    </dgm:pt>
    <dgm:pt modelId="{80D58C37-5CED-40DE-BABA-385ED68BC4E3}" type="pres">
      <dgm:prSet presAssocID="{076AFD9D-EB28-4D72-BD52-ADB94042AC3A}" presName="matrix" presStyleCnt="0">
        <dgm:presLayoutVars>
          <dgm:chMax val="1"/>
          <dgm:dir/>
          <dgm:resizeHandles val="exact"/>
        </dgm:presLayoutVars>
      </dgm:prSet>
      <dgm:spPr/>
    </dgm:pt>
    <dgm:pt modelId="{B94C9A8E-7258-4652-99E1-B66165D11163}" type="pres">
      <dgm:prSet presAssocID="{076AFD9D-EB28-4D72-BD52-ADB94042AC3A}" presName="diamond" presStyleLbl="bgShp" presStyleIdx="0" presStyleCnt="1"/>
      <dgm:spPr/>
    </dgm:pt>
    <dgm:pt modelId="{A0341A41-CD4A-4E98-9A81-14A731777BF4}" type="pres">
      <dgm:prSet presAssocID="{076AFD9D-EB28-4D72-BD52-ADB94042AC3A}" presName="quad1" presStyleLbl="node1" presStyleIdx="0" presStyleCnt="4">
        <dgm:presLayoutVars>
          <dgm:chMax val="0"/>
          <dgm:chPref val="0"/>
          <dgm:bulletEnabled val="1"/>
        </dgm:presLayoutVars>
      </dgm:prSet>
      <dgm:spPr/>
    </dgm:pt>
    <dgm:pt modelId="{6ACD11B5-3900-40E0-A714-F29F689B4426}" type="pres">
      <dgm:prSet presAssocID="{076AFD9D-EB28-4D72-BD52-ADB94042AC3A}" presName="quad2" presStyleLbl="node1" presStyleIdx="1" presStyleCnt="4">
        <dgm:presLayoutVars>
          <dgm:chMax val="0"/>
          <dgm:chPref val="0"/>
          <dgm:bulletEnabled val="1"/>
        </dgm:presLayoutVars>
      </dgm:prSet>
      <dgm:spPr/>
    </dgm:pt>
    <dgm:pt modelId="{6DA648BF-734A-4FF4-910A-423B0B370F0E}" type="pres">
      <dgm:prSet presAssocID="{076AFD9D-EB28-4D72-BD52-ADB94042AC3A}" presName="quad3" presStyleLbl="node1" presStyleIdx="2" presStyleCnt="4">
        <dgm:presLayoutVars>
          <dgm:chMax val="0"/>
          <dgm:chPref val="0"/>
          <dgm:bulletEnabled val="1"/>
        </dgm:presLayoutVars>
      </dgm:prSet>
      <dgm:spPr/>
    </dgm:pt>
    <dgm:pt modelId="{BFFCC8E6-09F7-448E-B555-1262069B1C4E}" type="pres">
      <dgm:prSet presAssocID="{076AFD9D-EB28-4D72-BD52-ADB94042AC3A}" presName="quad4" presStyleLbl="node1" presStyleIdx="3" presStyleCnt="4">
        <dgm:presLayoutVars>
          <dgm:chMax val="0"/>
          <dgm:chPref val="0"/>
          <dgm:bulletEnabled val="1"/>
        </dgm:presLayoutVars>
      </dgm:prSet>
      <dgm:spPr/>
    </dgm:pt>
  </dgm:ptLst>
  <dgm:cxnLst>
    <dgm:cxn modelId="{F745BC22-D80D-41A9-BC93-D5D6B76B2701}" type="presOf" srcId="{B44615BC-1520-408D-A1D6-11E6B39D53A7}" destId="{6ACD11B5-3900-40E0-A714-F29F689B4426}" srcOrd="0" destOrd="0" presId="urn:microsoft.com/office/officeart/2005/8/layout/matrix3"/>
    <dgm:cxn modelId="{8278795F-27CC-4594-A27F-ACE2A1EEFD40}" type="presOf" srcId="{54FA0DD9-2110-467D-BABD-2FC12FDCD725}" destId="{6DA648BF-734A-4FF4-910A-423B0B370F0E}" srcOrd="0" destOrd="0" presId="urn:microsoft.com/office/officeart/2005/8/layout/matrix3"/>
    <dgm:cxn modelId="{C423C460-3D7B-41B2-954F-25982842D645}" srcId="{076AFD9D-EB28-4D72-BD52-ADB94042AC3A}" destId="{54FA0DD9-2110-467D-BABD-2FC12FDCD725}" srcOrd="2" destOrd="0" parTransId="{137014E9-6F71-4C97-AF83-00213C09A7E3}" sibTransId="{565454FE-C520-4DA4-B3AC-A8BC197E46A9}"/>
    <dgm:cxn modelId="{5B3FF58A-70CC-4543-ACE0-3F01A29E6F2B}" srcId="{076AFD9D-EB28-4D72-BD52-ADB94042AC3A}" destId="{8876466E-AC0B-4A6B-B38A-BA155C0C7E07}" srcOrd="3" destOrd="0" parTransId="{80E9A771-FDEC-40D5-A10F-7B627CD64834}" sibTransId="{4AF0DFDC-A364-454C-AB76-1D4D55E67249}"/>
    <dgm:cxn modelId="{FF28B8A3-42C7-4346-86C3-7F20BEBCDCDB}" srcId="{076AFD9D-EB28-4D72-BD52-ADB94042AC3A}" destId="{A9484850-98AE-4915-9EBF-80849AEAB646}" srcOrd="0" destOrd="0" parTransId="{AC82396A-3369-41F5-B4CE-945FB0AC2571}" sibTransId="{B3F99058-9473-4E8A-BD88-F784F045E17A}"/>
    <dgm:cxn modelId="{0022F1A7-9983-483C-AB1F-80CDDC800900}" type="presOf" srcId="{076AFD9D-EB28-4D72-BD52-ADB94042AC3A}" destId="{80D58C37-5CED-40DE-BABA-385ED68BC4E3}" srcOrd="0" destOrd="0" presId="urn:microsoft.com/office/officeart/2005/8/layout/matrix3"/>
    <dgm:cxn modelId="{FB4F5BB1-F2B7-4CBD-B54C-5389744E8F9E}" type="presOf" srcId="{8876466E-AC0B-4A6B-B38A-BA155C0C7E07}" destId="{BFFCC8E6-09F7-448E-B555-1262069B1C4E}" srcOrd="0" destOrd="0" presId="urn:microsoft.com/office/officeart/2005/8/layout/matrix3"/>
    <dgm:cxn modelId="{452C6CD7-80D2-4919-8428-1F26203B4E67}" type="presOf" srcId="{A9484850-98AE-4915-9EBF-80849AEAB646}" destId="{A0341A41-CD4A-4E98-9A81-14A731777BF4}" srcOrd="0" destOrd="0" presId="urn:microsoft.com/office/officeart/2005/8/layout/matrix3"/>
    <dgm:cxn modelId="{A217ABE5-5CA8-4F50-A730-1DE7A00124DC}" srcId="{076AFD9D-EB28-4D72-BD52-ADB94042AC3A}" destId="{B44615BC-1520-408D-A1D6-11E6B39D53A7}" srcOrd="1" destOrd="0" parTransId="{11EE4D5C-064F-4545-A371-D58DA5F83025}" sibTransId="{E53C4BB4-E65E-4FD5-BA21-482CC9ABDB40}"/>
    <dgm:cxn modelId="{0CCDECF4-0EB4-43AB-9DC3-07E8F6A08F4C}" type="presParOf" srcId="{80D58C37-5CED-40DE-BABA-385ED68BC4E3}" destId="{B94C9A8E-7258-4652-99E1-B66165D11163}" srcOrd="0" destOrd="0" presId="urn:microsoft.com/office/officeart/2005/8/layout/matrix3"/>
    <dgm:cxn modelId="{ABF4AF34-6D43-4102-BF3B-FA4FD75008A2}" type="presParOf" srcId="{80D58C37-5CED-40DE-BABA-385ED68BC4E3}" destId="{A0341A41-CD4A-4E98-9A81-14A731777BF4}" srcOrd="1" destOrd="0" presId="urn:microsoft.com/office/officeart/2005/8/layout/matrix3"/>
    <dgm:cxn modelId="{3C337AAE-A06F-43D9-A58C-75A6F861B5B8}" type="presParOf" srcId="{80D58C37-5CED-40DE-BABA-385ED68BC4E3}" destId="{6ACD11B5-3900-40E0-A714-F29F689B4426}" srcOrd="2" destOrd="0" presId="urn:microsoft.com/office/officeart/2005/8/layout/matrix3"/>
    <dgm:cxn modelId="{CCF787B7-F46C-4C65-B02F-5E8452869DCE}" type="presParOf" srcId="{80D58C37-5CED-40DE-BABA-385ED68BC4E3}" destId="{6DA648BF-734A-4FF4-910A-423B0B370F0E}" srcOrd="3" destOrd="0" presId="urn:microsoft.com/office/officeart/2005/8/layout/matrix3"/>
    <dgm:cxn modelId="{6FDE2C16-27E3-4DDC-8667-EDB888DECC94}" type="presParOf" srcId="{80D58C37-5CED-40DE-BABA-385ED68BC4E3}" destId="{BFFCC8E6-09F7-448E-B555-1262069B1C4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ABBA9-E0C6-4ED0-A701-5C1325C45D38}">
      <dsp:nvSpPr>
        <dsp:cNvPr id="0" name=""/>
        <dsp:cNvSpPr/>
      </dsp:nvSpPr>
      <dsp:spPr>
        <a:xfrm>
          <a:off x="0" y="13907"/>
          <a:ext cx="6797675" cy="1787632"/>
        </a:xfrm>
        <a:prstGeom prst="roundRect">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A transition in my life </a:t>
          </a:r>
        </a:p>
      </dsp:txBody>
      <dsp:txXfrm>
        <a:off x="87265" y="101172"/>
        <a:ext cx="6623145" cy="1613102"/>
      </dsp:txXfrm>
    </dsp:sp>
    <dsp:sp modelId="{CB4CBA06-030F-46BF-80F4-75C8B4F17DE1}">
      <dsp:nvSpPr>
        <dsp:cNvPr id="0" name=""/>
        <dsp:cNvSpPr/>
      </dsp:nvSpPr>
      <dsp:spPr>
        <a:xfrm>
          <a:off x="0" y="1931139"/>
          <a:ext cx="6797675" cy="1787632"/>
        </a:xfrm>
        <a:prstGeom prst="round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Personal development </a:t>
          </a:r>
        </a:p>
      </dsp:txBody>
      <dsp:txXfrm>
        <a:off x="87265" y="2018404"/>
        <a:ext cx="6623145" cy="1613102"/>
      </dsp:txXfrm>
    </dsp:sp>
    <dsp:sp modelId="{29B8F8B1-5BF9-4A91-80F6-B8D88FD5E03C}">
      <dsp:nvSpPr>
        <dsp:cNvPr id="0" name=""/>
        <dsp:cNvSpPr/>
      </dsp:nvSpPr>
      <dsp:spPr>
        <a:xfrm>
          <a:off x="0" y="3848372"/>
          <a:ext cx="6797675" cy="1787632"/>
        </a:xfrm>
        <a:prstGeom prst="round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Models of reflective practice </a:t>
          </a:r>
        </a:p>
      </dsp:txBody>
      <dsp:txXfrm>
        <a:off x="87265" y="3935637"/>
        <a:ext cx="6623145" cy="161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402D4-7785-4DCC-AA31-E4F4856F6614}">
      <dsp:nvSpPr>
        <dsp:cNvPr id="0" name=""/>
        <dsp:cNvSpPr/>
      </dsp:nvSpPr>
      <dsp:spPr>
        <a:xfrm>
          <a:off x="0" y="0"/>
          <a:ext cx="5977938" cy="598756"/>
        </a:xfrm>
        <a:prstGeom prst="roundRect">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Reflective practice can be many things:</a:t>
          </a:r>
        </a:p>
      </dsp:txBody>
      <dsp:txXfrm>
        <a:off x="29229" y="29229"/>
        <a:ext cx="5919480" cy="540298"/>
      </dsp:txXfrm>
    </dsp:sp>
    <dsp:sp modelId="{3021F178-F0CC-45A8-9CCA-43BED4030AE2}">
      <dsp:nvSpPr>
        <dsp:cNvPr id="0" name=""/>
        <dsp:cNvSpPr/>
      </dsp:nvSpPr>
      <dsp:spPr>
        <a:xfrm>
          <a:off x="0" y="612071"/>
          <a:ext cx="5977938" cy="598756"/>
        </a:xfrm>
        <a:prstGeom prst="roundRect">
          <a:avLst/>
        </a:prstGeom>
        <a:solidFill>
          <a:schemeClr val="accent1">
            <a:shade val="50000"/>
            <a:hueOff val="-2742"/>
            <a:satOff val="2654"/>
            <a:lumOff val="116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Opportunity to evaluate </a:t>
          </a:r>
        </a:p>
      </dsp:txBody>
      <dsp:txXfrm>
        <a:off x="29229" y="641300"/>
        <a:ext cx="5919480" cy="540298"/>
      </dsp:txXfrm>
    </dsp:sp>
    <dsp:sp modelId="{68D45ACB-1D2D-404C-956A-7B45B20E71FA}">
      <dsp:nvSpPr>
        <dsp:cNvPr id="0" name=""/>
        <dsp:cNvSpPr/>
      </dsp:nvSpPr>
      <dsp:spPr>
        <a:xfrm>
          <a:off x="0" y="1221994"/>
          <a:ext cx="5977938" cy="598756"/>
        </a:xfrm>
        <a:prstGeom prst="round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Look back on past/present events </a:t>
          </a:r>
        </a:p>
      </dsp:txBody>
      <dsp:txXfrm>
        <a:off x="29229" y="1251223"/>
        <a:ext cx="5919480" cy="540298"/>
      </dsp:txXfrm>
    </dsp:sp>
    <dsp:sp modelId="{277BE68C-9EE6-4F74-8E79-B37FB5182111}">
      <dsp:nvSpPr>
        <dsp:cNvPr id="0" name=""/>
        <dsp:cNvSpPr/>
      </dsp:nvSpPr>
      <dsp:spPr>
        <a:xfrm>
          <a:off x="0" y="1831916"/>
          <a:ext cx="5977938" cy="598756"/>
        </a:xfrm>
        <a:prstGeom prst="roundRect">
          <a:avLst/>
        </a:prstGeom>
        <a:solidFill>
          <a:schemeClr val="accent1">
            <a:shade val="50000"/>
            <a:hueOff val="-8226"/>
            <a:satOff val="7962"/>
            <a:lumOff val="348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Sofie Bager-Charleson (2010) states that it is a process which calls on an individual to take full responsibility for their own questions and issues, instead of relying on others to shoulder them</a:t>
          </a:r>
          <a:r>
            <a:rPr lang="en-US" sz="1100" kern="1200" dirty="0"/>
            <a:t>.</a:t>
          </a:r>
        </a:p>
      </dsp:txBody>
      <dsp:txXfrm>
        <a:off x="29229" y="1861145"/>
        <a:ext cx="5919480" cy="540298"/>
      </dsp:txXfrm>
    </dsp:sp>
    <dsp:sp modelId="{11D97C76-8A8A-4B00-A3E3-A9C1D67BA0B0}">
      <dsp:nvSpPr>
        <dsp:cNvPr id="0" name=""/>
        <dsp:cNvSpPr/>
      </dsp:nvSpPr>
      <dsp:spPr>
        <a:xfrm>
          <a:off x="0" y="2441838"/>
          <a:ext cx="5977938" cy="598756"/>
        </a:xfrm>
        <a:prstGeom prst="round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is</a:t>
          </a:r>
          <a:r>
            <a:rPr lang="en-US" sz="1600" u="sng" kern="1200" dirty="0"/>
            <a:t> KEY </a:t>
          </a:r>
          <a:r>
            <a:rPr lang="en-US" sz="1600" kern="1200" dirty="0"/>
            <a:t>element </a:t>
          </a:r>
        </a:p>
      </dsp:txBody>
      <dsp:txXfrm>
        <a:off x="29229" y="2471067"/>
        <a:ext cx="5919480" cy="540298"/>
      </dsp:txXfrm>
    </dsp:sp>
    <dsp:sp modelId="{A595D5BF-EF5D-41D4-9C77-8496149DFDA6}">
      <dsp:nvSpPr>
        <dsp:cNvPr id="0" name=""/>
        <dsp:cNvSpPr/>
      </dsp:nvSpPr>
      <dsp:spPr>
        <a:xfrm>
          <a:off x="0" y="3051760"/>
          <a:ext cx="5977938" cy="598756"/>
        </a:xfrm>
        <a:prstGeom prst="roundRect">
          <a:avLst/>
        </a:prstGeom>
        <a:solidFill>
          <a:schemeClr val="accent1">
            <a:shade val="50000"/>
            <a:hueOff val="-2742"/>
            <a:satOff val="2654"/>
            <a:lumOff val="116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is like looking in a mirror (Bassot, 2016)</a:t>
          </a:r>
        </a:p>
      </dsp:txBody>
      <dsp:txXfrm>
        <a:off x="29229" y="3080989"/>
        <a:ext cx="5919480" cy="5402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B1D8E-E463-4697-8B9E-25B66EC16B48}">
      <dsp:nvSpPr>
        <dsp:cNvPr id="0" name=""/>
        <dsp:cNvSpPr/>
      </dsp:nvSpPr>
      <dsp:spPr>
        <a:xfrm>
          <a:off x="0" y="950065"/>
          <a:ext cx="3143249" cy="1885950"/>
        </a:xfrm>
        <a:prstGeom prst="rect">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dirty="0"/>
            <a:t>Experince</a:t>
          </a:r>
        </a:p>
      </dsp:txBody>
      <dsp:txXfrm>
        <a:off x="0" y="950065"/>
        <a:ext cx="3143249" cy="1885950"/>
      </dsp:txXfrm>
    </dsp:sp>
    <dsp:sp modelId="{5059F936-F2F1-492B-94E3-D0E57CE22953}">
      <dsp:nvSpPr>
        <dsp:cNvPr id="0" name=""/>
        <dsp:cNvSpPr/>
      </dsp:nvSpPr>
      <dsp:spPr>
        <a:xfrm>
          <a:off x="3457575" y="950065"/>
          <a:ext cx="3143249" cy="1885950"/>
        </a:xfrm>
        <a:prstGeom prst="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a:t>Reflection </a:t>
          </a:r>
        </a:p>
      </dsp:txBody>
      <dsp:txXfrm>
        <a:off x="3457575" y="950065"/>
        <a:ext cx="3143249" cy="1885950"/>
      </dsp:txXfrm>
    </dsp:sp>
    <dsp:sp modelId="{89E37917-666A-4B35-A778-85F63171990E}">
      <dsp:nvSpPr>
        <dsp:cNvPr id="0" name=""/>
        <dsp:cNvSpPr/>
      </dsp:nvSpPr>
      <dsp:spPr>
        <a:xfrm>
          <a:off x="6915149" y="950065"/>
          <a:ext cx="3143249" cy="1885950"/>
        </a:xfrm>
        <a:prstGeom prst="rect">
          <a:avLst/>
        </a:prstGeom>
        <a:solidFill>
          <a:schemeClr val="accent1">
            <a:shade val="50000"/>
            <a:hueOff val="-5484"/>
            <a:satOff val="5308"/>
            <a:lumOff val="232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a:t>Action</a:t>
          </a:r>
        </a:p>
      </dsp:txBody>
      <dsp:txXfrm>
        <a:off x="6915149" y="950065"/>
        <a:ext cx="3143249" cy="18859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3BC20-12A0-4355-B04F-D72A850EE73B}">
      <dsp:nvSpPr>
        <dsp:cNvPr id="0" name=""/>
        <dsp:cNvSpPr/>
      </dsp:nvSpPr>
      <dsp:spPr>
        <a:xfrm>
          <a:off x="4902978" y="1442746"/>
          <a:ext cx="2776864" cy="660767"/>
        </a:xfrm>
        <a:custGeom>
          <a:avLst/>
          <a:gdLst/>
          <a:ahLst/>
          <a:cxnLst/>
          <a:rect l="0" t="0" r="0" b="0"/>
          <a:pathLst>
            <a:path>
              <a:moveTo>
                <a:pt x="0" y="0"/>
              </a:moveTo>
              <a:lnTo>
                <a:pt x="0" y="450293"/>
              </a:lnTo>
              <a:lnTo>
                <a:pt x="2776864" y="450293"/>
              </a:lnTo>
              <a:lnTo>
                <a:pt x="2776864" y="66076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6169ED-6DAB-445D-816B-2DF7AA509247}">
      <dsp:nvSpPr>
        <dsp:cNvPr id="0" name=""/>
        <dsp:cNvSpPr/>
      </dsp:nvSpPr>
      <dsp:spPr>
        <a:xfrm>
          <a:off x="4857258" y="1442746"/>
          <a:ext cx="91440" cy="660767"/>
        </a:xfrm>
        <a:custGeom>
          <a:avLst/>
          <a:gdLst/>
          <a:ahLst/>
          <a:cxnLst/>
          <a:rect l="0" t="0" r="0" b="0"/>
          <a:pathLst>
            <a:path>
              <a:moveTo>
                <a:pt x="45720" y="0"/>
              </a:moveTo>
              <a:lnTo>
                <a:pt x="45720" y="66076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55DD14-0F44-4DCA-8464-FF9A8308488C}">
      <dsp:nvSpPr>
        <dsp:cNvPr id="0" name=""/>
        <dsp:cNvSpPr/>
      </dsp:nvSpPr>
      <dsp:spPr>
        <a:xfrm>
          <a:off x="2126113" y="1442746"/>
          <a:ext cx="2776864" cy="660767"/>
        </a:xfrm>
        <a:custGeom>
          <a:avLst/>
          <a:gdLst/>
          <a:ahLst/>
          <a:cxnLst/>
          <a:rect l="0" t="0" r="0" b="0"/>
          <a:pathLst>
            <a:path>
              <a:moveTo>
                <a:pt x="2776864" y="0"/>
              </a:moveTo>
              <a:lnTo>
                <a:pt x="2776864" y="450293"/>
              </a:lnTo>
              <a:lnTo>
                <a:pt x="0" y="450293"/>
              </a:lnTo>
              <a:lnTo>
                <a:pt x="0" y="660767"/>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5EF222-7E2C-48E4-9FC5-93BB2D09CFD5}">
      <dsp:nvSpPr>
        <dsp:cNvPr id="0" name=""/>
        <dsp:cNvSpPr/>
      </dsp:nvSpPr>
      <dsp:spPr>
        <a:xfrm>
          <a:off x="3766988" y="38"/>
          <a:ext cx="2271980" cy="1442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46213-DB49-476A-9731-2DE02A208E59}">
      <dsp:nvSpPr>
        <dsp:cNvPr id="0" name=""/>
        <dsp:cNvSpPr/>
      </dsp:nvSpPr>
      <dsp:spPr>
        <a:xfrm>
          <a:off x="4019430" y="239858"/>
          <a:ext cx="2271980" cy="1442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Moving away from home to University </a:t>
          </a:r>
        </a:p>
      </dsp:txBody>
      <dsp:txXfrm>
        <a:off x="4061685" y="282113"/>
        <a:ext cx="2187470" cy="1358197"/>
      </dsp:txXfrm>
    </dsp:sp>
    <dsp:sp modelId="{F1F5972D-5254-451D-AA56-341C755E3B4E}">
      <dsp:nvSpPr>
        <dsp:cNvPr id="0" name=""/>
        <dsp:cNvSpPr/>
      </dsp:nvSpPr>
      <dsp:spPr>
        <a:xfrm>
          <a:off x="990123" y="2103513"/>
          <a:ext cx="2271980" cy="1442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0195E1-AE17-4F9C-825B-FBAB4EA53550}">
      <dsp:nvSpPr>
        <dsp:cNvPr id="0" name=""/>
        <dsp:cNvSpPr/>
      </dsp:nvSpPr>
      <dsp:spPr>
        <a:xfrm>
          <a:off x="1242566" y="2343333"/>
          <a:ext cx="2271980" cy="1442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Last minute decision </a:t>
          </a:r>
        </a:p>
      </dsp:txBody>
      <dsp:txXfrm>
        <a:off x="1284821" y="2385588"/>
        <a:ext cx="2187470" cy="1358197"/>
      </dsp:txXfrm>
    </dsp:sp>
    <dsp:sp modelId="{DE26E07B-66AA-48FA-99B2-E08E471F7053}">
      <dsp:nvSpPr>
        <dsp:cNvPr id="0" name=""/>
        <dsp:cNvSpPr/>
      </dsp:nvSpPr>
      <dsp:spPr>
        <a:xfrm>
          <a:off x="3766988" y="2103513"/>
          <a:ext cx="2271980" cy="1442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DD66C-33E7-4B12-8EDE-193E701370C3}">
      <dsp:nvSpPr>
        <dsp:cNvPr id="0" name=""/>
        <dsp:cNvSpPr/>
      </dsp:nvSpPr>
      <dsp:spPr>
        <a:xfrm>
          <a:off x="4019430" y="2343333"/>
          <a:ext cx="2271980" cy="1442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Heavily influenced by others </a:t>
          </a:r>
        </a:p>
      </dsp:txBody>
      <dsp:txXfrm>
        <a:off x="4061685" y="2385588"/>
        <a:ext cx="2187470" cy="1358197"/>
      </dsp:txXfrm>
    </dsp:sp>
    <dsp:sp modelId="{3A29DA53-221C-4444-83BB-9EFDB36AC61D}">
      <dsp:nvSpPr>
        <dsp:cNvPr id="0" name=""/>
        <dsp:cNvSpPr/>
      </dsp:nvSpPr>
      <dsp:spPr>
        <a:xfrm>
          <a:off x="6543853" y="2103513"/>
          <a:ext cx="2271980" cy="1442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371AAB-A78D-4AD3-8C9F-C8263A459DB3}">
      <dsp:nvSpPr>
        <dsp:cNvPr id="0" name=""/>
        <dsp:cNvSpPr/>
      </dsp:nvSpPr>
      <dsp:spPr>
        <a:xfrm>
          <a:off x="6796295" y="2343333"/>
          <a:ext cx="2271980" cy="1442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The ERA model </a:t>
          </a:r>
        </a:p>
      </dsp:txBody>
      <dsp:txXfrm>
        <a:off x="6838550" y="2385588"/>
        <a:ext cx="2187470" cy="1358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E3F75-9508-485C-A183-941063CA0771}">
      <dsp:nvSpPr>
        <dsp:cNvPr id="0" name=""/>
        <dsp:cNvSpPr/>
      </dsp:nvSpPr>
      <dsp:spPr>
        <a:xfrm>
          <a:off x="96299" y="1046859"/>
          <a:ext cx="1131925" cy="10294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F4EFDC-C2E8-404F-8EDB-E12AE2B3FF64}">
      <dsp:nvSpPr>
        <dsp:cNvPr id="0" name=""/>
        <dsp:cNvSpPr/>
      </dsp:nvSpPr>
      <dsp:spPr>
        <a:xfrm>
          <a:off x="2203" y="2077760"/>
          <a:ext cx="1320117" cy="52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solidFill>
                <a:schemeClr val="bg1"/>
              </a:solidFill>
            </a:rPr>
            <a:t>I am young bird emerging </a:t>
          </a:r>
        </a:p>
      </dsp:txBody>
      <dsp:txXfrm>
        <a:off x="2203" y="2077760"/>
        <a:ext cx="1320117" cy="528046"/>
      </dsp:txXfrm>
    </dsp:sp>
    <dsp:sp modelId="{6C71065F-5DAB-4243-AB81-0346F6369513}">
      <dsp:nvSpPr>
        <dsp:cNvPr id="0" name=""/>
        <dsp:cNvSpPr/>
      </dsp:nvSpPr>
      <dsp:spPr>
        <a:xfrm>
          <a:off x="1647437" y="1046859"/>
          <a:ext cx="1131925" cy="10294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430922-265C-47D8-8A19-2E9D7E0A21F1}">
      <dsp:nvSpPr>
        <dsp:cNvPr id="0" name=""/>
        <dsp:cNvSpPr/>
      </dsp:nvSpPr>
      <dsp:spPr>
        <a:xfrm>
          <a:off x="1553341" y="2077760"/>
          <a:ext cx="1320117" cy="52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solidFill>
                <a:schemeClr val="bg1"/>
              </a:solidFill>
            </a:rPr>
            <a:t>Grow in certain skill areas </a:t>
          </a:r>
        </a:p>
      </dsp:txBody>
      <dsp:txXfrm>
        <a:off x="1553341" y="2077760"/>
        <a:ext cx="1320117" cy="528046"/>
      </dsp:txXfrm>
    </dsp:sp>
    <dsp:sp modelId="{0946D2D5-D311-4F1D-A9DF-ECF493C4B83E}">
      <dsp:nvSpPr>
        <dsp:cNvPr id="0" name=""/>
        <dsp:cNvSpPr/>
      </dsp:nvSpPr>
      <dsp:spPr>
        <a:xfrm>
          <a:off x="3198574" y="1046859"/>
          <a:ext cx="1131925" cy="10294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9F1862-5547-496B-B998-F2EE9DE65A7E}">
      <dsp:nvSpPr>
        <dsp:cNvPr id="0" name=""/>
        <dsp:cNvSpPr/>
      </dsp:nvSpPr>
      <dsp:spPr>
        <a:xfrm>
          <a:off x="3104479" y="2077760"/>
          <a:ext cx="1320117" cy="52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solidFill>
                <a:schemeClr val="bg1"/>
              </a:solidFill>
            </a:rPr>
            <a:t>Mental health struggle </a:t>
          </a:r>
        </a:p>
      </dsp:txBody>
      <dsp:txXfrm>
        <a:off x="3104479" y="2077760"/>
        <a:ext cx="1320117" cy="528046"/>
      </dsp:txXfrm>
    </dsp:sp>
    <dsp:sp modelId="{742C8C46-E33E-4575-81A0-BD176071121E}">
      <dsp:nvSpPr>
        <dsp:cNvPr id="0" name=""/>
        <dsp:cNvSpPr/>
      </dsp:nvSpPr>
      <dsp:spPr>
        <a:xfrm>
          <a:off x="4749712" y="1046859"/>
          <a:ext cx="1131925" cy="10294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1274D1-93FA-4731-9D0F-DAA454FC6F13}">
      <dsp:nvSpPr>
        <dsp:cNvPr id="0" name=""/>
        <dsp:cNvSpPr/>
      </dsp:nvSpPr>
      <dsp:spPr>
        <a:xfrm>
          <a:off x="4655616" y="2077760"/>
          <a:ext cx="1320117" cy="528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solidFill>
                <a:schemeClr val="bg1"/>
              </a:solidFill>
            </a:rPr>
            <a:t>Money management </a:t>
          </a:r>
        </a:p>
      </dsp:txBody>
      <dsp:txXfrm>
        <a:off x="4655616" y="2077760"/>
        <a:ext cx="1320117" cy="5280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C9A8E-7258-4652-99E1-B66165D11163}">
      <dsp:nvSpPr>
        <dsp:cNvPr id="0" name=""/>
        <dsp:cNvSpPr/>
      </dsp:nvSpPr>
      <dsp:spPr>
        <a:xfrm>
          <a:off x="929481" y="0"/>
          <a:ext cx="5051424" cy="505142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41A41-CD4A-4E98-9A81-14A731777BF4}">
      <dsp:nvSpPr>
        <dsp:cNvPr id="0" name=""/>
        <dsp:cNvSpPr/>
      </dsp:nvSpPr>
      <dsp:spPr>
        <a:xfrm>
          <a:off x="1409366"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Four stage model: concrete experince, refelctive observation, abstract conceptualization and active experimentation (Bassot, 2020).</a:t>
          </a:r>
        </a:p>
      </dsp:txBody>
      <dsp:txXfrm>
        <a:off x="1505536" y="576055"/>
        <a:ext cx="1777715" cy="1777715"/>
      </dsp:txXfrm>
    </dsp:sp>
    <dsp:sp modelId="{6ACD11B5-3900-40E0-A714-F29F689B4426}">
      <dsp:nvSpPr>
        <dsp:cNvPr id="0" name=""/>
        <dsp:cNvSpPr/>
      </dsp:nvSpPr>
      <dsp:spPr>
        <a:xfrm>
          <a:off x="3530964"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Turn my transition into something more meaningful </a:t>
          </a:r>
        </a:p>
      </dsp:txBody>
      <dsp:txXfrm>
        <a:off x="3627134" y="576055"/>
        <a:ext cx="1777715" cy="1777715"/>
      </dsp:txXfrm>
    </dsp:sp>
    <dsp:sp modelId="{6DA648BF-734A-4FF4-910A-423B0B370F0E}">
      <dsp:nvSpPr>
        <dsp:cNvPr id="0" name=""/>
        <dsp:cNvSpPr/>
      </dsp:nvSpPr>
      <dsp:spPr>
        <a:xfrm>
          <a:off x="1409366"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This model has similarities to the ERA model </a:t>
          </a:r>
        </a:p>
      </dsp:txBody>
      <dsp:txXfrm>
        <a:off x="1505536" y="2697653"/>
        <a:ext cx="1777715" cy="1777715"/>
      </dsp:txXfrm>
    </dsp:sp>
    <dsp:sp modelId="{BFFCC8E6-09F7-448E-B555-1262069B1C4E}">
      <dsp:nvSpPr>
        <dsp:cNvPr id="0" name=""/>
        <dsp:cNvSpPr/>
      </dsp:nvSpPr>
      <dsp:spPr>
        <a:xfrm>
          <a:off x="3530964"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model is presented as a cycle </a:t>
          </a:r>
        </a:p>
      </dsp:txBody>
      <dsp:txXfrm>
        <a:off x="3627134" y="2697653"/>
        <a:ext cx="1777715" cy="17777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379EA4-5857-42CB-A918-56E6C4ABD338}"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531B84-B77A-4269-93AA-E955AE5ACC79}" type="slidenum">
              <a:rPr lang="en-GB" smtClean="0"/>
              <a:t>‹#›</a:t>
            </a:fld>
            <a:endParaRPr lang="en-GB"/>
          </a:p>
        </p:txBody>
      </p:sp>
    </p:spTree>
    <p:extLst>
      <p:ext uri="{BB962C8B-B14F-4D97-AF65-F5344CB8AC3E}">
        <p14:creationId xmlns:p14="http://schemas.microsoft.com/office/powerpoint/2010/main" val="3113476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531B84-B77A-4269-93AA-E955AE5ACC79}" type="slidenum">
              <a:rPr lang="en-GB" smtClean="0"/>
              <a:t>1</a:t>
            </a:fld>
            <a:endParaRPr lang="en-GB"/>
          </a:p>
        </p:txBody>
      </p:sp>
    </p:spTree>
    <p:extLst>
      <p:ext uri="{BB962C8B-B14F-4D97-AF65-F5344CB8AC3E}">
        <p14:creationId xmlns:p14="http://schemas.microsoft.com/office/powerpoint/2010/main" val="2268662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531B84-B77A-4269-93AA-E955AE5ACC79}" type="slidenum">
              <a:rPr lang="en-GB" smtClean="0"/>
              <a:t>2</a:t>
            </a:fld>
            <a:endParaRPr lang="en-GB"/>
          </a:p>
        </p:txBody>
      </p:sp>
    </p:spTree>
    <p:extLst>
      <p:ext uri="{BB962C8B-B14F-4D97-AF65-F5344CB8AC3E}">
        <p14:creationId xmlns:p14="http://schemas.microsoft.com/office/powerpoint/2010/main" val="307902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531B84-B77A-4269-93AA-E955AE5ACC79}" type="slidenum">
              <a:rPr lang="en-GB" smtClean="0"/>
              <a:t>3</a:t>
            </a:fld>
            <a:endParaRPr lang="en-GB"/>
          </a:p>
        </p:txBody>
      </p:sp>
    </p:spTree>
    <p:extLst>
      <p:ext uri="{BB962C8B-B14F-4D97-AF65-F5344CB8AC3E}">
        <p14:creationId xmlns:p14="http://schemas.microsoft.com/office/powerpoint/2010/main" val="2967657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531B84-B77A-4269-93AA-E955AE5ACC79}" type="slidenum">
              <a:rPr lang="en-GB" smtClean="0"/>
              <a:t>4</a:t>
            </a:fld>
            <a:endParaRPr lang="en-GB"/>
          </a:p>
        </p:txBody>
      </p:sp>
    </p:spTree>
    <p:extLst>
      <p:ext uri="{BB962C8B-B14F-4D97-AF65-F5344CB8AC3E}">
        <p14:creationId xmlns:p14="http://schemas.microsoft.com/office/powerpoint/2010/main" val="758971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531B84-B77A-4269-93AA-E955AE5ACC79}" type="slidenum">
              <a:rPr lang="en-GB" smtClean="0"/>
              <a:t>15</a:t>
            </a:fld>
            <a:endParaRPr lang="en-GB"/>
          </a:p>
        </p:txBody>
      </p:sp>
    </p:spTree>
    <p:extLst>
      <p:ext uri="{BB962C8B-B14F-4D97-AF65-F5344CB8AC3E}">
        <p14:creationId xmlns:p14="http://schemas.microsoft.com/office/powerpoint/2010/main" val="41917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5A6733-1E4B-47E3-A995-D1B6E313BAE6}"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44694-08D6-47A3-90DA-68361A0D396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806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5A6733-1E4B-47E3-A995-D1B6E313BAE6}"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2069566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5A6733-1E4B-47E3-A995-D1B6E313BAE6}"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44694-08D6-47A3-90DA-68361A0D396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408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5A6733-1E4B-47E3-A995-D1B6E313BAE6}"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3545605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5A6733-1E4B-47E3-A995-D1B6E313BAE6}" type="datetimeFigureOut">
              <a:rPr lang="en-GB" smtClean="0"/>
              <a:t>11/11/2024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1002649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5A6733-1E4B-47E3-A995-D1B6E313BAE6}"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3947748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A5A6733-1E4B-47E3-A995-D1B6E313BAE6}" type="datetimeFigureOut">
              <a:rPr lang="en-GB" smtClean="0"/>
              <a:t>11/11/2024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3663805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A5A6733-1E4B-47E3-A995-D1B6E313BAE6}" type="datetimeFigureOut">
              <a:rPr lang="en-GB" smtClean="0"/>
              <a:t>11/11/2024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9C44694-08D6-47A3-90DA-68361A0D3964}" type="slidenum">
              <a:rPr lang="en-GB" smtClean="0"/>
              <a:t>‹#›</a:t>
            </a:fld>
            <a:endParaRPr lang="en-GB"/>
          </a:p>
        </p:txBody>
      </p:sp>
    </p:spTree>
    <p:extLst>
      <p:ext uri="{BB962C8B-B14F-4D97-AF65-F5344CB8AC3E}">
        <p14:creationId xmlns:p14="http://schemas.microsoft.com/office/powerpoint/2010/main" val="3437763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5A6733-1E4B-47E3-A995-D1B6E313BAE6}"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2697943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5A6733-1E4B-47E3-A995-D1B6E313BAE6}"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2263448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5A6733-1E4B-47E3-A995-D1B6E313BAE6}"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44694-08D6-47A3-90DA-68361A0D3964}" type="slidenum">
              <a:rPr lang="en-GB" smtClean="0"/>
              <a:t>‹#›</a:t>
            </a:fld>
            <a:endParaRPr lang="en-GB"/>
          </a:p>
        </p:txBody>
      </p:sp>
    </p:spTree>
    <p:extLst>
      <p:ext uri="{BB962C8B-B14F-4D97-AF65-F5344CB8AC3E}">
        <p14:creationId xmlns:p14="http://schemas.microsoft.com/office/powerpoint/2010/main" val="376555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A5A6733-1E4B-47E3-A995-D1B6E313BAE6}" type="datetimeFigureOut">
              <a:rPr lang="en-GB" smtClean="0"/>
              <a:t>11/11/2024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9C44694-08D6-47A3-90DA-68361A0D396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699247"/>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5.xml"/><Relationship Id="rId7" Type="http://schemas.openxmlformats.org/officeDocument/2006/relationships/image" Target="../media/image1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32ECB-EE35-5870-32A6-D3241052AFDD}"/>
              </a:ext>
            </a:extLst>
          </p:cNvPr>
          <p:cNvSpPr>
            <a:spLocks noGrp="1"/>
          </p:cNvSpPr>
          <p:nvPr>
            <p:ph type="ctrTitle"/>
          </p:nvPr>
        </p:nvSpPr>
        <p:spPr>
          <a:xfrm>
            <a:off x="965201" y="643467"/>
            <a:ext cx="6255026" cy="5054008"/>
          </a:xfrm>
        </p:spPr>
        <p:txBody>
          <a:bodyPr anchor="ctr">
            <a:normAutofit/>
          </a:bodyPr>
          <a:lstStyle/>
          <a:p>
            <a:pPr algn="r"/>
            <a:r>
              <a:rPr lang="en-US" b="1" i="0" dirty="0">
                <a:solidFill>
                  <a:schemeClr val="bg1"/>
                </a:solidFill>
                <a:effectLst/>
                <a:latin typeface="-apple-system"/>
              </a:rPr>
              <a:t>Reflective Practice in Counselling (ECCS6004)</a:t>
            </a:r>
            <a:endParaRPr lang="en-GB" dirty="0">
              <a:solidFill>
                <a:schemeClr val="bg1"/>
              </a:solidFill>
            </a:endParaRPr>
          </a:p>
        </p:txBody>
      </p:sp>
      <p:sp>
        <p:nvSpPr>
          <p:cNvPr id="3" name="Subtitle 2">
            <a:extLst>
              <a:ext uri="{FF2B5EF4-FFF2-40B4-BE49-F238E27FC236}">
                <a16:creationId xmlns:a16="http://schemas.microsoft.com/office/drawing/2014/main" id="{58DB4B09-E755-D969-1FA1-CC092794497F}"/>
              </a:ext>
            </a:extLst>
          </p:cNvPr>
          <p:cNvSpPr>
            <a:spLocks noGrp="1"/>
          </p:cNvSpPr>
          <p:nvPr>
            <p:ph type="subTitle" idx="1"/>
          </p:nvPr>
        </p:nvSpPr>
        <p:spPr>
          <a:xfrm>
            <a:off x="7870995" y="643467"/>
            <a:ext cx="3341488" cy="5054008"/>
          </a:xfrm>
        </p:spPr>
        <p:txBody>
          <a:bodyPr anchor="ctr">
            <a:normAutofit/>
          </a:bodyPr>
          <a:lstStyle/>
          <a:p>
            <a:r>
              <a:rPr lang="en-US" dirty="0">
                <a:solidFill>
                  <a:schemeClr val="bg1"/>
                </a:solidFill>
              </a:rPr>
              <a:t>2408154</a:t>
            </a:r>
            <a:endParaRPr lang="en-GB" dirty="0">
              <a:solidFill>
                <a:schemeClr val="bg1"/>
              </a:solidFill>
            </a:endParaRP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780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3A4EB9-2105-0574-F918-8BABD17B2F2A}"/>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In this presentation I will discussing….</a:t>
            </a:r>
            <a:endParaRPr lang="en-GB" sz="3600">
              <a:solidFill>
                <a:srgbClr val="FFFFFF"/>
              </a:solidFill>
            </a:endParaRPr>
          </a:p>
        </p:txBody>
      </p:sp>
      <p:sp>
        <p:nvSpPr>
          <p:cNvPr id="13" name="Rectangle 12">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Content Placeholder 2">
            <a:extLst>
              <a:ext uri="{FF2B5EF4-FFF2-40B4-BE49-F238E27FC236}">
                <a16:creationId xmlns:a16="http://schemas.microsoft.com/office/drawing/2014/main" id="{F8BA0B47-DC19-7C95-1110-769A58FC19E1}"/>
              </a:ext>
            </a:extLst>
          </p:cNvPr>
          <p:cNvGraphicFramePr>
            <a:graphicFrameLocks noGrp="1"/>
          </p:cNvGraphicFramePr>
          <p:nvPr>
            <p:ph idx="1"/>
            <p:extLst>
              <p:ext uri="{D42A27DB-BD31-4B8C-83A1-F6EECF244321}">
                <p14:modId xmlns:p14="http://schemas.microsoft.com/office/powerpoint/2010/main" val="79091862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2862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2FF74F-004A-40F8-9BBA-1170E3C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7D77ED-28A8-4135-8177-8466BFF32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B8FDA1-1E3D-8F61-F6EA-FCB1C4F50550}"/>
              </a:ext>
            </a:extLst>
          </p:cNvPr>
          <p:cNvSpPr>
            <a:spLocks noGrp="1"/>
          </p:cNvSpPr>
          <p:nvPr>
            <p:ph type="title"/>
          </p:nvPr>
        </p:nvSpPr>
        <p:spPr>
          <a:xfrm>
            <a:off x="1097280" y="516835"/>
            <a:ext cx="5977937" cy="1666501"/>
          </a:xfrm>
        </p:spPr>
        <p:txBody>
          <a:bodyPr>
            <a:normAutofit/>
          </a:bodyPr>
          <a:lstStyle/>
          <a:p>
            <a:r>
              <a:rPr lang="en-US" sz="4000">
                <a:solidFill>
                  <a:srgbClr val="FFFFFF"/>
                </a:solidFill>
              </a:rPr>
              <a:t>What is reflective practice? </a:t>
            </a:r>
            <a:endParaRPr lang="en-GB" sz="4000">
              <a:solidFill>
                <a:srgbClr val="FFFFFF"/>
              </a:solidFill>
            </a:endParaRPr>
          </a:p>
        </p:txBody>
      </p:sp>
      <p:graphicFrame>
        <p:nvGraphicFramePr>
          <p:cNvPr id="18" name="Content Placeholder 8">
            <a:extLst>
              <a:ext uri="{FF2B5EF4-FFF2-40B4-BE49-F238E27FC236}">
                <a16:creationId xmlns:a16="http://schemas.microsoft.com/office/drawing/2014/main" id="{69F91A91-B48E-A197-63F5-CC495F260ABE}"/>
              </a:ext>
            </a:extLst>
          </p:cNvPr>
          <p:cNvGraphicFramePr>
            <a:graphicFrameLocks noGrp="1"/>
          </p:cNvGraphicFramePr>
          <p:nvPr>
            <p:ph idx="1"/>
            <p:extLst>
              <p:ext uri="{D42A27DB-BD31-4B8C-83A1-F6EECF244321}">
                <p14:modId xmlns:p14="http://schemas.microsoft.com/office/powerpoint/2010/main" val="1876905998"/>
              </p:ext>
            </p:extLst>
          </p:nvPr>
        </p:nvGraphicFramePr>
        <p:xfrm>
          <a:off x="1097279" y="2236304"/>
          <a:ext cx="5977938" cy="3652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Rectangle 15">
            <a:extLst>
              <a:ext uri="{FF2B5EF4-FFF2-40B4-BE49-F238E27FC236}">
                <a16:creationId xmlns:a16="http://schemas.microsoft.com/office/drawing/2014/main" id="{F2E484CB-1781-4421-8EB9-D785B9504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Content Placeholder 4" descr="Reflection outline">
            <a:extLst>
              <a:ext uri="{FF2B5EF4-FFF2-40B4-BE49-F238E27FC236}">
                <a16:creationId xmlns:a16="http://schemas.microsoft.com/office/drawing/2014/main" id="{A9C68BC5-43D5-27ED-480A-A1B6C67851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51982" y="1770977"/>
            <a:ext cx="3294253" cy="3294253"/>
          </a:xfrm>
          <a:prstGeom prst="rect">
            <a:avLst/>
          </a:prstGeom>
        </p:spPr>
      </p:pic>
    </p:spTree>
    <p:extLst>
      <p:ext uri="{BB962C8B-B14F-4D97-AF65-F5344CB8AC3E}">
        <p14:creationId xmlns:p14="http://schemas.microsoft.com/office/powerpoint/2010/main" val="2997108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68EE-72A1-8609-2E8F-E314B188F9CE}"/>
              </a:ext>
            </a:extLst>
          </p:cNvPr>
          <p:cNvSpPr>
            <a:spLocks noGrp="1"/>
          </p:cNvSpPr>
          <p:nvPr>
            <p:ph type="title"/>
          </p:nvPr>
        </p:nvSpPr>
        <p:spPr>
          <a:xfrm>
            <a:off x="1097280" y="286603"/>
            <a:ext cx="10058400" cy="1450757"/>
          </a:xfrm>
        </p:spPr>
        <p:txBody>
          <a:bodyPr>
            <a:normAutofit/>
          </a:bodyPr>
          <a:lstStyle/>
          <a:p>
            <a:r>
              <a:rPr lang="en-US" dirty="0"/>
              <a:t>The ERA Model (Jasper, 2013)</a:t>
            </a:r>
            <a:endParaRPr lang="en-GB" dirty="0"/>
          </a:p>
        </p:txBody>
      </p:sp>
      <p:graphicFrame>
        <p:nvGraphicFramePr>
          <p:cNvPr id="5" name="Content Placeholder 2">
            <a:extLst>
              <a:ext uri="{FF2B5EF4-FFF2-40B4-BE49-F238E27FC236}">
                <a16:creationId xmlns:a16="http://schemas.microsoft.com/office/drawing/2014/main" id="{C5718AF4-F43E-4182-E189-EDCB9A3B0EE5}"/>
              </a:ext>
            </a:extLst>
          </p:cNvPr>
          <p:cNvGraphicFramePr>
            <a:graphicFrameLocks noGrp="1"/>
          </p:cNvGraphicFramePr>
          <p:nvPr>
            <p:ph idx="1"/>
            <p:extLst>
              <p:ext uri="{D42A27DB-BD31-4B8C-83A1-F6EECF244321}">
                <p14:modId xmlns:p14="http://schemas.microsoft.com/office/powerpoint/2010/main" val="172673431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7211225-B3DD-8E3E-A012-99C77B89E88E}"/>
              </a:ext>
            </a:extLst>
          </p:cNvPr>
          <p:cNvSpPr txBox="1"/>
          <p:nvPr/>
        </p:nvSpPr>
        <p:spPr>
          <a:xfrm>
            <a:off x="1036637" y="4935975"/>
            <a:ext cx="2453633" cy="369332"/>
          </a:xfrm>
          <a:prstGeom prst="rect">
            <a:avLst/>
          </a:prstGeom>
          <a:noFill/>
        </p:spPr>
        <p:txBody>
          <a:bodyPr wrap="square" rtlCol="0">
            <a:spAutoFit/>
          </a:bodyPr>
          <a:lstStyle/>
          <a:p>
            <a:r>
              <a:rPr lang="en-US" dirty="0">
                <a:solidFill>
                  <a:schemeClr val="bg1"/>
                </a:solidFill>
              </a:rPr>
              <a:t>(Bassot, 2020)</a:t>
            </a:r>
            <a:endParaRPr lang="en-GB" dirty="0">
              <a:solidFill>
                <a:schemeClr val="bg1"/>
              </a:solidFill>
            </a:endParaRPr>
          </a:p>
        </p:txBody>
      </p:sp>
    </p:spTree>
    <p:extLst>
      <p:ext uri="{BB962C8B-B14F-4D97-AF65-F5344CB8AC3E}">
        <p14:creationId xmlns:p14="http://schemas.microsoft.com/office/powerpoint/2010/main" val="3681604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C2C33-50AC-955B-AB6F-BAF591E077D3}"/>
              </a:ext>
            </a:extLst>
          </p:cNvPr>
          <p:cNvSpPr>
            <a:spLocks noGrp="1"/>
          </p:cNvSpPr>
          <p:nvPr>
            <p:ph type="title"/>
          </p:nvPr>
        </p:nvSpPr>
        <p:spPr>
          <a:xfrm>
            <a:off x="1097280" y="286603"/>
            <a:ext cx="10058400" cy="1450757"/>
          </a:xfrm>
        </p:spPr>
        <p:txBody>
          <a:bodyPr>
            <a:normAutofit/>
          </a:bodyPr>
          <a:lstStyle/>
          <a:p>
            <a:r>
              <a:rPr lang="en-US" dirty="0"/>
              <a:t>Personal Transition </a:t>
            </a:r>
            <a:endParaRPr lang="en-GB" dirty="0"/>
          </a:p>
        </p:txBody>
      </p:sp>
      <p:graphicFrame>
        <p:nvGraphicFramePr>
          <p:cNvPr id="5" name="Content Placeholder 2">
            <a:extLst>
              <a:ext uri="{FF2B5EF4-FFF2-40B4-BE49-F238E27FC236}">
                <a16:creationId xmlns:a16="http://schemas.microsoft.com/office/drawing/2014/main" id="{A7BAED62-BBAB-3049-8C25-FB809BCFD257}"/>
              </a:ext>
            </a:extLst>
          </p:cNvPr>
          <p:cNvGraphicFramePr>
            <a:graphicFrameLocks noGrp="1"/>
          </p:cNvGraphicFramePr>
          <p:nvPr>
            <p:ph idx="1"/>
            <p:extLst>
              <p:ext uri="{D42A27DB-BD31-4B8C-83A1-F6EECF244321}">
                <p14:modId xmlns:p14="http://schemas.microsoft.com/office/powerpoint/2010/main" val="94566617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0201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2FF74F-004A-40F8-9BBA-1170E3C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7D77ED-28A8-4135-8177-8466BFF32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2B6588-4BAC-4C00-1CBA-09C8323C4620}"/>
              </a:ext>
            </a:extLst>
          </p:cNvPr>
          <p:cNvSpPr>
            <a:spLocks noGrp="1"/>
          </p:cNvSpPr>
          <p:nvPr>
            <p:ph type="title"/>
          </p:nvPr>
        </p:nvSpPr>
        <p:spPr>
          <a:xfrm>
            <a:off x="1097280" y="516835"/>
            <a:ext cx="5977937" cy="1666501"/>
          </a:xfrm>
        </p:spPr>
        <p:txBody>
          <a:bodyPr>
            <a:normAutofit/>
          </a:bodyPr>
          <a:lstStyle/>
          <a:p>
            <a:r>
              <a:rPr lang="en-US" sz="4000">
                <a:solidFill>
                  <a:srgbClr val="FFFFFF"/>
                </a:solidFill>
              </a:rPr>
              <a:t>Stepping out of the nest and spreading wings </a:t>
            </a:r>
            <a:endParaRPr lang="en-GB" sz="4000">
              <a:solidFill>
                <a:srgbClr val="FFFFFF"/>
              </a:solidFill>
            </a:endParaRPr>
          </a:p>
        </p:txBody>
      </p:sp>
      <p:graphicFrame>
        <p:nvGraphicFramePr>
          <p:cNvPr id="18" name="Content Placeholder 8">
            <a:extLst>
              <a:ext uri="{FF2B5EF4-FFF2-40B4-BE49-F238E27FC236}">
                <a16:creationId xmlns:a16="http://schemas.microsoft.com/office/drawing/2014/main" id="{E0B0B4CE-00C1-6674-CC2B-AA12057037A5}"/>
              </a:ext>
            </a:extLst>
          </p:cNvPr>
          <p:cNvGraphicFramePr>
            <a:graphicFrameLocks noGrp="1"/>
          </p:cNvGraphicFramePr>
          <p:nvPr>
            <p:ph idx="1"/>
            <p:extLst>
              <p:ext uri="{D42A27DB-BD31-4B8C-83A1-F6EECF244321}">
                <p14:modId xmlns:p14="http://schemas.microsoft.com/office/powerpoint/2010/main" val="153389456"/>
              </p:ext>
            </p:extLst>
          </p:nvPr>
        </p:nvGraphicFramePr>
        <p:xfrm>
          <a:off x="1097279" y="2236304"/>
          <a:ext cx="5977938" cy="3652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15">
            <a:extLst>
              <a:ext uri="{FF2B5EF4-FFF2-40B4-BE49-F238E27FC236}">
                <a16:creationId xmlns:a16="http://schemas.microsoft.com/office/drawing/2014/main" id="{F2E484CB-1781-4421-8EB9-D785B9504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Content Placeholder 4" descr="Hummingbird outline">
            <a:extLst>
              <a:ext uri="{FF2B5EF4-FFF2-40B4-BE49-F238E27FC236}">
                <a16:creationId xmlns:a16="http://schemas.microsoft.com/office/drawing/2014/main" id="{FDBB18F4-DCA6-71F9-6CDC-89D7F313634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51982" y="1770977"/>
            <a:ext cx="3294253" cy="3294253"/>
          </a:xfrm>
          <a:prstGeom prst="rect">
            <a:avLst/>
          </a:prstGeom>
        </p:spPr>
      </p:pic>
    </p:spTree>
    <p:extLst>
      <p:ext uri="{BB962C8B-B14F-4D97-AF65-F5344CB8AC3E}">
        <p14:creationId xmlns:p14="http://schemas.microsoft.com/office/powerpoint/2010/main" val="2174698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375D4-F923-E63D-D653-F8CBC37BD9E6}"/>
              </a:ext>
            </a:extLst>
          </p:cNvPr>
          <p:cNvSpPr>
            <a:spLocks noGrp="1"/>
          </p:cNvSpPr>
          <p:nvPr>
            <p:ph type="title"/>
          </p:nvPr>
        </p:nvSpPr>
        <p:spPr>
          <a:xfrm>
            <a:off x="1097280" y="286603"/>
            <a:ext cx="10058400" cy="1450757"/>
          </a:xfrm>
        </p:spPr>
        <p:txBody>
          <a:bodyPr>
            <a:normAutofit/>
          </a:bodyPr>
          <a:lstStyle/>
          <a:p>
            <a:r>
              <a:rPr lang="en-US" dirty="0"/>
              <a:t>My journey </a:t>
            </a:r>
            <a:endParaRPr lang="en-GB" dirty="0"/>
          </a:p>
        </p:txBody>
      </p:sp>
      <p:pic>
        <p:nvPicPr>
          <p:cNvPr id="7" name="Graphic 6" descr="Shoe footprints with solid fill">
            <a:extLst>
              <a:ext uri="{FF2B5EF4-FFF2-40B4-BE49-F238E27FC236}">
                <a16:creationId xmlns:a16="http://schemas.microsoft.com/office/drawing/2014/main" id="{1D224735-106C-910E-BEFA-15FD50CB35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5917" y="1792333"/>
            <a:ext cx="2655842" cy="2655842"/>
          </a:xfrm>
          <a:prstGeom prst="rect">
            <a:avLst/>
          </a:prstGeom>
        </p:spPr>
      </p:pic>
      <p:pic>
        <p:nvPicPr>
          <p:cNvPr id="5" name="Graphic 4" descr="Shoe footprints outline">
            <a:extLst>
              <a:ext uri="{FF2B5EF4-FFF2-40B4-BE49-F238E27FC236}">
                <a16:creationId xmlns:a16="http://schemas.microsoft.com/office/drawing/2014/main" id="{05BA7568-B9D6-5E44-4CFB-5E1E2788663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4305" y="3644895"/>
            <a:ext cx="2655842" cy="2655842"/>
          </a:xfrm>
          <a:prstGeom prst="rect">
            <a:avLst/>
          </a:prstGeom>
        </p:spPr>
      </p:pic>
      <p:sp>
        <p:nvSpPr>
          <p:cNvPr id="3" name="Content Placeholder 2">
            <a:extLst>
              <a:ext uri="{FF2B5EF4-FFF2-40B4-BE49-F238E27FC236}">
                <a16:creationId xmlns:a16="http://schemas.microsoft.com/office/drawing/2014/main" id="{5E15477A-839E-6E6A-77C0-27B5065D121D}"/>
              </a:ext>
            </a:extLst>
          </p:cNvPr>
          <p:cNvSpPr>
            <a:spLocks noGrp="1"/>
          </p:cNvSpPr>
          <p:nvPr>
            <p:ph idx="1"/>
          </p:nvPr>
        </p:nvSpPr>
        <p:spPr>
          <a:xfrm>
            <a:off x="6351639" y="1845734"/>
            <a:ext cx="4804041" cy="4023360"/>
          </a:xfrm>
        </p:spPr>
        <p:txBody>
          <a:bodyPr>
            <a:normAutofit/>
          </a:bodyPr>
          <a:lstStyle/>
          <a:p>
            <a:pPr marL="0" indent="0">
              <a:buNone/>
            </a:pPr>
            <a:r>
              <a:rPr lang="en-US" sz="2400" dirty="0"/>
              <a:t>Experince – Moving out of family home </a:t>
            </a:r>
          </a:p>
          <a:p>
            <a:pPr marL="0" indent="0">
              <a:buNone/>
            </a:pPr>
            <a:endParaRPr lang="en-US" sz="2400" dirty="0"/>
          </a:p>
          <a:p>
            <a:pPr marL="0" indent="0">
              <a:buNone/>
            </a:pPr>
            <a:r>
              <a:rPr lang="en-US" sz="2400" dirty="0"/>
              <a:t>Reflection – gained independent, skills, confidence</a:t>
            </a:r>
          </a:p>
          <a:p>
            <a:pPr marL="0" indent="0">
              <a:buNone/>
            </a:pPr>
            <a:endParaRPr lang="en-US" sz="2400" dirty="0"/>
          </a:p>
          <a:p>
            <a:pPr marL="0" indent="0">
              <a:buNone/>
            </a:pPr>
            <a:r>
              <a:rPr lang="en-US" sz="2400" dirty="0"/>
              <a:t>Action – utilize everything learnt in my everyday life </a:t>
            </a:r>
            <a:endParaRPr lang="en-GB" sz="2400" dirty="0"/>
          </a:p>
        </p:txBody>
      </p:sp>
    </p:spTree>
    <p:extLst>
      <p:ext uri="{BB962C8B-B14F-4D97-AF65-F5344CB8AC3E}">
        <p14:creationId xmlns:p14="http://schemas.microsoft.com/office/powerpoint/2010/main" val="69233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090C10-AE7B-3F16-3800-87B999B4C075}"/>
              </a:ext>
            </a:extLst>
          </p:cNvPr>
          <p:cNvSpPr>
            <a:spLocks noGrp="1"/>
          </p:cNvSpPr>
          <p:nvPr>
            <p:ph type="title"/>
          </p:nvPr>
        </p:nvSpPr>
        <p:spPr>
          <a:xfrm>
            <a:off x="8177212" y="634946"/>
            <a:ext cx="3372529" cy="5055904"/>
          </a:xfrm>
        </p:spPr>
        <p:txBody>
          <a:bodyPr anchor="ctr">
            <a:normAutofit/>
          </a:bodyPr>
          <a:lstStyle/>
          <a:p>
            <a:r>
              <a:rPr lang="en-US" dirty="0"/>
              <a:t>Kolb’s Experiential Learning Cycle </a:t>
            </a:r>
            <a:endParaRPr lang="en-GB" dirty="0"/>
          </a:p>
        </p:txBody>
      </p:sp>
      <p:cxnSp>
        <p:nvCxnSpPr>
          <p:cNvPr id="11" name="Straight Connector 10">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FAFE133-6A20-8B4C-DCD0-3F03AE755D25}"/>
              </a:ext>
            </a:extLst>
          </p:cNvPr>
          <p:cNvGraphicFramePr>
            <a:graphicFrameLocks noGrp="1"/>
          </p:cNvGraphicFramePr>
          <p:nvPr>
            <p:ph idx="1"/>
            <p:extLst>
              <p:ext uri="{D42A27DB-BD31-4B8C-83A1-F6EECF244321}">
                <p14:modId xmlns:p14="http://schemas.microsoft.com/office/powerpoint/2010/main" val="646649051"/>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932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57E5-9F86-EA6B-5CF5-264ECB0AB6D8}"/>
              </a:ext>
            </a:extLst>
          </p:cNvPr>
          <p:cNvSpPr>
            <a:spLocks noGrp="1"/>
          </p:cNvSpPr>
          <p:nvPr>
            <p:ph type="title"/>
          </p:nvPr>
        </p:nvSpPr>
        <p:spPr/>
        <p:txBody>
          <a:bodyPr/>
          <a:lstStyle/>
          <a:p>
            <a:r>
              <a:rPr lang="en-US" dirty="0"/>
              <a:t>Kolb vs. Jasper </a:t>
            </a:r>
            <a:endParaRPr lang="en-GB" dirty="0"/>
          </a:p>
        </p:txBody>
      </p:sp>
      <p:graphicFrame>
        <p:nvGraphicFramePr>
          <p:cNvPr id="4" name="Content Placeholder 3">
            <a:extLst>
              <a:ext uri="{FF2B5EF4-FFF2-40B4-BE49-F238E27FC236}">
                <a16:creationId xmlns:a16="http://schemas.microsoft.com/office/drawing/2014/main" id="{60912DDE-891F-A238-127B-FB53706B1867}"/>
              </a:ext>
            </a:extLst>
          </p:cNvPr>
          <p:cNvGraphicFramePr>
            <a:graphicFrameLocks noGrp="1"/>
          </p:cNvGraphicFramePr>
          <p:nvPr>
            <p:ph idx="1"/>
            <p:extLst>
              <p:ext uri="{D42A27DB-BD31-4B8C-83A1-F6EECF244321}">
                <p14:modId xmlns:p14="http://schemas.microsoft.com/office/powerpoint/2010/main" val="2842601200"/>
              </p:ext>
            </p:extLst>
          </p:nvPr>
        </p:nvGraphicFramePr>
        <p:xfrm>
          <a:off x="1096963" y="1846263"/>
          <a:ext cx="10058400" cy="4105656"/>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270298342"/>
                    </a:ext>
                  </a:extLst>
                </a:gridCol>
                <a:gridCol w="5029200">
                  <a:extLst>
                    <a:ext uri="{9D8B030D-6E8A-4147-A177-3AD203B41FA5}">
                      <a16:colId xmlns:a16="http://schemas.microsoft.com/office/drawing/2014/main" val="1415837587"/>
                    </a:ext>
                  </a:extLst>
                </a:gridCol>
              </a:tblGrid>
              <a:tr h="630753">
                <a:tc>
                  <a:txBody>
                    <a:bodyPr/>
                    <a:lstStyle/>
                    <a:p>
                      <a:r>
                        <a:rPr lang="en-US" dirty="0"/>
                        <a:t>Strengths </a:t>
                      </a:r>
                      <a:endParaRPr lang="en-GB" dirty="0"/>
                    </a:p>
                  </a:txBody>
                  <a:tcPr/>
                </a:tc>
                <a:tc>
                  <a:txBody>
                    <a:bodyPr/>
                    <a:lstStyle/>
                    <a:p>
                      <a:r>
                        <a:rPr lang="en-US" dirty="0"/>
                        <a:t>Limitations </a:t>
                      </a:r>
                      <a:endParaRPr lang="en-GB" dirty="0"/>
                    </a:p>
                  </a:txBody>
                  <a:tcPr/>
                </a:tc>
                <a:extLst>
                  <a:ext uri="{0D108BD9-81ED-4DB2-BD59-A6C34878D82A}">
                    <a16:rowId xmlns:a16="http://schemas.microsoft.com/office/drawing/2014/main" val="2061849797"/>
                  </a:ext>
                </a:extLst>
              </a:tr>
              <a:tr h="923910">
                <a:tc>
                  <a:txBody>
                    <a:bodyPr/>
                    <a:lstStyle/>
                    <a:p>
                      <a:r>
                        <a:rPr lang="en-US" dirty="0"/>
                        <a:t>Similar layouts between both models </a:t>
                      </a:r>
                      <a:endParaRPr lang="en-GB" dirty="0"/>
                    </a:p>
                  </a:txBody>
                  <a:tcPr/>
                </a:tc>
                <a:tc>
                  <a:txBody>
                    <a:bodyPr/>
                    <a:lstStyle/>
                    <a:p>
                      <a:r>
                        <a:rPr lang="en-US" dirty="0"/>
                        <a:t>Risk of not being relevent to every scenario </a:t>
                      </a:r>
                      <a:endParaRPr lang="en-GB" dirty="0"/>
                    </a:p>
                  </a:txBody>
                  <a:tcPr/>
                </a:tc>
                <a:extLst>
                  <a:ext uri="{0D108BD9-81ED-4DB2-BD59-A6C34878D82A}">
                    <a16:rowId xmlns:a16="http://schemas.microsoft.com/office/drawing/2014/main" val="1056543967"/>
                  </a:ext>
                </a:extLst>
              </a:tr>
              <a:tr h="630753">
                <a:tc>
                  <a:txBody>
                    <a:bodyPr/>
                    <a:lstStyle/>
                    <a:p>
                      <a:r>
                        <a:rPr lang="en-US" dirty="0"/>
                        <a:t>Both can be applied to multiple different situations of refelctive practice </a:t>
                      </a:r>
                      <a:endParaRPr lang="en-GB" dirty="0"/>
                    </a:p>
                  </a:txBody>
                  <a:tcPr/>
                </a:tc>
                <a:tc>
                  <a:txBody>
                    <a:bodyPr/>
                    <a:lstStyle/>
                    <a:p>
                      <a:r>
                        <a:rPr lang="en-US" dirty="0"/>
                        <a:t>Jasper’s model is not </a:t>
                      </a:r>
                      <a:r>
                        <a:rPr lang="en-US" sz="1800" kern="1200" dirty="0">
                          <a:solidFill>
                            <a:schemeClr val="dk1"/>
                          </a:solidFill>
                          <a:effectLst/>
                          <a:latin typeface="+mn-lt"/>
                          <a:ea typeface="+mn-ea"/>
                          <a:cs typeface="+mn-cs"/>
                        </a:rPr>
                        <a:t>reflexive </a:t>
                      </a:r>
                      <a:endParaRPr lang="en-GB" dirty="0"/>
                    </a:p>
                  </a:txBody>
                  <a:tcPr/>
                </a:tc>
                <a:extLst>
                  <a:ext uri="{0D108BD9-81ED-4DB2-BD59-A6C34878D82A}">
                    <a16:rowId xmlns:a16="http://schemas.microsoft.com/office/drawing/2014/main" val="278260777"/>
                  </a:ext>
                </a:extLst>
              </a:tr>
              <a:tr h="630753">
                <a:tc>
                  <a:txBody>
                    <a:bodyPr/>
                    <a:lstStyle/>
                    <a:p>
                      <a:r>
                        <a:rPr lang="en-US" dirty="0"/>
                        <a:t>Great starting points to launch the journey of reflective practice </a:t>
                      </a:r>
                      <a:endParaRPr lang="en-GB" dirty="0"/>
                    </a:p>
                  </a:txBody>
                  <a:tcPr/>
                </a:tc>
                <a:tc>
                  <a:txBody>
                    <a:bodyPr/>
                    <a:lstStyle/>
                    <a:p>
                      <a:r>
                        <a:rPr lang="en-US" dirty="0"/>
                        <a:t>Jasper’s model is not as in depth as Kolb’s </a:t>
                      </a:r>
                      <a:endParaRPr lang="en-GB" dirty="0"/>
                    </a:p>
                  </a:txBody>
                  <a:tcPr/>
                </a:tc>
                <a:extLst>
                  <a:ext uri="{0D108BD9-81ED-4DB2-BD59-A6C34878D82A}">
                    <a16:rowId xmlns:a16="http://schemas.microsoft.com/office/drawing/2014/main" val="3521606442"/>
                  </a:ext>
                </a:extLst>
              </a:tr>
              <a:tr h="630753">
                <a:tc>
                  <a:txBody>
                    <a:bodyPr/>
                    <a:lstStyle/>
                    <a:p>
                      <a:r>
                        <a:rPr lang="en-US" dirty="0"/>
                        <a:t>The ERA model is very simple and easy to understand </a:t>
                      </a:r>
                      <a:endParaRPr lang="en-GB" dirty="0"/>
                    </a:p>
                  </a:txBody>
                  <a:tcPr/>
                </a:tc>
                <a:tc>
                  <a:txBody>
                    <a:bodyPr/>
                    <a:lstStyle/>
                    <a:p>
                      <a:endParaRPr lang="en-GB"/>
                    </a:p>
                  </a:txBody>
                  <a:tcPr/>
                </a:tc>
                <a:extLst>
                  <a:ext uri="{0D108BD9-81ED-4DB2-BD59-A6C34878D82A}">
                    <a16:rowId xmlns:a16="http://schemas.microsoft.com/office/drawing/2014/main" val="2035917509"/>
                  </a:ext>
                </a:extLst>
              </a:tr>
              <a:tr h="630753">
                <a:tc>
                  <a:txBody>
                    <a:bodyPr/>
                    <a:lstStyle/>
                    <a:p>
                      <a:endParaRPr lang="en-GB"/>
                    </a:p>
                  </a:txBody>
                  <a:tcPr/>
                </a:tc>
                <a:tc>
                  <a:txBody>
                    <a:bodyPr/>
                    <a:lstStyle/>
                    <a:p>
                      <a:endParaRPr lang="en-GB" dirty="0"/>
                    </a:p>
                  </a:txBody>
                  <a:tcPr/>
                </a:tc>
                <a:extLst>
                  <a:ext uri="{0D108BD9-81ED-4DB2-BD59-A6C34878D82A}">
                    <a16:rowId xmlns:a16="http://schemas.microsoft.com/office/drawing/2014/main" val="4288337108"/>
                  </a:ext>
                </a:extLst>
              </a:tr>
            </a:tbl>
          </a:graphicData>
        </a:graphic>
      </p:graphicFrame>
    </p:spTree>
    <p:extLst>
      <p:ext uri="{BB962C8B-B14F-4D97-AF65-F5344CB8AC3E}">
        <p14:creationId xmlns:p14="http://schemas.microsoft.com/office/powerpoint/2010/main" val="228990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1D1210-3BD3-4C6E-AD1B-07BFB5AB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4947F56-9DBB-4FF9-ABF2-5B7B3C7B5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6E21A4B-9996-44C9-AE8B-9B156A6CDF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5773171-0576-4132-A405-A6861EB51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19B878C-B90F-4ECB-965C-222272341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232CF-D790-C923-42C6-8FF731CAF524}"/>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3600">
                <a:solidFill>
                  <a:srgbClr val="FFFFFF"/>
                </a:solidFill>
              </a:rPr>
              <a:t>Conclusion </a:t>
            </a:r>
          </a:p>
        </p:txBody>
      </p:sp>
      <p:pic>
        <p:nvPicPr>
          <p:cNvPr id="7" name="Graphic 6" descr="Gavel">
            <a:extLst>
              <a:ext uri="{FF2B5EF4-FFF2-40B4-BE49-F238E27FC236}">
                <a16:creationId xmlns:a16="http://schemas.microsoft.com/office/drawing/2014/main" id="{3086C3DD-0074-25B1-147C-4098466967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87257" y="643538"/>
            <a:ext cx="3618586" cy="3618586"/>
          </a:xfrm>
          <a:prstGeom prst="rect">
            <a:avLst/>
          </a:prstGeom>
        </p:spPr>
      </p:pic>
      <p:sp>
        <p:nvSpPr>
          <p:cNvPr id="20" name="Rectangle 19">
            <a:extLst>
              <a:ext uri="{FF2B5EF4-FFF2-40B4-BE49-F238E27FC236}">
                <a16:creationId xmlns:a16="http://schemas.microsoft.com/office/drawing/2014/main" id="{DEA90D0B-AC38-4D61-872C-1B5C58A55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01186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FBC7E-6C04-D347-9311-36DB8F3D162B}"/>
              </a:ext>
            </a:extLst>
          </p:cNvPr>
          <p:cNvSpPr>
            <a:spLocks noGrp="1"/>
          </p:cNvSpPr>
          <p:nvPr>
            <p:ph type="title"/>
          </p:nvPr>
        </p:nvSpPr>
        <p:spPr/>
        <p:txBody>
          <a:bodyPr/>
          <a:lstStyle/>
          <a:p>
            <a:r>
              <a:rPr lang="en-US" dirty="0"/>
              <a:t>Reference List </a:t>
            </a:r>
            <a:endParaRPr lang="en-GB" dirty="0"/>
          </a:p>
        </p:txBody>
      </p:sp>
      <p:sp>
        <p:nvSpPr>
          <p:cNvPr id="6" name="Rectangle 3">
            <a:extLst>
              <a:ext uri="{FF2B5EF4-FFF2-40B4-BE49-F238E27FC236}">
                <a16:creationId xmlns:a16="http://schemas.microsoft.com/office/drawing/2014/main" id="{EED463E2-B744-A048-6BB9-6C1A6A7EE1BA}"/>
              </a:ext>
            </a:extLst>
          </p:cNvPr>
          <p:cNvSpPr>
            <a:spLocks noGrp="1" noChangeArrowheads="1"/>
          </p:cNvSpPr>
          <p:nvPr>
            <p:ph idx="1"/>
          </p:nvPr>
        </p:nvSpPr>
        <p:spPr bwMode="auto">
          <a:xfrm>
            <a:off x="571986" y="1829693"/>
            <a:ext cx="11451401" cy="40382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Bassot, B. (2016).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Reflective Practice Guide : an Interdisciplinary Approach to Critical Reflection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Routledge.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Bassot, B.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reflective journal</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Red Globe Press An Imprint Of Macmillan Education.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Bolton, G. and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Delderfield</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(2018).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Reflective Practice : Writing and Professional Development</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5th ed. London: Sage.</a:t>
            </a:r>
          </a:p>
          <a:p>
            <a:pPr marL="0" indent="0" eaLnBrk="0" fontAlgn="base" hangingPunct="0">
              <a:lnSpc>
                <a:spcPct val="100000"/>
              </a:lnSpc>
              <a:spcBef>
                <a:spcPct val="0"/>
              </a:spcBef>
              <a:spcAft>
                <a:spcPct val="0"/>
              </a:spcAft>
              <a:buClrTx/>
              <a:buSzTx/>
              <a:buNone/>
            </a:pPr>
            <a:endParaRPr lang="en-US" sz="1800" dirty="0">
              <a:latin typeface="Times New Roman" panose="02020603050405020304" pitchFamily="18" charset="0"/>
              <a:cs typeface="Times New Roman" panose="02020603050405020304" pitchFamily="18" charset="0"/>
            </a:endParaRPr>
          </a:p>
          <a:p>
            <a:pPr marL="0" indent="0" eaLnBrk="0" fontAlgn="base" hangingPunct="0">
              <a:lnSpc>
                <a:spcPct val="100000"/>
              </a:lnSpc>
              <a:spcBef>
                <a:spcPct val="0"/>
              </a:spcBef>
              <a:spcAft>
                <a:spcPct val="0"/>
              </a:spcAft>
              <a:buClrTx/>
              <a:buSzTx/>
              <a:buNone/>
            </a:pPr>
            <a:r>
              <a:rPr lang="en-US" sz="1800" dirty="0">
                <a:latin typeface="Times New Roman" panose="02020603050405020304" pitchFamily="18" charset="0"/>
                <a:cs typeface="Times New Roman" panose="02020603050405020304" pitchFamily="18" charset="0"/>
              </a:rPr>
              <a:t>Jasper, M. (2013) Beginning reflective practice. Second edition. Australia: Cengage Learning.</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Sharlanova</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(2004). Experiential Learning. </a:t>
            </a:r>
            <a:r>
              <a:rPr kumimoji="0" lang="en-US" altLang="en-US" sz="18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Trakia</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Journal of Sciences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2(4), pp.36–39.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Sofie Bager-Charleson (2010).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Reflective practice in counselling and psychotherapy</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Exeter: Learning Matters.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Stedmon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Rudi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Dallos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(2009).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Reflective practice in psychotherapy and counselling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Maidenhead: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Mcgraw-Hill</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/Open University Press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8590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FD9B4-C74A-B118-CB9F-58A4C9B6C5EC}"/>
              </a:ext>
            </a:extLst>
          </p:cNvPr>
          <p:cNvSpPr>
            <a:spLocks noGrp="1"/>
          </p:cNvSpPr>
          <p:nvPr>
            <p:ph type="title"/>
          </p:nvPr>
        </p:nvSpPr>
        <p:spPr/>
        <p:txBody>
          <a:bodyPr/>
          <a:lstStyle/>
          <a:p>
            <a:r>
              <a:rPr lang="en-US" dirty="0"/>
              <a:t>Transcript </a:t>
            </a:r>
            <a:endParaRPr lang="en-GB" dirty="0"/>
          </a:p>
        </p:txBody>
      </p:sp>
      <p:sp>
        <p:nvSpPr>
          <p:cNvPr id="3" name="Content Placeholder 2">
            <a:extLst>
              <a:ext uri="{FF2B5EF4-FFF2-40B4-BE49-F238E27FC236}">
                <a16:creationId xmlns:a16="http://schemas.microsoft.com/office/drawing/2014/main" id="{2E83E396-A759-DFD3-C7AC-F0AC0EA665F5}"/>
              </a:ext>
            </a:extLst>
          </p:cNvPr>
          <p:cNvSpPr>
            <a:spLocks noGrp="1"/>
          </p:cNvSpPr>
          <p:nvPr>
            <p:ph idx="1"/>
          </p:nvPr>
        </p:nvSpPr>
        <p:spPr>
          <a:xfrm>
            <a:off x="1097280" y="1845733"/>
            <a:ext cx="10058400" cy="5012267"/>
          </a:xfrm>
        </p:spPr>
        <p:txBody>
          <a:bodyPr>
            <a:normAutofit fontScale="92500" lnSpcReduction="20000"/>
          </a:bodyPr>
          <a:lstStyle/>
          <a:p>
            <a:pPr marL="0" marR="0"/>
            <a:r>
              <a:rPr lang="en-US" sz="1800" dirty="0">
                <a:effectLst/>
                <a:latin typeface="Calibri" panose="020F0502020204030204" pitchFamily="34" charset="0"/>
              </a:rPr>
              <a:t>Slide 1  - Hello, today I will be discussing a transition in my life which I believe has had a significant impact on my own personal development and growing edge.</a:t>
            </a:r>
          </a:p>
          <a:p>
            <a:pPr marL="0" marR="0"/>
            <a:r>
              <a:rPr lang="en-US" sz="1800" dirty="0">
                <a:effectLst/>
                <a:latin typeface="Calibri" panose="020F0502020204030204" pitchFamily="34" charset="0"/>
              </a:rPr>
              <a:t>Slide 2- I will be using the idea of reflective practice The transition I have chosen is the transition I underwent when moving from my family home to university housing for three years. Throughout this presentation I will be referring to the ERA model by Japer (2013) which I believed resignates the best with my transition and the impact that it had on personal development.  I will be taking you through the journey of my transition and how the ERA model fits in with my transition. However, I will also be taking another reflective practice model into consideration and how it could also resignates well with my transition and journey. </a:t>
            </a:r>
          </a:p>
          <a:p>
            <a:pPr marL="0" marR="0"/>
            <a:r>
              <a:rPr lang="en-US" sz="1800" dirty="0">
                <a:effectLst/>
                <a:latin typeface="Calibri" panose="020F0502020204030204" pitchFamily="34" charset="0"/>
              </a:rPr>
              <a:t>Slide 3 - To my own personal understanding I see reflective practice as an opportunity to evaluate on particular events that have happened in one's lifetime. An interesting way to interpret what refelctive practice is has been demonstrated by </a:t>
            </a:r>
            <a:r>
              <a:rPr lang="en-GB" sz="1800" dirty="0">
                <a:effectLst/>
                <a:latin typeface="Calibri" panose="020F0502020204030204" pitchFamily="34" charset="0"/>
              </a:rPr>
              <a:t>Sofie Bager-Charleson (2010) who suggest reflective practice is a process which calls on an individual to take full responsibility for their own questions and issues, instead of relying on others to shoulder them. From this interpretation we can gather that reflective practice is a key element in your own personal development and growing edge, which requires a lot of personal attention and independence. </a:t>
            </a:r>
            <a:r>
              <a:rPr lang="en-US" sz="1800" dirty="0">
                <a:effectLst/>
                <a:latin typeface="Calibri" panose="020F0502020204030204" pitchFamily="34" charset="0"/>
              </a:rPr>
              <a:t>It is important to understand what refelctive practice is because this can have an impact on your own growing edge, which consists of the areas of your life where you have room for improvement. We can also compare refelctive practice to looking into a mirror. Bassot (2016) using this idea in his work, he states that when looking up the word 'reflection' in the dictionary it you will find two-word groups. One of these is mirror images and the other involves deep thinking. Both of which resignates well with what refelctive practice is. We can link the process to looking into a mirror in order to see what we have been practicing and ourselves and allows us to really think about what we are looking at. There is not one set definition to what reflective practice actually is, a lot of people will interpret it in their own ways depending on how they utilize refelective practice themselves. </a:t>
            </a:r>
            <a:endParaRPr lang="en-GB" sz="1800" dirty="0">
              <a:effectLst/>
              <a:latin typeface="Calibri" panose="020F0502020204030204" pitchFamily="34" charset="0"/>
            </a:endParaRPr>
          </a:p>
          <a:p>
            <a:pPr marL="0" marR="0"/>
            <a:r>
              <a:rPr lang="en-US" sz="1800" dirty="0">
                <a:effectLst/>
                <a:latin typeface="Calibri" panose="020F0502020204030204" pitchFamily="34" charset="0"/>
              </a:rPr>
              <a:t> </a:t>
            </a:r>
          </a:p>
          <a:p>
            <a:pPr marL="0" marR="0"/>
            <a:endParaRPr lang="en-US" sz="1800" dirty="0">
              <a:effectLst/>
              <a:latin typeface="Calibri" panose="020F0502020204030204" pitchFamily="34" charset="0"/>
            </a:endParaRPr>
          </a:p>
          <a:p>
            <a:endParaRPr lang="en-GB" dirty="0"/>
          </a:p>
        </p:txBody>
      </p:sp>
    </p:spTree>
    <p:extLst>
      <p:ext uri="{BB962C8B-B14F-4D97-AF65-F5344CB8AC3E}">
        <p14:creationId xmlns:p14="http://schemas.microsoft.com/office/powerpoint/2010/main" val="4098851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88A86-6178-9EB5-6C68-BECF9B52F92A}"/>
              </a:ext>
            </a:extLst>
          </p:cNvPr>
          <p:cNvSpPr>
            <a:spLocks noGrp="1"/>
          </p:cNvSpPr>
          <p:nvPr>
            <p:ph type="title"/>
          </p:nvPr>
        </p:nvSpPr>
        <p:spPr/>
        <p:txBody>
          <a:bodyPr/>
          <a:lstStyle/>
          <a:p>
            <a:r>
              <a:rPr lang="en-US" dirty="0"/>
              <a:t>Transcript </a:t>
            </a:r>
            <a:endParaRPr lang="en-GB" dirty="0"/>
          </a:p>
        </p:txBody>
      </p:sp>
      <p:sp>
        <p:nvSpPr>
          <p:cNvPr id="3" name="Content Placeholder 2">
            <a:extLst>
              <a:ext uri="{FF2B5EF4-FFF2-40B4-BE49-F238E27FC236}">
                <a16:creationId xmlns:a16="http://schemas.microsoft.com/office/drawing/2014/main" id="{43D32595-78DF-9512-8807-F8CD58B0BCE1}"/>
              </a:ext>
            </a:extLst>
          </p:cNvPr>
          <p:cNvSpPr>
            <a:spLocks noGrp="1"/>
          </p:cNvSpPr>
          <p:nvPr>
            <p:ph idx="1"/>
          </p:nvPr>
        </p:nvSpPr>
        <p:spPr/>
        <p:txBody>
          <a:bodyPr>
            <a:normAutofit fontScale="92500" lnSpcReduction="20000"/>
          </a:bodyPr>
          <a:lstStyle/>
          <a:p>
            <a:pPr marL="0" marR="0"/>
            <a:r>
              <a:rPr lang="en-US" sz="1800" dirty="0">
                <a:effectLst/>
                <a:latin typeface="Calibri" panose="020F0502020204030204" pitchFamily="34" charset="0"/>
              </a:rPr>
              <a:t>Slide 4 - the refelctive model I have chosen to discuss today in line with my transition is the ERA model by Jasper (2013). This particualr model has been divided into three different stages, which will each have a significant impact on personal development. The three stages within this model are, Experience, Reflection and Action, which all play an important role in personal development and growing edge. Bassot (2020) gives us a better understanding of what each of these components contains. Experinces can be consistent of something that took place recently or an event of the past that you think has significance to you. Reflection is the stage that will happen after, and we learn from these experiences through refelctive processes. We can also use the reflection stage to process how we might respond in the case of something similar happening in the future. The final component is action, and this stage focuses on what happens after and the actions we might take from the experience. The new perspective we gain on our situation will then contribute to shaping future experinces (Bassot, 2020). </a:t>
            </a:r>
          </a:p>
          <a:p>
            <a:pPr marL="0" marR="0"/>
            <a:r>
              <a:rPr lang="en-US" sz="1800" dirty="0">
                <a:effectLst/>
                <a:latin typeface="Calibri" panose="020F0502020204030204" pitchFamily="34" charset="0"/>
              </a:rPr>
              <a:t> </a:t>
            </a:r>
          </a:p>
          <a:p>
            <a:pPr marL="0" marR="0"/>
            <a:r>
              <a:rPr lang="en-US" sz="1800" dirty="0">
                <a:effectLst/>
                <a:latin typeface="Calibri" panose="020F0502020204030204" pitchFamily="34" charset="0"/>
              </a:rPr>
              <a:t>Slide 5 - The ERA model by Jasper (2013) resignates with my own personal transition of moving out of my family home and into university housing for three years. This step in my life was not through about much in advance and was a very last-minute decision which was influenced by my friends around me. It was something I was very much against doing for myself, but I found myself to be convinced by friends moving away also. Like I mentioned this was something I was very against doing in the running up to A-level results day, I had not really thought about moving out a lot and when someone would bring it up, I would immediately shut down the idea. My parents were also quite hesitant with the idea of me moving out which I believe also had a big impact on my hesitation. </a:t>
            </a:r>
          </a:p>
          <a:p>
            <a:endParaRPr lang="en-GB" dirty="0"/>
          </a:p>
        </p:txBody>
      </p:sp>
    </p:spTree>
    <p:extLst>
      <p:ext uri="{BB962C8B-B14F-4D97-AF65-F5344CB8AC3E}">
        <p14:creationId xmlns:p14="http://schemas.microsoft.com/office/powerpoint/2010/main" val="4008763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91D75-8121-3EF5-44A8-F204671EE0EC}"/>
              </a:ext>
            </a:extLst>
          </p:cNvPr>
          <p:cNvSpPr>
            <a:spLocks noGrp="1"/>
          </p:cNvSpPr>
          <p:nvPr>
            <p:ph type="title"/>
          </p:nvPr>
        </p:nvSpPr>
        <p:spPr/>
        <p:txBody>
          <a:bodyPr/>
          <a:lstStyle/>
          <a:p>
            <a:r>
              <a:rPr lang="en-US" dirty="0"/>
              <a:t>Transcript </a:t>
            </a:r>
            <a:endParaRPr lang="en-GB" dirty="0"/>
          </a:p>
        </p:txBody>
      </p:sp>
      <p:sp>
        <p:nvSpPr>
          <p:cNvPr id="3" name="Content Placeholder 2">
            <a:extLst>
              <a:ext uri="{FF2B5EF4-FFF2-40B4-BE49-F238E27FC236}">
                <a16:creationId xmlns:a16="http://schemas.microsoft.com/office/drawing/2014/main" id="{131CAA5B-0C0F-FF21-F12D-65F0EA1111C7}"/>
              </a:ext>
            </a:extLst>
          </p:cNvPr>
          <p:cNvSpPr>
            <a:spLocks noGrp="1"/>
          </p:cNvSpPr>
          <p:nvPr>
            <p:ph idx="1"/>
          </p:nvPr>
        </p:nvSpPr>
        <p:spPr>
          <a:xfrm>
            <a:off x="1097280" y="1845733"/>
            <a:ext cx="10058400" cy="4725663"/>
          </a:xfrm>
        </p:spPr>
        <p:txBody>
          <a:bodyPr>
            <a:normAutofit fontScale="70000" lnSpcReduction="20000"/>
          </a:bodyPr>
          <a:lstStyle/>
          <a:p>
            <a:pPr marL="0" marR="0"/>
            <a:r>
              <a:rPr lang="en-US" sz="1800" dirty="0">
                <a:effectLst/>
                <a:latin typeface="Calibri" panose="020F0502020204030204" pitchFamily="34" charset="0"/>
              </a:rPr>
              <a:t>Slide 6 -  </a:t>
            </a:r>
            <a:r>
              <a:rPr lang="en-GB" sz="1800" dirty="0">
                <a:effectLst/>
                <a:latin typeface="Calibri" panose="020F0502020204030204" pitchFamily="34" charset="0"/>
              </a:rPr>
              <a:t>Stepping out of the nest and spreading wings. I think this particular metaphor relates to my transition well, it is suggesting that I am like a young bird who is leaving their nest, where they feel most comfortable and safe but yet they are feeling a lot of excitement about this journey of self-discovery. This really pinpoints how I was feeling on move in day, a lot of excitement but this was also paired with some fear and self-doubt. I started university with very little independence, living at home with my parents allowed me to relax a lot of the time and not have to get involved with everyday basic tasks such as cooking, washing, cleaning and financial management. It was a shock to my system living alone but I am very grateful now that I was put in that position, it allowed me to grow and mature as a young adult and taught me to value my family more after realising that all these basic tasks can take up a lot of time and energy. It was a challenge for me to find a routine that worked best for me, one very difficult aspect I had to deal with was cooking and eating</a:t>
            </a:r>
            <a:r>
              <a:rPr lang="en-US" sz="1800" dirty="0">
                <a:effectLst/>
                <a:latin typeface="Calibri" panose="020F0502020204030204" pitchFamily="34" charset="0"/>
              </a:rPr>
              <a:t>, this would be considered an experince for me</a:t>
            </a:r>
            <a:r>
              <a:rPr lang="en-GB" sz="1800" dirty="0">
                <a:effectLst/>
                <a:latin typeface="Calibri" panose="020F0502020204030204" pitchFamily="34" charset="0"/>
              </a:rPr>
              <a:t>. After years of having meals prepped and made for me it was quite difficult for me to find the energy to make myself three meals a day and it would take a lot out of me, which always made me feel quite silly but this aspect of living alone had a huge impact on my mental health a brought forward my diagnosis of an eating disorder. </a:t>
            </a:r>
            <a:r>
              <a:rPr lang="en-US" sz="1800" dirty="0">
                <a:effectLst/>
                <a:latin typeface="Calibri" panose="020F0502020204030204" pitchFamily="34" charset="0"/>
              </a:rPr>
              <a:t>I spent a lot of time after the diagnosis reflecting on my behavior prior to the diagnosis and I wanted to do my best to pinpoint any bad habits that may have led to this happen and focus on how I can avoid these in my future and learn healthier ways to cope. The ERA model is relevent in my whole three-year experince but also relevant at specific points and specific events and it allows me to really break down everything that took place and get a better understanding of myself and how I was acting. </a:t>
            </a:r>
            <a:endParaRPr lang="en-GB" sz="1800" dirty="0">
              <a:effectLst/>
              <a:latin typeface="Calibri" panose="020F0502020204030204" pitchFamily="34" charset="0"/>
            </a:endParaRPr>
          </a:p>
          <a:p>
            <a:pPr marL="0" marR="0"/>
            <a:r>
              <a:rPr lang="en-GB" sz="1800" dirty="0">
                <a:effectLst/>
                <a:latin typeface="Calibri" panose="020F0502020204030204" pitchFamily="34" charset="0"/>
              </a:rPr>
              <a:t>The first year in university was a challenge especially with a new condition however it taught me so much about myself, it allowed me to learn how to love myself and the others around and how important it is to take care of yourself before anything. </a:t>
            </a:r>
            <a:r>
              <a:rPr lang="en-US" sz="1800" dirty="0">
                <a:effectLst/>
                <a:latin typeface="Calibri" panose="020F0502020204030204" pitchFamily="34" charset="0"/>
              </a:rPr>
              <a:t>Even though my first year in univeristy was something I would not particularly like to relive again it has been a curial role in becoming the person I am today and paved the way for those final two years. The final two years living in student housing were a lot more manageable in comparison to my first year however it was still no walk in the park. I was faces with a lot of mental health issues and diagnosis' in my second year which was difficult to juggle along with the added workload however, I was a lot more open about this than I was in first year and managed to get help almost immediately. It made me feel seen, supported and allowed me to yet again learn a lot about myself and gain a lot of independence. I had never been to the doctor on my own let alone made an appointment for myself. It was something my anxiety would always get in the way of, but living alone I had to take that step, and it allowed me to realize that not everything is as scary as I build it up to be in my head and taking those steps can be so beneficial. In my second year of living alone I also decided to venture out and try and get myself a job, nothing too full on just a weekend job to help bring in some extra money. Having to manage my money throughout those three years was something I tried to take seriously from the very start. I would often set myself budgets for each week, especially in my first year when I had no job alongside my studies. I had never had to deal with rent and bill payments before moving out so having that kind of responsibility gave me a lot of independence and helped with my </a:t>
            </a:r>
            <a:r>
              <a:rPr lang="en-US" sz="1800" dirty="0" err="1">
                <a:effectLst/>
                <a:latin typeface="Calibri" panose="020F0502020204030204" pitchFamily="34" charset="0"/>
              </a:rPr>
              <a:t>organisation</a:t>
            </a:r>
            <a:r>
              <a:rPr lang="en-US" sz="1800" dirty="0">
                <a:effectLst/>
                <a:latin typeface="Calibri" panose="020F0502020204030204" pitchFamily="34" charset="0"/>
              </a:rPr>
              <a:t> skills when it came to spreading out the costs of everything else, I need to consider. </a:t>
            </a:r>
            <a:endParaRPr lang="en-GB" sz="1800" dirty="0">
              <a:effectLst/>
              <a:latin typeface="Calibri" panose="020F0502020204030204" pitchFamily="34" charset="0"/>
            </a:endParaRPr>
          </a:p>
          <a:p>
            <a:endParaRPr lang="en-GB" dirty="0"/>
          </a:p>
        </p:txBody>
      </p:sp>
    </p:spTree>
    <p:extLst>
      <p:ext uri="{BB962C8B-B14F-4D97-AF65-F5344CB8AC3E}">
        <p14:creationId xmlns:p14="http://schemas.microsoft.com/office/powerpoint/2010/main" val="4279952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3AE6-A605-F407-B28E-C4E9D3C73937}"/>
              </a:ext>
            </a:extLst>
          </p:cNvPr>
          <p:cNvSpPr>
            <a:spLocks noGrp="1"/>
          </p:cNvSpPr>
          <p:nvPr>
            <p:ph type="title"/>
          </p:nvPr>
        </p:nvSpPr>
        <p:spPr/>
        <p:txBody>
          <a:bodyPr/>
          <a:lstStyle/>
          <a:p>
            <a:r>
              <a:rPr lang="en-US" dirty="0"/>
              <a:t>Transcript </a:t>
            </a:r>
            <a:endParaRPr lang="en-GB" dirty="0"/>
          </a:p>
        </p:txBody>
      </p:sp>
      <p:sp>
        <p:nvSpPr>
          <p:cNvPr id="3" name="Content Placeholder 2">
            <a:extLst>
              <a:ext uri="{FF2B5EF4-FFF2-40B4-BE49-F238E27FC236}">
                <a16:creationId xmlns:a16="http://schemas.microsoft.com/office/drawing/2014/main" id="{2FCC6190-02A4-0DE6-DFBE-75B5F74464DA}"/>
              </a:ext>
            </a:extLst>
          </p:cNvPr>
          <p:cNvSpPr>
            <a:spLocks noGrp="1"/>
          </p:cNvSpPr>
          <p:nvPr>
            <p:ph idx="1"/>
          </p:nvPr>
        </p:nvSpPr>
        <p:spPr>
          <a:xfrm>
            <a:off x="1097280" y="1845733"/>
            <a:ext cx="10058400" cy="4798257"/>
          </a:xfrm>
        </p:spPr>
        <p:txBody>
          <a:bodyPr>
            <a:normAutofit fontScale="85000" lnSpcReduction="10000"/>
          </a:bodyPr>
          <a:lstStyle/>
          <a:p>
            <a:pPr marL="0" marR="0"/>
            <a:r>
              <a:rPr lang="en-US" sz="1800" dirty="0">
                <a:effectLst/>
                <a:latin typeface="Calibri" panose="020F0502020204030204" pitchFamily="34" charset="0"/>
              </a:rPr>
              <a:t>Slide 7 - I can use the ERA model (Jasper, 2013) to take you through the journey of my transition. My experince would be moving away from home to a new area, new apartment, with new people. I would consider the reflection stage a key element in my journey. Looking back on when I first moved out and comparing it to the next three years in student housing, I can clearly see a difference in a lot of aspects. I feel like I have grown as a person, a friends, I have gained independence, skills, confidence and the ability to live in and manage a home that is my "own". The action stage allowed me to take all of these skills learnt and utilize them in my everyday life and have also helped with the transition of then having to move back to my family home after the completion of my undergraduate degree. The three years living away from home, in my own personal environment has had a big impact on the person I am today. I was quite a reserved individual growing up however, the opportunity to live alone gave me all the confidence to make new friends and say yes to a lot more opportunities that I usually would have. The ERA model works very well alongside my transition however, it is not the only model that can be used. </a:t>
            </a:r>
          </a:p>
          <a:p>
            <a:pPr marL="0" marR="0"/>
            <a:endParaRPr lang="en-US" sz="1800" dirty="0">
              <a:effectLst/>
              <a:latin typeface="Calibri" panose="020F0502020204030204" pitchFamily="34" charset="0"/>
            </a:endParaRPr>
          </a:p>
          <a:p>
            <a:pPr marL="0" marR="0"/>
            <a:r>
              <a:rPr lang="en-US" sz="1800" dirty="0">
                <a:effectLst/>
                <a:latin typeface="Calibri" panose="020F0502020204030204" pitchFamily="34" charset="0"/>
              </a:rPr>
              <a:t>Slide 8  - Kolb's Experiential Learning Cycle is another reflective model I could also use to resignate with my transition. This model consists of four stages which are, Concrete experince, refelctive observation, abstract </a:t>
            </a:r>
            <a:r>
              <a:rPr lang="en-US" sz="1800" dirty="0" err="1">
                <a:effectLst/>
                <a:latin typeface="Calibri" panose="020F0502020204030204" pitchFamily="34" charset="0"/>
              </a:rPr>
              <a:t>conceptualisation</a:t>
            </a:r>
            <a:r>
              <a:rPr lang="en-US" sz="1800" dirty="0">
                <a:effectLst/>
                <a:latin typeface="Calibri" panose="020F0502020204030204" pitchFamily="34" charset="0"/>
              </a:rPr>
              <a:t> and active experimentation (Bassot, 2020). This model focuses on how important it is for us to reflect upon the experinces that we go through earlier in life to allow us to turn these experinces into a greater and deeper level of understanding (</a:t>
            </a:r>
            <a:r>
              <a:rPr lang="en-GB" sz="1800" dirty="0" err="1">
                <a:effectLst/>
                <a:latin typeface="Calibri" panose="020F0502020204030204" pitchFamily="34" charset="0"/>
              </a:rPr>
              <a:t>Stedmon</a:t>
            </a:r>
            <a:r>
              <a:rPr lang="en-GB" sz="1800" dirty="0">
                <a:effectLst/>
                <a:latin typeface="Calibri" panose="020F0502020204030204" pitchFamily="34" charset="0"/>
              </a:rPr>
              <a:t> and Rudi </a:t>
            </a:r>
            <a:r>
              <a:rPr lang="en-GB" sz="1800" dirty="0" err="1">
                <a:effectLst/>
                <a:latin typeface="Calibri" panose="020F0502020204030204" pitchFamily="34" charset="0"/>
              </a:rPr>
              <a:t>Dallos</a:t>
            </a:r>
            <a:r>
              <a:rPr lang="en-GB" sz="1800" dirty="0">
                <a:effectLst/>
                <a:latin typeface="Calibri" panose="020F0502020204030204" pitchFamily="34" charset="0"/>
              </a:rPr>
              <a:t>, 2009). </a:t>
            </a:r>
            <a:r>
              <a:rPr lang="en-US" sz="1800" dirty="0">
                <a:effectLst/>
                <a:latin typeface="Calibri" panose="020F0502020204030204" pitchFamily="34" charset="0"/>
              </a:rPr>
              <a:t>This model is really useful in my own transition and the reflection of it, I am turning my experince of moving away into something that is much more meaningful to me now.</a:t>
            </a:r>
            <a:r>
              <a:rPr lang="en-GB" sz="1800" dirty="0">
                <a:effectLst/>
                <a:latin typeface="Calibri" panose="020F0502020204030204" pitchFamily="34" charset="0"/>
              </a:rPr>
              <a:t> </a:t>
            </a:r>
            <a:r>
              <a:rPr lang="en-US" sz="1800" dirty="0">
                <a:effectLst/>
                <a:latin typeface="Calibri" panose="020F0502020204030204" pitchFamily="34" charset="0"/>
              </a:rPr>
              <a:t>Kolb's model in presented in a cycle and the use of this cycle will allow us to better understand what the process entails while also allowing us to improve on our learning and professional practice (Bassot, 2020). This is important in a reflective practice model as it allows us to really be aware of what we are reflecting on and the stages we are taking. This model will work well in line with my transition as it allows me reflect on the experince and </a:t>
            </a:r>
            <a:r>
              <a:rPr lang="en-US" sz="1800" dirty="0" err="1">
                <a:effectLst/>
                <a:latin typeface="Calibri" panose="020F0502020204030204" pitchFamily="34" charset="0"/>
              </a:rPr>
              <a:t>utilise</a:t>
            </a:r>
            <a:r>
              <a:rPr lang="en-US" sz="1800" dirty="0">
                <a:effectLst/>
                <a:latin typeface="Calibri" panose="020F0502020204030204" pitchFamily="34" charset="0"/>
              </a:rPr>
              <a:t> what I have learnt from that experince which I am doing in my transition from univeristy housing back to my family home. I can also use it to reflect on the experinces I had faces during those three years such as the challenges I faces with mental health. </a:t>
            </a:r>
            <a:endParaRPr lang="en-GB" sz="1800" dirty="0">
              <a:effectLst/>
              <a:latin typeface="Calibri" panose="020F0502020204030204" pitchFamily="34" charset="0"/>
            </a:endParaRPr>
          </a:p>
          <a:p>
            <a:endParaRPr lang="en-GB" dirty="0"/>
          </a:p>
        </p:txBody>
      </p:sp>
    </p:spTree>
    <p:extLst>
      <p:ext uri="{BB962C8B-B14F-4D97-AF65-F5344CB8AC3E}">
        <p14:creationId xmlns:p14="http://schemas.microsoft.com/office/powerpoint/2010/main" val="3272323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66DD-D72C-FA46-B309-8021E242B790}"/>
              </a:ext>
            </a:extLst>
          </p:cNvPr>
          <p:cNvSpPr>
            <a:spLocks noGrp="1"/>
          </p:cNvSpPr>
          <p:nvPr>
            <p:ph type="title"/>
          </p:nvPr>
        </p:nvSpPr>
        <p:spPr/>
        <p:txBody>
          <a:bodyPr/>
          <a:lstStyle/>
          <a:p>
            <a:r>
              <a:rPr lang="en-US" dirty="0"/>
              <a:t>Transcript </a:t>
            </a:r>
            <a:endParaRPr lang="en-GB" dirty="0"/>
          </a:p>
        </p:txBody>
      </p:sp>
      <p:sp>
        <p:nvSpPr>
          <p:cNvPr id="3" name="Content Placeholder 2">
            <a:extLst>
              <a:ext uri="{FF2B5EF4-FFF2-40B4-BE49-F238E27FC236}">
                <a16:creationId xmlns:a16="http://schemas.microsoft.com/office/drawing/2014/main" id="{B562DD8A-5D85-07AE-3329-29D1EA2A31DD}"/>
              </a:ext>
            </a:extLst>
          </p:cNvPr>
          <p:cNvSpPr>
            <a:spLocks noGrp="1"/>
          </p:cNvSpPr>
          <p:nvPr>
            <p:ph idx="1"/>
          </p:nvPr>
        </p:nvSpPr>
        <p:spPr>
          <a:xfrm>
            <a:off x="1097280" y="1845733"/>
            <a:ext cx="10058400" cy="5012267"/>
          </a:xfrm>
        </p:spPr>
        <p:txBody>
          <a:bodyPr>
            <a:normAutofit fontScale="85000" lnSpcReduction="20000"/>
          </a:bodyPr>
          <a:lstStyle/>
          <a:p>
            <a:pPr marL="0" marR="0"/>
            <a:r>
              <a:rPr lang="en-US" sz="1800" dirty="0">
                <a:effectLst/>
                <a:latin typeface="Calibri" panose="020F0502020204030204" pitchFamily="34" charset="0"/>
              </a:rPr>
              <a:t>Slide 9 -The layout if this model is relatively similar to the ERA model however Kolb's model is slightly more in depth in comparison to the ERA model and is a lot more favored in the academic community, it is "one of the most popular and most frequently cites educational theories" (</a:t>
            </a:r>
            <a:r>
              <a:rPr lang="en-GB" sz="1800" dirty="0" err="1">
                <a:effectLst/>
                <a:latin typeface="Calibri" panose="020F0502020204030204" pitchFamily="34" charset="0"/>
              </a:rPr>
              <a:t>Sharlanova</a:t>
            </a:r>
            <a:r>
              <a:rPr lang="en-GB" sz="1800" dirty="0">
                <a:effectLst/>
                <a:latin typeface="Calibri" panose="020F0502020204030204" pitchFamily="34" charset="0"/>
              </a:rPr>
              <a:t>, 2004).</a:t>
            </a:r>
            <a:r>
              <a:rPr lang="en-US" sz="1800" dirty="0">
                <a:effectLst/>
                <a:latin typeface="Calibri" panose="020F0502020204030204" pitchFamily="34" charset="0"/>
              </a:rPr>
              <a:t>A strength we can look at for both models discussed is that they can both be applied to multiple situation where refelctive practice might be needed. This makes them very flexible models that can be applied to an array of situations and scenarios. Both models are also excellent starting points for someone who may be new to the topic of reflection and refelctive practice, these are great methods to get started on this journey. As disused we can see that the ERA model and Kolb's Experiential Learning Cycle are great for refelctice practice, however they will also come with a few downsides. Even though both modes are very flexible for various situation, we must consider that there may be a handful that cannot be applied to these models so they may not be utilised in every refelction. The ERA model is also not reflexive. Reflexivity will want us to focus our attention on an in-depth refelction on our own perspective, values and assumptions. The goal is to come up with ways that we can questions our attitudes, we want to draw a conclusion on why? </a:t>
            </a:r>
            <a:r>
              <a:rPr lang="en-GB" sz="1800" dirty="0">
                <a:effectLst/>
                <a:latin typeface="Calibri" panose="020F0502020204030204" pitchFamily="34" charset="0"/>
              </a:rPr>
              <a:t>(Bolton and </a:t>
            </a:r>
            <a:r>
              <a:rPr lang="en-GB" sz="1800" dirty="0" err="1">
                <a:effectLst/>
                <a:latin typeface="Calibri" panose="020F0502020204030204" pitchFamily="34" charset="0"/>
              </a:rPr>
              <a:t>Delderfield</a:t>
            </a:r>
            <a:r>
              <a:rPr lang="en-GB" sz="1800" dirty="0">
                <a:effectLst/>
                <a:latin typeface="Calibri" panose="020F0502020204030204" pitchFamily="34" charset="0"/>
              </a:rPr>
              <a:t>, 2018). When comparing both Japers and Kolb's model we can see that Kolb's is slightly more in depth than Jaspers. </a:t>
            </a:r>
          </a:p>
          <a:p>
            <a:pPr marL="0" marR="0"/>
            <a:r>
              <a:rPr lang="en-US" sz="1800" dirty="0">
                <a:effectLst/>
                <a:latin typeface="Calibri" panose="020F0502020204030204" pitchFamily="34" charset="0"/>
              </a:rPr>
              <a:t> </a:t>
            </a:r>
          </a:p>
          <a:p>
            <a:pPr marL="0" marR="0"/>
            <a:r>
              <a:rPr lang="en-US" sz="1800" dirty="0">
                <a:effectLst/>
                <a:latin typeface="Calibri" panose="020F0502020204030204" pitchFamily="34" charset="0"/>
              </a:rPr>
              <a:t>Slide 10 -To conclude this presentation, we can clearly see the importance of reflective practice and how it has been a instrumental in my own personal journey and transition. Using reflective practice has allowed me to understand my own experiences and learn from them, particularly during the transition of moving from home to univeristy. Using the ERA model by Jasper (2013) allowed me to break down each step in my transition, from facing the challenges of dealing with independence, to reflecting on my growth and applying these lessons learnt to allow me to build self confidence. Additionally, taking Kolb's Experiential Learning Cycle into account provided me with a further understanding by brining in active experimentation and reflection. Through use of both of these models I have been able to gain a much clearer understating on how important it is to take responsibilty for my own development. This transition has left me with many essential skills and self-awareness that I will be able to bring into my future and </a:t>
            </a:r>
            <a:r>
              <a:rPr lang="en-US" sz="1800" dirty="0" err="1">
                <a:effectLst/>
                <a:latin typeface="Calibri" panose="020F0502020204030204" pitchFamily="34" charset="0"/>
              </a:rPr>
              <a:t>utilise</a:t>
            </a:r>
            <a:r>
              <a:rPr lang="en-US" sz="1800" dirty="0">
                <a:effectLst/>
                <a:latin typeface="Calibri" panose="020F0502020204030204" pitchFamily="34" charset="0"/>
              </a:rPr>
              <a:t> to grow and readily face new experinces. Refelective practice is an exceptional tool that holds a lot of power in allowing us to grow and help us understand our best to better prepare for the future ahead. Thank you</a:t>
            </a:r>
          </a:p>
          <a:p>
            <a:pPr marL="0" marR="0"/>
            <a:r>
              <a:rPr lang="en-US" sz="1800" dirty="0">
                <a:effectLst/>
                <a:latin typeface="Calibri" panose="020F0502020204030204" pitchFamily="34" charset="0"/>
              </a:rPr>
              <a:t> </a:t>
            </a:r>
          </a:p>
          <a:p>
            <a:endParaRPr lang="en-GB" dirty="0"/>
          </a:p>
        </p:txBody>
      </p:sp>
    </p:spTree>
    <p:extLst>
      <p:ext uri="{BB962C8B-B14F-4D97-AF65-F5344CB8AC3E}">
        <p14:creationId xmlns:p14="http://schemas.microsoft.com/office/powerpoint/2010/main" val="222859693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TM02900769[[fn=Retrospect]]</Template>
  <TotalTime>3643</TotalTime>
  <Words>3069</Words>
  <Application>Microsoft Office PowerPoint</Application>
  <PresentationFormat>Widescreen</PresentationFormat>
  <Paragraphs>90</Paragraphs>
  <Slides>16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-apple-system</vt:lpstr>
      <vt:lpstr>Aptos</vt:lpstr>
      <vt:lpstr>Calibri</vt:lpstr>
      <vt:lpstr>Calibri Light</vt:lpstr>
      <vt:lpstr>Times New Roman</vt:lpstr>
      <vt:lpstr>Retrospect</vt:lpstr>
      <vt:lpstr>Reflective Practice in Counselling (ECCS6004)</vt:lpstr>
      <vt:lpstr>In this presentation I will discussing….</vt:lpstr>
      <vt:lpstr>What is reflective practice? </vt:lpstr>
      <vt:lpstr>The ERA Model (Jasper, 2013)</vt:lpstr>
      <vt:lpstr>Personal Transition </vt:lpstr>
      <vt:lpstr>Stepping out of the nest and spreading wings </vt:lpstr>
      <vt:lpstr>My journey </vt:lpstr>
      <vt:lpstr>Kolb’s Experiential Learning Cycle </vt:lpstr>
      <vt:lpstr>Kolb vs. Jasper </vt:lpstr>
      <vt:lpstr>Conclusion </vt:lpstr>
      <vt:lpstr>Reference List </vt:lpstr>
      <vt:lpstr>Transcript </vt:lpstr>
      <vt:lpstr>Transcript </vt:lpstr>
      <vt:lpstr>Transcript </vt:lpstr>
      <vt:lpstr>Transcript </vt:lpstr>
      <vt:lpstr>Transcript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Meredith (2408154)</dc:creator>
  <cp:lastModifiedBy>Sophie Meredith (2408154)</cp:lastModifiedBy>
  <cp:revision>7</cp:revision>
  <dcterms:created xsi:type="dcterms:W3CDTF">2024-11-03T15:04:53Z</dcterms:created>
  <dcterms:modified xsi:type="dcterms:W3CDTF">2024-11-11T01:44:31Z</dcterms:modified>
</cp:coreProperties>
</file>