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2" r:id="rId1"/>
  </p:sldMasterIdLst>
  <p:sldIdLst>
    <p:sldId id="256" r:id="rId2"/>
    <p:sldId id="260" r:id="rId3"/>
    <p:sldId id="264" r:id="rId4"/>
    <p:sldId id="26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25" autoAdjust="0"/>
    <p:restoredTop sz="94660"/>
  </p:normalViewPr>
  <p:slideViewPr>
    <p:cSldViewPr snapToGrid="0">
      <p:cViewPr varScale="1">
        <p:scale>
          <a:sx n="79" d="100"/>
          <a:sy n="79" d="100"/>
        </p:scale>
        <p:origin x="72" y="2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6/15/2026</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585547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2867243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6/15/2026</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3458457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6/15/2026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3119538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8A7F15D8-96D1-4781-BC50-CA8A088B2FE4}" type="datetime1">
              <a:rPr lang="en-US" smtClean="0"/>
              <a:t>6/15/2026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977841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6/15/2026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2076878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6/15/2026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2008158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6/15/2026</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34758329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6/15/2026</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9522379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5193592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064507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txBody>
          <a:bodyPr/>
          <a:lstStyle/>
          <a:p>
            <a:endParaRPr lang="en-GB"/>
          </a:p>
        </p:txBody>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txBody>
          <a:bodyPr/>
          <a:lstStyle/>
          <a:p>
            <a:endParaRPr lang="en-GB"/>
          </a:p>
        </p:txBody>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F6FA2B21-3FCD-4721-B95C-427943F61125}" type="datetime1">
              <a:rPr lang="en-US" smtClean="0"/>
              <a:t>6/15/2026</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2840419250"/>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46" r:id="rId5"/>
    <p:sldLayoutId id="2147483741" r:id="rId6"/>
    <p:sldLayoutId id="2147483742" r:id="rId7"/>
    <p:sldLayoutId id="2147483743" r:id="rId8"/>
    <p:sldLayoutId id="2147483744" r:id="rId9"/>
    <p:sldLayoutId id="2147483745" r:id="rId10"/>
    <p:sldLayoutId id="2147483747" r:id="rId11"/>
  </p:sldLayoutIdLst>
  <p:hf sldNum="0" hdr="0" ftr="0" dt="0"/>
  <p:txStyles>
    <p:titleStyle>
      <a:lvl1pPr algn="l" defTabSz="914400" rtl="0" eaLnBrk="1" latinLnBrk="0" hangingPunct="1">
        <a:lnSpc>
          <a:spcPct val="90000"/>
        </a:lnSpc>
        <a:spcBef>
          <a:spcPct val="0"/>
        </a:spcBef>
        <a:buNone/>
        <a:defRPr lang="en-US" sz="44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7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5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339736-93D2-277E-5BEE-94004B0B3656}"/>
              </a:ext>
            </a:extLst>
          </p:cNvPr>
          <p:cNvPicPr>
            <a:picLocks noChangeAspect="1"/>
          </p:cNvPicPr>
          <p:nvPr/>
        </p:nvPicPr>
        <p:blipFill>
          <a:blip r:embed="rId2"/>
          <a:srcRect t="8294" b="7436"/>
          <a:stretch>
            <a:fillRect/>
          </a:stretch>
        </p:blipFill>
        <p:spPr>
          <a:xfrm>
            <a:off x="20" y="10"/>
            <a:ext cx="12191979" cy="6857990"/>
          </a:xfrm>
          <a:prstGeom prst="rect">
            <a:avLst/>
          </a:prstGeom>
        </p:spPr>
      </p:pic>
      <p:sp>
        <p:nvSpPr>
          <p:cNvPr id="9" name="Rectangle 8">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314" y="0"/>
            <a:ext cx="6525472" cy="6858000"/>
          </a:xfrm>
          <a:prstGeom prst="rect">
            <a:avLst/>
          </a:prstGeom>
          <a:solidFill>
            <a:schemeClr val="bg1">
              <a:lumMod val="75000"/>
              <a:lumOff val="25000"/>
            </a:schemeClr>
          </a:solidFill>
          <a:ln w="6350" cap="sq" cmpd="sng" algn="ctr">
            <a:noFill/>
            <a:prstDash val="solid"/>
            <a:miter lim="800000"/>
          </a:ln>
          <a:effectLst/>
        </p:spPr>
        <p:txBody>
          <a:bodyPr/>
          <a:lstStyle/>
          <a:p>
            <a:endParaRPr lang="en-GB"/>
          </a:p>
        </p:txBody>
      </p:sp>
      <p:sp>
        <p:nvSpPr>
          <p:cNvPr id="11" name="Rectangle 10">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38682" y="320040"/>
            <a:ext cx="5888736" cy="6217920"/>
          </a:xfrm>
          <a:prstGeom prst="rect">
            <a:avLst/>
          </a:prstGeom>
          <a:noFill/>
          <a:ln w="6350" cap="sq" cmpd="sng" algn="ctr">
            <a:solidFill>
              <a:schemeClr val="tx1"/>
            </a:solidFill>
            <a:prstDash val="solid"/>
            <a:miter lim="800000"/>
          </a:ln>
          <a:effectLst>
            <a:softEdge rad="0"/>
          </a:effectLst>
        </p:spPr>
        <p:txBody>
          <a:bodyPr/>
          <a:lstStyle/>
          <a:p>
            <a:endParaRPr lang="en-GB"/>
          </a:p>
        </p:txBody>
      </p:sp>
      <p:sp>
        <p:nvSpPr>
          <p:cNvPr id="2" name="Title 1">
            <a:extLst>
              <a:ext uri="{FF2B5EF4-FFF2-40B4-BE49-F238E27FC236}">
                <a16:creationId xmlns:a16="http://schemas.microsoft.com/office/drawing/2014/main" id="{FF021988-F37E-3657-0204-78A4BA45AB00}"/>
              </a:ext>
            </a:extLst>
          </p:cNvPr>
          <p:cNvSpPr>
            <a:spLocks noGrp="1"/>
          </p:cNvSpPr>
          <p:nvPr>
            <p:ph type="ctrTitle"/>
          </p:nvPr>
        </p:nvSpPr>
        <p:spPr>
          <a:xfrm>
            <a:off x="1578316" y="1348844"/>
            <a:ext cx="5409468" cy="3042706"/>
          </a:xfrm>
        </p:spPr>
        <p:txBody>
          <a:bodyPr>
            <a:normAutofit/>
          </a:bodyPr>
          <a:lstStyle/>
          <a:p>
            <a:r>
              <a:rPr lang="en-GB" sz="2000" dirty="0">
                <a:solidFill>
                  <a:schemeClr val="tx1"/>
                </a:solidFill>
              </a:rPr>
              <a:t>Student Name: Oscar Laureaga</a:t>
            </a:r>
            <a:br>
              <a:rPr lang="en-GB" sz="2000" dirty="0">
                <a:solidFill>
                  <a:schemeClr val="tx1"/>
                </a:solidFill>
              </a:rPr>
            </a:br>
            <a:r>
              <a:rPr lang="en-GB" sz="2000" dirty="0">
                <a:solidFill>
                  <a:schemeClr val="tx1"/>
                </a:solidFill>
              </a:rPr>
              <a:t>Student ID: 2513366</a:t>
            </a:r>
            <a:br>
              <a:rPr lang="en-GB" sz="2000" dirty="0">
                <a:solidFill>
                  <a:schemeClr val="tx1"/>
                </a:solidFill>
              </a:rPr>
            </a:br>
            <a:r>
              <a:rPr lang="en-GB" sz="2000" dirty="0">
                <a:solidFill>
                  <a:schemeClr val="tx1"/>
                </a:solidFill>
              </a:rPr>
              <a:t>Programme: Certificate of Higher Education Skills for the Workplace (Health and Social Care)</a:t>
            </a:r>
            <a:br>
              <a:rPr lang="en-GB" sz="2000" dirty="0">
                <a:solidFill>
                  <a:schemeClr val="tx1"/>
                </a:solidFill>
              </a:rPr>
            </a:br>
            <a:r>
              <a:rPr lang="en-GB" sz="2000" dirty="0">
                <a:solidFill>
                  <a:schemeClr val="tx1"/>
                </a:solidFill>
              </a:rPr>
              <a:t> Module: Psychology in Health and Social Care</a:t>
            </a:r>
            <a:br>
              <a:rPr lang="en-GB" sz="2000" dirty="0">
                <a:solidFill>
                  <a:schemeClr val="tx1"/>
                </a:solidFill>
              </a:rPr>
            </a:br>
            <a:r>
              <a:rPr lang="en-GB" sz="2000" dirty="0">
                <a:solidFill>
                  <a:schemeClr val="tx1"/>
                </a:solidFill>
              </a:rPr>
              <a:t>Module Code: LCHS_BIRM4010</a:t>
            </a:r>
            <a:br>
              <a:rPr lang="en-GB" sz="2000" dirty="0">
                <a:solidFill>
                  <a:schemeClr val="tx1"/>
                </a:solidFill>
              </a:rPr>
            </a:br>
            <a:r>
              <a:rPr lang="en-GB" sz="2000" dirty="0">
                <a:solidFill>
                  <a:schemeClr val="tx1"/>
                </a:solidFill>
              </a:rPr>
              <a:t>Lecturer: Prabjot Sahota</a:t>
            </a:r>
            <a:br>
              <a:rPr lang="en-GB" sz="2000" dirty="0">
                <a:solidFill>
                  <a:schemeClr val="tx1"/>
                </a:solidFill>
              </a:rPr>
            </a:br>
            <a:r>
              <a:rPr lang="en-GB" sz="2000" dirty="0">
                <a:solidFill>
                  <a:schemeClr val="tx1"/>
                </a:solidFill>
              </a:rPr>
              <a:t>Assignment Title: Presentation (Component 1)</a:t>
            </a:r>
          </a:p>
        </p:txBody>
      </p:sp>
      <p:sp>
        <p:nvSpPr>
          <p:cNvPr id="3" name="Subtitle 2">
            <a:extLst>
              <a:ext uri="{FF2B5EF4-FFF2-40B4-BE49-F238E27FC236}">
                <a16:creationId xmlns:a16="http://schemas.microsoft.com/office/drawing/2014/main" id="{07179376-99DA-E251-ED91-F9A675A309FA}"/>
              </a:ext>
            </a:extLst>
          </p:cNvPr>
          <p:cNvSpPr>
            <a:spLocks noGrp="1"/>
          </p:cNvSpPr>
          <p:nvPr>
            <p:ph type="subTitle" idx="1"/>
          </p:nvPr>
        </p:nvSpPr>
        <p:spPr>
          <a:xfrm>
            <a:off x="1578316" y="4682061"/>
            <a:ext cx="5409468" cy="950976"/>
          </a:xfrm>
        </p:spPr>
        <p:txBody>
          <a:bodyPr>
            <a:normAutofit/>
          </a:bodyPr>
          <a:lstStyle/>
          <a:p>
            <a:endParaRPr lang="en-GB" dirty="0">
              <a:solidFill>
                <a:schemeClr val="tx1"/>
              </a:solidFill>
            </a:endParaRPr>
          </a:p>
        </p:txBody>
      </p:sp>
      <p:pic>
        <p:nvPicPr>
          <p:cNvPr id="6" name="Picture 5" descr="Woman and child sailing on boat">
            <a:extLst>
              <a:ext uri="{FF2B5EF4-FFF2-40B4-BE49-F238E27FC236}">
                <a16:creationId xmlns:a16="http://schemas.microsoft.com/office/drawing/2014/main" id="{C1515676-07A0-F876-6E0C-9922EECEB9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1024" y="0"/>
            <a:ext cx="5110956" cy="6858000"/>
          </a:xfrm>
          <a:prstGeom prst="rect">
            <a:avLst/>
          </a:prstGeom>
        </p:spPr>
      </p:pic>
    </p:spTree>
    <p:extLst>
      <p:ext uri="{BB962C8B-B14F-4D97-AF65-F5344CB8AC3E}">
        <p14:creationId xmlns:p14="http://schemas.microsoft.com/office/powerpoint/2010/main" val="1026430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98EDB5-6C6D-7ED0-C3AE-3630227A88B3}"/>
              </a:ext>
            </a:extLst>
          </p:cNvPr>
          <p:cNvSpPr>
            <a:spLocks noGrp="1"/>
          </p:cNvSpPr>
          <p:nvPr>
            <p:ph type="title"/>
          </p:nvPr>
        </p:nvSpPr>
        <p:spPr>
          <a:xfrm>
            <a:off x="1066800" y="642594"/>
            <a:ext cx="10058400" cy="751308"/>
          </a:xfrm>
        </p:spPr>
        <p:txBody>
          <a:bodyPr/>
          <a:lstStyle/>
          <a:p>
            <a:r>
              <a:rPr lang="en-GB" dirty="0"/>
              <a:t>Introduction:</a:t>
            </a:r>
          </a:p>
        </p:txBody>
      </p:sp>
      <p:sp>
        <p:nvSpPr>
          <p:cNvPr id="3" name="Content Placeholder 2">
            <a:extLst>
              <a:ext uri="{FF2B5EF4-FFF2-40B4-BE49-F238E27FC236}">
                <a16:creationId xmlns:a16="http://schemas.microsoft.com/office/drawing/2014/main" id="{B2C645E6-4021-F563-6AB0-A1CCF1C7220D}"/>
              </a:ext>
            </a:extLst>
          </p:cNvPr>
          <p:cNvSpPr>
            <a:spLocks noGrp="1"/>
          </p:cNvSpPr>
          <p:nvPr>
            <p:ph idx="1"/>
          </p:nvPr>
        </p:nvSpPr>
        <p:spPr>
          <a:xfrm>
            <a:off x="1066800" y="1393902"/>
            <a:ext cx="10058400" cy="4558842"/>
          </a:xfrm>
        </p:spPr>
        <p:txBody>
          <a:bodyPr>
            <a:normAutofit/>
          </a:bodyPr>
          <a:lstStyle/>
          <a:p>
            <a:pPr marL="0" indent="0">
              <a:buNone/>
            </a:pPr>
            <a:r>
              <a:rPr lang="en-GB" sz="2000" dirty="0"/>
              <a:t>This particular case study, the conversation revolves around Isaac, who is four-year-old child being brought up by his mother, His mother is said to be a single mother working hard for the upbringing of Isaac. She is struggling with postpartum depression, poor self confidence, poor social network, and environmental adjustment issues since they just recently moved to London. Studies have shown that stable care plays a vital role in ensuring positive results in children’s growth (Berk, 2018)</a:t>
            </a:r>
          </a:p>
          <a:p>
            <a:pPr marL="0" indent="0">
              <a:buNone/>
            </a:pPr>
            <a:endParaRPr lang="en-GB" sz="2000" dirty="0"/>
          </a:p>
          <a:p>
            <a:pPr marL="0" indent="0">
              <a:buNone/>
            </a:pPr>
            <a:r>
              <a:rPr lang="en-GB" sz="2000" dirty="0"/>
              <a:t>Early childhood is an important developmental stage for both social and emotional growth, and how a child interacts with others around him plays a crucial role in shaping his overall development. In order to analyse the case of Isaac, The Psychosocial Theory of Development by Erik Erikson will be applied. The theory postulates that individuals go through various psychosocial crises during different developmental stages, which need to be overcome to develop healthily.</a:t>
            </a:r>
          </a:p>
        </p:txBody>
      </p:sp>
    </p:spTree>
    <p:extLst>
      <p:ext uri="{BB962C8B-B14F-4D97-AF65-F5344CB8AC3E}">
        <p14:creationId xmlns:p14="http://schemas.microsoft.com/office/powerpoint/2010/main" val="5341132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638436-7160-3501-939D-9511C8D17381}"/>
              </a:ext>
            </a:extLst>
          </p:cNvPr>
          <p:cNvSpPr>
            <a:spLocks noGrp="1"/>
          </p:cNvSpPr>
          <p:nvPr>
            <p:ph idx="1"/>
          </p:nvPr>
        </p:nvSpPr>
        <p:spPr>
          <a:xfrm>
            <a:off x="1066800" y="646771"/>
            <a:ext cx="10058400" cy="5305973"/>
          </a:xfrm>
        </p:spPr>
        <p:txBody>
          <a:bodyPr>
            <a:normAutofit/>
          </a:bodyPr>
          <a:lstStyle/>
          <a:p>
            <a:r>
              <a:rPr lang="en-GB" sz="2000" dirty="0"/>
              <a:t>Erikson’s theory is especially pertinent to the situation of Isaac since it highlights the significance of having secure relationship, emotional support, and positive caregiving experience in contributing to psychosocial development. Erik Erikson introduced the theory of Psychosocial Stages of Development. It states that human beings move from one stage of development to another throughout their life span.</a:t>
            </a:r>
          </a:p>
          <a:p>
            <a:endParaRPr lang="en-GB" sz="2000" dirty="0"/>
          </a:p>
          <a:p>
            <a:r>
              <a:rPr lang="en-GB" sz="2000" dirty="0"/>
              <a:t>Studies have shown a vital role in ensuring positive results in children’s growth (Berk, 2018) Early childhood is as important developmental stage for both social and emotional growth, and how a child interacts with others around him plays a crucial role in shaping his overall development (Sheridan and Sharma, 2022)</a:t>
            </a:r>
          </a:p>
          <a:p>
            <a:r>
              <a:rPr lang="en-GB" sz="2000" dirty="0"/>
              <a:t> Initiative vs. Guilt (approximately 3-6 years) at this stage, children become more independent and curious initiate activities, play, and interaction with other. Develop influence in their abilities. Learn to make choices and take responsibility for simple task.</a:t>
            </a:r>
          </a:p>
        </p:txBody>
      </p:sp>
    </p:spTree>
    <p:extLst>
      <p:ext uri="{BB962C8B-B14F-4D97-AF65-F5344CB8AC3E}">
        <p14:creationId xmlns:p14="http://schemas.microsoft.com/office/powerpoint/2010/main" val="27793167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1D5198B-5979-9B2E-DB35-5574BE7D2F9D}"/>
              </a:ext>
            </a:extLst>
          </p:cNvPr>
          <p:cNvSpPr txBox="1"/>
          <p:nvPr/>
        </p:nvSpPr>
        <p:spPr>
          <a:xfrm>
            <a:off x="3048674" y="1209325"/>
            <a:ext cx="6097348" cy="4443396"/>
          </a:xfrm>
          <a:prstGeom prst="rect">
            <a:avLst/>
          </a:prstGeom>
          <a:noFill/>
        </p:spPr>
        <p:txBody>
          <a:bodyPr wrap="square">
            <a:spAutoFit/>
          </a:bodyPr>
          <a:lstStyle/>
          <a:p>
            <a:pPr>
              <a:lnSpc>
                <a:spcPct val="107000"/>
              </a:lnSpc>
              <a:spcAft>
                <a:spcPts val="800"/>
              </a:spcAft>
              <a:buNone/>
            </a:pPr>
            <a:r>
              <a:rPr lang="en-GB" sz="1800" dirty="0">
                <a:effectLst/>
                <a:latin typeface="Symbol" panose="05050102010706020507" pitchFamily="18" charset="2"/>
                <a:ea typeface="Times New Roman" panose="02020603050405020304" pitchFamily="18" charset="0"/>
                <a:cs typeface="Times New Roman" panose="02020603050405020304" pitchFamily="18" charset="0"/>
              </a:rPr>
              <a:t>·</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Berk, L.E. (2018) </a:t>
            </a:r>
            <a:r>
              <a:rPr lang="en-GB" sz="1800" i="1" dirty="0">
                <a:effectLst/>
                <a:latin typeface="Times New Roman" panose="02020603050405020304" pitchFamily="18" charset="0"/>
                <a:ea typeface="Times New Roman" panose="02020603050405020304" pitchFamily="18" charset="0"/>
                <a:cs typeface="Times New Roman" panose="02020603050405020304" pitchFamily="18" charset="0"/>
              </a:rPr>
              <a:t>Development Through the Lifespan</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7th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edn</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Harlow: Pearson.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800" dirty="0">
                <a:effectLst/>
                <a:latin typeface="Symbol" panose="05050102010706020507" pitchFamily="18" charset="2"/>
                <a:ea typeface="Times New Roman" panose="02020603050405020304" pitchFamily="18" charset="0"/>
                <a:cs typeface="Times New Roman" panose="02020603050405020304" pitchFamily="18" charset="0"/>
              </a:rPr>
              <a:t>·</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Erikson, E.H. (1963) </a:t>
            </a:r>
            <a:r>
              <a:rPr lang="en-GB" sz="1800" i="1" dirty="0">
                <a:effectLst/>
                <a:latin typeface="Times New Roman" panose="02020603050405020304" pitchFamily="18" charset="0"/>
                <a:ea typeface="Times New Roman" panose="02020603050405020304" pitchFamily="18" charset="0"/>
                <a:cs typeface="Times New Roman" panose="02020603050405020304" pitchFamily="18" charset="0"/>
              </a:rPr>
              <a:t>Childhood and Society</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2nd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edn</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New York: W.W. Norton &amp; Company.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800" dirty="0">
                <a:effectLst/>
                <a:latin typeface="Symbol" panose="05050102010706020507" pitchFamily="18" charset="2"/>
                <a:ea typeface="Times New Roman" panose="02020603050405020304" pitchFamily="18" charset="0"/>
                <a:cs typeface="Times New Roman" panose="02020603050405020304" pitchFamily="18" charset="0"/>
              </a:rPr>
              <a:t>·</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Sheridan, M. and Sharma, A. (2022) </a:t>
            </a:r>
            <a:r>
              <a:rPr lang="en-GB" sz="1800" i="1" dirty="0">
                <a:effectLst/>
                <a:latin typeface="Times New Roman" panose="02020603050405020304" pitchFamily="18" charset="0"/>
                <a:ea typeface="Times New Roman" panose="02020603050405020304" pitchFamily="18" charset="0"/>
                <a:cs typeface="Times New Roman" panose="02020603050405020304" pitchFamily="18" charset="0"/>
              </a:rPr>
              <a:t>From Birth to Five Years: Children's Developmental Progress</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12th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edn</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London: Routledge.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800" dirty="0">
                <a:effectLst/>
                <a:latin typeface="Symbol" panose="05050102010706020507" pitchFamily="18" charset="2"/>
                <a:ea typeface="Times New Roman" panose="02020603050405020304" pitchFamily="18" charset="0"/>
                <a:cs typeface="Times New Roman" panose="02020603050405020304" pitchFamily="18" charset="0"/>
              </a:rPr>
              <a:t>·</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Department of Health and Social Care (2023) </a:t>
            </a:r>
            <a:r>
              <a:rPr lang="en-GB" sz="1800" i="1" dirty="0">
                <a:effectLst/>
                <a:latin typeface="Times New Roman" panose="02020603050405020304" pitchFamily="18" charset="0"/>
                <a:ea typeface="Times New Roman" panose="02020603050405020304" pitchFamily="18" charset="0"/>
                <a:cs typeface="Times New Roman" panose="02020603050405020304" pitchFamily="18" charset="0"/>
              </a:rPr>
              <a:t>Mental Health and Wellbeing: Guidance and Support</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London: DHSC.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800" dirty="0">
                <a:effectLst/>
                <a:latin typeface="Symbol" panose="05050102010706020507" pitchFamily="18" charset="2"/>
                <a:ea typeface="Times New Roman" panose="02020603050405020304" pitchFamily="18" charset="0"/>
                <a:cs typeface="Times New Roman" panose="02020603050405020304" pitchFamily="18" charset="0"/>
              </a:rPr>
              <a:t>·</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Early Intervention Foundation (2023) </a:t>
            </a:r>
            <a:r>
              <a:rPr lang="en-GB" sz="1800" i="1" dirty="0">
                <a:effectLst/>
                <a:latin typeface="Times New Roman" panose="02020603050405020304" pitchFamily="18" charset="0"/>
                <a:ea typeface="Times New Roman" panose="02020603050405020304" pitchFamily="18" charset="0"/>
                <a:cs typeface="Times New Roman" panose="02020603050405020304" pitchFamily="18" charset="0"/>
              </a:rPr>
              <a:t>Early Intervention and Child Development</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London: EIF.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800" dirty="0">
                <a:effectLst/>
                <a:latin typeface="Symbol" panose="05050102010706020507" pitchFamily="18" charset="2"/>
                <a:ea typeface="Times New Roman" panose="02020603050405020304" pitchFamily="18" charset="0"/>
                <a:cs typeface="Times New Roman" panose="02020603050405020304" pitchFamily="18" charset="0"/>
              </a:rPr>
              <a:t>·</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Erikson, E.H. (1963) </a:t>
            </a:r>
            <a:r>
              <a:rPr lang="en-GB" sz="1800" i="1" dirty="0">
                <a:effectLst/>
                <a:latin typeface="Times New Roman" panose="02020603050405020304" pitchFamily="18" charset="0"/>
                <a:ea typeface="Times New Roman" panose="02020603050405020304" pitchFamily="18" charset="0"/>
                <a:cs typeface="Times New Roman" panose="02020603050405020304" pitchFamily="18" charset="0"/>
              </a:rPr>
              <a:t>Childhood and Society</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2nd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edn</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New York: W.W. Norton &amp; Company.</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307113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Custom 8">
      <a:dk1>
        <a:sysClr val="windowText" lastClr="000000"/>
      </a:dk1>
      <a:lt1>
        <a:sysClr val="window" lastClr="FFFFFF"/>
      </a:lt1>
      <a:dk2>
        <a:srgbClr val="696464"/>
      </a:dk2>
      <a:lt2>
        <a:srgbClr val="E9E5DC"/>
      </a:lt2>
      <a:accent1>
        <a:srgbClr val="96A9A9"/>
      </a:accent1>
      <a:accent2>
        <a:srgbClr val="CB581F"/>
      </a:accent2>
      <a:accent3>
        <a:srgbClr val="A28E6A"/>
      </a:accent3>
      <a:accent4>
        <a:srgbClr val="956251"/>
      </a:accent4>
      <a:accent5>
        <a:srgbClr val="918485"/>
      </a:accent5>
      <a:accent6>
        <a:srgbClr val="855D5D"/>
      </a:accent6>
      <a:hlink>
        <a:srgbClr val="D0690C"/>
      </a:hlink>
      <a:folHlink>
        <a:srgbClr val="9696A0"/>
      </a:folHlink>
    </a:clrScheme>
    <a:fontScheme name="Savon">
      <a:majorFont>
        <a:latin typeface="Gill Sans M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docProps/app.xml><?xml version="1.0" encoding="utf-8"?>
<Properties xmlns="http://schemas.openxmlformats.org/officeDocument/2006/extended-properties" xmlns:vt="http://schemas.openxmlformats.org/officeDocument/2006/docPropsVTypes">
  <TotalTime>76</TotalTime>
  <Words>540</Words>
  <Application>Microsoft Office PowerPoint</Application>
  <PresentationFormat>Widescreen</PresentationFormat>
  <Paragraphs>15</Paragraphs>
  <Slides>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Calibri</vt:lpstr>
      <vt:lpstr>Garamond</vt:lpstr>
      <vt:lpstr>Gill Sans MT</vt:lpstr>
      <vt:lpstr>Symbol</vt:lpstr>
      <vt:lpstr>Times New Roman</vt:lpstr>
      <vt:lpstr>SavonVTI</vt:lpstr>
      <vt:lpstr>Student Name: Oscar Laureaga Student ID: 2513366 Programme: Certificate of Higher Education Skills for the Workplace (Health and Social Care)  Module: Psychology in Health and Social Care Module Code: LCHS_BIRM4010 Lecturer: Prabjot Sahota Assignment Title: Presentation (Component 1)</vt:lpstr>
      <vt:lpstr>Introduction: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Pauline Grace Laureaga</dc:creator>
  <cp:lastModifiedBy>Pauline Grace Laureaga</cp:lastModifiedBy>
  <cp:revision>1</cp:revision>
  <dcterms:created xsi:type="dcterms:W3CDTF">2026-06-15T07:36:30Z</dcterms:created>
  <dcterms:modified xsi:type="dcterms:W3CDTF">2026-06-15T08:52:59Z</dcterms:modified>
</cp:coreProperties>
</file>