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9" r:id="rId4"/>
    <p:sldId id="270" r:id="rId5"/>
    <p:sldId id="271" r:id="rId6"/>
    <p:sldId id="260" r:id="rId7"/>
    <p:sldId id="261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93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961F1-9D58-47C3-9C93-04C1CA96F353}" type="datetimeFigureOut">
              <a:rPr lang="en-GB" smtClean="0"/>
              <a:pPr/>
              <a:t>27/11/2012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00F572-FE6C-4274-9412-D74B58D17F5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961F1-9D58-47C3-9C93-04C1CA96F353}" type="datetimeFigureOut">
              <a:rPr lang="en-GB" smtClean="0"/>
              <a:pPr/>
              <a:t>27/11/2012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00F572-FE6C-4274-9412-D74B58D17F5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961F1-9D58-47C3-9C93-04C1CA96F353}" type="datetimeFigureOut">
              <a:rPr lang="en-GB" smtClean="0"/>
              <a:pPr/>
              <a:t>27/11/2012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00F572-FE6C-4274-9412-D74B58D17F5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961F1-9D58-47C3-9C93-04C1CA96F353}" type="datetimeFigureOut">
              <a:rPr lang="en-GB" smtClean="0"/>
              <a:pPr/>
              <a:t>27/11/2012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00F572-FE6C-4274-9412-D74B58D17F5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961F1-9D58-47C3-9C93-04C1CA96F353}" type="datetimeFigureOut">
              <a:rPr lang="en-GB" smtClean="0"/>
              <a:pPr/>
              <a:t>27/11/2012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00F572-FE6C-4274-9412-D74B58D17F5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961F1-9D58-47C3-9C93-04C1CA96F353}" type="datetimeFigureOut">
              <a:rPr lang="en-GB" smtClean="0"/>
              <a:pPr/>
              <a:t>27/11/2012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00F572-FE6C-4274-9412-D74B58D17F5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961F1-9D58-47C3-9C93-04C1CA96F353}" type="datetimeFigureOut">
              <a:rPr lang="en-GB" smtClean="0"/>
              <a:pPr/>
              <a:t>27/11/2012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00F572-FE6C-4274-9412-D74B58D17F5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961F1-9D58-47C3-9C93-04C1CA96F353}" type="datetimeFigureOut">
              <a:rPr lang="en-GB" smtClean="0"/>
              <a:pPr/>
              <a:t>27/11/2012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00F572-FE6C-4274-9412-D74B58D17F5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DC5961F1-9D58-47C3-9C93-04C1CA96F353}" type="datetimeFigureOut">
              <a:rPr lang="en-GB" smtClean="0"/>
              <a:pPr/>
              <a:t>27/11/2012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BA00F572-FE6C-4274-9412-D74B58D17F5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961F1-9D58-47C3-9C93-04C1CA96F353}" type="datetimeFigureOut">
              <a:rPr lang="en-GB" smtClean="0"/>
              <a:pPr/>
              <a:t>27/11/2012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00F572-FE6C-4274-9412-D74B58D17F5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961F1-9D58-47C3-9C93-04C1CA96F353}" type="datetimeFigureOut">
              <a:rPr lang="en-GB" smtClean="0"/>
              <a:pPr/>
              <a:t>27/11/2012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00F572-FE6C-4274-9412-D74B58D17F5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DC5961F1-9D58-47C3-9C93-04C1CA96F353}" type="datetimeFigureOut">
              <a:rPr lang="en-GB" smtClean="0"/>
              <a:pPr/>
              <a:t>27/11/2012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BA00F572-FE6C-4274-9412-D74B58D17F5A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8" descr="prothesis1"/>
          <p:cNvPicPr>
            <a:picLocks noChangeAspect="1" noChangeArrowheads="1"/>
          </p:cNvPicPr>
          <p:nvPr/>
        </p:nvPicPr>
        <p:blipFill>
          <a:blip r:embed="rId2" cstate="email">
            <a:lum bright="-10000" contrast="-10000"/>
          </a:blip>
          <a:srcRect/>
          <a:stretch>
            <a:fillRect/>
          </a:stretch>
        </p:blipFill>
        <p:spPr bwMode="auto">
          <a:xfrm>
            <a:off x="4572000" y="222974"/>
            <a:ext cx="4392488" cy="31489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3528" y="3627856"/>
            <a:ext cx="8077200" cy="1673352"/>
          </a:xfrm>
        </p:spPr>
        <p:txBody>
          <a:bodyPr/>
          <a:lstStyle/>
          <a:p>
            <a:r>
              <a:rPr lang="en-GB" dirty="0" smtClean="0"/>
              <a:t>Theory and Methodology for the Study of Ancient Religions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23528" y="2100808"/>
            <a:ext cx="8077200" cy="1499616"/>
          </a:xfrm>
        </p:spPr>
        <p:txBody>
          <a:bodyPr>
            <a:normAutofit/>
          </a:bodyPr>
          <a:lstStyle/>
          <a:p>
            <a:r>
              <a:rPr lang="en-GB" sz="3600" b="1" dirty="0" smtClean="0"/>
              <a:t>Death, Pollution &amp; Rites of Passage</a:t>
            </a:r>
            <a:endParaRPr lang="en-GB" sz="36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7020272" y="5517232"/>
            <a:ext cx="19078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 smtClean="0"/>
              <a:t>CLCL7003</a:t>
            </a:r>
            <a:endParaRPr lang="en-GB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 this session we are going to explore funerary ritual &amp; concepts of death &amp; pollution</a:t>
            </a:r>
          </a:p>
          <a:p>
            <a:r>
              <a:rPr lang="en-GB" dirty="0" smtClean="0"/>
              <a:t>We will be using anthropological approaches &amp; seeing how these have been applied to the archaeological record</a:t>
            </a:r>
          </a:p>
          <a:p>
            <a:r>
              <a:rPr lang="en-GB" dirty="0" smtClean="0"/>
              <a:t>We will also be looking in detail at rites of passage (developed as rituals to deal with “life crises”)</a:t>
            </a:r>
          </a:p>
          <a:p>
            <a:pPr lvl="0"/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Pollution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75191"/>
            <a:ext cx="8229600" cy="4822161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/>
              <a:t>Pollution is </a:t>
            </a:r>
            <a:r>
              <a:rPr lang="en-GB" dirty="0" smtClean="0"/>
              <a:t>a </a:t>
            </a:r>
            <a:r>
              <a:rPr lang="en-GB" dirty="0" smtClean="0"/>
              <a:t>powerful, ambiguous </a:t>
            </a:r>
            <a:r>
              <a:rPr lang="en-GB" dirty="0" smtClean="0"/>
              <a:t>or transitional </a:t>
            </a:r>
            <a:r>
              <a:rPr lang="en-GB" dirty="0" smtClean="0"/>
              <a:t> state ,&amp; consequently a </a:t>
            </a:r>
            <a:r>
              <a:rPr lang="en-GB" dirty="0" smtClean="0"/>
              <a:t>dangerous </a:t>
            </a:r>
            <a:r>
              <a:rPr lang="en-GB" dirty="0" smtClean="0"/>
              <a:t>state</a:t>
            </a:r>
          </a:p>
          <a:p>
            <a:r>
              <a:rPr lang="en-GB" dirty="0" smtClean="0"/>
              <a:t>Individuals </a:t>
            </a:r>
            <a:r>
              <a:rPr lang="en-GB" dirty="0" smtClean="0"/>
              <a:t>who are outside of the normal structures of society are thought to be in marginal </a:t>
            </a:r>
            <a:r>
              <a:rPr lang="en-GB" dirty="0" smtClean="0"/>
              <a:t>&amp;ambiguous states:</a:t>
            </a:r>
          </a:p>
          <a:p>
            <a:pPr lvl="1"/>
            <a:r>
              <a:rPr lang="en-GB" dirty="0" smtClean="0"/>
              <a:t>A new-born </a:t>
            </a:r>
            <a:r>
              <a:rPr lang="en-GB" dirty="0" smtClean="0"/>
              <a:t>child </a:t>
            </a:r>
            <a:r>
              <a:rPr lang="en-GB" dirty="0" smtClean="0"/>
              <a:t>&amp; their mother</a:t>
            </a:r>
          </a:p>
          <a:p>
            <a:pPr lvl="1"/>
            <a:r>
              <a:rPr lang="en-GB" dirty="0" smtClean="0"/>
              <a:t>Someone </a:t>
            </a:r>
            <a:r>
              <a:rPr lang="en-GB" dirty="0" smtClean="0"/>
              <a:t>recently deceased &amp; their immediate </a:t>
            </a:r>
            <a:r>
              <a:rPr lang="en-GB" dirty="0" smtClean="0"/>
              <a:t>relations</a:t>
            </a:r>
          </a:p>
          <a:p>
            <a:pPr lvl="1"/>
            <a:r>
              <a:rPr lang="en-GB" dirty="0" smtClean="0"/>
              <a:t>Similar </a:t>
            </a:r>
            <a:r>
              <a:rPr lang="en-GB" dirty="0" smtClean="0"/>
              <a:t>beliefs surround menstruation </a:t>
            </a:r>
            <a:r>
              <a:rPr lang="en-GB" dirty="0" smtClean="0"/>
              <a:t>&amp; miscarriage. Women </a:t>
            </a:r>
            <a:r>
              <a:rPr lang="en-GB" dirty="0" smtClean="0"/>
              <a:t>by definition are polluted </a:t>
            </a:r>
            <a:r>
              <a:rPr lang="en-GB" dirty="0" smtClean="0"/>
              <a:t>&amp; thus </a:t>
            </a:r>
            <a:r>
              <a:rPr lang="en-GB" dirty="0" smtClean="0"/>
              <a:t>it is appropriate that they deal with </a:t>
            </a:r>
            <a:r>
              <a:rPr lang="en-GB" dirty="0" smtClean="0"/>
              <a:t>death.</a:t>
            </a:r>
          </a:p>
          <a:p>
            <a:r>
              <a:rPr lang="en-GB" dirty="0" smtClean="0"/>
              <a:t>These states </a:t>
            </a:r>
            <a:r>
              <a:rPr lang="en-GB" dirty="0" smtClean="0"/>
              <a:t>are dangerous both to the individuals within them and members of wider society who might come into contact with them. </a:t>
            </a:r>
            <a:endParaRPr lang="en-GB" dirty="0" smtClean="0"/>
          </a:p>
          <a:p>
            <a:r>
              <a:rPr lang="en-GB" dirty="0" smtClean="0"/>
              <a:t>How </a:t>
            </a:r>
            <a:r>
              <a:rPr lang="en-GB" dirty="0" smtClean="0"/>
              <a:t>does society deal with marginality </a:t>
            </a:r>
            <a:r>
              <a:rPr lang="en-GB" dirty="0" smtClean="0"/>
              <a:t>&amp; pollution?</a:t>
            </a:r>
          </a:p>
          <a:p>
            <a:pPr lvl="1"/>
            <a:r>
              <a:rPr lang="en-GB" dirty="0" smtClean="0"/>
              <a:t>Ritual </a:t>
            </a:r>
            <a:r>
              <a:rPr lang="en-GB" dirty="0" smtClean="0"/>
              <a:t>performance (purification) is needed to set right the social order.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0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Death &amp; Pollution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402832" cy="4623816"/>
          </a:xfrm>
        </p:spPr>
        <p:txBody>
          <a:bodyPr>
            <a:normAutofit/>
          </a:bodyPr>
          <a:lstStyle/>
          <a:p>
            <a:r>
              <a:rPr lang="en-GB" dirty="0" smtClean="0"/>
              <a:t>Death might be considered as polluting for a number of reasons:</a:t>
            </a:r>
          </a:p>
          <a:p>
            <a:pPr lvl="1"/>
            <a:r>
              <a:rPr lang="en-GB" dirty="0" smtClean="0"/>
              <a:t>The </a:t>
            </a:r>
            <a:r>
              <a:rPr lang="en-GB" dirty="0" smtClean="0"/>
              <a:t>inevitable putrescence </a:t>
            </a:r>
            <a:r>
              <a:rPr lang="en-GB" dirty="0" smtClean="0"/>
              <a:t> &amp; </a:t>
            </a:r>
            <a:r>
              <a:rPr lang="en-GB" dirty="0" smtClean="0"/>
              <a:t>decay of the </a:t>
            </a:r>
            <a:r>
              <a:rPr lang="en-GB" dirty="0" smtClean="0"/>
              <a:t>corpse</a:t>
            </a:r>
            <a:endParaRPr lang="en-GB" dirty="0" smtClean="0"/>
          </a:p>
          <a:p>
            <a:pPr lvl="1"/>
            <a:r>
              <a:rPr lang="en-GB" dirty="0" smtClean="0"/>
              <a:t>The </a:t>
            </a:r>
            <a:r>
              <a:rPr lang="en-GB" dirty="0" smtClean="0"/>
              <a:t>marginal, ambiguous position occupied by both the deceased </a:t>
            </a:r>
            <a:r>
              <a:rPr lang="en-GB" dirty="0" smtClean="0"/>
              <a:t>&amp; the mourners</a:t>
            </a:r>
            <a:endParaRPr lang="en-GB" dirty="0" smtClean="0"/>
          </a:p>
        </p:txBody>
      </p:sp>
      <p:pic>
        <p:nvPicPr>
          <p:cNvPr id="5" name="Picture 3" descr="D:\My Pictures\Near East\natufian\ain mallaha burial.ti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10000" contrast="-10000"/>
          </a:blip>
          <a:srcRect/>
          <a:stretch>
            <a:fillRect/>
          </a:stretch>
        </p:blipFill>
        <p:spPr bwMode="auto">
          <a:xfrm>
            <a:off x="5724128" y="1628800"/>
            <a:ext cx="2736304" cy="40976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Box 5"/>
          <p:cNvSpPr txBox="1"/>
          <p:nvPr/>
        </p:nvSpPr>
        <p:spPr>
          <a:xfrm>
            <a:off x="5292080" y="5805264"/>
            <a:ext cx="338426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rgbClr val="FFC000"/>
                </a:solidFill>
              </a:rPr>
              <a:t>‘Ain </a:t>
            </a:r>
            <a:r>
              <a:rPr lang="en-GB" sz="2000" dirty="0" err="1" smtClean="0">
                <a:solidFill>
                  <a:srgbClr val="FFC000"/>
                </a:solidFill>
              </a:rPr>
              <a:t>Mallaha</a:t>
            </a:r>
            <a:r>
              <a:rPr lang="en-GB" sz="2000" dirty="0" smtClean="0">
                <a:solidFill>
                  <a:srgbClr val="FFC000"/>
                </a:solidFill>
              </a:rPr>
              <a:t> (</a:t>
            </a:r>
            <a:r>
              <a:rPr lang="en-GB" sz="2000" dirty="0" err="1" smtClean="0">
                <a:solidFill>
                  <a:srgbClr val="FFC000"/>
                </a:solidFill>
              </a:rPr>
              <a:t>Natufian</a:t>
            </a:r>
            <a:r>
              <a:rPr lang="en-GB" sz="2000" dirty="0" smtClean="0">
                <a:solidFill>
                  <a:srgbClr val="FFC000"/>
                </a:solidFill>
              </a:rPr>
              <a:t>):</a:t>
            </a:r>
          </a:p>
          <a:p>
            <a:r>
              <a:rPr lang="en-GB" sz="2000" dirty="0" smtClean="0">
                <a:solidFill>
                  <a:srgbClr val="FFC000"/>
                </a:solidFill>
              </a:rPr>
              <a:t>body weighed down by stones</a:t>
            </a:r>
            <a:endParaRPr lang="en-GB" sz="2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Fear of the Corpse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628800"/>
            <a:ext cx="4896544" cy="4823416"/>
          </a:xfrm>
        </p:spPr>
        <p:txBody>
          <a:bodyPr>
            <a:normAutofit fontScale="85000" lnSpcReduction="10000"/>
          </a:bodyPr>
          <a:lstStyle/>
          <a:p>
            <a:r>
              <a:rPr lang="en-GB" dirty="0" smtClean="0"/>
              <a:t>The </a:t>
            </a:r>
            <a:r>
              <a:rPr lang="en-GB" dirty="0" smtClean="0"/>
              <a:t>corruption of bodily </a:t>
            </a:r>
            <a:r>
              <a:rPr lang="en-GB" dirty="0" smtClean="0"/>
              <a:t>decay</a:t>
            </a:r>
          </a:p>
          <a:p>
            <a:r>
              <a:rPr lang="en-GB" dirty="0" smtClean="0"/>
              <a:t>“</a:t>
            </a:r>
            <a:r>
              <a:rPr lang="en-GB" dirty="0" smtClean="0"/>
              <a:t>This is not a matter of hygiene (as we understand it), nor even, exclusively, a concern to ward off foul smells: we must not attribute to these people feelings and scruples about smell which are foreign to them” (Hertz 1960: 32)</a:t>
            </a:r>
          </a:p>
          <a:p>
            <a:r>
              <a:rPr lang="en-GB" dirty="0" smtClean="0"/>
              <a:t>Disconnection </a:t>
            </a:r>
            <a:r>
              <a:rPr lang="en-GB" dirty="0" smtClean="0"/>
              <a:t>between the body </a:t>
            </a:r>
            <a:r>
              <a:rPr lang="en-GB" dirty="0" smtClean="0"/>
              <a:t>&amp; the spirit/soul</a:t>
            </a:r>
          </a:p>
          <a:p>
            <a:pPr lvl="1"/>
            <a:r>
              <a:rPr lang="en-GB" dirty="0" smtClean="0"/>
              <a:t>The </a:t>
            </a:r>
            <a:r>
              <a:rPr lang="en-GB" dirty="0" smtClean="0"/>
              <a:t>spirit/soul/essence is dangerous when it no longer occupies its body </a:t>
            </a:r>
            <a:endParaRPr lang="en-GB" dirty="0" smtClean="0"/>
          </a:p>
          <a:p>
            <a:pPr lvl="1"/>
            <a:r>
              <a:rPr lang="en-GB" dirty="0" smtClean="0"/>
              <a:t>Potentially malevolent it brings </a:t>
            </a:r>
            <a:r>
              <a:rPr lang="en-GB" dirty="0" smtClean="0"/>
              <a:t>disorder on </a:t>
            </a:r>
            <a:r>
              <a:rPr lang="en-GB" dirty="0" smtClean="0"/>
              <a:t>society</a:t>
            </a:r>
            <a:endParaRPr lang="en-GB" dirty="0"/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5724128" y="6021288"/>
            <a:ext cx="2952824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GB" sz="2000" dirty="0" err="1">
                <a:solidFill>
                  <a:srgbClr val="FFC000"/>
                </a:solidFill>
              </a:rPr>
              <a:t>Vedbaek</a:t>
            </a:r>
            <a:r>
              <a:rPr lang="en-GB" sz="2000" dirty="0">
                <a:solidFill>
                  <a:srgbClr val="FFC000"/>
                </a:solidFill>
              </a:rPr>
              <a:t>: </a:t>
            </a:r>
            <a:r>
              <a:rPr lang="en-GB" sz="2000" dirty="0" smtClean="0">
                <a:solidFill>
                  <a:srgbClr val="FFC000"/>
                </a:solidFill>
              </a:rPr>
              <a:t>Mesolithic burial</a:t>
            </a:r>
            <a:endParaRPr lang="en-GB" sz="2000" dirty="0">
              <a:solidFill>
                <a:srgbClr val="FFC000"/>
              </a:solidFill>
            </a:endParaRPr>
          </a:p>
        </p:txBody>
      </p:sp>
      <p:pic>
        <p:nvPicPr>
          <p:cNvPr id="7" name="Picture 2" descr="vedboek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12000" contrast="-12000"/>
          </a:blip>
          <a:srcRect/>
          <a:stretch>
            <a:fillRect/>
          </a:stretch>
        </p:blipFill>
        <p:spPr bwMode="auto">
          <a:xfrm>
            <a:off x="5354922" y="1700808"/>
            <a:ext cx="3518558" cy="42484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20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>
                <a:solidFill>
                  <a:srgbClr val="FFC000"/>
                </a:solidFill>
              </a:rPr>
              <a:t>Rites of Passage</a:t>
            </a:r>
          </a:p>
        </p:txBody>
      </p:sp>
      <p:sp>
        <p:nvSpPr>
          <p:cNvPr id="34821" name="Rectangle 5"/>
          <p:cNvSpPr>
            <a:spLocks noGrp="1" noChangeArrowheads="1"/>
          </p:cNvSpPr>
          <p:nvPr>
            <p:ph sz="half" idx="1"/>
          </p:nvPr>
        </p:nvSpPr>
        <p:spPr>
          <a:xfrm>
            <a:off x="457200" y="1773936"/>
            <a:ext cx="4402832" cy="4751408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defRPr/>
            </a:pPr>
            <a:r>
              <a:rPr lang="en-GB" dirty="0" smtClean="0"/>
              <a:t>Van </a:t>
            </a:r>
            <a:r>
              <a:rPr lang="en-GB" dirty="0" err="1" smtClean="0"/>
              <a:t>Gennep</a:t>
            </a:r>
            <a:r>
              <a:rPr lang="en-GB" dirty="0" smtClean="0"/>
              <a:t> 1909 (1960)</a:t>
            </a:r>
          </a:p>
          <a:p>
            <a:pPr>
              <a:lnSpc>
                <a:spcPct val="80000"/>
              </a:lnSpc>
              <a:defRPr/>
            </a:pPr>
            <a:r>
              <a:rPr lang="en-GB" dirty="0" smtClean="0"/>
              <a:t>Burial ritual = transition rituals that move individuals between social states, passing over thresholds</a:t>
            </a:r>
          </a:p>
          <a:p>
            <a:pPr>
              <a:lnSpc>
                <a:spcPct val="80000"/>
              </a:lnSpc>
              <a:defRPr/>
            </a:pPr>
            <a:r>
              <a:rPr lang="en-GB" dirty="0" smtClean="0"/>
              <a:t>Identified three stages:</a:t>
            </a:r>
          </a:p>
          <a:p>
            <a:pPr lvl="1">
              <a:defRPr/>
            </a:pPr>
            <a:r>
              <a:rPr lang="en-GB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Separation</a:t>
            </a:r>
          </a:p>
          <a:p>
            <a:pPr lvl="1">
              <a:defRPr/>
            </a:pPr>
            <a:r>
              <a:rPr lang="en-GB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Marginalisation</a:t>
            </a:r>
          </a:p>
          <a:p>
            <a:pPr lvl="1">
              <a:defRPr/>
            </a:pPr>
            <a:r>
              <a:rPr lang="en-GB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Incorporation</a:t>
            </a:r>
          </a:p>
        </p:txBody>
      </p:sp>
      <p:sp>
        <p:nvSpPr>
          <p:cNvPr id="7" name="Rectangle 5"/>
          <p:cNvSpPr>
            <a:spLocks noChangeArrowheads="1"/>
          </p:cNvSpPr>
          <p:nvPr/>
        </p:nvSpPr>
        <p:spPr bwMode="auto">
          <a:xfrm>
            <a:off x="5580112" y="4869160"/>
            <a:ext cx="2952824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GB" sz="2000" dirty="0" smtClean="0">
                <a:solidFill>
                  <a:srgbClr val="FFC000"/>
                </a:solidFill>
              </a:rPr>
              <a:t>Late Geometric vase:</a:t>
            </a:r>
          </a:p>
          <a:p>
            <a:r>
              <a:rPr lang="en-GB" sz="2000" dirty="0" smtClean="0">
                <a:solidFill>
                  <a:srgbClr val="FFC000"/>
                </a:solidFill>
              </a:rPr>
              <a:t>scene of </a:t>
            </a:r>
            <a:r>
              <a:rPr lang="en-GB" sz="2000" i="1" dirty="0" err="1" smtClean="0">
                <a:solidFill>
                  <a:srgbClr val="FFC000"/>
                </a:solidFill>
              </a:rPr>
              <a:t>prothesis</a:t>
            </a:r>
            <a:endParaRPr lang="en-GB" sz="2000" dirty="0">
              <a:solidFill>
                <a:srgbClr val="FFC000"/>
              </a:solidFill>
            </a:endParaRPr>
          </a:p>
        </p:txBody>
      </p:sp>
      <p:pic>
        <p:nvPicPr>
          <p:cNvPr id="10" name="Picture 12" descr="bier-detail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4932040" y="2276872"/>
            <a:ext cx="3847285" cy="24482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48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48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48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48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48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6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482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21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5" name="Rectangle 7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>
                <a:solidFill>
                  <a:srgbClr val="FFC000"/>
                </a:solidFill>
              </a:rPr>
              <a:t>Rites of Passage</a:t>
            </a:r>
          </a:p>
        </p:txBody>
      </p:sp>
      <p:sp>
        <p:nvSpPr>
          <p:cNvPr id="53252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323528" y="1772816"/>
            <a:ext cx="4038600" cy="4623816"/>
          </a:xfrm>
        </p:spPr>
        <p:txBody>
          <a:bodyPr/>
          <a:lstStyle/>
          <a:p>
            <a:pPr>
              <a:lnSpc>
                <a:spcPct val="80000"/>
              </a:lnSpc>
              <a:defRPr/>
            </a:pPr>
            <a:r>
              <a:rPr lang="en-GB" dirty="0" smtClean="0"/>
              <a:t>The key phase for funerary practices is </a:t>
            </a:r>
            <a:r>
              <a:rPr lang="en-GB" dirty="0" smtClean="0">
                <a:solidFill>
                  <a:srgbClr val="FFC000"/>
                </a:solidFill>
              </a:rPr>
              <a:t>marginalisation</a:t>
            </a:r>
          </a:p>
          <a:p>
            <a:pPr lvl="1">
              <a:defRPr/>
            </a:pPr>
            <a:r>
              <a:rPr lang="en-GB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Liminal phase: mourners polluted through association with death</a:t>
            </a:r>
          </a:p>
          <a:p>
            <a:pPr lvl="1">
              <a:defRPr/>
            </a:pPr>
            <a:r>
              <a:rPr lang="en-GB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Performance of ritual allows deceased to pass to realm of ancestors…</a:t>
            </a:r>
          </a:p>
        </p:txBody>
      </p:sp>
      <p:pic>
        <p:nvPicPr>
          <p:cNvPr id="8" name="Picture 8" descr="prothesis1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10000" contrast="-10000"/>
          </a:blip>
          <a:srcRect/>
          <a:stretch>
            <a:fillRect/>
          </a:stretch>
        </p:blipFill>
        <p:spPr bwMode="auto">
          <a:xfrm>
            <a:off x="4644008" y="2145050"/>
            <a:ext cx="4038600" cy="28952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Rectangle 5"/>
          <p:cNvSpPr>
            <a:spLocks noChangeArrowheads="1"/>
          </p:cNvSpPr>
          <p:nvPr/>
        </p:nvSpPr>
        <p:spPr bwMode="auto">
          <a:xfrm>
            <a:off x="5652120" y="5241394"/>
            <a:ext cx="2952824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GB" sz="2000" dirty="0" smtClean="0">
                <a:solidFill>
                  <a:srgbClr val="FFC000"/>
                </a:solidFill>
              </a:rPr>
              <a:t>Late Geometric vase:</a:t>
            </a:r>
          </a:p>
          <a:p>
            <a:r>
              <a:rPr lang="en-GB" sz="2000" dirty="0" smtClean="0">
                <a:solidFill>
                  <a:srgbClr val="FFC000"/>
                </a:solidFill>
              </a:rPr>
              <a:t>scene of </a:t>
            </a:r>
            <a:r>
              <a:rPr lang="en-GB" sz="2000" i="1" dirty="0" err="1" smtClean="0">
                <a:solidFill>
                  <a:srgbClr val="FFC000"/>
                </a:solidFill>
              </a:rPr>
              <a:t>ekphora</a:t>
            </a:r>
            <a:endParaRPr lang="en-GB" sz="2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32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325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325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2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4800" smtClean="0"/>
              <a:t>Roman Funerary Beliefs</a:t>
            </a:r>
            <a:endParaRPr lang="en-GB" sz="480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2816"/>
            <a:ext cx="4330824" cy="4623816"/>
          </a:xfrm>
        </p:spPr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en-GB" dirty="0"/>
              <a:t>Survival of the soul after death:</a:t>
            </a:r>
          </a:p>
          <a:p>
            <a:pPr lvl="1">
              <a:defRPr/>
            </a:pPr>
            <a:r>
              <a:rPr lang="en-GB" dirty="0"/>
              <a:t>Evidenced in literature, structure &amp; furnishing of tombs</a:t>
            </a:r>
          </a:p>
          <a:p>
            <a:pPr>
              <a:defRPr/>
            </a:pPr>
            <a:r>
              <a:rPr lang="en-GB" dirty="0"/>
              <a:t>Some kind of conscious existence after death</a:t>
            </a:r>
          </a:p>
          <a:p>
            <a:pPr>
              <a:defRPr/>
            </a:pPr>
            <a:r>
              <a:rPr lang="en-GB" dirty="0"/>
              <a:t>The dead &amp; the living can affect each other</a:t>
            </a:r>
          </a:p>
          <a:p>
            <a:pPr>
              <a:defRPr/>
            </a:pPr>
            <a:r>
              <a:rPr lang="en-GB" dirty="0"/>
              <a:t>Person’s conduct &amp; deeds in this world will have bearing on destiny in the hereafter</a:t>
            </a:r>
          </a:p>
        </p:txBody>
      </p:sp>
      <p:pic>
        <p:nvPicPr>
          <p:cNvPr id="6" name="Picture 2" descr="C:\Documents and Settings\Steve\My Documents\My Pictures\naples\tombs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8000" contrast="-8000"/>
          </a:blip>
          <a:srcRect/>
          <a:stretch>
            <a:fillRect/>
          </a:stretch>
        </p:blipFill>
        <p:spPr bwMode="auto">
          <a:xfrm>
            <a:off x="4499992" y="1916832"/>
            <a:ext cx="4320480" cy="32403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Rectangle 5"/>
          <p:cNvSpPr>
            <a:spLocks noChangeArrowheads="1"/>
          </p:cNvSpPr>
          <p:nvPr/>
        </p:nvSpPr>
        <p:spPr bwMode="auto">
          <a:xfrm>
            <a:off x="5652120" y="5241394"/>
            <a:ext cx="2952824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GB" sz="2000" dirty="0" smtClean="0">
                <a:solidFill>
                  <a:srgbClr val="FFC000"/>
                </a:solidFill>
              </a:rPr>
              <a:t>Tombs at Pompeii</a:t>
            </a:r>
            <a:endParaRPr lang="en-GB" sz="2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4800" smtClean="0"/>
              <a:t>Roman Funerary Beliefs</a:t>
            </a:r>
            <a:endParaRPr lang="en-GB" sz="480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3936"/>
            <a:ext cx="4172272" cy="4623816"/>
          </a:xfrm>
        </p:spPr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GB" dirty="0"/>
              <a:t>Where did the Roman </a:t>
            </a:r>
            <a:r>
              <a:rPr lang="en-GB" i="1" dirty="0"/>
              <a:t>Manes</a:t>
            </a:r>
            <a:r>
              <a:rPr lang="en-GB" dirty="0"/>
              <a:t> dwell after burial?</a:t>
            </a:r>
          </a:p>
          <a:p>
            <a:pPr lvl="1">
              <a:defRPr/>
            </a:pPr>
            <a:r>
              <a:rPr lang="en-GB" dirty="0"/>
              <a:t>Underground &amp; near tomb or in the tomb itself</a:t>
            </a:r>
          </a:p>
          <a:p>
            <a:pPr lvl="1">
              <a:defRPr/>
            </a:pPr>
            <a:r>
              <a:rPr lang="en-GB" dirty="0"/>
              <a:t>Place for offerings &amp; nourishment: drinks, food, oil, blood</a:t>
            </a:r>
          </a:p>
          <a:p>
            <a:pPr lvl="1">
              <a:defRPr/>
            </a:pPr>
            <a:r>
              <a:rPr lang="en-GB" dirty="0"/>
              <a:t>Partake in funerary meals with the survivors (community of the living &amp; the dead)</a:t>
            </a:r>
          </a:p>
          <a:p>
            <a:pPr>
              <a:defRPr/>
            </a:pPr>
            <a:r>
              <a:rPr lang="en-GB" dirty="0"/>
              <a:t>Tombs resembled smaller versions of houses</a:t>
            </a:r>
          </a:p>
        </p:txBody>
      </p:sp>
      <p:pic>
        <p:nvPicPr>
          <p:cNvPr id="6" name="Picture 2" descr="C:\Documents and Settings\Steve\My Documents\My Pictures\naples\4124656453_e6dc92ac90_z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6000" contrast="-6000"/>
          </a:blip>
          <a:srcRect/>
          <a:stretch>
            <a:fillRect/>
          </a:stretch>
        </p:blipFill>
        <p:spPr bwMode="auto">
          <a:xfrm>
            <a:off x="4842181" y="2132856"/>
            <a:ext cx="3840427" cy="2880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Rectangle 5"/>
          <p:cNvSpPr>
            <a:spLocks noChangeArrowheads="1"/>
          </p:cNvSpPr>
          <p:nvPr/>
        </p:nvSpPr>
        <p:spPr bwMode="auto">
          <a:xfrm>
            <a:off x="5148064" y="5157192"/>
            <a:ext cx="2952824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GB" sz="2000" dirty="0" smtClean="0">
                <a:solidFill>
                  <a:srgbClr val="FFC000"/>
                </a:solidFill>
              </a:rPr>
              <a:t>Tombs at Pompeii</a:t>
            </a:r>
            <a:endParaRPr lang="en-GB" sz="2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Funerary Ritual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834880" cy="4679400"/>
          </a:xfrm>
        </p:spPr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en-GB" dirty="0"/>
              <a:t>A necessary element of Roman life</a:t>
            </a:r>
          </a:p>
          <a:p>
            <a:pPr>
              <a:defRPr/>
            </a:pPr>
            <a:r>
              <a:rPr lang="en-GB" dirty="0"/>
              <a:t>Death brought pollution &amp; necessitated various acts of purification on part of survivors</a:t>
            </a:r>
          </a:p>
          <a:p>
            <a:pPr>
              <a:defRPr/>
            </a:pPr>
            <a:r>
              <a:rPr lang="en-GB" dirty="0"/>
              <a:t>To leave a corpse unburied might have unpleasant repercussions for the soul of the deceased:</a:t>
            </a:r>
          </a:p>
          <a:p>
            <a:pPr lvl="1">
              <a:defRPr/>
            </a:pPr>
            <a:r>
              <a:rPr lang="en-GB" dirty="0"/>
              <a:t>A bare minimum it should be covered by earth</a:t>
            </a:r>
          </a:p>
          <a:p>
            <a:pPr>
              <a:defRPr/>
            </a:pPr>
            <a:r>
              <a:rPr lang="en-GB" dirty="0"/>
              <a:t>Full ritual demanded a range of obsequies</a:t>
            </a:r>
          </a:p>
        </p:txBody>
      </p:sp>
      <p:pic>
        <p:nvPicPr>
          <p:cNvPr id="6" name="Picture 3" descr="Img0271PompeiiFriday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436096" y="656032"/>
            <a:ext cx="3456384" cy="51951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Rectangle 5"/>
          <p:cNvSpPr>
            <a:spLocks noChangeArrowheads="1"/>
          </p:cNvSpPr>
          <p:nvPr/>
        </p:nvSpPr>
        <p:spPr bwMode="auto">
          <a:xfrm>
            <a:off x="5652120" y="5877272"/>
            <a:ext cx="2952824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GB" sz="2000" dirty="0" smtClean="0">
                <a:solidFill>
                  <a:srgbClr val="FFC000"/>
                </a:solidFill>
              </a:rPr>
              <a:t>Grave-marker, Pompeii</a:t>
            </a:r>
            <a:endParaRPr lang="en-GB" sz="2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Funerary Ritual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556792"/>
            <a:ext cx="5112568" cy="5084064"/>
          </a:xfrm>
        </p:spPr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en-GB" dirty="0"/>
              <a:t>Nearest relatives should surround individual on death bed:</a:t>
            </a:r>
          </a:p>
          <a:p>
            <a:pPr lvl="1">
              <a:defRPr/>
            </a:pPr>
            <a:r>
              <a:rPr lang="en-GB" dirty="0"/>
              <a:t>Closest relative gives last kiss to catch soul &amp; closed eyes</a:t>
            </a:r>
          </a:p>
          <a:p>
            <a:pPr lvl="1">
              <a:defRPr/>
            </a:pPr>
            <a:r>
              <a:rPr lang="en-GB" dirty="0"/>
              <a:t>Mourners called deceased by name &amp; lamented them (at regular intervals till burial)</a:t>
            </a:r>
          </a:p>
          <a:p>
            <a:pPr lvl="1">
              <a:defRPr/>
            </a:pPr>
            <a:r>
              <a:rPr lang="en-GB" dirty="0"/>
              <a:t>Body washed, anointed, dressed in finery &amp; provided with coin for </a:t>
            </a:r>
            <a:r>
              <a:rPr lang="en-GB" dirty="0" err="1"/>
              <a:t>Charon</a:t>
            </a:r>
            <a:endParaRPr lang="en-GB" dirty="0"/>
          </a:p>
          <a:p>
            <a:pPr lvl="1">
              <a:defRPr/>
            </a:pPr>
            <a:r>
              <a:rPr lang="en-GB" dirty="0">
                <a:solidFill>
                  <a:srgbClr val="FFC000"/>
                </a:solidFill>
              </a:rPr>
              <a:t>Body lies in state (for up to 7 days): </a:t>
            </a:r>
            <a:r>
              <a:rPr lang="en-GB" dirty="0" err="1">
                <a:solidFill>
                  <a:srgbClr val="FFC000"/>
                </a:solidFill>
              </a:rPr>
              <a:t>collocare</a:t>
            </a:r>
            <a:endParaRPr lang="en-GB" dirty="0">
              <a:solidFill>
                <a:srgbClr val="FFC000"/>
              </a:solidFill>
            </a:endParaRPr>
          </a:p>
          <a:p>
            <a:pPr lvl="1">
              <a:defRPr/>
            </a:pPr>
            <a:r>
              <a:rPr lang="en-GB" dirty="0"/>
              <a:t>Funerary procession </a:t>
            </a:r>
            <a:r>
              <a:rPr lang="en-GB" dirty="0">
                <a:solidFill>
                  <a:srgbClr val="FFC000"/>
                </a:solidFill>
              </a:rPr>
              <a:t>(</a:t>
            </a:r>
            <a:r>
              <a:rPr lang="en-GB" dirty="0" err="1">
                <a:solidFill>
                  <a:srgbClr val="FFC000"/>
                </a:solidFill>
              </a:rPr>
              <a:t>pompa</a:t>
            </a:r>
            <a:r>
              <a:rPr lang="en-GB" dirty="0">
                <a:solidFill>
                  <a:srgbClr val="FFC000"/>
                </a:solidFill>
              </a:rPr>
              <a:t>): </a:t>
            </a:r>
            <a:r>
              <a:rPr lang="en-GB" dirty="0"/>
              <a:t>traditionally by torchlight at night to tomb (outside city walls)</a:t>
            </a:r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5796136" y="4869160"/>
            <a:ext cx="2952824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GB" sz="2000" dirty="0" smtClean="0">
                <a:solidFill>
                  <a:srgbClr val="FFC000"/>
                </a:solidFill>
              </a:rPr>
              <a:t>Roman funerary relief</a:t>
            </a:r>
            <a:endParaRPr lang="en-GB" sz="2000" dirty="0">
              <a:solidFill>
                <a:srgbClr val="FFC000"/>
              </a:solidFill>
            </a:endParaRPr>
          </a:p>
        </p:txBody>
      </p:sp>
      <p:pic>
        <p:nvPicPr>
          <p:cNvPr id="7" name="Picture 3" descr="C:\Documents and Settings\Steve\My Documents\My Pictures\naples\mourners relief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8000" contrast="-6000"/>
          </a:blip>
          <a:srcRect/>
          <a:stretch>
            <a:fillRect/>
          </a:stretch>
        </p:blipFill>
        <p:spPr bwMode="auto">
          <a:xfrm>
            <a:off x="5364088" y="2420888"/>
            <a:ext cx="3532180" cy="23042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Funerary Ritual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772816"/>
            <a:ext cx="4402832" cy="4623816"/>
          </a:xfrm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lang="en-GB" dirty="0"/>
              <a:t>Various statutory funerary regulations:</a:t>
            </a:r>
          </a:p>
          <a:p>
            <a:pPr lvl="1">
              <a:defRPr/>
            </a:pPr>
            <a:r>
              <a:rPr lang="en-GB" dirty="0"/>
              <a:t>Pig sacrifice had to be completed for a tomb to become a tomb legally</a:t>
            </a:r>
          </a:p>
          <a:p>
            <a:pPr lvl="1">
              <a:defRPr/>
            </a:pPr>
            <a:r>
              <a:rPr lang="en-GB" dirty="0" err="1">
                <a:solidFill>
                  <a:srgbClr val="FFC000"/>
                </a:solidFill>
              </a:rPr>
              <a:t>Suffito</a:t>
            </a:r>
            <a:r>
              <a:rPr lang="en-GB" dirty="0"/>
              <a:t> ceremony for relatives returning from tomb (cleansing with fire &amp; water)</a:t>
            </a:r>
          </a:p>
          <a:p>
            <a:pPr lvl="1">
              <a:defRPr/>
            </a:pPr>
            <a:r>
              <a:rPr lang="en-GB" dirty="0"/>
              <a:t>Cleansing ceremonies at house of deceased </a:t>
            </a:r>
            <a:r>
              <a:rPr lang="en-GB" dirty="0">
                <a:solidFill>
                  <a:srgbClr val="FFC000"/>
                </a:solidFill>
              </a:rPr>
              <a:t>(</a:t>
            </a:r>
            <a:r>
              <a:rPr lang="en-GB" dirty="0" err="1">
                <a:solidFill>
                  <a:srgbClr val="FFC000"/>
                </a:solidFill>
              </a:rPr>
              <a:t>feriae</a:t>
            </a:r>
            <a:r>
              <a:rPr lang="en-GB" dirty="0">
                <a:solidFill>
                  <a:srgbClr val="FFC000"/>
                </a:solidFill>
              </a:rPr>
              <a:t> </a:t>
            </a:r>
            <a:r>
              <a:rPr lang="en-GB" dirty="0" err="1">
                <a:solidFill>
                  <a:srgbClr val="FFC000"/>
                </a:solidFill>
              </a:rPr>
              <a:t>denicales</a:t>
            </a:r>
            <a:r>
              <a:rPr lang="en-GB" dirty="0">
                <a:solidFill>
                  <a:srgbClr val="FFC000"/>
                </a:solidFill>
              </a:rPr>
              <a:t>)</a:t>
            </a:r>
          </a:p>
        </p:txBody>
      </p:sp>
      <p:pic>
        <p:nvPicPr>
          <p:cNvPr id="6" name="Picture 2" descr="C:\Documents and Settings\Steve\My Documents\My Pictures\naples\RW005763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8000" contrast="-10000"/>
          </a:blip>
          <a:srcRect/>
          <a:stretch>
            <a:fillRect/>
          </a:stretch>
        </p:blipFill>
        <p:spPr bwMode="auto">
          <a:xfrm>
            <a:off x="4940141" y="1844824"/>
            <a:ext cx="3839827" cy="38884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Rectangle 5"/>
          <p:cNvSpPr>
            <a:spLocks noChangeArrowheads="1"/>
          </p:cNvSpPr>
          <p:nvPr/>
        </p:nvSpPr>
        <p:spPr bwMode="auto">
          <a:xfrm>
            <a:off x="5652120" y="5877272"/>
            <a:ext cx="2952824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GB" sz="2000" dirty="0" smtClean="0">
                <a:solidFill>
                  <a:srgbClr val="FFC000"/>
                </a:solidFill>
              </a:rPr>
              <a:t>Roman funerary relief</a:t>
            </a:r>
            <a:endParaRPr lang="en-GB" sz="2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Funerary Ritual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00808"/>
            <a:ext cx="4752528" cy="4896544"/>
          </a:xfrm>
        </p:spPr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en-GB" dirty="0"/>
              <a:t>Funerary feast </a:t>
            </a:r>
            <a:r>
              <a:rPr lang="en-GB" dirty="0">
                <a:solidFill>
                  <a:srgbClr val="FFC000"/>
                </a:solidFill>
              </a:rPr>
              <a:t>(</a:t>
            </a:r>
            <a:r>
              <a:rPr lang="en-GB" dirty="0" err="1">
                <a:solidFill>
                  <a:srgbClr val="FFC000"/>
                </a:solidFill>
              </a:rPr>
              <a:t>silicernium</a:t>
            </a:r>
            <a:r>
              <a:rPr lang="en-GB" dirty="0">
                <a:solidFill>
                  <a:srgbClr val="FFC000"/>
                </a:solidFill>
              </a:rPr>
              <a:t>) </a:t>
            </a:r>
            <a:r>
              <a:rPr lang="en-GB" dirty="0"/>
              <a:t>at grave on day of funeral, in honour of deceased</a:t>
            </a:r>
          </a:p>
          <a:p>
            <a:pPr>
              <a:defRPr/>
            </a:pPr>
            <a:r>
              <a:rPr lang="en-GB" dirty="0"/>
              <a:t>Various other funerary meals throughout the year:</a:t>
            </a:r>
          </a:p>
          <a:p>
            <a:pPr lvl="1">
              <a:defRPr/>
            </a:pPr>
            <a:r>
              <a:rPr lang="en-GB" dirty="0"/>
              <a:t>Tombs frequently provided with kitchens &amp; seating areas</a:t>
            </a:r>
          </a:p>
          <a:p>
            <a:pPr>
              <a:defRPr/>
            </a:pPr>
            <a:r>
              <a:rPr lang="en-GB" dirty="0" smtClean="0"/>
              <a:t>A share is set </a:t>
            </a:r>
            <a:r>
              <a:rPr lang="en-GB" dirty="0"/>
              <a:t>aside for deceased:</a:t>
            </a:r>
          </a:p>
          <a:p>
            <a:pPr lvl="1">
              <a:defRPr/>
            </a:pPr>
            <a:r>
              <a:rPr lang="en-GB" dirty="0"/>
              <a:t>Nourishment provided for dead</a:t>
            </a:r>
          </a:p>
          <a:p>
            <a:pPr lvl="1">
              <a:defRPr/>
            </a:pPr>
            <a:r>
              <a:rPr lang="en-GB" dirty="0"/>
              <a:t>Living &amp; dead communing</a:t>
            </a:r>
          </a:p>
          <a:p>
            <a:pPr>
              <a:defRPr/>
            </a:pPr>
            <a:r>
              <a:rPr lang="en-GB" dirty="0"/>
              <a:t>Grave goods: personal possessions to feel at home in the afterlife</a:t>
            </a:r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5868144" y="5445224"/>
            <a:ext cx="2952824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GB" sz="2000" dirty="0" smtClean="0">
                <a:solidFill>
                  <a:srgbClr val="FFC000"/>
                </a:solidFill>
              </a:rPr>
              <a:t>Roman funerary relief</a:t>
            </a:r>
            <a:endParaRPr lang="en-GB" sz="2000" dirty="0">
              <a:solidFill>
                <a:srgbClr val="FFC000"/>
              </a:solidFill>
            </a:endParaRPr>
          </a:p>
        </p:txBody>
      </p:sp>
      <p:pic>
        <p:nvPicPr>
          <p:cNvPr id="7" name="Picture 2" descr="C:\Documents and Settings\Steve\My Documents\My Pictures\naples\Funeral_feast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10000" contrast="-10000"/>
          </a:blip>
          <a:srcRect/>
          <a:stretch>
            <a:fillRect/>
          </a:stretch>
        </p:blipFill>
        <p:spPr bwMode="auto">
          <a:xfrm>
            <a:off x="5281270" y="1772816"/>
            <a:ext cx="3617362" cy="35283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478</TotalTime>
  <Words>767</Words>
  <Application>Microsoft Office PowerPoint</Application>
  <PresentationFormat>On-screen Show (4:3)</PresentationFormat>
  <Paragraphs>88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Module</vt:lpstr>
      <vt:lpstr>Theory and Methodology for the Study of Ancient Religions</vt:lpstr>
      <vt:lpstr>Introduction</vt:lpstr>
      <vt:lpstr>Pollution</vt:lpstr>
      <vt:lpstr>Death &amp; Pollution</vt:lpstr>
      <vt:lpstr>Fear of the Corpse</vt:lpstr>
      <vt:lpstr>Rites of Passage</vt:lpstr>
      <vt:lpstr>Rites of Passage</vt:lpstr>
      <vt:lpstr>Roman Funerary Beliefs</vt:lpstr>
      <vt:lpstr>Roman Funerary Beliefs</vt:lpstr>
      <vt:lpstr>Funerary Ritual</vt:lpstr>
      <vt:lpstr>Funerary Ritual</vt:lpstr>
      <vt:lpstr>Funerary Ritual</vt:lpstr>
      <vt:lpstr>Funerary Ritual</vt:lpstr>
    </vt:vector>
  </TitlesOfParts>
  <Company>Hewlett-Packard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Theory and Methodology for the Study of Ancient Religions</dc:title>
  <dc:creator>Louise</dc:creator>
  <cp:lastModifiedBy>Louise</cp:lastModifiedBy>
  <cp:revision>42</cp:revision>
  <dcterms:created xsi:type="dcterms:W3CDTF">2012-08-15T08:07:08Z</dcterms:created>
  <dcterms:modified xsi:type="dcterms:W3CDTF">2012-11-27T18:36:40Z</dcterms:modified>
</cp:coreProperties>
</file>