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74" r:id="rId2"/>
    <p:sldId id="256" r:id="rId3"/>
    <p:sldId id="271" r:id="rId4"/>
    <p:sldId id="273" r:id="rId5"/>
    <p:sldId id="272" r:id="rId6"/>
    <p:sldId id="263" r:id="rId7"/>
    <p:sldId id="27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CC"/>
    <a:srgbClr val="FFFFCC"/>
    <a:srgbClr val="FFCCFF"/>
    <a:srgbClr val="BDEEFF"/>
    <a:srgbClr val="FFCC66"/>
    <a:srgbClr val="FFFF99"/>
    <a:srgbClr val="67B988"/>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456E48-A81F-46C3-AC4A-F07C48FB75F5}" v="71" dt="2026-06-11T19:22:48.2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100" d="100"/>
          <a:sy n="100" d="100"/>
        </p:scale>
        <p:origin x="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53EC4F-ACA9-435E-9AFC-2E88206EC00D}"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ED82E5-5FF3-4BD1-9767-6093D0793670}" type="slidenum">
              <a:rPr lang="en-GB" smtClean="0"/>
              <a:t>‹#›</a:t>
            </a:fld>
            <a:endParaRPr lang="en-GB"/>
          </a:p>
        </p:txBody>
      </p:sp>
    </p:spTree>
    <p:extLst>
      <p:ext uri="{BB962C8B-B14F-4D97-AF65-F5344CB8AC3E}">
        <p14:creationId xmlns:p14="http://schemas.microsoft.com/office/powerpoint/2010/main" val="3506902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ED82E5-5FF3-4BD1-9767-6093D0793670}" type="slidenum">
              <a:rPr lang="en-GB" smtClean="0"/>
              <a:t>2</a:t>
            </a:fld>
            <a:endParaRPr lang="en-GB"/>
          </a:p>
        </p:txBody>
      </p:sp>
    </p:spTree>
    <p:extLst>
      <p:ext uri="{BB962C8B-B14F-4D97-AF65-F5344CB8AC3E}">
        <p14:creationId xmlns:p14="http://schemas.microsoft.com/office/powerpoint/2010/main" val="921701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7EED1E-2023-D267-A9C5-2129ABD7B2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38B699-9391-2743-CC4B-41DB3F6D62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FE6FF6-0F35-E362-DA99-D1CD5CA2B68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8D3858D-0715-DEBD-8FD6-2FF04280A70D}"/>
              </a:ext>
            </a:extLst>
          </p:cNvPr>
          <p:cNvSpPr>
            <a:spLocks noGrp="1"/>
          </p:cNvSpPr>
          <p:nvPr>
            <p:ph type="sldNum" sz="quarter" idx="5"/>
          </p:nvPr>
        </p:nvSpPr>
        <p:spPr/>
        <p:txBody>
          <a:bodyPr/>
          <a:lstStyle/>
          <a:p>
            <a:fld id="{A4ED82E5-5FF3-4BD1-9767-6093D0793670}" type="slidenum">
              <a:rPr lang="en-GB" smtClean="0"/>
              <a:t>3</a:t>
            </a:fld>
            <a:endParaRPr lang="en-GB"/>
          </a:p>
        </p:txBody>
      </p:sp>
    </p:spTree>
    <p:extLst>
      <p:ext uri="{BB962C8B-B14F-4D97-AF65-F5344CB8AC3E}">
        <p14:creationId xmlns:p14="http://schemas.microsoft.com/office/powerpoint/2010/main" val="4072312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60897-DD4F-9A89-A1CF-8F6AF61A13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622088-9243-6AD2-151F-3E9BBEE31E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E1C717-8D19-2D9C-1A2D-49D368A1F7B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4CAD7D-68FC-E215-4116-5CAAD29BA3F3}"/>
              </a:ext>
            </a:extLst>
          </p:cNvPr>
          <p:cNvSpPr>
            <a:spLocks noGrp="1"/>
          </p:cNvSpPr>
          <p:nvPr>
            <p:ph type="sldNum" sz="quarter" idx="5"/>
          </p:nvPr>
        </p:nvSpPr>
        <p:spPr/>
        <p:txBody>
          <a:bodyPr/>
          <a:lstStyle/>
          <a:p>
            <a:fld id="{A4ED82E5-5FF3-4BD1-9767-6093D0793670}" type="slidenum">
              <a:rPr lang="en-GB" smtClean="0"/>
              <a:t>4</a:t>
            </a:fld>
            <a:endParaRPr lang="en-GB"/>
          </a:p>
        </p:txBody>
      </p:sp>
    </p:spTree>
    <p:extLst>
      <p:ext uri="{BB962C8B-B14F-4D97-AF65-F5344CB8AC3E}">
        <p14:creationId xmlns:p14="http://schemas.microsoft.com/office/powerpoint/2010/main" val="2382699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F37804-A5E0-F81B-3486-48A1EB0E5E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AD10D9-83A6-93FC-6141-3325FAA8CA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8C26B6-E0FA-C47F-F5C9-78484EB3556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BF2EC3E-807F-4FD5-F5C0-139F3E582652}"/>
              </a:ext>
            </a:extLst>
          </p:cNvPr>
          <p:cNvSpPr>
            <a:spLocks noGrp="1"/>
          </p:cNvSpPr>
          <p:nvPr>
            <p:ph type="sldNum" sz="quarter" idx="5"/>
          </p:nvPr>
        </p:nvSpPr>
        <p:spPr/>
        <p:txBody>
          <a:bodyPr/>
          <a:lstStyle/>
          <a:p>
            <a:fld id="{A4ED82E5-5FF3-4BD1-9767-6093D0793670}" type="slidenum">
              <a:rPr lang="en-GB" smtClean="0"/>
              <a:t>5</a:t>
            </a:fld>
            <a:endParaRPr lang="en-GB"/>
          </a:p>
        </p:txBody>
      </p:sp>
    </p:spTree>
    <p:extLst>
      <p:ext uri="{BB962C8B-B14F-4D97-AF65-F5344CB8AC3E}">
        <p14:creationId xmlns:p14="http://schemas.microsoft.com/office/powerpoint/2010/main" val="1914904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ED82E5-5FF3-4BD1-9767-6093D0793670}" type="slidenum">
              <a:rPr lang="en-GB" smtClean="0"/>
              <a:t>6</a:t>
            </a:fld>
            <a:endParaRPr lang="en-GB"/>
          </a:p>
        </p:txBody>
      </p:sp>
    </p:spTree>
    <p:extLst>
      <p:ext uri="{BB962C8B-B14F-4D97-AF65-F5344CB8AC3E}">
        <p14:creationId xmlns:p14="http://schemas.microsoft.com/office/powerpoint/2010/main" val="809354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5C0D6-96B1-04A0-6EA1-1A0F8A6F50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5C7E226-2802-F924-873E-C5255E79BD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59A5943-D628-D53C-B563-CA112C4C05A3}"/>
              </a:ext>
            </a:extLst>
          </p:cNvPr>
          <p:cNvSpPr>
            <a:spLocks noGrp="1"/>
          </p:cNvSpPr>
          <p:nvPr>
            <p:ph type="dt" sz="half" idx="10"/>
          </p:nvPr>
        </p:nvSpPr>
        <p:spPr/>
        <p:txBody>
          <a:bodyPr/>
          <a:lstStyle/>
          <a:p>
            <a:fld id="{9ED94BEA-F34A-49A1-97CE-FFD0C408D4C2}" type="datetimeFigureOut">
              <a:rPr lang="en-GB" smtClean="0"/>
              <a:t>13/06/2026</a:t>
            </a:fld>
            <a:endParaRPr lang="en-GB"/>
          </a:p>
        </p:txBody>
      </p:sp>
      <p:sp>
        <p:nvSpPr>
          <p:cNvPr id="5" name="Footer Placeholder 4">
            <a:extLst>
              <a:ext uri="{FF2B5EF4-FFF2-40B4-BE49-F238E27FC236}">
                <a16:creationId xmlns:a16="http://schemas.microsoft.com/office/drawing/2014/main" id="{9CE23C78-61C5-9A81-1000-5FC5714B17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6E3B23-0E6F-9908-9F1E-C660846E5710}"/>
              </a:ext>
            </a:extLst>
          </p:cNvPr>
          <p:cNvSpPr>
            <a:spLocks noGrp="1"/>
          </p:cNvSpPr>
          <p:nvPr>
            <p:ph type="sldNum" sz="quarter" idx="12"/>
          </p:nvPr>
        </p:nvSpPr>
        <p:spPr/>
        <p:txBody>
          <a:bodyPr/>
          <a:lstStyle/>
          <a:p>
            <a:fld id="{91B1DD31-D98E-4676-A3F6-FF4E4D033D19}" type="slidenum">
              <a:rPr lang="en-GB" smtClean="0"/>
              <a:t>‹#›</a:t>
            </a:fld>
            <a:endParaRPr lang="en-GB"/>
          </a:p>
        </p:txBody>
      </p:sp>
    </p:spTree>
    <p:extLst>
      <p:ext uri="{BB962C8B-B14F-4D97-AF65-F5344CB8AC3E}">
        <p14:creationId xmlns:p14="http://schemas.microsoft.com/office/powerpoint/2010/main" val="1071345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9DC11-B7C0-7244-7491-071F4816E0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125575-F3C3-12C2-40C7-45F4BF4ADBD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1F712B-A436-6B24-67D7-925E1C796813}"/>
              </a:ext>
            </a:extLst>
          </p:cNvPr>
          <p:cNvSpPr>
            <a:spLocks noGrp="1"/>
          </p:cNvSpPr>
          <p:nvPr>
            <p:ph type="dt" sz="half" idx="10"/>
          </p:nvPr>
        </p:nvSpPr>
        <p:spPr/>
        <p:txBody>
          <a:bodyPr/>
          <a:lstStyle/>
          <a:p>
            <a:fld id="{9ED94BEA-F34A-49A1-97CE-FFD0C408D4C2}" type="datetimeFigureOut">
              <a:rPr lang="en-GB" smtClean="0"/>
              <a:t>13/06/2026</a:t>
            </a:fld>
            <a:endParaRPr lang="en-GB"/>
          </a:p>
        </p:txBody>
      </p:sp>
      <p:sp>
        <p:nvSpPr>
          <p:cNvPr id="5" name="Footer Placeholder 4">
            <a:extLst>
              <a:ext uri="{FF2B5EF4-FFF2-40B4-BE49-F238E27FC236}">
                <a16:creationId xmlns:a16="http://schemas.microsoft.com/office/drawing/2014/main" id="{922AA082-AB62-8186-76A3-DD46B6F14D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6D53C2-B782-5140-4C3F-BAAA15BB433A}"/>
              </a:ext>
            </a:extLst>
          </p:cNvPr>
          <p:cNvSpPr>
            <a:spLocks noGrp="1"/>
          </p:cNvSpPr>
          <p:nvPr>
            <p:ph type="sldNum" sz="quarter" idx="12"/>
          </p:nvPr>
        </p:nvSpPr>
        <p:spPr/>
        <p:txBody>
          <a:bodyPr/>
          <a:lstStyle/>
          <a:p>
            <a:fld id="{91B1DD31-D98E-4676-A3F6-FF4E4D033D19}" type="slidenum">
              <a:rPr lang="en-GB" smtClean="0"/>
              <a:t>‹#›</a:t>
            </a:fld>
            <a:endParaRPr lang="en-GB"/>
          </a:p>
        </p:txBody>
      </p:sp>
    </p:spTree>
    <p:extLst>
      <p:ext uri="{BB962C8B-B14F-4D97-AF65-F5344CB8AC3E}">
        <p14:creationId xmlns:p14="http://schemas.microsoft.com/office/powerpoint/2010/main" val="1974250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D56B9-9DA4-67D8-C369-0FC690AF30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4EAD5F-521A-33F7-05A7-524484011A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172B8C-3414-A1A1-2561-15F9D2EED38D}"/>
              </a:ext>
            </a:extLst>
          </p:cNvPr>
          <p:cNvSpPr>
            <a:spLocks noGrp="1"/>
          </p:cNvSpPr>
          <p:nvPr>
            <p:ph type="dt" sz="half" idx="10"/>
          </p:nvPr>
        </p:nvSpPr>
        <p:spPr/>
        <p:txBody>
          <a:bodyPr/>
          <a:lstStyle/>
          <a:p>
            <a:fld id="{9ED94BEA-F34A-49A1-97CE-FFD0C408D4C2}" type="datetimeFigureOut">
              <a:rPr lang="en-GB" smtClean="0"/>
              <a:t>13/06/2026</a:t>
            </a:fld>
            <a:endParaRPr lang="en-GB"/>
          </a:p>
        </p:txBody>
      </p:sp>
      <p:sp>
        <p:nvSpPr>
          <p:cNvPr id="5" name="Footer Placeholder 4">
            <a:extLst>
              <a:ext uri="{FF2B5EF4-FFF2-40B4-BE49-F238E27FC236}">
                <a16:creationId xmlns:a16="http://schemas.microsoft.com/office/drawing/2014/main" id="{E397984E-DD46-2587-D05F-646186814B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149BBE-0239-6608-96FE-AA7FA8860C7D}"/>
              </a:ext>
            </a:extLst>
          </p:cNvPr>
          <p:cNvSpPr>
            <a:spLocks noGrp="1"/>
          </p:cNvSpPr>
          <p:nvPr>
            <p:ph type="sldNum" sz="quarter" idx="12"/>
          </p:nvPr>
        </p:nvSpPr>
        <p:spPr/>
        <p:txBody>
          <a:bodyPr/>
          <a:lstStyle/>
          <a:p>
            <a:fld id="{91B1DD31-D98E-4676-A3F6-FF4E4D033D19}" type="slidenum">
              <a:rPr lang="en-GB" smtClean="0"/>
              <a:t>‹#›</a:t>
            </a:fld>
            <a:endParaRPr lang="en-GB"/>
          </a:p>
        </p:txBody>
      </p:sp>
    </p:spTree>
    <p:extLst>
      <p:ext uri="{BB962C8B-B14F-4D97-AF65-F5344CB8AC3E}">
        <p14:creationId xmlns:p14="http://schemas.microsoft.com/office/powerpoint/2010/main" val="1805218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F2AE1-F834-21AE-0131-4B2ED9BC0B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A39EEA-00E5-FB8D-C483-B6A26A381C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A1E5D6-76FD-3012-746A-96A229AC50D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1AD649D-073A-74FA-DDCB-91ECA38380F8}"/>
              </a:ext>
            </a:extLst>
          </p:cNvPr>
          <p:cNvSpPr>
            <a:spLocks noGrp="1"/>
          </p:cNvSpPr>
          <p:nvPr>
            <p:ph type="dt" sz="half" idx="10"/>
          </p:nvPr>
        </p:nvSpPr>
        <p:spPr/>
        <p:txBody>
          <a:bodyPr/>
          <a:lstStyle/>
          <a:p>
            <a:fld id="{9ED94BEA-F34A-49A1-97CE-FFD0C408D4C2}" type="datetimeFigureOut">
              <a:rPr lang="en-GB" smtClean="0"/>
              <a:t>13/06/2026</a:t>
            </a:fld>
            <a:endParaRPr lang="en-GB"/>
          </a:p>
        </p:txBody>
      </p:sp>
      <p:sp>
        <p:nvSpPr>
          <p:cNvPr id="6" name="Footer Placeholder 5">
            <a:extLst>
              <a:ext uri="{FF2B5EF4-FFF2-40B4-BE49-F238E27FC236}">
                <a16:creationId xmlns:a16="http://schemas.microsoft.com/office/drawing/2014/main" id="{E1C5769B-0F1C-ECFE-DD9E-5548C5B01F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FE8A0E-1A63-728B-167B-BA076DA983B8}"/>
              </a:ext>
            </a:extLst>
          </p:cNvPr>
          <p:cNvSpPr>
            <a:spLocks noGrp="1"/>
          </p:cNvSpPr>
          <p:nvPr>
            <p:ph type="sldNum" sz="quarter" idx="12"/>
          </p:nvPr>
        </p:nvSpPr>
        <p:spPr/>
        <p:txBody>
          <a:bodyPr/>
          <a:lstStyle/>
          <a:p>
            <a:fld id="{91B1DD31-D98E-4676-A3F6-FF4E4D033D19}" type="slidenum">
              <a:rPr lang="en-GB" smtClean="0"/>
              <a:t>‹#›</a:t>
            </a:fld>
            <a:endParaRPr lang="en-GB"/>
          </a:p>
        </p:txBody>
      </p:sp>
    </p:spTree>
    <p:extLst>
      <p:ext uri="{BB962C8B-B14F-4D97-AF65-F5344CB8AC3E}">
        <p14:creationId xmlns:p14="http://schemas.microsoft.com/office/powerpoint/2010/main" val="4068596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60B78-5925-1846-1B6D-AC87E13525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F99C41-602B-791F-9D21-C8E274390D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C27D961-349A-99F7-B11C-42DEA0BE1A9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8305C12-9AFC-B833-01B5-9D9D23E188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8232BF-D1CF-35A3-B2F6-46D427825B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B508C0-FB04-9A89-56ED-479A1E08A0CE}"/>
              </a:ext>
            </a:extLst>
          </p:cNvPr>
          <p:cNvSpPr>
            <a:spLocks noGrp="1"/>
          </p:cNvSpPr>
          <p:nvPr>
            <p:ph type="dt" sz="half" idx="10"/>
          </p:nvPr>
        </p:nvSpPr>
        <p:spPr/>
        <p:txBody>
          <a:bodyPr/>
          <a:lstStyle/>
          <a:p>
            <a:fld id="{9ED94BEA-F34A-49A1-97CE-FFD0C408D4C2}" type="datetimeFigureOut">
              <a:rPr lang="en-GB" smtClean="0"/>
              <a:t>13/06/2026</a:t>
            </a:fld>
            <a:endParaRPr lang="en-GB"/>
          </a:p>
        </p:txBody>
      </p:sp>
      <p:sp>
        <p:nvSpPr>
          <p:cNvPr id="8" name="Footer Placeholder 7">
            <a:extLst>
              <a:ext uri="{FF2B5EF4-FFF2-40B4-BE49-F238E27FC236}">
                <a16:creationId xmlns:a16="http://schemas.microsoft.com/office/drawing/2014/main" id="{F3517104-B174-0472-4968-5F02E92775B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7C7A32-3E22-B955-9CD9-460FFE259A5D}"/>
              </a:ext>
            </a:extLst>
          </p:cNvPr>
          <p:cNvSpPr>
            <a:spLocks noGrp="1"/>
          </p:cNvSpPr>
          <p:nvPr>
            <p:ph type="sldNum" sz="quarter" idx="12"/>
          </p:nvPr>
        </p:nvSpPr>
        <p:spPr/>
        <p:txBody>
          <a:bodyPr/>
          <a:lstStyle/>
          <a:p>
            <a:fld id="{91B1DD31-D98E-4676-A3F6-FF4E4D033D19}" type="slidenum">
              <a:rPr lang="en-GB" smtClean="0"/>
              <a:t>‹#›</a:t>
            </a:fld>
            <a:endParaRPr lang="en-GB"/>
          </a:p>
        </p:txBody>
      </p:sp>
    </p:spTree>
    <p:extLst>
      <p:ext uri="{BB962C8B-B14F-4D97-AF65-F5344CB8AC3E}">
        <p14:creationId xmlns:p14="http://schemas.microsoft.com/office/powerpoint/2010/main" val="534188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2F002-CB41-B630-6658-A27B9A527F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27C790-DC55-D28D-F4C9-E781A4DD6437}"/>
              </a:ext>
            </a:extLst>
          </p:cNvPr>
          <p:cNvSpPr>
            <a:spLocks noGrp="1"/>
          </p:cNvSpPr>
          <p:nvPr>
            <p:ph type="dt" sz="half" idx="10"/>
          </p:nvPr>
        </p:nvSpPr>
        <p:spPr/>
        <p:txBody>
          <a:bodyPr/>
          <a:lstStyle/>
          <a:p>
            <a:fld id="{9ED94BEA-F34A-49A1-97CE-FFD0C408D4C2}" type="datetimeFigureOut">
              <a:rPr lang="en-GB" smtClean="0"/>
              <a:t>13/06/2026</a:t>
            </a:fld>
            <a:endParaRPr lang="en-GB"/>
          </a:p>
        </p:txBody>
      </p:sp>
      <p:sp>
        <p:nvSpPr>
          <p:cNvPr id="4" name="Footer Placeholder 3">
            <a:extLst>
              <a:ext uri="{FF2B5EF4-FFF2-40B4-BE49-F238E27FC236}">
                <a16:creationId xmlns:a16="http://schemas.microsoft.com/office/drawing/2014/main" id="{9C72E255-F823-2565-AD45-7F37A49118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02330EE-8213-A5FE-E1FF-7CCFEC1E9272}"/>
              </a:ext>
            </a:extLst>
          </p:cNvPr>
          <p:cNvSpPr>
            <a:spLocks noGrp="1"/>
          </p:cNvSpPr>
          <p:nvPr>
            <p:ph type="sldNum" sz="quarter" idx="12"/>
          </p:nvPr>
        </p:nvSpPr>
        <p:spPr/>
        <p:txBody>
          <a:bodyPr/>
          <a:lstStyle/>
          <a:p>
            <a:fld id="{91B1DD31-D98E-4676-A3F6-FF4E4D033D19}" type="slidenum">
              <a:rPr lang="en-GB" smtClean="0"/>
              <a:t>‹#›</a:t>
            </a:fld>
            <a:endParaRPr lang="en-GB"/>
          </a:p>
        </p:txBody>
      </p:sp>
    </p:spTree>
    <p:extLst>
      <p:ext uri="{BB962C8B-B14F-4D97-AF65-F5344CB8AC3E}">
        <p14:creationId xmlns:p14="http://schemas.microsoft.com/office/powerpoint/2010/main" val="4231742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D28CE3-49B7-587F-32BE-2A380B468F26}"/>
              </a:ext>
            </a:extLst>
          </p:cNvPr>
          <p:cNvSpPr>
            <a:spLocks noGrp="1"/>
          </p:cNvSpPr>
          <p:nvPr>
            <p:ph type="dt" sz="half" idx="10"/>
          </p:nvPr>
        </p:nvSpPr>
        <p:spPr/>
        <p:txBody>
          <a:bodyPr/>
          <a:lstStyle/>
          <a:p>
            <a:fld id="{9ED94BEA-F34A-49A1-97CE-FFD0C408D4C2}" type="datetimeFigureOut">
              <a:rPr lang="en-GB" smtClean="0"/>
              <a:t>13/06/2026</a:t>
            </a:fld>
            <a:endParaRPr lang="en-GB"/>
          </a:p>
        </p:txBody>
      </p:sp>
      <p:sp>
        <p:nvSpPr>
          <p:cNvPr id="3" name="Footer Placeholder 2">
            <a:extLst>
              <a:ext uri="{FF2B5EF4-FFF2-40B4-BE49-F238E27FC236}">
                <a16:creationId xmlns:a16="http://schemas.microsoft.com/office/drawing/2014/main" id="{7C03121E-0C50-1ECA-1605-C9942151E8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39592A-981E-216F-1085-FE4C979431E2}"/>
              </a:ext>
            </a:extLst>
          </p:cNvPr>
          <p:cNvSpPr>
            <a:spLocks noGrp="1"/>
          </p:cNvSpPr>
          <p:nvPr>
            <p:ph type="sldNum" sz="quarter" idx="12"/>
          </p:nvPr>
        </p:nvSpPr>
        <p:spPr/>
        <p:txBody>
          <a:bodyPr/>
          <a:lstStyle/>
          <a:p>
            <a:fld id="{91B1DD31-D98E-4676-A3F6-FF4E4D033D19}" type="slidenum">
              <a:rPr lang="en-GB" smtClean="0"/>
              <a:t>‹#›</a:t>
            </a:fld>
            <a:endParaRPr lang="en-GB"/>
          </a:p>
        </p:txBody>
      </p:sp>
    </p:spTree>
    <p:extLst>
      <p:ext uri="{BB962C8B-B14F-4D97-AF65-F5344CB8AC3E}">
        <p14:creationId xmlns:p14="http://schemas.microsoft.com/office/powerpoint/2010/main" val="3681033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F4858-9259-F8CD-0A46-748BFE7356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4A9846-673D-E787-77E8-65EC5552E0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047472-F6E2-6457-48FB-5E8F576FF3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166F0C-B128-70F1-315E-2FF70F6AE4D4}"/>
              </a:ext>
            </a:extLst>
          </p:cNvPr>
          <p:cNvSpPr>
            <a:spLocks noGrp="1"/>
          </p:cNvSpPr>
          <p:nvPr>
            <p:ph type="dt" sz="half" idx="10"/>
          </p:nvPr>
        </p:nvSpPr>
        <p:spPr/>
        <p:txBody>
          <a:bodyPr/>
          <a:lstStyle/>
          <a:p>
            <a:fld id="{9ED94BEA-F34A-49A1-97CE-FFD0C408D4C2}" type="datetimeFigureOut">
              <a:rPr lang="en-GB" smtClean="0"/>
              <a:t>13/06/2026</a:t>
            </a:fld>
            <a:endParaRPr lang="en-GB"/>
          </a:p>
        </p:txBody>
      </p:sp>
      <p:sp>
        <p:nvSpPr>
          <p:cNvPr id="6" name="Footer Placeholder 5">
            <a:extLst>
              <a:ext uri="{FF2B5EF4-FFF2-40B4-BE49-F238E27FC236}">
                <a16:creationId xmlns:a16="http://schemas.microsoft.com/office/drawing/2014/main" id="{3F5C4AF5-8388-EC34-A1DF-9D3C36AD0D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466198-06F6-05E2-88EF-F43DB32FC33C}"/>
              </a:ext>
            </a:extLst>
          </p:cNvPr>
          <p:cNvSpPr>
            <a:spLocks noGrp="1"/>
          </p:cNvSpPr>
          <p:nvPr>
            <p:ph type="sldNum" sz="quarter" idx="12"/>
          </p:nvPr>
        </p:nvSpPr>
        <p:spPr/>
        <p:txBody>
          <a:bodyPr/>
          <a:lstStyle/>
          <a:p>
            <a:fld id="{91B1DD31-D98E-4676-A3F6-FF4E4D033D19}" type="slidenum">
              <a:rPr lang="en-GB" smtClean="0"/>
              <a:t>‹#›</a:t>
            </a:fld>
            <a:endParaRPr lang="en-GB"/>
          </a:p>
        </p:txBody>
      </p:sp>
    </p:spTree>
    <p:extLst>
      <p:ext uri="{BB962C8B-B14F-4D97-AF65-F5344CB8AC3E}">
        <p14:creationId xmlns:p14="http://schemas.microsoft.com/office/powerpoint/2010/main" val="1454872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692AF-E988-A1B6-0D35-4DF34051E5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1430E9-6063-19B4-726B-AEE5DA844E3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5FDA433-28F5-D550-5328-7F0589720D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4F2CD0-1348-FD7F-26E0-A8E2644A8F52}"/>
              </a:ext>
            </a:extLst>
          </p:cNvPr>
          <p:cNvSpPr>
            <a:spLocks noGrp="1"/>
          </p:cNvSpPr>
          <p:nvPr>
            <p:ph type="dt" sz="half" idx="10"/>
          </p:nvPr>
        </p:nvSpPr>
        <p:spPr/>
        <p:txBody>
          <a:bodyPr/>
          <a:lstStyle/>
          <a:p>
            <a:fld id="{9ED94BEA-F34A-49A1-97CE-FFD0C408D4C2}" type="datetimeFigureOut">
              <a:rPr lang="en-GB" smtClean="0"/>
              <a:t>13/06/2026</a:t>
            </a:fld>
            <a:endParaRPr lang="en-GB"/>
          </a:p>
        </p:txBody>
      </p:sp>
      <p:sp>
        <p:nvSpPr>
          <p:cNvPr id="6" name="Footer Placeholder 5">
            <a:extLst>
              <a:ext uri="{FF2B5EF4-FFF2-40B4-BE49-F238E27FC236}">
                <a16:creationId xmlns:a16="http://schemas.microsoft.com/office/drawing/2014/main" id="{70FA61EF-FE31-1A98-DD72-D9F48F00B3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7A1740-E337-EFC0-D92C-E2059B914874}"/>
              </a:ext>
            </a:extLst>
          </p:cNvPr>
          <p:cNvSpPr>
            <a:spLocks noGrp="1"/>
          </p:cNvSpPr>
          <p:nvPr>
            <p:ph type="sldNum" sz="quarter" idx="12"/>
          </p:nvPr>
        </p:nvSpPr>
        <p:spPr/>
        <p:txBody>
          <a:bodyPr/>
          <a:lstStyle/>
          <a:p>
            <a:fld id="{91B1DD31-D98E-4676-A3F6-FF4E4D033D19}" type="slidenum">
              <a:rPr lang="en-GB" smtClean="0"/>
              <a:t>‹#›</a:t>
            </a:fld>
            <a:endParaRPr lang="en-GB"/>
          </a:p>
        </p:txBody>
      </p:sp>
    </p:spTree>
    <p:extLst>
      <p:ext uri="{BB962C8B-B14F-4D97-AF65-F5344CB8AC3E}">
        <p14:creationId xmlns:p14="http://schemas.microsoft.com/office/powerpoint/2010/main" val="1847808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04050-38E9-A2A9-5D17-535432D48C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45367A-98AE-923A-47F1-EAC8410E1C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8397FB-702D-9907-34C4-2843D1E62202}"/>
              </a:ext>
            </a:extLst>
          </p:cNvPr>
          <p:cNvSpPr>
            <a:spLocks noGrp="1"/>
          </p:cNvSpPr>
          <p:nvPr>
            <p:ph type="dt" sz="half" idx="10"/>
          </p:nvPr>
        </p:nvSpPr>
        <p:spPr/>
        <p:txBody>
          <a:bodyPr/>
          <a:lstStyle/>
          <a:p>
            <a:fld id="{9ED94BEA-F34A-49A1-97CE-FFD0C408D4C2}" type="datetimeFigureOut">
              <a:rPr lang="en-GB" smtClean="0"/>
              <a:t>13/06/2026</a:t>
            </a:fld>
            <a:endParaRPr lang="en-GB"/>
          </a:p>
        </p:txBody>
      </p:sp>
      <p:sp>
        <p:nvSpPr>
          <p:cNvPr id="5" name="Footer Placeholder 4">
            <a:extLst>
              <a:ext uri="{FF2B5EF4-FFF2-40B4-BE49-F238E27FC236}">
                <a16:creationId xmlns:a16="http://schemas.microsoft.com/office/drawing/2014/main" id="{2F013D15-1EF1-A71E-F1C1-A01A8EB565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B8FF8E-3099-BF63-69A2-D85A13BED9D4}"/>
              </a:ext>
            </a:extLst>
          </p:cNvPr>
          <p:cNvSpPr>
            <a:spLocks noGrp="1"/>
          </p:cNvSpPr>
          <p:nvPr>
            <p:ph type="sldNum" sz="quarter" idx="12"/>
          </p:nvPr>
        </p:nvSpPr>
        <p:spPr/>
        <p:txBody>
          <a:bodyPr/>
          <a:lstStyle/>
          <a:p>
            <a:fld id="{91B1DD31-D98E-4676-A3F6-FF4E4D033D19}" type="slidenum">
              <a:rPr lang="en-GB" smtClean="0"/>
              <a:t>‹#›</a:t>
            </a:fld>
            <a:endParaRPr lang="en-GB"/>
          </a:p>
        </p:txBody>
      </p:sp>
    </p:spTree>
    <p:extLst>
      <p:ext uri="{BB962C8B-B14F-4D97-AF65-F5344CB8AC3E}">
        <p14:creationId xmlns:p14="http://schemas.microsoft.com/office/powerpoint/2010/main" val="4082584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E8EF69-DAAC-5992-71C7-73BB8D6F0CB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1BF4BC-99EA-BA2E-83DE-444D16D61E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C6342E-6AAB-FF33-BD50-A8CDD7F77232}"/>
              </a:ext>
            </a:extLst>
          </p:cNvPr>
          <p:cNvSpPr>
            <a:spLocks noGrp="1"/>
          </p:cNvSpPr>
          <p:nvPr>
            <p:ph type="dt" sz="half" idx="10"/>
          </p:nvPr>
        </p:nvSpPr>
        <p:spPr/>
        <p:txBody>
          <a:bodyPr/>
          <a:lstStyle/>
          <a:p>
            <a:fld id="{9ED94BEA-F34A-49A1-97CE-FFD0C408D4C2}" type="datetimeFigureOut">
              <a:rPr lang="en-GB" smtClean="0"/>
              <a:t>13/06/2026</a:t>
            </a:fld>
            <a:endParaRPr lang="en-GB"/>
          </a:p>
        </p:txBody>
      </p:sp>
      <p:sp>
        <p:nvSpPr>
          <p:cNvPr id="5" name="Footer Placeholder 4">
            <a:extLst>
              <a:ext uri="{FF2B5EF4-FFF2-40B4-BE49-F238E27FC236}">
                <a16:creationId xmlns:a16="http://schemas.microsoft.com/office/drawing/2014/main" id="{D55E9434-CFD9-3746-7B74-484D4581D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8DAC1A-D343-3449-3A00-7181BBA421D6}"/>
              </a:ext>
            </a:extLst>
          </p:cNvPr>
          <p:cNvSpPr>
            <a:spLocks noGrp="1"/>
          </p:cNvSpPr>
          <p:nvPr>
            <p:ph type="sldNum" sz="quarter" idx="12"/>
          </p:nvPr>
        </p:nvSpPr>
        <p:spPr/>
        <p:txBody>
          <a:bodyPr/>
          <a:lstStyle/>
          <a:p>
            <a:fld id="{91B1DD31-D98E-4676-A3F6-FF4E4D033D19}" type="slidenum">
              <a:rPr lang="en-GB" smtClean="0"/>
              <a:t>‹#›</a:t>
            </a:fld>
            <a:endParaRPr lang="en-GB"/>
          </a:p>
        </p:txBody>
      </p:sp>
    </p:spTree>
    <p:extLst>
      <p:ext uri="{BB962C8B-B14F-4D97-AF65-F5344CB8AC3E}">
        <p14:creationId xmlns:p14="http://schemas.microsoft.com/office/powerpoint/2010/main" val="1097566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A2DCAB-796C-96D3-3A11-F016DD089C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35470F-22FC-D9E2-2C14-38889394DA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A07676-6339-349D-0FB6-A54B51C540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D94BEA-F34A-49A1-97CE-FFD0C408D4C2}" type="datetimeFigureOut">
              <a:rPr lang="en-GB" smtClean="0"/>
              <a:t>13/06/2026</a:t>
            </a:fld>
            <a:endParaRPr lang="en-GB"/>
          </a:p>
        </p:txBody>
      </p:sp>
      <p:sp>
        <p:nvSpPr>
          <p:cNvPr id="5" name="Footer Placeholder 4">
            <a:extLst>
              <a:ext uri="{FF2B5EF4-FFF2-40B4-BE49-F238E27FC236}">
                <a16:creationId xmlns:a16="http://schemas.microsoft.com/office/drawing/2014/main" id="{F273DEC7-9828-1C38-83BE-053D664177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4327105-5E19-2DFB-6596-C7D7740A96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B1DD31-D98E-4676-A3F6-FF4E4D033D19}" type="slidenum">
              <a:rPr lang="en-GB" smtClean="0"/>
              <a:t>‹#›</a:t>
            </a:fld>
            <a:endParaRPr lang="en-GB"/>
          </a:p>
        </p:txBody>
      </p:sp>
    </p:spTree>
    <p:extLst>
      <p:ext uri="{BB962C8B-B14F-4D97-AF65-F5344CB8AC3E}">
        <p14:creationId xmlns:p14="http://schemas.microsoft.com/office/powerpoint/2010/main" val="32851601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ickkids.ca/en/patients-visitors/care-philosophy/" TargetMode="External"/><Relationship Id="rId2" Type="http://schemas.openxmlformats.org/officeDocument/2006/relationships/hyperlink" Target="https://www.oaklandsclassroomresources.co.uk/" TargetMode="External"/><Relationship Id="rId1" Type="http://schemas.openxmlformats.org/officeDocument/2006/relationships/slideLayout" Target="../slideLayouts/slideLayout2.xml"/><Relationship Id="rId4" Type="http://schemas.openxmlformats.org/officeDocument/2006/relationships/hyperlink" Target="https://www.mdpi.com/2072-6643/11/8/195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CCFF"/>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EC883A-F59F-5961-5653-40B8332306FA}"/>
              </a:ext>
            </a:extLst>
          </p:cNvPr>
          <p:cNvSpPr>
            <a:spLocks noGrp="1"/>
          </p:cNvSpPr>
          <p:nvPr>
            <p:ph idx="1"/>
          </p:nvPr>
        </p:nvSpPr>
        <p:spPr>
          <a:xfrm>
            <a:off x="185057" y="225425"/>
            <a:ext cx="2209800" cy="830490"/>
          </a:xfrm>
        </p:spPr>
        <p:txBody>
          <a:bodyPr>
            <a:normAutofit lnSpcReduction="10000"/>
          </a:bodyPr>
          <a:lstStyle/>
          <a:p>
            <a:pPr marL="0" indent="0">
              <a:buNone/>
            </a:pPr>
            <a:r>
              <a:rPr lang="en-GB" sz="1200" dirty="0"/>
              <a:t>Student Number: 2520856</a:t>
            </a:r>
          </a:p>
          <a:p>
            <a:pPr marL="0" indent="0">
              <a:buNone/>
            </a:pPr>
            <a:r>
              <a:rPr lang="en-GB" sz="1200" dirty="0"/>
              <a:t>Module Code: ECEY5009C</a:t>
            </a:r>
          </a:p>
          <a:p>
            <a:pPr marL="0" indent="0">
              <a:buNone/>
            </a:pPr>
            <a:r>
              <a:rPr lang="en-GB" sz="1200" dirty="0"/>
              <a:t>Word count: 2000 words</a:t>
            </a:r>
          </a:p>
        </p:txBody>
      </p:sp>
      <p:sp>
        <p:nvSpPr>
          <p:cNvPr id="7" name="TextBox 6">
            <a:extLst>
              <a:ext uri="{FF2B5EF4-FFF2-40B4-BE49-F238E27FC236}">
                <a16:creationId xmlns:a16="http://schemas.microsoft.com/office/drawing/2014/main" id="{2CA06757-6074-EAA4-77B4-A8E39057B226}"/>
              </a:ext>
            </a:extLst>
          </p:cNvPr>
          <p:cNvSpPr txBox="1"/>
          <p:nvPr/>
        </p:nvSpPr>
        <p:spPr>
          <a:xfrm>
            <a:off x="3069771" y="4867870"/>
            <a:ext cx="6569760" cy="923330"/>
          </a:xfrm>
          <a:prstGeom prst="rect">
            <a:avLst/>
          </a:prstGeom>
          <a:noFill/>
          <a:ln w="38100">
            <a:solidFill>
              <a:srgbClr val="FFFFCC"/>
            </a:solidFill>
          </a:ln>
        </p:spPr>
        <p:txBody>
          <a:bodyPr wrap="square" rtlCol="0">
            <a:spAutoFit/>
          </a:bodyPr>
          <a:lstStyle/>
          <a:p>
            <a:pPr algn="ctr"/>
            <a:r>
              <a:rPr lang="en-GB" b="1" dirty="0"/>
              <a:t>I confirm that I have not used any AI tools in the research and creation of this assignment. I confirm that I have not presented any AI generated materials as my own work.</a:t>
            </a:r>
          </a:p>
        </p:txBody>
      </p:sp>
      <p:sp>
        <p:nvSpPr>
          <p:cNvPr id="12" name="Rectangle: Rounded Corners 11">
            <a:extLst>
              <a:ext uri="{FF2B5EF4-FFF2-40B4-BE49-F238E27FC236}">
                <a16:creationId xmlns:a16="http://schemas.microsoft.com/office/drawing/2014/main" id="{32D78EBC-63DF-FAF9-F38C-C2CF686F7AD0}"/>
              </a:ext>
            </a:extLst>
          </p:cNvPr>
          <p:cNvSpPr/>
          <p:nvPr/>
        </p:nvSpPr>
        <p:spPr>
          <a:xfrm>
            <a:off x="2947090" y="2446564"/>
            <a:ext cx="6815123" cy="1964871"/>
          </a:xfrm>
          <a:prstGeom prst="roundRect">
            <a:avLst/>
          </a:prstGeom>
          <a:solidFill>
            <a:srgbClr val="FFFF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99CC"/>
                </a:solidFill>
                <a:latin typeface="Amasis MT Pro Black" panose="020F0502020204030204" pitchFamily="18" charset="0"/>
                <a:cs typeface="Aharoni" panose="020F0502020204030204" pitchFamily="2" charset="-79"/>
              </a:rPr>
              <a:t>Well-being, Care, Health and lifestyle in early years</a:t>
            </a:r>
          </a:p>
        </p:txBody>
      </p:sp>
    </p:spTree>
    <p:extLst>
      <p:ext uri="{BB962C8B-B14F-4D97-AF65-F5344CB8AC3E}">
        <p14:creationId xmlns:p14="http://schemas.microsoft.com/office/powerpoint/2010/main" val="536857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2E6A0DE-8A46-4C85-B3EF-C4EC54ECCF6F}"/>
              </a:ext>
            </a:extLst>
          </p:cNvPr>
          <p:cNvSpPr/>
          <p:nvPr/>
        </p:nvSpPr>
        <p:spPr>
          <a:xfrm>
            <a:off x="92531" y="179157"/>
            <a:ext cx="6815808" cy="2079630"/>
          </a:xfrm>
          <a:prstGeom prst="roundRect">
            <a:avLst/>
          </a:prstGeom>
          <a:solidFill>
            <a:srgbClr val="FF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Well-being in the early years is vital for children’s development, learning, and future success. Early childhood is a key period for developing physical, emotional, social, and cognitive foundations. Positive well-being helps children feel safe, valued, and confident, supporting learning, exploration, and relationship-building (Department for Education [DfE], 2024). Children with good well-being are more likely to develop resilience, self-esteem, and communication skills that contribute to positive educational outcomes. Secure attachments with parents, caregivers, and practitioners also promote emotional well-being and healthy brain development (Bowlby, 1988). Research shows that positive early well-being is linked to improved academic achievement and better mental health later in life (Public Health England, 2021). Therefore, early years settings should provide nurturing environments, play opportunities, and strong family partnerships to support lifelong learning and development.</a:t>
            </a:r>
          </a:p>
        </p:txBody>
      </p:sp>
      <p:sp>
        <p:nvSpPr>
          <p:cNvPr id="5" name="Rectangle: Rounded Corners 4">
            <a:extLst>
              <a:ext uri="{FF2B5EF4-FFF2-40B4-BE49-F238E27FC236}">
                <a16:creationId xmlns:a16="http://schemas.microsoft.com/office/drawing/2014/main" id="{93492152-AA52-4E3C-B3CC-F91D3362D6ED}"/>
              </a:ext>
            </a:extLst>
          </p:cNvPr>
          <p:cNvSpPr/>
          <p:nvPr/>
        </p:nvSpPr>
        <p:spPr>
          <a:xfrm>
            <a:off x="65116" y="2414716"/>
            <a:ext cx="6815808" cy="2096988"/>
          </a:xfrm>
          <a:prstGeom prst="roundRect">
            <a:avLst/>
          </a:prstGeom>
          <a:solidFill>
            <a:srgbClr val="FFCC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The effects of well-being in the early years are significant and influence development throughout life. Positive well-being supports physical health, emotional stability, social competence, and cognitive growth. Children with high levels of well-being are more likely to engage confidently in learning, build positive relationships, and demonstrate resilience (Department for Education [DfE], 2024). Emotional well-being helps children regulate feelings, manage stress, and develop self-confidence. In contrast, poor well-being can negatively affect behaviour, concentration, and learning outcomes, leading to later educational and social difficulties (Public Health England, 2021). Secure attachments with caregivers promote self-esteem and emotional security, contributing to future success (Bowlby, 1988). By creating supportive environments, early years practitioners can promote well-being, helping children achieve positive educational, social, and mental health outcomes throughout life.</a:t>
            </a:r>
          </a:p>
        </p:txBody>
      </p:sp>
      <p:sp>
        <p:nvSpPr>
          <p:cNvPr id="2" name="Title 1">
            <a:extLst>
              <a:ext uri="{FF2B5EF4-FFF2-40B4-BE49-F238E27FC236}">
                <a16:creationId xmlns:a16="http://schemas.microsoft.com/office/drawing/2014/main" id="{3C11DF98-8987-52B2-2833-53932E222075}"/>
              </a:ext>
            </a:extLst>
          </p:cNvPr>
          <p:cNvSpPr>
            <a:spLocks noGrp="1"/>
          </p:cNvSpPr>
          <p:nvPr>
            <p:ph type="ctrTitle"/>
          </p:nvPr>
        </p:nvSpPr>
        <p:spPr>
          <a:xfrm>
            <a:off x="7759105" y="69074"/>
            <a:ext cx="3580769" cy="763811"/>
          </a:xfrm>
          <a:noFill/>
        </p:spPr>
        <p:txBody>
          <a:bodyPr>
            <a:normAutofit/>
          </a:bodyPr>
          <a:lstStyle/>
          <a:p>
            <a:r>
              <a:rPr lang="en-GB" sz="1600" dirty="0">
                <a:solidFill>
                  <a:srgbClr val="FF99CC"/>
                </a:solidFill>
                <a:latin typeface="ADLaM Display" panose="02010000000000000000" pitchFamily="2" charset="0"/>
                <a:ea typeface="ADLaM Display" panose="02010000000000000000" pitchFamily="2" charset="0"/>
                <a:cs typeface="ADLaM Display" panose="02010000000000000000" pitchFamily="2" charset="0"/>
              </a:rPr>
              <a:t>Well-being</a:t>
            </a:r>
            <a:r>
              <a:rPr lang="en-GB" sz="1600" dirty="0">
                <a:latin typeface="ADLaM Display" panose="02010000000000000000" pitchFamily="2" charset="0"/>
                <a:ea typeface="ADLaM Display" panose="02010000000000000000" pitchFamily="2" charset="0"/>
                <a:cs typeface="ADLaM Display" panose="02010000000000000000" pitchFamily="2" charset="0"/>
              </a:rPr>
              <a:t>, Care, Health and Lifestyle in Early Years Education</a:t>
            </a:r>
            <a:br>
              <a:rPr lang="en-GB" sz="1600" dirty="0">
                <a:latin typeface="ADLaM Display" panose="02010000000000000000" pitchFamily="2" charset="0"/>
                <a:ea typeface="ADLaM Display" panose="02010000000000000000" pitchFamily="2" charset="0"/>
                <a:cs typeface="ADLaM Display" panose="02010000000000000000" pitchFamily="2" charset="0"/>
              </a:rPr>
            </a:br>
            <a:r>
              <a:rPr lang="en-GB" sz="1600" dirty="0">
                <a:latin typeface="ADLaM Display" panose="02010000000000000000" pitchFamily="2" charset="0"/>
                <a:ea typeface="ADLaM Display" panose="02010000000000000000" pitchFamily="2" charset="0"/>
                <a:cs typeface="ADLaM Display" panose="02010000000000000000" pitchFamily="2" charset="0"/>
              </a:rPr>
              <a:t>ECEY5009C</a:t>
            </a:r>
          </a:p>
        </p:txBody>
      </p:sp>
      <p:sp>
        <p:nvSpPr>
          <p:cNvPr id="10" name="TextBox 9">
            <a:extLst>
              <a:ext uri="{FF2B5EF4-FFF2-40B4-BE49-F238E27FC236}">
                <a16:creationId xmlns:a16="http://schemas.microsoft.com/office/drawing/2014/main" id="{24DF916A-D257-39F5-AE29-21B20F2C96AD}"/>
              </a:ext>
            </a:extLst>
          </p:cNvPr>
          <p:cNvSpPr txBox="1"/>
          <p:nvPr/>
        </p:nvSpPr>
        <p:spPr>
          <a:xfrm>
            <a:off x="1803143" y="179157"/>
            <a:ext cx="3394584" cy="307777"/>
          </a:xfrm>
          <a:prstGeom prst="rect">
            <a:avLst/>
          </a:prstGeom>
          <a:noFill/>
        </p:spPr>
        <p:txBody>
          <a:bodyPr wrap="none" rtlCol="0">
            <a:spAutoFit/>
          </a:bodyPr>
          <a:lstStyle/>
          <a:p>
            <a:r>
              <a:rPr lang="en-GB" sz="1400" b="1" dirty="0"/>
              <a:t>The importance of well-being in early years</a:t>
            </a:r>
          </a:p>
        </p:txBody>
      </p:sp>
      <p:sp>
        <p:nvSpPr>
          <p:cNvPr id="13" name="TextBox 12">
            <a:extLst>
              <a:ext uri="{FF2B5EF4-FFF2-40B4-BE49-F238E27FC236}">
                <a16:creationId xmlns:a16="http://schemas.microsoft.com/office/drawing/2014/main" id="{9B4E90D4-31F1-E18D-E3A8-4D895FF07AFE}"/>
              </a:ext>
            </a:extLst>
          </p:cNvPr>
          <p:cNvSpPr txBox="1"/>
          <p:nvPr/>
        </p:nvSpPr>
        <p:spPr>
          <a:xfrm>
            <a:off x="1955841" y="2414716"/>
            <a:ext cx="3034357" cy="307777"/>
          </a:xfrm>
          <a:prstGeom prst="rect">
            <a:avLst/>
          </a:prstGeom>
          <a:noFill/>
        </p:spPr>
        <p:txBody>
          <a:bodyPr wrap="none" rtlCol="0">
            <a:spAutoFit/>
          </a:bodyPr>
          <a:lstStyle/>
          <a:p>
            <a:r>
              <a:rPr lang="en-GB" sz="1400" b="1" dirty="0"/>
              <a:t>The effects of well-being in early years</a:t>
            </a:r>
          </a:p>
        </p:txBody>
      </p:sp>
      <p:sp>
        <p:nvSpPr>
          <p:cNvPr id="14" name="Rectangle: Rounded Corners 13">
            <a:extLst>
              <a:ext uri="{FF2B5EF4-FFF2-40B4-BE49-F238E27FC236}">
                <a16:creationId xmlns:a16="http://schemas.microsoft.com/office/drawing/2014/main" id="{68E413DE-8965-5DA9-47BE-52E9D535D398}"/>
              </a:ext>
            </a:extLst>
          </p:cNvPr>
          <p:cNvSpPr/>
          <p:nvPr/>
        </p:nvSpPr>
        <p:spPr>
          <a:xfrm>
            <a:off x="92532" y="4667633"/>
            <a:ext cx="6815808" cy="2079630"/>
          </a:xfrm>
          <a:prstGeom prst="roundRect">
            <a:avLst/>
          </a:prstGeom>
          <a:solidFill>
            <a:srgbClr val="FFC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Well-being is a central principle of the Curriculum for Wales and is essential for children’s holistic development. It includes emotional, physical, social, and mental health, all of which influence learning, relationships, and resilience. Children with positive well-being are more likely to engage in learning, develop confidence, and build secure relationships (Dodge et al., 2012). The Curriculum for Wales promotes well-being through the Health and Well-being Area of Learning and Experience, supporting children’s understanding of emotions, relationships, and healthy lifestyles (Welsh Government, 2022). This aligns with the curriculum’s aim of developing healthy, confident individuals. Research links early well-being to improved educational achievement, mental health, and social competence (OECD, 2015). Practitioners and families play key roles in fostering well-being, creating a foundation for lifelong learning, resilience, and life satisfaction.</a:t>
            </a:r>
          </a:p>
        </p:txBody>
      </p:sp>
      <p:sp>
        <p:nvSpPr>
          <p:cNvPr id="15" name="TextBox 14">
            <a:extLst>
              <a:ext uri="{FF2B5EF4-FFF2-40B4-BE49-F238E27FC236}">
                <a16:creationId xmlns:a16="http://schemas.microsoft.com/office/drawing/2014/main" id="{F9A67D7C-C567-23E5-C888-E070F52FD8CC}"/>
              </a:ext>
            </a:extLst>
          </p:cNvPr>
          <p:cNvSpPr txBox="1"/>
          <p:nvPr/>
        </p:nvSpPr>
        <p:spPr>
          <a:xfrm>
            <a:off x="2174367" y="4667633"/>
            <a:ext cx="2652136" cy="307777"/>
          </a:xfrm>
          <a:prstGeom prst="rect">
            <a:avLst/>
          </a:prstGeom>
          <a:noFill/>
        </p:spPr>
        <p:txBody>
          <a:bodyPr wrap="none" rtlCol="0">
            <a:spAutoFit/>
          </a:bodyPr>
          <a:lstStyle/>
          <a:p>
            <a:r>
              <a:rPr lang="en-GB" sz="1400" b="1" dirty="0"/>
              <a:t>Links to the Curriculum for Wales</a:t>
            </a:r>
          </a:p>
        </p:txBody>
      </p:sp>
      <p:sp>
        <p:nvSpPr>
          <p:cNvPr id="16" name="Rectangle: Rounded Corners 15">
            <a:extLst>
              <a:ext uri="{FF2B5EF4-FFF2-40B4-BE49-F238E27FC236}">
                <a16:creationId xmlns:a16="http://schemas.microsoft.com/office/drawing/2014/main" id="{157EA31D-3745-4124-69B1-8170B54C9F06}"/>
              </a:ext>
            </a:extLst>
          </p:cNvPr>
          <p:cNvSpPr/>
          <p:nvPr/>
        </p:nvSpPr>
        <p:spPr>
          <a:xfrm>
            <a:off x="6999511" y="4754948"/>
            <a:ext cx="5099953" cy="1905000"/>
          </a:xfrm>
          <a:prstGeom prst="roundRect">
            <a:avLst/>
          </a:prstGeom>
          <a:solidFill>
            <a:srgbClr val="BDE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Well-being in the early years refers to children’s emotional, physical, social, and mental health and how these areas support overall development. It is a holistic concept where all aspects of development are interconnected. Secure relationships, positive interactions, and a sense of belonging are key factors that help children feel safe and confident (Dodge et al., 2012). Physical well-being includes nutrition, sleep, and health care, while emotional and social well-being involve managing feelings and building relationships. The World Health Organization (2020) defines well-being as a positive state that enables individuals to cope with challenges and thrive. Early years settings promote well-being by providing safe, nurturing environments.</a:t>
            </a:r>
          </a:p>
        </p:txBody>
      </p:sp>
      <p:sp>
        <p:nvSpPr>
          <p:cNvPr id="18" name="TextBox 17">
            <a:extLst>
              <a:ext uri="{FF2B5EF4-FFF2-40B4-BE49-F238E27FC236}">
                <a16:creationId xmlns:a16="http://schemas.microsoft.com/office/drawing/2014/main" id="{3D387A97-75D8-38E1-23E0-732F951F457C}"/>
              </a:ext>
            </a:extLst>
          </p:cNvPr>
          <p:cNvSpPr txBox="1"/>
          <p:nvPr/>
        </p:nvSpPr>
        <p:spPr>
          <a:xfrm>
            <a:off x="9150793" y="4667632"/>
            <a:ext cx="866840" cy="307777"/>
          </a:xfrm>
          <a:prstGeom prst="rect">
            <a:avLst/>
          </a:prstGeom>
          <a:noFill/>
        </p:spPr>
        <p:txBody>
          <a:bodyPr wrap="none" rtlCol="0">
            <a:spAutoFit/>
          </a:bodyPr>
          <a:lstStyle/>
          <a:p>
            <a:r>
              <a:rPr lang="en-GB" sz="1400" b="1" dirty="0"/>
              <a:t>Concepts</a:t>
            </a:r>
          </a:p>
        </p:txBody>
      </p:sp>
      <p:pic>
        <p:nvPicPr>
          <p:cNvPr id="2056" name="Picture 8" descr="How to Promote Children's Health and Wellbeing in Early Years - Twinkl">
            <a:extLst>
              <a:ext uri="{FF2B5EF4-FFF2-40B4-BE49-F238E27FC236}">
                <a16:creationId xmlns:a16="http://schemas.microsoft.com/office/drawing/2014/main" id="{EC66F0E5-76F8-14DD-F821-481298460B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19731" y="1120773"/>
            <a:ext cx="3203440" cy="3203440"/>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359CEFF2-7A3A-2F0F-DC9F-C37F1513F2BF}"/>
              </a:ext>
            </a:extLst>
          </p:cNvPr>
          <p:cNvSpPr txBox="1"/>
          <p:nvPr/>
        </p:nvSpPr>
        <p:spPr>
          <a:xfrm>
            <a:off x="8545287" y="4322852"/>
            <a:ext cx="2351314" cy="261610"/>
          </a:xfrm>
          <a:prstGeom prst="rect">
            <a:avLst/>
          </a:prstGeom>
          <a:noFill/>
        </p:spPr>
        <p:txBody>
          <a:bodyPr wrap="square" rtlCol="0">
            <a:spAutoFit/>
          </a:bodyPr>
          <a:lstStyle/>
          <a:p>
            <a:r>
              <a:rPr lang="en-GB" sz="1100" dirty="0"/>
              <a:t>(Oaklands Classroom Resources, n.d.)</a:t>
            </a:r>
          </a:p>
        </p:txBody>
      </p:sp>
    </p:spTree>
    <p:extLst>
      <p:ext uri="{BB962C8B-B14F-4D97-AF65-F5344CB8AC3E}">
        <p14:creationId xmlns:p14="http://schemas.microsoft.com/office/powerpoint/2010/main" val="2290244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DDA7B8-65C8-7C8F-DCBF-EF531D7C6C1A}"/>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957268F-D6C3-0F71-565F-FE6D0A4FEA4E}"/>
              </a:ext>
            </a:extLst>
          </p:cNvPr>
          <p:cNvSpPr/>
          <p:nvPr/>
        </p:nvSpPr>
        <p:spPr>
          <a:xfrm>
            <a:off x="92532" y="181774"/>
            <a:ext cx="6815808" cy="2139044"/>
          </a:xfrm>
          <a:prstGeom prst="roundRect">
            <a:avLst/>
          </a:prstGeom>
          <a:solidFill>
            <a:srgbClr val="FF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Care is a fundamental aspect of early years practice, supporting children's development and well-being. High-quality care provides a safe, nurturing environment where children can grow, learn, and thrive. As young children depend on adults to meet their physical, emotional, and social needs, responsive and consistent care is essential for healthy development (Department for Education [DfE], 2024). Effective care fosters security and trust, forming the basis of positive relationships and emotional resilience. Secure attachments with caregivers are also vital for emotional well-being and future social competence (Bowlby, 1988). Care supports physical health by meeting nutritional, hygiene, and safety needs. Inclusive, respectful care and strong family partnerships help children feel valued, confident, and able to reach their full potential (National Scientific Council on the Developing Child, 2020).</a:t>
            </a:r>
          </a:p>
        </p:txBody>
      </p:sp>
      <p:sp>
        <p:nvSpPr>
          <p:cNvPr id="5" name="Rectangle: Rounded Corners 4">
            <a:extLst>
              <a:ext uri="{FF2B5EF4-FFF2-40B4-BE49-F238E27FC236}">
                <a16:creationId xmlns:a16="http://schemas.microsoft.com/office/drawing/2014/main" id="{7168E6E0-F019-F53A-E46D-4DF17535615E}"/>
              </a:ext>
            </a:extLst>
          </p:cNvPr>
          <p:cNvSpPr/>
          <p:nvPr/>
        </p:nvSpPr>
        <p:spPr>
          <a:xfrm>
            <a:off x="92531" y="2528462"/>
            <a:ext cx="6815808" cy="2057400"/>
          </a:xfrm>
          <a:prstGeom prst="roundRect">
            <a:avLst/>
          </a:prstGeom>
          <a:solidFill>
            <a:srgbClr val="FFCC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The effects of care in the early years are significant and influence children's development, well-being, and future outcomes. High-quality care provides emotional security, stability, and opportunities to develop essential life skills. Children who receive consistent and responsive care are more likely to build positive relationships, self-confidence, and resilience (Elfer et al., 2018). Care also supports cognitive development, as children who feel safe and supported are better able to concentrate, explore, and engage in learning (Nutbrown, 2021). Positive care experiences promote emotional well-being, while poor-quality care may lead to behavioural difficulties, low self-esteem, and developmental delays. Early experiences and relationships play a crucial role in shaping brain development and future outcomes (Shonkoff &amp; Phillips, 2000). Therefore, nurturing care provides a strong foundation for healthy growth, educational achievement, and lifelong well-being.</a:t>
            </a:r>
          </a:p>
        </p:txBody>
      </p:sp>
      <p:sp>
        <p:nvSpPr>
          <p:cNvPr id="2" name="Title 1">
            <a:extLst>
              <a:ext uri="{FF2B5EF4-FFF2-40B4-BE49-F238E27FC236}">
                <a16:creationId xmlns:a16="http://schemas.microsoft.com/office/drawing/2014/main" id="{9ED7D5AB-61E8-9CC6-00E8-7AC1AD7BDFB0}"/>
              </a:ext>
            </a:extLst>
          </p:cNvPr>
          <p:cNvSpPr>
            <a:spLocks noGrp="1"/>
          </p:cNvSpPr>
          <p:nvPr>
            <p:ph type="ctrTitle"/>
          </p:nvPr>
        </p:nvSpPr>
        <p:spPr>
          <a:xfrm>
            <a:off x="7816622" y="90718"/>
            <a:ext cx="3506561" cy="732964"/>
          </a:xfrm>
          <a:noFill/>
        </p:spPr>
        <p:txBody>
          <a:bodyPr>
            <a:noAutofit/>
          </a:bodyPr>
          <a:lstStyle/>
          <a:p>
            <a:r>
              <a:rPr lang="en-GB" sz="1600" dirty="0">
                <a:latin typeface="ADLaM Display" panose="02010000000000000000" pitchFamily="2" charset="0"/>
                <a:ea typeface="ADLaM Display" panose="02010000000000000000" pitchFamily="2" charset="0"/>
                <a:cs typeface="ADLaM Display" panose="02010000000000000000" pitchFamily="2" charset="0"/>
              </a:rPr>
              <a:t>Well-being, </a:t>
            </a:r>
            <a:r>
              <a:rPr lang="en-GB" sz="1600" dirty="0">
                <a:solidFill>
                  <a:srgbClr val="FF99CC"/>
                </a:solidFill>
                <a:latin typeface="ADLaM Display" panose="02010000000000000000" pitchFamily="2" charset="0"/>
                <a:ea typeface="ADLaM Display" panose="02010000000000000000" pitchFamily="2" charset="0"/>
                <a:cs typeface="ADLaM Display" panose="02010000000000000000" pitchFamily="2" charset="0"/>
              </a:rPr>
              <a:t>Care</a:t>
            </a:r>
            <a:r>
              <a:rPr lang="en-GB" sz="1600" dirty="0">
                <a:latin typeface="ADLaM Display" panose="02010000000000000000" pitchFamily="2" charset="0"/>
                <a:ea typeface="ADLaM Display" panose="02010000000000000000" pitchFamily="2" charset="0"/>
                <a:cs typeface="ADLaM Display" panose="02010000000000000000" pitchFamily="2" charset="0"/>
              </a:rPr>
              <a:t>, Health and Lifestyle in Early Years Education</a:t>
            </a:r>
            <a:br>
              <a:rPr lang="en-GB" sz="1600" dirty="0">
                <a:latin typeface="ADLaM Display" panose="02010000000000000000" pitchFamily="2" charset="0"/>
                <a:ea typeface="ADLaM Display" panose="02010000000000000000" pitchFamily="2" charset="0"/>
                <a:cs typeface="ADLaM Display" panose="02010000000000000000" pitchFamily="2" charset="0"/>
              </a:rPr>
            </a:br>
            <a:r>
              <a:rPr lang="en-GB" sz="1600" dirty="0">
                <a:latin typeface="ADLaM Display" panose="02010000000000000000" pitchFamily="2" charset="0"/>
                <a:ea typeface="ADLaM Display" panose="02010000000000000000" pitchFamily="2" charset="0"/>
                <a:cs typeface="ADLaM Display" panose="02010000000000000000" pitchFamily="2" charset="0"/>
              </a:rPr>
              <a:t>ECEY5009C</a:t>
            </a:r>
          </a:p>
        </p:txBody>
      </p:sp>
      <p:sp>
        <p:nvSpPr>
          <p:cNvPr id="3" name="TextBox 2">
            <a:extLst>
              <a:ext uri="{FF2B5EF4-FFF2-40B4-BE49-F238E27FC236}">
                <a16:creationId xmlns:a16="http://schemas.microsoft.com/office/drawing/2014/main" id="{2228C868-04DE-633E-F86C-11C975BC6DEC}"/>
              </a:ext>
            </a:extLst>
          </p:cNvPr>
          <p:cNvSpPr txBox="1"/>
          <p:nvPr/>
        </p:nvSpPr>
        <p:spPr>
          <a:xfrm>
            <a:off x="2034778" y="203545"/>
            <a:ext cx="2931315" cy="307777"/>
          </a:xfrm>
          <a:prstGeom prst="rect">
            <a:avLst/>
          </a:prstGeom>
          <a:noFill/>
        </p:spPr>
        <p:txBody>
          <a:bodyPr wrap="none" rtlCol="0">
            <a:spAutoFit/>
          </a:bodyPr>
          <a:lstStyle/>
          <a:p>
            <a:r>
              <a:rPr lang="en-GB" sz="1400" b="1" dirty="0"/>
              <a:t>The importance of care in early years</a:t>
            </a:r>
          </a:p>
        </p:txBody>
      </p:sp>
      <p:sp>
        <p:nvSpPr>
          <p:cNvPr id="6" name="TextBox 5">
            <a:extLst>
              <a:ext uri="{FF2B5EF4-FFF2-40B4-BE49-F238E27FC236}">
                <a16:creationId xmlns:a16="http://schemas.microsoft.com/office/drawing/2014/main" id="{83BDDEFD-5B33-288E-4F84-B8B5C5459FED}"/>
              </a:ext>
            </a:extLst>
          </p:cNvPr>
          <p:cNvSpPr txBox="1"/>
          <p:nvPr/>
        </p:nvSpPr>
        <p:spPr>
          <a:xfrm>
            <a:off x="2130769" y="2463820"/>
            <a:ext cx="2591350" cy="307777"/>
          </a:xfrm>
          <a:prstGeom prst="rect">
            <a:avLst/>
          </a:prstGeom>
          <a:noFill/>
        </p:spPr>
        <p:txBody>
          <a:bodyPr wrap="none" rtlCol="0">
            <a:spAutoFit/>
          </a:bodyPr>
          <a:lstStyle/>
          <a:p>
            <a:r>
              <a:rPr lang="en-GB" sz="1400" b="1" dirty="0"/>
              <a:t>The effects of Care in early years</a:t>
            </a:r>
          </a:p>
        </p:txBody>
      </p:sp>
      <p:sp>
        <p:nvSpPr>
          <p:cNvPr id="7" name="Rectangle: Rounded Corners 6">
            <a:extLst>
              <a:ext uri="{FF2B5EF4-FFF2-40B4-BE49-F238E27FC236}">
                <a16:creationId xmlns:a16="http://schemas.microsoft.com/office/drawing/2014/main" id="{2CB57C9D-68A7-7DF3-F4A5-C0B630A83CC8}"/>
              </a:ext>
            </a:extLst>
          </p:cNvPr>
          <p:cNvSpPr/>
          <p:nvPr/>
        </p:nvSpPr>
        <p:spPr>
          <a:xfrm>
            <a:off x="92532" y="4683322"/>
            <a:ext cx="6815808" cy="2139043"/>
          </a:xfrm>
          <a:prstGeom prst="roundRect">
            <a:avLst/>
          </a:prstGeom>
          <a:solidFill>
            <a:srgbClr val="FFC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Care in the early years is fundamental to children’s development and aligns closely with the Curriculum for Wales, which emphasises well-being, relationships, and holistic learning. High-quality care provides safety, consistency, and emotional security, supporting learning and development. Children who experience warm, responsive care are more likely to develop self-esteem, emotional regulation, and social competence (La Paro &amp; Pianta, 2000). The Curriculum for Wales highlights the importance of nurturing environments through the Health and Well-being Area of Learning and Experience (Welsh Government, 2022). Care supports the four purposes of the curriculum by helping children become healthy, confident individuals. Early caregiving experiences also influence brain development, stress regulation, and learning capacity (Shonkoff &amp; Phillips, 2000). Therefore, care is embedded within the Curriculum for Wales, providing a foundation for emotional security, learning, inclusion, and lifelong well-being.</a:t>
            </a:r>
          </a:p>
        </p:txBody>
      </p:sp>
      <p:sp>
        <p:nvSpPr>
          <p:cNvPr id="9" name="TextBox 8">
            <a:extLst>
              <a:ext uri="{FF2B5EF4-FFF2-40B4-BE49-F238E27FC236}">
                <a16:creationId xmlns:a16="http://schemas.microsoft.com/office/drawing/2014/main" id="{A55579B4-6F8C-31F6-1BEF-B08523F124C5}"/>
              </a:ext>
            </a:extLst>
          </p:cNvPr>
          <p:cNvSpPr txBox="1"/>
          <p:nvPr/>
        </p:nvSpPr>
        <p:spPr>
          <a:xfrm>
            <a:off x="2174367" y="4649177"/>
            <a:ext cx="2652136" cy="307777"/>
          </a:xfrm>
          <a:prstGeom prst="rect">
            <a:avLst/>
          </a:prstGeom>
          <a:noFill/>
        </p:spPr>
        <p:txBody>
          <a:bodyPr wrap="none" rtlCol="0">
            <a:spAutoFit/>
          </a:bodyPr>
          <a:lstStyle/>
          <a:p>
            <a:r>
              <a:rPr lang="en-GB" sz="1400" b="1" dirty="0"/>
              <a:t>Links to the Curriculum for Wales</a:t>
            </a:r>
          </a:p>
        </p:txBody>
      </p:sp>
      <p:sp>
        <p:nvSpPr>
          <p:cNvPr id="10" name="Rectangle: Rounded Corners 9">
            <a:extLst>
              <a:ext uri="{FF2B5EF4-FFF2-40B4-BE49-F238E27FC236}">
                <a16:creationId xmlns:a16="http://schemas.microsoft.com/office/drawing/2014/main" id="{E75928AE-E8A2-12C2-78D9-825264157332}"/>
              </a:ext>
            </a:extLst>
          </p:cNvPr>
          <p:cNvSpPr/>
          <p:nvPr/>
        </p:nvSpPr>
        <p:spPr>
          <a:xfrm>
            <a:off x="6999515" y="4868881"/>
            <a:ext cx="5099953" cy="1905327"/>
          </a:xfrm>
          <a:prstGeom prst="roundRect">
            <a:avLst/>
          </a:prstGeom>
          <a:solidFill>
            <a:srgbClr val="BDE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Care in the early years refers to the provision of safe, nurturing, and responsive support that meets children’s physical, emotional, and developmental needs. It is a key concept in early childhood practice, focusing on building secure relationships, consistency, and trust between children and caregivers. High-quality care supports children’s emotional security, enabling them to explore, learn, and develop confidence (Elfer et al., 2018). Physical care includes meeting needs such as nutrition, hygiene, and safety, while emotional care involves sensitive interactions that support attachment and well-being. According to Bowlby (1988), secure relationships in early life are essential for healthy emotional and social development.</a:t>
            </a:r>
          </a:p>
        </p:txBody>
      </p:sp>
      <p:sp>
        <p:nvSpPr>
          <p:cNvPr id="11" name="TextBox 10">
            <a:extLst>
              <a:ext uri="{FF2B5EF4-FFF2-40B4-BE49-F238E27FC236}">
                <a16:creationId xmlns:a16="http://schemas.microsoft.com/office/drawing/2014/main" id="{E0E1BB0E-AABF-FA4F-EEC5-C13095CE7666}"/>
              </a:ext>
            </a:extLst>
          </p:cNvPr>
          <p:cNvSpPr txBox="1"/>
          <p:nvPr/>
        </p:nvSpPr>
        <p:spPr>
          <a:xfrm>
            <a:off x="9150793" y="4803065"/>
            <a:ext cx="866840" cy="307777"/>
          </a:xfrm>
          <a:prstGeom prst="rect">
            <a:avLst/>
          </a:prstGeom>
          <a:noFill/>
        </p:spPr>
        <p:txBody>
          <a:bodyPr wrap="none" rtlCol="0">
            <a:spAutoFit/>
          </a:bodyPr>
          <a:lstStyle/>
          <a:p>
            <a:r>
              <a:rPr lang="en-GB" sz="1400" b="1" dirty="0"/>
              <a:t>Concepts</a:t>
            </a:r>
          </a:p>
        </p:txBody>
      </p:sp>
      <p:pic>
        <p:nvPicPr>
          <p:cNvPr id="3074" name="Picture 2" descr="Hierarchy Of Needs Maslow Theory">
            <a:extLst>
              <a:ext uri="{FF2B5EF4-FFF2-40B4-BE49-F238E27FC236}">
                <a16:creationId xmlns:a16="http://schemas.microsoft.com/office/drawing/2014/main" id="{1C209E30-1D4F-1F52-4639-7F6FB2E436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4976" y="1368259"/>
            <a:ext cx="3358473" cy="2498898"/>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A6B70A47-8E5A-4571-9121-DF9F73ECAEAA}"/>
              </a:ext>
            </a:extLst>
          </p:cNvPr>
          <p:cNvSpPr txBox="1"/>
          <p:nvPr/>
        </p:nvSpPr>
        <p:spPr>
          <a:xfrm>
            <a:off x="8838540" y="3867157"/>
            <a:ext cx="1491343" cy="261610"/>
          </a:xfrm>
          <a:prstGeom prst="rect">
            <a:avLst/>
          </a:prstGeom>
          <a:noFill/>
        </p:spPr>
        <p:txBody>
          <a:bodyPr wrap="square" rtlCol="0">
            <a:spAutoFit/>
          </a:bodyPr>
          <a:lstStyle/>
          <a:p>
            <a:r>
              <a:rPr lang="en-GB" sz="1100" dirty="0"/>
              <a:t>Maslow, A.H. (1943)</a:t>
            </a:r>
          </a:p>
        </p:txBody>
      </p:sp>
    </p:spTree>
    <p:extLst>
      <p:ext uri="{BB962C8B-B14F-4D97-AF65-F5344CB8AC3E}">
        <p14:creationId xmlns:p14="http://schemas.microsoft.com/office/powerpoint/2010/main" val="782467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B27FB5-7146-FA62-8BFC-81ABB90F7F6F}"/>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C919F089-4F30-E56D-58DC-CDD7C0A9D265}"/>
              </a:ext>
            </a:extLst>
          </p:cNvPr>
          <p:cNvSpPr/>
          <p:nvPr/>
        </p:nvSpPr>
        <p:spPr>
          <a:xfrm>
            <a:off x="92534" y="59870"/>
            <a:ext cx="6815808" cy="1964873"/>
          </a:xfrm>
          <a:prstGeom prst="roundRect">
            <a:avLst/>
          </a:prstGeom>
          <a:solidFill>
            <a:srgbClr val="FF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Health is a fundamental aspect of early childhood development and plays a vital role in shaping future well-being and opportunities. Good health supports physical growth, cognitive development, and participation in learning and social experiences. During this period of rapid brain and body development, access to proper nutrition, healthcare, physical activity, and rest is essential (Black et al., 2017). Healthy children are more likely to achieve developmental milestones, engage positively with others, and develop skills for successful learning. Good health also promotes emotional well-being, helping children feel secure and resilient. According to the World Health Organization (2020), healthy habits established in childhood contribute to lifelong health and reduce future illness. Therefore, promoting health in the early years provides a strong foundation for learning, development, and future success.</a:t>
            </a:r>
          </a:p>
        </p:txBody>
      </p:sp>
      <p:sp>
        <p:nvSpPr>
          <p:cNvPr id="5" name="Rectangle: Rounded Corners 4">
            <a:extLst>
              <a:ext uri="{FF2B5EF4-FFF2-40B4-BE49-F238E27FC236}">
                <a16:creationId xmlns:a16="http://schemas.microsoft.com/office/drawing/2014/main" id="{19C7B93A-02EF-A37F-B384-9C0A7E28311C}"/>
              </a:ext>
            </a:extLst>
          </p:cNvPr>
          <p:cNvSpPr/>
          <p:nvPr/>
        </p:nvSpPr>
        <p:spPr>
          <a:xfrm>
            <a:off x="92531" y="2090306"/>
            <a:ext cx="6815808" cy="2344385"/>
          </a:xfrm>
          <a:prstGeom prst="roundRect">
            <a:avLst/>
          </a:prstGeom>
          <a:solidFill>
            <a:srgbClr val="FFCC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The effects of health in the early years are crucial for children’s development and long-term well-being. Good health supports physical growth, cognitive development, emotional well-being, and social participation. Children with positive health outcomes are more likely to attend early years settings regularly, engage in learning, and achieve developmental milestones (Marmot et al., 2010). Adequate nutrition, physical activity, sleep, and access to healthcare all contribute to healthy development and stronger immune systems. Health also supports brain development, which is essential for memory, learning, and communication (</a:t>
            </a:r>
            <a:r>
              <a:rPr lang="en-GB" sz="1100" dirty="0" err="1">
                <a:solidFill>
                  <a:schemeClr val="tx1"/>
                </a:solidFill>
              </a:rPr>
              <a:t>Center</a:t>
            </a:r>
            <a:r>
              <a:rPr lang="en-GB" sz="1100" dirty="0">
                <a:solidFill>
                  <a:schemeClr val="tx1"/>
                </a:solidFill>
              </a:rPr>
              <a:t> on the Developing Child, 2016). In contrast, poor health, including illness, poor nutrition, or limited healthcare access, can lead to developmental delays, reduced concentration, and lower educational achievement. It can also negatively affect emotional well-being, increasing anxiety, low self-esteem, and difficulties in peer relationships. Early intervention and health promotion are therefore essential. Early years practitioners play a key role in promoting healthy lifestyles and working with families and health professionals. Overall, early health has lifelong effects on education, mental health, and quality of life.</a:t>
            </a:r>
          </a:p>
        </p:txBody>
      </p:sp>
      <p:sp>
        <p:nvSpPr>
          <p:cNvPr id="8" name="Rectangle: Rounded Corners 7">
            <a:extLst>
              <a:ext uri="{FF2B5EF4-FFF2-40B4-BE49-F238E27FC236}">
                <a16:creationId xmlns:a16="http://schemas.microsoft.com/office/drawing/2014/main" id="{5C088E26-DBF2-F0F6-0E28-8CD950C05BF4}"/>
              </a:ext>
            </a:extLst>
          </p:cNvPr>
          <p:cNvSpPr/>
          <p:nvPr/>
        </p:nvSpPr>
        <p:spPr>
          <a:xfrm>
            <a:off x="92531" y="4525001"/>
            <a:ext cx="6815808" cy="2247474"/>
          </a:xfrm>
          <a:prstGeom prst="roundRect">
            <a:avLst/>
          </a:prstGeom>
          <a:solidFill>
            <a:srgbClr val="FFC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Health in the early years is a central element of the Curriculum for Wales, which promotes children as healthy, confident individuals. Good health supports physical growth, emotional well-being, and cognitive development, enabling full participation in learning and social experiences. Within the Curriculum for Wales, Health and Well-being is one of the six Areas of Learning and Experience (</a:t>
            </a:r>
            <a:r>
              <a:rPr lang="en-GB" sz="1100" dirty="0" err="1">
                <a:solidFill>
                  <a:schemeClr val="tx1"/>
                </a:solidFill>
              </a:rPr>
              <a:t>AoLEs</a:t>
            </a:r>
            <a:r>
              <a:rPr lang="en-GB" sz="1100" dirty="0">
                <a:solidFill>
                  <a:schemeClr val="tx1"/>
                </a:solidFill>
              </a:rPr>
              <a:t>), highlighting the importance of healthy lifestyles from an early age (Welsh Government, 2022). It encourages children to understand how choices such as nutrition, physical activity, sleep, and emotional regulation affect health, while also developing resilience, self-awareness, and decision-making skills. The curriculum supports the four purposes by helping children become healthy, confident individuals ready for life. Early years settings also provide opportunities for outdoor play, physical activity, and social interaction, improving overall health and well-being (Donaldson, 2015). Practitioners play a key role in modelling healthy behaviours and supporting families to maintain consistent health practices. Therefore, health in early years is a key educational priority within the Curriculum for Wales, forming the foundation for lifelong well-being and success.</a:t>
            </a:r>
          </a:p>
        </p:txBody>
      </p:sp>
      <p:sp>
        <p:nvSpPr>
          <p:cNvPr id="2" name="Title 1">
            <a:extLst>
              <a:ext uri="{FF2B5EF4-FFF2-40B4-BE49-F238E27FC236}">
                <a16:creationId xmlns:a16="http://schemas.microsoft.com/office/drawing/2014/main" id="{08A0C036-8946-BA54-ECA1-D9EFCAC36628}"/>
              </a:ext>
            </a:extLst>
          </p:cNvPr>
          <p:cNvSpPr>
            <a:spLocks noGrp="1"/>
          </p:cNvSpPr>
          <p:nvPr>
            <p:ph type="ctrTitle"/>
          </p:nvPr>
        </p:nvSpPr>
        <p:spPr>
          <a:xfrm>
            <a:off x="7860164" y="43541"/>
            <a:ext cx="3419475" cy="756809"/>
          </a:xfrm>
          <a:noFill/>
        </p:spPr>
        <p:txBody>
          <a:bodyPr>
            <a:normAutofit/>
          </a:bodyPr>
          <a:lstStyle/>
          <a:p>
            <a:r>
              <a:rPr lang="en-GB" sz="1600" dirty="0">
                <a:latin typeface="ADLaM Display" panose="02010000000000000000" pitchFamily="2" charset="0"/>
                <a:ea typeface="ADLaM Display" panose="02010000000000000000" pitchFamily="2" charset="0"/>
                <a:cs typeface="ADLaM Display" panose="02010000000000000000" pitchFamily="2" charset="0"/>
              </a:rPr>
              <a:t>Well-being, Care, </a:t>
            </a:r>
            <a:r>
              <a:rPr lang="en-GB" sz="1600" dirty="0">
                <a:solidFill>
                  <a:srgbClr val="FF99CC"/>
                </a:solidFill>
                <a:latin typeface="ADLaM Display" panose="02010000000000000000" pitchFamily="2" charset="0"/>
                <a:ea typeface="ADLaM Display" panose="02010000000000000000" pitchFamily="2" charset="0"/>
                <a:cs typeface="ADLaM Display" panose="02010000000000000000" pitchFamily="2" charset="0"/>
              </a:rPr>
              <a:t>Health </a:t>
            </a:r>
            <a:r>
              <a:rPr lang="en-GB" sz="1600" dirty="0">
                <a:latin typeface="ADLaM Display" panose="02010000000000000000" pitchFamily="2" charset="0"/>
                <a:ea typeface="ADLaM Display" panose="02010000000000000000" pitchFamily="2" charset="0"/>
                <a:cs typeface="ADLaM Display" panose="02010000000000000000" pitchFamily="2" charset="0"/>
              </a:rPr>
              <a:t>and Lifestyle in Early Years Education</a:t>
            </a:r>
            <a:br>
              <a:rPr lang="en-GB" sz="1600" dirty="0">
                <a:latin typeface="ADLaM Display" panose="02010000000000000000" pitchFamily="2" charset="0"/>
                <a:ea typeface="ADLaM Display" panose="02010000000000000000" pitchFamily="2" charset="0"/>
                <a:cs typeface="ADLaM Display" panose="02010000000000000000" pitchFamily="2" charset="0"/>
              </a:rPr>
            </a:br>
            <a:r>
              <a:rPr lang="en-GB" sz="1600" dirty="0">
                <a:latin typeface="ADLaM Display" panose="02010000000000000000" pitchFamily="2" charset="0"/>
                <a:ea typeface="ADLaM Display" panose="02010000000000000000" pitchFamily="2" charset="0"/>
                <a:cs typeface="ADLaM Display" panose="02010000000000000000" pitchFamily="2" charset="0"/>
              </a:rPr>
              <a:t>ECEY5009C</a:t>
            </a:r>
          </a:p>
        </p:txBody>
      </p:sp>
      <p:sp>
        <p:nvSpPr>
          <p:cNvPr id="3" name="TextBox 2">
            <a:extLst>
              <a:ext uri="{FF2B5EF4-FFF2-40B4-BE49-F238E27FC236}">
                <a16:creationId xmlns:a16="http://schemas.microsoft.com/office/drawing/2014/main" id="{98D196DD-0BF7-788D-60DB-117704A58A4F}"/>
              </a:ext>
            </a:extLst>
          </p:cNvPr>
          <p:cNvSpPr txBox="1"/>
          <p:nvPr/>
        </p:nvSpPr>
        <p:spPr>
          <a:xfrm>
            <a:off x="2133233" y="2024743"/>
            <a:ext cx="2734403" cy="307777"/>
          </a:xfrm>
          <a:prstGeom prst="rect">
            <a:avLst/>
          </a:prstGeom>
          <a:noFill/>
        </p:spPr>
        <p:txBody>
          <a:bodyPr wrap="none" rtlCol="0">
            <a:spAutoFit/>
          </a:bodyPr>
          <a:lstStyle/>
          <a:p>
            <a:r>
              <a:rPr lang="en-GB" sz="1400" b="1" dirty="0"/>
              <a:t>The effects of health in early years</a:t>
            </a:r>
          </a:p>
        </p:txBody>
      </p:sp>
      <p:sp>
        <p:nvSpPr>
          <p:cNvPr id="6" name="TextBox 5">
            <a:extLst>
              <a:ext uri="{FF2B5EF4-FFF2-40B4-BE49-F238E27FC236}">
                <a16:creationId xmlns:a16="http://schemas.microsoft.com/office/drawing/2014/main" id="{27B94845-F8EA-E0EE-1873-0819BDEBBD60}"/>
              </a:ext>
            </a:extLst>
          </p:cNvPr>
          <p:cNvSpPr txBox="1"/>
          <p:nvPr/>
        </p:nvSpPr>
        <p:spPr>
          <a:xfrm>
            <a:off x="1953121" y="0"/>
            <a:ext cx="3094630" cy="307777"/>
          </a:xfrm>
          <a:prstGeom prst="rect">
            <a:avLst/>
          </a:prstGeom>
          <a:noFill/>
        </p:spPr>
        <p:txBody>
          <a:bodyPr wrap="none" rtlCol="0">
            <a:spAutoFit/>
          </a:bodyPr>
          <a:lstStyle/>
          <a:p>
            <a:r>
              <a:rPr lang="en-GB" sz="1400" b="1" dirty="0"/>
              <a:t>The importance of health in early years</a:t>
            </a:r>
          </a:p>
        </p:txBody>
      </p:sp>
      <p:sp>
        <p:nvSpPr>
          <p:cNvPr id="7" name="TextBox 6">
            <a:extLst>
              <a:ext uri="{FF2B5EF4-FFF2-40B4-BE49-F238E27FC236}">
                <a16:creationId xmlns:a16="http://schemas.microsoft.com/office/drawing/2014/main" id="{4A5F4DBE-0E6C-E635-1957-1166C1BD9174}"/>
              </a:ext>
            </a:extLst>
          </p:cNvPr>
          <p:cNvSpPr txBox="1"/>
          <p:nvPr/>
        </p:nvSpPr>
        <p:spPr>
          <a:xfrm>
            <a:off x="2395615" y="4453006"/>
            <a:ext cx="2652136" cy="307777"/>
          </a:xfrm>
          <a:prstGeom prst="rect">
            <a:avLst/>
          </a:prstGeom>
          <a:noFill/>
        </p:spPr>
        <p:txBody>
          <a:bodyPr wrap="none" rtlCol="0">
            <a:spAutoFit/>
          </a:bodyPr>
          <a:lstStyle/>
          <a:p>
            <a:r>
              <a:rPr lang="en-GB" sz="1400" b="1" dirty="0"/>
              <a:t>Links to the Curriculum for Wales</a:t>
            </a:r>
          </a:p>
        </p:txBody>
      </p:sp>
      <p:sp>
        <p:nvSpPr>
          <p:cNvPr id="9" name="Rectangle: Rounded Corners 8">
            <a:extLst>
              <a:ext uri="{FF2B5EF4-FFF2-40B4-BE49-F238E27FC236}">
                <a16:creationId xmlns:a16="http://schemas.microsoft.com/office/drawing/2014/main" id="{901B6338-701E-3F5B-7FC7-6AEFE1AA797F}"/>
              </a:ext>
            </a:extLst>
          </p:cNvPr>
          <p:cNvSpPr/>
          <p:nvPr/>
        </p:nvSpPr>
        <p:spPr>
          <a:xfrm>
            <a:off x="6999514" y="4898571"/>
            <a:ext cx="5099953" cy="1873903"/>
          </a:xfrm>
          <a:prstGeom prst="roundRect">
            <a:avLst/>
          </a:prstGeom>
          <a:solidFill>
            <a:srgbClr val="BDE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Health in the early years refers to children’s physical, mental, and social well-being and how these support growth and development. It includes access to nutritious food, regular physical activity, sleep, and healthcare, all of which are essential for healthy development. Good health in early childhood supports brain development, emotional regulation, and the ability to learn effectively (Black et al., 2017). It is also a holistic concept, meaning that physical and emotional health are closely connected. The World Health Organization (2020) defines health as a complete state of well-being, not just the absence of illness. Promoting health in early years settings helps children develop lifelong healthy habits.</a:t>
            </a:r>
          </a:p>
        </p:txBody>
      </p:sp>
      <p:sp>
        <p:nvSpPr>
          <p:cNvPr id="11" name="TextBox 10">
            <a:extLst>
              <a:ext uri="{FF2B5EF4-FFF2-40B4-BE49-F238E27FC236}">
                <a16:creationId xmlns:a16="http://schemas.microsoft.com/office/drawing/2014/main" id="{F4F57097-889A-F8CF-AC4F-3D866E578977}"/>
              </a:ext>
            </a:extLst>
          </p:cNvPr>
          <p:cNvSpPr txBox="1"/>
          <p:nvPr/>
        </p:nvSpPr>
        <p:spPr>
          <a:xfrm>
            <a:off x="9126956" y="4815122"/>
            <a:ext cx="866840" cy="307777"/>
          </a:xfrm>
          <a:prstGeom prst="rect">
            <a:avLst/>
          </a:prstGeom>
          <a:noFill/>
        </p:spPr>
        <p:txBody>
          <a:bodyPr wrap="none" rtlCol="0">
            <a:spAutoFit/>
          </a:bodyPr>
          <a:lstStyle/>
          <a:p>
            <a:r>
              <a:rPr lang="en-GB" sz="1400" b="1" dirty="0"/>
              <a:t>Concepts</a:t>
            </a:r>
          </a:p>
        </p:txBody>
      </p:sp>
      <p:pic>
        <p:nvPicPr>
          <p:cNvPr id="4098" name="Picture 2" descr="Integrated care: a solution for improving children's health? | Archives ...">
            <a:extLst>
              <a:ext uri="{FF2B5EF4-FFF2-40B4-BE49-F238E27FC236}">
                <a16:creationId xmlns:a16="http://schemas.microsoft.com/office/drawing/2014/main" id="{B81AD6CF-F604-0F38-C113-E1D8FF1464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1626" y="1111346"/>
            <a:ext cx="2857500" cy="286226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127B8644-BEBB-60AE-CF2E-4A57909E528B}"/>
              </a:ext>
            </a:extLst>
          </p:cNvPr>
          <p:cNvSpPr txBox="1"/>
          <p:nvPr/>
        </p:nvSpPr>
        <p:spPr>
          <a:xfrm>
            <a:off x="9064794" y="4001950"/>
            <a:ext cx="1010213" cy="261610"/>
          </a:xfrm>
          <a:prstGeom prst="rect">
            <a:avLst/>
          </a:prstGeom>
          <a:noFill/>
        </p:spPr>
        <p:txBody>
          <a:bodyPr wrap="none" rtlCol="0">
            <a:spAutoFit/>
          </a:bodyPr>
          <a:lstStyle/>
          <a:p>
            <a:r>
              <a:rPr lang="en-GB" sz="1100" dirty="0"/>
              <a:t>(SickKids, n.d.)</a:t>
            </a:r>
          </a:p>
        </p:txBody>
      </p:sp>
    </p:spTree>
    <p:extLst>
      <p:ext uri="{BB962C8B-B14F-4D97-AF65-F5344CB8AC3E}">
        <p14:creationId xmlns:p14="http://schemas.microsoft.com/office/powerpoint/2010/main" val="941961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580AF8-3398-5D75-1568-64EB032DD0DA}"/>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3A521F4-01CE-611F-3052-C58CC9581E79}"/>
              </a:ext>
            </a:extLst>
          </p:cNvPr>
          <p:cNvSpPr/>
          <p:nvPr/>
        </p:nvSpPr>
        <p:spPr>
          <a:xfrm>
            <a:off x="92534" y="59871"/>
            <a:ext cx="6815808" cy="2367644"/>
          </a:xfrm>
          <a:prstGeom prst="roundRect">
            <a:avLst/>
          </a:prstGeom>
          <a:solidFill>
            <a:srgbClr val="FFFF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Lifestyle in the early years is an important factor influencing children’s health, development, and future well-being. Habits formed in early childhood often shape lifelong behaviours. A healthy lifestyle includes balanced nutrition, physical activity, adequate sleep, positive social interactions, and play opportunities, all supporting physical, cognitive, and emotional development (Berk, 2023). Early healthy habits can reduce the risk of obesity, chronic illness, and mental health difficulties later in life. Physical activity develops motor skills, coordination, and fitness, while good nutrition provides essential nutrients for brain development and learning (Brown, 2018). Adequate sleep supports emotional regulation, concentration, and memory. Children’s development is also shaped by environmental interactions and routines, highlighting the importance of supportive contexts (Bronfenbrenner &amp; Morris, 2006). Early years practitioners and families play a key role in modelling and promoting healthy behaviours. Therefore, establishing a healthy lifestyle in the early years is essential for long-term well-being, educational success, and improved quality of life.</a:t>
            </a:r>
          </a:p>
        </p:txBody>
      </p:sp>
      <p:sp>
        <p:nvSpPr>
          <p:cNvPr id="5" name="Rectangle: Rounded Corners 4">
            <a:extLst>
              <a:ext uri="{FF2B5EF4-FFF2-40B4-BE49-F238E27FC236}">
                <a16:creationId xmlns:a16="http://schemas.microsoft.com/office/drawing/2014/main" id="{F401DACD-C1D4-F69E-FEBF-DB4AAB3AD8F5}"/>
              </a:ext>
            </a:extLst>
          </p:cNvPr>
          <p:cNvSpPr/>
          <p:nvPr/>
        </p:nvSpPr>
        <p:spPr>
          <a:xfrm>
            <a:off x="72123" y="2537795"/>
            <a:ext cx="6815808" cy="2477925"/>
          </a:xfrm>
          <a:prstGeom prst="roundRect">
            <a:avLst/>
          </a:prstGeom>
          <a:solidFill>
            <a:srgbClr val="FFCC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The effects of lifestyle in the early years are significant and influence children’s development, health, and well-being throughout life. A healthy lifestyle, including balanced nutrition, physical activity, sufficient sleep, and positive social interactions, supports physical, cognitive, and emotional development. Children with healthy habits are more likely to maintain a healthy weight, develop strong motor skills, and achieve positive learning outcomes (Morrison, 2021). Good nutrition supports brain development, concentration, and memory, while physical activity improves fitness, coordination, and overall health. Adequate sleep is essential for emotional regulation, behaviour management, and cognitive functioning (Satter, 2019). In contrast, unhealthy lifestyle habits such as poor diet, inactivity, and lack of sleep can increase the risk of obesity, behavioural difficulties, reduced concentration, and poor academic performance. These effects may continue into later life, contributing to long-term conditions such as cardiovascular disease and diabetes. Lifestyle choices also influence emotional well-being, self-esteem, and social relationships. Early years practitioners and families therefore play a key role in promoting healthy routines. Overall, early lifestyle choices shape lifelong health, learning, and quality of life, making early intervention essential.</a:t>
            </a:r>
          </a:p>
        </p:txBody>
      </p:sp>
      <p:sp>
        <p:nvSpPr>
          <p:cNvPr id="8" name="Rectangle: Rounded Corners 7">
            <a:extLst>
              <a:ext uri="{FF2B5EF4-FFF2-40B4-BE49-F238E27FC236}">
                <a16:creationId xmlns:a16="http://schemas.microsoft.com/office/drawing/2014/main" id="{07BB6EB4-ABF2-1DDB-5B15-5DE97CFEC5E9}"/>
              </a:ext>
            </a:extLst>
          </p:cNvPr>
          <p:cNvSpPr/>
          <p:nvPr/>
        </p:nvSpPr>
        <p:spPr>
          <a:xfrm>
            <a:off x="7019924" y="3332451"/>
            <a:ext cx="5099953" cy="3321952"/>
          </a:xfrm>
          <a:prstGeom prst="roundRect">
            <a:avLst/>
          </a:prstGeom>
          <a:solidFill>
            <a:srgbClr val="FFC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Lifestyle in the early years is closely linked to the aims and principles of the Curriculum for Wales, which promotes holistic development and supports children in becoming healthy, confident individuals. Establishing positive lifestyle habits such as healthy eating, regular physical activity, sufficient sleep, and emotional well-being contributes significantly to overall development and readiness for learning (Welsh Government, 2022). Within the Curriculum for Wales, Health and Well-being is one of the six Areas of Learning and Experience (</a:t>
            </a:r>
            <a:r>
              <a:rPr lang="en-GB" sz="1100" dirty="0" err="1">
                <a:solidFill>
                  <a:schemeClr val="tx1"/>
                </a:solidFill>
              </a:rPr>
              <a:t>AoLEs</a:t>
            </a:r>
            <a:r>
              <a:rPr lang="en-GB" sz="1100" dirty="0">
                <a:solidFill>
                  <a:schemeClr val="tx1"/>
                </a:solidFill>
              </a:rPr>
              <a:t>), emphasising the importance of developing healthy behaviours from an early age. Through play-based learning, children are encouraged to make healthy choices, build resilience, and understand how lifestyle affects physical and mental health (Welsh Government, 2022). This also supports the four purposes by helping children become ambitious, capable learners and healthy, confident individuals. Outdoor learning, physical activity, and social interaction further enhance emotional and physical well-being and support communication and problem-solving skills (Bruce, 2021). Early years practitioners play a key role in modelling positive behaviours and creating environments that encourage healthy choices. Therefore, lifestyle is a key element of the Curriculum for Wales, supporting lifelong health, well-being, and learning.</a:t>
            </a:r>
          </a:p>
        </p:txBody>
      </p:sp>
      <p:sp>
        <p:nvSpPr>
          <p:cNvPr id="2" name="Title 1">
            <a:extLst>
              <a:ext uri="{FF2B5EF4-FFF2-40B4-BE49-F238E27FC236}">
                <a16:creationId xmlns:a16="http://schemas.microsoft.com/office/drawing/2014/main" id="{D2EB945B-86A0-69DF-CBD2-6D23B0D72026}"/>
              </a:ext>
            </a:extLst>
          </p:cNvPr>
          <p:cNvSpPr>
            <a:spLocks noGrp="1"/>
          </p:cNvSpPr>
          <p:nvPr>
            <p:ph type="ctrTitle"/>
          </p:nvPr>
        </p:nvSpPr>
        <p:spPr>
          <a:xfrm>
            <a:off x="7811178" y="59870"/>
            <a:ext cx="3517447" cy="761417"/>
          </a:xfrm>
          <a:noFill/>
        </p:spPr>
        <p:txBody>
          <a:bodyPr>
            <a:normAutofit/>
          </a:bodyPr>
          <a:lstStyle/>
          <a:p>
            <a:r>
              <a:rPr lang="en-GB" sz="1600" dirty="0">
                <a:latin typeface="ADLaM Display" panose="02010000000000000000" pitchFamily="2" charset="0"/>
                <a:ea typeface="ADLaM Display" panose="02010000000000000000" pitchFamily="2" charset="0"/>
                <a:cs typeface="ADLaM Display" panose="02010000000000000000" pitchFamily="2" charset="0"/>
              </a:rPr>
              <a:t>Well-being, Care, Health and </a:t>
            </a:r>
            <a:r>
              <a:rPr lang="en-GB" sz="1600" dirty="0">
                <a:solidFill>
                  <a:srgbClr val="FF99CC"/>
                </a:solidFill>
                <a:latin typeface="ADLaM Display" panose="02010000000000000000" pitchFamily="2" charset="0"/>
                <a:ea typeface="ADLaM Display" panose="02010000000000000000" pitchFamily="2" charset="0"/>
                <a:cs typeface="ADLaM Display" panose="02010000000000000000" pitchFamily="2" charset="0"/>
              </a:rPr>
              <a:t>Lifestyle </a:t>
            </a:r>
            <a:r>
              <a:rPr lang="en-GB" sz="1600" dirty="0">
                <a:latin typeface="ADLaM Display" panose="02010000000000000000" pitchFamily="2" charset="0"/>
                <a:ea typeface="ADLaM Display" panose="02010000000000000000" pitchFamily="2" charset="0"/>
                <a:cs typeface="ADLaM Display" panose="02010000000000000000" pitchFamily="2" charset="0"/>
              </a:rPr>
              <a:t>in Early Years Education</a:t>
            </a:r>
            <a:br>
              <a:rPr lang="en-GB" sz="1600" dirty="0">
                <a:latin typeface="ADLaM Display" panose="02010000000000000000" pitchFamily="2" charset="0"/>
                <a:ea typeface="ADLaM Display" panose="02010000000000000000" pitchFamily="2" charset="0"/>
                <a:cs typeface="ADLaM Display" panose="02010000000000000000" pitchFamily="2" charset="0"/>
              </a:rPr>
            </a:br>
            <a:r>
              <a:rPr lang="en-GB" sz="1600" dirty="0">
                <a:latin typeface="ADLaM Display" panose="02010000000000000000" pitchFamily="2" charset="0"/>
                <a:ea typeface="ADLaM Display" panose="02010000000000000000" pitchFamily="2" charset="0"/>
                <a:cs typeface="ADLaM Display" panose="02010000000000000000" pitchFamily="2" charset="0"/>
              </a:rPr>
              <a:t>ECEY5009C</a:t>
            </a:r>
          </a:p>
        </p:txBody>
      </p:sp>
      <p:sp>
        <p:nvSpPr>
          <p:cNvPr id="3" name="TextBox 2">
            <a:extLst>
              <a:ext uri="{FF2B5EF4-FFF2-40B4-BE49-F238E27FC236}">
                <a16:creationId xmlns:a16="http://schemas.microsoft.com/office/drawing/2014/main" id="{03B5F17D-CE4A-350A-7207-862263E30608}"/>
              </a:ext>
            </a:extLst>
          </p:cNvPr>
          <p:cNvSpPr txBox="1"/>
          <p:nvPr/>
        </p:nvSpPr>
        <p:spPr>
          <a:xfrm>
            <a:off x="1899582" y="59870"/>
            <a:ext cx="3201710" cy="307777"/>
          </a:xfrm>
          <a:prstGeom prst="rect">
            <a:avLst/>
          </a:prstGeom>
          <a:noFill/>
        </p:spPr>
        <p:txBody>
          <a:bodyPr wrap="none" rtlCol="0">
            <a:spAutoFit/>
          </a:bodyPr>
          <a:lstStyle/>
          <a:p>
            <a:r>
              <a:rPr lang="en-GB" sz="1400" b="1" dirty="0"/>
              <a:t>The importance of lifestyle in early years</a:t>
            </a:r>
          </a:p>
        </p:txBody>
      </p:sp>
      <p:sp>
        <p:nvSpPr>
          <p:cNvPr id="6" name="TextBox 5">
            <a:extLst>
              <a:ext uri="{FF2B5EF4-FFF2-40B4-BE49-F238E27FC236}">
                <a16:creationId xmlns:a16="http://schemas.microsoft.com/office/drawing/2014/main" id="{9A31AD8A-8D6D-A8B7-8C3C-C26F96778456}"/>
              </a:ext>
            </a:extLst>
          </p:cNvPr>
          <p:cNvSpPr txBox="1"/>
          <p:nvPr/>
        </p:nvSpPr>
        <p:spPr>
          <a:xfrm>
            <a:off x="2026596" y="2528715"/>
            <a:ext cx="2841483" cy="307777"/>
          </a:xfrm>
          <a:prstGeom prst="rect">
            <a:avLst/>
          </a:prstGeom>
          <a:noFill/>
        </p:spPr>
        <p:txBody>
          <a:bodyPr wrap="none" rtlCol="0">
            <a:spAutoFit/>
          </a:bodyPr>
          <a:lstStyle/>
          <a:p>
            <a:r>
              <a:rPr lang="en-GB" sz="1400" b="1" dirty="0"/>
              <a:t>The effects of lifestyle in early years</a:t>
            </a:r>
          </a:p>
        </p:txBody>
      </p:sp>
      <p:sp>
        <p:nvSpPr>
          <p:cNvPr id="7" name="TextBox 6">
            <a:extLst>
              <a:ext uri="{FF2B5EF4-FFF2-40B4-BE49-F238E27FC236}">
                <a16:creationId xmlns:a16="http://schemas.microsoft.com/office/drawing/2014/main" id="{33C3DA74-958B-8CAD-B82E-5AB8A00830F8}"/>
              </a:ext>
            </a:extLst>
          </p:cNvPr>
          <p:cNvSpPr txBox="1"/>
          <p:nvPr/>
        </p:nvSpPr>
        <p:spPr>
          <a:xfrm>
            <a:off x="8374460" y="3275111"/>
            <a:ext cx="2652136" cy="307777"/>
          </a:xfrm>
          <a:prstGeom prst="rect">
            <a:avLst/>
          </a:prstGeom>
          <a:noFill/>
        </p:spPr>
        <p:txBody>
          <a:bodyPr wrap="none" rtlCol="0">
            <a:spAutoFit/>
          </a:bodyPr>
          <a:lstStyle/>
          <a:p>
            <a:r>
              <a:rPr lang="en-GB" sz="1400" b="1" dirty="0"/>
              <a:t>Links to the Curriculum for Wales</a:t>
            </a:r>
          </a:p>
        </p:txBody>
      </p:sp>
      <p:sp>
        <p:nvSpPr>
          <p:cNvPr id="9" name="Rectangle: Rounded Corners 8">
            <a:extLst>
              <a:ext uri="{FF2B5EF4-FFF2-40B4-BE49-F238E27FC236}">
                <a16:creationId xmlns:a16="http://schemas.microsoft.com/office/drawing/2014/main" id="{F2F2F9CB-90D4-AE7E-6206-AF57FEEB9E9A}"/>
              </a:ext>
            </a:extLst>
          </p:cNvPr>
          <p:cNvSpPr/>
          <p:nvPr/>
        </p:nvSpPr>
        <p:spPr>
          <a:xfrm>
            <a:off x="39435" y="5116920"/>
            <a:ext cx="6815807" cy="1537483"/>
          </a:xfrm>
          <a:prstGeom prst="roundRect">
            <a:avLst/>
          </a:prstGeom>
          <a:solidFill>
            <a:srgbClr val="BDE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Lifestyle in the early years refers to the everyday habits and routines that influence children’s health, development, and well-being. It includes diet, physical activity, sleep patterns, and social behaviours that are established during early childhood and often continue into later life. A healthy lifestyle supports physical growth, cognitive development, and emotional stability (Brown, 2018). Regular physical activity helps develop motor skills and coordination, while balanced nutrition provides essential nutrients for brain development. Adequate sleep supports memory, concentration, and emotional regulation. According to Berk (2023), early lifestyle habits are strongly influenced by family and environmental factors, making early years settings important in promoting positive routines.</a:t>
            </a:r>
          </a:p>
        </p:txBody>
      </p:sp>
      <p:sp>
        <p:nvSpPr>
          <p:cNvPr id="10" name="TextBox 9">
            <a:extLst>
              <a:ext uri="{FF2B5EF4-FFF2-40B4-BE49-F238E27FC236}">
                <a16:creationId xmlns:a16="http://schemas.microsoft.com/office/drawing/2014/main" id="{8C6D92CA-E109-C5D7-9698-20A0DB893782}"/>
              </a:ext>
            </a:extLst>
          </p:cNvPr>
          <p:cNvSpPr txBox="1"/>
          <p:nvPr/>
        </p:nvSpPr>
        <p:spPr>
          <a:xfrm>
            <a:off x="3013918" y="5015720"/>
            <a:ext cx="866840" cy="307777"/>
          </a:xfrm>
          <a:prstGeom prst="rect">
            <a:avLst/>
          </a:prstGeom>
          <a:noFill/>
        </p:spPr>
        <p:txBody>
          <a:bodyPr wrap="none" rtlCol="0">
            <a:spAutoFit/>
          </a:bodyPr>
          <a:lstStyle/>
          <a:p>
            <a:r>
              <a:rPr lang="en-GB" sz="1400" b="1" dirty="0"/>
              <a:t>Concepts</a:t>
            </a:r>
          </a:p>
        </p:txBody>
      </p:sp>
      <p:pic>
        <p:nvPicPr>
          <p:cNvPr id="5122" name="Picture 2" descr="Lifestyle Diseases in Children | Accord Hospital">
            <a:extLst>
              <a:ext uri="{FF2B5EF4-FFF2-40B4-BE49-F238E27FC236}">
                <a16:creationId xmlns:a16="http://schemas.microsoft.com/office/drawing/2014/main" id="{18CD5854-8A0F-4B80-0AA9-A6B64269F1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1178" y="891439"/>
            <a:ext cx="3517447" cy="225618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0F969DAF-A0F2-C83F-1FCD-BB90A6838621}"/>
              </a:ext>
            </a:extLst>
          </p:cNvPr>
          <p:cNvSpPr txBox="1"/>
          <p:nvPr/>
        </p:nvSpPr>
        <p:spPr>
          <a:xfrm>
            <a:off x="8925332" y="3061603"/>
            <a:ext cx="1289135" cy="261610"/>
          </a:xfrm>
          <a:prstGeom prst="rect">
            <a:avLst/>
          </a:prstGeom>
          <a:noFill/>
        </p:spPr>
        <p:txBody>
          <a:bodyPr wrap="none" rtlCol="0">
            <a:spAutoFit/>
          </a:bodyPr>
          <a:lstStyle/>
          <a:p>
            <a:r>
              <a:rPr lang="en-GB" sz="1100" dirty="0"/>
              <a:t>(Zhang et al., 2019)</a:t>
            </a:r>
          </a:p>
        </p:txBody>
      </p:sp>
    </p:spTree>
    <p:extLst>
      <p:ext uri="{BB962C8B-B14F-4D97-AF65-F5344CB8AC3E}">
        <p14:creationId xmlns:p14="http://schemas.microsoft.com/office/powerpoint/2010/main" val="1653970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1A386-95AA-6749-2A7A-8D29BD22A059}"/>
              </a:ext>
            </a:extLst>
          </p:cNvPr>
          <p:cNvSpPr>
            <a:spLocks noGrp="1"/>
          </p:cNvSpPr>
          <p:nvPr>
            <p:ph type="title"/>
          </p:nvPr>
        </p:nvSpPr>
        <p:spPr>
          <a:xfrm>
            <a:off x="370116" y="457200"/>
            <a:ext cx="1469571" cy="250371"/>
          </a:xfrm>
        </p:spPr>
        <p:txBody>
          <a:bodyPr>
            <a:noAutofit/>
          </a:bodyPr>
          <a:lstStyle/>
          <a:p>
            <a:r>
              <a:rPr lang="en-GB" sz="1600" b="1" u="sng" dirty="0"/>
              <a:t>Reference List</a:t>
            </a:r>
          </a:p>
        </p:txBody>
      </p:sp>
      <p:sp>
        <p:nvSpPr>
          <p:cNvPr id="3" name="Content Placeholder 2">
            <a:extLst>
              <a:ext uri="{FF2B5EF4-FFF2-40B4-BE49-F238E27FC236}">
                <a16:creationId xmlns:a16="http://schemas.microsoft.com/office/drawing/2014/main" id="{6ED08600-810D-DC0B-30AA-725E5FF70211}"/>
              </a:ext>
            </a:extLst>
          </p:cNvPr>
          <p:cNvSpPr>
            <a:spLocks noGrp="1"/>
          </p:cNvSpPr>
          <p:nvPr>
            <p:ph idx="1"/>
          </p:nvPr>
        </p:nvSpPr>
        <p:spPr>
          <a:xfrm>
            <a:off x="185059" y="849085"/>
            <a:ext cx="12083142" cy="5649687"/>
          </a:xfrm>
        </p:spPr>
        <p:txBody>
          <a:bodyPr>
            <a:noAutofit/>
          </a:bodyPr>
          <a:lstStyle/>
          <a:p>
            <a:pPr marL="0" indent="0">
              <a:buNone/>
            </a:pPr>
            <a:r>
              <a:rPr lang="en-GB" sz="1400" dirty="0"/>
              <a:t>Berk, L.E. (2023) </a:t>
            </a:r>
            <a:r>
              <a:rPr lang="en-GB" sz="1400" i="1" dirty="0"/>
              <a:t>Development through the lifespan</a:t>
            </a:r>
            <a:r>
              <a:rPr lang="en-GB" sz="1400" dirty="0"/>
              <a:t>. 8th </a:t>
            </a:r>
            <a:r>
              <a:rPr lang="en-GB" sz="1400" dirty="0" err="1"/>
              <a:t>edn</a:t>
            </a:r>
            <a:r>
              <a:rPr lang="en-GB" sz="1400" dirty="0"/>
              <a:t>. Pearson.</a:t>
            </a:r>
          </a:p>
          <a:p>
            <a:pPr marL="0" indent="0">
              <a:buNone/>
            </a:pPr>
            <a:r>
              <a:rPr lang="en-GB" sz="1400" dirty="0"/>
              <a:t>Black, M.M., Walker, S.P., Fernald, L.C.H., Andersen, C.T., DiGirolamo, A.M., Lu, C. and Grantham‑McGregor, S. (2017) ‘Early childhood development coming of age: Science through the life course’, </a:t>
            </a:r>
            <a:r>
              <a:rPr lang="en-GB" sz="1400" i="1" dirty="0"/>
              <a:t>The Lancet</a:t>
            </a:r>
            <a:r>
              <a:rPr lang="en-GB" sz="1400" dirty="0"/>
              <a:t>, 389(10064), pp. 77–90.</a:t>
            </a:r>
          </a:p>
          <a:p>
            <a:pPr marL="0" indent="0">
              <a:buNone/>
            </a:pPr>
            <a:r>
              <a:rPr lang="en-GB" sz="1400" dirty="0"/>
              <a:t>Bowlby, J. (1988) </a:t>
            </a:r>
            <a:r>
              <a:rPr lang="en-GB" sz="1400" i="1" dirty="0"/>
              <a:t>A secure base: Parent‑child attachment and healthy human development</a:t>
            </a:r>
            <a:r>
              <a:rPr lang="en-GB" sz="1400" dirty="0"/>
              <a:t>. Basic Books.</a:t>
            </a:r>
          </a:p>
          <a:p>
            <a:pPr marL="0" indent="0">
              <a:buNone/>
            </a:pPr>
            <a:r>
              <a:rPr lang="en-GB" sz="1400" dirty="0"/>
              <a:t>Bronfenbrenner, U. and Morris, P.A. (2006) ‘The bioecological model of human development’, in Lerner, R.M. (ed.) </a:t>
            </a:r>
            <a:r>
              <a:rPr lang="en-GB" sz="1400" i="1" dirty="0"/>
              <a:t>Handbook of child psychology</a:t>
            </a:r>
            <a:r>
              <a:rPr lang="en-GB" sz="1400" dirty="0"/>
              <a:t>. 6th </a:t>
            </a:r>
            <a:r>
              <a:rPr lang="en-GB" sz="1400" dirty="0" err="1"/>
              <a:t>edn</a:t>
            </a:r>
            <a:r>
              <a:rPr lang="en-GB" sz="1400" dirty="0"/>
              <a:t>. Wiley, pp. 793–828.</a:t>
            </a:r>
          </a:p>
          <a:p>
            <a:pPr marL="0" indent="0">
              <a:buNone/>
            </a:pPr>
            <a:r>
              <a:rPr lang="en-GB" sz="1400" dirty="0"/>
              <a:t>Brown, J.E. (2018) </a:t>
            </a:r>
            <a:r>
              <a:rPr lang="en-GB" sz="1400" i="1" dirty="0"/>
              <a:t>Nutrition through the life cycle</a:t>
            </a:r>
            <a:r>
              <a:rPr lang="en-GB" sz="1400" dirty="0"/>
              <a:t>. 6th </a:t>
            </a:r>
            <a:r>
              <a:rPr lang="en-GB" sz="1400" dirty="0" err="1"/>
              <a:t>edn</a:t>
            </a:r>
            <a:r>
              <a:rPr lang="en-GB" sz="1400" dirty="0"/>
              <a:t>. Cengage Learning.</a:t>
            </a:r>
          </a:p>
          <a:p>
            <a:pPr marL="0" indent="0">
              <a:buNone/>
            </a:pPr>
            <a:r>
              <a:rPr lang="en-GB" sz="1400" dirty="0"/>
              <a:t>Bruce, T. (2021) </a:t>
            </a:r>
            <a:r>
              <a:rPr lang="en-GB" sz="1400" i="1" dirty="0"/>
              <a:t>Early childhood education</a:t>
            </a:r>
            <a:r>
              <a:rPr lang="en-GB" sz="1400" dirty="0"/>
              <a:t>. 6th </a:t>
            </a:r>
            <a:r>
              <a:rPr lang="en-GB" sz="1400" dirty="0" err="1"/>
              <a:t>edn</a:t>
            </a:r>
            <a:r>
              <a:rPr lang="en-GB" sz="1400" dirty="0"/>
              <a:t>. Hodder Education.</a:t>
            </a:r>
          </a:p>
          <a:p>
            <a:pPr marL="0" indent="0">
              <a:buNone/>
            </a:pPr>
            <a:r>
              <a:rPr lang="en-GB" sz="1400" dirty="0" err="1"/>
              <a:t>Center</a:t>
            </a:r>
            <a:r>
              <a:rPr lang="en-GB" sz="1400" dirty="0"/>
              <a:t> on the Developing Child. (2016) </a:t>
            </a:r>
            <a:r>
              <a:rPr lang="en-GB" sz="1400" i="1" dirty="0"/>
              <a:t>From best practices to breakthrough impacts: A science‑based approach to building a more promising future for young children and families</a:t>
            </a:r>
            <a:r>
              <a:rPr lang="en-GB" sz="1400" dirty="0"/>
              <a:t>. Harvard University.</a:t>
            </a:r>
          </a:p>
          <a:p>
            <a:pPr marL="0" indent="0">
              <a:buNone/>
            </a:pPr>
            <a:r>
              <a:rPr lang="en-GB" sz="1400" dirty="0"/>
              <a:t>Department for Education. (2024) </a:t>
            </a:r>
            <a:r>
              <a:rPr lang="en-GB" sz="1400" i="1" dirty="0"/>
              <a:t>Statutory framework for the early years foundation stage</a:t>
            </a:r>
            <a:r>
              <a:rPr lang="en-GB" sz="1400" dirty="0"/>
              <a:t>. Department for Education.</a:t>
            </a:r>
          </a:p>
          <a:p>
            <a:pPr marL="0" indent="0">
              <a:buNone/>
            </a:pPr>
            <a:r>
              <a:rPr lang="en-GB" sz="1400" dirty="0"/>
              <a:t>Dodge, R., Daly, A.P., Huyton, J. and Sanders, L.D. (2012) ‘The challenge of defining wellbeing’, </a:t>
            </a:r>
            <a:r>
              <a:rPr lang="en-GB" sz="1400" i="1" dirty="0"/>
              <a:t>International Journal of Wellbeing</a:t>
            </a:r>
            <a:r>
              <a:rPr lang="en-GB" sz="1400" dirty="0"/>
              <a:t>, 2(3), pp. 222–235.</a:t>
            </a:r>
          </a:p>
          <a:p>
            <a:pPr marL="0" indent="0">
              <a:buNone/>
            </a:pPr>
            <a:r>
              <a:rPr lang="en-GB" sz="1400" dirty="0"/>
              <a:t>Donaldson, G. (2015) </a:t>
            </a:r>
            <a:r>
              <a:rPr lang="en-GB" sz="1400" i="1" dirty="0"/>
              <a:t>Successful futures: Independent review of curriculum and assessment arrangements in Wales</a:t>
            </a:r>
            <a:r>
              <a:rPr lang="en-GB" sz="1400" dirty="0"/>
              <a:t>. Welsh Government.</a:t>
            </a:r>
          </a:p>
          <a:p>
            <a:pPr marL="0" indent="0">
              <a:buNone/>
            </a:pPr>
            <a:r>
              <a:rPr lang="en-GB" sz="1400" dirty="0"/>
              <a:t>Elfer, P., Goldschmied, E. and Selleck, D. (2018) </a:t>
            </a:r>
            <a:r>
              <a:rPr lang="en-GB" sz="1400" i="1" dirty="0"/>
              <a:t>Key persons in the early years: Building relationships for quality provision in early years settings and primary schools</a:t>
            </a:r>
            <a:r>
              <a:rPr lang="en-GB" sz="1400" dirty="0"/>
              <a:t>. 3rd </a:t>
            </a:r>
            <a:r>
              <a:rPr lang="en-GB" sz="1400" dirty="0" err="1"/>
              <a:t>edn</a:t>
            </a:r>
            <a:r>
              <a:rPr lang="en-GB" sz="1400" dirty="0"/>
              <a:t>. Routledge.</a:t>
            </a:r>
          </a:p>
          <a:p>
            <a:pPr marL="0" indent="0">
              <a:buNone/>
            </a:pPr>
            <a:r>
              <a:rPr lang="en-GB" sz="1400" dirty="0"/>
              <a:t>World Health Organization. (2020) </a:t>
            </a:r>
            <a:r>
              <a:rPr lang="en-GB" sz="1400" i="1" dirty="0"/>
              <a:t>Guidelines on physical activity, sedentary behaviour and sleep for children under 5 years of age</a:t>
            </a:r>
            <a:r>
              <a:rPr lang="en-GB" sz="1400" dirty="0"/>
              <a:t>. World Health Organization.</a:t>
            </a:r>
          </a:p>
          <a:p>
            <a:pPr marL="0" indent="0">
              <a:buNone/>
            </a:pPr>
            <a:r>
              <a:rPr lang="en-GB" sz="1400" dirty="0"/>
              <a:t>La Paro, K.M. and Pianta, R.C. (2000) ‘Predicting children’s competence in the early school years: A meta‑analytic review’, </a:t>
            </a:r>
            <a:r>
              <a:rPr lang="en-GB" sz="1400" i="1" dirty="0"/>
              <a:t>Review of Educational Research</a:t>
            </a:r>
            <a:r>
              <a:rPr lang="en-GB" sz="1400" dirty="0"/>
              <a:t>, 70(4), pp. 443–484.</a:t>
            </a:r>
          </a:p>
          <a:p>
            <a:pPr marL="0" indent="0">
              <a:buNone/>
            </a:pPr>
            <a:r>
              <a:rPr lang="en-GB" sz="1400" dirty="0"/>
              <a:t>Marmot, M., Allen, J., Goldblatt, P., Boyce, T., McNeish, D., Grady, M. and Geddes, I. (2010) </a:t>
            </a:r>
            <a:r>
              <a:rPr lang="en-GB" sz="1400" i="1" dirty="0"/>
              <a:t>Fair society, healthy lives: The Marmot review</a:t>
            </a:r>
            <a:r>
              <a:rPr lang="en-GB" sz="1400" dirty="0"/>
              <a:t>. The Marmot Review</a:t>
            </a:r>
          </a:p>
        </p:txBody>
      </p:sp>
    </p:spTree>
    <p:extLst>
      <p:ext uri="{BB962C8B-B14F-4D97-AF65-F5344CB8AC3E}">
        <p14:creationId xmlns:p14="http://schemas.microsoft.com/office/powerpoint/2010/main" val="6770108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5E4881-3598-6107-17CE-A73154E353A4}"/>
              </a:ext>
            </a:extLst>
          </p:cNvPr>
          <p:cNvSpPr>
            <a:spLocks noGrp="1"/>
          </p:cNvSpPr>
          <p:nvPr>
            <p:ph idx="1"/>
          </p:nvPr>
        </p:nvSpPr>
        <p:spPr>
          <a:xfrm>
            <a:off x="119743" y="726167"/>
            <a:ext cx="11952514" cy="5935889"/>
          </a:xfrm>
        </p:spPr>
        <p:txBody>
          <a:bodyPr>
            <a:noAutofit/>
          </a:bodyPr>
          <a:lstStyle/>
          <a:p>
            <a:pPr marL="0" indent="0">
              <a:buNone/>
            </a:pPr>
            <a:r>
              <a:rPr lang="en-GB" sz="1400" dirty="0"/>
              <a:t>Maslow, A.H. (1943) </a:t>
            </a:r>
            <a:r>
              <a:rPr lang="en-GB" sz="1400" i="1" dirty="0"/>
              <a:t>Maslow’s hierarchy of needs</a:t>
            </a:r>
            <a:r>
              <a:rPr lang="en-GB" sz="1400" dirty="0"/>
              <a:t> [diagram]. Adapted from: Maslow, A.H. (1943) ‘A theory of human motivation’, </a:t>
            </a:r>
            <a:r>
              <a:rPr lang="en-GB" sz="1400" i="1" dirty="0"/>
              <a:t>Psychological Review</a:t>
            </a:r>
            <a:r>
              <a:rPr lang="en-GB" sz="1400" dirty="0"/>
              <a:t>, 50(4), pp. 370–396.</a:t>
            </a:r>
          </a:p>
          <a:p>
            <a:pPr marL="0" indent="0">
              <a:buNone/>
            </a:pPr>
            <a:r>
              <a:rPr lang="en-GB" sz="1400" dirty="0"/>
              <a:t>Morrison, G.S. (2021) </a:t>
            </a:r>
            <a:r>
              <a:rPr lang="en-GB" sz="1400" i="1" dirty="0"/>
              <a:t>Early childhood education today</a:t>
            </a:r>
            <a:r>
              <a:rPr lang="en-GB" sz="1400" dirty="0"/>
              <a:t>. 15th </a:t>
            </a:r>
            <a:r>
              <a:rPr lang="en-GB" sz="1400" dirty="0" err="1"/>
              <a:t>edn</a:t>
            </a:r>
            <a:r>
              <a:rPr lang="en-GB" sz="1400" dirty="0"/>
              <a:t>. Pearson.</a:t>
            </a:r>
          </a:p>
          <a:p>
            <a:pPr marL="0" indent="0">
              <a:buNone/>
            </a:pPr>
            <a:r>
              <a:rPr lang="en-GB" sz="1400" dirty="0"/>
              <a:t>National Scientific Council on the Developing Child. (2020) </a:t>
            </a:r>
            <a:r>
              <a:rPr lang="en-GB" sz="1400" i="1" dirty="0"/>
              <a:t>Connecting the brain to the rest of the body: Early childhood development and lifelong health are deeply intertwined</a:t>
            </a:r>
            <a:r>
              <a:rPr lang="en-GB" sz="1400" dirty="0"/>
              <a:t>. Harvard University.</a:t>
            </a:r>
          </a:p>
          <a:p>
            <a:pPr marL="0" indent="0">
              <a:buNone/>
            </a:pPr>
            <a:r>
              <a:rPr lang="en-GB" sz="1400" dirty="0"/>
              <a:t>Nutbrown, C. (2021) </a:t>
            </a:r>
            <a:r>
              <a:rPr lang="en-GB" sz="1400" i="1" dirty="0"/>
              <a:t>Early childhood education: History, philosophy and experience</a:t>
            </a:r>
            <a:r>
              <a:rPr lang="en-GB" sz="1400" dirty="0"/>
              <a:t>. 3rd </a:t>
            </a:r>
            <a:r>
              <a:rPr lang="en-GB" sz="1400" dirty="0" err="1"/>
              <a:t>edn</a:t>
            </a:r>
            <a:r>
              <a:rPr lang="en-GB" sz="1400" dirty="0"/>
              <a:t>. Sage.</a:t>
            </a:r>
          </a:p>
          <a:p>
            <a:pPr marL="0" indent="0">
              <a:buNone/>
            </a:pPr>
            <a:r>
              <a:rPr lang="en-GB" sz="1400" dirty="0"/>
              <a:t>Oaklands Classroom Resources (n.d.) </a:t>
            </a:r>
            <a:r>
              <a:rPr lang="en-GB" sz="1400" i="1" dirty="0"/>
              <a:t>Well‑being and the four purposes of the Curriculum for Wales</a:t>
            </a:r>
            <a:r>
              <a:rPr lang="en-GB" sz="1400" dirty="0"/>
              <a:t> [infographic]. Available at: </a:t>
            </a:r>
            <a:r>
              <a:rPr lang="en-GB" sz="1400" dirty="0">
                <a:hlinkClick r:id="rId2"/>
              </a:rPr>
              <a:t>https://www.oaklandsclassroomresources.co.uk</a:t>
            </a:r>
            <a:r>
              <a:rPr lang="en-GB" sz="1400" dirty="0"/>
              <a:t> (Accessed: 11 June 2026).</a:t>
            </a:r>
          </a:p>
          <a:p>
            <a:pPr marL="0" indent="0">
              <a:buNone/>
            </a:pPr>
            <a:r>
              <a:rPr lang="en-GB" sz="1400" dirty="0"/>
              <a:t>OECD. (2015) </a:t>
            </a:r>
            <a:r>
              <a:rPr lang="en-GB" sz="1400" i="1" dirty="0"/>
              <a:t>Skills for social progress: The power of social and emotional skills</a:t>
            </a:r>
            <a:r>
              <a:rPr lang="en-GB" sz="1400" dirty="0"/>
              <a:t>. OECD Publishing.</a:t>
            </a:r>
          </a:p>
          <a:p>
            <a:pPr marL="0" indent="0">
              <a:buNone/>
            </a:pPr>
            <a:r>
              <a:rPr lang="en-GB" sz="1400" dirty="0"/>
              <a:t>Public Health England. (2021) </a:t>
            </a:r>
            <a:r>
              <a:rPr lang="en-GB" sz="1400" i="1" dirty="0"/>
              <a:t>Promoting children and young people’s emotional health and wellbeing</a:t>
            </a:r>
            <a:r>
              <a:rPr lang="en-GB" sz="1400" dirty="0"/>
              <a:t>. Public Health England.</a:t>
            </a:r>
          </a:p>
          <a:p>
            <a:pPr marL="0" indent="0">
              <a:buNone/>
            </a:pPr>
            <a:r>
              <a:rPr lang="en-GB" sz="1400" dirty="0"/>
              <a:t>Satter, E. (2019) </a:t>
            </a:r>
            <a:r>
              <a:rPr lang="en-GB" sz="1400" i="1" dirty="0"/>
              <a:t>Secrets of feeding a healthy family: How to eat, how to raise good eaters, how to cook</a:t>
            </a:r>
            <a:r>
              <a:rPr lang="en-GB" sz="1400" dirty="0"/>
              <a:t>. Kelcy Press.</a:t>
            </a:r>
          </a:p>
          <a:p>
            <a:pPr marL="0" indent="0">
              <a:buNone/>
            </a:pPr>
            <a:r>
              <a:rPr lang="en-GB" sz="1400" dirty="0"/>
              <a:t>Shonkoff, J.P. and Phillips, D.A. (eds.) (2000) </a:t>
            </a:r>
            <a:r>
              <a:rPr lang="en-GB" sz="1400" i="1" dirty="0"/>
              <a:t>From neurons to </a:t>
            </a:r>
            <a:r>
              <a:rPr lang="en-GB" sz="1400" i="1" dirty="0" err="1"/>
              <a:t>neighborhoods</a:t>
            </a:r>
            <a:r>
              <a:rPr lang="en-GB" sz="1400" i="1" dirty="0"/>
              <a:t>: The science of early childhood development</a:t>
            </a:r>
            <a:r>
              <a:rPr lang="en-GB" sz="1400" dirty="0"/>
              <a:t>. National Academy Press.</a:t>
            </a:r>
          </a:p>
          <a:p>
            <a:pPr marL="0" indent="0">
              <a:buNone/>
            </a:pPr>
            <a:r>
              <a:rPr lang="en-GB" sz="1400" dirty="0"/>
              <a:t>SickKids (n.d.) </a:t>
            </a:r>
            <a:r>
              <a:rPr lang="en-GB" sz="1400" i="1" dirty="0"/>
              <a:t>Our care philosophy: Child and family‑centred care</a:t>
            </a:r>
            <a:r>
              <a:rPr lang="en-GB" sz="1400" dirty="0"/>
              <a:t>. Available at: </a:t>
            </a:r>
            <a:r>
              <a:rPr lang="en-GB" sz="1400" dirty="0">
                <a:hlinkClick r:id="rId3"/>
              </a:rPr>
              <a:t>https://www.sickkids.ca/en/patients-visitors/care-philosophy/</a:t>
            </a:r>
            <a:r>
              <a:rPr lang="en-GB" sz="1400" dirty="0"/>
              <a:t> (Accessed: 11 June 2026).</a:t>
            </a:r>
          </a:p>
          <a:p>
            <a:pPr marL="0" indent="0">
              <a:buNone/>
            </a:pPr>
            <a:r>
              <a:rPr lang="en-GB" sz="1400" dirty="0"/>
              <a:t>Welsh Government. (2022) </a:t>
            </a:r>
            <a:r>
              <a:rPr lang="en-GB" sz="1400" i="1" dirty="0"/>
              <a:t>Curriculum for Wales: Framework guidance for schools and settings</a:t>
            </a:r>
            <a:r>
              <a:rPr lang="en-GB" sz="1400" dirty="0"/>
              <a:t>. Welsh Government.</a:t>
            </a:r>
          </a:p>
          <a:p>
            <a:pPr marL="0" indent="0">
              <a:buNone/>
            </a:pPr>
            <a:r>
              <a:rPr lang="en-GB" sz="1400" dirty="0"/>
              <a:t>World Health Organization. (2020) </a:t>
            </a:r>
            <a:r>
              <a:rPr lang="en-GB" sz="1400" i="1" dirty="0"/>
              <a:t>Basic documents: Constitution of the World Health Organization</a:t>
            </a:r>
            <a:r>
              <a:rPr lang="en-GB" sz="1400" dirty="0"/>
              <a:t>. WHO.</a:t>
            </a:r>
          </a:p>
          <a:p>
            <a:pPr marL="0" indent="0">
              <a:buNone/>
            </a:pPr>
            <a:r>
              <a:rPr lang="en-GB" sz="1400" dirty="0"/>
              <a:t>World Health Organization. (2020) </a:t>
            </a:r>
            <a:r>
              <a:rPr lang="en-GB" sz="1400" i="1" dirty="0"/>
              <a:t>Guidelines on physical activity, sedentary behaviour and sleep for children under 5 years of age</a:t>
            </a:r>
            <a:r>
              <a:rPr lang="en-GB" sz="1400" dirty="0"/>
              <a:t>. World Health Organization.</a:t>
            </a:r>
          </a:p>
          <a:p>
            <a:pPr marL="0" indent="0">
              <a:buNone/>
            </a:pPr>
            <a:r>
              <a:rPr lang="en-GB" sz="1400" dirty="0"/>
              <a:t>Zhang, Y., Liu, X., Wang, Y. and Li, J. (2019) ‘Title of article’, </a:t>
            </a:r>
            <a:r>
              <a:rPr lang="en-GB" sz="1400" i="1" dirty="0"/>
              <a:t>Nutrients</a:t>
            </a:r>
            <a:r>
              <a:rPr lang="en-GB" sz="1400" dirty="0"/>
              <a:t>, 11(8), p. 1953. Available at: </a:t>
            </a:r>
            <a:r>
              <a:rPr lang="en-GB" sz="1400" dirty="0">
                <a:hlinkClick r:id="rId4"/>
              </a:rPr>
              <a:t>https://www.mdpi.com/2072-6643/11/8/1953</a:t>
            </a:r>
            <a:r>
              <a:rPr lang="en-GB" sz="1400" dirty="0"/>
              <a:t> (Accessed: 11 June 2026).</a:t>
            </a:r>
          </a:p>
        </p:txBody>
      </p:sp>
      <p:sp>
        <p:nvSpPr>
          <p:cNvPr id="4" name="Title 1">
            <a:extLst>
              <a:ext uri="{FF2B5EF4-FFF2-40B4-BE49-F238E27FC236}">
                <a16:creationId xmlns:a16="http://schemas.microsoft.com/office/drawing/2014/main" id="{A7D4179C-F6BA-8FF9-1EF9-2BF2C9C43DD6}"/>
              </a:ext>
            </a:extLst>
          </p:cNvPr>
          <p:cNvSpPr>
            <a:spLocks noGrp="1"/>
          </p:cNvSpPr>
          <p:nvPr>
            <p:ph type="title"/>
          </p:nvPr>
        </p:nvSpPr>
        <p:spPr>
          <a:xfrm>
            <a:off x="478972" y="195944"/>
            <a:ext cx="1491342" cy="329974"/>
          </a:xfrm>
        </p:spPr>
        <p:txBody>
          <a:bodyPr>
            <a:noAutofit/>
          </a:bodyPr>
          <a:lstStyle/>
          <a:p>
            <a:r>
              <a:rPr lang="en-GB" sz="1600" b="1" u="sng" dirty="0"/>
              <a:t>Reference List</a:t>
            </a:r>
          </a:p>
        </p:txBody>
      </p:sp>
    </p:spTree>
    <p:extLst>
      <p:ext uri="{BB962C8B-B14F-4D97-AF65-F5344CB8AC3E}">
        <p14:creationId xmlns:p14="http://schemas.microsoft.com/office/powerpoint/2010/main" val="41994898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8271</TotalTime>
  <Words>3767</Words>
  <Application>Microsoft Office PowerPoint</Application>
  <PresentationFormat>Widescreen</PresentationFormat>
  <Paragraphs>80</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ADLaM Display</vt:lpstr>
      <vt:lpstr>Amasis MT Pro Black</vt:lpstr>
      <vt:lpstr>Arial</vt:lpstr>
      <vt:lpstr>Calibri</vt:lpstr>
      <vt:lpstr>Calibri Light</vt:lpstr>
      <vt:lpstr>Office Theme</vt:lpstr>
      <vt:lpstr>PowerPoint Presentation</vt:lpstr>
      <vt:lpstr>Well-being, Care, Health and Lifestyle in Early Years Education ECEY5009C</vt:lpstr>
      <vt:lpstr>Well-being, Care, Health and Lifestyle in Early Years Education ECEY5009C</vt:lpstr>
      <vt:lpstr>Well-being, Care, Health and Lifestyle in Early Years Education ECEY5009C</vt:lpstr>
      <vt:lpstr>Well-being, Care, Health and Lifestyle in Early Years Education ECEY5009C</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Maddison Davies</dc:creator>
  <cp:lastModifiedBy>Maddison Davies</cp:lastModifiedBy>
  <cp:revision>2</cp:revision>
  <dcterms:created xsi:type="dcterms:W3CDTF">2026-06-06T06:57:33Z</dcterms:created>
  <dcterms:modified xsi:type="dcterms:W3CDTF">2026-06-14T13:50:18Z</dcterms:modified>
</cp:coreProperties>
</file>