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9"/>
  </p:notesMasterIdLst>
  <p:sldIdLst>
    <p:sldId id="256" r:id="rId2"/>
    <p:sldId id="263" r:id="rId3"/>
    <p:sldId id="265" r:id="rId4"/>
    <p:sldId id="266" r:id="rId5"/>
    <p:sldId id="270" r:id="rId6"/>
    <p:sldId id="271" r:id="rId7"/>
    <p:sldId id="27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03" autoAdjust="0"/>
    <p:restoredTop sz="88582" autoAdjust="0"/>
  </p:normalViewPr>
  <p:slideViewPr>
    <p:cSldViewPr snapToGrid="0">
      <p:cViewPr varScale="1">
        <p:scale>
          <a:sx n="64" d="100"/>
          <a:sy n="64" d="100"/>
        </p:scale>
        <p:origin x="114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6D90B1-730E-4A85-B5C3-3CD98171850E}" type="datetimeFigureOut">
              <a:rPr lang="en-GB" smtClean="0"/>
              <a:t>20/01/2019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98E9D2-A78D-4312-B38E-8969D3B5C282}" type="slidenum">
              <a:rPr lang="en-GB" smtClean="0"/>
              <a:t>‹#›</a:t>
            </a:fld>
            <a:endParaRPr lang="en-GB"/>
          </a:p>
        </p:txBody>
      </p:sp>
    </p:spTree>
    <p:extLst>
      <p:ext uri="{BB962C8B-B14F-4D97-AF65-F5344CB8AC3E}">
        <p14:creationId xmlns:p14="http://schemas.microsoft.com/office/powerpoint/2010/main" val="139730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C098E9D2-A78D-4312-B38E-8969D3B5C282}" type="slidenum">
              <a:rPr lang="en-GB" smtClean="0"/>
              <a:t>2</a:t>
            </a:fld>
            <a:endParaRPr lang="en-GB"/>
          </a:p>
        </p:txBody>
      </p:sp>
    </p:spTree>
    <p:extLst>
      <p:ext uri="{BB962C8B-B14F-4D97-AF65-F5344CB8AC3E}">
        <p14:creationId xmlns:p14="http://schemas.microsoft.com/office/powerpoint/2010/main" val="3402037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098E9D2-A78D-4312-B38E-8969D3B5C282}" type="slidenum">
              <a:rPr lang="en-GB" smtClean="0"/>
              <a:t>3</a:t>
            </a:fld>
            <a:endParaRPr lang="en-GB"/>
          </a:p>
        </p:txBody>
      </p:sp>
    </p:spTree>
    <p:extLst>
      <p:ext uri="{BB962C8B-B14F-4D97-AF65-F5344CB8AC3E}">
        <p14:creationId xmlns:p14="http://schemas.microsoft.com/office/powerpoint/2010/main" val="2321945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C098E9D2-A78D-4312-B38E-8969D3B5C282}" type="slidenum">
              <a:rPr lang="en-GB" smtClean="0"/>
              <a:t>6</a:t>
            </a:fld>
            <a:endParaRPr lang="en-GB"/>
          </a:p>
        </p:txBody>
      </p:sp>
    </p:spTree>
    <p:extLst>
      <p:ext uri="{BB962C8B-B14F-4D97-AF65-F5344CB8AC3E}">
        <p14:creationId xmlns:p14="http://schemas.microsoft.com/office/powerpoint/2010/main" val="796094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430C0A-5464-4FE4-84EB-FF9C94016DF4}" type="datetimeFigureOut">
              <a:rPr lang="en-US" dirty="0"/>
              <a:t>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0C6404-AD6E-4860-8E75-697CA40B95DA}" type="datetimeFigureOut">
              <a:rPr lang="en-US" dirty="0"/>
              <a:t>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1/20/2019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1/20/2019</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1/20/2019</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1/20/2019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9D29D-9E1A-4566-A417-3E5D9E4EB7FA}"/>
              </a:ext>
            </a:extLst>
          </p:cNvPr>
          <p:cNvSpPr>
            <a:spLocks noGrp="1"/>
          </p:cNvSpPr>
          <p:nvPr>
            <p:ph type="ctrTitle"/>
          </p:nvPr>
        </p:nvSpPr>
        <p:spPr/>
        <p:txBody>
          <a:bodyPr>
            <a:noAutofit/>
          </a:bodyPr>
          <a:lstStyle/>
          <a:p>
            <a:endParaRPr lang="en-GB" sz="2800" b="1" dirty="0"/>
          </a:p>
        </p:txBody>
      </p:sp>
      <p:sp>
        <p:nvSpPr>
          <p:cNvPr id="3" name="Subtitle 2">
            <a:extLst>
              <a:ext uri="{FF2B5EF4-FFF2-40B4-BE49-F238E27FC236}">
                <a16:creationId xmlns:a16="http://schemas.microsoft.com/office/drawing/2014/main" id="{EA6229F3-D008-403E-A90F-92192790249C}"/>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734712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768AE-E59D-445D-BC8F-ADAC60A8B7E0}"/>
              </a:ext>
            </a:extLst>
          </p:cNvPr>
          <p:cNvSpPr>
            <a:spLocks noGrp="1"/>
          </p:cNvSpPr>
          <p:nvPr>
            <p:ph type="title"/>
          </p:nvPr>
        </p:nvSpPr>
        <p:spPr>
          <a:xfrm>
            <a:off x="2494202" y="278123"/>
            <a:ext cx="7203596" cy="744838"/>
          </a:xfrm>
        </p:spPr>
        <p:txBody>
          <a:bodyPr>
            <a:normAutofit fontScale="90000"/>
          </a:bodyPr>
          <a:lstStyle/>
          <a:p>
            <a:r>
              <a:rPr lang="en-GB" dirty="0"/>
              <a:t>Universal Credit – what is it?</a:t>
            </a:r>
          </a:p>
        </p:txBody>
      </p:sp>
      <p:sp>
        <p:nvSpPr>
          <p:cNvPr id="3" name="TextBox 2">
            <a:extLst>
              <a:ext uri="{FF2B5EF4-FFF2-40B4-BE49-F238E27FC236}">
                <a16:creationId xmlns:a16="http://schemas.microsoft.com/office/drawing/2014/main" id="{F7A00406-CD68-4DC1-878A-6B28D5A2E11D}"/>
              </a:ext>
            </a:extLst>
          </p:cNvPr>
          <p:cNvSpPr txBox="1"/>
          <p:nvPr/>
        </p:nvSpPr>
        <p:spPr>
          <a:xfrm>
            <a:off x="768626" y="1542505"/>
            <a:ext cx="10827026" cy="707886"/>
          </a:xfrm>
          <a:prstGeom prst="rect">
            <a:avLst/>
          </a:prstGeom>
          <a:noFill/>
        </p:spPr>
        <p:txBody>
          <a:bodyPr wrap="square" rtlCol="0">
            <a:spAutoFit/>
          </a:bodyPr>
          <a:lstStyle/>
          <a:p>
            <a:pPr algn="ctr"/>
            <a:r>
              <a:rPr lang="en-GB" sz="2000" dirty="0"/>
              <a:t>Universal credit is a benefit payment which was introduced to help and support individuals who are either working and on a low income, or out of work.</a:t>
            </a:r>
          </a:p>
        </p:txBody>
      </p:sp>
      <p:sp>
        <p:nvSpPr>
          <p:cNvPr id="4" name="TextBox 3">
            <a:extLst>
              <a:ext uri="{FF2B5EF4-FFF2-40B4-BE49-F238E27FC236}">
                <a16:creationId xmlns:a16="http://schemas.microsoft.com/office/drawing/2014/main" id="{839C2028-6EB0-428F-A0B6-2B9C7809D39E}"/>
              </a:ext>
            </a:extLst>
          </p:cNvPr>
          <p:cNvSpPr txBox="1"/>
          <p:nvPr/>
        </p:nvSpPr>
        <p:spPr>
          <a:xfrm>
            <a:off x="682487" y="2856897"/>
            <a:ext cx="5802719" cy="2585323"/>
          </a:xfrm>
          <a:prstGeom prst="rect">
            <a:avLst/>
          </a:prstGeom>
          <a:noFill/>
        </p:spPr>
        <p:txBody>
          <a:bodyPr wrap="square" rtlCol="0">
            <a:spAutoFit/>
          </a:bodyPr>
          <a:lstStyle/>
          <a:p>
            <a:r>
              <a:rPr lang="en-GB" dirty="0"/>
              <a:t>It replaced six other benefits that people had been receiving,  including:</a:t>
            </a:r>
          </a:p>
          <a:p>
            <a:endParaRPr lang="en-GB" dirty="0"/>
          </a:p>
          <a:p>
            <a:pPr marL="285750" indent="-285750">
              <a:buFont typeface="Arial" panose="020B0604020202020204" pitchFamily="34" charset="0"/>
              <a:buChar char="•"/>
            </a:pPr>
            <a:r>
              <a:rPr lang="en-GB" dirty="0"/>
              <a:t>Housing benefits</a:t>
            </a:r>
          </a:p>
          <a:p>
            <a:pPr marL="285750" indent="-285750">
              <a:buFont typeface="Arial" panose="020B0604020202020204" pitchFamily="34" charset="0"/>
              <a:buChar char="•"/>
            </a:pPr>
            <a:r>
              <a:rPr lang="en-GB" dirty="0"/>
              <a:t>Child tax credit</a:t>
            </a:r>
          </a:p>
          <a:p>
            <a:pPr marL="285750" indent="-285750">
              <a:buFont typeface="Arial" panose="020B0604020202020204" pitchFamily="34" charset="0"/>
              <a:buChar char="•"/>
            </a:pPr>
            <a:r>
              <a:rPr lang="en-GB" dirty="0"/>
              <a:t>Income support</a:t>
            </a:r>
          </a:p>
          <a:p>
            <a:pPr marL="285750" indent="-285750">
              <a:buFont typeface="Arial" panose="020B0604020202020204" pitchFamily="34" charset="0"/>
              <a:buChar char="•"/>
            </a:pPr>
            <a:r>
              <a:rPr lang="en-GB" dirty="0"/>
              <a:t>Working tax credit</a:t>
            </a:r>
          </a:p>
          <a:p>
            <a:pPr marL="285750" indent="-285750">
              <a:buFont typeface="Arial" panose="020B0604020202020204" pitchFamily="34" charset="0"/>
              <a:buChar char="•"/>
            </a:pPr>
            <a:r>
              <a:rPr lang="en-GB" dirty="0"/>
              <a:t>Income-based job seekers allowance</a:t>
            </a:r>
          </a:p>
          <a:p>
            <a:pPr marL="285750" indent="-285750">
              <a:buFont typeface="Arial" panose="020B0604020202020204" pitchFamily="34" charset="0"/>
              <a:buChar char="•"/>
            </a:pPr>
            <a:r>
              <a:rPr lang="en-GB" dirty="0"/>
              <a:t>Income-related employment and support allowance.</a:t>
            </a:r>
          </a:p>
        </p:txBody>
      </p:sp>
      <p:pic>
        <p:nvPicPr>
          <p:cNvPr id="7" name="Picture 6">
            <a:extLst>
              <a:ext uri="{FF2B5EF4-FFF2-40B4-BE49-F238E27FC236}">
                <a16:creationId xmlns:a16="http://schemas.microsoft.com/office/drawing/2014/main" id="{8178D002-64EE-4EB6-95F2-DE8BFF55D3D7}"/>
              </a:ext>
            </a:extLst>
          </p:cNvPr>
          <p:cNvPicPr>
            <a:picLocks noChangeAspect="1"/>
          </p:cNvPicPr>
          <p:nvPr/>
        </p:nvPicPr>
        <p:blipFill>
          <a:blip r:embed="rId3"/>
          <a:stretch>
            <a:fillRect/>
          </a:stretch>
        </p:blipFill>
        <p:spPr>
          <a:xfrm>
            <a:off x="6485206" y="4941277"/>
            <a:ext cx="5732316" cy="1769805"/>
          </a:xfrm>
          <a:prstGeom prst="rect">
            <a:avLst/>
          </a:prstGeom>
        </p:spPr>
      </p:pic>
      <p:sp>
        <p:nvSpPr>
          <p:cNvPr id="8" name="TextBox 7">
            <a:extLst>
              <a:ext uri="{FF2B5EF4-FFF2-40B4-BE49-F238E27FC236}">
                <a16:creationId xmlns:a16="http://schemas.microsoft.com/office/drawing/2014/main" id="{21B07E34-FD81-4253-BBA7-DB6FBAC3164A}"/>
              </a:ext>
            </a:extLst>
          </p:cNvPr>
          <p:cNvSpPr txBox="1"/>
          <p:nvPr/>
        </p:nvSpPr>
        <p:spPr>
          <a:xfrm>
            <a:off x="682487" y="6130734"/>
            <a:ext cx="2356134" cy="369332"/>
          </a:xfrm>
          <a:prstGeom prst="rect">
            <a:avLst/>
          </a:prstGeom>
          <a:noFill/>
        </p:spPr>
        <p:txBody>
          <a:bodyPr wrap="square" rtlCol="0">
            <a:spAutoFit/>
          </a:bodyPr>
          <a:lstStyle/>
          <a:p>
            <a:r>
              <a:rPr lang="en-GB" dirty="0"/>
              <a:t>(Gov.UK, unknown).</a:t>
            </a:r>
          </a:p>
        </p:txBody>
      </p:sp>
      <p:sp>
        <p:nvSpPr>
          <p:cNvPr id="9" name="TextBox 8">
            <a:extLst>
              <a:ext uri="{FF2B5EF4-FFF2-40B4-BE49-F238E27FC236}">
                <a16:creationId xmlns:a16="http://schemas.microsoft.com/office/drawing/2014/main" id="{5565BC81-023E-4631-9E62-7F4FB435B70E}"/>
              </a:ext>
            </a:extLst>
          </p:cNvPr>
          <p:cNvSpPr txBox="1"/>
          <p:nvPr/>
        </p:nvSpPr>
        <p:spPr>
          <a:xfrm>
            <a:off x="10822949" y="6541426"/>
            <a:ext cx="1711365" cy="338554"/>
          </a:xfrm>
          <a:prstGeom prst="rect">
            <a:avLst/>
          </a:prstGeom>
          <a:noFill/>
        </p:spPr>
        <p:txBody>
          <a:bodyPr wrap="square" rtlCol="0">
            <a:spAutoFit/>
          </a:bodyPr>
          <a:lstStyle/>
          <a:p>
            <a:r>
              <a:rPr lang="en-GB" sz="1600" dirty="0"/>
              <a:t>(Gov.UK, 2018).</a:t>
            </a:r>
          </a:p>
        </p:txBody>
      </p:sp>
    </p:spTree>
    <p:extLst>
      <p:ext uri="{BB962C8B-B14F-4D97-AF65-F5344CB8AC3E}">
        <p14:creationId xmlns:p14="http://schemas.microsoft.com/office/powerpoint/2010/main" val="3292024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768AE-E59D-445D-BC8F-ADAC60A8B7E0}"/>
              </a:ext>
            </a:extLst>
          </p:cNvPr>
          <p:cNvSpPr>
            <a:spLocks noGrp="1"/>
          </p:cNvSpPr>
          <p:nvPr>
            <p:ph type="title"/>
          </p:nvPr>
        </p:nvSpPr>
        <p:spPr>
          <a:xfrm>
            <a:off x="2231136" y="249075"/>
            <a:ext cx="7729728" cy="744838"/>
          </a:xfrm>
        </p:spPr>
        <p:txBody>
          <a:bodyPr>
            <a:normAutofit fontScale="90000"/>
          </a:bodyPr>
          <a:lstStyle/>
          <a:p>
            <a:r>
              <a:rPr lang="en-GB" dirty="0"/>
              <a:t>Free school meals</a:t>
            </a:r>
          </a:p>
        </p:txBody>
      </p:sp>
      <p:pic>
        <p:nvPicPr>
          <p:cNvPr id="4" name="Picture 3">
            <a:extLst>
              <a:ext uri="{FF2B5EF4-FFF2-40B4-BE49-F238E27FC236}">
                <a16:creationId xmlns:a16="http://schemas.microsoft.com/office/drawing/2014/main" id="{6FBF0F92-42D8-4D68-AA04-E345438F8243}"/>
              </a:ext>
            </a:extLst>
          </p:cNvPr>
          <p:cNvPicPr>
            <a:picLocks noChangeAspect="1"/>
          </p:cNvPicPr>
          <p:nvPr/>
        </p:nvPicPr>
        <p:blipFill>
          <a:blip r:embed="rId3"/>
          <a:stretch>
            <a:fillRect/>
          </a:stretch>
        </p:blipFill>
        <p:spPr>
          <a:xfrm rot="491184">
            <a:off x="7830442" y="24315"/>
            <a:ext cx="4699229" cy="2819537"/>
          </a:xfrm>
          <a:prstGeom prst="ellipse">
            <a:avLst/>
          </a:prstGeom>
          <a:ln>
            <a:noFill/>
          </a:ln>
          <a:effectLst>
            <a:softEdge rad="112500"/>
          </a:effectLst>
        </p:spPr>
      </p:pic>
      <p:sp>
        <p:nvSpPr>
          <p:cNvPr id="6" name="TextBox 5">
            <a:extLst>
              <a:ext uri="{FF2B5EF4-FFF2-40B4-BE49-F238E27FC236}">
                <a16:creationId xmlns:a16="http://schemas.microsoft.com/office/drawing/2014/main" id="{BDC4A9AA-065C-403C-86E1-505915D6DD71}"/>
              </a:ext>
            </a:extLst>
          </p:cNvPr>
          <p:cNvSpPr txBox="1"/>
          <p:nvPr/>
        </p:nvSpPr>
        <p:spPr>
          <a:xfrm>
            <a:off x="533400" y="1709653"/>
            <a:ext cx="7421880" cy="369332"/>
          </a:xfrm>
          <a:prstGeom prst="rect">
            <a:avLst/>
          </a:prstGeom>
          <a:noFill/>
        </p:spPr>
        <p:txBody>
          <a:bodyPr wrap="square" rtlCol="0">
            <a:spAutoFit/>
          </a:bodyPr>
          <a:lstStyle/>
          <a:p>
            <a:r>
              <a:rPr lang="en-GB" b="1" dirty="0"/>
              <a:t>Children who are entitled to free school meals:</a:t>
            </a:r>
          </a:p>
        </p:txBody>
      </p:sp>
      <p:sp>
        <p:nvSpPr>
          <p:cNvPr id="8" name="TextBox 7">
            <a:extLst>
              <a:ext uri="{FF2B5EF4-FFF2-40B4-BE49-F238E27FC236}">
                <a16:creationId xmlns:a16="http://schemas.microsoft.com/office/drawing/2014/main" id="{6D5E85C0-09E3-43E1-BE8D-B9442307386E}"/>
              </a:ext>
            </a:extLst>
          </p:cNvPr>
          <p:cNvSpPr txBox="1"/>
          <p:nvPr/>
        </p:nvSpPr>
        <p:spPr>
          <a:xfrm>
            <a:off x="533400" y="2270760"/>
            <a:ext cx="6705938" cy="3416320"/>
          </a:xfrm>
          <a:prstGeom prst="rect">
            <a:avLst/>
          </a:prstGeom>
          <a:noFill/>
        </p:spPr>
        <p:txBody>
          <a:bodyPr wrap="none" rtlCol="0">
            <a:spAutoFit/>
          </a:bodyPr>
          <a:lstStyle/>
          <a:p>
            <a:pPr marL="285750" indent="-285750">
              <a:buFont typeface="Arial" panose="020B0604020202020204" pitchFamily="34" charset="0"/>
              <a:buChar char="•"/>
            </a:pPr>
            <a:r>
              <a:rPr lang="en-GB" dirty="0"/>
              <a:t>Infant age pupils (reception, year 1 and year 2)</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Children’s whose parents who are on any of the following benefits:</a:t>
            </a:r>
          </a:p>
          <a:p>
            <a:r>
              <a:rPr lang="en-GB" dirty="0"/>
              <a:t>          - Universal Credit (if applied on/after April 2018)</a:t>
            </a:r>
          </a:p>
          <a:p>
            <a:r>
              <a:rPr lang="en-GB" dirty="0"/>
              <a:t>          - Income Support</a:t>
            </a:r>
          </a:p>
          <a:p>
            <a:r>
              <a:rPr lang="en-GB" dirty="0"/>
              <a:t>          - Income-based Jobseeker’s Allowance</a:t>
            </a:r>
          </a:p>
          <a:p>
            <a:r>
              <a:rPr lang="en-GB" dirty="0"/>
              <a:t>          - Income-related Employment and Support Allowance</a:t>
            </a:r>
          </a:p>
          <a:p>
            <a:r>
              <a:rPr lang="en-GB" dirty="0"/>
              <a:t>          - Child Tax Credit</a:t>
            </a:r>
          </a:p>
          <a:p>
            <a:r>
              <a:rPr lang="en-GB" dirty="0"/>
              <a:t>          - The Guarantee element of State Pension Credit</a:t>
            </a:r>
          </a:p>
          <a:p>
            <a:r>
              <a:rPr lang="en-GB" dirty="0"/>
              <a:t>          - Support under the Immigration and Asylum Act 1999</a:t>
            </a:r>
          </a:p>
          <a:p>
            <a:endParaRPr lang="en-GB" dirty="0"/>
          </a:p>
          <a:p>
            <a:pPr marL="285750" indent="-285750">
              <a:buFont typeface="Arial" panose="020B0604020202020204" pitchFamily="34" charset="0"/>
              <a:buChar char="•"/>
            </a:pPr>
            <a:r>
              <a:rPr lang="en-GB" dirty="0"/>
              <a:t>Looked After Children</a:t>
            </a:r>
          </a:p>
        </p:txBody>
      </p:sp>
      <p:sp>
        <p:nvSpPr>
          <p:cNvPr id="10" name="TextBox 9">
            <a:extLst>
              <a:ext uri="{FF2B5EF4-FFF2-40B4-BE49-F238E27FC236}">
                <a16:creationId xmlns:a16="http://schemas.microsoft.com/office/drawing/2014/main" id="{903C561A-5E43-43CF-9DC5-E729060E5708}"/>
              </a:ext>
            </a:extLst>
          </p:cNvPr>
          <p:cNvSpPr txBox="1"/>
          <p:nvPr/>
        </p:nvSpPr>
        <p:spPr>
          <a:xfrm>
            <a:off x="533400" y="6239593"/>
            <a:ext cx="2751394" cy="369332"/>
          </a:xfrm>
          <a:prstGeom prst="rect">
            <a:avLst/>
          </a:prstGeom>
          <a:noFill/>
        </p:spPr>
        <p:txBody>
          <a:bodyPr wrap="none" rtlCol="0">
            <a:spAutoFit/>
          </a:bodyPr>
          <a:lstStyle/>
          <a:p>
            <a:r>
              <a:rPr lang="en-GB" dirty="0"/>
              <a:t>(Doncaster Council, 2018). </a:t>
            </a:r>
          </a:p>
        </p:txBody>
      </p:sp>
      <p:sp>
        <p:nvSpPr>
          <p:cNvPr id="11" name="TextBox 10">
            <a:extLst>
              <a:ext uri="{FF2B5EF4-FFF2-40B4-BE49-F238E27FC236}">
                <a16:creationId xmlns:a16="http://schemas.microsoft.com/office/drawing/2014/main" id="{C3B84A4F-AC6D-41E4-9682-BD2F362D85B6}"/>
              </a:ext>
            </a:extLst>
          </p:cNvPr>
          <p:cNvSpPr txBox="1"/>
          <p:nvPr/>
        </p:nvSpPr>
        <p:spPr>
          <a:xfrm>
            <a:off x="10802917" y="2655226"/>
            <a:ext cx="1711365" cy="338554"/>
          </a:xfrm>
          <a:prstGeom prst="rect">
            <a:avLst/>
          </a:prstGeom>
          <a:noFill/>
        </p:spPr>
        <p:txBody>
          <a:bodyPr wrap="square" rtlCol="0">
            <a:spAutoFit/>
          </a:bodyPr>
          <a:lstStyle/>
          <a:p>
            <a:r>
              <a:rPr lang="en-GB" sz="1600" dirty="0"/>
              <a:t>(Plunkett, 2018).</a:t>
            </a:r>
          </a:p>
        </p:txBody>
      </p:sp>
      <p:pic>
        <p:nvPicPr>
          <p:cNvPr id="15" name="Picture 14">
            <a:extLst>
              <a:ext uri="{FF2B5EF4-FFF2-40B4-BE49-F238E27FC236}">
                <a16:creationId xmlns:a16="http://schemas.microsoft.com/office/drawing/2014/main" id="{B3AF5D29-58D3-478A-938F-30B47083CCBD}"/>
              </a:ext>
            </a:extLst>
          </p:cNvPr>
          <p:cNvPicPr>
            <a:picLocks noChangeAspect="1"/>
          </p:cNvPicPr>
          <p:nvPr/>
        </p:nvPicPr>
        <p:blipFill rotWithShape="1">
          <a:blip r:embed="rId4"/>
          <a:srcRect b="5778"/>
          <a:stretch/>
        </p:blipFill>
        <p:spPr>
          <a:xfrm>
            <a:off x="7117418" y="3885609"/>
            <a:ext cx="4131021" cy="2590800"/>
          </a:xfrm>
          <a:prstGeom prst="rect">
            <a:avLst/>
          </a:prstGeom>
          <a:ln>
            <a:noFill/>
          </a:ln>
          <a:effectLst>
            <a:softEdge rad="112500"/>
          </a:effectLst>
        </p:spPr>
      </p:pic>
      <p:sp>
        <p:nvSpPr>
          <p:cNvPr id="17" name="TextBox 16">
            <a:extLst>
              <a:ext uri="{FF2B5EF4-FFF2-40B4-BE49-F238E27FC236}">
                <a16:creationId xmlns:a16="http://schemas.microsoft.com/office/drawing/2014/main" id="{19354247-A064-424A-9812-A0F9DEF0AA63}"/>
              </a:ext>
            </a:extLst>
          </p:cNvPr>
          <p:cNvSpPr txBox="1"/>
          <p:nvPr/>
        </p:nvSpPr>
        <p:spPr>
          <a:xfrm>
            <a:off x="10480635" y="6409168"/>
            <a:ext cx="1711365" cy="338554"/>
          </a:xfrm>
          <a:prstGeom prst="rect">
            <a:avLst/>
          </a:prstGeom>
          <a:noFill/>
        </p:spPr>
        <p:txBody>
          <a:bodyPr wrap="square" rtlCol="0">
            <a:spAutoFit/>
          </a:bodyPr>
          <a:lstStyle/>
          <a:p>
            <a:r>
              <a:rPr lang="en-GB" sz="1600" dirty="0"/>
              <a:t>(Harding, 2016).</a:t>
            </a:r>
          </a:p>
        </p:txBody>
      </p:sp>
    </p:spTree>
    <p:extLst>
      <p:ext uri="{BB962C8B-B14F-4D97-AF65-F5344CB8AC3E}">
        <p14:creationId xmlns:p14="http://schemas.microsoft.com/office/powerpoint/2010/main" val="2703006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768AE-E59D-445D-BC8F-ADAC60A8B7E0}"/>
              </a:ext>
            </a:extLst>
          </p:cNvPr>
          <p:cNvSpPr>
            <a:spLocks noGrp="1"/>
          </p:cNvSpPr>
          <p:nvPr>
            <p:ph type="title"/>
          </p:nvPr>
        </p:nvSpPr>
        <p:spPr>
          <a:xfrm>
            <a:off x="2231136" y="249075"/>
            <a:ext cx="7729728" cy="1160000"/>
          </a:xfrm>
        </p:spPr>
        <p:txBody>
          <a:bodyPr>
            <a:normAutofit/>
          </a:bodyPr>
          <a:lstStyle/>
          <a:p>
            <a:r>
              <a:rPr lang="en-GB" dirty="0"/>
              <a:t>Free school meals – the debate</a:t>
            </a:r>
            <a:br>
              <a:rPr lang="en-GB" dirty="0"/>
            </a:br>
            <a:r>
              <a:rPr lang="en-GB" dirty="0"/>
              <a:t>conservatives</a:t>
            </a:r>
          </a:p>
        </p:txBody>
      </p:sp>
      <p:sp>
        <p:nvSpPr>
          <p:cNvPr id="7" name="TextBox 6">
            <a:extLst>
              <a:ext uri="{FF2B5EF4-FFF2-40B4-BE49-F238E27FC236}">
                <a16:creationId xmlns:a16="http://schemas.microsoft.com/office/drawing/2014/main" id="{0CFA6D85-31D4-4A2F-AA5B-2571CC38D68F}"/>
              </a:ext>
            </a:extLst>
          </p:cNvPr>
          <p:cNvSpPr txBox="1"/>
          <p:nvPr/>
        </p:nvSpPr>
        <p:spPr>
          <a:xfrm>
            <a:off x="668311" y="2095872"/>
            <a:ext cx="11068987" cy="646331"/>
          </a:xfrm>
          <a:prstGeom prst="rect">
            <a:avLst/>
          </a:prstGeom>
          <a:noFill/>
        </p:spPr>
        <p:txBody>
          <a:bodyPr wrap="square" rtlCol="0">
            <a:spAutoFit/>
          </a:bodyPr>
          <a:lstStyle/>
          <a:p>
            <a:pPr algn="ctr"/>
            <a:r>
              <a:rPr lang="en-GB" dirty="0"/>
              <a:t>The Conservatives has argued that evidence has shown that breakfast is as effective at helping children learn at school as much as a hot lunch. </a:t>
            </a:r>
          </a:p>
        </p:txBody>
      </p:sp>
      <p:sp>
        <p:nvSpPr>
          <p:cNvPr id="8" name="TextBox 7">
            <a:extLst>
              <a:ext uri="{FF2B5EF4-FFF2-40B4-BE49-F238E27FC236}">
                <a16:creationId xmlns:a16="http://schemas.microsoft.com/office/drawing/2014/main" id="{2F07EB2D-C439-4385-8BF1-DAF9EF1D95E7}"/>
              </a:ext>
            </a:extLst>
          </p:cNvPr>
          <p:cNvSpPr txBox="1"/>
          <p:nvPr/>
        </p:nvSpPr>
        <p:spPr>
          <a:xfrm>
            <a:off x="1013082" y="3669788"/>
            <a:ext cx="4658197" cy="1200329"/>
          </a:xfrm>
          <a:prstGeom prst="rect">
            <a:avLst/>
          </a:prstGeom>
          <a:noFill/>
        </p:spPr>
        <p:txBody>
          <a:bodyPr wrap="square" rtlCol="0">
            <a:spAutoFit/>
          </a:bodyPr>
          <a:lstStyle/>
          <a:p>
            <a:r>
              <a:rPr lang="en-GB" dirty="0"/>
              <a:t>This will be delivered at a tenth of the cost at about £60m a year, providing the bulk of the £1bn that goes towards the education system for education and the resources needed.</a:t>
            </a:r>
          </a:p>
        </p:txBody>
      </p:sp>
      <p:sp>
        <p:nvSpPr>
          <p:cNvPr id="10" name="TextBox 9">
            <a:extLst>
              <a:ext uri="{FF2B5EF4-FFF2-40B4-BE49-F238E27FC236}">
                <a16:creationId xmlns:a16="http://schemas.microsoft.com/office/drawing/2014/main" id="{27B68FED-A2B3-4D3A-B343-927C0CCB3123}"/>
              </a:ext>
            </a:extLst>
          </p:cNvPr>
          <p:cNvSpPr txBox="1"/>
          <p:nvPr/>
        </p:nvSpPr>
        <p:spPr>
          <a:xfrm>
            <a:off x="1013082" y="5428370"/>
            <a:ext cx="1730115" cy="369332"/>
          </a:xfrm>
          <a:prstGeom prst="rect">
            <a:avLst/>
          </a:prstGeom>
          <a:noFill/>
        </p:spPr>
        <p:txBody>
          <a:bodyPr wrap="square" rtlCol="0">
            <a:spAutoFit/>
          </a:bodyPr>
          <a:lstStyle/>
          <a:p>
            <a:r>
              <a:rPr lang="en-GB" dirty="0"/>
              <a:t>(Merrick, 2017). </a:t>
            </a:r>
          </a:p>
        </p:txBody>
      </p:sp>
      <p:pic>
        <p:nvPicPr>
          <p:cNvPr id="12" name="Picture 11">
            <a:extLst>
              <a:ext uri="{FF2B5EF4-FFF2-40B4-BE49-F238E27FC236}">
                <a16:creationId xmlns:a16="http://schemas.microsoft.com/office/drawing/2014/main" id="{8A0C6424-C10B-4ABC-BEB0-D7DFC0D89D72}"/>
              </a:ext>
            </a:extLst>
          </p:cNvPr>
          <p:cNvPicPr>
            <a:picLocks noChangeAspect="1"/>
          </p:cNvPicPr>
          <p:nvPr/>
        </p:nvPicPr>
        <p:blipFill>
          <a:blip r:embed="rId2"/>
          <a:stretch>
            <a:fillRect/>
          </a:stretch>
        </p:blipFill>
        <p:spPr>
          <a:xfrm>
            <a:off x="6520722" y="3067562"/>
            <a:ext cx="5062928" cy="3367053"/>
          </a:xfrm>
          <a:prstGeom prst="rect">
            <a:avLst/>
          </a:prstGeom>
          <a:ln>
            <a:noFill/>
          </a:ln>
          <a:effectLst>
            <a:softEdge rad="112500"/>
          </a:effectLst>
        </p:spPr>
      </p:pic>
      <p:sp>
        <p:nvSpPr>
          <p:cNvPr id="13" name="TextBox 12">
            <a:extLst>
              <a:ext uri="{FF2B5EF4-FFF2-40B4-BE49-F238E27FC236}">
                <a16:creationId xmlns:a16="http://schemas.microsoft.com/office/drawing/2014/main" id="{B81A5102-FC1A-4805-98DD-C6D3744B6659}"/>
              </a:ext>
            </a:extLst>
          </p:cNvPr>
          <p:cNvSpPr txBox="1"/>
          <p:nvPr/>
        </p:nvSpPr>
        <p:spPr>
          <a:xfrm>
            <a:off x="10480635" y="6409168"/>
            <a:ext cx="1711365" cy="338554"/>
          </a:xfrm>
          <a:prstGeom prst="rect">
            <a:avLst/>
          </a:prstGeom>
          <a:noFill/>
        </p:spPr>
        <p:txBody>
          <a:bodyPr wrap="square" rtlCol="0">
            <a:spAutoFit/>
          </a:bodyPr>
          <a:lstStyle/>
          <a:p>
            <a:r>
              <a:rPr lang="en-GB" sz="1600" dirty="0"/>
              <a:t>(Walker, 2016).</a:t>
            </a:r>
          </a:p>
        </p:txBody>
      </p:sp>
    </p:spTree>
    <p:extLst>
      <p:ext uri="{BB962C8B-B14F-4D97-AF65-F5344CB8AC3E}">
        <p14:creationId xmlns:p14="http://schemas.microsoft.com/office/powerpoint/2010/main" val="42795378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768AE-E59D-445D-BC8F-ADAC60A8B7E0}"/>
              </a:ext>
            </a:extLst>
          </p:cNvPr>
          <p:cNvSpPr>
            <a:spLocks noGrp="1"/>
          </p:cNvSpPr>
          <p:nvPr>
            <p:ph type="title"/>
          </p:nvPr>
        </p:nvSpPr>
        <p:spPr>
          <a:xfrm>
            <a:off x="2231136" y="249074"/>
            <a:ext cx="7729728" cy="1055069"/>
          </a:xfrm>
        </p:spPr>
        <p:txBody>
          <a:bodyPr>
            <a:normAutofit fontScale="90000"/>
          </a:bodyPr>
          <a:lstStyle/>
          <a:p>
            <a:r>
              <a:rPr lang="en-GB" dirty="0"/>
              <a:t>Free school meals – the debate</a:t>
            </a:r>
            <a:br>
              <a:rPr lang="en-GB" dirty="0"/>
            </a:br>
            <a:r>
              <a:rPr lang="en-GB" dirty="0"/>
              <a:t>Labour</a:t>
            </a:r>
          </a:p>
        </p:txBody>
      </p:sp>
      <p:sp>
        <p:nvSpPr>
          <p:cNvPr id="5" name="TextBox 4">
            <a:extLst>
              <a:ext uri="{FF2B5EF4-FFF2-40B4-BE49-F238E27FC236}">
                <a16:creationId xmlns:a16="http://schemas.microsoft.com/office/drawing/2014/main" id="{95702FFF-2919-4388-9DB5-E69753091B78}"/>
              </a:ext>
            </a:extLst>
          </p:cNvPr>
          <p:cNvSpPr txBox="1"/>
          <p:nvPr/>
        </p:nvSpPr>
        <p:spPr>
          <a:xfrm>
            <a:off x="668311" y="1901002"/>
            <a:ext cx="11068987" cy="646331"/>
          </a:xfrm>
          <a:prstGeom prst="rect">
            <a:avLst/>
          </a:prstGeom>
          <a:noFill/>
        </p:spPr>
        <p:txBody>
          <a:bodyPr wrap="square" rtlCol="0">
            <a:spAutoFit/>
          </a:bodyPr>
          <a:lstStyle/>
          <a:p>
            <a:pPr algn="ctr"/>
            <a:r>
              <a:rPr lang="en-GB" dirty="0"/>
              <a:t>Labour claims that the Conservatives ‘</a:t>
            </a:r>
            <a:r>
              <a:rPr lang="en-GB" i="1" dirty="0"/>
              <a:t>took away free school meals</a:t>
            </a:r>
            <a:r>
              <a:rPr lang="en-GB" dirty="0"/>
              <a:t>’ from one million children based on the new entitlement.</a:t>
            </a:r>
          </a:p>
        </p:txBody>
      </p:sp>
      <p:pic>
        <p:nvPicPr>
          <p:cNvPr id="9" name="Picture 8">
            <a:extLst>
              <a:ext uri="{FF2B5EF4-FFF2-40B4-BE49-F238E27FC236}">
                <a16:creationId xmlns:a16="http://schemas.microsoft.com/office/drawing/2014/main" id="{A8E07682-5866-4205-9378-2F0420C81EB7}"/>
              </a:ext>
            </a:extLst>
          </p:cNvPr>
          <p:cNvPicPr>
            <a:picLocks noChangeAspect="1"/>
          </p:cNvPicPr>
          <p:nvPr/>
        </p:nvPicPr>
        <p:blipFill>
          <a:blip r:embed="rId2"/>
          <a:stretch>
            <a:fillRect/>
          </a:stretch>
        </p:blipFill>
        <p:spPr>
          <a:xfrm>
            <a:off x="6639785" y="2918093"/>
            <a:ext cx="5097513" cy="3390053"/>
          </a:xfrm>
          <a:prstGeom prst="rect">
            <a:avLst/>
          </a:prstGeom>
          <a:ln>
            <a:noFill/>
          </a:ln>
          <a:effectLst>
            <a:softEdge rad="112500"/>
          </a:effectLst>
        </p:spPr>
      </p:pic>
      <p:sp>
        <p:nvSpPr>
          <p:cNvPr id="10" name="TextBox 9">
            <a:extLst>
              <a:ext uri="{FF2B5EF4-FFF2-40B4-BE49-F238E27FC236}">
                <a16:creationId xmlns:a16="http://schemas.microsoft.com/office/drawing/2014/main" id="{5BC5A725-3F0E-4CD0-B769-64C95BD8EB50}"/>
              </a:ext>
            </a:extLst>
          </p:cNvPr>
          <p:cNvSpPr txBox="1"/>
          <p:nvPr/>
        </p:nvSpPr>
        <p:spPr>
          <a:xfrm>
            <a:off x="10480635" y="6409168"/>
            <a:ext cx="1711365" cy="338554"/>
          </a:xfrm>
          <a:prstGeom prst="rect">
            <a:avLst/>
          </a:prstGeom>
          <a:noFill/>
        </p:spPr>
        <p:txBody>
          <a:bodyPr wrap="square" rtlCol="0">
            <a:spAutoFit/>
          </a:bodyPr>
          <a:lstStyle/>
          <a:p>
            <a:r>
              <a:rPr lang="en-GB" sz="1600" dirty="0"/>
              <a:t>(Walker, 2017).</a:t>
            </a:r>
          </a:p>
        </p:txBody>
      </p:sp>
      <p:sp>
        <p:nvSpPr>
          <p:cNvPr id="12" name="Rectangle 11">
            <a:extLst>
              <a:ext uri="{FF2B5EF4-FFF2-40B4-BE49-F238E27FC236}">
                <a16:creationId xmlns:a16="http://schemas.microsoft.com/office/drawing/2014/main" id="{A6ED9778-0350-46ED-A00E-A469B8B83ADA}"/>
              </a:ext>
            </a:extLst>
          </p:cNvPr>
          <p:cNvSpPr/>
          <p:nvPr/>
        </p:nvSpPr>
        <p:spPr>
          <a:xfrm>
            <a:off x="1039319" y="3387338"/>
            <a:ext cx="4881796" cy="923330"/>
          </a:xfrm>
          <a:prstGeom prst="rect">
            <a:avLst/>
          </a:prstGeom>
        </p:spPr>
        <p:txBody>
          <a:bodyPr wrap="square">
            <a:spAutoFit/>
          </a:bodyPr>
          <a:lstStyle/>
          <a:p>
            <a:r>
              <a:rPr lang="en-GB" dirty="0"/>
              <a:t>Angela Rayner MP, Labour’s Shadow Secretary of State for Education, “</a:t>
            </a:r>
            <a:r>
              <a:rPr lang="en-GB" i="1" dirty="0"/>
              <a:t>accused the government of pulling the rug from under poor families</a:t>
            </a:r>
            <a:r>
              <a:rPr lang="en-GB" dirty="0"/>
              <a:t>” </a:t>
            </a:r>
          </a:p>
        </p:txBody>
      </p:sp>
      <p:sp>
        <p:nvSpPr>
          <p:cNvPr id="13" name="TextBox 12">
            <a:extLst>
              <a:ext uri="{FF2B5EF4-FFF2-40B4-BE49-F238E27FC236}">
                <a16:creationId xmlns:a16="http://schemas.microsoft.com/office/drawing/2014/main" id="{13F0C1B0-D8AA-4218-8EF1-819B86CD438D}"/>
              </a:ext>
            </a:extLst>
          </p:cNvPr>
          <p:cNvSpPr txBox="1"/>
          <p:nvPr/>
        </p:nvSpPr>
        <p:spPr>
          <a:xfrm>
            <a:off x="1039319" y="4368493"/>
            <a:ext cx="1730115" cy="338554"/>
          </a:xfrm>
          <a:prstGeom prst="rect">
            <a:avLst/>
          </a:prstGeom>
          <a:noFill/>
        </p:spPr>
        <p:txBody>
          <a:bodyPr wrap="square" rtlCol="0">
            <a:spAutoFit/>
          </a:bodyPr>
          <a:lstStyle/>
          <a:p>
            <a:r>
              <a:rPr lang="en-GB" sz="1600" dirty="0"/>
              <a:t>(Bloom, 2018). </a:t>
            </a:r>
          </a:p>
        </p:txBody>
      </p:sp>
      <p:sp>
        <p:nvSpPr>
          <p:cNvPr id="14" name="Rectangle 13">
            <a:extLst>
              <a:ext uri="{FF2B5EF4-FFF2-40B4-BE49-F238E27FC236}">
                <a16:creationId xmlns:a16="http://schemas.microsoft.com/office/drawing/2014/main" id="{CB12CAAA-E290-461B-8A23-E9EFC0480FFE}"/>
              </a:ext>
            </a:extLst>
          </p:cNvPr>
          <p:cNvSpPr/>
          <p:nvPr/>
        </p:nvSpPr>
        <p:spPr>
          <a:xfrm>
            <a:off x="1039319" y="5308575"/>
            <a:ext cx="4881796" cy="646331"/>
          </a:xfrm>
          <a:prstGeom prst="rect">
            <a:avLst/>
          </a:prstGeom>
        </p:spPr>
        <p:txBody>
          <a:bodyPr wrap="square">
            <a:spAutoFit/>
          </a:bodyPr>
          <a:lstStyle/>
          <a:p>
            <a:r>
              <a:rPr lang="en-GB" dirty="0"/>
              <a:t>“</a:t>
            </a:r>
            <a:r>
              <a:rPr lang="en-GB" i="1" dirty="0"/>
              <a:t>Labour is committed to opposing these plans” </a:t>
            </a:r>
          </a:p>
          <a:p>
            <a:r>
              <a:rPr lang="en-GB" i="1" dirty="0"/>
              <a:t>(Rayner, 2018)</a:t>
            </a:r>
            <a:endParaRPr lang="en-GB" dirty="0"/>
          </a:p>
        </p:txBody>
      </p:sp>
    </p:spTree>
    <p:extLst>
      <p:ext uri="{BB962C8B-B14F-4D97-AF65-F5344CB8AC3E}">
        <p14:creationId xmlns:p14="http://schemas.microsoft.com/office/powerpoint/2010/main" val="2479674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768AE-E59D-445D-BC8F-ADAC60A8B7E0}"/>
              </a:ext>
            </a:extLst>
          </p:cNvPr>
          <p:cNvSpPr>
            <a:spLocks noGrp="1"/>
          </p:cNvSpPr>
          <p:nvPr>
            <p:ph type="title"/>
          </p:nvPr>
        </p:nvSpPr>
        <p:spPr>
          <a:xfrm>
            <a:off x="2494202" y="278123"/>
            <a:ext cx="7203596" cy="744838"/>
          </a:xfrm>
        </p:spPr>
        <p:txBody>
          <a:bodyPr>
            <a:normAutofit fontScale="90000"/>
          </a:bodyPr>
          <a:lstStyle/>
          <a:p>
            <a:r>
              <a:rPr lang="en-GB" dirty="0"/>
              <a:t>Conclusion</a:t>
            </a:r>
          </a:p>
        </p:txBody>
      </p:sp>
      <p:sp>
        <p:nvSpPr>
          <p:cNvPr id="10" name="TextBox 9">
            <a:extLst>
              <a:ext uri="{FF2B5EF4-FFF2-40B4-BE49-F238E27FC236}">
                <a16:creationId xmlns:a16="http://schemas.microsoft.com/office/drawing/2014/main" id="{B047C1E5-7A6D-49A3-BCE1-84A70AD64E55}"/>
              </a:ext>
            </a:extLst>
          </p:cNvPr>
          <p:cNvSpPr txBox="1"/>
          <p:nvPr/>
        </p:nvSpPr>
        <p:spPr>
          <a:xfrm>
            <a:off x="682486" y="1917262"/>
            <a:ext cx="10827026" cy="707886"/>
          </a:xfrm>
          <a:prstGeom prst="rect">
            <a:avLst/>
          </a:prstGeom>
          <a:noFill/>
        </p:spPr>
        <p:txBody>
          <a:bodyPr wrap="square" rtlCol="0">
            <a:spAutoFit/>
          </a:bodyPr>
          <a:lstStyle/>
          <a:p>
            <a:pPr algn="ctr"/>
            <a:r>
              <a:rPr lang="en-GB" sz="2000" dirty="0"/>
              <a:t>Despite its setbacks and the criticism it has received in relation to the entitlement of free school meals, the Government is still committed to the Universal Credit initiative.</a:t>
            </a:r>
          </a:p>
        </p:txBody>
      </p:sp>
      <p:sp>
        <p:nvSpPr>
          <p:cNvPr id="11" name="TextBox 10">
            <a:extLst>
              <a:ext uri="{FF2B5EF4-FFF2-40B4-BE49-F238E27FC236}">
                <a16:creationId xmlns:a16="http://schemas.microsoft.com/office/drawing/2014/main" id="{AE7464B9-0BD3-48BE-BE51-A0BDECA96A85}"/>
              </a:ext>
            </a:extLst>
          </p:cNvPr>
          <p:cNvSpPr txBox="1"/>
          <p:nvPr/>
        </p:nvSpPr>
        <p:spPr>
          <a:xfrm>
            <a:off x="5021166" y="2636584"/>
            <a:ext cx="1640001" cy="369332"/>
          </a:xfrm>
          <a:prstGeom prst="rect">
            <a:avLst/>
          </a:prstGeom>
          <a:noFill/>
        </p:spPr>
        <p:txBody>
          <a:bodyPr wrap="none" rtlCol="0">
            <a:spAutoFit/>
          </a:bodyPr>
          <a:lstStyle/>
          <a:p>
            <a:r>
              <a:rPr lang="en-GB" dirty="0"/>
              <a:t>(Walker, 2018). </a:t>
            </a:r>
          </a:p>
        </p:txBody>
      </p:sp>
      <p:sp>
        <p:nvSpPr>
          <p:cNvPr id="5" name="TextBox 4">
            <a:extLst>
              <a:ext uri="{FF2B5EF4-FFF2-40B4-BE49-F238E27FC236}">
                <a16:creationId xmlns:a16="http://schemas.microsoft.com/office/drawing/2014/main" id="{80031459-C93A-4A52-A5D2-CA4F7D7D4A51}"/>
              </a:ext>
            </a:extLst>
          </p:cNvPr>
          <p:cNvSpPr txBox="1"/>
          <p:nvPr/>
        </p:nvSpPr>
        <p:spPr>
          <a:xfrm>
            <a:off x="5591329" y="3725021"/>
            <a:ext cx="6165997" cy="1323439"/>
          </a:xfrm>
          <a:prstGeom prst="rect">
            <a:avLst/>
          </a:prstGeom>
          <a:noFill/>
        </p:spPr>
        <p:txBody>
          <a:bodyPr wrap="square" rtlCol="0">
            <a:spAutoFit/>
          </a:bodyPr>
          <a:lstStyle/>
          <a:p>
            <a:pPr algn="ctr"/>
            <a:r>
              <a:rPr lang="en-GB" sz="2000" i="1" dirty="0"/>
              <a:t>“Universal Credit lies at the heart of our priority to help people improve their lives, with more people moving into employment and staying in work longer than compared to the previous system” (McVey, unknown).</a:t>
            </a:r>
          </a:p>
        </p:txBody>
      </p:sp>
      <p:pic>
        <p:nvPicPr>
          <p:cNvPr id="12" name="Picture 11">
            <a:extLst>
              <a:ext uri="{FF2B5EF4-FFF2-40B4-BE49-F238E27FC236}">
                <a16:creationId xmlns:a16="http://schemas.microsoft.com/office/drawing/2014/main" id="{96CE7C55-1BF9-4167-BF3C-A8FD07E089BE}"/>
              </a:ext>
            </a:extLst>
          </p:cNvPr>
          <p:cNvPicPr>
            <a:picLocks noChangeAspect="1"/>
          </p:cNvPicPr>
          <p:nvPr/>
        </p:nvPicPr>
        <p:blipFill rotWithShape="1">
          <a:blip r:embed="rId3">
            <a:extLst>
              <a:ext uri="{BEBA8EAE-BF5A-486C-A8C5-ECC9F3942E4B}">
                <a14:imgProps xmlns:a14="http://schemas.microsoft.com/office/drawing/2010/main">
                  <a14:imgLayer r:embed="rId4">
                    <a14:imgEffect>
                      <a14:artisticWatercolorSponge/>
                    </a14:imgEffect>
                  </a14:imgLayer>
                </a14:imgProps>
              </a:ext>
            </a:extLst>
          </a:blip>
          <a:srcRect l="4060" t="5250" r="4571"/>
          <a:stretch/>
        </p:blipFill>
        <p:spPr>
          <a:xfrm rot="21377263">
            <a:off x="479643" y="3384539"/>
            <a:ext cx="4721943" cy="3060428"/>
          </a:xfrm>
          <a:prstGeom prst="rect">
            <a:avLst/>
          </a:prstGeom>
          <a:ln>
            <a:noFill/>
          </a:ln>
          <a:effectLst>
            <a:softEdge rad="112500"/>
          </a:effectLst>
        </p:spPr>
      </p:pic>
    </p:spTree>
    <p:extLst>
      <p:ext uri="{BB962C8B-B14F-4D97-AF65-F5344CB8AC3E}">
        <p14:creationId xmlns:p14="http://schemas.microsoft.com/office/powerpoint/2010/main" val="3164696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706983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1289</TotalTime>
  <Words>426</Words>
  <Application>Microsoft Office PowerPoint</Application>
  <PresentationFormat>Widescreen</PresentationFormat>
  <Paragraphs>49</Paragraphs>
  <Slides>7</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Gill Sans MT</vt:lpstr>
      <vt:lpstr>Parcel</vt:lpstr>
      <vt:lpstr>PowerPoint Presentation</vt:lpstr>
      <vt:lpstr>Universal Credit – what is it?</vt:lpstr>
      <vt:lpstr>Free school meals</vt:lpstr>
      <vt:lpstr>Free school meals – the debate conservatives</vt:lpstr>
      <vt:lpstr>Free school meals – the debate Labour</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examining opposing political positions on universal tax credit.</dc:title>
  <dc:creator>Chloe Brown</dc:creator>
  <cp:lastModifiedBy>Chloe Brown (1600148)</cp:lastModifiedBy>
  <cp:revision>39</cp:revision>
  <dcterms:created xsi:type="dcterms:W3CDTF">2019-01-13T19:13:58Z</dcterms:created>
  <dcterms:modified xsi:type="dcterms:W3CDTF">2019-01-21T09:35:49Z</dcterms:modified>
</cp:coreProperties>
</file>