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57" r:id="rId4"/>
    <p:sldId id="258" r:id="rId5"/>
    <p:sldId id="260" r:id="rId6"/>
    <p:sldId id="269" r:id="rId7"/>
    <p:sldId id="273" r:id="rId8"/>
    <p:sldId id="263" r:id="rId9"/>
    <p:sldId id="271" r:id="rId10"/>
    <p:sldId id="268" r:id="rId11"/>
    <p:sldId id="276" r:id="rId12"/>
    <p:sldId id="267" r:id="rId13"/>
    <p:sldId id="274" r:id="rId14"/>
    <p:sldId id="270" r:id="rId15"/>
    <p:sldId id="262" r:id="rId16"/>
    <p:sldId id="261" r:id="rId17"/>
    <p:sldId id="272" r:id="rId18"/>
    <p:sldId id="275" r:id="rId19"/>
    <p:sldId id="259" r:id="rId20"/>
    <p:sldId id="266"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D0DD"/>
    <a:srgbClr val="E9EBE1"/>
    <a:srgbClr val="BCCAD2"/>
    <a:srgbClr val="E4E9EC"/>
    <a:srgbClr val="FFE0D1"/>
    <a:srgbClr val="FFE1E1"/>
    <a:srgbClr val="FFCC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591" autoAdjust="0"/>
    <p:restoredTop sz="94660"/>
  </p:normalViewPr>
  <p:slideViewPr>
    <p:cSldViewPr snapToGrid="0">
      <p:cViewPr varScale="1">
        <p:scale>
          <a:sx n="65" d="100"/>
          <a:sy n="65" d="100"/>
        </p:scale>
        <p:origin x="68" y="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ha Lee (2213492)" userId="c9fb6ec3-b1b7-4aaf-a54d-acf55c42735c" providerId="ADAL" clId="{D67EC28C-5A24-46F8-8E51-9517D3465A3B}"/>
    <pc:docChg chg="custSel addSld modSld">
      <pc:chgData name="Martha Lee (2213492)" userId="c9fb6ec3-b1b7-4aaf-a54d-acf55c42735c" providerId="ADAL" clId="{D67EC28C-5A24-46F8-8E51-9517D3465A3B}" dt="2024-04-23T15:39:01.857" v="96" actId="1076"/>
      <pc:docMkLst>
        <pc:docMk/>
      </pc:docMkLst>
      <pc:sldChg chg="modSp mod">
        <pc:chgData name="Martha Lee (2213492)" userId="c9fb6ec3-b1b7-4aaf-a54d-acf55c42735c" providerId="ADAL" clId="{D67EC28C-5A24-46F8-8E51-9517D3465A3B}" dt="2024-04-23T15:39:01.857" v="96" actId="1076"/>
        <pc:sldMkLst>
          <pc:docMk/>
          <pc:sldMk cId="754127502" sldId="259"/>
        </pc:sldMkLst>
        <pc:spChg chg="mod">
          <ac:chgData name="Martha Lee (2213492)" userId="c9fb6ec3-b1b7-4aaf-a54d-acf55c42735c" providerId="ADAL" clId="{D67EC28C-5A24-46F8-8E51-9517D3465A3B}" dt="2024-04-23T15:38:57.280" v="95" actId="255"/>
          <ac:spMkLst>
            <pc:docMk/>
            <pc:sldMk cId="754127502" sldId="259"/>
            <ac:spMk id="2" creationId="{2AC5E1E4-6F89-E843-8D12-CA08038BEF39}"/>
          </ac:spMkLst>
        </pc:spChg>
        <pc:spChg chg="mod">
          <ac:chgData name="Martha Lee (2213492)" userId="c9fb6ec3-b1b7-4aaf-a54d-acf55c42735c" providerId="ADAL" clId="{D67EC28C-5A24-46F8-8E51-9517D3465A3B}" dt="2024-04-23T15:39:01.857" v="96" actId="1076"/>
          <ac:spMkLst>
            <pc:docMk/>
            <pc:sldMk cId="754127502" sldId="259"/>
            <ac:spMk id="3" creationId="{ED128C64-9BEB-6CB0-80A9-28264E24423F}"/>
          </ac:spMkLst>
        </pc:spChg>
      </pc:sldChg>
      <pc:sldChg chg="modSp mod">
        <pc:chgData name="Martha Lee (2213492)" userId="c9fb6ec3-b1b7-4aaf-a54d-acf55c42735c" providerId="ADAL" clId="{D67EC28C-5A24-46F8-8E51-9517D3465A3B}" dt="2024-04-23T15:38:47.028" v="94" actId="255"/>
        <pc:sldMkLst>
          <pc:docMk/>
          <pc:sldMk cId="689468957" sldId="266"/>
        </pc:sldMkLst>
        <pc:spChg chg="mod">
          <ac:chgData name="Martha Lee (2213492)" userId="c9fb6ec3-b1b7-4aaf-a54d-acf55c42735c" providerId="ADAL" clId="{D67EC28C-5A24-46F8-8E51-9517D3465A3B}" dt="2024-04-23T15:38:47.028" v="94" actId="255"/>
          <ac:spMkLst>
            <pc:docMk/>
            <pc:sldMk cId="689468957" sldId="266"/>
            <ac:spMk id="2" creationId="{E2FBE7FB-A52D-B78D-68ED-F8F84F722FBA}"/>
          </ac:spMkLst>
        </pc:spChg>
        <pc:spChg chg="mod">
          <ac:chgData name="Martha Lee (2213492)" userId="c9fb6ec3-b1b7-4aaf-a54d-acf55c42735c" providerId="ADAL" clId="{D67EC28C-5A24-46F8-8E51-9517D3465A3B}" dt="2024-04-23T15:37:52.365" v="64" actId="20577"/>
          <ac:spMkLst>
            <pc:docMk/>
            <pc:sldMk cId="689468957" sldId="266"/>
            <ac:spMk id="3" creationId="{A3E7F111-81F7-1B3A-5AA2-19DB6F943D62}"/>
          </ac:spMkLst>
        </pc:spChg>
      </pc:sldChg>
      <pc:sldChg chg="modSp new mod">
        <pc:chgData name="Martha Lee (2213492)" userId="c9fb6ec3-b1b7-4aaf-a54d-acf55c42735c" providerId="ADAL" clId="{D67EC28C-5A24-46F8-8E51-9517D3465A3B}" dt="2024-04-23T15:38:29.028" v="93" actId="1076"/>
        <pc:sldMkLst>
          <pc:docMk/>
          <pc:sldMk cId="229479307" sldId="277"/>
        </pc:sldMkLst>
        <pc:spChg chg="mod">
          <ac:chgData name="Martha Lee (2213492)" userId="c9fb6ec3-b1b7-4aaf-a54d-acf55c42735c" providerId="ADAL" clId="{D67EC28C-5A24-46F8-8E51-9517D3465A3B}" dt="2024-04-23T15:38:23.836" v="92" actId="1076"/>
          <ac:spMkLst>
            <pc:docMk/>
            <pc:sldMk cId="229479307" sldId="277"/>
            <ac:spMk id="2" creationId="{EB2A269D-F73A-19E1-02B7-A022D2B11E19}"/>
          </ac:spMkLst>
        </pc:spChg>
        <pc:spChg chg="mod">
          <ac:chgData name="Martha Lee (2213492)" userId="c9fb6ec3-b1b7-4aaf-a54d-acf55c42735c" providerId="ADAL" clId="{D67EC28C-5A24-46F8-8E51-9517D3465A3B}" dt="2024-04-23T15:38:29.028" v="93" actId="1076"/>
          <ac:spMkLst>
            <pc:docMk/>
            <pc:sldMk cId="229479307" sldId="277"/>
            <ac:spMk id="3" creationId="{D0BFE41C-4F4E-3843-36EB-57E2A2C753D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DE12B-2BE3-1F36-B136-838DBD1468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494358-F1C5-B18D-9095-04C0C6E24D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77B4B3-8EC8-4470-47C0-9061AA3DBAD0}"/>
              </a:ext>
            </a:extLst>
          </p:cNvPr>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5" name="Footer Placeholder 4">
            <a:extLst>
              <a:ext uri="{FF2B5EF4-FFF2-40B4-BE49-F238E27FC236}">
                <a16:creationId xmlns:a16="http://schemas.microsoft.com/office/drawing/2014/main" id="{358084EE-E271-0E37-804C-3A377A55A81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AD250AC-30A0-0172-AA9C-938B72D5BFCA}"/>
              </a:ext>
            </a:extLst>
          </p:cNvPr>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1808355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8760D-6F1D-2899-F170-5548114203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857496-5FEF-9A7D-3646-97A0C18D351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F97160-07F0-782B-8D77-965418F0E837}"/>
              </a:ext>
            </a:extLst>
          </p:cNvPr>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5" name="Footer Placeholder 4">
            <a:extLst>
              <a:ext uri="{FF2B5EF4-FFF2-40B4-BE49-F238E27FC236}">
                <a16:creationId xmlns:a16="http://schemas.microsoft.com/office/drawing/2014/main" id="{BBE88EDA-4BAA-18C3-A528-A8ECD2C967F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93EB672-58C2-626F-8C16-497E88D48F8B}"/>
              </a:ext>
            </a:extLst>
          </p:cNvPr>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3486258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0E731-0046-AB6F-05D2-AD37BCD0FF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C8B4D0-93C4-F31D-CE9D-C84203F8F51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F36F91-A078-6D89-CD23-FD9314965488}"/>
              </a:ext>
            </a:extLst>
          </p:cNvPr>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5" name="Footer Placeholder 4">
            <a:extLst>
              <a:ext uri="{FF2B5EF4-FFF2-40B4-BE49-F238E27FC236}">
                <a16:creationId xmlns:a16="http://schemas.microsoft.com/office/drawing/2014/main" id="{C9A703F6-A9F1-D471-CB9B-50C5C231217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943BE63-5E95-8C0E-E088-7085A8A91058}"/>
              </a:ext>
            </a:extLst>
          </p:cNvPr>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1858728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F654B-CCE3-FD98-C345-5FB1A74DE0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A5066E-D87D-4BE9-72B7-E6B99B4D174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CCFBAFC-F1E4-41A7-3B9A-357C53FFF52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4E4D8C-CE98-B984-5A63-633449FC88E4}"/>
              </a:ext>
            </a:extLst>
          </p:cNvPr>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6" name="Footer Placeholder 5">
            <a:extLst>
              <a:ext uri="{FF2B5EF4-FFF2-40B4-BE49-F238E27FC236}">
                <a16:creationId xmlns:a16="http://schemas.microsoft.com/office/drawing/2014/main" id="{8F2CF763-8BDE-4D65-C008-8B61D79E63E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380F269-DB56-3719-8CF6-1083A78DA558}"/>
              </a:ext>
            </a:extLst>
          </p:cNvPr>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2381574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59BC3-3ECC-583C-99C8-2BADD0DD0A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344E99-DC17-04F6-EB39-A49AB459B9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5D92FE-3164-BE7D-B0F8-86A4D2E5E5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A5FA71-407D-9F28-9FF0-492F4AA4CA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FD48A9-7D20-58EF-C748-F165D133293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C008434-755F-81B5-F3A5-5C477901A2CE}"/>
              </a:ext>
            </a:extLst>
          </p:cNvPr>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8" name="Footer Placeholder 7">
            <a:extLst>
              <a:ext uri="{FF2B5EF4-FFF2-40B4-BE49-F238E27FC236}">
                <a16:creationId xmlns:a16="http://schemas.microsoft.com/office/drawing/2014/main" id="{F3052078-2A55-51A3-2FDB-3F5BFEBEBA90}"/>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A1C6258D-5E61-EFBA-D9A6-DA3C10437B77}"/>
              </a:ext>
            </a:extLst>
          </p:cNvPr>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3758585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87F52-1355-C877-9A21-A4449F23D9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B0F93D-EC87-2D42-9600-DAD8208F71AC}"/>
              </a:ext>
            </a:extLst>
          </p:cNvPr>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4" name="Footer Placeholder 3">
            <a:extLst>
              <a:ext uri="{FF2B5EF4-FFF2-40B4-BE49-F238E27FC236}">
                <a16:creationId xmlns:a16="http://schemas.microsoft.com/office/drawing/2014/main" id="{A343B7A6-F20D-30AA-66D3-B230F9736CF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53D553F0-AF6C-1688-FF22-A97D8B8F774C}"/>
              </a:ext>
            </a:extLst>
          </p:cNvPr>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452066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CEAA80-AF50-0C69-5098-DF45A9B94AB3}"/>
              </a:ext>
            </a:extLst>
          </p:cNvPr>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3" name="Footer Placeholder 2">
            <a:extLst>
              <a:ext uri="{FF2B5EF4-FFF2-40B4-BE49-F238E27FC236}">
                <a16:creationId xmlns:a16="http://schemas.microsoft.com/office/drawing/2014/main" id="{269E543A-A2C2-D22A-A3BE-B89C8951739B}"/>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CCC597F3-D264-4E84-ED21-7E8DA77861D8}"/>
              </a:ext>
            </a:extLst>
          </p:cNvPr>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3119051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B0885-5637-F78D-90AC-0C3142CD2F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230BDD2-578A-D10A-2D4C-656EB13B0C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D904A9B-D148-D80D-1EC1-BAD16A826B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51E6A0-99C0-BB45-E8B3-E164042FF898}"/>
              </a:ext>
            </a:extLst>
          </p:cNvPr>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6" name="Footer Placeholder 5">
            <a:extLst>
              <a:ext uri="{FF2B5EF4-FFF2-40B4-BE49-F238E27FC236}">
                <a16:creationId xmlns:a16="http://schemas.microsoft.com/office/drawing/2014/main" id="{D5D2B3EE-F03E-E014-5D6D-4451962BC31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5C33A91-8472-EF44-D276-1B23A27B941A}"/>
              </a:ext>
            </a:extLst>
          </p:cNvPr>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1179522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5880E-65CE-6745-B3D9-52D616DAE9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D7B0E93-280C-FD4B-BAEB-7F5D566806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99EB6763-5DCC-C3AF-05E3-13C0AF4181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970271-2CEE-0F20-6971-22EC00BF64BA}"/>
              </a:ext>
            </a:extLst>
          </p:cNvPr>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6" name="Footer Placeholder 5">
            <a:extLst>
              <a:ext uri="{FF2B5EF4-FFF2-40B4-BE49-F238E27FC236}">
                <a16:creationId xmlns:a16="http://schemas.microsoft.com/office/drawing/2014/main" id="{5804EB54-3D48-2FE1-F259-50F3F3FD954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DC4713B-2A85-D4E3-C2EC-79F729BE470B}"/>
              </a:ext>
            </a:extLst>
          </p:cNvPr>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229492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710B6-3690-99AD-6C63-1342546BB65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4DA67E-283F-0646-1C75-32C89562A4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3A312B-4AEA-2FA4-1D40-3C7BD03943EC}"/>
              </a:ext>
            </a:extLst>
          </p:cNvPr>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5" name="Footer Placeholder 4">
            <a:extLst>
              <a:ext uri="{FF2B5EF4-FFF2-40B4-BE49-F238E27FC236}">
                <a16:creationId xmlns:a16="http://schemas.microsoft.com/office/drawing/2014/main" id="{8D59AF81-FF63-7CC9-DDE0-6EAC619300C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2112C48-8A51-5794-D372-B0C8F47C78BA}"/>
              </a:ext>
            </a:extLst>
          </p:cNvPr>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2918566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14CB96-4C8F-F620-D4A8-3B8E192EE6B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712118-E0B3-2799-4160-94FFD702642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89853E-E151-B4BC-732D-9E1A419FA581}"/>
              </a:ext>
            </a:extLst>
          </p:cNvPr>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5" name="Footer Placeholder 4">
            <a:extLst>
              <a:ext uri="{FF2B5EF4-FFF2-40B4-BE49-F238E27FC236}">
                <a16:creationId xmlns:a16="http://schemas.microsoft.com/office/drawing/2014/main" id="{18E66B06-9A96-A68C-AF3D-18994E2AD67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E67E482-5318-D19E-CFB9-AAA8852687F8}"/>
              </a:ext>
            </a:extLst>
          </p:cNvPr>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2917553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1539960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37376076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22373939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3960561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27443144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21401560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9117045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26373128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18504028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22310215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2B2643-9B34-491C-BB63-29B8C7E9EBFF}"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881914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27362095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2B2643-9B34-491C-BB63-29B8C7E9EBFF}"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995391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12869676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20688131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77139F-9E0E-4C5D-8941-80237DF8955C}" type="datetimeFigureOut">
              <a:rPr lang="en-GB" smtClean="0"/>
              <a:t>14/04/2024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2B2643-9B34-491C-BB63-29B8C7E9EBFF}" type="slidenum">
              <a:rPr lang="en-GB" smtClean="0"/>
              <a:t>‹#›</a:t>
            </a:fld>
            <a:endParaRPr lang="en-GB" dirty="0"/>
          </a:p>
        </p:txBody>
      </p:sp>
    </p:spTree>
    <p:extLst>
      <p:ext uri="{BB962C8B-B14F-4D97-AF65-F5344CB8AC3E}">
        <p14:creationId xmlns:p14="http://schemas.microsoft.com/office/powerpoint/2010/main" val="2655878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0153F1-39DF-B6CB-CFE2-3503FDD9D1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FB1B2E-106C-4627-FB00-705FEFB56A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D3E6CB-9372-BA0C-863F-FF23AD4DE8F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77139F-9E0E-4C5D-8941-80237DF8955C}" type="datetimeFigureOut">
              <a:rPr lang="en-GB" smtClean="0"/>
              <a:t>14/04/2024</a:t>
            </a:fld>
            <a:endParaRPr lang="en-GB" dirty="0"/>
          </a:p>
        </p:txBody>
      </p:sp>
      <p:sp>
        <p:nvSpPr>
          <p:cNvPr id="5" name="Footer Placeholder 4">
            <a:extLst>
              <a:ext uri="{FF2B5EF4-FFF2-40B4-BE49-F238E27FC236}">
                <a16:creationId xmlns:a16="http://schemas.microsoft.com/office/drawing/2014/main" id="{D951B341-9A71-9BAB-6BB5-9F178DC06F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576BC68B-EFBF-6E83-842D-D7429C7F3C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2B2643-9B34-491C-BB63-29B8C7E9EBFF}" type="slidenum">
              <a:rPr lang="en-GB" smtClean="0"/>
              <a:t>‹#›</a:t>
            </a:fld>
            <a:endParaRPr lang="en-GB" dirty="0"/>
          </a:p>
        </p:txBody>
      </p:sp>
    </p:spTree>
    <p:extLst>
      <p:ext uri="{BB962C8B-B14F-4D97-AF65-F5344CB8AC3E}">
        <p14:creationId xmlns:p14="http://schemas.microsoft.com/office/powerpoint/2010/main" val="1095707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B77139F-9E0E-4C5D-8941-80237DF8955C}" type="datetimeFigureOut">
              <a:rPr lang="en-GB" smtClean="0"/>
              <a:t>14/04/2024</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52B2643-9B34-491C-BB63-29B8C7E9EBFF}" type="slidenum">
              <a:rPr lang="en-GB" smtClean="0"/>
              <a:t>‹#›</a:t>
            </a:fld>
            <a:endParaRPr lang="en-GB" dirty="0"/>
          </a:p>
        </p:txBody>
      </p:sp>
    </p:spTree>
    <p:extLst>
      <p:ext uri="{BB962C8B-B14F-4D97-AF65-F5344CB8AC3E}">
        <p14:creationId xmlns:p14="http://schemas.microsoft.com/office/powerpoint/2010/main" val="38771953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legislation.gov.uk/ukpga/1974/37/contents" TargetMode="External"/><Relationship Id="rId3" Type="http://schemas.openxmlformats.org/officeDocument/2006/relationships/hyperlink" Target="https://www.gov.uk/government/publications/suicide-prevention-strategy-for-england-2023-to-2028/suicide-prevention-in-england-5-year-cross-sector-strategy" TargetMode="External"/><Relationship Id="rId7" Type="http://schemas.openxmlformats.org/officeDocument/2006/relationships/hyperlink" Target="https://www.hcpc-uk.org/standards/meeting-our-standards/reflective-practice/what-is-reflection/" TargetMode="External"/><Relationship Id="rId2" Type="http://schemas.openxmlformats.org/officeDocument/2006/relationships/hyperlink" Target="https://www.proquest.com/docview/1024699968/fulltextPDF?parentSessionId=i1GVrhaA03QOX%2FW9cY2doDXEP%2BZxSzwoCvvSYgVHy8k%3D&amp;pq-origsite=primo&amp;accountid=130472&amp;sourcetype=Scholarly%20Journals" TargetMode="External"/><Relationship Id="rId1" Type="http://schemas.openxmlformats.org/officeDocument/2006/relationships/slideLayout" Target="../slideLayouts/slideLayout2.xml"/><Relationship Id="rId6" Type="http://schemas.openxmlformats.org/officeDocument/2006/relationships/hyperlink" Target="https://www.tandfonline.com/doi/full/10.1080/14623940903525132?casa_token=5KyrPGXuo2gAAAAA:gSN8Bjn957n14-fvUuse6IOyK0KXaxaaeUYlFcwFH8AVG4GET2UwQhSs9ccBGw0SD2PDj8OL6uq9PA&amp;casa_token=DW6ajYipsYsAAAAA:wd6HGmgUCwhVRGcc4kqazKLJ9rGH5bTAECPuK4ZA6XYJJa8fcMH9vjFHKhRvAZYGTseZBIBLr6whZQ" TargetMode="External"/><Relationship Id="rId5" Type="http://schemas.openxmlformats.org/officeDocument/2006/relationships/hyperlink" Target="https://www.c2d.co.uk/wp-content/uploads/2017/07/An-Introduction-to-PCP-v2.pdf" TargetMode="External"/><Relationship Id="rId4" Type="http://schemas.openxmlformats.org/officeDocument/2006/relationships/hyperlink" Target="https://openlibrary.org/books/OL7236952M/How_we_think"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aippc.it/wp-content/uploads/2019/04/2017.01.003.025.pdf" TargetMode="External"/><Relationship Id="rId7" Type="http://schemas.openxmlformats.org/officeDocument/2006/relationships/hyperlink" Target="https://media.samaritans.org/documents/Strategy_report_2022_FINAL.pdf" TargetMode="External"/><Relationship Id="rId2" Type="http://schemas.openxmlformats.org/officeDocument/2006/relationships/hyperlink" Target="https://www.participatorymethods.org/method/reflective-practice" TargetMode="External"/><Relationship Id="rId1" Type="http://schemas.openxmlformats.org/officeDocument/2006/relationships/slideLayout" Target="../slideLayouts/slideLayout2.xml"/><Relationship Id="rId6" Type="http://schemas.openxmlformats.org/officeDocument/2006/relationships/hyperlink" Target="https://media.samaritans.org/documents/Wales_strategy_English_FINAL.pdf" TargetMode="External"/><Relationship Id="rId5" Type="http://schemas.openxmlformats.org/officeDocument/2006/relationships/hyperlink" Target="https://academic.oup.com/intqhc/article/34/2/mzac052/6593893" TargetMode="External"/><Relationship Id="rId4" Type="http://schemas.openxmlformats.org/officeDocument/2006/relationships/hyperlink" Target="https://media.samaritans.org/documents/Samaritans_Helpline_Study_Final_Report.pdf"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dera.ioe.ac.uk/id/eprint/23376/2/150611-reflective-practice-booklet-en_Redacted.pdf" TargetMode="External"/><Relationship Id="rId3" Type="http://schemas.openxmlformats.org/officeDocument/2006/relationships/hyperlink" Target="https://www.samaritans.org/?nation=wales" TargetMode="External"/><Relationship Id="rId7" Type="http://schemas.openxmlformats.org/officeDocument/2006/relationships/hyperlink" Target="file:///C:\Users\Martha%20Lee\Downloads\ORGANIZING_REFLECTIVE_PRACTICE.pdf" TargetMode="External"/><Relationship Id="rId2" Type="http://schemas.openxmlformats.org/officeDocument/2006/relationships/hyperlink" Target="https://media.samaritans.org/documents/Summary_of_Samaritans_consultation_to_new_10_year_suicide_prevention_plan.pdf" TargetMode="External"/><Relationship Id="rId1" Type="http://schemas.openxmlformats.org/officeDocument/2006/relationships/slideLayout" Target="../slideLayouts/slideLayout2.xml"/><Relationship Id="rId6" Type="http://schemas.openxmlformats.org/officeDocument/2006/relationships/hyperlink" Target="https://www.cambridge.org/core/journals/journal-of-mental-science/article/complexity-of-motivations-to-suicidal-attempts/DC2C6CE5DAD5D7D791A2D377FCC10FAC" TargetMode="External"/><Relationship Id="rId5" Type="http://schemas.openxmlformats.org/officeDocument/2006/relationships/hyperlink" Target="https://doi.org/10.2307/j.ctt1t88z4v" TargetMode="External"/><Relationship Id="rId4" Type="http://schemas.openxmlformats.org/officeDocument/2006/relationships/hyperlink" Target="https://media.samaritans.org/documents/Benefits_1_page_final_.pdf" TargetMode="External"/><Relationship Id="rId9" Type="http://schemas.openxmlformats.org/officeDocument/2006/relationships/hyperlink" Target="https://www.who.int/news-room/fact-sheets/detail/suic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DD0D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E1F6D-DDAD-6E59-A9E0-012CD9345D32}"/>
              </a:ext>
            </a:extLst>
          </p:cNvPr>
          <p:cNvSpPr>
            <a:spLocks noGrp="1"/>
          </p:cNvSpPr>
          <p:nvPr>
            <p:ph type="ctrTitle"/>
          </p:nvPr>
        </p:nvSpPr>
        <p:spPr>
          <a:xfrm>
            <a:off x="1524000" y="2235200"/>
            <a:ext cx="9144000" cy="2387600"/>
          </a:xfrm>
          <a:solidFill>
            <a:srgbClr val="E9EBE1"/>
          </a:solidFill>
          <a:ln w="79375" cmpd="dbl">
            <a:solidFill>
              <a:schemeClr val="tx1"/>
            </a:solidFill>
            <a:prstDash val="sysDash"/>
          </a:ln>
        </p:spPr>
        <p:txBody>
          <a:bodyPr>
            <a:normAutofit fontScale="90000"/>
          </a:bodyPr>
          <a:lstStyle/>
          <a:p>
            <a:r>
              <a:rPr lang="en-GB" dirty="0"/>
              <a:t>Student Number: 2213492</a:t>
            </a:r>
            <a:br>
              <a:rPr lang="en-GB" dirty="0"/>
            </a:br>
            <a:r>
              <a:rPr lang="en-GB" dirty="0"/>
              <a:t>Module Code: ECSO5002</a:t>
            </a:r>
            <a:br>
              <a:rPr lang="en-GB" dirty="0"/>
            </a:br>
            <a:r>
              <a:rPr lang="en-GB" dirty="0"/>
              <a:t>Assessment: 2</a:t>
            </a:r>
          </a:p>
        </p:txBody>
      </p:sp>
    </p:spTree>
    <p:extLst>
      <p:ext uri="{BB962C8B-B14F-4D97-AF65-F5344CB8AC3E}">
        <p14:creationId xmlns:p14="http://schemas.microsoft.com/office/powerpoint/2010/main" val="26652822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9EBE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7B0C1-A063-2195-926D-B5E947F89542}"/>
              </a:ext>
            </a:extLst>
          </p:cNvPr>
          <p:cNvSpPr>
            <a:spLocks noGrp="1"/>
          </p:cNvSpPr>
          <p:nvPr>
            <p:ph type="title"/>
          </p:nvPr>
        </p:nvSpPr>
        <p:spPr>
          <a:xfrm>
            <a:off x="4542167" y="101620"/>
            <a:ext cx="3107666" cy="717890"/>
          </a:xfrm>
          <a:solidFill>
            <a:srgbClr val="E9EBE1"/>
          </a:solidFill>
        </p:spPr>
        <p:txBody>
          <a:bodyPr/>
          <a:lstStyle/>
          <a:p>
            <a:r>
              <a:rPr lang="en-GB" b="1" u="sng" dirty="0"/>
              <a:t>Introduction</a:t>
            </a:r>
          </a:p>
        </p:txBody>
      </p:sp>
      <p:sp>
        <p:nvSpPr>
          <p:cNvPr id="3" name="Content Placeholder 2">
            <a:extLst>
              <a:ext uri="{FF2B5EF4-FFF2-40B4-BE49-F238E27FC236}">
                <a16:creationId xmlns:a16="http://schemas.microsoft.com/office/drawing/2014/main" id="{E6173B7E-ABE3-43B8-7398-14ACF1E99FA2}"/>
              </a:ext>
            </a:extLst>
          </p:cNvPr>
          <p:cNvSpPr>
            <a:spLocks noGrp="1"/>
          </p:cNvSpPr>
          <p:nvPr>
            <p:ph idx="1"/>
          </p:nvPr>
        </p:nvSpPr>
        <p:spPr>
          <a:xfrm>
            <a:off x="203080" y="1688827"/>
            <a:ext cx="11896310" cy="5447116"/>
          </a:xfrm>
        </p:spPr>
        <p:txBody>
          <a:bodyPr vert="horz" lIns="91440" tIns="45720" rIns="91440" bIns="45720" rtlCol="0" anchor="t">
            <a:normAutofit/>
          </a:bodyPr>
          <a:lstStyle/>
          <a:p>
            <a:pPr marL="0" indent="0">
              <a:buNone/>
            </a:pPr>
            <a:r>
              <a:rPr lang="en-GB" sz="2400" dirty="0"/>
              <a:t>This presentation will: </a:t>
            </a:r>
          </a:p>
          <a:p>
            <a:pPr>
              <a:buFont typeface="Wingdings" panose="05000000000000000000" pitchFamily="2" charset="2"/>
              <a:buChar char="§"/>
            </a:pPr>
            <a:r>
              <a:rPr lang="en-GB" sz="2400" dirty="0"/>
              <a:t>Explore the meaning of reflective practice, including its formation and early concepts </a:t>
            </a:r>
            <a:r>
              <a:rPr lang="en-GB" sz="2000" dirty="0"/>
              <a:t>(Health and Care Professions Council, 2021; </a:t>
            </a:r>
            <a:r>
              <a:rPr lang="en-GB" sz="2000" dirty="0">
                <a:solidFill>
                  <a:schemeClr val="tx1"/>
                </a:solidFill>
              </a:rPr>
              <a:t>Sicora, 2017; Schön, 2016; Dewey, 1910; </a:t>
            </a:r>
            <a:r>
              <a:rPr lang="en-GB" sz="2000" dirty="0"/>
              <a:t>Bolton and </a:t>
            </a:r>
            <a:r>
              <a:rPr lang="en-GB" sz="2000" dirty="0" err="1"/>
              <a:t>Delderfield</a:t>
            </a:r>
            <a:r>
              <a:rPr lang="en-GB" sz="2000" dirty="0"/>
              <a:t>, 2018).</a:t>
            </a:r>
          </a:p>
          <a:p>
            <a:pPr>
              <a:buFont typeface="Wingdings" panose="05000000000000000000" pitchFamily="2" charset="2"/>
              <a:buChar char="§"/>
            </a:pPr>
            <a:r>
              <a:rPr lang="en-GB" sz="2400" dirty="0"/>
              <a:t>Provide a brief explanation of Personal Construct Theory and how it relates to reflective practice </a:t>
            </a:r>
            <a:r>
              <a:rPr lang="en-GB" sz="2000" dirty="0"/>
              <a:t>(Fisher, 2021; Kelly, 2017).</a:t>
            </a:r>
          </a:p>
          <a:p>
            <a:pPr>
              <a:buFont typeface="Wingdings" panose="05000000000000000000" pitchFamily="2" charset="2"/>
              <a:buChar char="§"/>
            </a:pPr>
            <a:r>
              <a:rPr lang="en-GB" sz="2400" dirty="0"/>
              <a:t>Discuss common models of reflective practice whilst highlighting why it is a valuable tool in improving procedures in organisations </a:t>
            </a:r>
            <a:r>
              <a:rPr lang="en-GB" sz="2000" dirty="0"/>
              <a:t>(Kolb, 2015; Gibbs, 1988; </a:t>
            </a:r>
            <a:r>
              <a:rPr lang="en-GB" sz="2000" dirty="0" err="1"/>
              <a:t>Ghaye</a:t>
            </a:r>
            <a:r>
              <a:rPr lang="en-GB" sz="2000" dirty="0"/>
              <a:t>, 2010; Vince and Reynolds, 2010; Tarrant, 2017; Davies 1995).</a:t>
            </a:r>
          </a:p>
          <a:p>
            <a:pPr>
              <a:buFont typeface="Wingdings" panose="05000000000000000000" pitchFamily="2" charset="2"/>
              <a:buChar char="§"/>
            </a:pPr>
            <a:r>
              <a:rPr lang="en-GB" sz="2400" dirty="0"/>
              <a:t>Establish the role that reflective practice plays within the Samaritans organisation, specifically in relation to service users and staff, and its influence of suicide prevention policies </a:t>
            </a:r>
            <a:r>
              <a:rPr lang="en-GB" sz="2000" dirty="0"/>
              <a:t>(Samaritans, 2022a; Samaritans, no date; Samaritans, 2022b; Samaritans Cymru, 2022; Markham, Forshaw and Sutcliffe, 2020).</a:t>
            </a:r>
          </a:p>
          <a:p>
            <a:pPr>
              <a:buFont typeface="Wingdings" panose="05000000000000000000" pitchFamily="2" charset="2"/>
              <a:buChar char="§"/>
            </a:pPr>
            <a:r>
              <a:rPr lang="en-GB" sz="2400" dirty="0"/>
              <a:t>Identify the barriers to reflective practice </a:t>
            </a:r>
            <a:r>
              <a:rPr lang="en-GB" sz="2000" dirty="0"/>
              <a:t>(</a:t>
            </a:r>
            <a:r>
              <a:rPr lang="en-GB" sz="2000" dirty="0" err="1"/>
              <a:t>Quilty</a:t>
            </a:r>
            <a:r>
              <a:rPr lang="en-GB" sz="2000" dirty="0"/>
              <a:t> and Murphy, 2022; Tarrant, 2017).</a:t>
            </a:r>
          </a:p>
          <a:p>
            <a:pPr>
              <a:buFontTx/>
              <a:buChar char="-"/>
            </a:pPr>
            <a:endParaRPr lang="en-GB" sz="2400" dirty="0">
              <a:cs typeface="Calibri"/>
            </a:endParaRPr>
          </a:p>
        </p:txBody>
      </p:sp>
      <p:sp>
        <p:nvSpPr>
          <p:cNvPr id="4" name="TextBox 3">
            <a:extLst>
              <a:ext uri="{FF2B5EF4-FFF2-40B4-BE49-F238E27FC236}">
                <a16:creationId xmlns:a16="http://schemas.microsoft.com/office/drawing/2014/main" id="{991A8DD8-BDE1-BDCD-B3E8-6319911EA8D2}"/>
              </a:ext>
            </a:extLst>
          </p:cNvPr>
          <p:cNvSpPr txBox="1"/>
          <p:nvPr/>
        </p:nvSpPr>
        <p:spPr>
          <a:xfrm>
            <a:off x="203080" y="805117"/>
            <a:ext cx="11709999" cy="1107996"/>
          </a:xfrm>
          <a:prstGeom prst="rect">
            <a:avLst/>
          </a:prstGeom>
          <a:noFill/>
        </p:spPr>
        <p:txBody>
          <a:bodyPr wrap="square" rtlCol="0">
            <a:spAutoFit/>
          </a:bodyPr>
          <a:lstStyle/>
          <a:p>
            <a:r>
              <a:rPr lang="en-GB" sz="2400" b="1" dirty="0"/>
              <a:t>Assessment 2: </a:t>
            </a:r>
            <a:r>
              <a:rPr lang="en-GB" sz="2400" b="1" i="1" dirty="0"/>
              <a:t>For an organisation of your choice identify the role that reflective practice plays in improving services.</a:t>
            </a:r>
          </a:p>
          <a:p>
            <a:endParaRPr lang="en-GB" dirty="0"/>
          </a:p>
        </p:txBody>
      </p:sp>
    </p:spTree>
    <p:extLst>
      <p:ext uri="{BB962C8B-B14F-4D97-AF65-F5344CB8AC3E}">
        <p14:creationId xmlns:p14="http://schemas.microsoft.com/office/powerpoint/2010/main" val="41350160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DD0D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C4E6-5A7A-1B04-47A5-DD564CFBE99C}"/>
              </a:ext>
            </a:extLst>
          </p:cNvPr>
          <p:cNvSpPr>
            <a:spLocks noGrp="1"/>
          </p:cNvSpPr>
          <p:nvPr>
            <p:ph type="title"/>
          </p:nvPr>
        </p:nvSpPr>
        <p:spPr>
          <a:xfrm>
            <a:off x="2754223" y="133167"/>
            <a:ext cx="6192520" cy="1108075"/>
          </a:xfrm>
          <a:solidFill>
            <a:srgbClr val="CDD0DD"/>
          </a:solidFill>
        </p:spPr>
        <p:txBody>
          <a:bodyPr>
            <a:normAutofit/>
          </a:bodyPr>
          <a:lstStyle/>
          <a:p>
            <a:r>
              <a:rPr lang="en-GB" b="1" u="sng" dirty="0"/>
              <a:t>What is reflective practice?</a:t>
            </a:r>
          </a:p>
        </p:txBody>
      </p:sp>
      <p:sp>
        <p:nvSpPr>
          <p:cNvPr id="5" name="TextBox 4">
            <a:extLst>
              <a:ext uri="{FF2B5EF4-FFF2-40B4-BE49-F238E27FC236}">
                <a16:creationId xmlns:a16="http://schemas.microsoft.com/office/drawing/2014/main" id="{4B798AB5-FCBE-6AA7-39CE-9CEF5939EA35}"/>
              </a:ext>
            </a:extLst>
          </p:cNvPr>
          <p:cNvSpPr txBox="1"/>
          <p:nvPr/>
        </p:nvSpPr>
        <p:spPr>
          <a:xfrm>
            <a:off x="8514080" y="6051281"/>
            <a:ext cx="3586480" cy="646331"/>
          </a:xfrm>
          <a:prstGeom prst="rect">
            <a:avLst/>
          </a:prstGeom>
          <a:noFill/>
        </p:spPr>
        <p:txBody>
          <a:bodyPr wrap="square" rtlCol="0">
            <a:spAutoFit/>
          </a:bodyPr>
          <a:lstStyle/>
          <a:p>
            <a:r>
              <a:rPr lang="en-GB" dirty="0"/>
              <a:t>(Health and Care Professions Council, 2021, np).</a:t>
            </a:r>
          </a:p>
        </p:txBody>
      </p:sp>
      <p:sp>
        <p:nvSpPr>
          <p:cNvPr id="6" name="Rectangle: Rounded Corners 5">
            <a:extLst>
              <a:ext uri="{FF2B5EF4-FFF2-40B4-BE49-F238E27FC236}">
                <a16:creationId xmlns:a16="http://schemas.microsoft.com/office/drawing/2014/main" id="{A358A088-BC83-7043-3090-7E465A52D61B}"/>
              </a:ext>
            </a:extLst>
          </p:cNvPr>
          <p:cNvSpPr/>
          <p:nvPr/>
        </p:nvSpPr>
        <p:spPr>
          <a:xfrm>
            <a:off x="210916" y="2123439"/>
            <a:ext cx="11747404" cy="2844801"/>
          </a:xfrm>
          <a:prstGeom prst="roundRect">
            <a:avLst/>
          </a:prstGeom>
          <a:solidFill>
            <a:srgbClr val="E9EBE1"/>
          </a:solidFill>
          <a:ln>
            <a:solidFill>
              <a:schemeClr val="tx1"/>
            </a:solidFill>
          </a:ln>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3200" dirty="0">
              <a:solidFill>
                <a:schemeClr val="tx1"/>
              </a:solidFill>
            </a:endParaRPr>
          </a:p>
        </p:txBody>
      </p:sp>
      <p:sp>
        <p:nvSpPr>
          <p:cNvPr id="3" name="TextBox 2">
            <a:extLst>
              <a:ext uri="{FF2B5EF4-FFF2-40B4-BE49-F238E27FC236}">
                <a16:creationId xmlns:a16="http://schemas.microsoft.com/office/drawing/2014/main" id="{663044CA-CE66-8A8C-BCAB-623EA92455BB}"/>
              </a:ext>
            </a:extLst>
          </p:cNvPr>
          <p:cNvSpPr txBox="1"/>
          <p:nvPr/>
        </p:nvSpPr>
        <p:spPr>
          <a:xfrm>
            <a:off x="914400" y="2336800"/>
            <a:ext cx="10210800" cy="2554545"/>
          </a:xfrm>
          <a:prstGeom prst="rect">
            <a:avLst/>
          </a:prstGeom>
          <a:noFill/>
        </p:spPr>
        <p:txBody>
          <a:bodyPr wrap="square" rtlCol="0">
            <a:spAutoFit/>
          </a:bodyPr>
          <a:lstStyle/>
          <a:p>
            <a:r>
              <a:rPr lang="en-GB" sz="3200" dirty="0"/>
              <a:t>A process that requires the individual to critique their actions with the aim of gaining a thorough insight into their practice and thus, leading to improvements and developments in their professional practice which may benefit them and the service user.</a:t>
            </a:r>
          </a:p>
        </p:txBody>
      </p:sp>
    </p:spTree>
    <p:extLst>
      <p:ext uri="{BB962C8B-B14F-4D97-AF65-F5344CB8AC3E}">
        <p14:creationId xmlns:p14="http://schemas.microsoft.com/office/powerpoint/2010/main" val="3530299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9EBE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0F8A9-9320-6135-BBBB-DBF59C748365}"/>
              </a:ext>
            </a:extLst>
          </p:cNvPr>
          <p:cNvSpPr>
            <a:spLocks noGrp="1"/>
          </p:cNvSpPr>
          <p:nvPr>
            <p:ph type="title"/>
          </p:nvPr>
        </p:nvSpPr>
        <p:spPr>
          <a:xfrm>
            <a:off x="2216750" y="83667"/>
            <a:ext cx="7545717" cy="917575"/>
          </a:xfrm>
          <a:solidFill>
            <a:srgbClr val="E9EBE1"/>
          </a:solidFill>
        </p:spPr>
        <p:txBody>
          <a:bodyPr>
            <a:normAutofit fontScale="90000"/>
          </a:bodyPr>
          <a:lstStyle/>
          <a:p>
            <a:r>
              <a:rPr lang="en-GB" b="1" u="sng" dirty="0"/>
              <a:t>Early Concepts of Reflective Practice </a:t>
            </a:r>
          </a:p>
        </p:txBody>
      </p:sp>
      <p:sp>
        <p:nvSpPr>
          <p:cNvPr id="3" name="Content Placeholder 2">
            <a:extLst>
              <a:ext uri="{FF2B5EF4-FFF2-40B4-BE49-F238E27FC236}">
                <a16:creationId xmlns:a16="http://schemas.microsoft.com/office/drawing/2014/main" id="{5E5781F7-75D4-0034-95E4-BFA1062CFB40}"/>
              </a:ext>
            </a:extLst>
          </p:cNvPr>
          <p:cNvSpPr>
            <a:spLocks noGrp="1"/>
          </p:cNvSpPr>
          <p:nvPr>
            <p:ph idx="1"/>
          </p:nvPr>
        </p:nvSpPr>
        <p:spPr>
          <a:xfrm>
            <a:off x="277482" y="1222785"/>
            <a:ext cx="10515600" cy="917575"/>
          </a:xfrm>
        </p:spPr>
        <p:txBody>
          <a:bodyPr/>
          <a:lstStyle/>
          <a:p>
            <a:pPr marL="0" indent="0">
              <a:buNone/>
            </a:pPr>
            <a:r>
              <a:rPr lang="en-GB" dirty="0"/>
              <a:t>Key names often associated with establishing reflective practice include </a:t>
            </a:r>
            <a:r>
              <a:rPr lang="en-GB" b="1" i="1" dirty="0"/>
              <a:t>Schön</a:t>
            </a:r>
            <a:r>
              <a:rPr lang="en-GB" dirty="0"/>
              <a:t> and </a:t>
            </a:r>
            <a:r>
              <a:rPr lang="en-GB" b="1" i="1" dirty="0"/>
              <a:t>Dewey</a:t>
            </a:r>
            <a:r>
              <a:rPr lang="en-GB" dirty="0"/>
              <a:t> </a:t>
            </a:r>
            <a:r>
              <a:rPr lang="en-GB" sz="2000" dirty="0"/>
              <a:t>(Welsh Government, 2015, p.6; Sicora, 2017).</a:t>
            </a:r>
          </a:p>
        </p:txBody>
      </p:sp>
      <p:sp>
        <p:nvSpPr>
          <p:cNvPr id="4" name="Rectangle: Rounded Corners 3">
            <a:extLst>
              <a:ext uri="{FF2B5EF4-FFF2-40B4-BE49-F238E27FC236}">
                <a16:creationId xmlns:a16="http://schemas.microsoft.com/office/drawing/2014/main" id="{DAD9B738-7276-B867-3B44-FE28AFD06AEF}"/>
              </a:ext>
            </a:extLst>
          </p:cNvPr>
          <p:cNvSpPr/>
          <p:nvPr/>
        </p:nvSpPr>
        <p:spPr>
          <a:xfrm>
            <a:off x="140900" y="2329133"/>
            <a:ext cx="5848709" cy="4175185"/>
          </a:xfrm>
          <a:prstGeom prst="roundRect">
            <a:avLst/>
          </a:prstGeom>
          <a:solidFill>
            <a:srgbClr val="CDD0D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u="sng" dirty="0">
                <a:solidFill>
                  <a:schemeClr val="tx1"/>
                </a:solidFill>
              </a:rPr>
              <a:t>Donald Schön</a:t>
            </a:r>
          </a:p>
          <a:p>
            <a:endParaRPr lang="en-GB" sz="2400" dirty="0">
              <a:solidFill>
                <a:schemeClr val="tx1"/>
              </a:solidFill>
            </a:endParaRPr>
          </a:p>
          <a:p>
            <a:r>
              <a:rPr lang="en-GB" sz="2400" dirty="0">
                <a:solidFill>
                  <a:schemeClr val="tx1"/>
                </a:solidFill>
              </a:rPr>
              <a:t>- A prominent figure within the field of reflective practice </a:t>
            </a:r>
            <a:r>
              <a:rPr lang="en-GB" sz="2000" dirty="0">
                <a:solidFill>
                  <a:schemeClr val="tx1"/>
                </a:solidFill>
              </a:rPr>
              <a:t>(Sicora, 2017, p.9</a:t>
            </a:r>
            <a:r>
              <a:rPr lang="en-GB" sz="2400" dirty="0">
                <a:solidFill>
                  <a:schemeClr val="tx1"/>
                </a:solidFill>
              </a:rPr>
              <a:t>).</a:t>
            </a:r>
          </a:p>
          <a:p>
            <a:endParaRPr lang="en-GB" sz="2400" dirty="0">
              <a:solidFill>
                <a:schemeClr val="tx1"/>
              </a:solidFill>
            </a:endParaRPr>
          </a:p>
          <a:p>
            <a:r>
              <a:rPr lang="en-GB" sz="2400" dirty="0">
                <a:solidFill>
                  <a:schemeClr val="tx1"/>
                </a:solidFill>
              </a:rPr>
              <a:t>- The crisis of confidence in professional knowledge</a:t>
            </a:r>
            <a:r>
              <a:rPr lang="en-GB" sz="2000" dirty="0">
                <a:solidFill>
                  <a:schemeClr val="tx1"/>
                </a:solidFill>
              </a:rPr>
              <a:t> (Schön, 2016, p.17).</a:t>
            </a:r>
          </a:p>
          <a:p>
            <a:endParaRPr lang="en-GB" sz="2400" dirty="0">
              <a:solidFill>
                <a:schemeClr val="tx1"/>
              </a:solidFill>
            </a:endParaRPr>
          </a:p>
          <a:p>
            <a:r>
              <a:rPr lang="en-GB" sz="2400" dirty="0">
                <a:solidFill>
                  <a:schemeClr val="tx1"/>
                </a:solidFill>
              </a:rPr>
              <a:t>- Reflection in action </a:t>
            </a:r>
            <a:r>
              <a:rPr lang="en-GB" sz="2000" dirty="0">
                <a:solidFill>
                  <a:schemeClr val="tx1"/>
                </a:solidFill>
              </a:rPr>
              <a:t>(Schön, 2016, p.54).</a:t>
            </a:r>
          </a:p>
          <a:p>
            <a:r>
              <a:rPr lang="en-GB" sz="2400" dirty="0">
                <a:solidFill>
                  <a:schemeClr val="tx1"/>
                </a:solidFill>
              </a:rPr>
              <a:t>                                        </a:t>
            </a:r>
            <a:endParaRPr lang="en-GB" u="sng" dirty="0"/>
          </a:p>
        </p:txBody>
      </p:sp>
      <p:sp>
        <p:nvSpPr>
          <p:cNvPr id="6" name="Rectangle: Rounded Corners 5">
            <a:extLst>
              <a:ext uri="{FF2B5EF4-FFF2-40B4-BE49-F238E27FC236}">
                <a16:creationId xmlns:a16="http://schemas.microsoft.com/office/drawing/2014/main" id="{88A7BE40-8CA3-696E-8D58-188ECB688804}"/>
              </a:ext>
            </a:extLst>
          </p:cNvPr>
          <p:cNvSpPr/>
          <p:nvPr/>
        </p:nvSpPr>
        <p:spPr>
          <a:xfrm>
            <a:off x="6202393" y="2329132"/>
            <a:ext cx="5848709" cy="4175185"/>
          </a:xfrm>
          <a:prstGeom prst="roundRect">
            <a:avLst/>
          </a:prstGeom>
          <a:solidFill>
            <a:srgbClr val="CDD0D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400" dirty="0">
              <a:solidFill>
                <a:schemeClr val="tx1"/>
              </a:solidFill>
            </a:endParaRPr>
          </a:p>
        </p:txBody>
      </p:sp>
      <p:sp>
        <p:nvSpPr>
          <p:cNvPr id="7" name="TextBox 6">
            <a:extLst>
              <a:ext uri="{FF2B5EF4-FFF2-40B4-BE49-F238E27FC236}">
                <a16:creationId xmlns:a16="http://schemas.microsoft.com/office/drawing/2014/main" id="{E84578C2-1BD0-EBDD-8929-083B82D990FD}"/>
              </a:ext>
            </a:extLst>
          </p:cNvPr>
          <p:cNvSpPr txBox="1"/>
          <p:nvPr/>
        </p:nvSpPr>
        <p:spPr>
          <a:xfrm>
            <a:off x="6402141" y="2532771"/>
            <a:ext cx="5648959" cy="3323987"/>
          </a:xfrm>
          <a:prstGeom prst="rect">
            <a:avLst/>
          </a:prstGeom>
          <a:noFill/>
        </p:spPr>
        <p:txBody>
          <a:bodyPr wrap="square" rtlCol="0">
            <a:spAutoFit/>
          </a:bodyPr>
          <a:lstStyle/>
          <a:p>
            <a:pPr algn="ctr"/>
            <a:r>
              <a:rPr lang="en-GB" sz="2400" u="sng" dirty="0">
                <a:solidFill>
                  <a:schemeClr val="tx1"/>
                </a:solidFill>
              </a:rPr>
              <a:t>John Dewey</a:t>
            </a:r>
          </a:p>
          <a:p>
            <a:endParaRPr lang="en-GB" sz="2400" dirty="0">
              <a:solidFill>
                <a:schemeClr val="tx1"/>
              </a:solidFill>
            </a:endParaRPr>
          </a:p>
          <a:p>
            <a:r>
              <a:rPr lang="en-GB" sz="2400" dirty="0">
                <a:solidFill>
                  <a:schemeClr val="tx1"/>
                </a:solidFill>
              </a:rPr>
              <a:t>- ‘Active, persistent, and careful consideration of any belief or supposed form of knowledge in the light of the grounds that support it, and the further conclusions to which it tends, constitutes reflective thought’ </a:t>
            </a:r>
            <a:r>
              <a:rPr lang="en-GB" sz="2000" dirty="0">
                <a:solidFill>
                  <a:schemeClr val="tx1"/>
                </a:solidFill>
              </a:rPr>
              <a:t>(Dewey, 1910, p.6).</a:t>
            </a:r>
          </a:p>
          <a:p>
            <a:endParaRPr lang="en-GB" dirty="0"/>
          </a:p>
        </p:txBody>
      </p:sp>
    </p:spTree>
    <p:extLst>
      <p:ext uri="{BB962C8B-B14F-4D97-AF65-F5344CB8AC3E}">
        <p14:creationId xmlns:p14="http://schemas.microsoft.com/office/powerpoint/2010/main" val="3395193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DD0D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896A9-D709-88FD-40FB-2A975300F7B5}"/>
              </a:ext>
            </a:extLst>
          </p:cNvPr>
          <p:cNvSpPr>
            <a:spLocks noGrp="1"/>
          </p:cNvSpPr>
          <p:nvPr>
            <p:ph type="title"/>
          </p:nvPr>
        </p:nvSpPr>
        <p:spPr>
          <a:xfrm>
            <a:off x="3304540" y="268020"/>
            <a:ext cx="5582920" cy="904128"/>
          </a:xfrm>
          <a:solidFill>
            <a:srgbClr val="CDD0DD"/>
          </a:solidFill>
        </p:spPr>
        <p:txBody>
          <a:bodyPr/>
          <a:lstStyle/>
          <a:p>
            <a:r>
              <a:rPr lang="en-GB" b="1" u="sng" dirty="0"/>
              <a:t>Reflection vs Reflexivity</a:t>
            </a:r>
          </a:p>
        </p:txBody>
      </p:sp>
      <p:sp>
        <p:nvSpPr>
          <p:cNvPr id="3" name="Content Placeholder 2">
            <a:extLst>
              <a:ext uri="{FF2B5EF4-FFF2-40B4-BE49-F238E27FC236}">
                <a16:creationId xmlns:a16="http://schemas.microsoft.com/office/drawing/2014/main" id="{C3FE51BE-4F77-DF9C-2379-F8B10327DBD1}"/>
              </a:ext>
            </a:extLst>
          </p:cNvPr>
          <p:cNvSpPr>
            <a:spLocks noGrp="1"/>
          </p:cNvSpPr>
          <p:nvPr>
            <p:ph idx="1"/>
          </p:nvPr>
        </p:nvSpPr>
        <p:spPr>
          <a:xfrm>
            <a:off x="838200" y="1628529"/>
            <a:ext cx="10515600" cy="3451201"/>
          </a:xfrm>
          <a:solidFill>
            <a:srgbClr val="E9EBE1"/>
          </a:solidFill>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buFontTx/>
              <a:buChar char="-"/>
            </a:pPr>
            <a:r>
              <a:rPr lang="en-GB" dirty="0">
                <a:solidFill>
                  <a:schemeClr val="dk1"/>
                </a:solidFill>
              </a:rPr>
              <a:t>Reflection: An extensive and thorough review of events that questions the event and experience of the person reflecting, often encompassing how it made them feel. </a:t>
            </a:r>
          </a:p>
          <a:p>
            <a:pPr marL="285750" indent="-285750">
              <a:buFontTx/>
              <a:buChar char="-"/>
            </a:pPr>
            <a:endParaRPr lang="en-GB" dirty="0">
              <a:solidFill>
                <a:schemeClr val="dk1"/>
              </a:solidFill>
            </a:endParaRPr>
          </a:p>
          <a:p>
            <a:pPr marL="285750" indent="-285750">
              <a:buFontTx/>
              <a:buChar char="-"/>
            </a:pPr>
            <a:r>
              <a:rPr lang="en-GB" dirty="0">
                <a:solidFill>
                  <a:schemeClr val="dk1"/>
                </a:solidFill>
              </a:rPr>
              <a:t>Reflexivity: An approach that involves questioning personal attitudes, assumptions and the ‘complex roles’ (p.10) that exist between people. It also examines how personal behaviour and characteristics plays into organisational structures against personal morals</a:t>
            </a:r>
            <a:r>
              <a:rPr lang="en-GB" sz="2000" dirty="0">
                <a:solidFill>
                  <a:schemeClr val="dk1"/>
                </a:solidFill>
              </a:rPr>
              <a:t>.</a:t>
            </a:r>
          </a:p>
        </p:txBody>
      </p:sp>
      <p:sp>
        <p:nvSpPr>
          <p:cNvPr id="4" name="TextBox 3">
            <a:extLst>
              <a:ext uri="{FF2B5EF4-FFF2-40B4-BE49-F238E27FC236}">
                <a16:creationId xmlns:a16="http://schemas.microsoft.com/office/drawing/2014/main" id="{42F5561D-11EA-0DD5-D467-92BCE1A434BF}"/>
              </a:ext>
            </a:extLst>
          </p:cNvPr>
          <p:cNvSpPr txBox="1"/>
          <p:nvPr/>
        </p:nvSpPr>
        <p:spPr>
          <a:xfrm>
            <a:off x="7660640" y="5768584"/>
            <a:ext cx="4531360" cy="369332"/>
          </a:xfrm>
          <a:prstGeom prst="rect">
            <a:avLst/>
          </a:prstGeom>
          <a:noFill/>
        </p:spPr>
        <p:txBody>
          <a:bodyPr wrap="square" rtlCol="0">
            <a:spAutoFit/>
          </a:bodyPr>
          <a:lstStyle/>
          <a:p>
            <a:r>
              <a:rPr lang="en-GB" dirty="0"/>
              <a:t>(Bolton and </a:t>
            </a:r>
            <a:r>
              <a:rPr lang="en-GB" dirty="0" err="1"/>
              <a:t>Delderfield</a:t>
            </a:r>
            <a:r>
              <a:rPr lang="en-GB" dirty="0"/>
              <a:t>, 2018, pp. 9 – 10). </a:t>
            </a:r>
          </a:p>
        </p:txBody>
      </p:sp>
    </p:spTree>
    <p:extLst>
      <p:ext uri="{BB962C8B-B14F-4D97-AF65-F5344CB8AC3E}">
        <p14:creationId xmlns:p14="http://schemas.microsoft.com/office/powerpoint/2010/main" val="4094721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9EBE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6" name="TextBox 5">
            <a:extLst>
              <a:ext uri="{FF2B5EF4-FFF2-40B4-BE49-F238E27FC236}">
                <a16:creationId xmlns:a16="http://schemas.microsoft.com/office/drawing/2014/main" id="{FC0C244B-351C-4711-6D7B-3179FDFFF818}"/>
              </a:ext>
            </a:extLst>
          </p:cNvPr>
          <p:cNvSpPr txBox="1"/>
          <p:nvPr/>
        </p:nvSpPr>
        <p:spPr>
          <a:xfrm>
            <a:off x="162340" y="1050072"/>
            <a:ext cx="4917440" cy="369332"/>
          </a:xfrm>
          <a:prstGeom prst="rect">
            <a:avLst/>
          </a:prstGeom>
          <a:noFill/>
        </p:spPr>
        <p:txBody>
          <a:bodyPr wrap="square" rtlCol="0">
            <a:spAutoFit/>
          </a:bodyPr>
          <a:lstStyle/>
          <a:p>
            <a:r>
              <a:rPr lang="en-GB" i="1" dirty="0"/>
              <a:t>Figure 1: Kelly’s Experience Cycle </a:t>
            </a:r>
          </a:p>
        </p:txBody>
      </p:sp>
      <p:sp>
        <p:nvSpPr>
          <p:cNvPr id="7" name="TextBox 6">
            <a:extLst>
              <a:ext uri="{FF2B5EF4-FFF2-40B4-BE49-F238E27FC236}">
                <a16:creationId xmlns:a16="http://schemas.microsoft.com/office/drawing/2014/main" id="{3ADC29E7-C638-88F0-0061-78992ACB2306}"/>
              </a:ext>
            </a:extLst>
          </p:cNvPr>
          <p:cNvSpPr txBox="1"/>
          <p:nvPr/>
        </p:nvSpPr>
        <p:spPr>
          <a:xfrm>
            <a:off x="9126764" y="6405330"/>
            <a:ext cx="2641600" cy="369332"/>
          </a:xfrm>
          <a:prstGeom prst="rect">
            <a:avLst/>
          </a:prstGeom>
          <a:noFill/>
        </p:spPr>
        <p:txBody>
          <a:bodyPr wrap="square" rtlCol="0">
            <a:spAutoFit/>
          </a:bodyPr>
          <a:lstStyle/>
          <a:p>
            <a:r>
              <a:rPr lang="en-GB" dirty="0"/>
              <a:t>(Fisher, 2021, p. 2)</a:t>
            </a:r>
          </a:p>
        </p:txBody>
      </p:sp>
      <p:sp>
        <p:nvSpPr>
          <p:cNvPr id="2" name="TextBox 1">
            <a:extLst>
              <a:ext uri="{FF2B5EF4-FFF2-40B4-BE49-F238E27FC236}">
                <a16:creationId xmlns:a16="http://schemas.microsoft.com/office/drawing/2014/main" id="{96035FEA-88AE-43B3-A218-C55F19D736DA}"/>
              </a:ext>
            </a:extLst>
          </p:cNvPr>
          <p:cNvSpPr txBox="1"/>
          <p:nvPr/>
        </p:nvSpPr>
        <p:spPr>
          <a:xfrm>
            <a:off x="2836721" y="85335"/>
            <a:ext cx="5858706" cy="707886"/>
          </a:xfrm>
          <a:prstGeom prst="rect">
            <a:avLst/>
          </a:prstGeom>
          <a:solidFill>
            <a:srgbClr val="E9EBE1"/>
          </a:solidFill>
        </p:spPr>
        <p:txBody>
          <a:bodyPr wrap="square" rtlCol="0">
            <a:spAutoFit/>
          </a:bodyPr>
          <a:lstStyle/>
          <a:p>
            <a:r>
              <a:rPr lang="en-GB" sz="4000" b="1" u="sng" dirty="0"/>
              <a:t>Personal Construct Theory</a:t>
            </a:r>
          </a:p>
        </p:txBody>
      </p:sp>
      <p:pic>
        <p:nvPicPr>
          <p:cNvPr id="4" name="Picture 3">
            <a:extLst>
              <a:ext uri="{FF2B5EF4-FFF2-40B4-BE49-F238E27FC236}">
                <a16:creationId xmlns:a16="http://schemas.microsoft.com/office/drawing/2014/main" id="{07297EC4-5491-5DBD-A381-83FFBF4F1C47}"/>
              </a:ext>
            </a:extLst>
          </p:cNvPr>
          <p:cNvPicPr>
            <a:picLocks noChangeAspect="1"/>
          </p:cNvPicPr>
          <p:nvPr/>
        </p:nvPicPr>
        <p:blipFill>
          <a:blip r:embed="rId2"/>
          <a:stretch>
            <a:fillRect/>
          </a:stretch>
        </p:blipFill>
        <p:spPr>
          <a:xfrm>
            <a:off x="2621060" y="1541856"/>
            <a:ext cx="6162675" cy="4705350"/>
          </a:xfrm>
          <a:prstGeom prst="rect">
            <a:avLst/>
          </a:prstGeom>
        </p:spPr>
      </p:pic>
    </p:spTree>
    <p:extLst>
      <p:ext uri="{BB962C8B-B14F-4D97-AF65-F5344CB8AC3E}">
        <p14:creationId xmlns:p14="http://schemas.microsoft.com/office/powerpoint/2010/main" val="647784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DD0D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F4768-EAC5-E29A-7633-BF63772BF108}"/>
              </a:ext>
            </a:extLst>
          </p:cNvPr>
          <p:cNvSpPr>
            <a:spLocks noGrp="1"/>
          </p:cNvSpPr>
          <p:nvPr>
            <p:ph type="title"/>
          </p:nvPr>
        </p:nvSpPr>
        <p:spPr>
          <a:xfrm>
            <a:off x="2717800" y="67544"/>
            <a:ext cx="6497320" cy="858521"/>
          </a:xfrm>
          <a:solidFill>
            <a:srgbClr val="CDD0DD"/>
          </a:solidFill>
        </p:spPr>
        <p:txBody>
          <a:bodyPr/>
          <a:lstStyle/>
          <a:p>
            <a:r>
              <a:rPr lang="en-GB" b="1" u="sng" dirty="0"/>
              <a:t>Models of reflective practice</a:t>
            </a:r>
          </a:p>
        </p:txBody>
      </p:sp>
      <p:sp>
        <p:nvSpPr>
          <p:cNvPr id="5" name="Oval 4">
            <a:extLst>
              <a:ext uri="{FF2B5EF4-FFF2-40B4-BE49-F238E27FC236}">
                <a16:creationId xmlns:a16="http://schemas.microsoft.com/office/drawing/2014/main" id="{6E94B599-C086-9875-DEDB-1BFAA95ABF0F}"/>
              </a:ext>
            </a:extLst>
          </p:cNvPr>
          <p:cNvSpPr/>
          <p:nvPr/>
        </p:nvSpPr>
        <p:spPr>
          <a:xfrm>
            <a:off x="406400" y="2065019"/>
            <a:ext cx="2743200" cy="1529080"/>
          </a:xfrm>
          <a:prstGeom prst="ellipse">
            <a:avLst/>
          </a:prstGeom>
          <a:solidFill>
            <a:srgbClr val="E9EB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Oval 5">
            <a:extLst>
              <a:ext uri="{FF2B5EF4-FFF2-40B4-BE49-F238E27FC236}">
                <a16:creationId xmlns:a16="http://schemas.microsoft.com/office/drawing/2014/main" id="{09CC5AAD-1496-0FCC-00EA-F3BDE346497E}"/>
              </a:ext>
            </a:extLst>
          </p:cNvPr>
          <p:cNvSpPr/>
          <p:nvPr/>
        </p:nvSpPr>
        <p:spPr>
          <a:xfrm>
            <a:off x="4947920" y="1164589"/>
            <a:ext cx="2743200" cy="1529080"/>
          </a:xfrm>
          <a:prstGeom prst="ellipse">
            <a:avLst/>
          </a:prstGeom>
          <a:solidFill>
            <a:srgbClr val="E9EB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a:extLst>
              <a:ext uri="{FF2B5EF4-FFF2-40B4-BE49-F238E27FC236}">
                <a16:creationId xmlns:a16="http://schemas.microsoft.com/office/drawing/2014/main" id="{5D6131EA-A717-6905-3E66-3181A60358B6}"/>
              </a:ext>
            </a:extLst>
          </p:cNvPr>
          <p:cNvSpPr/>
          <p:nvPr/>
        </p:nvSpPr>
        <p:spPr>
          <a:xfrm>
            <a:off x="406400" y="4792981"/>
            <a:ext cx="2743200" cy="1529080"/>
          </a:xfrm>
          <a:prstGeom prst="ellipse">
            <a:avLst/>
          </a:prstGeom>
          <a:solidFill>
            <a:srgbClr val="E9EB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0EA29156-ECF6-1E12-1D8C-A71BD410550F}"/>
              </a:ext>
            </a:extLst>
          </p:cNvPr>
          <p:cNvSpPr/>
          <p:nvPr/>
        </p:nvSpPr>
        <p:spPr>
          <a:xfrm>
            <a:off x="4841240" y="5171441"/>
            <a:ext cx="2743200" cy="1529080"/>
          </a:xfrm>
          <a:prstGeom prst="ellipse">
            <a:avLst/>
          </a:prstGeom>
          <a:solidFill>
            <a:srgbClr val="E9EB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a:extLst>
              <a:ext uri="{FF2B5EF4-FFF2-40B4-BE49-F238E27FC236}">
                <a16:creationId xmlns:a16="http://schemas.microsoft.com/office/drawing/2014/main" id="{85B8FECC-7E5B-04DE-916D-BC8C920C90A1}"/>
              </a:ext>
            </a:extLst>
          </p:cNvPr>
          <p:cNvSpPr/>
          <p:nvPr/>
        </p:nvSpPr>
        <p:spPr>
          <a:xfrm>
            <a:off x="9042400" y="4792981"/>
            <a:ext cx="2743200" cy="1529080"/>
          </a:xfrm>
          <a:prstGeom prst="ellipse">
            <a:avLst/>
          </a:prstGeom>
          <a:solidFill>
            <a:srgbClr val="E9EB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Oval 9">
            <a:extLst>
              <a:ext uri="{FF2B5EF4-FFF2-40B4-BE49-F238E27FC236}">
                <a16:creationId xmlns:a16="http://schemas.microsoft.com/office/drawing/2014/main" id="{F86DBFB5-61E0-D7D5-0735-C7E37C63CD0A}"/>
              </a:ext>
            </a:extLst>
          </p:cNvPr>
          <p:cNvSpPr/>
          <p:nvPr/>
        </p:nvSpPr>
        <p:spPr>
          <a:xfrm>
            <a:off x="9042402" y="2065019"/>
            <a:ext cx="2743200" cy="1529080"/>
          </a:xfrm>
          <a:prstGeom prst="ellipse">
            <a:avLst/>
          </a:prstGeom>
          <a:solidFill>
            <a:srgbClr val="E9EB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Flowchart: Alternate Process 10">
            <a:extLst>
              <a:ext uri="{FF2B5EF4-FFF2-40B4-BE49-F238E27FC236}">
                <a16:creationId xmlns:a16="http://schemas.microsoft.com/office/drawing/2014/main" id="{8287DDBF-579F-3F82-F181-052A37DFE79B}"/>
              </a:ext>
            </a:extLst>
          </p:cNvPr>
          <p:cNvSpPr/>
          <p:nvPr/>
        </p:nvSpPr>
        <p:spPr>
          <a:xfrm>
            <a:off x="4511040" y="3208656"/>
            <a:ext cx="3616960" cy="1605280"/>
          </a:xfrm>
          <a:prstGeom prst="flowChartAlternateProcess">
            <a:avLst/>
          </a:prstGeom>
          <a:solidFill>
            <a:srgbClr val="E9EB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32194A9E-7686-013B-BEC3-55D7BE12534F}"/>
              </a:ext>
            </a:extLst>
          </p:cNvPr>
          <p:cNvSpPr txBox="1"/>
          <p:nvPr/>
        </p:nvSpPr>
        <p:spPr>
          <a:xfrm>
            <a:off x="4643120" y="3472687"/>
            <a:ext cx="3352800" cy="1077218"/>
          </a:xfrm>
          <a:prstGeom prst="rect">
            <a:avLst/>
          </a:prstGeom>
          <a:noFill/>
        </p:spPr>
        <p:txBody>
          <a:bodyPr wrap="square" rtlCol="0">
            <a:spAutoFit/>
          </a:bodyPr>
          <a:lstStyle/>
          <a:p>
            <a:pPr algn="ctr"/>
            <a:r>
              <a:rPr lang="en-GB" sz="3200" b="1" u="sng" dirty="0"/>
              <a:t>Gibbs’ Reflective Cycle</a:t>
            </a:r>
          </a:p>
        </p:txBody>
      </p:sp>
      <p:sp>
        <p:nvSpPr>
          <p:cNvPr id="13" name="TextBox 12">
            <a:extLst>
              <a:ext uri="{FF2B5EF4-FFF2-40B4-BE49-F238E27FC236}">
                <a16:creationId xmlns:a16="http://schemas.microsoft.com/office/drawing/2014/main" id="{27733C7D-4897-6089-32B9-38A8D11A1326}"/>
              </a:ext>
            </a:extLst>
          </p:cNvPr>
          <p:cNvSpPr txBox="1"/>
          <p:nvPr/>
        </p:nvSpPr>
        <p:spPr>
          <a:xfrm>
            <a:off x="9738360" y="496805"/>
            <a:ext cx="2047240" cy="369332"/>
          </a:xfrm>
          <a:prstGeom prst="rect">
            <a:avLst/>
          </a:prstGeom>
          <a:noFill/>
        </p:spPr>
        <p:txBody>
          <a:bodyPr wrap="square" rtlCol="0">
            <a:spAutoFit/>
          </a:bodyPr>
          <a:lstStyle/>
          <a:p>
            <a:r>
              <a:rPr lang="en-GB" dirty="0"/>
              <a:t>(Gibbs, 1988, p.49)</a:t>
            </a:r>
          </a:p>
        </p:txBody>
      </p:sp>
      <p:sp>
        <p:nvSpPr>
          <p:cNvPr id="14" name="TextBox 13">
            <a:extLst>
              <a:ext uri="{FF2B5EF4-FFF2-40B4-BE49-F238E27FC236}">
                <a16:creationId xmlns:a16="http://schemas.microsoft.com/office/drawing/2014/main" id="{E0F4AF13-D2FE-74EC-7042-BF603D820518}"/>
              </a:ext>
            </a:extLst>
          </p:cNvPr>
          <p:cNvSpPr txBox="1"/>
          <p:nvPr/>
        </p:nvSpPr>
        <p:spPr>
          <a:xfrm>
            <a:off x="5059680" y="1636741"/>
            <a:ext cx="2733040" cy="584775"/>
          </a:xfrm>
          <a:prstGeom prst="rect">
            <a:avLst/>
          </a:prstGeom>
          <a:noFill/>
        </p:spPr>
        <p:txBody>
          <a:bodyPr wrap="square" rtlCol="0">
            <a:spAutoFit/>
          </a:bodyPr>
          <a:lstStyle/>
          <a:p>
            <a:r>
              <a:rPr lang="en-GB" sz="3200" dirty="0"/>
              <a:t>1. Description</a:t>
            </a:r>
          </a:p>
        </p:txBody>
      </p:sp>
      <p:sp>
        <p:nvSpPr>
          <p:cNvPr id="15" name="TextBox 14">
            <a:extLst>
              <a:ext uri="{FF2B5EF4-FFF2-40B4-BE49-F238E27FC236}">
                <a16:creationId xmlns:a16="http://schemas.microsoft.com/office/drawing/2014/main" id="{1367CCA1-CA1C-5701-F538-4DAE1F77DE62}"/>
              </a:ext>
            </a:extLst>
          </p:cNvPr>
          <p:cNvSpPr txBox="1"/>
          <p:nvPr/>
        </p:nvSpPr>
        <p:spPr>
          <a:xfrm>
            <a:off x="9489440" y="2537171"/>
            <a:ext cx="1950720" cy="584775"/>
          </a:xfrm>
          <a:prstGeom prst="rect">
            <a:avLst/>
          </a:prstGeom>
          <a:noFill/>
        </p:spPr>
        <p:txBody>
          <a:bodyPr wrap="square" rtlCol="0">
            <a:spAutoFit/>
          </a:bodyPr>
          <a:lstStyle/>
          <a:p>
            <a:r>
              <a:rPr lang="en-GB" sz="3200" dirty="0"/>
              <a:t>2. Feeling</a:t>
            </a:r>
          </a:p>
        </p:txBody>
      </p:sp>
      <p:sp>
        <p:nvSpPr>
          <p:cNvPr id="16" name="TextBox 15">
            <a:extLst>
              <a:ext uri="{FF2B5EF4-FFF2-40B4-BE49-F238E27FC236}">
                <a16:creationId xmlns:a16="http://schemas.microsoft.com/office/drawing/2014/main" id="{7E457C67-4FB4-B70B-F7EB-FFE47EBEDA43}"/>
              </a:ext>
            </a:extLst>
          </p:cNvPr>
          <p:cNvSpPr txBox="1"/>
          <p:nvPr/>
        </p:nvSpPr>
        <p:spPr>
          <a:xfrm>
            <a:off x="9215120" y="5265133"/>
            <a:ext cx="2743200" cy="584775"/>
          </a:xfrm>
          <a:prstGeom prst="rect">
            <a:avLst/>
          </a:prstGeom>
          <a:noFill/>
        </p:spPr>
        <p:txBody>
          <a:bodyPr wrap="square" rtlCol="0">
            <a:spAutoFit/>
          </a:bodyPr>
          <a:lstStyle/>
          <a:p>
            <a:r>
              <a:rPr lang="en-GB" sz="3200" dirty="0"/>
              <a:t>3. Evaluation</a:t>
            </a:r>
          </a:p>
        </p:txBody>
      </p:sp>
      <p:sp>
        <p:nvSpPr>
          <p:cNvPr id="17" name="TextBox 16">
            <a:extLst>
              <a:ext uri="{FF2B5EF4-FFF2-40B4-BE49-F238E27FC236}">
                <a16:creationId xmlns:a16="http://schemas.microsoft.com/office/drawing/2014/main" id="{B869E07D-CEF3-19CB-9027-FDEE5F76D34F}"/>
              </a:ext>
            </a:extLst>
          </p:cNvPr>
          <p:cNvSpPr txBox="1"/>
          <p:nvPr/>
        </p:nvSpPr>
        <p:spPr>
          <a:xfrm>
            <a:off x="5252720" y="5643593"/>
            <a:ext cx="2133600" cy="584775"/>
          </a:xfrm>
          <a:prstGeom prst="rect">
            <a:avLst/>
          </a:prstGeom>
          <a:noFill/>
        </p:spPr>
        <p:txBody>
          <a:bodyPr wrap="square" rtlCol="0">
            <a:spAutoFit/>
          </a:bodyPr>
          <a:lstStyle/>
          <a:p>
            <a:r>
              <a:rPr lang="en-GB" sz="3200" dirty="0"/>
              <a:t>4. Analysis</a:t>
            </a:r>
          </a:p>
        </p:txBody>
      </p:sp>
      <p:sp>
        <p:nvSpPr>
          <p:cNvPr id="18" name="TextBox 17">
            <a:extLst>
              <a:ext uri="{FF2B5EF4-FFF2-40B4-BE49-F238E27FC236}">
                <a16:creationId xmlns:a16="http://schemas.microsoft.com/office/drawing/2014/main" id="{6E06B088-1CDE-1E68-047E-AA916CB686D5}"/>
              </a:ext>
            </a:extLst>
          </p:cNvPr>
          <p:cNvSpPr txBox="1"/>
          <p:nvPr/>
        </p:nvSpPr>
        <p:spPr>
          <a:xfrm>
            <a:off x="574040" y="5265132"/>
            <a:ext cx="2661920" cy="584775"/>
          </a:xfrm>
          <a:prstGeom prst="rect">
            <a:avLst/>
          </a:prstGeom>
          <a:noFill/>
        </p:spPr>
        <p:txBody>
          <a:bodyPr wrap="square" rtlCol="0">
            <a:spAutoFit/>
          </a:bodyPr>
          <a:lstStyle/>
          <a:p>
            <a:r>
              <a:rPr lang="en-GB" sz="3200" dirty="0"/>
              <a:t>5. Conclusion</a:t>
            </a:r>
          </a:p>
        </p:txBody>
      </p:sp>
      <p:sp>
        <p:nvSpPr>
          <p:cNvPr id="19" name="TextBox 18">
            <a:extLst>
              <a:ext uri="{FF2B5EF4-FFF2-40B4-BE49-F238E27FC236}">
                <a16:creationId xmlns:a16="http://schemas.microsoft.com/office/drawing/2014/main" id="{636ABE08-EA0A-99D3-3D26-96D6905718EE}"/>
              </a:ext>
            </a:extLst>
          </p:cNvPr>
          <p:cNvSpPr txBox="1"/>
          <p:nvPr/>
        </p:nvSpPr>
        <p:spPr>
          <a:xfrm>
            <a:off x="538480" y="2537170"/>
            <a:ext cx="2661920" cy="584775"/>
          </a:xfrm>
          <a:prstGeom prst="rect">
            <a:avLst/>
          </a:prstGeom>
          <a:noFill/>
        </p:spPr>
        <p:txBody>
          <a:bodyPr wrap="square" rtlCol="0">
            <a:spAutoFit/>
          </a:bodyPr>
          <a:lstStyle/>
          <a:p>
            <a:r>
              <a:rPr lang="en-GB" sz="3200" dirty="0"/>
              <a:t>6. Action Plan</a:t>
            </a:r>
          </a:p>
        </p:txBody>
      </p:sp>
    </p:spTree>
    <p:extLst>
      <p:ext uri="{BB962C8B-B14F-4D97-AF65-F5344CB8AC3E}">
        <p14:creationId xmlns:p14="http://schemas.microsoft.com/office/powerpoint/2010/main" val="3101654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DD0D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90E2F-72F6-423E-9D8B-F19F344AB8A4}"/>
              </a:ext>
            </a:extLst>
          </p:cNvPr>
          <p:cNvSpPr>
            <a:spLocks noGrp="1"/>
          </p:cNvSpPr>
          <p:nvPr>
            <p:ph type="title"/>
          </p:nvPr>
        </p:nvSpPr>
        <p:spPr>
          <a:xfrm>
            <a:off x="2710180" y="250820"/>
            <a:ext cx="6924040" cy="1325563"/>
          </a:xfrm>
        </p:spPr>
        <p:txBody>
          <a:bodyPr/>
          <a:lstStyle/>
          <a:p>
            <a:pPr algn="ctr"/>
            <a:r>
              <a:rPr lang="en-GB" b="1" u="sng" dirty="0"/>
              <a:t>Enhancing human flourishing through reflective practice</a:t>
            </a:r>
          </a:p>
        </p:txBody>
      </p:sp>
      <p:sp>
        <p:nvSpPr>
          <p:cNvPr id="4" name="Rectangle: Rounded Corners 3">
            <a:extLst>
              <a:ext uri="{FF2B5EF4-FFF2-40B4-BE49-F238E27FC236}">
                <a16:creationId xmlns:a16="http://schemas.microsoft.com/office/drawing/2014/main" id="{E69DE696-B20D-2FBB-BCB5-A5C52AE1AC73}"/>
              </a:ext>
            </a:extLst>
          </p:cNvPr>
          <p:cNvSpPr/>
          <p:nvPr/>
        </p:nvSpPr>
        <p:spPr>
          <a:xfrm>
            <a:off x="4572000" y="2857500"/>
            <a:ext cx="3048000" cy="2077720"/>
          </a:xfrm>
          <a:prstGeom prst="roundRect">
            <a:avLst/>
          </a:prstGeom>
          <a:solidFill>
            <a:srgbClr val="E9EB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4B25FEDF-E78C-FEA5-E27A-11629CD919DB}"/>
              </a:ext>
            </a:extLst>
          </p:cNvPr>
          <p:cNvSpPr/>
          <p:nvPr/>
        </p:nvSpPr>
        <p:spPr>
          <a:xfrm>
            <a:off x="1071880" y="1953260"/>
            <a:ext cx="3007360" cy="1808480"/>
          </a:xfrm>
          <a:prstGeom prst="roundRect">
            <a:avLst/>
          </a:prstGeom>
          <a:solidFill>
            <a:srgbClr val="E9EB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Rounded Corners 5">
            <a:extLst>
              <a:ext uri="{FF2B5EF4-FFF2-40B4-BE49-F238E27FC236}">
                <a16:creationId xmlns:a16="http://schemas.microsoft.com/office/drawing/2014/main" id="{CE32A465-FC34-64AC-C9B1-CBE454CDF43D}"/>
              </a:ext>
            </a:extLst>
          </p:cNvPr>
          <p:cNvSpPr/>
          <p:nvPr/>
        </p:nvSpPr>
        <p:spPr>
          <a:xfrm>
            <a:off x="1071880" y="4348480"/>
            <a:ext cx="3007360" cy="1808480"/>
          </a:xfrm>
          <a:prstGeom prst="roundRect">
            <a:avLst/>
          </a:prstGeom>
          <a:solidFill>
            <a:srgbClr val="E9EB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Rounded Corners 6">
            <a:extLst>
              <a:ext uri="{FF2B5EF4-FFF2-40B4-BE49-F238E27FC236}">
                <a16:creationId xmlns:a16="http://schemas.microsoft.com/office/drawing/2014/main" id="{1DFECCD4-40DC-AAD9-920C-94934778A38E}"/>
              </a:ext>
            </a:extLst>
          </p:cNvPr>
          <p:cNvSpPr/>
          <p:nvPr/>
        </p:nvSpPr>
        <p:spPr>
          <a:xfrm>
            <a:off x="8054340" y="4348480"/>
            <a:ext cx="3007360" cy="1808480"/>
          </a:xfrm>
          <a:prstGeom prst="roundRect">
            <a:avLst/>
          </a:prstGeom>
          <a:solidFill>
            <a:srgbClr val="E9EB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Rounded Corners 7">
            <a:extLst>
              <a:ext uri="{FF2B5EF4-FFF2-40B4-BE49-F238E27FC236}">
                <a16:creationId xmlns:a16="http://schemas.microsoft.com/office/drawing/2014/main" id="{36EEDEDE-05BC-7106-F641-43AF65F7852C}"/>
              </a:ext>
            </a:extLst>
          </p:cNvPr>
          <p:cNvSpPr/>
          <p:nvPr/>
        </p:nvSpPr>
        <p:spPr>
          <a:xfrm>
            <a:off x="8054340" y="1953260"/>
            <a:ext cx="3007360" cy="1808480"/>
          </a:xfrm>
          <a:prstGeom prst="roundRect">
            <a:avLst/>
          </a:prstGeom>
          <a:solidFill>
            <a:srgbClr val="E9EB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914ACD0A-DEC1-1D65-61B6-CAF416149CF3}"/>
              </a:ext>
            </a:extLst>
          </p:cNvPr>
          <p:cNvSpPr txBox="1"/>
          <p:nvPr/>
        </p:nvSpPr>
        <p:spPr>
          <a:xfrm>
            <a:off x="4815840" y="3284686"/>
            <a:ext cx="2712720" cy="954107"/>
          </a:xfrm>
          <a:prstGeom prst="rect">
            <a:avLst/>
          </a:prstGeom>
          <a:noFill/>
        </p:spPr>
        <p:txBody>
          <a:bodyPr wrap="square" rtlCol="0">
            <a:spAutoFit/>
          </a:bodyPr>
          <a:lstStyle/>
          <a:p>
            <a:r>
              <a:rPr lang="en-GB" sz="2800" i="1" dirty="0"/>
              <a:t>Strong intent towards…</a:t>
            </a:r>
          </a:p>
        </p:txBody>
      </p:sp>
      <p:sp>
        <p:nvSpPr>
          <p:cNvPr id="10" name="TextBox 9">
            <a:extLst>
              <a:ext uri="{FF2B5EF4-FFF2-40B4-BE49-F238E27FC236}">
                <a16:creationId xmlns:a16="http://schemas.microsoft.com/office/drawing/2014/main" id="{63DEB3EB-CC71-CACB-F595-02E6FE304B74}"/>
              </a:ext>
            </a:extLst>
          </p:cNvPr>
          <p:cNvSpPr txBox="1"/>
          <p:nvPr/>
        </p:nvSpPr>
        <p:spPr>
          <a:xfrm>
            <a:off x="1696720" y="2592070"/>
            <a:ext cx="2113280" cy="523220"/>
          </a:xfrm>
          <a:prstGeom prst="rect">
            <a:avLst/>
          </a:prstGeom>
          <a:noFill/>
        </p:spPr>
        <p:txBody>
          <a:bodyPr wrap="square" rtlCol="0">
            <a:spAutoFit/>
          </a:bodyPr>
          <a:lstStyle/>
          <a:p>
            <a:r>
              <a:rPr lang="en-GB" sz="2800" dirty="0"/>
              <a:t>Knowing</a:t>
            </a:r>
          </a:p>
        </p:txBody>
      </p:sp>
      <p:sp>
        <p:nvSpPr>
          <p:cNvPr id="11" name="TextBox 10">
            <a:extLst>
              <a:ext uri="{FF2B5EF4-FFF2-40B4-BE49-F238E27FC236}">
                <a16:creationId xmlns:a16="http://schemas.microsoft.com/office/drawing/2014/main" id="{8D9C3900-5664-0C13-E985-E7720C36BECA}"/>
              </a:ext>
            </a:extLst>
          </p:cNvPr>
          <p:cNvSpPr txBox="1"/>
          <p:nvPr/>
        </p:nvSpPr>
        <p:spPr>
          <a:xfrm>
            <a:off x="8868410" y="2592070"/>
            <a:ext cx="1859280" cy="523220"/>
          </a:xfrm>
          <a:prstGeom prst="rect">
            <a:avLst/>
          </a:prstGeom>
          <a:noFill/>
        </p:spPr>
        <p:txBody>
          <a:bodyPr wrap="square" rtlCol="0">
            <a:spAutoFit/>
          </a:bodyPr>
          <a:lstStyle/>
          <a:p>
            <a:r>
              <a:rPr lang="en-GB" sz="2800" dirty="0"/>
              <a:t>Relating</a:t>
            </a:r>
          </a:p>
        </p:txBody>
      </p:sp>
      <p:sp>
        <p:nvSpPr>
          <p:cNvPr id="12" name="TextBox 11">
            <a:extLst>
              <a:ext uri="{FF2B5EF4-FFF2-40B4-BE49-F238E27FC236}">
                <a16:creationId xmlns:a16="http://schemas.microsoft.com/office/drawing/2014/main" id="{F097B422-D2CD-EC6F-9AE6-8F5414DE6F35}"/>
              </a:ext>
            </a:extLst>
          </p:cNvPr>
          <p:cNvSpPr txBox="1"/>
          <p:nvPr/>
        </p:nvSpPr>
        <p:spPr>
          <a:xfrm>
            <a:off x="1986280" y="4991110"/>
            <a:ext cx="1178560" cy="523220"/>
          </a:xfrm>
          <a:prstGeom prst="rect">
            <a:avLst/>
          </a:prstGeom>
          <a:noFill/>
        </p:spPr>
        <p:txBody>
          <a:bodyPr wrap="square" rtlCol="0">
            <a:spAutoFit/>
          </a:bodyPr>
          <a:lstStyle/>
          <a:p>
            <a:r>
              <a:rPr lang="en-GB" sz="2800" dirty="0"/>
              <a:t>Action</a:t>
            </a:r>
          </a:p>
        </p:txBody>
      </p:sp>
      <p:sp>
        <p:nvSpPr>
          <p:cNvPr id="13" name="TextBox 12">
            <a:extLst>
              <a:ext uri="{FF2B5EF4-FFF2-40B4-BE49-F238E27FC236}">
                <a16:creationId xmlns:a16="http://schemas.microsoft.com/office/drawing/2014/main" id="{53C84513-BB3D-79D6-4814-81344BB29477}"/>
              </a:ext>
            </a:extLst>
          </p:cNvPr>
          <p:cNvSpPr txBox="1"/>
          <p:nvPr/>
        </p:nvSpPr>
        <p:spPr>
          <a:xfrm>
            <a:off x="8552815" y="5039360"/>
            <a:ext cx="2010410" cy="523220"/>
          </a:xfrm>
          <a:prstGeom prst="rect">
            <a:avLst/>
          </a:prstGeom>
          <a:noFill/>
        </p:spPr>
        <p:txBody>
          <a:bodyPr wrap="square" rtlCol="0">
            <a:spAutoFit/>
          </a:bodyPr>
          <a:lstStyle/>
          <a:p>
            <a:r>
              <a:rPr lang="en-GB" sz="2800" dirty="0"/>
              <a:t>Organising</a:t>
            </a:r>
          </a:p>
        </p:txBody>
      </p:sp>
      <p:sp>
        <p:nvSpPr>
          <p:cNvPr id="14" name="TextBox 13">
            <a:extLst>
              <a:ext uri="{FF2B5EF4-FFF2-40B4-BE49-F238E27FC236}">
                <a16:creationId xmlns:a16="http://schemas.microsoft.com/office/drawing/2014/main" id="{2D62F9B5-86EB-02FB-E7B4-15438584656B}"/>
              </a:ext>
            </a:extLst>
          </p:cNvPr>
          <p:cNvSpPr txBox="1"/>
          <p:nvPr/>
        </p:nvSpPr>
        <p:spPr>
          <a:xfrm>
            <a:off x="4991100" y="4454465"/>
            <a:ext cx="2151380" cy="369332"/>
          </a:xfrm>
          <a:prstGeom prst="rect">
            <a:avLst/>
          </a:prstGeom>
          <a:noFill/>
        </p:spPr>
        <p:txBody>
          <a:bodyPr wrap="square" rtlCol="0">
            <a:spAutoFit/>
          </a:bodyPr>
          <a:lstStyle/>
          <a:p>
            <a:r>
              <a:rPr lang="en-GB" dirty="0"/>
              <a:t>(Ghaye, 2010, p.4)</a:t>
            </a:r>
          </a:p>
        </p:txBody>
      </p:sp>
    </p:spTree>
    <p:extLst>
      <p:ext uri="{BB962C8B-B14F-4D97-AF65-F5344CB8AC3E}">
        <p14:creationId xmlns:p14="http://schemas.microsoft.com/office/powerpoint/2010/main" val="2948558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9EBE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4D4CA-7621-4F9F-F725-A1626B61174F}"/>
              </a:ext>
            </a:extLst>
          </p:cNvPr>
          <p:cNvSpPr>
            <a:spLocks noGrp="1"/>
          </p:cNvSpPr>
          <p:nvPr>
            <p:ph type="title"/>
          </p:nvPr>
        </p:nvSpPr>
        <p:spPr>
          <a:xfrm>
            <a:off x="487017" y="220274"/>
            <a:ext cx="11303663" cy="1116985"/>
          </a:xfrm>
        </p:spPr>
        <p:txBody>
          <a:bodyPr>
            <a:normAutofit/>
          </a:bodyPr>
          <a:lstStyle/>
          <a:p>
            <a:r>
              <a:rPr lang="en-GB" b="1" u="sng" dirty="0"/>
              <a:t>The Importance of Professional Reflective Practice</a:t>
            </a:r>
          </a:p>
        </p:txBody>
      </p:sp>
      <p:sp>
        <p:nvSpPr>
          <p:cNvPr id="3" name="Content Placeholder 2">
            <a:extLst>
              <a:ext uri="{FF2B5EF4-FFF2-40B4-BE49-F238E27FC236}">
                <a16:creationId xmlns:a16="http://schemas.microsoft.com/office/drawing/2014/main" id="{702436E4-A128-A6E3-AF52-9CE0D5FB38E3}"/>
              </a:ext>
            </a:extLst>
          </p:cNvPr>
          <p:cNvSpPr>
            <a:spLocks noGrp="1"/>
          </p:cNvSpPr>
          <p:nvPr>
            <p:ph idx="1"/>
          </p:nvPr>
        </p:nvSpPr>
        <p:spPr>
          <a:xfrm>
            <a:off x="457200" y="1699418"/>
            <a:ext cx="10515600" cy="1836262"/>
          </a:xfrm>
        </p:spPr>
        <p:txBody>
          <a:bodyPr/>
          <a:lstStyle/>
          <a:p>
            <a:pPr marL="0" indent="0">
              <a:buNone/>
            </a:pPr>
            <a:r>
              <a:rPr lang="en-GB" dirty="0"/>
              <a:t>- Assists the practitioner in evolving their values and attitudes whilst questioning the impact that their work is having.</a:t>
            </a:r>
          </a:p>
          <a:p>
            <a:pPr marL="0" indent="0">
              <a:buNone/>
            </a:pPr>
            <a:r>
              <a:rPr lang="en-GB" dirty="0"/>
              <a:t>- It is a reminder to the professional that their practice has an impact on those who they are both </a:t>
            </a:r>
            <a:r>
              <a:rPr lang="en-GB" i="1" dirty="0"/>
              <a:t>responsible for</a:t>
            </a:r>
            <a:r>
              <a:rPr lang="en-GB" dirty="0"/>
              <a:t> and </a:t>
            </a:r>
            <a:r>
              <a:rPr lang="en-GB" i="1" dirty="0"/>
              <a:t>responsible to</a:t>
            </a:r>
            <a:r>
              <a:rPr lang="en-GB" dirty="0"/>
              <a:t>. </a:t>
            </a:r>
          </a:p>
        </p:txBody>
      </p:sp>
      <p:sp>
        <p:nvSpPr>
          <p:cNvPr id="4" name="TextBox 3">
            <a:extLst>
              <a:ext uri="{FF2B5EF4-FFF2-40B4-BE49-F238E27FC236}">
                <a16:creationId xmlns:a16="http://schemas.microsoft.com/office/drawing/2014/main" id="{527442DC-1FB3-354F-6EB9-8B263E2DE109}"/>
              </a:ext>
            </a:extLst>
          </p:cNvPr>
          <p:cNvSpPr txBox="1"/>
          <p:nvPr/>
        </p:nvSpPr>
        <p:spPr>
          <a:xfrm>
            <a:off x="8945592" y="3615472"/>
            <a:ext cx="2845088" cy="646331"/>
          </a:xfrm>
          <a:prstGeom prst="rect">
            <a:avLst/>
          </a:prstGeom>
          <a:noFill/>
        </p:spPr>
        <p:txBody>
          <a:bodyPr wrap="square" rtlCol="0">
            <a:spAutoFit/>
          </a:bodyPr>
          <a:lstStyle/>
          <a:p>
            <a:r>
              <a:rPr lang="en-GB" dirty="0"/>
              <a:t>(Vince and Reynolds, 2010, p.10; Tarrant, 2017, p.65)</a:t>
            </a:r>
          </a:p>
        </p:txBody>
      </p:sp>
      <p:sp>
        <p:nvSpPr>
          <p:cNvPr id="7" name="TextBox 6">
            <a:extLst>
              <a:ext uri="{FF2B5EF4-FFF2-40B4-BE49-F238E27FC236}">
                <a16:creationId xmlns:a16="http://schemas.microsoft.com/office/drawing/2014/main" id="{E4304A73-1CA4-0D3C-C458-C3E340FE5A6D}"/>
              </a:ext>
            </a:extLst>
          </p:cNvPr>
          <p:cNvSpPr txBox="1"/>
          <p:nvPr/>
        </p:nvSpPr>
        <p:spPr>
          <a:xfrm>
            <a:off x="457200" y="4466084"/>
            <a:ext cx="10424160" cy="1384995"/>
          </a:xfrm>
          <a:prstGeom prst="rect">
            <a:avLst/>
          </a:prstGeom>
          <a:noFill/>
        </p:spPr>
        <p:txBody>
          <a:bodyPr wrap="square" rtlCol="0">
            <a:spAutoFit/>
          </a:bodyPr>
          <a:lstStyle/>
          <a:p>
            <a:r>
              <a:rPr lang="en-GB" sz="2800" dirty="0"/>
              <a:t>- May improve certain aspects of a practitioners work that incorporates meticulousness as well as extending work-based skills and autonomy.</a:t>
            </a:r>
          </a:p>
        </p:txBody>
      </p:sp>
      <p:sp>
        <p:nvSpPr>
          <p:cNvPr id="8" name="TextBox 7">
            <a:extLst>
              <a:ext uri="{FF2B5EF4-FFF2-40B4-BE49-F238E27FC236}">
                <a16:creationId xmlns:a16="http://schemas.microsoft.com/office/drawing/2014/main" id="{26F87639-A782-B0CF-32A0-34E2F0C0D8A0}"/>
              </a:ext>
            </a:extLst>
          </p:cNvPr>
          <p:cNvSpPr txBox="1"/>
          <p:nvPr/>
        </p:nvSpPr>
        <p:spPr>
          <a:xfrm>
            <a:off x="9286240" y="6055360"/>
            <a:ext cx="2326640" cy="369332"/>
          </a:xfrm>
          <a:prstGeom prst="rect">
            <a:avLst/>
          </a:prstGeom>
          <a:noFill/>
        </p:spPr>
        <p:txBody>
          <a:bodyPr wrap="square" rtlCol="0">
            <a:spAutoFit/>
          </a:bodyPr>
          <a:lstStyle/>
          <a:p>
            <a:r>
              <a:rPr lang="en-GB" dirty="0"/>
              <a:t>(Davies, 1995, p. 168)</a:t>
            </a:r>
          </a:p>
        </p:txBody>
      </p:sp>
    </p:spTree>
    <p:extLst>
      <p:ext uri="{BB962C8B-B14F-4D97-AF65-F5344CB8AC3E}">
        <p14:creationId xmlns:p14="http://schemas.microsoft.com/office/powerpoint/2010/main" val="901898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DD0DD"/>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819DEA5-A8F0-9A0C-DA9B-882404A6BCBE}"/>
              </a:ext>
            </a:extLst>
          </p:cNvPr>
          <p:cNvPicPr>
            <a:picLocks noGrp="1" noChangeAspect="1"/>
          </p:cNvPicPr>
          <p:nvPr>
            <p:ph idx="1"/>
          </p:nvPr>
        </p:nvPicPr>
        <p:blipFill>
          <a:blip r:embed="rId2"/>
          <a:stretch>
            <a:fillRect/>
          </a:stretch>
        </p:blipFill>
        <p:spPr>
          <a:xfrm>
            <a:off x="2793744" y="2391530"/>
            <a:ext cx="6772054" cy="2074939"/>
          </a:xfrm>
        </p:spPr>
      </p:pic>
      <p:sp>
        <p:nvSpPr>
          <p:cNvPr id="6" name="TextBox 5">
            <a:extLst>
              <a:ext uri="{FF2B5EF4-FFF2-40B4-BE49-F238E27FC236}">
                <a16:creationId xmlns:a16="http://schemas.microsoft.com/office/drawing/2014/main" id="{37EBA210-7C74-B501-75E2-EF6FB178F005}"/>
              </a:ext>
            </a:extLst>
          </p:cNvPr>
          <p:cNvSpPr txBox="1"/>
          <p:nvPr/>
        </p:nvSpPr>
        <p:spPr>
          <a:xfrm>
            <a:off x="1887793" y="1376516"/>
            <a:ext cx="3008671" cy="369332"/>
          </a:xfrm>
          <a:prstGeom prst="rect">
            <a:avLst/>
          </a:prstGeom>
          <a:noFill/>
        </p:spPr>
        <p:txBody>
          <a:bodyPr wrap="square" rtlCol="0">
            <a:spAutoFit/>
          </a:bodyPr>
          <a:lstStyle/>
          <a:p>
            <a:r>
              <a:rPr lang="en-GB" i="1" dirty="0"/>
              <a:t>Figure 2: Samaritans Logo</a:t>
            </a:r>
          </a:p>
        </p:txBody>
      </p:sp>
      <p:sp>
        <p:nvSpPr>
          <p:cNvPr id="7" name="TextBox 6">
            <a:extLst>
              <a:ext uri="{FF2B5EF4-FFF2-40B4-BE49-F238E27FC236}">
                <a16:creationId xmlns:a16="http://schemas.microsoft.com/office/drawing/2014/main" id="{E44E43E2-2290-6096-4F45-232701824637}"/>
              </a:ext>
            </a:extLst>
          </p:cNvPr>
          <p:cNvSpPr txBox="1"/>
          <p:nvPr/>
        </p:nvSpPr>
        <p:spPr>
          <a:xfrm>
            <a:off x="7048740" y="5112151"/>
            <a:ext cx="2517058" cy="369332"/>
          </a:xfrm>
          <a:prstGeom prst="rect">
            <a:avLst/>
          </a:prstGeom>
          <a:noFill/>
        </p:spPr>
        <p:txBody>
          <a:bodyPr wrap="square" rtlCol="0">
            <a:spAutoFit/>
          </a:bodyPr>
          <a:lstStyle/>
          <a:p>
            <a:r>
              <a:rPr lang="en-GB" dirty="0"/>
              <a:t>(Samaritans,2024)</a:t>
            </a:r>
          </a:p>
        </p:txBody>
      </p:sp>
    </p:spTree>
    <p:extLst>
      <p:ext uri="{BB962C8B-B14F-4D97-AF65-F5344CB8AC3E}">
        <p14:creationId xmlns:p14="http://schemas.microsoft.com/office/powerpoint/2010/main" val="26416408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9EBE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C43B7-AF45-CED6-28B9-8322061CBB4C}"/>
              </a:ext>
            </a:extLst>
          </p:cNvPr>
          <p:cNvSpPr>
            <a:spLocks noGrp="1"/>
          </p:cNvSpPr>
          <p:nvPr>
            <p:ph type="title"/>
          </p:nvPr>
        </p:nvSpPr>
        <p:spPr>
          <a:xfrm>
            <a:off x="4122420" y="2766218"/>
            <a:ext cx="3947160" cy="1325563"/>
          </a:xfrm>
        </p:spPr>
        <p:txBody>
          <a:bodyPr/>
          <a:lstStyle/>
          <a:p>
            <a:r>
              <a:rPr lang="en-GB" b="1" u="sng" dirty="0"/>
              <a:t>The Samaritans</a:t>
            </a:r>
          </a:p>
        </p:txBody>
      </p:sp>
      <p:sp>
        <p:nvSpPr>
          <p:cNvPr id="4" name="Rectangle: Rounded Corners 3">
            <a:extLst>
              <a:ext uri="{FF2B5EF4-FFF2-40B4-BE49-F238E27FC236}">
                <a16:creationId xmlns:a16="http://schemas.microsoft.com/office/drawing/2014/main" id="{F9EE6FCB-4F40-7145-2C12-4E2E7E8064C8}"/>
              </a:ext>
            </a:extLst>
          </p:cNvPr>
          <p:cNvSpPr/>
          <p:nvPr/>
        </p:nvSpPr>
        <p:spPr>
          <a:xfrm>
            <a:off x="203200" y="193040"/>
            <a:ext cx="4744720" cy="2092960"/>
          </a:xfrm>
          <a:prstGeom prst="roundRect">
            <a:avLst/>
          </a:prstGeom>
          <a:solidFill>
            <a:srgbClr val="CDD0D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EFF717A5-3518-2E89-B5B7-051DF8E23035}"/>
              </a:ext>
            </a:extLst>
          </p:cNvPr>
          <p:cNvSpPr/>
          <p:nvPr/>
        </p:nvSpPr>
        <p:spPr>
          <a:xfrm>
            <a:off x="7244080" y="4386421"/>
            <a:ext cx="4744720" cy="2092960"/>
          </a:xfrm>
          <a:prstGeom prst="roundRect">
            <a:avLst/>
          </a:prstGeom>
          <a:solidFill>
            <a:srgbClr val="CDD0D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Rounded Corners 5">
            <a:extLst>
              <a:ext uri="{FF2B5EF4-FFF2-40B4-BE49-F238E27FC236}">
                <a16:creationId xmlns:a16="http://schemas.microsoft.com/office/drawing/2014/main" id="{DE3615EA-3376-A470-F12A-20429244E2E6}"/>
              </a:ext>
            </a:extLst>
          </p:cNvPr>
          <p:cNvSpPr/>
          <p:nvPr/>
        </p:nvSpPr>
        <p:spPr>
          <a:xfrm>
            <a:off x="7244080" y="193040"/>
            <a:ext cx="4744720" cy="2092960"/>
          </a:xfrm>
          <a:prstGeom prst="roundRect">
            <a:avLst/>
          </a:prstGeom>
          <a:solidFill>
            <a:srgbClr val="CDD0D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Rounded Corners 6">
            <a:extLst>
              <a:ext uri="{FF2B5EF4-FFF2-40B4-BE49-F238E27FC236}">
                <a16:creationId xmlns:a16="http://schemas.microsoft.com/office/drawing/2014/main" id="{9FF4AE5F-6DDE-C36C-829E-0DACCD7F69EC}"/>
              </a:ext>
            </a:extLst>
          </p:cNvPr>
          <p:cNvSpPr/>
          <p:nvPr/>
        </p:nvSpPr>
        <p:spPr>
          <a:xfrm>
            <a:off x="203200" y="4386421"/>
            <a:ext cx="4744720" cy="2092960"/>
          </a:xfrm>
          <a:prstGeom prst="roundRect">
            <a:avLst/>
          </a:prstGeom>
          <a:solidFill>
            <a:srgbClr val="CDD0D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5D826837-3D6E-87A6-2B6F-89C11CD141A9}"/>
              </a:ext>
            </a:extLst>
          </p:cNvPr>
          <p:cNvSpPr txBox="1"/>
          <p:nvPr/>
        </p:nvSpPr>
        <p:spPr>
          <a:xfrm>
            <a:off x="807720" y="558794"/>
            <a:ext cx="3698240" cy="1384995"/>
          </a:xfrm>
          <a:prstGeom prst="rect">
            <a:avLst/>
          </a:prstGeom>
          <a:noFill/>
        </p:spPr>
        <p:txBody>
          <a:bodyPr wrap="square" rtlCol="0">
            <a:spAutoFit/>
          </a:bodyPr>
          <a:lstStyle/>
          <a:p>
            <a:r>
              <a:rPr lang="en-GB" sz="2800" dirty="0"/>
              <a:t>A Samaritan answers a call for help </a:t>
            </a:r>
            <a:r>
              <a:rPr lang="en-GB" sz="2800" i="1" dirty="0"/>
              <a:t>every 10 seconds</a:t>
            </a:r>
            <a:endParaRPr lang="en-GB" sz="2800" dirty="0"/>
          </a:p>
        </p:txBody>
      </p:sp>
      <p:sp>
        <p:nvSpPr>
          <p:cNvPr id="9" name="TextBox 8">
            <a:extLst>
              <a:ext uri="{FF2B5EF4-FFF2-40B4-BE49-F238E27FC236}">
                <a16:creationId xmlns:a16="http://schemas.microsoft.com/office/drawing/2014/main" id="{0BED877C-7FCD-36BE-87AE-D2F31A37C65C}"/>
              </a:ext>
            </a:extLst>
          </p:cNvPr>
          <p:cNvSpPr txBox="1"/>
          <p:nvPr/>
        </p:nvSpPr>
        <p:spPr>
          <a:xfrm>
            <a:off x="7426960" y="547022"/>
            <a:ext cx="4643120" cy="1384995"/>
          </a:xfrm>
          <a:prstGeom prst="rect">
            <a:avLst/>
          </a:prstGeom>
          <a:noFill/>
        </p:spPr>
        <p:txBody>
          <a:bodyPr wrap="square" rtlCol="0">
            <a:spAutoFit/>
          </a:bodyPr>
          <a:lstStyle/>
          <a:p>
            <a:r>
              <a:rPr lang="en-GB" sz="2800" dirty="0"/>
              <a:t>Across the UK and Republic of Ireland, somebody dies by suicide every 90 minutes</a:t>
            </a:r>
          </a:p>
        </p:txBody>
      </p:sp>
      <p:sp>
        <p:nvSpPr>
          <p:cNvPr id="10" name="TextBox 9">
            <a:extLst>
              <a:ext uri="{FF2B5EF4-FFF2-40B4-BE49-F238E27FC236}">
                <a16:creationId xmlns:a16="http://schemas.microsoft.com/office/drawing/2014/main" id="{CF0E9448-D95D-6CC4-2FDE-67C41FB6A939}"/>
              </a:ext>
            </a:extLst>
          </p:cNvPr>
          <p:cNvSpPr txBox="1"/>
          <p:nvPr/>
        </p:nvSpPr>
        <p:spPr>
          <a:xfrm>
            <a:off x="284480" y="4524960"/>
            <a:ext cx="4744720" cy="1815882"/>
          </a:xfrm>
          <a:prstGeom prst="rect">
            <a:avLst/>
          </a:prstGeom>
          <a:noFill/>
        </p:spPr>
        <p:txBody>
          <a:bodyPr wrap="square" rtlCol="0">
            <a:spAutoFit/>
          </a:bodyPr>
          <a:lstStyle/>
          <a:p>
            <a:r>
              <a:rPr lang="en-GB" sz="2800" dirty="0"/>
              <a:t>The Samaritans are the only suicide prevention service that offers 24/7 assistance in the UK and Republic of Ireland.</a:t>
            </a:r>
          </a:p>
        </p:txBody>
      </p:sp>
      <p:sp>
        <p:nvSpPr>
          <p:cNvPr id="11" name="TextBox 10">
            <a:extLst>
              <a:ext uri="{FF2B5EF4-FFF2-40B4-BE49-F238E27FC236}">
                <a16:creationId xmlns:a16="http://schemas.microsoft.com/office/drawing/2014/main" id="{4390064E-710F-A80C-3BC1-FDA31154591D}"/>
              </a:ext>
            </a:extLst>
          </p:cNvPr>
          <p:cNvSpPr txBox="1"/>
          <p:nvPr/>
        </p:nvSpPr>
        <p:spPr>
          <a:xfrm>
            <a:off x="7487920" y="4495096"/>
            <a:ext cx="4419600" cy="1815882"/>
          </a:xfrm>
          <a:prstGeom prst="rect">
            <a:avLst/>
          </a:prstGeom>
          <a:noFill/>
        </p:spPr>
        <p:txBody>
          <a:bodyPr wrap="square" rtlCol="0">
            <a:spAutoFit/>
          </a:bodyPr>
          <a:lstStyle/>
          <a:p>
            <a:r>
              <a:rPr lang="en-GB" sz="2800" dirty="0"/>
              <a:t>Carrying out extensive research surrounding suicide and self-harm and what can be done to prevent it. </a:t>
            </a:r>
          </a:p>
        </p:txBody>
      </p:sp>
      <p:sp>
        <p:nvSpPr>
          <p:cNvPr id="12" name="TextBox 11">
            <a:extLst>
              <a:ext uri="{FF2B5EF4-FFF2-40B4-BE49-F238E27FC236}">
                <a16:creationId xmlns:a16="http://schemas.microsoft.com/office/drawing/2014/main" id="{60A0024C-5D4B-D9DF-D40F-7ADDF56D1779}"/>
              </a:ext>
            </a:extLst>
          </p:cNvPr>
          <p:cNvSpPr txBox="1"/>
          <p:nvPr/>
        </p:nvSpPr>
        <p:spPr>
          <a:xfrm>
            <a:off x="4505960" y="3870960"/>
            <a:ext cx="2575560" cy="369332"/>
          </a:xfrm>
          <a:prstGeom prst="rect">
            <a:avLst/>
          </a:prstGeom>
          <a:noFill/>
        </p:spPr>
        <p:txBody>
          <a:bodyPr wrap="square" rtlCol="0">
            <a:spAutoFit/>
          </a:bodyPr>
          <a:lstStyle/>
          <a:p>
            <a:r>
              <a:rPr lang="en-GB" dirty="0"/>
              <a:t>(Samaritans, 2022a, p.8)</a:t>
            </a:r>
          </a:p>
        </p:txBody>
      </p:sp>
    </p:spTree>
    <p:extLst>
      <p:ext uri="{BB962C8B-B14F-4D97-AF65-F5344CB8AC3E}">
        <p14:creationId xmlns:p14="http://schemas.microsoft.com/office/powerpoint/2010/main" val="18085871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9EBE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2F12A-F88C-43E1-FAA8-7EE41EA8627F}"/>
              </a:ext>
            </a:extLst>
          </p:cNvPr>
          <p:cNvSpPr>
            <a:spLocks noGrp="1"/>
          </p:cNvSpPr>
          <p:nvPr>
            <p:ph type="title"/>
          </p:nvPr>
        </p:nvSpPr>
        <p:spPr>
          <a:xfrm>
            <a:off x="657045" y="186426"/>
            <a:ext cx="10515600" cy="989222"/>
          </a:xfrm>
        </p:spPr>
        <p:txBody>
          <a:bodyPr>
            <a:normAutofit fontScale="90000"/>
          </a:bodyPr>
          <a:lstStyle/>
          <a:p>
            <a:pPr algn="ctr"/>
            <a:r>
              <a:rPr lang="en-GB" b="1" u="sng" dirty="0"/>
              <a:t>Samaritans: Using reflective practice to support employees </a:t>
            </a:r>
          </a:p>
        </p:txBody>
      </p:sp>
      <p:pic>
        <p:nvPicPr>
          <p:cNvPr id="7" name="Picture 6" descr="People sitting in group">
            <a:extLst>
              <a:ext uri="{FF2B5EF4-FFF2-40B4-BE49-F238E27FC236}">
                <a16:creationId xmlns:a16="http://schemas.microsoft.com/office/drawing/2014/main" id="{5970269E-1D17-2C23-A4CA-F7FDA5791F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3761" y="2006599"/>
            <a:ext cx="5271458" cy="3514306"/>
          </a:xfrm>
          <a:prstGeom prst="roundRect">
            <a:avLst/>
          </a:prstGeom>
        </p:spPr>
      </p:pic>
      <p:sp>
        <p:nvSpPr>
          <p:cNvPr id="8" name="TextBox 7">
            <a:extLst>
              <a:ext uri="{FF2B5EF4-FFF2-40B4-BE49-F238E27FC236}">
                <a16:creationId xmlns:a16="http://schemas.microsoft.com/office/drawing/2014/main" id="{1A46BE0E-CB58-669D-4B66-F14BA72E2B88}"/>
              </a:ext>
            </a:extLst>
          </p:cNvPr>
          <p:cNvSpPr txBox="1"/>
          <p:nvPr/>
        </p:nvSpPr>
        <p:spPr>
          <a:xfrm>
            <a:off x="6096000" y="1717038"/>
            <a:ext cx="5771069" cy="4093428"/>
          </a:xfrm>
          <a:prstGeom prst="rect">
            <a:avLst/>
          </a:prstGeom>
          <a:solidFill>
            <a:srgbClr val="CDD0DD"/>
          </a:solidFill>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buFontTx/>
              <a:buChar char="-"/>
            </a:pPr>
            <a:r>
              <a:rPr lang="en-GB" sz="2000" dirty="0"/>
              <a:t>Access to a 24- hour confidential helpline to discuss issues relating to health and wellbeing</a:t>
            </a:r>
          </a:p>
          <a:p>
            <a:pPr marL="285750" indent="-285750">
              <a:buFontTx/>
              <a:buChar char="-"/>
            </a:pPr>
            <a:endParaRPr lang="en-GB" sz="2000" dirty="0"/>
          </a:p>
          <a:p>
            <a:pPr marL="285750" indent="-285750">
              <a:buFontTx/>
              <a:buChar char="-"/>
            </a:pPr>
            <a:r>
              <a:rPr lang="en-GB" sz="2000" dirty="0"/>
              <a:t>Mental Health First Aid (MHFA) trained employees who can provide emotional support face to face</a:t>
            </a:r>
          </a:p>
          <a:p>
            <a:pPr marL="285750" indent="-285750">
              <a:buFontTx/>
              <a:buChar char="-"/>
            </a:pPr>
            <a:endParaRPr lang="en-GB" sz="2000" dirty="0"/>
          </a:p>
          <a:p>
            <a:pPr marL="285750" indent="-285750">
              <a:buFontTx/>
              <a:buChar char="-"/>
            </a:pPr>
            <a:r>
              <a:rPr lang="en-GB" sz="2000" dirty="0"/>
              <a:t>Regular meetings with management </a:t>
            </a:r>
          </a:p>
          <a:p>
            <a:pPr marL="285750" indent="-285750">
              <a:buFontTx/>
              <a:buChar char="-"/>
            </a:pPr>
            <a:endParaRPr lang="en-GB" sz="2000" dirty="0"/>
          </a:p>
          <a:p>
            <a:pPr marL="285750" indent="-285750">
              <a:buFontTx/>
              <a:buChar char="-"/>
            </a:pPr>
            <a:r>
              <a:rPr lang="en-GB" sz="2000" dirty="0"/>
              <a:t>Access to e-learning to enhance professional development </a:t>
            </a:r>
          </a:p>
          <a:p>
            <a:pPr marL="285750" indent="-285750">
              <a:buFontTx/>
              <a:buChar char="-"/>
            </a:pPr>
            <a:endParaRPr lang="en-GB" sz="2000" dirty="0"/>
          </a:p>
          <a:p>
            <a:pPr marL="285750" indent="-285750">
              <a:buFontTx/>
              <a:buChar char="-"/>
            </a:pPr>
            <a:r>
              <a:rPr lang="en-GB" sz="2000" dirty="0"/>
              <a:t>Free subscription to </a:t>
            </a:r>
            <a:r>
              <a:rPr lang="en-GB" sz="2000" i="1" dirty="0"/>
              <a:t>Headspace</a:t>
            </a:r>
            <a:r>
              <a:rPr lang="en-GB" sz="2000" dirty="0"/>
              <a:t> that promotes and supports wellbeing and mindfulness </a:t>
            </a:r>
          </a:p>
        </p:txBody>
      </p:sp>
      <p:sp>
        <p:nvSpPr>
          <p:cNvPr id="9" name="TextBox 8">
            <a:extLst>
              <a:ext uri="{FF2B5EF4-FFF2-40B4-BE49-F238E27FC236}">
                <a16:creationId xmlns:a16="http://schemas.microsoft.com/office/drawing/2014/main" id="{D4D38154-A6BE-2DA5-4FDE-3D345D5A503E}"/>
              </a:ext>
            </a:extLst>
          </p:cNvPr>
          <p:cNvSpPr txBox="1"/>
          <p:nvPr/>
        </p:nvSpPr>
        <p:spPr>
          <a:xfrm>
            <a:off x="9123869" y="6098876"/>
            <a:ext cx="2743200" cy="369332"/>
          </a:xfrm>
          <a:prstGeom prst="rect">
            <a:avLst/>
          </a:prstGeom>
          <a:noFill/>
        </p:spPr>
        <p:txBody>
          <a:bodyPr wrap="square" rtlCol="0">
            <a:spAutoFit/>
          </a:bodyPr>
          <a:lstStyle/>
          <a:p>
            <a:r>
              <a:rPr lang="en-GB" dirty="0"/>
              <a:t>(Samaritans, no date, p.1)</a:t>
            </a:r>
          </a:p>
        </p:txBody>
      </p:sp>
    </p:spTree>
    <p:extLst>
      <p:ext uri="{BB962C8B-B14F-4D97-AF65-F5344CB8AC3E}">
        <p14:creationId xmlns:p14="http://schemas.microsoft.com/office/powerpoint/2010/main" val="1266490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DD0DD"/>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59216E-6FC1-1408-8BA9-90E209ED9F3E}"/>
              </a:ext>
            </a:extLst>
          </p:cNvPr>
          <p:cNvSpPr>
            <a:spLocks noGrp="1"/>
          </p:cNvSpPr>
          <p:nvPr>
            <p:ph type="title"/>
          </p:nvPr>
        </p:nvSpPr>
        <p:spPr>
          <a:xfrm>
            <a:off x="1802921" y="8826"/>
            <a:ext cx="7885176" cy="750443"/>
          </a:xfrm>
        </p:spPr>
        <p:txBody>
          <a:bodyPr/>
          <a:lstStyle/>
          <a:p>
            <a:r>
              <a:rPr lang="en-GB" b="1" u="sng" dirty="0"/>
              <a:t>Policy: Suicide Prevention Strategy </a:t>
            </a:r>
          </a:p>
        </p:txBody>
      </p:sp>
      <p:sp>
        <p:nvSpPr>
          <p:cNvPr id="5" name="Rectangle: Rounded Corners 4">
            <a:extLst>
              <a:ext uri="{FF2B5EF4-FFF2-40B4-BE49-F238E27FC236}">
                <a16:creationId xmlns:a16="http://schemas.microsoft.com/office/drawing/2014/main" id="{26422F3F-627E-2DF0-E535-13B53AE60666}"/>
              </a:ext>
            </a:extLst>
          </p:cNvPr>
          <p:cNvSpPr/>
          <p:nvPr/>
        </p:nvSpPr>
        <p:spPr>
          <a:xfrm>
            <a:off x="292608" y="932688"/>
            <a:ext cx="4544568" cy="5605272"/>
          </a:xfrm>
          <a:prstGeom prst="roundRect">
            <a:avLst/>
          </a:prstGeom>
          <a:solidFill>
            <a:srgbClr val="E9EB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rgbClr val="E9EBE1"/>
              </a:solidFill>
            </a:endParaRPr>
          </a:p>
        </p:txBody>
      </p:sp>
      <p:sp>
        <p:nvSpPr>
          <p:cNvPr id="6" name="TextBox 5">
            <a:extLst>
              <a:ext uri="{FF2B5EF4-FFF2-40B4-BE49-F238E27FC236}">
                <a16:creationId xmlns:a16="http://schemas.microsoft.com/office/drawing/2014/main" id="{7A805D16-53C7-ABBE-3FC8-6090DB23BC3F}"/>
              </a:ext>
            </a:extLst>
          </p:cNvPr>
          <p:cNvSpPr txBox="1"/>
          <p:nvPr/>
        </p:nvSpPr>
        <p:spPr>
          <a:xfrm>
            <a:off x="946317" y="1169225"/>
            <a:ext cx="3237149" cy="707886"/>
          </a:xfrm>
          <a:prstGeom prst="rect">
            <a:avLst/>
          </a:prstGeom>
          <a:noFill/>
        </p:spPr>
        <p:txBody>
          <a:bodyPr wrap="square" rtlCol="0">
            <a:spAutoFit/>
          </a:bodyPr>
          <a:lstStyle/>
          <a:p>
            <a:r>
              <a:rPr lang="en-GB" sz="2000" b="1" dirty="0"/>
              <a:t>Incorporating Reflective Practice by…</a:t>
            </a:r>
          </a:p>
        </p:txBody>
      </p:sp>
      <p:sp>
        <p:nvSpPr>
          <p:cNvPr id="7" name="TextBox 6">
            <a:extLst>
              <a:ext uri="{FF2B5EF4-FFF2-40B4-BE49-F238E27FC236}">
                <a16:creationId xmlns:a16="http://schemas.microsoft.com/office/drawing/2014/main" id="{1064112E-5E59-64FD-6AD7-F3F88DF72476}"/>
              </a:ext>
            </a:extLst>
          </p:cNvPr>
          <p:cNvSpPr txBox="1"/>
          <p:nvPr/>
        </p:nvSpPr>
        <p:spPr>
          <a:xfrm>
            <a:off x="464359" y="2241677"/>
            <a:ext cx="4201064" cy="3447098"/>
          </a:xfrm>
          <a:prstGeom prst="rect">
            <a:avLst/>
          </a:prstGeom>
          <a:noFill/>
        </p:spPr>
        <p:txBody>
          <a:bodyPr wrap="square" rtlCol="0">
            <a:spAutoFit/>
          </a:bodyPr>
          <a:lstStyle/>
          <a:p>
            <a:pPr marL="342900" indent="-342900">
              <a:buAutoNum type="arabicPeriod"/>
            </a:pPr>
            <a:r>
              <a:rPr lang="en-GB" sz="2000" dirty="0"/>
              <a:t>Holding focus groups with people who have lived experience surrounding suicide </a:t>
            </a:r>
          </a:p>
          <a:p>
            <a:pPr marL="342900" indent="-342900">
              <a:buAutoNum type="arabicPeriod"/>
            </a:pPr>
            <a:endParaRPr lang="en-GB" sz="2000" dirty="0"/>
          </a:p>
          <a:p>
            <a:pPr marL="342900" indent="-342900">
              <a:buAutoNum type="arabicPeriod"/>
            </a:pPr>
            <a:r>
              <a:rPr lang="en-GB" sz="2000" dirty="0"/>
              <a:t>Utilising information from ongoing work and research through investigating, recognising and channelling the voices of the people who are involved with Samaritans. </a:t>
            </a:r>
          </a:p>
          <a:p>
            <a:endParaRPr lang="en-GB" dirty="0"/>
          </a:p>
        </p:txBody>
      </p:sp>
      <p:sp>
        <p:nvSpPr>
          <p:cNvPr id="8" name="Rectangle: Rounded Corners 7">
            <a:extLst>
              <a:ext uri="{FF2B5EF4-FFF2-40B4-BE49-F238E27FC236}">
                <a16:creationId xmlns:a16="http://schemas.microsoft.com/office/drawing/2014/main" id="{02B207A0-C228-DEAD-0F13-43E998630F42}"/>
              </a:ext>
            </a:extLst>
          </p:cNvPr>
          <p:cNvSpPr/>
          <p:nvPr/>
        </p:nvSpPr>
        <p:spPr>
          <a:xfrm>
            <a:off x="7001083" y="868680"/>
            <a:ext cx="4544568" cy="5605272"/>
          </a:xfrm>
          <a:prstGeom prst="roundRect">
            <a:avLst/>
          </a:prstGeom>
          <a:solidFill>
            <a:srgbClr val="E9EB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rgbClr val="E9EBE1"/>
              </a:solidFill>
            </a:endParaRPr>
          </a:p>
        </p:txBody>
      </p:sp>
      <p:sp>
        <p:nvSpPr>
          <p:cNvPr id="9" name="Arrow: Left-Right 8">
            <a:extLst>
              <a:ext uri="{FF2B5EF4-FFF2-40B4-BE49-F238E27FC236}">
                <a16:creationId xmlns:a16="http://schemas.microsoft.com/office/drawing/2014/main" id="{8D3A99E4-749F-02E4-B17A-0E4B4AE96ADF}"/>
              </a:ext>
            </a:extLst>
          </p:cNvPr>
          <p:cNvSpPr/>
          <p:nvPr/>
        </p:nvSpPr>
        <p:spPr>
          <a:xfrm>
            <a:off x="5124090" y="3142171"/>
            <a:ext cx="1526875" cy="573657"/>
          </a:xfrm>
          <a:prstGeom prst="leftRightArrow">
            <a:avLst/>
          </a:prstGeom>
          <a:solidFill>
            <a:srgbClr val="E9EBE1"/>
          </a:solid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6029C8CC-AF55-1E65-308C-1D3ADF5AB5DF}"/>
              </a:ext>
            </a:extLst>
          </p:cNvPr>
          <p:cNvSpPr txBox="1"/>
          <p:nvPr/>
        </p:nvSpPr>
        <p:spPr>
          <a:xfrm>
            <a:off x="8019288" y="1169225"/>
            <a:ext cx="2743200" cy="400110"/>
          </a:xfrm>
          <a:prstGeom prst="rect">
            <a:avLst/>
          </a:prstGeom>
          <a:noFill/>
        </p:spPr>
        <p:txBody>
          <a:bodyPr wrap="square" rtlCol="0">
            <a:spAutoFit/>
          </a:bodyPr>
          <a:lstStyle/>
          <a:p>
            <a:r>
              <a:rPr lang="en-GB" sz="2000" b="1" dirty="0"/>
              <a:t>To ensure that...</a:t>
            </a:r>
          </a:p>
        </p:txBody>
      </p:sp>
      <p:sp>
        <p:nvSpPr>
          <p:cNvPr id="11" name="TextBox 10">
            <a:extLst>
              <a:ext uri="{FF2B5EF4-FFF2-40B4-BE49-F238E27FC236}">
                <a16:creationId xmlns:a16="http://schemas.microsoft.com/office/drawing/2014/main" id="{D652E458-562F-9C0B-5424-207BD5071DE8}"/>
              </a:ext>
            </a:extLst>
          </p:cNvPr>
          <p:cNvSpPr txBox="1"/>
          <p:nvPr/>
        </p:nvSpPr>
        <p:spPr>
          <a:xfrm>
            <a:off x="7406640" y="1877111"/>
            <a:ext cx="3712464" cy="3785652"/>
          </a:xfrm>
          <a:prstGeom prst="rect">
            <a:avLst/>
          </a:prstGeom>
          <a:noFill/>
        </p:spPr>
        <p:txBody>
          <a:bodyPr wrap="square" rtlCol="0">
            <a:spAutoFit/>
          </a:bodyPr>
          <a:lstStyle/>
          <a:p>
            <a:pPr marL="342900" indent="-342900">
              <a:buAutoNum type="arabicPeriod"/>
            </a:pPr>
            <a:r>
              <a:rPr lang="en-GB" sz="2000" dirty="0"/>
              <a:t>Suicide prevention is viewed with socioeconomic inequality policy issues in mind </a:t>
            </a:r>
          </a:p>
          <a:p>
            <a:pPr marL="342900" indent="-342900">
              <a:buAutoNum type="arabicPeriod"/>
            </a:pPr>
            <a:endParaRPr lang="en-GB" sz="2000" dirty="0"/>
          </a:p>
          <a:p>
            <a:pPr marL="342900" indent="-342900">
              <a:buAutoNum type="arabicPeriod"/>
            </a:pPr>
            <a:r>
              <a:rPr lang="en-GB" sz="2000" dirty="0"/>
              <a:t>People are always taken seriously and can access support </a:t>
            </a:r>
          </a:p>
          <a:p>
            <a:endParaRPr lang="en-GB" sz="2000" dirty="0"/>
          </a:p>
          <a:p>
            <a:r>
              <a:rPr lang="en-GB" sz="2000" dirty="0"/>
              <a:t>3. Extensive investment into early intervention aspects such as mental health support in high-risk areas and training </a:t>
            </a:r>
          </a:p>
        </p:txBody>
      </p:sp>
      <p:sp>
        <p:nvSpPr>
          <p:cNvPr id="12" name="TextBox 11">
            <a:extLst>
              <a:ext uri="{FF2B5EF4-FFF2-40B4-BE49-F238E27FC236}">
                <a16:creationId xmlns:a16="http://schemas.microsoft.com/office/drawing/2014/main" id="{EDC67D4F-A995-1917-37BA-9CB95C6DDCD5}"/>
              </a:ext>
            </a:extLst>
          </p:cNvPr>
          <p:cNvSpPr txBox="1"/>
          <p:nvPr/>
        </p:nvSpPr>
        <p:spPr>
          <a:xfrm>
            <a:off x="1802921" y="5740646"/>
            <a:ext cx="2488059" cy="369332"/>
          </a:xfrm>
          <a:prstGeom prst="rect">
            <a:avLst/>
          </a:prstGeom>
          <a:noFill/>
        </p:spPr>
        <p:txBody>
          <a:bodyPr wrap="square" rtlCol="0">
            <a:spAutoFit/>
          </a:bodyPr>
          <a:lstStyle/>
          <a:p>
            <a:r>
              <a:rPr lang="en-GB" dirty="0"/>
              <a:t>(Samaritans, 2022b, p.1) </a:t>
            </a:r>
          </a:p>
        </p:txBody>
      </p:sp>
      <p:sp>
        <p:nvSpPr>
          <p:cNvPr id="13" name="TextBox 12">
            <a:extLst>
              <a:ext uri="{FF2B5EF4-FFF2-40B4-BE49-F238E27FC236}">
                <a16:creationId xmlns:a16="http://schemas.microsoft.com/office/drawing/2014/main" id="{2B35F82D-EDD3-3D70-1247-9B0CBA3C72D8}"/>
              </a:ext>
            </a:extLst>
          </p:cNvPr>
          <p:cNvSpPr txBox="1"/>
          <p:nvPr/>
        </p:nvSpPr>
        <p:spPr>
          <a:xfrm>
            <a:off x="8859328" y="5804654"/>
            <a:ext cx="2463877" cy="369332"/>
          </a:xfrm>
          <a:prstGeom prst="rect">
            <a:avLst/>
          </a:prstGeom>
          <a:noFill/>
        </p:spPr>
        <p:txBody>
          <a:bodyPr wrap="square" rtlCol="0">
            <a:spAutoFit/>
          </a:bodyPr>
          <a:lstStyle/>
          <a:p>
            <a:r>
              <a:rPr lang="en-GB" dirty="0"/>
              <a:t>(Samaritans, 2022b, p.2)</a:t>
            </a:r>
          </a:p>
        </p:txBody>
      </p:sp>
    </p:spTree>
    <p:extLst>
      <p:ext uri="{BB962C8B-B14F-4D97-AF65-F5344CB8AC3E}">
        <p14:creationId xmlns:p14="http://schemas.microsoft.com/office/powerpoint/2010/main" val="20904630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DD0D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147B9-9982-68D9-1416-219DCA487ECA}"/>
              </a:ext>
            </a:extLst>
          </p:cNvPr>
          <p:cNvSpPr>
            <a:spLocks noGrp="1"/>
          </p:cNvSpPr>
          <p:nvPr>
            <p:ph type="title"/>
          </p:nvPr>
        </p:nvSpPr>
        <p:spPr>
          <a:xfrm>
            <a:off x="288744" y="173629"/>
            <a:ext cx="11149451" cy="946090"/>
          </a:xfrm>
        </p:spPr>
        <p:txBody>
          <a:bodyPr>
            <a:normAutofit fontScale="90000"/>
          </a:bodyPr>
          <a:lstStyle/>
          <a:p>
            <a:pPr algn="ctr"/>
            <a:r>
              <a:rPr lang="en-GB" b="1" u="sng" dirty="0"/>
              <a:t>Samaritans: Using reflective practice to support its service users</a:t>
            </a:r>
          </a:p>
        </p:txBody>
      </p:sp>
      <p:pic>
        <p:nvPicPr>
          <p:cNvPr id="6" name="Picture 5">
            <a:extLst>
              <a:ext uri="{FF2B5EF4-FFF2-40B4-BE49-F238E27FC236}">
                <a16:creationId xmlns:a16="http://schemas.microsoft.com/office/drawing/2014/main" id="{D9923633-EB40-C7ED-88FB-5485BC26D695}"/>
              </a:ext>
            </a:extLst>
          </p:cNvPr>
          <p:cNvPicPr>
            <a:picLocks noChangeAspect="1"/>
          </p:cNvPicPr>
          <p:nvPr/>
        </p:nvPicPr>
        <p:blipFill rotWithShape="1">
          <a:blip r:embed="rId2"/>
          <a:srcRect l="9782" t="865" r="10989" b="3406"/>
          <a:stretch/>
        </p:blipFill>
        <p:spPr>
          <a:xfrm>
            <a:off x="6400800" y="1605280"/>
            <a:ext cx="4937760" cy="4500880"/>
          </a:xfrm>
          <a:prstGeom prst="flowChartConnector">
            <a:avLst/>
          </a:prstGeom>
        </p:spPr>
      </p:pic>
      <p:sp>
        <p:nvSpPr>
          <p:cNvPr id="7" name="TextBox 6">
            <a:extLst>
              <a:ext uri="{FF2B5EF4-FFF2-40B4-BE49-F238E27FC236}">
                <a16:creationId xmlns:a16="http://schemas.microsoft.com/office/drawing/2014/main" id="{A4EDF5D6-E692-D936-CB59-4D7CDCE4BFC1}"/>
              </a:ext>
            </a:extLst>
          </p:cNvPr>
          <p:cNvSpPr txBox="1"/>
          <p:nvPr/>
        </p:nvSpPr>
        <p:spPr>
          <a:xfrm>
            <a:off x="6573234" y="1225378"/>
            <a:ext cx="3769360" cy="369332"/>
          </a:xfrm>
          <a:prstGeom prst="rect">
            <a:avLst/>
          </a:prstGeom>
          <a:noFill/>
        </p:spPr>
        <p:txBody>
          <a:bodyPr wrap="square" rtlCol="0">
            <a:spAutoFit/>
          </a:bodyPr>
          <a:lstStyle/>
          <a:p>
            <a:r>
              <a:rPr lang="en-GB" i="1" dirty="0"/>
              <a:t>Figure 3: Samaritans Listening Wheel</a:t>
            </a:r>
          </a:p>
        </p:txBody>
      </p:sp>
      <p:sp>
        <p:nvSpPr>
          <p:cNvPr id="8" name="TextBox 7">
            <a:extLst>
              <a:ext uri="{FF2B5EF4-FFF2-40B4-BE49-F238E27FC236}">
                <a16:creationId xmlns:a16="http://schemas.microsoft.com/office/drawing/2014/main" id="{80F0B8D4-B804-13AD-7044-C84710A82F28}"/>
              </a:ext>
            </a:extLst>
          </p:cNvPr>
          <p:cNvSpPr txBox="1"/>
          <p:nvPr/>
        </p:nvSpPr>
        <p:spPr>
          <a:xfrm>
            <a:off x="7566325" y="6333384"/>
            <a:ext cx="4558725" cy="369332"/>
          </a:xfrm>
          <a:prstGeom prst="rect">
            <a:avLst/>
          </a:prstGeom>
          <a:noFill/>
        </p:spPr>
        <p:txBody>
          <a:bodyPr wrap="square" rtlCol="0">
            <a:spAutoFit/>
          </a:bodyPr>
          <a:lstStyle/>
          <a:p>
            <a:r>
              <a:rPr lang="en-GB" dirty="0"/>
              <a:t>(Markham, Forshaw and Sutcliffe, 2020, p.51)</a:t>
            </a:r>
          </a:p>
        </p:txBody>
      </p:sp>
      <p:sp>
        <p:nvSpPr>
          <p:cNvPr id="10" name="Rectangle: Rounded Corners 9">
            <a:extLst>
              <a:ext uri="{FF2B5EF4-FFF2-40B4-BE49-F238E27FC236}">
                <a16:creationId xmlns:a16="http://schemas.microsoft.com/office/drawing/2014/main" id="{292A5422-1630-8CB6-11AD-17EE3F2A69CB}"/>
              </a:ext>
            </a:extLst>
          </p:cNvPr>
          <p:cNvSpPr/>
          <p:nvPr/>
        </p:nvSpPr>
        <p:spPr>
          <a:xfrm>
            <a:off x="243839" y="1368305"/>
            <a:ext cx="4775200" cy="2060695"/>
          </a:xfrm>
          <a:prstGeom prst="roundRect">
            <a:avLst/>
          </a:prstGeom>
          <a:solidFill>
            <a:srgbClr val="E9EB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Rounded Corners 10">
            <a:extLst>
              <a:ext uri="{FF2B5EF4-FFF2-40B4-BE49-F238E27FC236}">
                <a16:creationId xmlns:a16="http://schemas.microsoft.com/office/drawing/2014/main" id="{5E8B35A9-5F15-C14D-D826-D14EB3F7EE42}"/>
              </a:ext>
            </a:extLst>
          </p:cNvPr>
          <p:cNvSpPr/>
          <p:nvPr/>
        </p:nvSpPr>
        <p:spPr>
          <a:xfrm>
            <a:off x="243839" y="3717469"/>
            <a:ext cx="4775200" cy="2060695"/>
          </a:xfrm>
          <a:prstGeom prst="roundRect">
            <a:avLst/>
          </a:prstGeom>
          <a:solidFill>
            <a:srgbClr val="E9EB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C38240CD-5711-B78D-2F90-353784593217}"/>
              </a:ext>
            </a:extLst>
          </p:cNvPr>
          <p:cNvSpPr txBox="1"/>
          <p:nvPr/>
        </p:nvSpPr>
        <p:spPr>
          <a:xfrm>
            <a:off x="468053" y="1521489"/>
            <a:ext cx="4326771" cy="1754326"/>
          </a:xfrm>
          <a:prstGeom prst="rect">
            <a:avLst/>
          </a:prstGeom>
          <a:noFill/>
        </p:spPr>
        <p:txBody>
          <a:bodyPr wrap="square" rtlCol="0">
            <a:spAutoFit/>
          </a:bodyPr>
          <a:lstStyle/>
          <a:p>
            <a:r>
              <a:rPr lang="en-GB" u="sng" dirty="0"/>
              <a:t>Instant Outcomes</a:t>
            </a:r>
          </a:p>
          <a:p>
            <a:endParaRPr lang="en-GB" dirty="0"/>
          </a:p>
          <a:p>
            <a:r>
              <a:rPr lang="en-GB" dirty="0"/>
              <a:t>Average distress level at beginning of call: </a:t>
            </a:r>
            <a:r>
              <a:rPr lang="en-GB" b="1" i="1" dirty="0"/>
              <a:t>7.36</a:t>
            </a:r>
          </a:p>
          <a:p>
            <a:endParaRPr lang="en-GB" dirty="0"/>
          </a:p>
          <a:p>
            <a:r>
              <a:rPr lang="en-GB" dirty="0"/>
              <a:t>Average distress level at end of call: </a:t>
            </a:r>
            <a:r>
              <a:rPr lang="en-GB" b="1" i="1" dirty="0"/>
              <a:t>4.19</a:t>
            </a:r>
          </a:p>
        </p:txBody>
      </p:sp>
      <p:sp>
        <p:nvSpPr>
          <p:cNvPr id="13" name="TextBox 12">
            <a:extLst>
              <a:ext uri="{FF2B5EF4-FFF2-40B4-BE49-F238E27FC236}">
                <a16:creationId xmlns:a16="http://schemas.microsoft.com/office/drawing/2014/main" id="{7278764E-E180-E81F-3370-00548B96D368}"/>
              </a:ext>
            </a:extLst>
          </p:cNvPr>
          <p:cNvSpPr txBox="1"/>
          <p:nvPr/>
        </p:nvSpPr>
        <p:spPr>
          <a:xfrm>
            <a:off x="348746" y="3717469"/>
            <a:ext cx="4670293" cy="2308324"/>
          </a:xfrm>
          <a:prstGeom prst="rect">
            <a:avLst/>
          </a:prstGeom>
          <a:noFill/>
        </p:spPr>
        <p:txBody>
          <a:bodyPr wrap="square" rtlCol="0">
            <a:spAutoFit/>
          </a:bodyPr>
          <a:lstStyle/>
          <a:p>
            <a:r>
              <a:rPr lang="en-GB" u="sng" dirty="0"/>
              <a:t>Secondary Outcomes</a:t>
            </a:r>
          </a:p>
          <a:p>
            <a:endParaRPr lang="en-GB" u="sng" dirty="0"/>
          </a:p>
          <a:p>
            <a:r>
              <a:rPr lang="en-GB" dirty="0"/>
              <a:t>57% of participants said they felt less isolated/alone</a:t>
            </a:r>
          </a:p>
          <a:p>
            <a:endParaRPr lang="en-GB" dirty="0"/>
          </a:p>
          <a:p>
            <a:r>
              <a:rPr lang="en-GB" dirty="0"/>
              <a:t>77% of participants reported that they felt listened to</a:t>
            </a:r>
          </a:p>
          <a:p>
            <a:endParaRPr lang="en-GB" u="sng" dirty="0"/>
          </a:p>
        </p:txBody>
      </p:sp>
      <p:sp>
        <p:nvSpPr>
          <p:cNvPr id="14" name="TextBox 13">
            <a:extLst>
              <a:ext uri="{FF2B5EF4-FFF2-40B4-BE49-F238E27FC236}">
                <a16:creationId xmlns:a16="http://schemas.microsoft.com/office/drawing/2014/main" id="{4CFB3663-DFA4-2FE2-05F4-32E76DECE03C}"/>
              </a:ext>
            </a:extLst>
          </p:cNvPr>
          <p:cNvSpPr txBox="1"/>
          <p:nvPr/>
        </p:nvSpPr>
        <p:spPr>
          <a:xfrm>
            <a:off x="1813080" y="5944930"/>
            <a:ext cx="3896840" cy="369332"/>
          </a:xfrm>
          <a:prstGeom prst="rect">
            <a:avLst/>
          </a:prstGeom>
          <a:noFill/>
        </p:spPr>
        <p:txBody>
          <a:bodyPr wrap="square" rtlCol="0">
            <a:spAutoFit/>
          </a:bodyPr>
          <a:lstStyle/>
          <a:p>
            <a:r>
              <a:rPr lang="en-GB" dirty="0"/>
              <a:t>(Markham, Forshaw and Sutcliffe, 2020)</a:t>
            </a:r>
          </a:p>
        </p:txBody>
      </p:sp>
      <p:sp>
        <p:nvSpPr>
          <p:cNvPr id="15" name="TextBox 14">
            <a:extLst>
              <a:ext uri="{FF2B5EF4-FFF2-40B4-BE49-F238E27FC236}">
                <a16:creationId xmlns:a16="http://schemas.microsoft.com/office/drawing/2014/main" id="{C16E9953-9D17-CCEC-D9B9-6E06BD2F2ACC}"/>
              </a:ext>
            </a:extLst>
          </p:cNvPr>
          <p:cNvSpPr txBox="1"/>
          <p:nvPr/>
        </p:nvSpPr>
        <p:spPr>
          <a:xfrm>
            <a:off x="3976777" y="3885475"/>
            <a:ext cx="818047" cy="369332"/>
          </a:xfrm>
          <a:prstGeom prst="rect">
            <a:avLst/>
          </a:prstGeom>
          <a:noFill/>
        </p:spPr>
        <p:txBody>
          <a:bodyPr wrap="square" rtlCol="0">
            <a:spAutoFit/>
          </a:bodyPr>
          <a:lstStyle/>
          <a:p>
            <a:r>
              <a:rPr lang="en-GB" dirty="0"/>
              <a:t>(p.43)</a:t>
            </a:r>
          </a:p>
        </p:txBody>
      </p:sp>
      <p:sp>
        <p:nvSpPr>
          <p:cNvPr id="16" name="TextBox 15">
            <a:extLst>
              <a:ext uri="{FF2B5EF4-FFF2-40B4-BE49-F238E27FC236}">
                <a16:creationId xmlns:a16="http://schemas.microsoft.com/office/drawing/2014/main" id="{83B31276-6C5E-D94E-892B-22AF6884988B}"/>
              </a:ext>
            </a:extLst>
          </p:cNvPr>
          <p:cNvSpPr txBox="1"/>
          <p:nvPr/>
        </p:nvSpPr>
        <p:spPr>
          <a:xfrm>
            <a:off x="3906928" y="1521489"/>
            <a:ext cx="930190" cy="369332"/>
          </a:xfrm>
          <a:prstGeom prst="rect">
            <a:avLst/>
          </a:prstGeom>
          <a:noFill/>
        </p:spPr>
        <p:txBody>
          <a:bodyPr wrap="square" rtlCol="0">
            <a:spAutoFit/>
          </a:bodyPr>
          <a:lstStyle/>
          <a:p>
            <a:r>
              <a:rPr lang="en-GB" dirty="0"/>
              <a:t>(p.30)</a:t>
            </a:r>
          </a:p>
        </p:txBody>
      </p:sp>
    </p:spTree>
    <p:extLst>
      <p:ext uri="{BB962C8B-B14F-4D97-AF65-F5344CB8AC3E}">
        <p14:creationId xmlns:p14="http://schemas.microsoft.com/office/powerpoint/2010/main" val="1097785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9EBE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86D57-3C97-5C5E-41A8-1E5D41BCAA0D}"/>
              </a:ext>
            </a:extLst>
          </p:cNvPr>
          <p:cNvSpPr>
            <a:spLocks noGrp="1"/>
          </p:cNvSpPr>
          <p:nvPr>
            <p:ph type="title"/>
          </p:nvPr>
        </p:nvSpPr>
        <p:spPr>
          <a:xfrm>
            <a:off x="2797115" y="76525"/>
            <a:ext cx="6597770" cy="764723"/>
          </a:xfrm>
        </p:spPr>
        <p:txBody>
          <a:bodyPr>
            <a:normAutofit fontScale="90000"/>
          </a:bodyPr>
          <a:lstStyle/>
          <a:p>
            <a:r>
              <a:rPr lang="en-GB" b="1" u="sng" dirty="0"/>
              <a:t>Barriers to Reflective Practice </a:t>
            </a:r>
          </a:p>
        </p:txBody>
      </p:sp>
      <p:sp>
        <p:nvSpPr>
          <p:cNvPr id="4" name="Rectangle: Rounded Corners 3">
            <a:extLst>
              <a:ext uri="{FF2B5EF4-FFF2-40B4-BE49-F238E27FC236}">
                <a16:creationId xmlns:a16="http://schemas.microsoft.com/office/drawing/2014/main" id="{F3839742-7CB5-1311-3B0F-1373D5C893D7}"/>
              </a:ext>
            </a:extLst>
          </p:cNvPr>
          <p:cNvSpPr/>
          <p:nvPr/>
        </p:nvSpPr>
        <p:spPr>
          <a:xfrm>
            <a:off x="761280" y="841247"/>
            <a:ext cx="5141343" cy="5667555"/>
          </a:xfrm>
          <a:prstGeom prst="roundRect">
            <a:avLst/>
          </a:prstGeom>
          <a:solidFill>
            <a:srgbClr val="CDD0D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36A31BE9-8DF0-539F-8505-B66EF68E39BC}"/>
              </a:ext>
            </a:extLst>
          </p:cNvPr>
          <p:cNvSpPr/>
          <p:nvPr/>
        </p:nvSpPr>
        <p:spPr>
          <a:xfrm>
            <a:off x="6289376" y="841247"/>
            <a:ext cx="5141343" cy="5667555"/>
          </a:xfrm>
          <a:prstGeom prst="roundRect">
            <a:avLst/>
          </a:prstGeom>
          <a:solidFill>
            <a:srgbClr val="CDD0D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EF9F6459-6A1F-16E5-B304-3FA025FC4421}"/>
              </a:ext>
            </a:extLst>
          </p:cNvPr>
          <p:cNvSpPr txBox="1"/>
          <p:nvPr/>
        </p:nvSpPr>
        <p:spPr>
          <a:xfrm>
            <a:off x="2797115" y="992382"/>
            <a:ext cx="1516955" cy="461665"/>
          </a:xfrm>
          <a:prstGeom prst="rect">
            <a:avLst/>
          </a:prstGeom>
          <a:noFill/>
        </p:spPr>
        <p:txBody>
          <a:bodyPr wrap="square" rtlCol="0">
            <a:spAutoFit/>
          </a:bodyPr>
          <a:lstStyle/>
          <a:p>
            <a:r>
              <a:rPr lang="en-GB" sz="2400" b="1" u="sng" dirty="0"/>
              <a:t>Group</a:t>
            </a:r>
          </a:p>
        </p:txBody>
      </p:sp>
      <p:sp>
        <p:nvSpPr>
          <p:cNvPr id="7" name="TextBox 6">
            <a:extLst>
              <a:ext uri="{FF2B5EF4-FFF2-40B4-BE49-F238E27FC236}">
                <a16:creationId xmlns:a16="http://schemas.microsoft.com/office/drawing/2014/main" id="{0B2C0532-2D4B-1750-37CB-C3CE6182B917}"/>
              </a:ext>
            </a:extLst>
          </p:cNvPr>
          <p:cNvSpPr txBox="1"/>
          <p:nvPr/>
        </p:nvSpPr>
        <p:spPr>
          <a:xfrm>
            <a:off x="1042416" y="1709928"/>
            <a:ext cx="4392226" cy="3170099"/>
          </a:xfrm>
          <a:prstGeom prst="rect">
            <a:avLst/>
          </a:prstGeom>
          <a:noFill/>
        </p:spPr>
        <p:txBody>
          <a:bodyPr wrap="square" rtlCol="0">
            <a:spAutoFit/>
          </a:bodyPr>
          <a:lstStyle/>
          <a:p>
            <a:pPr marL="342900" indent="-342900">
              <a:buAutoNum type="arabicPeriod"/>
            </a:pPr>
            <a:r>
              <a:rPr lang="en-GB" sz="2000" dirty="0"/>
              <a:t>May promote homogenous thinking </a:t>
            </a:r>
          </a:p>
          <a:p>
            <a:pPr marL="342900" indent="-342900">
              <a:buAutoNum type="arabicPeriod"/>
            </a:pPr>
            <a:endParaRPr lang="en-GB" sz="2000" dirty="0"/>
          </a:p>
          <a:p>
            <a:pPr marL="342900" indent="-342900">
              <a:buAutoNum type="arabicPeriod"/>
            </a:pPr>
            <a:r>
              <a:rPr lang="en-GB" sz="2000" dirty="0"/>
              <a:t>May internalise ‘benchmarking’ , leading to a risk of the organisation adopting ‘institutional naval gazing’ </a:t>
            </a:r>
            <a:r>
              <a:rPr lang="en-GB" dirty="0"/>
              <a:t>(p.2)</a:t>
            </a:r>
          </a:p>
          <a:p>
            <a:pPr marL="342900" indent="-342900">
              <a:buAutoNum type="arabicPeriod"/>
            </a:pPr>
            <a:endParaRPr lang="en-GB" sz="2000" dirty="0"/>
          </a:p>
          <a:p>
            <a:pPr marL="342900" indent="-342900">
              <a:buAutoNum type="arabicPeriod"/>
            </a:pPr>
            <a:r>
              <a:rPr lang="en-GB" sz="2000" dirty="0"/>
              <a:t>Separates it from individual practice and focuses on the system, structure and the team as a whole </a:t>
            </a:r>
          </a:p>
        </p:txBody>
      </p:sp>
      <p:sp>
        <p:nvSpPr>
          <p:cNvPr id="9" name="TextBox 8">
            <a:extLst>
              <a:ext uri="{FF2B5EF4-FFF2-40B4-BE49-F238E27FC236}">
                <a16:creationId xmlns:a16="http://schemas.microsoft.com/office/drawing/2014/main" id="{4AC01764-E441-A2C2-502F-651FF6D5D914}"/>
              </a:ext>
            </a:extLst>
          </p:cNvPr>
          <p:cNvSpPr txBox="1"/>
          <p:nvPr/>
        </p:nvSpPr>
        <p:spPr>
          <a:xfrm>
            <a:off x="2898648" y="5426015"/>
            <a:ext cx="2285827" cy="646331"/>
          </a:xfrm>
          <a:prstGeom prst="rect">
            <a:avLst/>
          </a:prstGeom>
          <a:noFill/>
        </p:spPr>
        <p:txBody>
          <a:bodyPr wrap="square" rtlCol="0">
            <a:spAutoFit/>
          </a:bodyPr>
          <a:lstStyle/>
          <a:p>
            <a:r>
              <a:rPr lang="en-GB" dirty="0"/>
              <a:t>(Quilty and Murphy, 2022, p.2)</a:t>
            </a:r>
          </a:p>
        </p:txBody>
      </p:sp>
      <p:sp>
        <p:nvSpPr>
          <p:cNvPr id="10" name="TextBox 9">
            <a:extLst>
              <a:ext uri="{FF2B5EF4-FFF2-40B4-BE49-F238E27FC236}">
                <a16:creationId xmlns:a16="http://schemas.microsoft.com/office/drawing/2014/main" id="{17FCD9B0-80A5-0570-579D-90A436C6297E}"/>
              </a:ext>
            </a:extLst>
          </p:cNvPr>
          <p:cNvSpPr txBox="1"/>
          <p:nvPr/>
        </p:nvSpPr>
        <p:spPr>
          <a:xfrm>
            <a:off x="8246623" y="992382"/>
            <a:ext cx="2624328" cy="461665"/>
          </a:xfrm>
          <a:prstGeom prst="rect">
            <a:avLst/>
          </a:prstGeom>
          <a:noFill/>
        </p:spPr>
        <p:txBody>
          <a:bodyPr wrap="square" rtlCol="0">
            <a:spAutoFit/>
          </a:bodyPr>
          <a:lstStyle/>
          <a:p>
            <a:r>
              <a:rPr lang="en-GB" sz="2400" b="1" u="sng" dirty="0"/>
              <a:t>Individual</a:t>
            </a:r>
            <a:r>
              <a:rPr lang="en-GB" dirty="0"/>
              <a:t> </a:t>
            </a:r>
          </a:p>
        </p:txBody>
      </p:sp>
      <p:sp>
        <p:nvSpPr>
          <p:cNvPr id="8" name="TextBox 7">
            <a:extLst>
              <a:ext uri="{FF2B5EF4-FFF2-40B4-BE49-F238E27FC236}">
                <a16:creationId xmlns:a16="http://schemas.microsoft.com/office/drawing/2014/main" id="{820CFE33-82F9-34F4-9E51-13422EB2C667}"/>
              </a:ext>
            </a:extLst>
          </p:cNvPr>
          <p:cNvSpPr txBox="1"/>
          <p:nvPr/>
        </p:nvSpPr>
        <p:spPr>
          <a:xfrm>
            <a:off x="7126138" y="1709928"/>
            <a:ext cx="3467818" cy="3477875"/>
          </a:xfrm>
          <a:prstGeom prst="rect">
            <a:avLst/>
          </a:prstGeom>
          <a:noFill/>
        </p:spPr>
        <p:txBody>
          <a:bodyPr wrap="square" rtlCol="0">
            <a:spAutoFit/>
          </a:bodyPr>
          <a:lstStyle/>
          <a:p>
            <a:pPr marL="342900" indent="-342900">
              <a:buAutoNum type="arabicPeriod"/>
            </a:pPr>
            <a:r>
              <a:rPr lang="en-GB" sz="2000" dirty="0"/>
              <a:t>Not enough time</a:t>
            </a:r>
          </a:p>
          <a:p>
            <a:pPr marL="342900" indent="-342900">
              <a:buAutoNum type="arabicPeriod"/>
            </a:pPr>
            <a:endParaRPr lang="en-GB" sz="2000" dirty="0"/>
          </a:p>
          <a:p>
            <a:pPr marL="342900" indent="-342900">
              <a:buAutoNum type="arabicPeriod"/>
            </a:pPr>
            <a:r>
              <a:rPr lang="en-GB" sz="2000" dirty="0"/>
              <a:t>Too busy</a:t>
            </a:r>
          </a:p>
          <a:p>
            <a:pPr marL="342900" indent="-342900">
              <a:buAutoNum type="arabicPeriod"/>
            </a:pPr>
            <a:endParaRPr lang="en-GB" sz="2000" dirty="0"/>
          </a:p>
          <a:p>
            <a:pPr marL="342900" indent="-342900">
              <a:buAutoNum type="arabicPeriod"/>
            </a:pPr>
            <a:r>
              <a:rPr lang="en-GB" sz="2000" dirty="0"/>
              <a:t>Makes the person feel threatened</a:t>
            </a:r>
          </a:p>
          <a:p>
            <a:pPr marL="342900" indent="-342900">
              <a:buAutoNum type="arabicPeriod"/>
            </a:pPr>
            <a:endParaRPr lang="en-GB" sz="2000" dirty="0"/>
          </a:p>
          <a:p>
            <a:pPr marL="342900" indent="-342900">
              <a:buAutoNum type="arabicPeriod"/>
            </a:pPr>
            <a:r>
              <a:rPr lang="en-GB" sz="2000" dirty="0"/>
              <a:t>The belief that they are already doing it</a:t>
            </a:r>
          </a:p>
          <a:p>
            <a:pPr marL="342900" indent="-342900">
              <a:buAutoNum type="arabicPeriod"/>
            </a:pPr>
            <a:endParaRPr lang="en-GB" sz="2000" dirty="0"/>
          </a:p>
          <a:p>
            <a:pPr marL="342900" indent="-342900">
              <a:buAutoNum type="arabicPeriod"/>
            </a:pPr>
            <a:r>
              <a:rPr lang="en-GB" sz="2000" dirty="0"/>
              <a:t>Lack of trust </a:t>
            </a:r>
          </a:p>
        </p:txBody>
      </p:sp>
      <p:sp>
        <p:nvSpPr>
          <p:cNvPr id="11" name="TextBox 10">
            <a:extLst>
              <a:ext uri="{FF2B5EF4-FFF2-40B4-BE49-F238E27FC236}">
                <a16:creationId xmlns:a16="http://schemas.microsoft.com/office/drawing/2014/main" id="{385EEDB9-36D8-FF32-6337-0EB7F33DD6C6}"/>
              </a:ext>
            </a:extLst>
          </p:cNvPr>
          <p:cNvSpPr txBox="1"/>
          <p:nvPr/>
        </p:nvSpPr>
        <p:spPr>
          <a:xfrm>
            <a:off x="8860047" y="5426015"/>
            <a:ext cx="2173684" cy="369332"/>
          </a:xfrm>
          <a:prstGeom prst="rect">
            <a:avLst/>
          </a:prstGeom>
          <a:noFill/>
        </p:spPr>
        <p:txBody>
          <a:bodyPr wrap="square" rtlCol="0">
            <a:spAutoFit/>
          </a:bodyPr>
          <a:lstStyle/>
          <a:p>
            <a:r>
              <a:rPr lang="en-GB" dirty="0"/>
              <a:t>(Tarrant, 2017, p.79)</a:t>
            </a:r>
          </a:p>
        </p:txBody>
      </p:sp>
    </p:spTree>
    <p:extLst>
      <p:ext uri="{BB962C8B-B14F-4D97-AF65-F5344CB8AC3E}">
        <p14:creationId xmlns:p14="http://schemas.microsoft.com/office/powerpoint/2010/main" val="40539749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CDD0D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F2A2-E0DA-F292-4BA8-CD52DB8C20E6}"/>
              </a:ext>
            </a:extLst>
          </p:cNvPr>
          <p:cNvSpPr>
            <a:spLocks noGrp="1"/>
          </p:cNvSpPr>
          <p:nvPr>
            <p:ph type="title"/>
          </p:nvPr>
        </p:nvSpPr>
        <p:spPr>
          <a:xfrm>
            <a:off x="4635500" y="245509"/>
            <a:ext cx="2921000" cy="591065"/>
          </a:xfrm>
        </p:spPr>
        <p:txBody>
          <a:bodyPr>
            <a:normAutofit fontScale="90000"/>
          </a:bodyPr>
          <a:lstStyle/>
          <a:p>
            <a:r>
              <a:rPr lang="en-GB" b="1" u="sng" dirty="0"/>
              <a:t>Conclusion</a:t>
            </a:r>
          </a:p>
        </p:txBody>
      </p:sp>
      <p:sp>
        <p:nvSpPr>
          <p:cNvPr id="3" name="TextBox 2">
            <a:extLst>
              <a:ext uri="{FF2B5EF4-FFF2-40B4-BE49-F238E27FC236}">
                <a16:creationId xmlns:a16="http://schemas.microsoft.com/office/drawing/2014/main" id="{441CA1F7-00F8-6083-5CC6-CC885A02D4A5}"/>
              </a:ext>
            </a:extLst>
          </p:cNvPr>
          <p:cNvSpPr txBox="1"/>
          <p:nvPr/>
        </p:nvSpPr>
        <p:spPr>
          <a:xfrm>
            <a:off x="117271" y="1429922"/>
            <a:ext cx="11957457" cy="4801314"/>
          </a:xfrm>
          <a:prstGeom prst="rect">
            <a:avLst/>
          </a:prstGeom>
          <a:noFill/>
        </p:spPr>
        <p:txBody>
          <a:bodyPr wrap="square" rtlCol="0">
            <a:spAutoFit/>
          </a:bodyPr>
          <a:lstStyle/>
          <a:p>
            <a:pPr marL="285750" indent="-285750">
              <a:buFontTx/>
              <a:buChar char="-"/>
            </a:pPr>
            <a:r>
              <a:rPr lang="en-GB" sz="2400" dirty="0"/>
              <a:t>The act of reflective practice involves a thorough analysis of experiences to not only learn and improve professional practice , but also to process and accept past happenings </a:t>
            </a:r>
            <a:r>
              <a:rPr lang="en-GB" sz="2000" dirty="0"/>
              <a:t>(Health and Care Professions Council, 2021; </a:t>
            </a:r>
            <a:r>
              <a:rPr lang="en-GB" sz="2000" dirty="0">
                <a:solidFill>
                  <a:schemeClr val="tx1"/>
                </a:solidFill>
              </a:rPr>
              <a:t>Schön, 2016; Dewey, 1910; </a:t>
            </a:r>
            <a:r>
              <a:rPr lang="en-GB" sz="2000" dirty="0"/>
              <a:t>Bolton and Denderfield, 2018).</a:t>
            </a:r>
          </a:p>
          <a:p>
            <a:pPr marL="285750" indent="-285750">
              <a:buFontTx/>
              <a:buChar char="-"/>
            </a:pPr>
            <a:endParaRPr lang="en-GB" sz="2400" dirty="0"/>
          </a:p>
          <a:p>
            <a:pPr marL="285750" indent="-285750">
              <a:buFontTx/>
              <a:buChar char="-"/>
            </a:pPr>
            <a:r>
              <a:rPr lang="en-GB" sz="2400" dirty="0"/>
              <a:t>Personal Construct Theory demonstrates that people experience events in different ways and thus, creates a sense of awareness surrounding individual experiences in professional practice and highlights the need for reflection </a:t>
            </a:r>
            <a:r>
              <a:rPr lang="en-GB" sz="2000" dirty="0"/>
              <a:t>(Kelly, 2017; Fisher, 2021). </a:t>
            </a:r>
          </a:p>
          <a:p>
            <a:pPr marL="285750" indent="-285750">
              <a:buFontTx/>
              <a:buChar char="-"/>
            </a:pPr>
            <a:endParaRPr lang="en-GB" sz="2000" dirty="0"/>
          </a:p>
          <a:p>
            <a:pPr marL="285750" indent="-285750">
              <a:buFontTx/>
              <a:buChar char="-"/>
            </a:pPr>
            <a:r>
              <a:rPr lang="en-GB" sz="2400" dirty="0"/>
              <a:t>Reflective practice can be beneficial in challenging complacency relating to attitudes and long-standing practices in the workplace and can be implemented via a number of channels </a:t>
            </a:r>
            <a:r>
              <a:rPr lang="en-GB" sz="2000" dirty="0"/>
              <a:t>(Gibbs, 1988; Vince and Reynolds, 2010; Tarrant, 2017; Davies, 1995; Ghaye, 2010; Institute of Development Studies, 2024). </a:t>
            </a:r>
          </a:p>
          <a:p>
            <a:pPr marL="285750" indent="-285750">
              <a:buFontTx/>
              <a:buChar char="-"/>
            </a:pPr>
            <a:endParaRPr lang="en-GB" dirty="0"/>
          </a:p>
          <a:p>
            <a:pPr marL="285750" indent="-285750">
              <a:buFontTx/>
              <a:buChar char="-"/>
            </a:pPr>
            <a:endParaRPr lang="en-GB" sz="1600" dirty="0"/>
          </a:p>
        </p:txBody>
      </p:sp>
    </p:spTree>
    <p:extLst>
      <p:ext uri="{BB962C8B-B14F-4D97-AF65-F5344CB8AC3E}">
        <p14:creationId xmlns:p14="http://schemas.microsoft.com/office/powerpoint/2010/main" val="36340817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9EBE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13BF7-A98F-1B3E-3A2E-BF8664993154}"/>
              </a:ext>
            </a:extLst>
          </p:cNvPr>
          <p:cNvSpPr>
            <a:spLocks noGrp="1"/>
          </p:cNvSpPr>
          <p:nvPr>
            <p:ph type="title"/>
          </p:nvPr>
        </p:nvSpPr>
        <p:spPr>
          <a:xfrm>
            <a:off x="4775752" y="0"/>
            <a:ext cx="2640496" cy="1325563"/>
          </a:xfrm>
        </p:spPr>
        <p:txBody>
          <a:bodyPr/>
          <a:lstStyle/>
          <a:p>
            <a:r>
              <a:rPr lang="en-GB" b="1" u="sng" dirty="0"/>
              <a:t>Conclusion</a:t>
            </a:r>
          </a:p>
        </p:txBody>
      </p:sp>
      <p:sp>
        <p:nvSpPr>
          <p:cNvPr id="3" name="Content Placeholder 2">
            <a:extLst>
              <a:ext uri="{FF2B5EF4-FFF2-40B4-BE49-F238E27FC236}">
                <a16:creationId xmlns:a16="http://schemas.microsoft.com/office/drawing/2014/main" id="{D14F3458-8D49-07DA-019B-758735245B81}"/>
              </a:ext>
            </a:extLst>
          </p:cNvPr>
          <p:cNvSpPr>
            <a:spLocks noGrp="1"/>
          </p:cNvSpPr>
          <p:nvPr>
            <p:ph idx="1"/>
          </p:nvPr>
        </p:nvSpPr>
        <p:spPr>
          <a:xfrm>
            <a:off x="286016" y="1530639"/>
            <a:ext cx="11757991" cy="4351338"/>
          </a:xfrm>
        </p:spPr>
        <p:txBody>
          <a:bodyPr/>
          <a:lstStyle/>
          <a:p>
            <a:pPr marL="285750" indent="-285750">
              <a:buFontTx/>
              <a:buChar char="-"/>
            </a:pPr>
            <a:r>
              <a:rPr lang="en-GB" sz="2400" dirty="0"/>
              <a:t>Reflective practice plays an integral role within the Samaritans organisation through supporting those who may be vulnerable and at risk, as well as to the people who are offering advice and support </a:t>
            </a:r>
            <a:r>
              <a:rPr lang="en-GB" sz="2000" dirty="0"/>
              <a:t>(Samaritans, 2022a; Markham, Forshaw and Sutcliffe, 2020; Samaritans, 2022b). </a:t>
            </a:r>
          </a:p>
          <a:p>
            <a:pPr marL="285750" indent="-285750">
              <a:buFontTx/>
              <a:buChar char="-"/>
            </a:pPr>
            <a:endParaRPr lang="en-GB" sz="2400" dirty="0"/>
          </a:p>
          <a:p>
            <a:pPr marL="285750" indent="-285750">
              <a:buFontTx/>
              <a:buChar char="-"/>
            </a:pPr>
            <a:r>
              <a:rPr lang="en-GB" sz="2400" dirty="0"/>
              <a:t>Despite a largely positive view of reflective practice, it can have some weaknesses both within a group setting and on an individual level </a:t>
            </a:r>
            <a:r>
              <a:rPr lang="en-GB" sz="2000" dirty="0"/>
              <a:t>(Quility and Murphy, 2022; Tarrant, 2017). </a:t>
            </a:r>
          </a:p>
          <a:p>
            <a:pPr marL="0" indent="0">
              <a:buNone/>
            </a:pPr>
            <a:endParaRPr lang="en-GB" dirty="0"/>
          </a:p>
        </p:txBody>
      </p:sp>
    </p:spTree>
    <p:extLst>
      <p:ext uri="{BB962C8B-B14F-4D97-AF65-F5344CB8AC3E}">
        <p14:creationId xmlns:p14="http://schemas.microsoft.com/office/powerpoint/2010/main" val="23015915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5E1E4-6F89-E843-8D12-CA08038BEF39}"/>
              </a:ext>
            </a:extLst>
          </p:cNvPr>
          <p:cNvSpPr>
            <a:spLocks noGrp="1"/>
          </p:cNvSpPr>
          <p:nvPr>
            <p:ph type="title"/>
          </p:nvPr>
        </p:nvSpPr>
        <p:spPr>
          <a:xfrm>
            <a:off x="81376" y="86264"/>
            <a:ext cx="2433320" cy="517010"/>
          </a:xfrm>
        </p:spPr>
        <p:txBody>
          <a:bodyPr>
            <a:normAutofit/>
          </a:bodyPr>
          <a:lstStyle/>
          <a:p>
            <a:r>
              <a:rPr lang="en-GB" sz="2600" u="sng" dirty="0"/>
              <a:t>Reference List</a:t>
            </a:r>
          </a:p>
        </p:txBody>
      </p:sp>
      <p:sp>
        <p:nvSpPr>
          <p:cNvPr id="3" name="Content Placeholder 2">
            <a:extLst>
              <a:ext uri="{FF2B5EF4-FFF2-40B4-BE49-F238E27FC236}">
                <a16:creationId xmlns:a16="http://schemas.microsoft.com/office/drawing/2014/main" id="{ED128C64-9BEB-6CB0-80A9-28264E24423F}"/>
              </a:ext>
            </a:extLst>
          </p:cNvPr>
          <p:cNvSpPr>
            <a:spLocks noGrp="1"/>
          </p:cNvSpPr>
          <p:nvPr>
            <p:ph idx="1"/>
          </p:nvPr>
        </p:nvSpPr>
        <p:spPr>
          <a:xfrm>
            <a:off x="148590" y="773985"/>
            <a:ext cx="11894820" cy="5310029"/>
          </a:xfrm>
        </p:spPr>
        <p:txBody>
          <a:bodyPr>
            <a:normAutofit fontScale="25000" lnSpcReduction="20000"/>
          </a:bodyPr>
          <a:lstStyle/>
          <a:p>
            <a:pPr marL="360000" indent="-457200">
              <a:lnSpc>
                <a:spcPct val="107000"/>
              </a:lnSpc>
              <a:spcAft>
                <a:spcPts val="800"/>
              </a:spcAft>
              <a:buNone/>
            </a:pP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Bolton, G and Delderfield, R. (2018) </a:t>
            </a:r>
            <a:r>
              <a:rPr lang="en-GB" sz="6800" i="1" kern="100" dirty="0">
                <a:effectLst/>
                <a:latin typeface="Calibri" panose="020F0502020204030204" pitchFamily="34" charset="0"/>
                <a:ea typeface="Calibri" panose="020F0502020204030204" pitchFamily="34" charset="0"/>
                <a:cs typeface="Times New Roman" panose="02020603050405020304" pitchFamily="18" charset="0"/>
              </a:rPr>
              <a:t>Reflective Practise: Writing and Professional Development</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5</a:t>
            </a:r>
            <a:r>
              <a:rPr lang="en-GB" sz="68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edn. London: Sage. </a:t>
            </a:r>
          </a:p>
          <a:p>
            <a:pPr marL="360000" indent="-457200">
              <a:lnSpc>
                <a:spcPct val="107000"/>
              </a:lnSpc>
              <a:spcAft>
                <a:spcPts val="800"/>
              </a:spcAft>
              <a:buNone/>
            </a:pP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Davies, E. (1995) ‘Reflective Practice: A Focus for Caring’, </a:t>
            </a:r>
            <a:r>
              <a:rPr lang="en-GB" sz="6800" i="1" kern="100" dirty="0">
                <a:effectLst/>
                <a:latin typeface="Calibri" panose="020F0502020204030204" pitchFamily="34" charset="0"/>
                <a:ea typeface="Calibri" panose="020F0502020204030204" pitchFamily="34" charset="0"/>
                <a:cs typeface="Times New Roman" panose="02020603050405020304" pitchFamily="18" charset="0"/>
              </a:rPr>
              <a:t>The Journal of nursing education</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34(4), pp. 167–174. Available at: </a:t>
            </a:r>
            <a:r>
              <a:rPr lang="en-GB" sz="6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Reflective Practice: A Focus for Caring – ProQuest</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(Accessed: 29 January 2024).</a:t>
            </a:r>
          </a:p>
          <a:p>
            <a:pPr marL="360000" indent="-457200">
              <a:lnSpc>
                <a:spcPct val="107000"/>
              </a:lnSpc>
              <a:spcAft>
                <a:spcPts val="800"/>
              </a:spcAft>
              <a:buNone/>
            </a:pP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Department of Health &amp; Social Care. (2023)</a:t>
            </a:r>
            <a:r>
              <a:rPr lang="en-GB" sz="6800" i="1" kern="100" dirty="0">
                <a:effectLst/>
                <a:latin typeface="Calibri" panose="020F0502020204030204" pitchFamily="34" charset="0"/>
                <a:ea typeface="Calibri" panose="020F0502020204030204" pitchFamily="34" charset="0"/>
                <a:cs typeface="Times New Roman" panose="02020603050405020304" pitchFamily="18" charset="0"/>
              </a:rPr>
              <a:t> Suicide prevention in England: 5-year cross-sector strategy. </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6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Suicide prevention in England: 5-year cross-sector strategy - GOV.UK (www.gov.uk)</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(Accessed: 13 March 2024).</a:t>
            </a:r>
          </a:p>
          <a:p>
            <a:pPr marL="360000" indent="-457200">
              <a:lnSpc>
                <a:spcPct val="107000"/>
              </a:lnSpc>
              <a:spcAft>
                <a:spcPts val="800"/>
              </a:spcAft>
              <a:buNone/>
            </a:pP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Dewey, J. (1910) </a:t>
            </a:r>
            <a:r>
              <a:rPr lang="en-GB" sz="6800" i="1" kern="100" dirty="0">
                <a:effectLst/>
                <a:latin typeface="Calibri" panose="020F0502020204030204" pitchFamily="34" charset="0"/>
                <a:ea typeface="Calibri" panose="020F0502020204030204" pitchFamily="34" charset="0"/>
                <a:cs typeface="Times New Roman" panose="02020603050405020304" pitchFamily="18" charset="0"/>
              </a:rPr>
              <a:t>How we think</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Boston: D. C. Heath &amp; Co. Available at: </a:t>
            </a:r>
            <a:r>
              <a:rPr lang="en-GB" sz="6800" dirty="0">
                <a:hlinkClick r:id="rId4"/>
              </a:rPr>
              <a:t>How we think by John Dewey | Open Library</a:t>
            </a:r>
            <a:r>
              <a:rPr lang="en-GB" sz="6800" dirty="0"/>
              <a:t>. (Accessed: 15 January 2024).</a:t>
            </a:r>
            <a:endParaRPr lang="en-GB" sz="6800" kern="100" dirty="0">
              <a:effectLst/>
              <a:latin typeface="Calibri" panose="020F0502020204030204" pitchFamily="34" charset="0"/>
              <a:ea typeface="Calibri" panose="020F0502020204030204" pitchFamily="34" charset="0"/>
              <a:cs typeface="Times New Roman" panose="02020603050405020304" pitchFamily="18" charset="0"/>
            </a:endParaRPr>
          </a:p>
          <a:p>
            <a:pPr marL="360000" indent="-457200">
              <a:lnSpc>
                <a:spcPct val="107000"/>
              </a:lnSpc>
              <a:spcAft>
                <a:spcPts val="800"/>
              </a:spcAft>
              <a:buNone/>
            </a:pP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Fisher, J.M. (2021) ‘</a:t>
            </a:r>
            <a:r>
              <a:rPr lang="en-GB" sz="6800" i="1" kern="100" dirty="0">
                <a:effectLst/>
                <a:latin typeface="Calibri" panose="020F0502020204030204" pitchFamily="34" charset="0"/>
                <a:ea typeface="Calibri" panose="020F0502020204030204" pitchFamily="34" charset="0"/>
                <a:cs typeface="Times New Roman" panose="02020603050405020304" pitchFamily="18" charset="0"/>
              </a:rPr>
              <a:t>An Introduction to Personal Construct Psychology’. </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6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An Introduction to Personal Construct Psychology (c2d.co.uk)</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(Accessed: 16 March 2024). </a:t>
            </a:r>
          </a:p>
          <a:p>
            <a:pPr marL="360000" indent="-457200">
              <a:lnSpc>
                <a:spcPct val="107000"/>
              </a:lnSpc>
              <a:spcAft>
                <a:spcPts val="800"/>
              </a:spcAft>
              <a:buNone/>
            </a:pP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Ghaye, T. (2010) ‘In what ways can reflective practices enhance human flourishing?’, </a:t>
            </a:r>
            <a:r>
              <a:rPr lang="en-GB" sz="6800" i="1" kern="100" dirty="0">
                <a:effectLst/>
                <a:latin typeface="Calibri" panose="020F0502020204030204" pitchFamily="34" charset="0"/>
                <a:ea typeface="Calibri" panose="020F0502020204030204" pitchFamily="34" charset="0"/>
                <a:cs typeface="Times New Roman" panose="02020603050405020304" pitchFamily="18" charset="0"/>
              </a:rPr>
              <a:t>Reflective Practice</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11(1), pp. 1-7. Available at: </a:t>
            </a:r>
            <a:r>
              <a:rPr lang="en-GB" sz="6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In what ways can reflective practices enhance human flourishing?: Reflective Practice: Vol 11, No 1 (tandfonline.com)</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(Accessed: 29 January 2024).</a:t>
            </a:r>
          </a:p>
          <a:p>
            <a:pPr marL="360000" indent="-457200">
              <a:lnSpc>
                <a:spcPct val="107000"/>
              </a:lnSpc>
              <a:spcAft>
                <a:spcPts val="800"/>
              </a:spcAft>
              <a:buNone/>
            </a:pP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Gibbs, G. (1988) </a:t>
            </a:r>
            <a:r>
              <a:rPr lang="en-GB" sz="6800" i="1" kern="100" dirty="0">
                <a:effectLst/>
                <a:latin typeface="Calibri" panose="020F0502020204030204" pitchFamily="34" charset="0"/>
                <a:ea typeface="Calibri" panose="020F0502020204030204" pitchFamily="34" charset="0"/>
                <a:cs typeface="Times New Roman" panose="02020603050405020304" pitchFamily="18" charset="0"/>
              </a:rPr>
              <a:t>Learning by Doing: A guide to teaching and learning methods</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Further Education Unit. Oxford Polytechnic: Oxford.</a:t>
            </a:r>
          </a:p>
          <a:p>
            <a:pPr marL="360000" indent="-457200">
              <a:lnSpc>
                <a:spcPct val="107000"/>
              </a:lnSpc>
              <a:spcAft>
                <a:spcPts val="800"/>
              </a:spcAft>
              <a:buNone/>
            </a:pP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Health and Care Professions Council. (2021) ‘</a:t>
            </a:r>
            <a:r>
              <a:rPr lang="en-GB" sz="6800" i="1" kern="100" dirty="0">
                <a:effectLst/>
                <a:latin typeface="Calibri" panose="020F0502020204030204" pitchFamily="34" charset="0"/>
                <a:ea typeface="Calibri" panose="020F0502020204030204" pitchFamily="34" charset="0"/>
                <a:cs typeface="Times New Roman" panose="02020603050405020304" pitchFamily="18" charset="0"/>
              </a:rPr>
              <a:t>What is Reflection?’. </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6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https://www.hcpc-uk.org/standards/meeting-our-standards/reflective-practice/what-is-reflection/</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(Accessed: 19 January 2024).</a:t>
            </a:r>
          </a:p>
          <a:p>
            <a:pPr marL="360000" indent="-457200">
              <a:lnSpc>
                <a:spcPct val="107000"/>
              </a:lnSpc>
              <a:spcAft>
                <a:spcPts val="800"/>
              </a:spcAft>
              <a:buNone/>
            </a:pPr>
            <a:r>
              <a:rPr lang="en-GB" sz="6800" i="1" kern="100" dirty="0">
                <a:effectLst/>
                <a:latin typeface="Calibri" panose="020F0502020204030204" pitchFamily="34" charset="0"/>
                <a:ea typeface="Calibri" panose="020F0502020204030204" pitchFamily="34" charset="0"/>
                <a:cs typeface="Times New Roman" panose="02020603050405020304" pitchFamily="18" charset="0"/>
              </a:rPr>
              <a:t>Health and Safety at Work etc Act 1974. c.37. </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6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Health and Safety at Work etc. Act 1974 (legislation.gov.uk)</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(Accessed: 15 March 2024). </a:t>
            </a:r>
          </a:p>
          <a:p>
            <a:pPr marL="0" indent="0">
              <a:buNone/>
            </a:pPr>
            <a:endParaRPr lang="en-GB" sz="1600" dirty="0"/>
          </a:p>
        </p:txBody>
      </p:sp>
    </p:spTree>
    <p:extLst>
      <p:ext uri="{BB962C8B-B14F-4D97-AF65-F5344CB8AC3E}">
        <p14:creationId xmlns:p14="http://schemas.microsoft.com/office/powerpoint/2010/main" val="754127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BE7FB-A52D-B78D-68ED-F8F84F722FBA}"/>
              </a:ext>
            </a:extLst>
          </p:cNvPr>
          <p:cNvSpPr>
            <a:spLocks noGrp="1"/>
          </p:cNvSpPr>
          <p:nvPr>
            <p:ph type="title"/>
          </p:nvPr>
        </p:nvSpPr>
        <p:spPr>
          <a:xfrm>
            <a:off x="69682" y="120770"/>
            <a:ext cx="2811540" cy="260134"/>
          </a:xfrm>
        </p:spPr>
        <p:txBody>
          <a:bodyPr>
            <a:noAutofit/>
          </a:bodyPr>
          <a:lstStyle/>
          <a:p>
            <a:r>
              <a:rPr lang="en-GB" sz="2600" u="sng" dirty="0"/>
              <a:t>Reference List</a:t>
            </a:r>
          </a:p>
        </p:txBody>
      </p:sp>
      <p:sp>
        <p:nvSpPr>
          <p:cNvPr id="3" name="Content Placeholder 2">
            <a:extLst>
              <a:ext uri="{FF2B5EF4-FFF2-40B4-BE49-F238E27FC236}">
                <a16:creationId xmlns:a16="http://schemas.microsoft.com/office/drawing/2014/main" id="{A3E7F111-81F7-1B3A-5AA2-19DB6F943D62}"/>
              </a:ext>
            </a:extLst>
          </p:cNvPr>
          <p:cNvSpPr>
            <a:spLocks noGrp="1"/>
          </p:cNvSpPr>
          <p:nvPr>
            <p:ph idx="1"/>
          </p:nvPr>
        </p:nvSpPr>
        <p:spPr>
          <a:xfrm>
            <a:off x="166226" y="538219"/>
            <a:ext cx="11859548" cy="4111140"/>
          </a:xfrm>
        </p:spPr>
        <p:txBody>
          <a:bodyPr>
            <a:noAutofit/>
          </a:bodyPr>
          <a:lstStyle/>
          <a:p>
            <a:pPr marL="360000" indent="-457200">
              <a:lnSpc>
                <a:spcPct val="107000"/>
              </a:lnSpc>
              <a:spcAft>
                <a:spcPts val="800"/>
              </a:spcAft>
              <a:buNone/>
            </a:pP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Institute of Development Studies. (2024) </a:t>
            </a:r>
            <a:r>
              <a:rPr lang="en-GB" sz="1700" i="1" kern="100" dirty="0">
                <a:effectLst/>
                <a:latin typeface="Calibri" panose="020F0502020204030204" pitchFamily="34" charset="0"/>
                <a:ea typeface="Calibri" panose="020F0502020204030204" pitchFamily="34" charset="0"/>
                <a:cs typeface="Times New Roman" panose="02020603050405020304" pitchFamily="18" charset="0"/>
              </a:rPr>
              <a:t>‘Reflective Practice’</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7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Reflective Practice | Participatory Methods</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(Accessed: 20 March 2024). </a:t>
            </a:r>
          </a:p>
          <a:p>
            <a:pPr marL="360000" indent="-457200">
              <a:lnSpc>
                <a:spcPct val="107000"/>
              </a:lnSpc>
              <a:spcAft>
                <a:spcPts val="800"/>
              </a:spcAft>
              <a:buNone/>
            </a:pP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Kelly, G. A. (2017) ‘A brief introduction to personal construct theory’, </a:t>
            </a:r>
            <a:r>
              <a:rPr lang="en-GB" sz="1700" i="1" kern="100" dirty="0" err="1">
                <a:effectLst/>
                <a:latin typeface="Calibri" panose="020F0502020204030204" pitchFamily="34" charset="0"/>
                <a:ea typeface="Calibri" panose="020F0502020204030204" pitchFamily="34" charset="0"/>
                <a:cs typeface="Times New Roman" panose="02020603050405020304" pitchFamily="18" charset="0"/>
              </a:rPr>
              <a:t>Costruttivismi</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4, pp. 3-25. Available at: </a:t>
            </a:r>
            <a:r>
              <a:rPr lang="en-GB" sz="17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Microsoft Word - 2017.01.003.025.docx (aippc.it)</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(Accessed: 16 March 2024). </a:t>
            </a:r>
          </a:p>
          <a:p>
            <a:pPr marL="360000" indent="-457200">
              <a:lnSpc>
                <a:spcPct val="107000"/>
              </a:lnSpc>
              <a:spcAft>
                <a:spcPts val="800"/>
              </a:spcAft>
              <a:buNone/>
            </a:pPr>
            <a:r>
              <a:rPr lang="en-GB" sz="1700" kern="100" dirty="0" err="1">
                <a:effectLst/>
                <a:latin typeface="Calibri" panose="020F0502020204030204" pitchFamily="34" charset="0"/>
                <a:ea typeface="Calibri" panose="020F0502020204030204" pitchFamily="34" charset="0"/>
                <a:cs typeface="Times New Roman" panose="02020603050405020304" pitchFamily="18" charset="0"/>
              </a:rPr>
              <a:t>Kolb,D.A</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(2015) </a:t>
            </a:r>
            <a:r>
              <a:rPr lang="en-GB" sz="1700" i="1" kern="100" dirty="0">
                <a:effectLst/>
                <a:latin typeface="Calibri" panose="020F0502020204030204" pitchFamily="34" charset="0"/>
                <a:ea typeface="Calibri" panose="020F0502020204030204" pitchFamily="34" charset="0"/>
                <a:cs typeface="Times New Roman" panose="02020603050405020304" pitchFamily="18" charset="0"/>
              </a:rPr>
              <a:t>Experiential learning : Experience as The Source Of Learning and Development</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2</a:t>
            </a:r>
            <a:r>
              <a:rPr lang="en-GB" sz="1700" kern="1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700" kern="1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Upper Saddle River, New Jersey: Pearson Education Inc.</a:t>
            </a:r>
          </a:p>
          <a:p>
            <a:pPr marL="360000" indent="-457200">
              <a:lnSpc>
                <a:spcPct val="107000"/>
              </a:lnSpc>
              <a:spcAft>
                <a:spcPts val="800"/>
              </a:spcAft>
              <a:buNone/>
            </a:pP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Markham, T. Forshaw, A. and Sutcliffe, R. (2020) </a:t>
            </a:r>
            <a:r>
              <a:rPr lang="en-GB" sz="1700" i="1" kern="100" dirty="0">
                <a:effectLst/>
                <a:latin typeface="Calibri" panose="020F0502020204030204" pitchFamily="34" charset="0"/>
                <a:ea typeface="Calibri" panose="020F0502020204030204" pitchFamily="34" charset="0"/>
                <a:cs typeface="Times New Roman" panose="02020603050405020304" pitchFamily="18" charset="0"/>
              </a:rPr>
              <a:t>Samaritans Caller Outcome Study</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Birmingham: MEL Research Ltd. Available at: </a:t>
            </a:r>
            <a:r>
              <a:rPr lang="en-GB" sz="17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Samaritans_Helpline_Study_Final_Report.pdf</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(Accessed: 29 January 2024). </a:t>
            </a:r>
          </a:p>
          <a:p>
            <a:pPr marL="360000" indent="-457200">
              <a:lnSpc>
                <a:spcPct val="107000"/>
              </a:lnSpc>
              <a:spcAft>
                <a:spcPts val="800"/>
              </a:spcAft>
              <a:buNone/>
            </a:pPr>
            <a:r>
              <a:rPr lang="en-GB" sz="1700" kern="100" dirty="0" err="1">
                <a:effectLst/>
                <a:latin typeface="Calibri" panose="020F0502020204030204" pitchFamily="34" charset="0"/>
                <a:ea typeface="Calibri" panose="020F0502020204030204" pitchFamily="34" charset="0"/>
                <a:cs typeface="Times New Roman" panose="02020603050405020304" pitchFamily="18" charset="0"/>
              </a:rPr>
              <a:t>Quilty</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T and Murphy, L. (2022) ‘Time to review reflective practice?’, </a:t>
            </a:r>
            <a:r>
              <a:rPr lang="en-GB" sz="17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for Quality in Health Care, </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34(2), pp.1-2. Available at: </a:t>
            </a:r>
            <a:r>
              <a:rPr lang="en-GB" sz="17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Time to review reflective practice? | International Journal for Quality in Health Care | Oxford Academic (oup.com)</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(Accessed: 13 March 2024). </a:t>
            </a:r>
          </a:p>
          <a:p>
            <a:pPr marL="360000" indent="-457200">
              <a:lnSpc>
                <a:spcPct val="107000"/>
              </a:lnSpc>
              <a:spcAft>
                <a:spcPts val="800"/>
              </a:spcAft>
              <a:buNone/>
            </a:pP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Samaritans Cymru. (2022) ‘</a:t>
            </a:r>
            <a:r>
              <a:rPr lang="en-GB" sz="1700" i="1" kern="100" dirty="0">
                <a:effectLst/>
                <a:latin typeface="Calibri" panose="020F0502020204030204" pitchFamily="34" charset="0"/>
                <a:ea typeface="Calibri" panose="020F0502020204030204" pitchFamily="34" charset="0"/>
                <a:cs typeface="Times New Roman" panose="02020603050405020304" pitchFamily="18" charset="0"/>
              </a:rPr>
              <a:t>Tackling suicide together: providing a safe space in uncertain times.’ </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7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Wales_strategy_English_FINAL.pdf (samaritans.org)</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(Accessed: 20 March 2024). </a:t>
            </a:r>
          </a:p>
          <a:p>
            <a:pPr marL="360000" indent="-457200">
              <a:lnSpc>
                <a:spcPct val="107000"/>
              </a:lnSpc>
              <a:spcAft>
                <a:spcPts val="800"/>
              </a:spcAft>
              <a:buNone/>
            </a:pP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Samaritans. (2022a) ‘</a:t>
            </a:r>
            <a:r>
              <a:rPr lang="en-GB" sz="1700" i="1" kern="100" dirty="0">
                <a:effectLst/>
                <a:latin typeface="Calibri" panose="020F0502020204030204" pitchFamily="34" charset="0"/>
                <a:ea typeface="Calibri" panose="020F0502020204030204" pitchFamily="34" charset="0"/>
                <a:cs typeface="Times New Roman" panose="02020603050405020304" pitchFamily="18" charset="0"/>
              </a:rPr>
              <a:t>Tackling Suicide Together: providing a safe space in uncertain times’. </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7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Samaritans strategy 2022–27</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(Accessed: 16 January 2024).</a:t>
            </a:r>
          </a:p>
          <a:p>
            <a:pPr marL="360000" lvl="0" indent="-457200">
              <a:lnSpc>
                <a:spcPct val="107000"/>
              </a:lnSpc>
              <a:spcAft>
                <a:spcPts val="800"/>
              </a:spcAft>
              <a:buNone/>
            </a:pPr>
            <a:endParaRPr lang="en-GB" sz="1600" dirty="0"/>
          </a:p>
        </p:txBody>
      </p:sp>
    </p:spTree>
    <p:extLst>
      <p:ext uri="{BB962C8B-B14F-4D97-AF65-F5344CB8AC3E}">
        <p14:creationId xmlns:p14="http://schemas.microsoft.com/office/powerpoint/2010/main" val="6894689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A269D-F73A-19E1-02B7-A022D2B11E19}"/>
              </a:ext>
            </a:extLst>
          </p:cNvPr>
          <p:cNvSpPr>
            <a:spLocks noGrp="1"/>
          </p:cNvSpPr>
          <p:nvPr>
            <p:ph type="title"/>
          </p:nvPr>
        </p:nvSpPr>
        <p:spPr>
          <a:xfrm>
            <a:off x="110613" y="117986"/>
            <a:ext cx="3163529" cy="383459"/>
          </a:xfrm>
        </p:spPr>
        <p:txBody>
          <a:bodyPr>
            <a:noAutofit/>
          </a:bodyPr>
          <a:lstStyle/>
          <a:p>
            <a:r>
              <a:rPr lang="en-GB" sz="2600" u="sng" dirty="0"/>
              <a:t>Reference List</a:t>
            </a:r>
          </a:p>
        </p:txBody>
      </p:sp>
      <p:sp>
        <p:nvSpPr>
          <p:cNvPr id="3" name="Content Placeholder 2">
            <a:extLst>
              <a:ext uri="{FF2B5EF4-FFF2-40B4-BE49-F238E27FC236}">
                <a16:creationId xmlns:a16="http://schemas.microsoft.com/office/drawing/2014/main" id="{D0BFE41C-4F4E-3843-36EB-57E2A2C753D9}"/>
              </a:ext>
            </a:extLst>
          </p:cNvPr>
          <p:cNvSpPr>
            <a:spLocks noGrp="1"/>
          </p:cNvSpPr>
          <p:nvPr>
            <p:ph idx="1"/>
          </p:nvPr>
        </p:nvSpPr>
        <p:spPr>
          <a:xfrm>
            <a:off x="110613" y="685083"/>
            <a:ext cx="11766755" cy="4351338"/>
          </a:xfrm>
        </p:spPr>
        <p:txBody>
          <a:bodyPr>
            <a:normAutofit fontScale="25000" lnSpcReduction="20000"/>
          </a:bodyPr>
          <a:lstStyle/>
          <a:p>
            <a:pPr marL="360000" indent="-457200">
              <a:lnSpc>
                <a:spcPct val="107000"/>
              </a:lnSpc>
              <a:spcAft>
                <a:spcPts val="800"/>
              </a:spcAft>
              <a:buNone/>
            </a:pPr>
            <a:r>
              <a:rPr lang="en-GB" sz="7200" kern="100" dirty="0">
                <a:effectLst/>
                <a:latin typeface="Calibri" panose="020F0502020204030204" pitchFamily="34" charset="0"/>
                <a:ea typeface="Calibri" panose="020F0502020204030204" pitchFamily="34" charset="0"/>
                <a:cs typeface="Times New Roman" panose="02020603050405020304" pitchFamily="18" charset="0"/>
              </a:rPr>
              <a:t>Samaritans. (2022b) ‘</a:t>
            </a:r>
            <a:r>
              <a:rPr lang="en-GB" sz="7200" i="1" kern="100" dirty="0">
                <a:effectLst/>
                <a:latin typeface="Calibri" panose="020F0502020204030204" pitchFamily="34" charset="0"/>
                <a:ea typeface="Calibri" panose="020F0502020204030204" pitchFamily="34" charset="0"/>
                <a:cs typeface="Times New Roman" panose="02020603050405020304" pitchFamily="18" charset="0"/>
              </a:rPr>
              <a:t>Suicide Prevention: Where should we be in 10 years’ time?’. </a:t>
            </a:r>
            <a:r>
              <a:rPr lang="en-GB" sz="7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7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Summary_of_Samaritans_consultation_to_new_10_year_suicide_prevention_plan.pdf</a:t>
            </a:r>
            <a:r>
              <a:rPr lang="en-GB" sz="7200" kern="100" dirty="0">
                <a:effectLst/>
                <a:latin typeface="Calibri" panose="020F0502020204030204" pitchFamily="34" charset="0"/>
                <a:ea typeface="Calibri" panose="020F0502020204030204" pitchFamily="34" charset="0"/>
                <a:cs typeface="Times New Roman" panose="02020603050405020304" pitchFamily="18" charset="0"/>
              </a:rPr>
              <a:t>. (Accessed: 13 March 2024). </a:t>
            </a:r>
          </a:p>
          <a:p>
            <a:pPr marL="360000" indent="-457200">
              <a:lnSpc>
                <a:spcPct val="107000"/>
              </a:lnSpc>
              <a:spcAft>
                <a:spcPts val="800"/>
              </a:spcAft>
              <a:buNone/>
            </a:pPr>
            <a:r>
              <a:rPr lang="en-GB" sz="7200" kern="100" dirty="0">
                <a:effectLst/>
                <a:latin typeface="Calibri" panose="020F0502020204030204" pitchFamily="34" charset="0"/>
                <a:ea typeface="Calibri" panose="020F0502020204030204" pitchFamily="34" charset="0"/>
                <a:cs typeface="Times New Roman" panose="02020603050405020304" pitchFamily="18" charset="0"/>
              </a:rPr>
              <a:t>Samaritans. (2024) </a:t>
            </a:r>
            <a:r>
              <a:rPr lang="en-GB" sz="7200" i="1" kern="100" dirty="0">
                <a:latin typeface="Calibri" panose="020F0502020204030204" pitchFamily="34" charset="0"/>
                <a:ea typeface="Calibri" panose="020F0502020204030204" pitchFamily="34" charset="0"/>
                <a:cs typeface="Times New Roman" panose="02020603050405020304" pitchFamily="18" charset="0"/>
              </a:rPr>
              <a:t>Samaritans </a:t>
            </a:r>
            <a:r>
              <a:rPr lang="en-GB" sz="7200" kern="100" dirty="0">
                <a:latin typeface="Calibri" panose="020F0502020204030204" pitchFamily="34" charset="0"/>
                <a:ea typeface="Calibri" panose="020F0502020204030204" pitchFamily="34" charset="0"/>
                <a:cs typeface="Times New Roman" panose="02020603050405020304" pitchFamily="18" charset="0"/>
              </a:rPr>
              <a:t>[LOGO]. Available at: </a:t>
            </a:r>
            <a:r>
              <a:rPr lang="en-GB" sz="7200" dirty="0">
                <a:hlinkClick r:id="rId3"/>
              </a:rPr>
              <a:t>Samaritans | Every life lost to suicide is a tragedy | Here to listen</a:t>
            </a:r>
            <a:r>
              <a:rPr lang="en-GB" sz="7200" dirty="0"/>
              <a:t>. (Accessed: 23 April 2024). </a:t>
            </a:r>
            <a:endParaRPr lang="en-GB" sz="7200" kern="100" dirty="0">
              <a:effectLst/>
              <a:latin typeface="Calibri" panose="020F0502020204030204" pitchFamily="34" charset="0"/>
              <a:ea typeface="Calibri" panose="020F0502020204030204" pitchFamily="34" charset="0"/>
              <a:cs typeface="Times New Roman" panose="02020603050405020304" pitchFamily="18" charset="0"/>
            </a:endParaRPr>
          </a:p>
          <a:p>
            <a:pPr marL="360000" indent="-457200">
              <a:lnSpc>
                <a:spcPct val="107000"/>
              </a:lnSpc>
              <a:spcAft>
                <a:spcPts val="800"/>
              </a:spcAft>
              <a:buNone/>
            </a:pP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Samaritans. (no date) ‘</a:t>
            </a:r>
            <a:r>
              <a:rPr lang="en-GB" sz="6800" i="1" kern="100" dirty="0">
                <a:effectLst/>
                <a:latin typeface="Calibri" panose="020F0502020204030204" pitchFamily="34" charset="0"/>
                <a:ea typeface="Calibri" panose="020F0502020204030204" pitchFamily="34" charset="0"/>
                <a:cs typeface="Times New Roman" panose="02020603050405020304" pitchFamily="18" charset="0"/>
              </a:rPr>
              <a:t>Employee Benefits’. </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6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Benefits_1_page_final_.pdf (samaritans.org)</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(Accessed: 15 March 2024). </a:t>
            </a:r>
          </a:p>
          <a:p>
            <a:pPr marL="360000" indent="-457200">
              <a:lnSpc>
                <a:spcPct val="107000"/>
              </a:lnSpc>
              <a:spcAft>
                <a:spcPts val="800"/>
              </a:spcAft>
              <a:buNone/>
            </a:pP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Schön, D.A. (2016) </a:t>
            </a:r>
            <a:r>
              <a:rPr lang="en-GB" sz="6800" i="1" kern="100" dirty="0">
                <a:effectLst/>
                <a:latin typeface="Calibri" panose="020F0502020204030204" pitchFamily="34" charset="0"/>
                <a:ea typeface="Calibri" panose="020F0502020204030204" pitchFamily="34" charset="0"/>
                <a:cs typeface="Times New Roman" panose="02020603050405020304" pitchFamily="18" charset="0"/>
              </a:rPr>
              <a:t>The reflective practitioner : how professionals think in action</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Abingdon, England: Routledge. </a:t>
            </a:r>
          </a:p>
          <a:p>
            <a:pPr marL="360000" indent="-457200">
              <a:lnSpc>
                <a:spcPct val="107000"/>
              </a:lnSpc>
              <a:spcAft>
                <a:spcPts val="800"/>
              </a:spcAft>
              <a:buNone/>
            </a:pP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Sicora, A. (2017) </a:t>
            </a:r>
            <a:r>
              <a:rPr lang="en-GB" sz="6800" i="1" kern="100" dirty="0">
                <a:effectLst/>
                <a:latin typeface="Calibri" panose="020F0502020204030204" pitchFamily="34" charset="0"/>
                <a:ea typeface="Calibri" panose="020F0502020204030204" pitchFamily="34" charset="0"/>
                <a:cs typeface="Times New Roman" panose="02020603050405020304" pitchFamily="18" charset="0"/>
              </a:rPr>
              <a:t>Reflective practice</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1st </a:t>
            </a:r>
            <a:r>
              <a:rPr lang="en-GB" sz="6800" kern="1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Bristol: Policy Press. Available at: </a:t>
            </a:r>
            <a:r>
              <a:rPr lang="en-GB" sz="6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https://doi.org/10.2307/j.ctt1t88z4v</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(Accessed: 13 January 2024). </a:t>
            </a:r>
          </a:p>
          <a:p>
            <a:pPr marL="360000" indent="-457200">
              <a:lnSpc>
                <a:spcPct val="107000"/>
              </a:lnSpc>
              <a:spcAft>
                <a:spcPts val="800"/>
              </a:spcAft>
              <a:buNone/>
            </a:pP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Stengel, E.  (1960) ‘The Complexity of Motivations to Suicidal Attempts’, </a:t>
            </a:r>
            <a:r>
              <a:rPr lang="en-GB" sz="6800" i="1" kern="100" dirty="0">
                <a:effectLst/>
                <a:latin typeface="Calibri" panose="020F0502020204030204" pitchFamily="34" charset="0"/>
                <a:ea typeface="Calibri" panose="020F0502020204030204" pitchFamily="34" charset="0"/>
                <a:cs typeface="Times New Roman" panose="02020603050405020304" pitchFamily="18" charset="0"/>
              </a:rPr>
              <a:t>Journal of Mental Science</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106(445), pp. 1388-1393. Available </a:t>
            </a:r>
            <a:r>
              <a:rPr lang="en-GB" sz="6800" kern="100" dirty="0" err="1">
                <a:effectLst/>
                <a:latin typeface="Calibri" panose="020F0502020204030204" pitchFamily="34" charset="0"/>
                <a:ea typeface="Calibri" panose="020F0502020204030204" pitchFamily="34" charset="0"/>
                <a:cs typeface="Times New Roman" panose="02020603050405020304" pitchFamily="18" charset="0"/>
              </a:rPr>
              <a:t>at:</a:t>
            </a:r>
            <a:r>
              <a:rPr lang="en-GB" sz="6800" u="sng" kern="1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The</a:t>
            </a:r>
            <a:r>
              <a:rPr lang="en-GB" sz="6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 Complexity of Motivations to Suicidal Attempts | Journal of Mental Science | Cambridge Core</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(Accessed: 15 March 2024). </a:t>
            </a:r>
          </a:p>
          <a:p>
            <a:pPr marL="360000" indent="-457200">
              <a:lnSpc>
                <a:spcPct val="107000"/>
              </a:lnSpc>
              <a:spcAft>
                <a:spcPts val="800"/>
              </a:spcAft>
              <a:buNone/>
            </a:pP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Tarrant, P. (2017) </a:t>
            </a:r>
            <a:r>
              <a:rPr lang="en-GB" sz="6800" i="1" kern="100" dirty="0">
                <a:effectLst/>
                <a:latin typeface="Calibri" panose="020F0502020204030204" pitchFamily="34" charset="0"/>
                <a:ea typeface="Calibri" panose="020F0502020204030204" pitchFamily="34" charset="0"/>
                <a:cs typeface="Times New Roman" panose="02020603050405020304" pitchFamily="18" charset="0"/>
              </a:rPr>
              <a:t>Reflective practice and professional development</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1</a:t>
            </a:r>
            <a:r>
              <a:rPr lang="en-GB" sz="6800" kern="1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6800" kern="1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Thousand Oaks, CA: SAGE Publications.</a:t>
            </a:r>
          </a:p>
          <a:p>
            <a:pPr marL="360000" indent="-457200">
              <a:lnSpc>
                <a:spcPct val="107000"/>
              </a:lnSpc>
              <a:spcAft>
                <a:spcPts val="800"/>
              </a:spcAft>
              <a:buNone/>
            </a:pP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Vince, R. and Reynolds, M. (2010) </a:t>
            </a:r>
            <a:r>
              <a:rPr lang="en-GB" sz="6800" i="1" kern="100" dirty="0">
                <a:effectLst/>
                <a:latin typeface="Calibri" panose="020F0502020204030204" pitchFamily="34" charset="0"/>
                <a:ea typeface="Calibri" panose="020F0502020204030204" pitchFamily="34" charset="0"/>
                <a:cs typeface="Times New Roman" panose="02020603050405020304" pitchFamily="18" charset="0"/>
              </a:rPr>
              <a:t>‘Organizing Reflective Practice’. </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6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ORGANIZING_REFLECTIVE_PRACTICE.pdf</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(Accessed: 15 March 2024).</a:t>
            </a:r>
          </a:p>
          <a:p>
            <a:pPr marL="360000" indent="-457200">
              <a:lnSpc>
                <a:spcPct val="107000"/>
              </a:lnSpc>
              <a:spcAft>
                <a:spcPts val="800"/>
              </a:spcAft>
              <a:buNone/>
            </a:pP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Welsh Government. (2015)</a:t>
            </a:r>
            <a:r>
              <a:rPr lang="en-GB" sz="6800" i="1" kern="100" dirty="0">
                <a:effectLst/>
                <a:latin typeface="Calibri" panose="020F0502020204030204" pitchFamily="34" charset="0"/>
                <a:ea typeface="Calibri" panose="020F0502020204030204" pitchFamily="34" charset="0"/>
                <a:cs typeface="Times New Roman" panose="02020603050405020304" pitchFamily="18" charset="0"/>
              </a:rPr>
              <a:t> ‘Reflective Practice’</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6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Coaching and Mentoring English (ioe.ac.uk)</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(Accessed: 10 January 2024).</a:t>
            </a:r>
          </a:p>
          <a:p>
            <a:pPr marL="360000" indent="-457200">
              <a:lnSpc>
                <a:spcPct val="107000"/>
              </a:lnSpc>
              <a:spcAft>
                <a:spcPts val="800"/>
              </a:spcAft>
              <a:buNone/>
            </a:pP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World Health Organisation. (2023) </a:t>
            </a:r>
            <a:r>
              <a:rPr lang="en-GB" sz="6800" i="1" kern="100" dirty="0">
                <a:effectLst/>
                <a:latin typeface="Calibri" panose="020F0502020204030204" pitchFamily="34" charset="0"/>
                <a:ea typeface="Calibri" panose="020F0502020204030204" pitchFamily="34" charset="0"/>
                <a:cs typeface="Times New Roman" panose="02020603050405020304" pitchFamily="18" charset="0"/>
              </a:rPr>
              <a:t>‘Suicide’. </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6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Suicide (who.int)</a:t>
            </a:r>
            <a:r>
              <a:rPr lang="en-GB" sz="6800" kern="100" dirty="0">
                <a:effectLst/>
                <a:latin typeface="Calibri" panose="020F0502020204030204" pitchFamily="34" charset="0"/>
                <a:ea typeface="Calibri" panose="020F0502020204030204" pitchFamily="34" charset="0"/>
                <a:cs typeface="Times New Roman" panose="02020603050405020304" pitchFamily="18" charset="0"/>
              </a:rPr>
              <a:t>. (Accessed: 15 March 2024). </a:t>
            </a:r>
          </a:p>
          <a:p>
            <a:endParaRPr lang="en-GB" dirty="0"/>
          </a:p>
        </p:txBody>
      </p:sp>
    </p:spTree>
    <p:extLst>
      <p:ext uri="{BB962C8B-B14F-4D97-AF65-F5344CB8AC3E}">
        <p14:creationId xmlns:p14="http://schemas.microsoft.com/office/powerpoint/2010/main" val="2294793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58473</TotalTime>
  <Words>2383</Words>
  <Application>Microsoft Office PowerPoint</Application>
  <PresentationFormat>Widescreen</PresentationFormat>
  <Paragraphs>161</Paragraphs>
  <Slides>20</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20</vt:i4>
      </vt:variant>
    </vt:vector>
  </HeadingPairs>
  <TitlesOfParts>
    <vt:vector size="28" baseType="lpstr">
      <vt:lpstr>Arial</vt:lpstr>
      <vt:lpstr>Calibri</vt:lpstr>
      <vt:lpstr>Calibri Light</vt:lpstr>
      <vt:lpstr>Trebuchet MS</vt:lpstr>
      <vt:lpstr>Wingdings</vt:lpstr>
      <vt:lpstr>Wingdings 3</vt:lpstr>
      <vt:lpstr>Office Theme</vt:lpstr>
      <vt:lpstr>Facet</vt:lpstr>
      <vt:lpstr>Student Number: 2213492 Module Code: ECSO5002 Assessment: 2</vt:lpstr>
      <vt:lpstr>Introduction</vt:lpstr>
      <vt:lpstr>What is reflective practice?</vt:lpstr>
      <vt:lpstr>Early Concepts of Reflective Practice </vt:lpstr>
      <vt:lpstr>Reflection vs Reflexivity</vt:lpstr>
      <vt:lpstr>PowerPoint Presentation</vt:lpstr>
      <vt:lpstr>Models of reflective practice</vt:lpstr>
      <vt:lpstr>Enhancing human flourishing through reflective practice</vt:lpstr>
      <vt:lpstr>The Importance of Professional Reflective Practice</vt:lpstr>
      <vt:lpstr>PowerPoint Presentation</vt:lpstr>
      <vt:lpstr>The Samaritans</vt:lpstr>
      <vt:lpstr>Samaritans: Using reflective practice to support employees </vt:lpstr>
      <vt:lpstr>Policy: Suicide Prevention Strategy </vt:lpstr>
      <vt:lpstr>Samaritans: Using reflective practice to support its service users</vt:lpstr>
      <vt:lpstr>Barriers to Reflective Practice </vt:lpstr>
      <vt:lpstr>Conclusion</vt:lpstr>
      <vt:lpstr>Conclusion</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Martha Lee (2213492)</dc:creator>
  <cp:lastModifiedBy>Martha Lee (2213492)</cp:lastModifiedBy>
  <cp:revision>9</cp:revision>
  <dcterms:created xsi:type="dcterms:W3CDTF">2024-01-04T16:51:01Z</dcterms:created>
  <dcterms:modified xsi:type="dcterms:W3CDTF">2024-04-23T15:39:04Z</dcterms:modified>
</cp:coreProperties>
</file>