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860928-1643-4BD5-B3AE-EDE0EDF426A9}" v="4" dt="2025-11-06T22:43:43.8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43" autoAdjust="0"/>
    <p:restoredTop sz="94660"/>
  </p:normalViewPr>
  <p:slideViewPr>
    <p:cSldViewPr snapToGrid="0">
      <p:cViewPr varScale="1">
        <p:scale>
          <a:sx n="78" d="100"/>
          <a:sy n="78" d="100"/>
        </p:scale>
        <p:origin x="80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 m" userId="2bbf726d1f7e3f89" providerId="LiveId" clId="{47485565-90EA-4AEC-AE7B-DEE3B4887060}"/>
    <pc:docChg chg="custSel addSld modSld">
      <pc:chgData name="a m" userId="2bbf726d1f7e3f89" providerId="LiveId" clId="{47485565-90EA-4AEC-AE7B-DEE3B4887060}" dt="2025-11-06T22:43:58.962" v="254" actId="313"/>
      <pc:docMkLst>
        <pc:docMk/>
      </pc:docMkLst>
      <pc:sldChg chg="modSp mod">
        <pc:chgData name="a m" userId="2bbf726d1f7e3f89" providerId="LiveId" clId="{47485565-90EA-4AEC-AE7B-DEE3B4887060}" dt="2025-11-06T01:05:47.607" v="46" actId="20577"/>
        <pc:sldMkLst>
          <pc:docMk/>
          <pc:sldMk cId="1731652463" sldId="256"/>
        </pc:sldMkLst>
        <pc:spChg chg="mod">
          <ac:chgData name="a m" userId="2bbf726d1f7e3f89" providerId="LiveId" clId="{47485565-90EA-4AEC-AE7B-DEE3B4887060}" dt="2025-11-06T01:05:47.607" v="46" actId="20577"/>
          <ac:spMkLst>
            <pc:docMk/>
            <pc:sldMk cId="1731652463" sldId="256"/>
            <ac:spMk id="3" creationId="{99B890C5-BFC1-19C2-E756-2D3661129E09}"/>
          </ac:spMkLst>
        </pc:spChg>
      </pc:sldChg>
      <pc:sldChg chg="modSp mod">
        <pc:chgData name="a m" userId="2bbf726d1f7e3f89" providerId="LiveId" clId="{47485565-90EA-4AEC-AE7B-DEE3B4887060}" dt="2025-11-06T22:31:53.226" v="59"/>
        <pc:sldMkLst>
          <pc:docMk/>
          <pc:sldMk cId="1199549400" sldId="258"/>
        </pc:sldMkLst>
        <pc:spChg chg="mod">
          <ac:chgData name="a m" userId="2bbf726d1f7e3f89" providerId="LiveId" clId="{47485565-90EA-4AEC-AE7B-DEE3B4887060}" dt="2025-11-06T22:31:53.226" v="59"/>
          <ac:spMkLst>
            <pc:docMk/>
            <pc:sldMk cId="1199549400" sldId="258"/>
            <ac:spMk id="3" creationId="{EA035841-02BB-8ADA-AC94-B369BE68C0B5}"/>
          </ac:spMkLst>
        </pc:spChg>
      </pc:sldChg>
      <pc:sldChg chg="modSp mod">
        <pc:chgData name="a m" userId="2bbf726d1f7e3f89" providerId="LiveId" clId="{47485565-90EA-4AEC-AE7B-DEE3B4887060}" dt="2025-11-06T22:33:00.093" v="62"/>
        <pc:sldMkLst>
          <pc:docMk/>
          <pc:sldMk cId="3788223593" sldId="259"/>
        </pc:sldMkLst>
        <pc:spChg chg="mod">
          <ac:chgData name="a m" userId="2bbf726d1f7e3f89" providerId="LiveId" clId="{47485565-90EA-4AEC-AE7B-DEE3B4887060}" dt="2025-11-06T22:33:00.093" v="62"/>
          <ac:spMkLst>
            <pc:docMk/>
            <pc:sldMk cId="3788223593" sldId="259"/>
            <ac:spMk id="3" creationId="{3FA6CE79-2563-819B-538E-355632F8733C}"/>
          </ac:spMkLst>
        </pc:spChg>
      </pc:sldChg>
      <pc:sldChg chg="modSp mod">
        <pc:chgData name="a m" userId="2bbf726d1f7e3f89" providerId="LiveId" clId="{47485565-90EA-4AEC-AE7B-DEE3B4887060}" dt="2025-11-06T22:34:14.410" v="69" actId="20577"/>
        <pc:sldMkLst>
          <pc:docMk/>
          <pc:sldMk cId="3103504331" sldId="260"/>
        </pc:sldMkLst>
        <pc:spChg chg="mod">
          <ac:chgData name="a m" userId="2bbf726d1f7e3f89" providerId="LiveId" clId="{47485565-90EA-4AEC-AE7B-DEE3B4887060}" dt="2025-11-06T22:34:14.410" v="69" actId="20577"/>
          <ac:spMkLst>
            <pc:docMk/>
            <pc:sldMk cId="3103504331" sldId="260"/>
            <ac:spMk id="3" creationId="{B5158C53-8906-9F82-6554-45054114E051}"/>
          </ac:spMkLst>
        </pc:spChg>
      </pc:sldChg>
      <pc:sldChg chg="modSp mod">
        <pc:chgData name="a m" userId="2bbf726d1f7e3f89" providerId="LiveId" clId="{47485565-90EA-4AEC-AE7B-DEE3B4887060}" dt="2025-11-06T22:35:12.683" v="71"/>
        <pc:sldMkLst>
          <pc:docMk/>
          <pc:sldMk cId="880376597" sldId="261"/>
        </pc:sldMkLst>
        <pc:spChg chg="mod">
          <ac:chgData name="a m" userId="2bbf726d1f7e3f89" providerId="LiveId" clId="{47485565-90EA-4AEC-AE7B-DEE3B4887060}" dt="2025-11-06T22:35:12.683" v="71"/>
          <ac:spMkLst>
            <pc:docMk/>
            <pc:sldMk cId="880376597" sldId="261"/>
            <ac:spMk id="3" creationId="{4BF96B87-9C9C-3F44-015D-45CA1D84A34B}"/>
          </ac:spMkLst>
        </pc:spChg>
      </pc:sldChg>
      <pc:sldChg chg="modSp mod">
        <pc:chgData name="a m" userId="2bbf726d1f7e3f89" providerId="LiveId" clId="{47485565-90EA-4AEC-AE7B-DEE3B4887060}" dt="2025-11-06T22:36:04.674" v="74"/>
        <pc:sldMkLst>
          <pc:docMk/>
          <pc:sldMk cId="598418572" sldId="262"/>
        </pc:sldMkLst>
        <pc:spChg chg="mod">
          <ac:chgData name="a m" userId="2bbf726d1f7e3f89" providerId="LiveId" clId="{47485565-90EA-4AEC-AE7B-DEE3B4887060}" dt="2025-11-06T22:36:04.674" v="74"/>
          <ac:spMkLst>
            <pc:docMk/>
            <pc:sldMk cId="598418572" sldId="262"/>
            <ac:spMk id="3" creationId="{C2FA9387-8A8C-BCB1-74F4-01723A121DFE}"/>
          </ac:spMkLst>
        </pc:spChg>
      </pc:sldChg>
      <pc:sldChg chg="modSp mod">
        <pc:chgData name="a m" userId="2bbf726d1f7e3f89" providerId="LiveId" clId="{47485565-90EA-4AEC-AE7B-DEE3B4887060}" dt="2025-11-06T22:36:55.399" v="78" actId="20577"/>
        <pc:sldMkLst>
          <pc:docMk/>
          <pc:sldMk cId="1512811411" sldId="263"/>
        </pc:sldMkLst>
        <pc:graphicFrameChg chg="mod modGraphic">
          <ac:chgData name="a m" userId="2bbf726d1f7e3f89" providerId="LiveId" clId="{47485565-90EA-4AEC-AE7B-DEE3B4887060}" dt="2025-11-06T22:36:55.399" v="78" actId="20577"/>
          <ac:graphicFrameMkLst>
            <pc:docMk/>
            <pc:sldMk cId="1512811411" sldId="263"/>
            <ac:graphicFrameMk id="14" creationId="{33E01954-3465-0D04-1EFC-72FA4C382EDC}"/>
          </ac:graphicFrameMkLst>
        </pc:graphicFrameChg>
      </pc:sldChg>
      <pc:sldChg chg="modSp mod">
        <pc:chgData name="a m" userId="2bbf726d1f7e3f89" providerId="LiveId" clId="{47485565-90EA-4AEC-AE7B-DEE3B4887060}" dt="2025-11-06T22:37:31.273" v="79"/>
        <pc:sldMkLst>
          <pc:docMk/>
          <pc:sldMk cId="3402238272" sldId="264"/>
        </pc:sldMkLst>
        <pc:spChg chg="mod">
          <ac:chgData name="a m" userId="2bbf726d1f7e3f89" providerId="LiveId" clId="{47485565-90EA-4AEC-AE7B-DEE3B4887060}" dt="2025-11-06T22:37:31.273" v="79"/>
          <ac:spMkLst>
            <pc:docMk/>
            <pc:sldMk cId="3402238272" sldId="264"/>
            <ac:spMk id="3" creationId="{6E63FFD9-2051-78AE-2259-72BB29009E88}"/>
          </ac:spMkLst>
        </pc:spChg>
      </pc:sldChg>
      <pc:sldChg chg="modSp mod">
        <pc:chgData name="a m" userId="2bbf726d1f7e3f89" providerId="LiveId" clId="{47485565-90EA-4AEC-AE7B-DEE3B4887060}" dt="2025-11-06T22:37:53.476" v="80"/>
        <pc:sldMkLst>
          <pc:docMk/>
          <pc:sldMk cId="3021973279" sldId="265"/>
        </pc:sldMkLst>
        <pc:spChg chg="mod">
          <ac:chgData name="a m" userId="2bbf726d1f7e3f89" providerId="LiveId" clId="{47485565-90EA-4AEC-AE7B-DEE3B4887060}" dt="2025-11-06T22:37:53.476" v="80"/>
          <ac:spMkLst>
            <pc:docMk/>
            <pc:sldMk cId="3021973279" sldId="265"/>
            <ac:spMk id="3" creationId="{617E11E6-650A-ED49-CDC9-A9E3707B82D5}"/>
          </ac:spMkLst>
        </pc:spChg>
      </pc:sldChg>
      <pc:sldChg chg="modSp mod">
        <pc:chgData name="a m" userId="2bbf726d1f7e3f89" providerId="LiveId" clId="{47485565-90EA-4AEC-AE7B-DEE3B4887060}" dt="2025-11-06T22:38:11.315" v="81"/>
        <pc:sldMkLst>
          <pc:docMk/>
          <pc:sldMk cId="3986642943" sldId="266"/>
        </pc:sldMkLst>
        <pc:spChg chg="mod">
          <ac:chgData name="a m" userId="2bbf726d1f7e3f89" providerId="LiveId" clId="{47485565-90EA-4AEC-AE7B-DEE3B4887060}" dt="2025-11-06T22:38:11.315" v="81"/>
          <ac:spMkLst>
            <pc:docMk/>
            <pc:sldMk cId="3986642943" sldId="266"/>
            <ac:spMk id="3" creationId="{54DC7157-135C-DB13-E3D6-AD7ADF6F5959}"/>
          </ac:spMkLst>
        </pc:spChg>
      </pc:sldChg>
      <pc:sldChg chg="modSp mod">
        <pc:chgData name="a m" userId="2bbf726d1f7e3f89" providerId="LiveId" clId="{47485565-90EA-4AEC-AE7B-DEE3B4887060}" dt="2025-11-06T22:38:27.347" v="82"/>
        <pc:sldMkLst>
          <pc:docMk/>
          <pc:sldMk cId="1862886278" sldId="267"/>
        </pc:sldMkLst>
        <pc:spChg chg="mod">
          <ac:chgData name="a m" userId="2bbf726d1f7e3f89" providerId="LiveId" clId="{47485565-90EA-4AEC-AE7B-DEE3B4887060}" dt="2025-11-06T22:38:27.347" v="82"/>
          <ac:spMkLst>
            <pc:docMk/>
            <pc:sldMk cId="1862886278" sldId="267"/>
            <ac:spMk id="3" creationId="{F637A4A9-30F3-CD96-2E6B-1DA5201D3709}"/>
          </ac:spMkLst>
        </pc:spChg>
      </pc:sldChg>
      <pc:sldChg chg="modSp mod">
        <pc:chgData name="a m" userId="2bbf726d1f7e3f89" providerId="LiveId" clId="{47485565-90EA-4AEC-AE7B-DEE3B4887060}" dt="2025-11-06T22:38:51.485" v="83"/>
        <pc:sldMkLst>
          <pc:docMk/>
          <pc:sldMk cId="2294609340" sldId="268"/>
        </pc:sldMkLst>
        <pc:spChg chg="mod">
          <ac:chgData name="a m" userId="2bbf726d1f7e3f89" providerId="LiveId" clId="{47485565-90EA-4AEC-AE7B-DEE3B4887060}" dt="2025-11-06T22:38:51.485" v="83"/>
          <ac:spMkLst>
            <pc:docMk/>
            <pc:sldMk cId="2294609340" sldId="268"/>
            <ac:spMk id="3" creationId="{1669C649-B677-80F7-5DD9-A5B8A94DF6F1}"/>
          </ac:spMkLst>
        </pc:spChg>
      </pc:sldChg>
      <pc:sldChg chg="modSp mod">
        <pc:chgData name="a m" userId="2bbf726d1f7e3f89" providerId="LiveId" clId="{47485565-90EA-4AEC-AE7B-DEE3B4887060}" dt="2025-11-06T22:39:09.960" v="84"/>
        <pc:sldMkLst>
          <pc:docMk/>
          <pc:sldMk cId="3649315938" sldId="269"/>
        </pc:sldMkLst>
        <pc:spChg chg="mod">
          <ac:chgData name="a m" userId="2bbf726d1f7e3f89" providerId="LiveId" clId="{47485565-90EA-4AEC-AE7B-DEE3B4887060}" dt="2025-11-06T22:39:09.960" v="84"/>
          <ac:spMkLst>
            <pc:docMk/>
            <pc:sldMk cId="3649315938" sldId="269"/>
            <ac:spMk id="3" creationId="{FBA47F1C-7D10-35CE-55E0-DF3B27443890}"/>
          </ac:spMkLst>
        </pc:spChg>
      </pc:sldChg>
      <pc:sldChg chg="modSp mod">
        <pc:chgData name="a m" userId="2bbf726d1f7e3f89" providerId="LiveId" clId="{47485565-90EA-4AEC-AE7B-DEE3B4887060}" dt="2025-11-06T22:39:55.605" v="86" actId="20577"/>
        <pc:sldMkLst>
          <pc:docMk/>
          <pc:sldMk cId="1526440580" sldId="270"/>
        </pc:sldMkLst>
        <pc:graphicFrameChg chg="mod modGraphic">
          <ac:chgData name="a m" userId="2bbf726d1f7e3f89" providerId="LiveId" clId="{47485565-90EA-4AEC-AE7B-DEE3B4887060}" dt="2025-11-06T22:39:55.605" v="86" actId="20577"/>
          <ac:graphicFrameMkLst>
            <pc:docMk/>
            <pc:sldMk cId="1526440580" sldId="270"/>
            <ac:graphicFrameMk id="5" creationId="{71E3FBDA-BE69-AC1D-991E-256772E0F553}"/>
          </ac:graphicFrameMkLst>
        </pc:graphicFrameChg>
      </pc:sldChg>
      <pc:sldChg chg="modSp new mod">
        <pc:chgData name="a m" userId="2bbf726d1f7e3f89" providerId="LiveId" clId="{47485565-90EA-4AEC-AE7B-DEE3B4887060}" dt="2025-11-06T22:43:58.962" v="254" actId="313"/>
        <pc:sldMkLst>
          <pc:docMk/>
          <pc:sldMk cId="1998913866" sldId="272"/>
        </pc:sldMkLst>
        <pc:spChg chg="mod">
          <ac:chgData name="a m" userId="2bbf726d1f7e3f89" providerId="LiveId" clId="{47485565-90EA-4AEC-AE7B-DEE3B4887060}" dt="2025-11-06T22:43:58.962" v="254" actId="313"/>
          <ac:spMkLst>
            <pc:docMk/>
            <pc:sldMk cId="1998913866" sldId="272"/>
            <ac:spMk id="2" creationId="{EF3AE0C6-3F46-2094-5FCE-AAB07847540C}"/>
          </ac:spMkLst>
        </pc:spChg>
        <pc:spChg chg="mod">
          <ac:chgData name="a m" userId="2bbf726d1f7e3f89" providerId="LiveId" clId="{47485565-90EA-4AEC-AE7B-DEE3B4887060}" dt="2025-11-06T22:43:43.857" v="252" actId="20577"/>
          <ac:spMkLst>
            <pc:docMk/>
            <pc:sldMk cId="1998913866" sldId="272"/>
            <ac:spMk id="3" creationId="{E0804BDD-F65B-BD82-DD09-6735F4393AC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EC4EDA-2298-47BB-A177-88B097C68703}" type="doc">
      <dgm:prSet loTypeId="urn:microsoft.com/office/officeart/2005/8/layout/hChevron3" loCatId="process" qsTypeId="urn:microsoft.com/office/officeart/2005/8/quickstyle/simple1" qsCatId="simple" csTypeId="urn:microsoft.com/office/officeart/2005/8/colors/colorful2" csCatId="colorful" phldr="1"/>
      <dgm:spPr/>
      <dgm:t>
        <a:bodyPr/>
        <a:lstStyle/>
        <a:p>
          <a:endParaRPr lang="en-US"/>
        </a:p>
      </dgm:t>
    </dgm:pt>
    <dgm:pt modelId="{19DD1CB0-6DA0-4E0D-A8E9-2E53C4D879F5}">
      <dgm:prSet/>
      <dgm:spPr/>
      <dgm:t>
        <a:bodyPr/>
        <a:lstStyle/>
        <a:p>
          <a:r>
            <a:rPr lang="en-GB" b="1" i="0" dirty="0"/>
            <a:t>Four Stages (Livermore, 2015):</a:t>
          </a:r>
          <a:endParaRPr lang="en-US" dirty="0"/>
        </a:p>
      </dgm:t>
    </dgm:pt>
    <dgm:pt modelId="{C38A3BD5-2E7B-46CD-A657-18F455B19785}" type="parTrans" cxnId="{5AF1FC6C-2E01-4B4E-91D6-39E32AC05D14}">
      <dgm:prSet/>
      <dgm:spPr/>
      <dgm:t>
        <a:bodyPr/>
        <a:lstStyle/>
        <a:p>
          <a:endParaRPr lang="en-US"/>
        </a:p>
      </dgm:t>
    </dgm:pt>
    <dgm:pt modelId="{EEEB17EA-D841-4E01-96B8-77B0B07C1A25}" type="sibTrans" cxnId="{5AF1FC6C-2E01-4B4E-91D6-39E32AC05D14}">
      <dgm:prSet/>
      <dgm:spPr/>
      <dgm:t>
        <a:bodyPr/>
        <a:lstStyle/>
        <a:p>
          <a:endParaRPr lang="en-US"/>
        </a:p>
      </dgm:t>
    </dgm:pt>
    <dgm:pt modelId="{303A0732-7B97-4A95-94E5-AAE6B2F83B59}">
      <dgm:prSet/>
      <dgm:spPr/>
      <dgm:t>
        <a:bodyPr/>
        <a:lstStyle/>
        <a:p>
          <a:r>
            <a:rPr lang="en-GB" b="1" i="0"/>
            <a:t>Awareness:</a:t>
          </a:r>
          <a:r>
            <a:rPr lang="en-GB" b="0" i="0"/>
            <a:t> Recognizing that cultural differences exist.</a:t>
          </a:r>
          <a:endParaRPr lang="en-US"/>
        </a:p>
      </dgm:t>
    </dgm:pt>
    <dgm:pt modelId="{0A52E74E-7E64-4E3E-99DB-BA7DC1A4BF7C}" type="parTrans" cxnId="{6BA42092-0195-47CB-8396-C6E5A8F56774}">
      <dgm:prSet/>
      <dgm:spPr/>
      <dgm:t>
        <a:bodyPr/>
        <a:lstStyle/>
        <a:p>
          <a:endParaRPr lang="en-US"/>
        </a:p>
      </dgm:t>
    </dgm:pt>
    <dgm:pt modelId="{0AB03748-BEB6-41AA-A6FB-A4CB3554F924}" type="sibTrans" cxnId="{6BA42092-0195-47CB-8396-C6E5A8F56774}">
      <dgm:prSet/>
      <dgm:spPr/>
      <dgm:t>
        <a:bodyPr/>
        <a:lstStyle/>
        <a:p>
          <a:endParaRPr lang="en-US"/>
        </a:p>
      </dgm:t>
    </dgm:pt>
    <dgm:pt modelId="{CC43F7C1-71B0-4846-98AB-741D4E97B415}">
      <dgm:prSet/>
      <dgm:spPr/>
      <dgm:t>
        <a:bodyPr/>
        <a:lstStyle/>
        <a:p>
          <a:r>
            <a:rPr lang="en-GB" b="1" i="0"/>
            <a:t>Knowledge:</a:t>
          </a:r>
          <a:r>
            <a:rPr lang="en-GB" b="0" i="0"/>
            <a:t> Learning about specific cultural norms and practices.</a:t>
          </a:r>
          <a:endParaRPr lang="en-US"/>
        </a:p>
      </dgm:t>
    </dgm:pt>
    <dgm:pt modelId="{FEECC1BD-3F5C-4D1E-AA09-DF12F769C891}" type="parTrans" cxnId="{DFE194F9-B66E-4E0B-9651-D4428931EDAA}">
      <dgm:prSet/>
      <dgm:spPr/>
      <dgm:t>
        <a:bodyPr/>
        <a:lstStyle/>
        <a:p>
          <a:endParaRPr lang="en-US"/>
        </a:p>
      </dgm:t>
    </dgm:pt>
    <dgm:pt modelId="{B14CA8D9-4F3A-41E8-8C7D-00AE67722FE4}" type="sibTrans" cxnId="{DFE194F9-B66E-4E0B-9651-D4428931EDAA}">
      <dgm:prSet/>
      <dgm:spPr/>
      <dgm:t>
        <a:bodyPr/>
        <a:lstStyle/>
        <a:p>
          <a:endParaRPr lang="en-US"/>
        </a:p>
      </dgm:t>
    </dgm:pt>
    <dgm:pt modelId="{E96D30E9-7D90-4D39-B35E-A02F99F80D7E}">
      <dgm:prSet/>
      <dgm:spPr/>
      <dgm:t>
        <a:bodyPr/>
        <a:lstStyle/>
        <a:p>
          <a:r>
            <a:rPr lang="en-GB" b="1" i="0"/>
            <a:t>Strategy:</a:t>
          </a:r>
          <a:r>
            <a:rPr lang="en-GB" b="0" i="0"/>
            <a:t> Developing plans to approach intercultural interactions.</a:t>
          </a:r>
          <a:endParaRPr lang="en-US"/>
        </a:p>
      </dgm:t>
    </dgm:pt>
    <dgm:pt modelId="{4FE8745E-C8D3-4977-9D40-F70ECF6E1D38}" type="parTrans" cxnId="{F13C3C9B-210E-4DCE-9DDF-B38EFAE29ECA}">
      <dgm:prSet/>
      <dgm:spPr/>
      <dgm:t>
        <a:bodyPr/>
        <a:lstStyle/>
        <a:p>
          <a:endParaRPr lang="en-US"/>
        </a:p>
      </dgm:t>
    </dgm:pt>
    <dgm:pt modelId="{8102F6A2-2A19-4CA7-AA59-FF2410A6A0A4}" type="sibTrans" cxnId="{F13C3C9B-210E-4DCE-9DDF-B38EFAE29ECA}">
      <dgm:prSet/>
      <dgm:spPr/>
      <dgm:t>
        <a:bodyPr/>
        <a:lstStyle/>
        <a:p>
          <a:endParaRPr lang="en-US"/>
        </a:p>
      </dgm:t>
    </dgm:pt>
    <dgm:pt modelId="{94B34FF5-0851-47A9-892D-7E45457727FB}">
      <dgm:prSet/>
      <dgm:spPr/>
      <dgm:t>
        <a:bodyPr/>
        <a:lstStyle/>
        <a:p>
          <a:r>
            <a:rPr lang="en-GB" b="1" i="0"/>
            <a:t>Action:</a:t>
          </a:r>
          <a:r>
            <a:rPr lang="en-GB" b="0" i="0"/>
            <a:t> Applying behaviors that respect and adapt to different cultural contexts.</a:t>
          </a:r>
          <a:endParaRPr lang="en-US"/>
        </a:p>
      </dgm:t>
    </dgm:pt>
    <dgm:pt modelId="{07D91AF5-00EB-49EA-97A4-B88DCC0D7CCF}" type="parTrans" cxnId="{100271C5-C35F-4153-B834-4EAC3E615F75}">
      <dgm:prSet/>
      <dgm:spPr/>
      <dgm:t>
        <a:bodyPr/>
        <a:lstStyle/>
        <a:p>
          <a:endParaRPr lang="en-US"/>
        </a:p>
      </dgm:t>
    </dgm:pt>
    <dgm:pt modelId="{7B0E74B0-349E-4E10-A092-DF27608EE00C}" type="sibTrans" cxnId="{100271C5-C35F-4153-B834-4EAC3E615F75}">
      <dgm:prSet/>
      <dgm:spPr/>
      <dgm:t>
        <a:bodyPr/>
        <a:lstStyle/>
        <a:p>
          <a:endParaRPr lang="en-US"/>
        </a:p>
      </dgm:t>
    </dgm:pt>
    <dgm:pt modelId="{D0F70065-1A5D-4E1E-A8F5-E69E9B846B44}">
      <dgm:prSet/>
      <dgm:spPr/>
      <dgm:t>
        <a:bodyPr/>
        <a:lstStyle/>
        <a:p>
          <a:r>
            <a:rPr lang="en-GB" b="1" i="0"/>
            <a:t>Advantages:</a:t>
          </a:r>
          <a:endParaRPr lang="en-US"/>
        </a:p>
      </dgm:t>
    </dgm:pt>
    <dgm:pt modelId="{AB66E4CE-CC67-4EFB-BF5E-89CD1C3C67B9}" type="parTrans" cxnId="{2941F414-7596-46FA-9655-91AA454840CA}">
      <dgm:prSet/>
      <dgm:spPr/>
      <dgm:t>
        <a:bodyPr/>
        <a:lstStyle/>
        <a:p>
          <a:endParaRPr lang="en-US"/>
        </a:p>
      </dgm:t>
    </dgm:pt>
    <dgm:pt modelId="{8C0B5D73-20E8-4BEE-8392-B68C2E18F665}" type="sibTrans" cxnId="{2941F414-7596-46FA-9655-91AA454840CA}">
      <dgm:prSet/>
      <dgm:spPr/>
      <dgm:t>
        <a:bodyPr/>
        <a:lstStyle/>
        <a:p>
          <a:endParaRPr lang="en-US"/>
        </a:p>
      </dgm:t>
    </dgm:pt>
    <dgm:pt modelId="{966E6CB5-3BE9-4A7E-BD8B-81A120EFEA72}">
      <dgm:prSet/>
      <dgm:spPr/>
      <dgm:t>
        <a:bodyPr/>
        <a:lstStyle/>
        <a:p>
          <a:r>
            <a:rPr lang="en-GB" b="0" i="0"/>
            <a:t>Provides a clear, actionable process.</a:t>
          </a:r>
          <a:endParaRPr lang="en-US"/>
        </a:p>
      </dgm:t>
    </dgm:pt>
    <dgm:pt modelId="{B468C903-4B96-4E04-98BA-174006F8D8A0}" type="parTrans" cxnId="{28834187-31F1-4F37-A462-0B9D8894F603}">
      <dgm:prSet/>
      <dgm:spPr/>
      <dgm:t>
        <a:bodyPr/>
        <a:lstStyle/>
        <a:p>
          <a:endParaRPr lang="en-US"/>
        </a:p>
      </dgm:t>
    </dgm:pt>
    <dgm:pt modelId="{97590B69-B855-4F05-AE1F-A63235FFA13A}" type="sibTrans" cxnId="{28834187-31F1-4F37-A462-0B9D8894F603}">
      <dgm:prSet/>
      <dgm:spPr/>
      <dgm:t>
        <a:bodyPr/>
        <a:lstStyle/>
        <a:p>
          <a:endParaRPr lang="en-US"/>
        </a:p>
      </dgm:t>
    </dgm:pt>
    <dgm:pt modelId="{B4D2DADE-53BE-4020-A6FA-BC1BECA05BFE}">
      <dgm:prSet/>
      <dgm:spPr/>
      <dgm:t>
        <a:bodyPr/>
        <a:lstStyle/>
        <a:p>
          <a:r>
            <a:rPr lang="en-GB" b="0" i="0"/>
            <a:t>Easily incorporated into leadership training programs.</a:t>
          </a:r>
          <a:endParaRPr lang="en-US"/>
        </a:p>
      </dgm:t>
    </dgm:pt>
    <dgm:pt modelId="{78D53BB3-8FCC-4BA7-BC46-A16CEF07E269}" type="parTrans" cxnId="{CA1345A8-A915-435E-90B9-65A295ABB932}">
      <dgm:prSet/>
      <dgm:spPr/>
      <dgm:t>
        <a:bodyPr/>
        <a:lstStyle/>
        <a:p>
          <a:endParaRPr lang="en-US"/>
        </a:p>
      </dgm:t>
    </dgm:pt>
    <dgm:pt modelId="{4C0D7EDD-5268-421B-B4ED-1EF9A84E1A0B}" type="sibTrans" cxnId="{CA1345A8-A915-435E-90B9-65A295ABB932}">
      <dgm:prSet/>
      <dgm:spPr/>
      <dgm:t>
        <a:bodyPr/>
        <a:lstStyle/>
        <a:p>
          <a:endParaRPr lang="en-US"/>
        </a:p>
      </dgm:t>
    </dgm:pt>
    <dgm:pt modelId="{AA0D041F-53C9-4234-A61D-1996259A5D59}">
      <dgm:prSet/>
      <dgm:spPr/>
      <dgm:t>
        <a:bodyPr/>
        <a:lstStyle/>
        <a:p>
          <a:r>
            <a:rPr lang="en-GB" b="1" i="0"/>
            <a:t>Criticisms:</a:t>
          </a:r>
          <a:endParaRPr lang="en-US"/>
        </a:p>
      </dgm:t>
    </dgm:pt>
    <dgm:pt modelId="{AD039BE6-82FD-4648-9FC0-168901547F7B}" type="parTrans" cxnId="{24BC9432-73F6-435B-AE90-BFE98988E07C}">
      <dgm:prSet/>
      <dgm:spPr/>
      <dgm:t>
        <a:bodyPr/>
        <a:lstStyle/>
        <a:p>
          <a:endParaRPr lang="en-US"/>
        </a:p>
      </dgm:t>
    </dgm:pt>
    <dgm:pt modelId="{5C7B8A71-25D1-4C02-B8C5-10D85C0D09E7}" type="sibTrans" cxnId="{24BC9432-73F6-435B-AE90-BFE98988E07C}">
      <dgm:prSet/>
      <dgm:spPr/>
      <dgm:t>
        <a:bodyPr/>
        <a:lstStyle/>
        <a:p>
          <a:endParaRPr lang="en-US"/>
        </a:p>
      </dgm:t>
    </dgm:pt>
    <dgm:pt modelId="{EF72D121-A98C-4BB5-BD6D-45EBF9C63B41}">
      <dgm:prSet/>
      <dgm:spPr/>
      <dgm:t>
        <a:bodyPr/>
        <a:lstStyle/>
        <a:p>
          <a:r>
            <a:rPr lang="en-GB" b="0" i="0"/>
            <a:t>Might oversimplify the nuanced and evolving nature of culture.</a:t>
          </a:r>
          <a:endParaRPr lang="en-US"/>
        </a:p>
      </dgm:t>
    </dgm:pt>
    <dgm:pt modelId="{DA774FAB-5C5E-40CA-B11B-C4F674B0254C}" type="parTrans" cxnId="{B5A08A61-DFD4-4610-92D4-6C1369F239DE}">
      <dgm:prSet/>
      <dgm:spPr/>
      <dgm:t>
        <a:bodyPr/>
        <a:lstStyle/>
        <a:p>
          <a:endParaRPr lang="en-US"/>
        </a:p>
      </dgm:t>
    </dgm:pt>
    <dgm:pt modelId="{A11D2826-D8BF-48BB-AD30-3D7A8B1E0182}" type="sibTrans" cxnId="{B5A08A61-DFD4-4610-92D4-6C1369F239DE}">
      <dgm:prSet/>
      <dgm:spPr/>
      <dgm:t>
        <a:bodyPr/>
        <a:lstStyle/>
        <a:p>
          <a:endParaRPr lang="en-US"/>
        </a:p>
      </dgm:t>
    </dgm:pt>
    <dgm:pt modelId="{B1AC85AD-3ECB-4478-A016-47AE44435A2F}">
      <dgm:prSet/>
      <dgm:spPr/>
      <dgm:t>
        <a:bodyPr/>
        <a:lstStyle/>
        <a:p>
          <a:r>
            <a:rPr lang="en-GB" b="0" i="0"/>
            <a:t>Requires ongoing practice to stay effective.</a:t>
          </a:r>
          <a:endParaRPr lang="en-US"/>
        </a:p>
      </dgm:t>
    </dgm:pt>
    <dgm:pt modelId="{AD325E66-505D-4984-A2D5-445A1CD540B1}" type="parTrans" cxnId="{16D3EF90-3B71-4247-94FD-4C9B9F2FFBE0}">
      <dgm:prSet/>
      <dgm:spPr/>
      <dgm:t>
        <a:bodyPr/>
        <a:lstStyle/>
        <a:p>
          <a:endParaRPr lang="en-US"/>
        </a:p>
      </dgm:t>
    </dgm:pt>
    <dgm:pt modelId="{6246E1A1-FF8D-4106-81CA-349C5172B2A1}" type="sibTrans" cxnId="{16D3EF90-3B71-4247-94FD-4C9B9F2FFBE0}">
      <dgm:prSet/>
      <dgm:spPr/>
      <dgm:t>
        <a:bodyPr/>
        <a:lstStyle/>
        <a:p>
          <a:endParaRPr lang="en-US"/>
        </a:p>
      </dgm:t>
    </dgm:pt>
    <dgm:pt modelId="{957B0F01-B42C-418D-823C-5EED1ECC5028}">
      <dgm:prSet/>
      <dgm:spPr/>
      <dgm:t>
        <a:bodyPr/>
        <a:lstStyle/>
        <a:p>
          <a:r>
            <a:rPr lang="en-GB" b="0" i="1" dirty="0"/>
            <a:t>Livermore’s model supports deliberate development of cultural competence, helping leaders to navigate cultural differences with confidence (Livermore, 2015).</a:t>
          </a:r>
          <a:endParaRPr lang="en-US" dirty="0"/>
        </a:p>
      </dgm:t>
    </dgm:pt>
    <dgm:pt modelId="{836767BC-159B-41DB-9C9C-597011E6183C}" type="parTrans" cxnId="{8AADA5A8-56B9-465F-82F0-A899656F0FF5}">
      <dgm:prSet/>
      <dgm:spPr/>
      <dgm:t>
        <a:bodyPr/>
        <a:lstStyle/>
        <a:p>
          <a:endParaRPr lang="en-US"/>
        </a:p>
      </dgm:t>
    </dgm:pt>
    <dgm:pt modelId="{8DE8D477-D9A0-4CEF-A5C9-32FD2BE08E12}" type="sibTrans" cxnId="{8AADA5A8-56B9-465F-82F0-A899656F0FF5}">
      <dgm:prSet/>
      <dgm:spPr/>
      <dgm:t>
        <a:bodyPr/>
        <a:lstStyle/>
        <a:p>
          <a:endParaRPr lang="en-US"/>
        </a:p>
      </dgm:t>
    </dgm:pt>
    <dgm:pt modelId="{4621BD09-646B-4543-9081-048C44180FC4}" type="pres">
      <dgm:prSet presAssocID="{24EC4EDA-2298-47BB-A177-88B097C68703}" presName="Name0" presStyleCnt="0">
        <dgm:presLayoutVars>
          <dgm:dir/>
          <dgm:resizeHandles val="exact"/>
        </dgm:presLayoutVars>
      </dgm:prSet>
      <dgm:spPr/>
    </dgm:pt>
    <dgm:pt modelId="{57FA038D-1614-454E-B20A-EE563A1F6D11}" type="pres">
      <dgm:prSet presAssocID="{19DD1CB0-6DA0-4E0D-A8E9-2E53C4D879F5}" presName="parAndChTx" presStyleLbl="node1" presStyleIdx="0" presStyleCnt="4">
        <dgm:presLayoutVars>
          <dgm:bulletEnabled val="1"/>
        </dgm:presLayoutVars>
      </dgm:prSet>
      <dgm:spPr/>
    </dgm:pt>
    <dgm:pt modelId="{C67ACDF6-970D-44AA-85D7-F8900CA0B36E}" type="pres">
      <dgm:prSet presAssocID="{EEEB17EA-D841-4E01-96B8-77B0B07C1A25}" presName="parAndChSpace" presStyleCnt="0"/>
      <dgm:spPr/>
    </dgm:pt>
    <dgm:pt modelId="{D852C835-76CA-406F-994D-1488826DF5D1}" type="pres">
      <dgm:prSet presAssocID="{D0F70065-1A5D-4E1E-A8F5-E69E9B846B44}" presName="parAndChTx" presStyleLbl="node1" presStyleIdx="1" presStyleCnt="4">
        <dgm:presLayoutVars>
          <dgm:bulletEnabled val="1"/>
        </dgm:presLayoutVars>
      </dgm:prSet>
      <dgm:spPr/>
    </dgm:pt>
    <dgm:pt modelId="{D3FAC1B4-0767-439B-BD10-3E61DC827487}" type="pres">
      <dgm:prSet presAssocID="{8C0B5D73-20E8-4BEE-8392-B68C2E18F665}" presName="parAndChSpace" presStyleCnt="0"/>
      <dgm:spPr/>
    </dgm:pt>
    <dgm:pt modelId="{82F63DC6-6762-4B0B-B7FA-556E7EC80A0D}" type="pres">
      <dgm:prSet presAssocID="{AA0D041F-53C9-4234-A61D-1996259A5D59}" presName="parAndChTx" presStyleLbl="node1" presStyleIdx="2" presStyleCnt="4">
        <dgm:presLayoutVars>
          <dgm:bulletEnabled val="1"/>
        </dgm:presLayoutVars>
      </dgm:prSet>
      <dgm:spPr/>
    </dgm:pt>
    <dgm:pt modelId="{6071DAEF-C0D9-4978-B2AF-94A8E256502A}" type="pres">
      <dgm:prSet presAssocID="{5C7B8A71-25D1-4C02-B8C5-10D85C0D09E7}" presName="parAndChSpace" presStyleCnt="0"/>
      <dgm:spPr/>
    </dgm:pt>
    <dgm:pt modelId="{ECB944F3-1756-4FD4-B8EA-D1688A7F2452}" type="pres">
      <dgm:prSet presAssocID="{957B0F01-B42C-418D-823C-5EED1ECC5028}" presName="parAndChTx" presStyleLbl="node1" presStyleIdx="3" presStyleCnt="4">
        <dgm:presLayoutVars>
          <dgm:bulletEnabled val="1"/>
        </dgm:presLayoutVars>
      </dgm:prSet>
      <dgm:spPr/>
    </dgm:pt>
  </dgm:ptLst>
  <dgm:cxnLst>
    <dgm:cxn modelId="{A44B8F14-E797-4B22-BD51-541668D0FE51}" type="presOf" srcId="{B4D2DADE-53BE-4020-A6FA-BC1BECA05BFE}" destId="{D852C835-76CA-406F-994D-1488826DF5D1}" srcOrd="0" destOrd="2" presId="urn:microsoft.com/office/officeart/2005/8/layout/hChevron3"/>
    <dgm:cxn modelId="{2941F414-7596-46FA-9655-91AA454840CA}" srcId="{24EC4EDA-2298-47BB-A177-88B097C68703}" destId="{D0F70065-1A5D-4E1E-A8F5-E69E9B846B44}" srcOrd="1" destOrd="0" parTransId="{AB66E4CE-CC67-4EFB-BF5E-89CD1C3C67B9}" sibTransId="{8C0B5D73-20E8-4BEE-8392-B68C2E18F665}"/>
    <dgm:cxn modelId="{24BC9432-73F6-435B-AE90-BFE98988E07C}" srcId="{24EC4EDA-2298-47BB-A177-88B097C68703}" destId="{AA0D041F-53C9-4234-A61D-1996259A5D59}" srcOrd="2" destOrd="0" parTransId="{AD039BE6-82FD-4648-9FC0-168901547F7B}" sibTransId="{5C7B8A71-25D1-4C02-B8C5-10D85C0D09E7}"/>
    <dgm:cxn modelId="{B5A08A61-DFD4-4610-92D4-6C1369F239DE}" srcId="{AA0D041F-53C9-4234-A61D-1996259A5D59}" destId="{EF72D121-A98C-4BB5-BD6D-45EBF9C63B41}" srcOrd="0" destOrd="0" parTransId="{DA774FAB-5C5E-40CA-B11B-C4F674B0254C}" sibTransId="{A11D2826-D8BF-48BB-AD30-3D7A8B1E0182}"/>
    <dgm:cxn modelId="{1490A162-3453-4EFD-8294-967A65817EBD}" type="presOf" srcId="{94B34FF5-0851-47A9-892D-7E45457727FB}" destId="{57FA038D-1614-454E-B20A-EE563A1F6D11}" srcOrd="0" destOrd="4" presId="urn:microsoft.com/office/officeart/2005/8/layout/hChevron3"/>
    <dgm:cxn modelId="{5AF1FC6C-2E01-4B4E-91D6-39E32AC05D14}" srcId="{24EC4EDA-2298-47BB-A177-88B097C68703}" destId="{19DD1CB0-6DA0-4E0D-A8E9-2E53C4D879F5}" srcOrd="0" destOrd="0" parTransId="{C38A3BD5-2E7B-46CD-A657-18F455B19785}" sibTransId="{EEEB17EA-D841-4E01-96B8-77B0B07C1A25}"/>
    <dgm:cxn modelId="{2992F654-A3F3-4BD7-9B5A-32F465BF8CC1}" type="presOf" srcId="{EF72D121-A98C-4BB5-BD6D-45EBF9C63B41}" destId="{82F63DC6-6762-4B0B-B7FA-556E7EC80A0D}" srcOrd="0" destOrd="1" presId="urn:microsoft.com/office/officeart/2005/8/layout/hChevron3"/>
    <dgm:cxn modelId="{7DA71255-5388-43FD-996C-DA5224AE312C}" type="presOf" srcId="{AA0D041F-53C9-4234-A61D-1996259A5D59}" destId="{82F63DC6-6762-4B0B-B7FA-556E7EC80A0D}" srcOrd="0" destOrd="0" presId="urn:microsoft.com/office/officeart/2005/8/layout/hChevron3"/>
    <dgm:cxn modelId="{28834187-31F1-4F37-A462-0B9D8894F603}" srcId="{D0F70065-1A5D-4E1E-A8F5-E69E9B846B44}" destId="{966E6CB5-3BE9-4A7E-BD8B-81A120EFEA72}" srcOrd="0" destOrd="0" parTransId="{B468C903-4B96-4E04-98BA-174006F8D8A0}" sibTransId="{97590B69-B855-4F05-AE1F-A63235FFA13A}"/>
    <dgm:cxn modelId="{16D3EF90-3B71-4247-94FD-4C9B9F2FFBE0}" srcId="{AA0D041F-53C9-4234-A61D-1996259A5D59}" destId="{B1AC85AD-3ECB-4478-A016-47AE44435A2F}" srcOrd="1" destOrd="0" parTransId="{AD325E66-505D-4984-A2D5-445A1CD540B1}" sibTransId="{6246E1A1-FF8D-4106-81CA-349C5172B2A1}"/>
    <dgm:cxn modelId="{6BA42092-0195-47CB-8396-C6E5A8F56774}" srcId="{19DD1CB0-6DA0-4E0D-A8E9-2E53C4D879F5}" destId="{303A0732-7B97-4A95-94E5-AAE6B2F83B59}" srcOrd="0" destOrd="0" parTransId="{0A52E74E-7E64-4E3E-99DB-BA7DC1A4BF7C}" sibTransId="{0AB03748-BEB6-41AA-A6FB-A4CB3554F924}"/>
    <dgm:cxn modelId="{381B8A94-178A-4587-BE7B-4476B30025E4}" type="presOf" srcId="{957B0F01-B42C-418D-823C-5EED1ECC5028}" destId="{ECB944F3-1756-4FD4-B8EA-D1688A7F2452}" srcOrd="0" destOrd="0" presId="urn:microsoft.com/office/officeart/2005/8/layout/hChevron3"/>
    <dgm:cxn modelId="{F13C3C9B-210E-4DCE-9DDF-B38EFAE29ECA}" srcId="{19DD1CB0-6DA0-4E0D-A8E9-2E53C4D879F5}" destId="{E96D30E9-7D90-4D39-B35E-A02F99F80D7E}" srcOrd="2" destOrd="0" parTransId="{4FE8745E-C8D3-4977-9D40-F70ECF6E1D38}" sibTransId="{8102F6A2-2A19-4CA7-AA59-FF2410A6A0A4}"/>
    <dgm:cxn modelId="{E50FB59F-A7F8-4F69-A3B2-9893DC0A149D}" type="presOf" srcId="{24EC4EDA-2298-47BB-A177-88B097C68703}" destId="{4621BD09-646B-4543-9081-048C44180FC4}" srcOrd="0" destOrd="0" presId="urn:microsoft.com/office/officeart/2005/8/layout/hChevron3"/>
    <dgm:cxn modelId="{409130A0-F493-437A-882E-C020FEC26FBA}" type="presOf" srcId="{D0F70065-1A5D-4E1E-A8F5-E69E9B846B44}" destId="{D852C835-76CA-406F-994D-1488826DF5D1}" srcOrd="0" destOrd="0" presId="urn:microsoft.com/office/officeart/2005/8/layout/hChevron3"/>
    <dgm:cxn modelId="{831E67A1-958D-4035-A2EF-5F296A8EF7E2}" type="presOf" srcId="{B1AC85AD-3ECB-4478-A016-47AE44435A2F}" destId="{82F63DC6-6762-4B0B-B7FA-556E7EC80A0D}" srcOrd="0" destOrd="2" presId="urn:microsoft.com/office/officeart/2005/8/layout/hChevron3"/>
    <dgm:cxn modelId="{CA1345A8-A915-435E-90B9-65A295ABB932}" srcId="{D0F70065-1A5D-4E1E-A8F5-E69E9B846B44}" destId="{B4D2DADE-53BE-4020-A6FA-BC1BECA05BFE}" srcOrd="1" destOrd="0" parTransId="{78D53BB3-8FCC-4BA7-BC46-A16CEF07E269}" sibTransId="{4C0D7EDD-5268-421B-B4ED-1EF9A84E1A0B}"/>
    <dgm:cxn modelId="{8AADA5A8-56B9-465F-82F0-A899656F0FF5}" srcId="{24EC4EDA-2298-47BB-A177-88B097C68703}" destId="{957B0F01-B42C-418D-823C-5EED1ECC5028}" srcOrd="3" destOrd="0" parTransId="{836767BC-159B-41DB-9C9C-597011E6183C}" sibTransId="{8DE8D477-D9A0-4CEF-A5C9-32FD2BE08E12}"/>
    <dgm:cxn modelId="{5C3855C2-FBC4-485A-AC00-9356138F52CC}" type="presOf" srcId="{966E6CB5-3BE9-4A7E-BD8B-81A120EFEA72}" destId="{D852C835-76CA-406F-994D-1488826DF5D1}" srcOrd="0" destOrd="1" presId="urn:microsoft.com/office/officeart/2005/8/layout/hChevron3"/>
    <dgm:cxn modelId="{100271C5-C35F-4153-B834-4EAC3E615F75}" srcId="{19DD1CB0-6DA0-4E0D-A8E9-2E53C4D879F5}" destId="{94B34FF5-0851-47A9-892D-7E45457727FB}" srcOrd="3" destOrd="0" parTransId="{07D91AF5-00EB-49EA-97A4-B88DCC0D7CCF}" sibTransId="{7B0E74B0-349E-4E10-A092-DF27608EE00C}"/>
    <dgm:cxn modelId="{8DDE45CF-10EA-4348-B679-49C304CA6AE8}" type="presOf" srcId="{CC43F7C1-71B0-4846-98AB-741D4E97B415}" destId="{57FA038D-1614-454E-B20A-EE563A1F6D11}" srcOrd="0" destOrd="2" presId="urn:microsoft.com/office/officeart/2005/8/layout/hChevron3"/>
    <dgm:cxn modelId="{6CC175D7-318F-49A7-BB26-E1E511A5B997}" type="presOf" srcId="{E96D30E9-7D90-4D39-B35E-A02F99F80D7E}" destId="{57FA038D-1614-454E-B20A-EE563A1F6D11}" srcOrd="0" destOrd="3" presId="urn:microsoft.com/office/officeart/2005/8/layout/hChevron3"/>
    <dgm:cxn modelId="{99CCEBF3-B279-49F8-93C1-DAB0BFC6FC2C}" type="presOf" srcId="{19DD1CB0-6DA0-4E0D-A8E9-2E53C4D879F5}" destId="{57FA038D-1614-454E-B20A-EE563A1F6D11}" srcOrd="0" destOrd="0" presId="urn:microsoft.com/office/officeart/2005/8/layout/hChevron3"/>
    <dgm:cxn modelId="{53A386F7-88DE-41A7-A943-2CBEF184F960}" type="presOf" srcId="{303A0732-7B97-4A95-94E5-AAE6B2F83B59}" destId="{57FA038D-1614-454E-B20A-EE563A1F6D11}" srcOrd="0" destOrd="1" presId="urn:microsoft.com/office/officeart/2005/8/layout/hChevron3"/>
    <dgm:cxn modelId="{DFE194F9-B66E-4E0B-9651-D4428931EDAA}" srcId="{19DD1CB0-6DA0-4E0D-A8E9-2E53C4D879F5}" destId="{CC43F7C1-71B0-4846-98AB-741D4E97B415}" srcOrd="1" destOrd="0" parTransId="{FEECC1BD-3F5C-4D1E-AA09-DF12F769C891}" sibTransId="{B14CA8D9-4F3A-41E8-8C7D-00AE67722FE4}"/>
    <dgm:cxn modelId="{C1606EA2-7477-4372-9181-DBE9DA3A3AD1}" type="presParOf" srcId="{4621BD09-646B-4543-9081-048C44180FC4}" destId="{57FA038D-1614-454E-B20A-EE563A1F6D11}" srcOrd="0" destOrd="0" presId="urn:microsoft.com/office/officeart/2005/8/layout/hChevron3"/>
    <dgm:cxn modelId="{99D80C4E-7611-44D9-8C36-C6B47710A741}" type="presParOf" srcId="{4621BD09-646B-4543-9081-048C44180FC4}" destId="{C67ACDF6-970D-44AA-85D7-F8900CA0B36E}" srcOrd="1" destOrd="0" presId="urn:microsoft.com/office/officeart/2005/8/layout/hChevron3"/>
    <dgm:cxn modelId="{9A44632F-EF0A-429D-B9FC-AD74E2390474}" type="presParOf" srcId="{4621BD09-646B-4543-9081-048C44180FC4}" destId="{D852C835-76CA-406F-994D-1488826DF5D1}" srcOrd="2" destOrd="0" presId="urn:microsoft.com/office/officeart/2005/8/layout/hChevron3"/>
    <dgm:cxn modelId="{F6F793C4-E7FA-4475-A8ED-0A2EAE1294D7}" type="presParOf" srcId="{4621BD09-646B-4543-9081-048C44180FC4}" destId="{D3FAC1B4-0767-439B-BD10-3E61DC827487}" srcOrd="3" destOrd="0" presId="urn:microsoft.com/office/officeart/2005/8/layout/hChevron3"/>
    <dgm:cxn modelId="{5E10B2BD-3B47-44DF-B372-8CC3B27B9814}" type="presParOf" srcId="{4621BD09-646B-4543-9081-048C44180FC4}" destId="{82F63DC6-6762-4B0B-B7FA-556E7EC80A0D}" srcOrd="4" destOrd="0" presId="urn:microsoft.com/office/officeart/2005/8/layout/hChevron3"/>
    <dgm:cxn modelId="{12FFBBD3-BC6A-48B0-ACA1-368CBD540553}" type="presParOf" srcId="{4621BD09-646B-4543-9081-048C44180FC4}" destId="{6071DAEF-C0D9-4978-B2AF-94A8E256502A}" srcOrd="5" destOrd="0" presId="urn:microsoft.com/office/officeart/2005/8/layout/hChevron3"/>
    <dgm:cxn modelId="{FD42044F-A388-4AA4-8135-EDB1BA0B4304}" type="presParOf" srcId="{4621BD09-646B-4543-9081-048C44180FC4}" destId="{ECB944F3-1756-4FD4-B8EA-D1688A7F2452}" srcOrd="6"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70CB3C-0486-40F6-8FDE-697016795AF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E686E86C-266E-4DCF-983C-73D41649B2D4}">
      <dgm:prSet/>
      <dgm:spPr/>
      <dgm:t>
        <a:bodyPr/>
        <a:lstStyle/>
        <a:p>
          <a:r>
            <a:rPr lang="en-GB" b="0" i="0" dirty="0"/>
            <a:t>Emotional and cultural intelligence are essential for effective leadership in today’s interconnected, multicultural world (Goleman, 1990; Earley &amp; Ang, 2003).</a:t>
          </a:r>
          <a:endParaRPr lang="en-US" dirty="0"/>
        </a:p>
      </dgm:t>
    </dgm:pt>
    <dgm:pt modelId="{7B043C4A-1071-472F-8408-3D5098BE119A}" type="parTrans" cxnId="{04A597FB-F5F7-4E2C-ACAF-41DAA5414161}">
      <dgm:prSet/>
      <dgm:spPr/>
      <dgm:t>
        <a:bodyPr/>
        <a:lstStyle/>
        <a:p>
          <a:endParaRPr lang="en-US"/>
        </a:p>
      </dgm:t>
    </dgm:pt>
    <dgm:pt modelId="{878D8B4B-5073-4719-ABF6-D7F9E2DC18D6}" type="sibTrans" cxnId="{04A597FB-F5F7-4E2C-ACAF-41DAA5414161}">
      <dgm:prSet/>
      <dgm:spPr/>
      <dgm:t>
        <a:bodyPr/>
        <a:lstStyle/>
        <a:p>
          <a:endParaRPr lang="en-US"/>
        </a:p>
      </dgm:t>
    </dgm:pt>
    <dgm:pt modelId="{8BAB55FE-3E71-42CA-A6C3-5D171568CDE0}">
      <dgm:prSet/>
      <dgm:spPr/>
      <dgm:t>
        <a:bodyPr/>
        <a:lstStyle/>
        <a:p>
          <a:r>
            <a:rPr lang="en-GB" b="0" i="0"/>
            <a:t>These skills foster trust, motivate teams, and drive innovation.</a:t>
          </a:r>
          <a:endParaRPr lang="en-US"/>
        </a:p>
      </dgm:t>
    </dgm:pt>
    <dgm:pt modelId="{C5320661-A08B-4CD0-A000-E089200A9ABC}" type="parTrans" cxnId="{7FF2B4BE-8181-42AE-A016-6EE618FB85FB}">
      <dgm:prSet/>
      <dgm:spPr/>
      <dgm:t>
        <a:bodyPr/>
        <a:lstStyle/>
        <a:p>
          <a:endParaRPr lang="en-US"/>
        </a:p>
      </dgm:t>
    </dgm:pt>
    <dgm:pt modelId="{8C3BD239-ECC1-4D76-8BC3-BDCC536F91F1}" type="sibTrans" cxnId="{7FF2B4BE-8181-42AE-A016-6EE618FB85FB}">
      <dgm:prSet/>
      <dgm:spPr/>
      <dgm:t>
        <a:bodyPr/>
        <a:lstStyle/>
        <a:p>
          <a:endParaRPr lang="en-US"/>
        </a:p>
      </dgm:t>
    </dgm:pt>
    <dgm:pt modelId="{3B5425E0-8C9A-401B-81AD-705BB4D7D41C}">
      <dgm:prSet/>
      <dgm:spPr/>
      <dgm:t>
        <a:bodyPr/>
        <a:lstStyle/>
        <a:p>
          <a:r>
            <a:rPr lang="en-GB" b="0" i="0"/>
            <a:t>Leaders who invest in developing EI and CQ create resilient, inclusive, and high-performing organizations.</a:t>
          </a:r>
          <a:endParaRPr lang="en-US"/>
        </a:p>
      </dgm:t>
    </dgm:pt>
    <dgm:pt modelId="{D3A44A46-2423-4CCE-9783-E4D322D46631}" type="parTrans" cxnId="{966245F8-633F-41E0-BFD1-E4622841A928}">
      <dgm:prSet/>
      <dgm:spPr/>
      <dgm:t>
        <a:bodyPr/>
        <a:lstStyle/>
        <a:p>
          <a:endParaRPr lang="en-US"/>
        </a:p>
      </dgm:t>
    </dgm:pt>
    <dgm:pt modelId="{5F9FBCAD-C8C9-4E89-9148-FAF010D97BA2}" type="sibTrans" cxnId="{966245F8-633F-41E0-BFD1-E4622841A928}">
      <dgm:prSet/>
      <dgm:spPr/>
      <dgm:t>
        <a:bodyPr/>
        <a:lstStyle/>
        <a:p>
          <a:endParaRPr lang="en-US"/>
        </a:p>
      </dgm:t>
    </dgm:pt>
    <dgm:pt modelId="{FF945932-E15E-40C0-A724-BD873B32C845}">
      <dgm:prSet/>
      <dgm:spPr/>
      <dgm:t>
        <a:bodyPr/>
        <a:lstStyle/>
        <a:p>
          <a:r>
            <a:rPr lang="en-GB" b="0" i="0"/>
            <a:t>Incorporating these competencies into leadership development is key to gaining a sustainable competitive advantage.</a:t>
          </a:r>
          <a:endParaRPr lang="en-US"/>
        </a:p>
      </dgm:t>
    </dgm:pt>
    <dgm:pt modelId="{A77D01B0-D681-483C-84C5-C0D2C0F65B5B}" type="parTrans" cxnId="{A0AFBDF2-6E8F-4BD9-9549-12D0296A7FA6}">
      <dgm:prSet/>
      <dgm:spPr/>
      <dgm:t>
        <a:bodyPr/>
        <a:lstStyle/>
        <a:p>
          <a:endParaRPr lang="en-US"/>
        </a:p>
      </dgm:t>
    </dgm:pt>
    <dgm:pt modelId="{6AC27E62-6F78-4673-BD76-05844E9AB961}" type="sibTrans" cxnId="{A0AFBDF2-6E8F-4BD9-9549-12D0296A7FA6}">
      <dgm:prSet/>
      <dgm:spPr/>
      <dgm:t>
        <a:bodyPr/>
        <a:lstStyle/>
        <a:p>
          <a:endParaRPr lang="en-US"/>
        </a:p>
      </dgm:t>
    </dgm:pt>
    <dgm:pt modelId="{CFBC2A15-EA46-436F-A0C4-2CCDF8E87F89}" type="pres">
      <dgm:prSet presAssocID="{6770CB3C-0486-40F6-8FDE-697016795AF4}" presName="outerComposite" presStyleCnt="0">
        <dgm:presLayoutVars>
          <dgm:chMax val="5"/>
          <dgm:dir/>
          <dgm:resizeHandles val="exact"/>
        </dgm:presLayoutVars>
      </dgm:prSet>
      <dgm:spPr/>
    </dgm:pt>
    <dgm:pt modelId="{30EE7EC7-8C3B-4CBB-9B44-6739AC10E656}" type="pres">
      <dgm:prSet presAssocID="{6770CB3C-0486-40F6-8FDE-697016795AF4}" presName="dummyMaxCanvas" presStyleCnt="0">
        <dgm:presLayoutVars/>
      </dgm:prSet>
      <dgm:spPr/>
    </dgm:pt>
    <dgm:pt modelId="{B06A5B6F-2F00-4DB9-BE45-11937A0F783D}" type="pres">
      <dgm:prSet presAssocID="{6770CB3C-0486-40F6-8FDE-697016795AF4}" presName="FourNodes_1" presStyleLbl="node1" presStyleIdx="0" presStyleCnt="4">
        <dgm:presLayoutVars>
          <dgm:bulletEnabled val="1"/>
        </dgm:presLayoutVars>
      </dgm:prSet>
      <dgm:spPr/>
    </dgm:pt>
    <dgm:pt modelId="{11F58B3C-7DDF-4C31-8999-4AF9776845BE}" type="pres">
      <dgm:prSet presAssocID="{6770CB3C-0486-40F6-8FDE-697016795AF4}" presName="FourNodes_2" presStyleLbl="node1" presStyleIdx="1" presStyleCnt="4">
        <dgm:presLayoutVars>
          <dgm:bulletEnabled val="1"/>
        </dgm:presLayoutVars>
      </dgm:prSet>
      <dgm:spPr/>
    </dgm:pt>
    <dgm:pt modelId="{E68CDE38-7792-49DC-9259-651EF1A5CA3A}" type="pres">
      <dgm:prSet presAssocID="{6770CB3C-0486-40F6-8FDE-697016795AF4}" presName="FourNodes_3" presStyleLbl="node1" presStyleIdx="2" presStyleCnt="4">
        <dgm:presLayoutVars>
          <dgm:bulletEnabled val="1"/>
        </dgm:presLayoutVars>
      </dgm:prSet>
      <dgm:spPr/>
    </dgm:pt>
    <dgm:pt modelId="{5506AF52-23FB-40BA-8F71-600539163704}" type="pres">
      <dgm:prSet presAssocID="{6770CB3C-0486-40F6-8FDE-697016795AF4}" presName="FourNodes_4" presStyleLbl="node1" presStyleIdx="3" presStyleCnt="4">
        <dgm:presLayoutVars>
          <dgm:bulletEnabled val="1"/>
        </dgm:presLayoutVars>
      </dgm:prSet>
      <dgm:spPr/>
    </dgm:pt>
    <dgm:pt modelId="{A31333A3-B8AF-43DC-911F-D0A91FD1F35C}" type="pres">
      <dgm:prSet presAssocID="{6770CB3C-0486-40F6-8FDE-697016795AF4}" presName="FourConn_1-2" presStyleLbl="fgAccFollowNode1" presStyleIdx="0" presStyleCnt="3">
        <dgm:presLayoutVars>
          <dgm:bulletEnabled val="1"/>
        </dgm:presLayoutVars>
      </dgm:prSet>
      <dgm:spPr/>
    </dgm:pt>
    <dgm:pt modelId="{22534E09-7ED8-41F3-88CE-D1852AF411C6}" type="pres">
      <dgm:prSet presAssocID="{6770CB3C-0486-40F6-8FDE-697016795AF4}" presName="FourConn_2-3" presStyleLbl="fgAccFollowNode1" presStyleIdx="1" presStyleCnt="3">
        <dgm:presLayoutVars>
          <dgm:bulletEnabled val="1"/>
        </dgm:presLayoutVars>
      </dgm:prSet>
      <dgm:spPr/>
    </dgm:pt>
    <dgm:pt modelId="{269E4A06-38C9-496E-A217-D932D104D7B8}" type="pres">
      <dgm:prSet presAssocID="{6770CB3C-0486-40F6-8FDE-697016795AF4}" presName="FourConn_3-4" presStyleLbl="fgAccFollowNode1" presStyleIdx="2" presStyleCnt="3">
        <dgm:presLayoutVars>
          <dgm:bulletEnabled val="1"/>
        </dgm:presLayoutVars>
      </dgm:prSet>
      <dgm:spPr/>
    </dgm:pt>
    <dgm:pt modelId="{799641E7-E36C-40B5-A5F1-8176F2A4D7C2}" type="pres">
      <dgm:prSet presAssocID="{6770CB3C-0486-40F6-8FDE-697016795AF4}" presName="FourNodes_1_text" presStyleLbl="node1" presStyleIdx="3" presStyleCnt="4">
        <dgm:presLayoutVars>
          <dgm:bulletEnabled val="1"/>
        </dgm:presLayoutVars>
      </dgm:prSet>
      <dgm:spPr/>
    </dgm:pt>
    <dgm:pt modelId="{9415F600-BC52-4897-BDC1-95C93F4BE20A}" type="pres">
      <dgm:prSet presAssocID="{6770CB3C-0486-40F6-8FDE-697016795AF4}" presName="FourNodes_2_text" presStyleLbl="node1" presStyleIdx="3" presStyleCnt="4">
        <dgm:presLayoutVars>
          <dgm:bulletEnabled val="1"/>
        </dgm:presLayoutVars>
      </dgm:prSet>
      <dgm:spPr/>
    </dgm:pt>
    <dgm:pt modelId="{078B2378-FB62-4DFC-877A-640917977840}" type="pres">
      <dgm:prSet presAssocID="{6770CB3C-0486-40F6-8FDE-697016795AF4}" presName="FourNodes_3_text" presStyleLbl="node1" presStyleIdx="3" presStyleCnt="4">
        <dgm:presLayoutVars>
          <dgm:bulletEnabled val="1"/>
        </dgm:presLayoutVars>
      </dgm:prSet>
      <dgm:spPr/>
    </dgm:pt>
    <dgm:pt modelId="{B9C690C4-83BD-435D-A693-96438D98E83D}" type="pres">
      <dgm:prSet presAssocID="{6770CB3C-0486-40F6-8FDE-697016795AF4}" presName="FourNodes_4_text" presStyleLbl="node1" presStyleIdx="3" presStyleCnt="4">
        <dgm:presLayoutVars>
          <dgm:bulletEnabled val="1"/>
        </dgm:presLayoutVars>
      </dgm:prSet>
      <dgm:spPr/>
    </dgm:pt>
  </dgm:ptLst>
  <dgm:cxnLst>
    <dgm:cxn modelId="{8A2B9400-EA3C-4AEB-822C-1D597D74EFB7}" type="presOf" srcId="{8C3BD239-ECC1-4D76-8BC3-BDCC536F91F1}" destId="{22534E09-7ED8-41F3-88CE-D1852AF411C6}" srcOrd="0" destOrd="0" presId="urn:microsoft.com/office/officeart/2005/8/layout/vProcess5"/>
    <dgm:cxn modelId="{C1849705-C6C7-472A-A030-5B7C3836F53D}" type="presOf" srcId="{E686E86C-266E-4DCF-983C-73D41649B2D4}" destId="{799641E7-E36C-40B5-A5F1-8176F2A4D7C2}" srcOrd="1" destOrd="0" presId="urn:microsoft.com/office/officeart/2005/8/layout/vProcess5"/>
    <dgm:cxn modelId="{859B9A28-1649-4DCF-A46B-2624E0482624}" type="presOf" srcId="{6770CB3C-0486-40F6-8FDE-697016795AF4}" destId="{CFBC2A15-EA46-436F-A0C4-2CCDF8E87F89}" srcOrd="0" destOrd="0" presId="urn:microsoft.com/office/officeart/2005/8/layout/vProcess5"/>
    <dgm:cxn modelId="{9DE4A65D-7509-42A3-BB17-6F2395B2CB76}" type="presOf" srcId="{8BAB55FE-3E71-42CA-A6C3-5D171568CDE0}" destId="{9415F600-BC52-4897-BDC1-95C93F4BE20A}" srcOrd="1" destOrd="0" presId="urn:microsoft.com/office/officeart/2005/8/layout/vProcess5"/>
    <dgm:cxn modelId="{17695D60-CD0A-4489-93D8-EDD91CFC2CB0}" type="presOf" srcId="{5F9FBCAD-C8C9-4E89-9148-FAF010D97BA2}" destId="{269E4A06-38C9-496E-A217-D932D104D7B8}" srcOrd="0" destOrd="0" presId="urn:microsoft.com/office/officeart/2005/8/layout/vProcess5"/>
    <dgm:cxn modelId="{3D9CEA45-1F24-494D-B184-47BBF412FCF6}" type="presOf" srcId="{E686E86C-266E-4DCF-983C-73D41649B2D4}" destId="{B06A5B6F-2F00-4DB9-BE45-11937A0F783D}" srcOrd="0" destOrd="0" presId="urn:microsoft.com/office/officeart/2005/8/layout/vProcess5"/>
    <dgm:cxn modelId="{57C8DF46-6624-4AEC-A5BE-83A7FE0F109B}" type="presOf" srcId="{3B5425E0-8C9A-401B-81AD-705BB4D7D41C}" destId="{E68CDE38-7792-49DC-9259-651EF1A5CA3A}" srcOrd="0" destOrd="0" presId="urn:microsoft.com/office/officeart/2005/8/layout/vProcess5"/>
    <dgm:cxn modelId="{EE533C6B-0A55-4327-9216-3165E21DD0C8}" type="presOf" srcId="{FF945932-E15E-40C0-A724-BD873B32C845}" destId="{B9C690C4-83BD-435D-A693-96438D98E83D}" srcOrd="1" destOrd="0" presId="urn:microsoft.com/office/officeart/2005/8/layout/vProcess5"/>
    <dgm:cxn modelId="{41845C56-FA41-41B9-B4FA-460B924BD7E2}" type="presOf" srcId="{8BAB55FE-3E71-42CA-A6C3-5D171568CDE0}" destId="{11F58B3C-7DDF-4C31-8999-4AF9776845BE}" srcOrd="0" destOrd="0" presId="urn:microsoft.com/office/officeart/2005/8/layout/vProcess5"/>
    <dgm:cxn modelId="{7C9D9091-E433-45A4-B978-B7B8120740C0}" type="presOf" srcId="{3B5425E0-8C9A-401B-81AD-705BB4D7D41C}" destId="{078B2378-FB62-4DFC-877A-640917977840}" srcOrd="1" destOrd="0" presId="urn:microsoft.com/office/officeart/2005/8/layout/vProcess5"/>
    <dgm:cxn modelId="{9B948A9B-6E8C-4870-9E70-74844250BF1C}" type="presOf" srcId="{FF945932-E15E-40C0-A724-BD873B32C845}" destId="{5506AF52-23FB-40BA-8F71-600539163704}" srcOrd="0" destOrd="0" presId="urn:microsoft.com/office/officeart/2005/8/layout/vProcess5"/>
    <dgm:cxn modelId="{7FF2B4BE-8181-42AE-A016-6EE618FB85FB}" srcId="{6770CB3C-0486-40F6-8FDE-697016795AF4}" destId="{8BAB55FE-3E71-42CA-A6C3-5D171568CDE0}" srcOrd="1" destOrd="0" parTransId="{C5320661-A08B-4CD0-A000-E089200A9ABC}" sibTransId="{8C3BD239-ECC1-4D76-8BC3-BDCC536F91F1}"/>
    <dgm:cxn modelId="{08320CCD-6963-47F0-9960-266ED18643AB}" type="presOf" srcId="{878D8B4B-5073-4719-ABF6-D7F9E2DC18D6}" destId="{A31333A3-B8AF-43DC-911F-D0A91FD1F35C}" srcOrd="0" destOrd="0" presId="urn:microsoft.com/office/officeart/2005/8/layout/vProcess5"/>
    <dgm:cxn modelId="{A0AFBDF2-6E8F-4BD9-9549-12D0296A7FA6}" srcId="{6770CB3C-0486-40F6-8FDE-697016795AF4}" destId="{FF945932-E15E-40C0-A724-BD873B32C845}" srcOrd="3" destOrd="0" parTransId="{A77D01B0-D681-483C-84C5-C0D2C0F65B5B}" sibTransId="{6AC27E62-6F78-4673-BD76-05844E9AB961}"/>
    <dgm:cxn modelId="{966245F8-633F-41E0-BFD1-E4622841A928}" srcId="{6770CB3C-0486-40F6-8FDE-697016795AF4}" destId="{3B5425E0-8C9A-401B-81AD-705BB4D7D41C}" srcOrd="2" destOrd="0" parTransId="{D3A44A46-2423-4CCE-9783-E4D322D46631}" sibTransId="{5F9FBCAD-C8C9-4E89-9148-FAF010D97BA2}"/>
    <dgm:cxn modelId="{04A597FB-F5F7-4E2C-ACAF-41DAA5414161}" srcId="{6770CB3C-0486-40F6-8FDE-697016795AF4}" destId="{E686E86C-266E-4DCF-983C-73D41649B2D4}" srcOrd="0" destOrd="0" parTransId="{7B043C4A-1071-472F-8408-3D5098BE119A}" sibTransId="{878D8B4B-5073-4719-ABF6-D7F9E2DC18D6}"/>
    <dgm:cxn modelId="{E35DAE3A-C417-45F2-99E0-09BFB49CB447}" type="presParOf" srcId="{CFBC2A15-EA46-436F-A0C4-2CCDF8E87F89}" destId="{30EE7EC7-8C3B-4CBB-9B44-6739AC10E656}" srcOrd="0" destOrd="0" presId="urn:microsoft.com/office/officeart/2005/8/layout/vProcess5"/>
    <dgm:cxn modelId="{1A8829F7-6302-4789-BC20-5A68DB24166F}" type="presParOf" srcId="{CFBC2A15-EA46-436F-A0C4-2CCDF8E87F89}" destId="{B06A5B6F-2F00-4DB9-BE45-11937A0F783D}" srcOrd="1" destOrd="0" presId="urn:microsoft.com/office/officeart/2005/8/layout/vProcess5"/>
    <dgm:cxn modelId="{0D5AD29E-E214-4744-8AB6-060055DF1B4D}" type="presParOf" srcId="{CFBC2A15-EA46-436F-A0C4-2CCDF8E87F89}" destId="{11F58B3C-7DDF-4C31-8999-4AF9776845BE}" srcOrd="2" destOrd="0" presId="urn:microsoft.com/office/officeart/2005/8/layout/vProcess5"/>
    <dgm:cxn modelId="{A8DCD6C8-A45E-4405-AB49-ABAB8EE8ACCA}" type="presParOf" srcId="{CFBC2A15-EA46-436F-A0C4-2CCDF8E87F89}" destId="{E68CDE38-7792-49DC-9259-651EF1A5CA3A}" srcOrd="3" destOrd="0" presId="urn:microsoft.com/office/officeart/2005/8/layout/vProcess5"/>
    <dgm:cxn modelId="{FB09F39D-E4E9-4F5E-8755-992EE3E79799}" type="presParOf" srcId="{CFBC2A15-EA46-436F-A0C4-2CCDF8E87F89}" destId="{5506AF52-23FB-40BA-8F71-600539163704}" srcOrd="4" destOrd="0" presId="urn:microsoft.com/office/officeart/2005/8/layout/vProcess5"/>
    <dgm:cxn modelId="{8371EC4E-36DD-4C21-851B-8957F81B2059}" type="presParOf" srcId="{CFBC2A15-EA46-436F-A0C4-2CCDF8E87F89}" destId="{A31333A3-B8AF-43DC-911F-D0A91FD1F35C}" srcOrd="5" destOrd="0" presId="urn:microsoft.com/office/officeart/2005/8/layout/vProcess5"/>
    <dgm:cxn modelId="{6D54F705-F8D1-4585-B762-41FE94B2B4ED}" type="presParOf" srcId="{CFBC2A15-EA46-436F-A0C4-2CCDF8E87F89}" destId="{22534E09-7ED8-41F3-88CE-D1852AF411C6}" srcOrd="6" destOrd="0" presId="urn:microsoft.com/office/officeart/2005/8/layout/vProcess5"/>
    <dgm:cxn modelId="{BE748916-C602-4D13-95A3-31D30838FE28}" type="presParOf" srcId="{CFBC2A15-EA46-436F-A0C4-2CCDF8E87F89}" destId="{269E4A06-38C9-496E-A217-D932D104D7B8}" srcOrd="7" destOrd="0" presId="urn:microsoft.com/office/officeart/2005/8/layout/vProcess5"/>
    <dgm:cxn modelId="{C4FFDBDE-AA80-445A-9A38-452DD58262CA}" type="presParOf" srcId="{CFBC2A15-EA46-436F-A0C4-2CCDF8E87F89}" destId="{799641E7-E36C-40B5-A5F1-8176F2A4D7C2}" srcOrd="8" destOrd="0" presId="urn:microsoft.com/office/officeart/2005/8/layout/vProcess5"/>
    <dgm:cxn modelId="{8BD84AA7-F3A3-4914-B1D8-3C064F2EAF72}" type="presParOf" srcId="{CFBC2A15-EA46-436F-A0C4-2CCDF8E87F89}" destId="{9415F600-BC52-4897-BDC1-95C93F4BE20A}" srcOrd="9" destOrd="0" presId="urn:microsoft.com/office/officeart/2005/8/layout/vProcess5"/>
    <dgm:cxn modelId="{28C6D351-62D0-4898-AE48-47881629BDF0}" type="presParOf" srcId="{CFBC2A15-EA46-436F-A0C4-2CCDF8E87F89}" destId="{078B2378-FB62-4DFC-877A-640917977840}" srcOrd="10" destOrd="0" presId="urn:microsoft.com/office/officeart/2005/8/layout/vProcess5"/>
    <dgm:cxn modelId="{0AC3DB29-7D9B-45A4-A917-4DDBF8050963}" type="presParOf" srcId="{CFBC2A15-EA46-436F-A0C4-2CCDF8E87F89}" destId="{B9C690C4-83BD-435D-A693-96438D98E83D}"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FA038D-1614-454E-B20A-EE563A1F6D11}">
      <dsp:nvSpPr>
        <dsp:cNvPr id="0" name=""/>
        <dsp:cNvSpPr/>
      </dsp:nvSpPr>
      <dsp:spPr>
        <a:xfrm>
          <a:off x="3132" y="612951"/>
          <a:ext cx="3142808" cy="2514246"/>
        </a:xfrm>
        <a:prstGeom prst="homePlate">
          <a:avLst>
            <a:gd name="adj" fmla="val 2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871" tIns="40640" rIns="443485" bIns="40640" numCol="1" spcCol="1270" anchor="t" anchorCtr="0">
          <a:noAutofit/>
        </a:bodyPr>
        <a:lstStyle/>
        <a:p>
          <a:pPr marL="0" lvl="0" indent="0" algn="l" defTabSz="711200">
            <a:lnSpc>
              <a:spcPct val="90000"/>
            </a:lnSpc>
            <a:spcBef>
              <a:spcPct val="0"/>
            </a:spcBef>
            <a:spcAft>
              <a:spcPct val="35000"/>
            </a:spcAft>
            <a:buNone/>
          </a:pPr>
          <a:r>
            <a:rPr lang="en-GB" sz="1600" b="1" i="0" kern="1200" dirty="0"/>
            <a:t>Four Stages (Livermore, 2015):</a:t>
          </a:r>
          <a:endParaRPr lang="en-US" sz="1600" kern="1200" dirty="0"/>
        </a:p>
        <a:p>
          <a:pPr marL="114300" lvl="1" indent="-114300" algn="l" defTabSz="533400">
            <a:lnSpc>
              <a:spcPct val="90000"/>
            </a:lnSpc>
            <a:spcBef>
              <a:spcPct val="0"/>
            </a:spcBef>
            <a:spcAft>
              <a:spcPct val="15000"/>
            </a:spcAft>
            <a:buChar char="•"/>
          </a:pPr>
          <a:r>
            <a:rPr lang="en-GB" sz="1200" b="1" i="0" kern="1200"/>
            <a:t>Awareness:</a:t>
          </a:r>
          <a:r>
            <a:rPr lang="en-GB" sz="1200" b="0" i="0" kern="1200"/>
            <a:t> Recognizing that cultural differences exist.</a:t>
          </a:r>
          <a:endParaRPr lang="en-US" sz="1200" kern="1200"/>
        </a:p>
        <a:p>
          <a:pPr marL="114300" lvl="1" indent="-114300" algn="l" defTabSz="533400">
            <a:lnSpc>
              <a:spcPct val="90000"/>
            </a:lnSpc>
            <a:spcBef>
              <a:spcPct val="0"/>
            </a:spcBef>
            <a:spcAft>
              <a:spcPct val="15000"/>
            </a:spcAft>
            <a:buChar char="•"/>
          </a:pPr>
          <a:r>
            <a:rPr lang="en-GB" sz="1200" b="1" i="0" kern="1200"/>
            <a:t>Knowledge:</a:t>
          </a:r>
          <a:r>
            <a:rPr lang="en-GB" sz="1200" b="0" i="0" kern="1200"/>
            <a:t> Learning about specific cultural norms and practices.</a:t>
          </a:r>
          <a:endParaRPr lang="en-US" sz="1200" kern="1200"/>
        </a:p>
        <a:p>
          <a:pPr marL="114300" lvl="1" indent="-114300" algn="l" defTabSz="533400">
            <a:lnSpc>
              <a:spcPct val="90000"/>
            </a:lnSpc>
            <a:spcBef>
              <a:spcPct val="0"/>
            </a:spcBef>
            <a:spcAft>
              <a:spcPct val="15000"/>
            </a:spcAft>
            <a:buChar char="•"/>
          </a:pPr>
          <a:r>
            <a:rPr lang="en-GB" sz="1200" b="1" i="0" kern="1200"/>
            <a:t>Strategy:</a:t>
          </a:r>
          <a:r>
            <a:rPr lang="en-GB" sz="1200" b="0" i="0" kern="1200"/>
            <a:t> Developing plans to approach intercultural interactions.</a:t>
          </a:r>
          <a:endParaRPr lang="en-US" sz="1200" kern="1200"/>
        </a:p>
        <a:p>
          <a:pPr marL="114300" lvl="1" indent="-114300" algn="l" defTabSz="533400">
            <a:lnSpc>
              <a:spcPct val="90000"/>
            </a:lnSpc>
            <a:spcBef>
              <a:spcPct val="0"/>
            </a:spcBef>
            <a:spcAft>
              <a:spcPct val="15000"/>
            </a:spcAft>
            <a:buChar char="•"/>
          </a:pPr>
          <a:r>
            <a:rPr lang="en-GB" sz="1200" b="1" i="0" kern="1200"/>
            <a:t>Action:</a:t>
          </a:r>
          <a:r>
            <a:rPr lang="en-GB" sz="1200" b="0" i="0" kern="1200"/>
            <a:t> Applying behaviors that respect and adapt to different cultural contexts.</a:t>
          </a:r>
          <a:endParaRPr lang="en-US" sz="1200" kern="1200"/>
        </a:p>
      </dsp:txBody>
      <dsp:txXfrm>
        <a:off x="3132" y="612951"/>
        <a:ext cx="2828527" cy="2514246"/>
      </dsp:txXfrm>
    </dsp:sp>
    <dsp:sp modelId="{D852C835-76CA-406F-994D-1488826DF5D1}">
      <dsp:nvSpPr>
        <dsp:cNvPr id="0" name=""/>
        <dsp:cNvSpPr/>
      </dsp:nvSpPr>
      <dsp:spPr>
        <a:xfrm>
          <a:off x="2517378" y="612951"/>
          <a:ext cx="3142808" cy="2514246"/>
        </a:xfrm>
        <a:prstGeom prst="chevron">
          <a:avLst>
            <a:gd name="adj" fmla="val 25000"/>
          </a:avLst>
        </a:prstGeom>
        <a:solidFill>
          <a:schemeClr val="accent2">
            <a:hueOff val="-135738"/>
            <a:satOff val="-1163"/>
            <a:lumOff val="-77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871" tIns="40640" rIns="110871" bIns="40640" numCol="1" spcCol="1270" anchor="t" anchorCtr="0">
          <a:noAutofit/>
        </a:bodyPr>
        <a:lstStyle/>
        <a:p>
          <a:pPr marL="0" lvl="0" indent="0" algn="l" defTabSz="711200">
            <a:lnSpc>
              <a:spcPct val="90000"/>
            </a:lnSpc>
            <a:spcBef>
              <a:spcPct val="0"/>
            </a:spcBef>
            <a:spcAft>
              <a:spcPct val="35000"/>
            </a:spcAft>
            <a:buNone/>
          </a:pPr>
          <a:r>
            <a:rPr lang="en-GB" sz="1600" b="1" i="0" kern="1200"/>
            <a:t>Advantages:</a:t>
          </a:r>
          <a:endParaRPr lang="en-US" sz="1600" kern="1200"/>
        </a:p>
        <a:p>
          <a:pPr marL="114300" lvl="1" indent="-114300" algn="l" defTabSz="533400">
            <a:lnSpc>
              <a:spcPct val="90000"/>
            </a:lnSpc>
            <a:spcBef>
              <a:spcPct val="0"/>
            </a:spcBef>
            <a:spcAft>
              <a:spcPct val="15000"/>
            </a:spcAft>
            <a:buChar char="•"/>
          </a:pPr>
          <a:r>
            <a:rPr lang="en-GB" sz="1200" b="0" i="0" kern="1200"/>
            <a:t>Provides a clear, actionable process.</a:t>
          </a:r>
          <a:endParaRPr lang="en-US" sz="1200" kern="1200"/>
        </a:p>
        <a:p>
          <a:pPr marL="114300" lvl="1" indent="-114300" algn="l" defTabSz="533400">
            <a:lnSpc>
              <a:spcPct val="90000"/>
            </a:lnSpc>
            <a:spcBef>
              <a:spcPct val="0"/>
            </a:spcBef>
            <a:spcAft>
              <a:spcPct val="15000"/>
            </a:spcAft>
            <a:buChar char="•"/>
          </a:pPr>
          <a:r>
            <a:rPr lang="en-GB" sz="1200" b="0" i="0" kern="1200"/>
            <a:t>Easily incorporated into leadership training programs.</a:t>
          </a:r>
          <a:endParaRPr lang="en-US" sz="1200" kern="1200"/>
        </a:p>
      </dsp:txBody>
      <dsp:txXfrm>
        <a:off x="3145940" y="612951"/>
        <a:ext cx="1885685" cy="2514246"/>
      </dsp:txXfrm>
    </dsp:sp>
    <dsp:sp modelId="{82F63DC6-6762-4B0B-B7FA-556E7EC80A0D}">
      <dsp:nvSpPr>
        <dsp:cNvPr id="0" name=""/>
        <dsp:cNvSpPr/>
      </dsp:nvSpPr>
      <dsp:spPr>
        <a:xfrm>
          <a:off x="5031625" y="612951"/>
          <a:ext cx="3142808" cy="2514246"/>
        </a:xfrm>
        <a:prstGeom prst="chevron">
          <a:avLst>
            <a:gd name="adj" fmla="val 25000"/>
          </a:avLst>
        </a:prstGeom>
        <a:solidFill>
          <a:schemeClr val="accent2">
            <a:hueOff val="-271475"/>
            <a:satOff val="-2327"/>
            <a:lumOff val="-154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871" tIns="40640" rIns="110871" bIns="40640" numCol="1" spcCol="1270" anchor="t" anchorCtr="0">
          <a:noAutofit/>
        </a:bodyPr>
        <a:lstStyle/>
        <a:p>
          <a:pPr marL="0" lvl="0" indent="0" algn="l" defTabSz="711200">
            <a:lnSpc>
              <a:spcPct val="90000"/>
            </a:lnSpc>
            <a:spcBef>
              <a:spcPct val="0"/>
            </a:spcBef>
            <a:spcAft>
              <a:spcPct val="35000"/>
            </a:spcAft>
            <a:buNone/>
          </a:pPr>
          <a:r>
            <a:rPr lang="en-GB" sz="1600" b="1" i="0" kern="1200"/>
            <a:t>Criticisms:</a:t>
          </a:r>
          <a:endParaRPr lang="en-US" sz="1600" kern="1200"/>
        </a:p>
        <a:p>
          <a:pPr marL="114300" lvl="1" indent="-114300" algn="l" defTabSz="533400">
            <a:lnSpc>
              <a:spcPct val="90000"/>
            </a:lnSpc>
            <a:spcBef>
              <a:spcPct val="0"/>
            </a:spcBef>
            <a:spcAft>
              <a:spcPct val="15000"/>
            </a:spcAft>
            <a:buChar char="•"/>
          </a:pPr>
          <a:r>
            <a:rPr lang="en-GB" sz="1200" b="0" i="0" kern="1200"/>
            <a:t>Might oversimplify the nuanced and evolving nature of culture.</a:t>
          </a:r>
          <a:endParaRPr lang="en-US" sz="1200" kern="1200"/>
        </a:p>
        <a:p>
          <a:pPr marL="114300" lvl="1" indent="-114300" algn="l" defTabSz="533400">
            <a:lnSpc>
              <a:spcPct val="90000"/>
            </a:lnSpc>
            <a:spcBef>
              <a:spcPct val="0"/>
            </a:spcBef>
            <a:spcAft>
              <a:spcPct val="15000"/>
            </a:spcAft>
            <a:buChar char="•"/>
          </a:pPr>
          <a:r>
            <a:rPr lang="en-GB" sz="1200" b="0" i="0" kern="1200"/>
            <a:t>Requires ongoing practice to stay effective.</a:t>
          </a:r>
          <a:endParaRPr lang="en-US" sz="1200" kern="1200"/>
        </a:p>
      </dsp:txBody>
      <dsp:txXfrm>
        <a:off x="5660187" y="612951"/>
        <a:ext cx="1885685" cy="2514246"/>
      </dsp:txXfrm>
    </dsp:sp>
    <dsp:sp modelId="{ECB944F3-1756-4FD4-B8EA-D1688A7F2452}">
      <dsp:nvSpPr>
        <dsp:cNvPr id="0" name=""/>
        <dsp:cNvSpPr/>
      </dsp:nvSpPr>
      <dsp:spPr>
        <a:xfrm>
          <a:off x="7545871" y="612951"/>
          <a:ext cx="3142808" cy="2514246"/>
        </a:xfrm>
        <a:prstGeom prst="chevron">
          <a:avLst>
            <a:gd name="adj" fmla="val 25000"/>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871" tIns="40640" rIns="110871" bIns="40640" numCol="1" spcCol="1270" anchor="ctr" anchorCtr="0">
          <a:noAutofit/>
        </a:bodyPr>
        <a:lstStyle/>
        <a:p>
          <a:pPr marL="0" lvl="0" indent="0" algn="ctr" defTabSz="711200">
            <a:lnSpc>
              <a:spcPct val="90000"/>
            </a:lnSpc>
            <a:spcBef>
              <a:spcPct val="0"/>
            </a:spcBef>
            <a:spcAft>
              <a:spcPct val="35000"/>
            </a:spcAft>
            <a:buNone/>
          </a:pPr>
          <a:r>
            <a:rPr lang="en-GB" sz="1600" b="0" i="1" kern="1200" dirty="0"/>
            <a:t>Livermore’s model supports deliberate development of cultural competence, helping leaders to navigate cultural differences with confidence (Livermore, 2015).</a:t>
          </a:r>
          <a:endParaRPr lang="en-US" sz="1600" kern="1200" dirty="0"/>
        </a:p>
      </dsp:txBody>
      <dsp:txXfrm>
        <a:off x="8174433" y="612951"/>
        <a:ext cx="1885685" cy="2514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6A5B6F-2F00-4DB9-BE45-11937A0F783D}">
      <dsp:nvSpPr>
        <dsp:cNvPr id="0" name=""/>
        <dsp:cNvSpPr/>
      </dsp:nvSpPr>
      <dsp:spPr>
        <a:xfrm>
          <a:off x="0" y="0"/>
          <a:ext cx="8553012" cy="822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dirty="0"/>
            <a:t>Emotional and cultural intelligence are essential for effective leadership in today’s interconnected, multicultural world (Goleman, 1990; Earley &amp; Ang, 2003).</a:t>
          </a:r>
          <a:endParaRPr lang="en-US" sz="1700" kern="1200" dirty="0"/>
        </a:p>
      </dsp:txBody>
      <dsp:txXfrm>
        <a:off x="24098" y="24098"/>
        <a:ext cx="7595647" cy="774581"/>
      </dsp:txXfrm>
    </dsp:sp>
    <dsp:sp modelId="{11F58B3C-7DDF-4C31-8999-4AF9776845BE}">
      <dsp:nvSpPr>
        <dsp:cNvPr id="0" name=""/>
        <dsp:cNvSpPr/>
      </dsp:nvSpPr>
      <dsp:spPr>
        <a:xfrm>
          <a:off x="716314" y="972372"/>
          <a:ext cx="8553012" cy="822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These skills foster trust, motivate teams, and drive innovation.</a:t>
          </a:r>
          <a:endParaRPr lang="en-US" sz="1700" kern="1200"/>
        </a:p>
      </dsp:txBody>
      <dsp:txXfrm>
        <a:off x="740412" y="996470"/>
        <a:ext cx="7253696" cy="774581"/>
      </dsp:txXfrm>
    </dsp:sp>
    <dsp:sp modelId="{E68CDE38-7792-49DC-9259-651EF1A5CA3A}">
      <dsp:nvSpPr>
        <dsp:cNvPr id="0" name=""/>
        <dsp:cNvSpPr/>
      </dsp:nvSpPr>
      <dsp:spPr>
        <a:xfrm>
          <a:off x="1421938" y="1944745"/>
          <a:ext cx="8553012" cy="822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Leaders who invest in developing EI and CQ create resilient, inclusive, and high-performing organizations.</a:t>
          </a:r>
          <a:endParaRPr lang="en-US" sz="1700" kern="1200"/>
        </a:p>
      </dsp:txBody>
      <dsp:txXfrm>
        <a:off x="1446036" y="1968843"/>
        <a:ext cx="7264387" cy="774581"/>
      </dsp:txXfrm>
    </dsp:sp>
    <dsp:sp modelId="{5506AF52-23FB-40BA-8F71-600539163704}">
      <dsp:nvSpPr>
        <dsp:cNvPr id="0" name=""/>
        <dsp:cNvSpPr/>
      </dsp:nvSpPr>
      <dsp:spPr>
        <a:xfrm>
          <a:off x="2138253" y="2917118"/>
          <a:ext cx="8553012" cy="822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Incorporating these competencies into leadership development is key to gaining a sustainable competitive advantage.</a:t>
          </a:r>
          <a:endParaRPr lang="en-US" sz="1700" kern="1200"/>
        </a:p>
      </dsp:txBody>
      <dsp:txXfrm>
        <a:off x="2162351" y="2941216"/>
        <a:ext cx="7253696" cy="774581"/>
      </dsp:txXfrm>
    </dsp:sp>
    <dsp:sp modelId="{A31333A3-B8AF-43DC-911F-D0A91FD1F35C}">
      <dsp:nvSpPr>
        <dsp:cNvPr id="0" name=""/>
        <dsp:cNvSpPr/>
      </dsp:nvSpPr>
      <dsp:spPr>
        <a:xfrm>
          <a:off x="8018206" y="630172"/>
          <a:ext cx="534805" cy="53480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138537" y="630172"/>
        <a:ext cx="294143" cy="402441"/>
      </dsp:txXfrm>
    </dsp:sp>
    <dsp:sp modelId="{22534E09-7ED8-41F3-88CE-D1852AF411C6}">
      <dsp:nvSpPr>
        <dsp:cNvPr id="0" name=""/>
        <dsp:cNvSpPr/>
      </dsp:nvSpPr>
      <dsp:spPr>
        <a:xfrm>
          <a:off x="8734521" y="1602545"/>
          <a:ext cx="534805" cy="53480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854852" y="1602545"/>
        <a:ext cx="294143" cy="402441"/>
      </dsp:txXfrm>
    </dsp:sp>
    <dsp:sp modelId="{269E4A06-38C9-496E-A217-D932D104D7B8}">
      <dsp:nvSpPr>
        <dsp:cNvPr id="0" name=""/>
        <dsp:cNvSpPr/>
      </dsp:nvSpPr>
      <dsp:spPr>
        <a:xfrm>
          <a:off x="9440145" y="2574918"/>
          <a:ext cx="534805" cy="53480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560476" y="2574918"/>
        <a:ext cx="294143" cy="402441"/>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B012EB-291D-4264-BE65-3C50A979ED7F}"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CA0463-F7E0-428C-9930-0B28C68D3994}" type="slidenum">
              <a:rPr lang="en-GB" smtClean="0"/>
              <a:t>‹#›</a:t>
            </a:fld>
            <a:endParaRPr lang="en-GB"/>
          </a:p>
        </p:txBody>
      </p:sp>
    </p:spTree>
    <p:extLst>
      <p:ext uri="{BB962C8B-B14F-4D97-AF65-F5344CB8AC3E}">
        <p14:creationId xmlns:p14="http://schemas.microsoft.com/office/powerpoint/2010/main" val="2442041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CA0463-F7E0-428C-9930-0B28C68D3994}" type="slidenum">
              <a:rPr lang="en-GB" smtClean="0"/>
              <a:t>2</a:t>
            </a:fld>
            <a:endParaRPr lang="en-GB"/>
          </a:p>
        </p:txBody>
      </p:sp>
    </p:spTree>
    <p:extLst>
      <p:ext uri="{BB962C8B-B14F-4D97-AF65-F5344CB8AC3E}">
        <p14:creationId xmlns:p14="http://schemas.microsoft.com/office/powerpoint/2010/main" val="11719112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11/6/2025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75352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11/6/2025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58618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11/6/2025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0465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11/6/2025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6629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11/6/2025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94328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11/6/2025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65171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11/6/2025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93438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11/6/2025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53677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11/6/2025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54976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11/6/2025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51883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11/6/2025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60975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11/6/2025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4696846"/>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about.google/intl/en/diversity/" TargetMode="External"/><Relationship Id="rId2" Type="http://schemas.openxmlformats.org/officeDocument/2006/relationships/hyperlink" Target="https://www.airbnb.com/" TargetMode="External"/><Relationship Id="rId1" Type="http://schemas.openxmlformats.org/officeDocument/2006/relationships/slideLayout" Target="../slideLayouts/slideLayout2.xml"/><Relationship Id="rId5" Type="http://schemas.openxmlformats.org/officeDocument/2006/relationships/hyperlink" Target="https://www.unilever.com/sustainable-living/" TargetMode="External"/><Relationship Id="rId4" Type="http://schemas.openxmlformats.org/officeDocument/2006/relationships/hyperlink" Target="https://www.starbucks.com/responsibi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F7ECA-AD75-D060-A104-2955252B709D}"/>
              </a:ext>
            </a:extLst>
          </p:cNvPr>
          <p:cNvSpPr>
            <a:spLocks noGrp="1"/>
          </p:cNvSpPr>
          <p:nvPr>
            <p:ph type="ctrTitle"/>
          </p:nvPr>
        </p:nvSpPr>
        <p:spPr>
          <a:xfrm>
            <a:off x="5155692" y="914400"/>
            <a:ext cx="6236208" cy="1307592"/>
          </a:xfrm>
        </p:spPr>
        <p:txBody>
          <a:bodyPr vert="horz" lIns="91440" tIns="45720" rIns="91440" bIns="45720" rtlCol="0" anchor="t">
            <a:normAutofit/>
          </a:bodyPr>
          <a:lstStyle/>
          <a:p>
            <a:pPr>
              <a:lnSpc>
                <a:spcPct val="90000"/>
              </a:lnSpc>
            </a:pPr>
            <a:r>
              <a:rPr lang="en-US" sz="2200" b="1" dirty="0"/>
              <a:t>The Power of Emotional and Cultural Intelligence in Effective Leadership: Building Trust, Driving Innovation, and Navigating Diversity</a:t>
            </a:r>
          </a:p>
        </p:txBody>
      </p:sp>
      <p:pic>
        <p:nvPicPr>
          <p:cNvPr id="4" name="Picture 3" descr="A white and blue room with blue sky&#10;&#10;AI-generated content may be incorrect.">
            <a:extLst>
              <a:ext uri="{FF2B5EF4-FFF2-40B4-BE49-F238E27FC236}">
                <a16:creationId xmlns:a16="http://schemas.microsoft.com/office/drawing/2014/main" id="{38EBE136-1CD3-F7EF-BF5F-0FBCFD90E82B}"/>
              </a:ext>
            </a:extLst>
          </p:cNvPr>
          <p:cNvPicPr>
            <a:picLocks noChangeAspect="1"/>
          </p:cNvPicPr>
          <p:nvPr/>
        </p:nvPicPr>
        <p:blipFill>
          <a:blip r:embed="rId2"/>
          <a:srcRect l="26203" r="22797"/>
          <a:stretch>
            <a:fillRect/>
          </a:stretch>
        </p:blipFill>
        <p:spPr>
          <a:xfrm>
            <a:off x="20" y="-1"/>
            <a:ext cx="4663420" cy="6858001"/>
          </a:xfrm>
          <a:prstGeom prst="rect">
            <a:avLst/>
          </a:prstGeom>
        </p:spPr>
      </p:pic>
      <p:cxnSp>
        <p:nvCxnSpPr>
          <p:cNvPr id="34" name="Straight Connector 3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99B890C5-BFC1-19C2-E756-2D3661129E09}"/>
              </a:ext>
            </a:extLst>
          </p:cNvPr>
          <p:cNvSpPr>
            <a:spLocks noGrp="1"/>
          </p:cNvSpPr>
          <p:nvPr>
            <p:ph type="subTitle" idx="1"/>
          </p:nvPr>
        </p:nvSpPr>
        <p:spPr>
          <a:xfrm>
            <a:off x="5248656" y="2221992"/>
            <a:ext cx="6236208" cy="3941064"/>
          </a:xfrm>
        </p:spPr>
        <p:txBody>
          <a:bodyPr vert="horz" lIns="91440" tIns="45720" rIns="91440" bIns="45720" rtlCol="0">
            <a:normAutofit/>
          </a:bodyPr>
          <a:lstStyle/>
          <a:p>
            <a:pPr indent="-228600">
              <a:buFont typeface="Arial" panose="020B0604020202020204" pitchFamily="34" charset="0"/>
              <a:buChar char="•"/>
            </a:pPr>
            <a:r>
              <a:rPr lang="en-US" dirty="0"/>
              <a:t>By Lavinia Mandache - 2243640</a:t>
            </a:r>
          </a:p>
          <a:p>
            <a:pPr indent="-228600">
              <a:buFont typeface="Arial" panose="020B0604020202020204" pitchFamily="34" charset="0"/>
              <a:buChar char="•"/>
            </a:pPr>
            <a:r>
              <a:rPr lang="en-US" dirty="0"/>
              <a:t>Iuliana Luminita Nica - 2244846</a:t>
            </a:r>
          </a:p>
          <a:p>
            <a:pPr indent="-228600">
              <a:buFont typeface="Arial" panose="020B0604020202020204" pitchFamily="34" charset="0"/>
              <a:buChar char="•"/>
            </a:pPr>
            <a:r>
              <a:rPr lang="en-US" dirty="0"/>
              <a:t>Angelo Dimo - 2246213</a:t>
            </a:r>
          </a:p>
          <a:p>
            <a:pPr indent="-228600">
              <a:buFont typeface="Arial" panose="020B0604020202020204" pitchFamily="34" charset="0"/>
              <a:buChar char="•"/>
            </a:pPr>
            <a:r>
              <a:rPr lang="en-US" dirty="0"/>
              <a:t>Marius Dinu - 2244847</a:t>
            </a:r>
          </a:p>
        </p:txBody>
      </p:sp>
    </p:spTree>
    <p:extLst>
      <p:ext uri="{BB962C8B-B14F-4D97-AF65-F5344CB8AC3E}">
        <p14:creationId xmlns:p14="http://schemas.microsoft.com/office/powerpoint/2010/main" val="1731652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FC290-26F9-9481-F518-6E4074FE9C85}"/>
              </a:ext>
            </a:extLst>
          </p:cNvPr>
          <p:cNvSpPr>
            <a:spLocks noGrp="1"/>
          </p:cNvSpPr>
          <p:nvPr>
            <p:ph type="title"/>
          </p:nvPr>
        </p:nvSpPr>
        <p:spPr>
          <a:xfrm>
            <a:off x="704088" y="919470"/>
            <a:ext cx="10791278" cy="810192"/>
          </a:xfrm>
        </p:spPr>
        <p:txBody>
          <a:bodyPr>
            <a:normAutofit/>
          </a:bodyPr>
          <a:lstStyle/>
          <a:p>
            <a:r>
              <a:rPr lang="en-GB" dirty="0"/>
              <a:t>Table of content  </a:t>
            </a:r>
          </a:p>
        </p:txBody>
      </p:sp>
      <p:cxnSp>
        <p:nvCxnSpPr>
          <p:cNvPr id="29" name="Straight Connector 28">
            <a:extLst>
              <a:ext uri="{FF2B5EF4-FFF2-40B4-BE49-F238E27FC236}">
                <a16:creationId xmlns:a16="http://schemas.microsoft.com/office/drawing/2014/main" id="{BCE733BF-B95F-4869-AB8F-D90C6F5957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2" name="Picture 21">
            <a:extLst>
              <a:ext uri="{FF2B5EF4-FFF2-40B4-BE49-F238E27FC236}">
                <a16:creationId xmlns:a16="http://schemas.microsoft.com/office/drawing/2014/main" id="{58A41BDD-5DB9-3BCF-D905-A26AD976BE89}"/>
              </a:ext>
            </a:extLst>
          </p:cNvPr>
          <p:cNvPicPr>
            <a:picLocks noChangeAspect="1"/>
          </p:cNvPicPr>
          <p:nvPr/>
        </p:nvPicPr>
        <p:blipFill>
          <a:blip r:embed="rId3"/>
          <a:srcRect l="12911" r="36447" b="1"/>
          <a:stretch>
            <a:fillRect/>
          </a:stretch>
        </p:blipFill>
        <p:spPr>
          <a:xfrm>
            <a:off x="800099" y="1917290"/>
            <a:ext cx="3653913" cy="4058528"/>
          </a:xfrm>
          <a:prstGeom prst="rect">
            <a:avLst/>
          </a:prstGeom>
        </p:spPr>
      </p:pic>
      <p:sp>
        <p:nvSpPr>
          <p:cNvPr id="3" name="Content Placeholder 2">
            <a:extLst>
              <a:ext uri="{FF2B5EF4-FFF2-40B4-BE49-F238E27FC236}">
                <a16:creationId xmlns:a16="http://schemas.microsoft.com/office/drawing/2014/main" id="{98811D0B-EE9D-F349-A7CF-A304131197C9}"/>
              </a:ext>
            </a:extLst>
          </p:cNvPr>
          <p:cNvSpPr>
            <a:spLocks noGrp="1"/>
          </p:cNvSpPr>
          <p:nvPr>
            <p:ph idx="1"/>
          </p:nvPr>
        </p:nvSpPr>
        <p:spPr>
          <a:xfrm>
            <a:off x="4769224" y="1848462"/>
            <a:ext cx="6723529" cy="4127353"/>
          </a:xfrm>
        </p:spPr>
        <p:txBody>
          <a:bodyPr>
            <a:normAutofit/>
          </a:bodyPr>
          <a:lstStyle/>
          <a:p>
            <a:pPr>
              <a:lnSpc>
                <a:spcPct val="100000"/>
              </a:lnSpc>
              <a:spcBef>
                <a:spcPts val="525"/>
              </a:spcBef>
              <a:buFont typeface="+mj-lt"/>
              <a:buAutoNum type="arabicPeriod"/>
            </a:pPr>
            <a:r>
              <a:rPr lang="en-GB" sz="1500" b="1" i="0">
                <a:effectLst/>
                <a:latin typeface="Atkinson Hyperlegible"/>
              </a:rPr>
              <a:t>Introduction</a:t>
            </a:r>
            <a:r>
              <a:rPr lang="en-GB" sz="1500" b="0" i="0">
                <a:effectLst/>
                <a:latin typeface="Atkinson Hyperlegible"/>
              </a:rPr>
              <a:t> </a:t>
            </a:r>
          </a:p>
          <a:p>
            <a:pPr>
              <a:lnSpc>
                <a:spcPct val="100000"/>
              </a:lnSpc>
              <a:spcBef>
                <a:spcPts val="525"/>
              </a:spcBef>
              <a:buFont typeface="+mj-lt"/>
              <a:buAutoNum type="arabicPeriod"/>
            </a:pPr>
            <a:r>
              <a:rPr lang="en-GB" sz="1500" b="1" i="0">
                <a:effectLst/>
                <a:latin typeface="Atkinson Hyperlegible"/>
              </a:rPr>
              <a:t>Understanding Emotional and Cultural Intelligence</a:t>
            </a:r>
            <a:r>
              <a:rPr lang="en-GB" sz="1500" b="0" i="0">
                <a:effectLst/>
                <a:latin typeface="Atkinson Hyperlegible"/>
              </a:rPr>
              <a:t> </a:t>
            </a:r>
          </a:p>
          <a:p>
            <a:pPr>
              <a:lnSpc>
                <a:spcPct val="100000"/>
              </a:lnSpc>
              <a:spcBef>
                <a:spcPts val="525"/>
              </a:spcBef>
              <a:buFont typeface="+mj-lt"/>
              <a:buAutoNum type="arabicPeriod"/>
            </a:pPr>
            <a:r>
              <a:rPr lang="en-GB" sz="1500" b="1" i="0">
                <a:effectLst/>
                <a:latin typeface="Atkinson Hyperlegible"/>
              </a:rPr>
              <a:t>Models of Emotional Intelligence</a:t>
            </a:r>
            <a:r>
              <a:rPr lang="en-GB" sz="1500" b="0" i="0">
                <a:effectLst/>
                <a:latin typeface="Atkinson Hyperlegible"/>
              </a:rPr>
              <a:t> </a:t>
            </a:r>
          </a:p>
          <a:p>
            <a:pPr>
              <a:lnSpc>
                <a:spcPct val="100000"/>
              </a:lnSpc>
              <a:spcBef>
                <a:spcPts val="525"/>
              </a:spcBef>
              <a:buFont typeface="+mj-lt"/>
              <a:buAutoNum type="arabicPeriod"/>
            </a:pPr>
            <a:r>
              <a:rPr lang="en-GB" sz="1500" b="1" i="0">
                <a:effectLst/>
                <a:latin typeface="Atkinson Hyperlegible"/>
              </a:rPr>
              <a:t>Models of Cultural Intelligence</a:t>
            </a:r>
            <a:r>
              <a:rPr lang="en-GB" sz="1500" b="0" i="0">
                <a:effectLst/>
                <a:latin typeface="Atkinson Hyperlegible"/>
              </a:rPr>
              <a:t> </a:t>
            </a:r>
          </a:p>
          <a:p>
            <a:pPr>
              <a:lnSpc>
                <a:spcPct val="100000"/>
              </a:lnSpc>
              <a:spcBef>
                <a:spcPts val="525"/>
              </a:spcBef>
              <a:buFont typeface="+mj-lt"/>
              <a:buAutoNum type="arabicPeriod"/>
            </a:pPr>
            <a:r>
              <a:rPr lang="en-GB" sz="1500" b="1" i="0">
                <a:effectLst/>
                <a:latin typeface="Atkinson Hyperlegible"/>
              </a:rPr>
              <a:t>How EI and CQ Enhance Leadership Effectiveness</a:t>
            </a:r>
            <a:r>
              <a:rPr lang="en-GB" sz="1500" b="0" i="0">
                <a:effectLst/>
                <a:latin typeface="Atkinson Hyperlegible"/>
              </a:rPr>
              <a:t> </a:t>
            </a:r>
          </a:p>
          <a:p>
            <a:pPr>
              <a:lnSpc>
                <a:spcPct val="100000"/>
              </a:lnSpc>
              <a:spcBef>
                <a:spcPts val="525"/>
              </a:spcBef>
              <a:buFont typeface="+mj-lt"/>
              <a:buAutoNum type="arabicPeriod"/>
            </a:pPr>
            <a:r>
              <a:rPr lang="en-GB" sz="1500" b="1" i="0">
                <a:effectLst/>
                <a:latin typeface="Atkinson Hyperlegible"/>
              </a:rPr>
              <a:t>Impact in Multicultural and Collaborative Settings</a:t>
            </a:r>
            <a:r>
              <a:rPr lang="en-GB" sz="1500" b="0" i="0">
                <a:effectLst/>
                <a:latin typeface="Atkinson Hyperlegible"/>
              </a:rPr>
              <a:t> </a:t>
            </a:r>
          </a:p>
          <a:p>
            <a:pPr>
              <a:lnSpc>
                <a:spcPct val="100000"/>
              </a:lnSpc>
              <a:spcBef>
                <a:spcPts val="525"/>
              </a:spcBef>
              <a:buFont typeface="+mj-lt"/>
              <a:buAutoNum type="arabicPeriod"/>
            </a:pPr>
            <a:r>
              <a:rPr lang="en-GB" sz="1500" b="1" i="0">
                <a:effectLst/>
                <a:latin typeface="Atkinson Hyperlegible"/>
              </a:rPr>
              <a:t>Business Case Studies</a:t>
            </a:r>
            <a:r>
              <a:rPr lang="en-GB" sz="1500" b="0" i="0">
                <a:effectLst/>
                <a:latin typeface="Atkinson Hyperlegible"/>
              </a:rPr>
              <a:t> </a:t>
            </a:r>
          </a:p>
          <a:p>
            <a:pPr marL="742950" lvl="1" indent="-285750">
              <a:lnSpc>
                <a:spcPct val="100000"/>
              </a:lnSpc>
              <a:spcBef>
                <a:spcPts val="525"/>
              </a:spcBef>
              <a:buFont typeface="+mj-lt"/>
              <a:buAutoNum type="arabicPeriod"/>
            </a:pPr>
            <a:r>
              <a:rPr lang="en-GB" sz="1500" b="0" i="0">
                <a:effectLst/>
                <a:latin typeface="Atkinson Hyperlegible"/>
              </a:rPr>
              <a:t>Unilever</a:t>
            </a:r>
          </a:p>
          <a:p>
            <a:pPr marL="742950" lvl="1" indent="-285750">
              <a:lnSpc>
                <a:spcPct val="100000"/>
              </a:lnSpc>
              <a:spcBef>
                <a:spcPts val="525"/>
              </a:spcBef>
              <a:buFont typeface="+mj-lt"/>
              <a:buAutoNum type="arabicPeriod"/>
            </a:pPr>
            <a:r>
              <a:rPr lang="en-GB" sz="1500" b="0" i="0">
                <a:effectLst/>
                <a:latin typeface="Atkinson Hyperlegible"/>
              </a:rPr>
              <a:t>Google</a:t>
            </a:r>
          </a:p>
          <a:p>
            <a:pPr marL="742950" lvl="1" indent="-285750">
              <a:lnSpc>
                <a:spcPct val="100000"/>
              </a:lnSpc>
              <a:spcBef>
                <a:spcPts val="525"/>
              </a:spcBef>
              <a:buFont typeface="+mj-lt"/>
              <a:buAutoNum type="arabicPeriod"/>
            </a:pPr>
            <a:r>
              <a:rPr lang="en-GB" sz="1500" b="0" i="0">
                <a:effectLst/>
                <a:latin typeface="Atkinson Hyperlegible"/>
              </a:rPr>
              <a:t>Starbucks</a:t>
            </a:r>
          </a:p>
          <a:p>
            <a:pPr marL="742950" lvl="1" indent="-285750">
              <a:lnSpc>
                <a:spcPct val="100000"/>
              </a:lnSpc>
              <a:spcBef>
                <a:spcPts val="525"/>
              </a:spcBef>
              <a:buFont typeface="+mj-lt"/>
              <a:buAutoNum type="arabicPeriod"/>
            </a:pPr>
            <a:r>
              <a:rPr lang="en-GB" sz="1500" b="0" i="0">
                <a:effectLst/>
                <a:latin typeface="Atkinson Hyperlegible"/>
              </a:rPr>
              <a:t>Airbnb</a:t>
            </a:r>
          </a:p>
          <a:p>
            <a:pPr>
              <a:lnSpc>
                <a:spcPct val="100000"/>
              </a:lnSpc>
              <a:spcBef>
                <a:spcPts val="525"/>
              </a:spcBef>
              <a:buFont typeface="+mj-lt"/>
              <a:buAutoNum type="arabicPeriod"/>
            </a:pPr>
            <a:r>
              <a:rPr lang="en-GB" sz="1500" b="1" i="0">
                <a:effectLst/>
                <a:latin typeface="Atkinson Hyperlegible"/>
              </a:rPr>
              <a:t>Conclusion</a:t>
            </a:r>
            <a:r>
              <a:rPr lang="en-GB" sz="1500" b="0" i="0">
                <a:effectLst/>
                <a:latin typeface="Atkinson Hyperlegible"/>
              </a:rPr>
              <a:t> </a:t>
            </a:r>
          </a:p>
          <a:p>
            <a:pPr>
              <a:lnSpc>
                <a:spcPct val="100000"/>
              </a:lnSpc>
              <a:spcBef>
                <a:spcPts val="525"/>
              </a:spcBef>
              <a:buFont typeface="+mj-lt"/>
              <a:buAutoNum type="arabicPeriod"/>
            </a:pPr>
            <a:r>
              <a:rPr lang="en-GB" sz="1500" b="1" i="0">
                <a:effectLst/>
                <a:latin typeface="Atkinson Hyperlegible"/>
              </a:rPr>
              <a:t>Questions and Discussion</a:t>
            </a:r>
            <a:endParaRPr lang="en-GB" sz="1500" b="0" i="0">
              <a:effectLst/>
              <a:latin typeface="Atkinson Hyperlegible"/>
            </a:endParaRPr>
          </a:p>
          <a:p>
            <a:pPr>
              <a:lnSpc>
                <a:spcPct val="100000"/>
              </a:lnSpc>
            </a:pPr>
            <a:endParaRPr lang="en-GB" sz="1500"/>
          </a:p>
        </p:txBody>
      </p:sp>
      <p:cxnSp>
        <p:nvCxnSpPr>
          <p:cNvPr id="31" name="Straight Connector 30">
            <a:extLst>
              <a:ext uri="{FF2B5EF4-FFF2-40B4-BE49-F238E27FC236}">
                <a16:creationId xmlns:a16="http://schemas.microsoft.com/office/drawing/2014/main" id="{8D1166D6-1A36-41B0-8A82-37761E6F3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6649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C8748-CDA0-4D7B-1060-523B7CFD5D50}"/>
              </a:ext>
            </a:extLst>
          </p:cNvPr>
          <p:cNvSpPr>
            <a:spLocks noGrp="1"/>
          </p:cNvSpPr>
          <p:nvPr>
            <p:ph type="title"/>
          </p:nvPr>
        </p:nvSpPr>
        <p:spPr>
          <a:xfrm>
            <a:off x="704088" y="914400"/>
            <a:ext cx="6151083" cy="1307592"/>
          </a:xfrm>
        </p:spPr>
        <p:txBody>
          <a:bodyPr>
            <a:normAutofit/>
          </a:bodyPr>
          <a:lstStyle/>
          <a:p>
            <a:pPr>
              <a:lnSpc>
                <a:spcPct val="90000"/>
              </a:lnSpc>
              <a:spcBef>
                <a:spcPts val="525"/>
              </a:spcBef>
            </a:pPr>
            <a:r>
              <a:rPr lang="en-GB" b="1" i="0" dirty="0">
                <a:effectLst/>
                <a:latin typeface="Atkinson Hyperlegible"/>
              </a:rPr>
              <a:t>Introduction</a:t>
            </a:r>
            <a:br>
              <a:rPr lang="en-GB" b="0" i="0" dirty="0">
                <a:effectLst/>
                <a:latin typeface="Atkinson Hyperlegible"/>
              </a:rPr>
            </a:br>
            <a:endParaRPr lang="en-GB"/>
          </a:p>
        </p:txBody>
      </p:sp>
      <p:cxnSp>
        <p:nvCxnSpPr>
          <p:cNvPr id="18" name="Straight Connector 17">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A035841-02BB-8ADA-AC94-B369BE68C0B5}"/>
              </a:ext>
            </a:extLst>
          </p:cNvPr>
          <p:cNvSpPr>
            <a:spLocks noGrp="1"/>
          </p:cNvSpPr>
          <p:nvPr>
            <p:ph idx="1"/>
          </p:nvPr>
        </p:nvSpPr>
        <p:spPr>
          <a:xfrm>
            <a:off x="704088" y="2219183"/>
            <a:ext cx="6151083" cy="3753812"/>
          </a:xfrm>
        </p:spPr>
        <p:txBody>
          <a:bodyPr>
            <a:normAutofit/>
          </a:bodyPr>
          <a:lstStyle/>
          <a:p>
            <a:pPr>
              <a:lnSpc>
                <a:spcPct val="100000"/>
              </a:lnSpc>
            </a:pPr>
            <a:r>
              <a:rPr lang="en-GB" sz="1600" dirty="0"/>
              <a:t>Hi , everyone. Today, we will explore two vital leadership qualities: emotional intelligence (EI) and cultural intelligence (CQ). This discussion is inspired by a statement from Edith Heard, the Director-General of the European Molecular Biology Laboratory, who emphasizes that effective leadership extends beyond technical expertise to understanding human emotions and cultural differences. (Heard, 2023).</a:t>
            </a:r>
          </a:p>
          <a:p>
            <a:pPr>
              <a:lnSpc>
                <a:spcPct val="100000"/>
              </a:lnSpc>
            </a:pPr>
            <a:r>
              <a:rPr lang="en-GB" sz="1600" dirty="0"/>
              <a:t>Our goal is to </a:t>
            </a:r>
            <a:r>
              <a:rPr lang="en-GB" sz="1600" dirty="0" err="1"/>
              <a:t>analyze</a:t>
            </a:r>
            <a:r>
              <a:rPr lang="en-GB" sz="1600" dirty="0"/>
              <a:t> these skills through established models, evaluate their importance for leadership success, and illustrate their impact with real-world examples from prominent companies. By the end of this presentation, you'll understand how developing EI and CQ can enhance your ability to lead effectively in diverse, global teams and collaborative environments.</a:t>
            </a:r>
          </a:p>
        </p:txBody>
      </p:sp>
      <p:pic>
        <p:nvPicPr>
          <p:cNvPr id="5" name="Picture 4" descr="A molecular model">
            <a:extLst>
              <a:ext uri="{FF2B5EF4-FFF2-40B4-BE49-F238E27FC236}">
                <a16:creationId xmlns:a16="http://schemas.microsoft.com/office/drawing/2014/main" id="{C9D90A11-B1EB-A640-B540-B0A9C39A2AB8}"/>
              </a:ext>
            </a:extLst>
          </p:cNvPr>
          <p:cNvPicPr>
            <a:picLocks noChangeAspect="1"/>
          </p:cNvPicPr>
          <p:nvPr/>
        </p:nvPicPr>
        <p:blipFill>
          <a:blip r:embed="rId2"/>
          <a:srcRect l="13441" r="32587" b="-3"/>
          <a:stretch>
            <a:fillRect/>
          </a:stretch>
        </p:blipFill>
        <p:spPr>
          <a:xfrm>
            <a:off x="7306236" y="902448"/>
            <a:ext cx="4085664" cy="5053104"/>
          </a:xfrm>
          <a:prstGeom prst="rect">
            <a:avLst/>
          </a:prstGeom>
        </p:spPr>
      </p:pic>
      <p:cxnSp>
        <p:nvCxnSpPr>
          <p:cNvPr id="23" name="Straight Connector 22">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9549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B29BE5-B04F-8344-AB54-A4CC00591A03}"/>
              </a:ext>
            </a:extLst>
          </p:cNvPr>
          <p:cNvSpPr>
            <a:spLocks noGrp="1"/>
          </p:cNvSpPr>
          <p:nvPr>
            <p:ph type="title"/>
          </p:nvPr>
        </p:nvSpPr>
        <p:spPr>
          <a:xfrm>
            <a:off x="5248656" y="914400"/>
            <a:ext cx="6236208" cy="1307592"/>
          </a:xfrm>
        </p:spPr>
        <p:txBody>
          <a:bodyPr>
            <a:normAutofit/>
          </a:bodyPr>
          <a:lstStyle/>
          <a:p>
            <a:pPr>
              <a:lnSpc>
                <a:spcPct val="90000"/>
              </a:lnSpc>
              <a:spcBef>
                <a:spcPts val="525"/>
              </a:spcBef>
            </a:pPr>
            <a:r>
              <a:rPr lang="en-GB" sz="2800" b="1" i="0">
                <a:effectLst/>
                <a:latin typeface="Atkinson Hyperlegible"/>
              </a:rPr>
              <a:t>Understanding Emotional and Cultural Intelligence</a:t>
            </a:r>
            <a:br>
              <a:rPr lang="en-GB" sz="2800" b="0" i="0">
                <a:effectLst/>
                <a:latin typeface="Atkinson Hyperlegible"/>
              </a:rPr>
            </a:br>
            <a:endParaRPr lang="en-GB" sz="2800"/>
          </a:p>
        </p:txBody>
      </p:sp>
      <p:pic>
        <p:nvPicPr>
          <p:cNvPr id="5" name="Picture 4" descr="Colourful carved figures of humans">
            <a:extLst>
              <a:ext uri="{FF2B5EF4-FFF2-40B4-BE49-F238E27FC236}">
                <a16:creationId xmlns:a16="http://schemas.microsoft.com/office/drawing/2014/main" id="{E7F1FF8A-F651-EB59-00CE-C1069505F5FF}"/>
              </a:ext>
            </a:extLst>
          </p:cNvPr>
          <p:cNvPicPr>
            <a:picLocks noChangeAspect="1"/>
          </p:cNvPicPr>
          <p:nvPr/>
        </p:nvPicPr>
        <p:blipFill>
          <a:blip r:embed="rId2"/>
          <a:srcRect l="25891" r="25659" b="-1"/>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A6CE79-2563-819B-538E-355632F8733C}"/>
              </a:ext>
            </a:extLst>
          </p:cNvPr>
          <p:cNvSpPr>
            <a:spLocks noGrp="1"/>
          </p:cNvSpPr>
          <p:nvPr>
            <p:ph idx="1"/>
          </p:nvPr>
        </p:nvSpPr>
        <p:spPr>
          <a:xfrm>
            <a:off x="5248656" y="2221992"/>
            <a:ext cx="6236208" cy="3941064"/>
          </a:xfrm>
        </p:spPr>
        <p:txBody>
          <a:bodyPr>
            <a:normAutofit/>
          </a:bodyPr>
          <a:lstStyle/>
          <a:p>
            <a:pPr>
              <a:lnSpc>
                <a:spcPct val="100000"/>
              </a:lnSpc>
              <a:spcBef>
                <a:spcPts val="525"/>
              </a:spcBef>
              <a:buFont typeface="Arial" panose="020B0604020202020204" pitchFamily="34" charset="0"/>
              <a:buChar char="•"/>
            </a:pPr>
            <a:r>
              <a:rPr lang="en-GB" sz="1600" b="1" i="0" dirty="0">
                <a:effectLst/>
                <a:latin typeface="Atkinson Hyperlegible"/>
              </a:rPr>
              <a:t>Emotional Intelligence (EI):</a:t>
            </a:r>
            <a:r>
              <a:rPr lang="en-GB" sz="1600" b="0" i="0" dirty="0">
                <a:effectLst/>
                <a:latin typeface="Atkinson Hyperlegible"/>
              </a:rPr>
              <a:t> The capacity to recognize, understand, and manage your own emotions, while also perceiving and influencing the emotions of others. Leaders with high EI can communicate empathetically, handle conflicts constructively, and motivate their teams more effectively. (Goleman, 1995)</a:t>
            </a:r>
          </a:p>
          <a:p>
            <a:pPr>
              <a:lnSpc>
                <a:spcPct val="100000"/>
              </a:lnSpc>
              <a:spcBef>
                <a:spcPts val="525"/>
              </a:spcBef>
              <a:buFont typeface="Arial" panose="020B0604020202020204" pitchFamily="34" charset="0"/>
              <a:buChar char="•"/>
            </a:pPr>
            <a:r>
              <a:rPr lang="en-GB" sz="1600" b="1" i="0" dirty="0">
                <a:effectLst/>
                <a:latin typeface="Atkinson Hyperlegible"/>
              </a:rPr>
              <a:t>Cultural Intelligence (CQ):</a:t>
            </a:r>
            <a:r>
              <a:rPr lang="en-GB" sz="1600" b="0" i="0" dirty="0">
                <a:effectLst/>
                <a:latin typeface="Atkinson Hyperlegible"/>
              </a:rPr>
              <a:t> The ability to relate and work effectively across different cultural contexts. It involves understanding cultural norms, values, and </a:t>
            </a:r>
            <a:r>
              <a:rPr lang="en-GB" sz="1600" b="0" i="0" dirty="0" err="1">
                <a:effectLst/>
                <a:latin typeface="Atkinson Hyperlegible"/>
              </a:rPr>
              <a:t>behaviors</a:t>
            </a:r>
            <a:r>
              <a:rPr lang="en-GB" sz="1600" b="0" i="0" dirty="0">
                <a:effectLst/>
                <a:latin typeface="Atkinson Hyperlegible"/>
              </a:rPr>
              <a:t>, and adjusting leadership style accordingly to build trust, respect, and collaboration with diverse groups. (Ang et al., 2007)</a:t>
            </a:r>
          </a:p>
          <a:p>
            <a:pPr>
              <a:lnSpc>
                <a:spcPct val="100000"/>
              </a:lnSpc>
              <a:spcBef>
                <a:spcPts val="525"/>
              </a:spcBef>
              <a:buNone/>
            </a:pPr>
            <a:r>
              <a:rPr lang="en-GB" sz="1600" b="0" i="1" dirty="0">
                <a:effectLst/>
                <a:latin typeface="Atkinson Hyperlegible"/>
              </a:rPr>
              <a:t>Both skills are essential in today’s interconnected world. High EI creates emotionally resilient leaders who can navigate stress and build trust. High CQ enables leaders to manage cultural differences, avoid misunderstandings, and leverage diversity for innovation and growth. </a:t>
            </a:r>
            <a:r>
              <a:rPr lang="en-GB" sz="1600" b="0" i="1" dirty="0" err="1">
                <a:effectLst/>
                <a:latin typeface="Atkinson Hyperlegible"/>
              </a:rPr>
              <a:t>Rockstuhl</a:t>
            </a:r>
            <a:r>
              <a:rPr lang="en-GB" sz="1600" b="0" i="1" dirty="0">
                <a:effectLst/>
                <a:latin typeface="Atkinson Hyperlegible"/>
              </a:rPr>
              <a:t> et al., 2011)</a:t>
            </a:r>
            <a:endParaRPr lang="en-GB" sz="1600" b="0" i="0" dirty="0">
              <a:effectLst/>
              <a:latin typeface="Atkinson Hyperlegible"/>
            </a:endParaRPr>
          </a:p>
          <a:p>
            <a:pPr>
              <a:lnSpc>
                <a:spcPct val="100000"/>
              </a:lnSpc>
            </a:pPr>
            <a:endParaRPr lang="en-GB" sz="1600" dirty="0"/>
          </a:p>
        </p:txBody>
      </p:sp>
    </p:spTree>
    <p:extLst>
      <p:ext uri="{BB962C8B-B14F-4D97-AF65-F5344CB8AC3E}">
        <p14:creationId xmlns:p14="http://schemas.microsoft.com/office/powerpoint/2010/main" val="3788223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283BD-2D8C-6F9F-017D-88166C0D6D73}"/>
              </a:ext>
            </a:extLst>
          </p:cNvPr>
          <p:cNvSpPr>
            <a:spLocks noGrp="1"/>
          </p:cNvSpPr>
          <p:nvPr>
            <p:ph type="title"/>
          </p:nvPr>
        </p:nvSpPr>
        <p:spPr/>
        <p:txBody>
          <a:bodyPr>
            <a:normAutofit fontScale="90000"/>
          </a:bodyPr>
          <a:lstStyle/>
          <a:p>
            <a:pPr>
              <a:spcBef>
                <a:spcPts val="525"/>
              </a:spcBef>
            </a:pPr>
            <a:r>
              <a:rPr lang="en-GB" b="1" i="0" dirty="0">
                <a:effectLst/>
                <a:latin typeface="Atkinson Hyperlegible"/>
              </a:rPr>
              <a:t>Emotional Intelligence – Goleman’s Model</a:t>
            </a:r>
            <a:br>
              <a:rPr lang="en-GB" b="0" i="0" dirty="0">
                <a:effectLst/>
                <a:latin typeface="Atkinson Hyperlegible"/>
              </a:rPr>
            </a:br>
            <a:endParaRPr lang="en-GB" dirty="0"/>
          </a:p>
        </p:txBody>
      </p:sp>
      <p:sp>
        <p:nvSpPr>
          <p:cNvPr id="3" name="Content Placeholder 2">
            <a:extLst>
              <a:ext uri="{FF2B5EF4-FFF2-40B4-BE49-F238E27FC236}">
                <a16:creationId xmlns:a16="http://schemas.microsoft.com/office/drawing/2014/main" id="{B5158C53-8906-9F82-6554-45054114E051}"/>
              </a:ext>
            </a:extLst>
          </p:cNvPr>
          <p:cNvSpPr>
            <a:spLocks noGrp="1"/>
          </p:cNvSpPr>
          <p:nvPr>
            <p:ph idx="1"/>
          </p:nvPr>
        </p:nvSpPr>
        <p:spPr>
          <a:xfrm>
            <a:off x="592853" y="1778558"/>
            <a:ext cx="10799047" cy="4290646"/>
          </a:xfrm>
        </p:spPr>
        <p:txBody>
          <a:bodyPr>
            <a:normAutofit fontScale="77500" lnSpcReduction="20000"/>
          </a:bodyPr>
          <a:lstStyle/>
          <a:p>
            <a:pPr algn="l">
              <a:spcBef>
                <a:spcPts val="525"/>
              </a:spcBef>
              <a:buFont typeface="Arial" panose="020B0604020202020204" pitchFamily="34" charset="0"/>
              <a:buChar char="•"/>
            </a:pPr>
            <a:r>
              <a:rPr lang="en-GB" b="1" i="0" dirty="0">
                <a:effectLst/>
                <a:latin typeface="Atkinson Hyperlegible"/>
              </a:rPr>
              <a:t>Core Components of Goleman’s EI(Goleman, 1995) :</a:t>
            </a:r>
            <a:endParaRPr lang="en-GB" b="0" i="0" dirty="0">
              <a:effectLst/>
              <a:latin typeface="Atkinson Hyperlegible"/>
            </a:endParaRPr>
          </a:p>
          <a:p>
            <a:pPr marL="742950" lvl="1" indent="-285750" algn="l">
              <a:spcBef>
                <a:spcPts val="525"/>
              </a:spcBef>
              <a:buFont typeface="Arial" panose="020B0604020202020204" pitchFamily="34" charset="0"/>
              <a:buChar char="•"/>
            </a:pPr>
            <a:r>
              <a:rPr lang="en-GB" b="1" i="0" dirty="0">
                <a:effectLst/>
                <a:latin typeface="Atkinson Hyperlegible"/>
              </a:rPr>
              <a:t>Self-awareness:</a:t>
            </a:r>
            <a:r>
              <a:rPr lang="en-GB" b="0" i="0" dirty="0">
                <a:effectLst/>
                <a:latin typeface="Atkinson Hyperlegible"/>
              </a:rPr>
              <a:t> Recognizing your own emotions and their effects.</a:t>
            </a:r>
          </a:p>
          <a:p>
            <a:pPr marL="742950" lvl="1" indent="-285750" algn="l">
              <a:spcBef>
                <a:spcPts val="525"/>
              </a:spcBef>
              <a:buFont typeface="Arial" panose="020B0604020202020204" pitchFamily="34" charset="0"/>
              <a:buChar char="•"/>
            </a:pPr>
            <a:r>
              <a:rPr lang="en-GB" b="1" i="0" dirty="0">
                <a:effectLst/>
                <a:latin typeface="Atkinson Hyperlegible"/>
              </a:rPr>
              <a:t>Self-regulation:</a:t>
            </a:r>
            <a:r>
              <a:rPr lang="en-GB" b="0" i="0" dirty="0">
                <a:effectLst/>
                <a:latin typeface="Atkinson Hyperlegible"/>
              </a:rPr>
              <a:t> Controlling impulses and adapting to change.</a:t>
            </a:r>
          </a:p>
          <a:p>
            <a:pPr marL="742950" lvl="1" indent="-285750" algn="l">
              <a:spcBef>
                <a:spcPts val="525"/>
              </a:spcBef>
              <a:buFont typeface="Arial" panose="020B0604020202020204" pitchFamily="34" charset="0"/>
              <a:buChar char="•"/>
            </a:pPr>
            <a:r>
              <a:rPr lang="en-GB" b="1" i="0" dirty="0">
                <a:effectLst/>
                <a:latin typeface="Atkinson Hyperlegible"/>
              </a:rPr>
              <a:t>Motivation:</a:t>
            </a:r>
            <a:r>
              <a:rPr lang="en-GB" b="0" i="0" dirty="0">
                <a:effectLst/>
                <a:latin typeface="Atkinson Hyperlegible"/>
              </a:rPr>
              <a:t> Driven to achieve goals despite setbacks.</a:t>
            </a:r>
          </a:p>
          <a:p>
            <a:pPr marL="742950" lvl="1" indent="-285750" algn="l">
              <a:spcBef>
                <a:spcPts val="525"/>
              </a:spcBef>
              <a:buFont typeface="Arial" panose="020B0604020202020204" pitchFamily="34" charset="0"/>
              <a:buChar char="•"/>
            </a:pPr>
            <a:r>
              <a:rPr lang="en-GB" b="1" i="0" dirty="0">
                <a:effectLst/>
                <a:latin typeface="Atkinson Hyperlegible"/>
              </a:rPr>
              <a:t>Empathy:</a:t>
            </a:r>
            <a:r>
              <a:rPr lang="en-GB" b="0" i="0" dirty="0">
                <a:effectLst/>
                <a:latin typeface="Atkinson Hyperlegible"/>
              </a:rPr>
              <a:t> Understanding and sharing others’ feelings.</a:t>
            </a:r>
          </a:p>
          <a:p>
            <a:pPr marL="742950" lvl="1" indent="-285750" algn="l">
              <a:spcBef>
                <a:spcPts val="525"/>
              </a:spcBef>
              <a:buFont typeface="Arial" panose="020B0604020202020204" pitchFamily="34" charset="0"/>
              <a:buChar char="•"/>
            </a:pPr>
            <a:r>
              <a:rPr lang="en-GB" b="1" i="0" dirty="0">
                <a:effectLst/>
                <a:latin typeface="Atkinson Hyperlegible"/>
              </a:rPr>
              <a:t>Social skills:</a:t>
            </a:r>
            <a:r>
              <a:rPr lang="en-GB" b="0" i="0" dirty="0">
                <a:effectLst/>
                <a:latin typeface="Atkinson Hyperlegible"/>
              </a:rPr>
              <a:t> Building relationships, influencing, and inspiring others.</a:t>
            </a:r>
          </a:p>
          <a:p>
            <a:pPr algn="l">
              <a:spcBef>
                <a:spcPts val="525"/>
              </a:spcBef>
              <a:buFont typeface="Arial" panose="020B0604020202020204" pitchFamily="34" charset="0"/>
              <a:buChar char="•"/>
            </a:pPr>
            <a:r>
              <a:rPr lang="en-GB" b="1" i="0" dirty="0">
                <a:effectLst/>
                <a:latin typeface="Atkinson Hyperlegible"/>
              </a:rPr>
              <a:t>Leadership Benefits:</a:t>
            </a:r>
            <a:endParaRPr lang="en-GB" b="0" i="0" dirty="0">
              <a:effectLst/>
              <a:latin typeface="Atkinson Hyperlegible"/>
            </a:endParaRPr>
          </a:p>
          <a:p>
            <a:pPr marL="742950" lvl="1" indent="-285750" algn="l">
              <a:spcBef>
                <a:spcPts val="525"/>
              </a:spcBef>
              <a:buFont typeface="Arial" panose="020B0604020202020204" pitchFamily="34" charset="0"/>
              <a:buChar char="•"/>
            </a:pPr>
            <a:r>
              <a:rPr lang="en-GB" b="0" i="0" dirty="0">
                <a:effectLst/>
                <a:latin typeface="Atkinson Hyperlegible"/>
              </a:rPr>
              <a:t>Better decision-making by managing emotional reactions.</a:t>
            </a:r>
          </a:p>
          <a:p>
            <a:pPr marL="742950" lvl="1" indent="-285750" algn="l">
              <a:spcBef>
                <a:spcPts val="525"/>
              </a:spcBef>
              <a:buFont typeface="Arial" panose="020B0604020202020204" pitchFamily="34" charset="0"/>
              <a:buChar char="•"/>
            </a:pPr>
            <a:r>
              <a:rPr lang="en-GB" b="0" i="0" dirty="0">
                <a:effectLst/>
                <a:latin typeface="Atkinson Hyperlegible"/>
              </a:rPr>
              <a:t>Stronger relationships through empathetic communication.</a:t>
            </a:r>
          </a:p>
          <a:p>
            <a:pPr marL="742950" lvl="1" indent="-285750" algn="l">
              <a:spcBef>
                <a:spcPts val="525"/>
              </a:spcBef>
              <a:buFont typeface="Arial" panose="020B0604020202020204" pitchFamily="34" charset="0"/>
              <a:buChar char="•"/>
            </a:pPr>
            <a:r>
              <a:rPr lang="en-GB" b="0" i="0" dirty="0">
                <a:effectLst/>
                <a:latin typeface="Atkinson Hyperlegible"/>
              </a:rPr>
              <a:t>Conflict resolution by understanding underlying emotions.</a:t>
            </a:r>
          </a:p>
          <a:p>
            <a:pPr marL="742950" lvl="1" indent="-285750" algn="l">
              <a:spcBef>
                <a:spcPts val="525"/>
              </a:spcBef>
              <a:buFont typeface="Arial" panose="020B0604020202020204" pitchFamily="34" charset="0"/>
              <a:buChar char="•"/>
            </a:pPr>
            <a:r>
              <a:rPr lang="en-GB" b="0" i="0" dirty="0">
                <a:effectLst/>
                <a:latin typeface="Atkinson Hyperlegible"/>
              </a:rPr>
              <a:t>Inspiring teams and fostering loyalty.</a:t>
            </a:r>
          </a:p>
          <a:p>
            <a:pPr algn="l">
              <a:spcBef>
                <a:spcPts val="525"/>
              </a:spcBef>
              <a:buFont typeface="Arial" panose="020B0604020202020204" pitchFamily="34" charset="0"/>
              <a:buChar char="•"/>
            </a:pPr>
            <a:r>
              <a:rPr lang="en-GB" b="1" i="0" dirty="0">
                <a:effectLst/>
                <a:latin typeface="Atkinson Hyperlegible"/>
              </a:rPr>
              <a:t>Criticisms:</a:t>
            </a:r>
            <a:endParaRPr lang="en-GB" b="0" i="0" dirty="0">
              <a:effectLst/>
              <a:latin typeface="Atkinson Hyperlegible"/>
            </a:endParaRPr>
          </a:p>
          <a:p>
            <a:pPr marL="742950" lvl="1" indent="-285750" algn="l">
              <a:spcBef>
                <a:spcPts val="525"/>
              </a:spcBef>
              <a:buFont typeface="Arial" panose="020B0604020202020204" pitchFamily="34" charset="0"/>
              <a:buChar char="•"/>
            </a:pPr>
            <a:r>
              <a:rPr lang="en-GB" b="0" i="0" dirty="0">
                <a:effectLst/>
                <a:latin typeface="Atkinson Hyperlegible"/>
              </a:rPr>
              <a:t>While popular, some researchers question the scientific rigor of Goleman’s model (Mayer &amp; Salovey, 1997).</a:t>
            </a:r>
          </a:p>
          <a:p>
            <a:pPr marL="742950" lvl="1" indent="-285750" algn="l">
              <a:spcBef>
                <a:spcPts val="525"/>
              </a:spcBef>
              <a:buFont typeface="Arial" panose="020B0604020202020204" pitchFamily="34" charset="0"/>
              <a:buChar char="•"/>
            </a:pPr>
            <a:r>
              <a:rPr lang="en-GB" b="0" i="0" dirty="0">
                <a:effectLst/>
                <a:latin typeface="Atkinson Hyperlegible"/>
              </a:rPr>
              <a:t>Difficulties in objectively measuring these qualities.</a:t>
            </a:r>
          </a:p>
          <a:p>
            <a:pPr algn="l">
              <a:spcBef>
                <a:spcPts val="525"/>
              </a:spcBef>
              <a:buNone/>
            </a:pPr>
            <a:r>
              <a:rPr lang="en-GB" b="0" i="1" dirty="0">
                <a:effectLst/>
                <a:latin typeface="Atkinson Hyperlegible"/>
              </a:rPr>
              <a:t>In summary, Goleman’s model highlights that emotional awareness and regulation are fundamental to leadership success, enabling leaders to connect with their teams and navigate organizational challenges effectively.</a:t>
            </a:r>
            <a:endParaRPr lang="en-GB" b="0" i="0" dirty="0">
              <a:effectLst/>
              <a:latin typeface="Atkinson Hyperlegible"/>
            </a:endParaRPr>
          </a:p>
          <a:p>
            <a:endParaRPr lang="en-GB" dirty="0"/>
          </a:p>
        </p:txBody>
      </p:sp>
    </p:spTree>
    <p:extLst>
      <p:ext uri="{BB962C8B-B14F-4D97-AF65-F5344CB8AC3E}">
        <p14:creationId xmlns:p14="http://schemas.microsoft.com/office/powerpoint/2010/main" val="3103504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C92E9E-4977-F48B-C446-15524395F85F}"/>
              </a:ext>
            </a:extLst>
          </p:cNvPr>
          <p:cNvSpPr>
            <a:spLocks noGrp="1"/>
          </p:cNvSpPr>
          <p:nvPr>
            <p:ph type="title"/>
          </p:nvPr>
        </p:nvSpPr>
        <p:spPr>
          <a:xfrm>
            <a:off x="700088" y="909637"/>
            <a:ext cx="6400800" cy="1307592"/>
          </a:xfrm>
        </p:spPr>
        <p:txBody>
          <a:bodyPr>
            <a:normAutofit/>
          </a:bodyPr>
          <a:lstStyle/>
          <a:p>
            <a:pPr>
              <a:lnSpc>
                <a:spcPct val="90000"/>
              </a:lnSpc>
              <a:spcBef>
                <a:spcPts val="525"/>
              </a:spcBef>
            </a:pPr>
            <a:r>
              <a:rPr lang="en-GB" sz="2800" b="1" i="0">
                <a:effectLst/>
                <a:latin typeface="Atkinson Hyperlegible"/>
              </a:rPr>
              <a:t>Emotional Intelligence – Bar-On’s Model</a:t>
            </a:r>
            <a:br>
              <a:rPr lang="en-GB" sz="2800" b="0" i="0">
                <a:effectLst/>
                <a:latin typeface="Atkinson Hyperlegible"/>
              </a:rPr>
            </a:br>
            <a:endParaRPr lang="en-GB" sz="2800"/>
          </a:p>
        </p:txBody>
      </p:sp>
      <p:cxnSp>
        <p:nvCxnSpPr>
          <p:cNvPr id="19" name="Straight Connector 18">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F96B87-9C9C-3F44-015D-45CA1D84A34B}"/>
              </a:ext>
            </a:extLst>
          </p:cNvPr>
          <p:cNvSpPr>
            <a:spLocks noGrp="1"/>
          </p:cNvSpPr>
          <p:nvPr>
            <p:ph idx="1"/>
          </p:nvPr>
        </p:nvSpPr>
        <p:spPr>
          <a:xfrm>
            <a:off x="700088" y="2221992"/>
            <a:ext cx="6400800" cy="3739896"/>
          </a:xfrm>
        </p:spPr>
        <p:txBody>
          <a:bodyPr>
            <a:normAutofit/>
          </a:bodyPr>
          <a:lstStyle/>
          <a:p>
            <a:pPr>
              <a:lnSpc>
                <a:spcPct val="100000"/>
              </a:lnSpc>
              <a:spcBef>
                <a:spcPts val="525"/>
              </a:spcBef>
              <a:buFont typeface="Arial" panose="020B0604020202020204" pitchFamily="34" charset="0"/>
              <a:buChar char="•"/>
            </a:pPr>
            <a:r>
              <a:rPr lang="en-GB" sz="1300" b="1" i="0" dirty="0">
                <a:effectLst/>
                <a:latin typeface="Atkinson Hyperlegible"/>
              </a:rPr>
              <a:t>Focus:</a:t>
            </a:r>
            <a:r>
              <a:rPr lang="en-GB" sz="1300" b="0" i="0" dirty="0">
                <a:effectLst/>
                <a:latin typeface="Atkinson Hyperlegible"/>
              </a:rPr>
              <a:t> Broader emotional and social competencies influencing overall effectiveness (Bar-On, 1997).</a:t>
            </a:r>
          </a:p>
          <a:p>
            <a:pPr marL="742950" lvl="1" indent="-285750">
              <a:lnSpc>
                <a:spcPct val="100000"/>
              </a:lnSpc>
              <a:spcBef>
                <a:spcPts val="525"/>
              </a:spcBef>
              <a:buFont typeface="Arial" panose="020B0604020202020204" pitchFamily="34" charset="0"/>
              <a:buChar char="•"/>
            </a:pPr>
            <a:r>
              <a:rPr lang="en-GB" sz="1300" b="0" i="0" dirty="0">
                <a:effectLst/>
                <a:latin typeface="Atkinson Hyperlegible"/>
              </a:rPr>
              <a:t>Includes traits like adaptability, stress tolerance, empathy, interpersonal skills, and optimism.</a:t>
            </a:r>
          </a:p>
          <a:p>
            <a:pPr>
              <a:lnSpc>
                <a:spcPct val="100000"/>
              </a:lnSpc>
              <a:spcBef>
                <a:spcPts val="525"/>
              </a:spcBef>
              <a:buFont typeface="Arial" panose="020B0604020202020204" pitchFamily="34" charset="0"/>
              <a:buChar char="•"/>
            </a:pPr>
            <a:r>
              <a:rPr lang="en-GB" sz="1300" b="1" i="0" dirty="0">
                <a:effectLst/>
                <a:latin typeface="Atkinson Hyperlegible"/>
              </a:rPr>
              <a:t>Advantages:</a:t>
            </a:r>
            <a:endParaRPr lang="en-GB" sz="1300" b="0" i="0" dirty="0">
              <a:effectLst/>
              <a:latin typeface="Atkinson Hyperlegible"/>
            </a:endParaRPr>
          </a:p>
          <a:p>
            <a:pPr marL="742950" lvl="1" indent="-285750">
              <a:lnSpc>
                <a:spcPct val="100000"/>
              </a:lnSpc>
              <a:spcBef>
                <a:spcPts val="525"/>
              </a:spcBef>
              <a:buFont typeface="Arial" panose="020B0604020202020204" pitchFamily="34" charset="0"/>
              <a:buChar char="•"/>
            </a:pPr>
            <a:r>
              <a:rPr lang="en-GB" sz="1300" b="0" i="0" dirty="0">
                <a:effectLst/>
                <a:latin typeface="Atkinson Hyperlegible"/>
              </a:rPr>
              <a:t>Emphasizes that emotional intelligence isn’t just about understanding emotions but also about resilience and mental health.</a:t>
            </a:r>
          </a:p>
          <a:p>
            <a:pPr marL="742950" lvl="1" indent="-285750">
              <a:lnSpc>
                <a:spcPct val="100000"/>
              </a:lnSpc>
              <a:spcBef>
                <a:spcPts val="525"/>
              </a:spcBef>
              <a:buFont typeface="Arial" panose="020B0604020202020204" pitchFamily="34" charset="0"/>
              <a:buChar char="•"/>
            </a:pPr>
            <a:r>
              <a:rPr lang="en-GB" sz="1300" b="0" i="0" dirty="0">
                <a:effectLst/>
                <a:latin typeface="Atkinson Hyperlegible"/>
              </a:rPr>
              <a:t>Recognizes that emotionally intelligent leaders are better equipped to handle stress and change (Bar-On, 2006).</a:t>
            </a:r>
          </a:p>
          <a:p>
            <a:pPr>
              <a:lnSpc>
                <a:spcPct val="100000"/>
              </a:lnSpc>
              <a:spcBef>
                <a:spcPts val="525"/>
              </a:spcBef>
              <a:buFont typeface="Arial" panose="020B0604020202020204" pitchFamily="34" charset="0"/>
              <a:buChar char="•"/>
            </a:pPr>
            <a:r>
              <a:rPr lang="en-GB" sz="1300" b="1" i="0" dirty="0">
                <a:effectLst/>
                <a:latin typeface="Atkinson Hyperlegible"/>
              </a:rPr>
              <a:t>Challenges:</a:t>
            </a:r>
            <a:endParaRPr lang="en-GB" sz="1300" b="0" i="0" dirty="0">
              <a:effectLst/>
              <a:latin typeface="Atkinson Hyperlegible"/>
            </a:endParaRPr>
          </a:p>
          <a:p>
            <a:pPr marL="742950" lvl="1" indent="-285750">
              <a:lnSpc>
                <a:spcPct val="100000"/>
              </a:lnSpc>
              <a:spcBef>
                <a:spcPts val="525"/>
              </a:spcBef>
              <a:buFont typeface="Arial" panose="020B0604020202020204" pitchFamily="34" charset="0"/>
              <a:buChar char="•"/>
            </a:pPr>
            <a:r>
              <a:rPr lang="en-GB" sz="1300" b="0" i="0" dirty="0">
                <a:effectLst/>
                <a:latin typeface="Atkinson Hyperlegible"/>
              </a:rPr>
              <a:t>Its broad scope makes assessment and development more complex.</a:t>
            </a:r>
          </a:p>
          <a:p>
            <a:pPr marL="742950" lvl="1" indent="-285750">
              <a:lnSpc>
                <a:spcPct val="100000"/>
              </a:lnSpc>
              <a:spcBef>
                <a:spcPts val="525"/>
              </a:spcBef>
              <a:buFont typeface="Arial" panose="020B0604020202020204" pitchFamily="34" charset="0"/>
              <a:buChar char="•"/>
            </a:pPr>
            <a:r>
              <a:rPr lang="en-GB" sz="1300" b="0" i="0" dirty="0">
                <a:effectLst/>
                <a:latin typeface="Atkinson Hyperlegible"/>
              </a:rPr>
              <a:t>Requires ongoing reflection and development programs.</a:t>
            </a:r>
          </a:p>
          <a:p>
            <a:pPr>
              <a:lnSpc>
                <a:spcPct val="100000"/>
              </a:lnSpc>
              <a:spcBef>
                <a:spcPts val="525"/>
              </a:spcBef>
              <a:buNone/>
            </a:pPr>
            <a:r>
              <a:rPr lang="en-GB" sz="1300" b="0" i="1" dirty="0">
                <a:effectLst/>
                <a:latin typeface="Atkinson Hyperlegible"/>
              </a:rPr>
              <a:t>Bar-On’s model underscores that emotional intelligence contributes not just to interpersonal success but also to mental well-being, which is essential for sustained leadership performance.</a:t>
            </a:r>
            <a:endParaRPr lang="en-GB" sz="1300" b="0" i="0" dirty="0">
              <a:effectLst/>
              <a:latin typeface="Atkinson Hyperlegible"/>
            </a:endParaRPr>
          </a:p>
          <a:p>
            <a:pPr>
              <a:lnSpc>
                <a:spcPct val="100000"/>
              </a:lnSpc>
            </a:pPr>
            <a:endParaRPr lang="en-GB" sz="1300" dirty="0"/>
          </a:p>
        </p:txBody>
      </p:sp>
      <p:pic>
        <p:nvPicPr>
          <p:cNvPr id="7" name="Graphic 6" descr="Head with Gears">
            <a:extLst>
              <a:ext uri="{FF2B5EF4-FFF2-40B4-BE49-F238E27FC236}">
                <a16:creationId xmlns:a16="http://schemas.microsoft.com/office/drawing/2014/main" id="{7872377D-A283-4315-9CA0-9262E8DA170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87920" y="2102261"/>
            <a:ext cx="3903980" cy="3903980"/>
          </a:xfrm>
          <a:prstGeom prst="rect">
            <a:avLst/>
          </a:prstGeom>
        </p:spPr>
      </p:pic>
      <p:cxnSp>
        <p:nvCxnSpPr>
          <p:cNvPr id="21" name="Straight Connector 20">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0376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D27889-54EC-ED47-B649-BEE8109DD8D2}"/>
              </a:ext>
            </a:extLst>
          </p:cNvPr>
          <p:cNvSpPr>
            <a:spLocks noGrp="1"/>
          </p:cNvSpPr>
          <p:nvPr>
            <p:ph type="title"/>
          </p:nvPr>
        </p:nvSpPr>
        <p:spPr>
          <a:xfrm>
            <a:off x="704087" y="559063"/>
            <a:ext cx="3306747" cy="5256025"/>
          </a:xfrm>
        </p:spPr>
        <p:txBody>
          <a:bodyPr>
            <a:normAutofit/>
          </a:bodyPr>
          <a:lstStyle/>
          <a:p>
            <a:pPr>
              <a:spcBef>
                <a:spcPts val="525"/>
              </a:spcBef>
            </a:pPr>
            <a:r>
              <a:rPr lang="en-GB" sz="3600" b="1" i="0">
                <a:effectLst/>
                <a:latin typeface="Atkinson Hyperlegible"/>
              </a:rPr>
              <a:t>Cultural Intelligence – Earley and Ang’s Model</a:t>
            </a:r>
            <a:br>
              <a:rPr lang="en-GB" sz="3600" b="0" i="0">
                <a:effectLst/>
                <a:latin typeface="Atkinson Hyperlegible"/>
              </a:rPr>
            </a:br>
            <a:endParaRPr lang="en-GB" sz="3600"/>
          </a:p>
        </p:txBody>
      </p:sp>
      <p:sp>
        <p:nvSpPr>
          <p:cNvPr id="3" name="Content Placeholder 2">
            <a:extLst>
              <a:ext uri="{FF2B5EF4-FFF2-40B4-BE49-F238E27FC236}">
                <a16:creationId xmlns:a16="http://schemas.microsoft.com/office/drawing/2014/main" id="{C2FA9387-8A8C-BCB1-74F4-01723A121DFE}"/>
              </a:ext>
            </a:extLst>
          </p:cNvPr>
          <p:cNvSpPr>
            <a:spLocks noGrp="1"/>
          </p:cNvSpPr>
          <p:nvPr>
            <p:ph idx="1"/>
          </p:nvPr>
        </p:nvSpPr>
        <p:spPr>
          <a:xfrm>
            <a:off x="4643022" y="622249"/>
            <a:ext cx="6844892" cy="5639712"/>
          </a:xfrm>
        </p:spPr>
        <p:txBody>
          <a:bodyPr>
            <a:normAutofit/>
          </a:bodyPr>
          <a:lstStyle/>
          <a:p>
            <a:pPr>
              <a:lnSpc>
                <a:spcPct val="100000"/>
              </a:lnSpc>
              <a:spcBef>
                <a:spcPts val="525"/>
              </a:spcBef>
              <a:buFont typeface="Arial" panose="020B0604020202020204" pitchFamily="34" charset="0"/>
              <a:buChar char="•"/>
            </a:pPr>
            <a:r>
              <a:rPr lang="en-GB" sz="1500" b="1" i="0" dirty="0">
                <a:effectLst/>
                <a:latin typeface="Atkinson Hyperlegible"/>
              </a:rPr>
              <a:t>Four Key Components (Earley &amp; Ang, 2003) :</a:t>
            </a:r>
            <a:endParaRPr lang="en-GB" sz="1500" b="0" i="0" dirty="0">
              <a:effectLst/>
              <a:latin typeface="Atkinson Hyperlegible"/>
            </a:endParaRPr>
          </a:p>
          <a:p>
            <a:pPr marL="742950" lvl="1" indent="-285750">
              <a:lnSpc>
                <a:spcPct val="100000"/>
              </a:lnSpc>
              <a:spcBef>
                <a:spcPts val="525"/>
              </a:spcBef>
              <a:buFont typeface="Arial" panose="020B0604020202020204" pitchFamily="34" charset="0"/>
              <a:buChar char="•"/>
            </a:pPr>
            <a:r>
              <a:rPr lang="en-GB" sz="1500" b="1" i="0" dirty="0">
                <a:effectLst/>
                <a:latin typeface="Atkinson Hyperlegible"/>
              </a:rPr>
              <a:t>Metacognitive CQ:</a:t>
            </a:r>
            <a:r>
              <a:rPr lang="en-GB" sz="1500" b="0" i="0" dirty="0">
                <a:effectLst/>
                <a:latin typeface="Atkinson Hyperlegible"/>
              </a:rPr>
              <a:t> Being aware of cultural assumptions and controlling biases.</a:t>
            </a:r>
          </a:p>
          <a:p>
            <a:pPr marL="742950" lvl="1" indent="-285750">
              <a:lnSpc>
                <a:spcPct val="100000"/>
              </a:lnSpc>
              <a:spcBef>
                <a:spcPts val="525"/>
              </a:spcBef>
              <a:buFont typeface="Arial" panose="020B0604020202020204" pitchFamily="34" charset="0"/>
              <a:buChar char="•"/>
            </a:pPr>
            <a:r>
              <a:rPr lang="en-GB" sz="1500" b="1" i="0" dirty="0">
                <a:effectLst/>
                <a:latin typeface="Atkinson Hyperlegible"/>
              </a:rPr>
              <a:t>Cognitive CQ:</a:t>
            </a:r>
            <a:r>
              <a:rPr lang="en-GB" sz="1500" b="0" i="0" dirty="0">
                <a:effectLst/>
                <a:latin typeface="Atkinson Hyperlegible"/>
              </a:rPr>
              <a:t> Acquiring knowledge about different cultural practices and norms.</a:t>
            </a:r>
          </a:p>
          <a:p>
            <a:pPr marL="742950" lvl="1" indent="-285750">
              <a:lnSpc>
                <a:spcPct val="100000"/>
              </a:lnSpc>
              <a:spcBef>
                <a:spcPts val="525"/>
              </a:spcBef>
              <a:buFont typeface="Arial" panose="020B0604020202020204" pitchFamily="34" charset="0"/>
              <a:buChar char="•"/>
            </a:pPr>
            <a:r>
              <a:rPr lang="en-GB" sz="1500" b="1" i="0" dirty="0">
                <a:effectLst/>
                <a:latin typeface="Atkinson Hyperlegible"/>
              </a:rPr>
              <a:t>Motivational CQ:</a:t>
            </a:r>
            <a:r>
              <a:rPr lang="en-GB" sz="1500" b="0" i="0" dirty="0">
                <a:effectLst/>
                <a:latin typeface="Atkinson Hyperlegible"/>
              </a:rPr>
              <a:t> The confidence and drive to engage with other cultures.</a:t>
            </a:r>
          </a:p>
          <a:p>
            <a:pPr marL="742950" lvl="1" indent="-285750">
              <a:lnSpc>
                <a:spcPct val="100000"/>
              </a:lnSpc>
              <a:spcBef>
                <a:spcPts val="525"/>
              </a:spcBef>
              <a:buFont typeface="Arial" panose="020B0604020202020204" pitchFamily="34" charset="0"/>
              <a:buChar char="•"/>
            </a:pPr>
            <a:r>
              <a:rPr lang="en-GB" sz="1500" b="1" i="0" dirty="0" err="1">
                <a:effectLst/>
                <a:latin typeface="Atkinson Hyperlegible"/>
              </a:rPr>
              <a:t>Behavioral</a:t>
            </a:r>
            <a:r>
              <a:rPr lang="en-GB" sz="1500" b="1" i="0" dirty="0">
                <a:effectLst/>
                <a:latin typeface="Atkinson Hyperlegible"/>
              </a:rPr>
              <a:t> CQ:</a:t>
            </a:r>
            <a:r>
              <a:rPr lang="en-GB" sz="1500" b="0" i="0" dirty="0">
                <a:effectLst/>
                <a:latin typeface="Atkinson Hyperlegible"/>
              </a:rPr>
              <a:t> The ability to adapt </a:t>
            </a:r>
            <a:r>
              <a:rPr lang="en-GB" sz="1500" b="0" i="0" dirty="0" err="1">
                <a:effectLst/>
                <a:latin typeface="Atkinson Hyperlegible"/>
              </a:rPr>
              <a:t>behaviors</a:t>
            </a:r>
            <a:r>
              <a:rPr lang="en-GB" sz="1500" b="0" i="0" dirty="0">
                <a:effectLst/>
                <a:latin typeface="Atkinson Hyperlegible"/>
              </a:rPr>
              <a:t> and communication styles appropriately.</a:t>
            </a:r>
          </a:p>
          <a:p>
            <a:pPr>
              <a:lnSpc>
                <a:spcPct val="100000"/>
              </a:lnSpc>
              <a:spcBef>
                <a:spcPts val="525"/>
              </a:spcBef>
              <a:buFont typeface="Arial" panose="020B0604020202020204" pitchFamily="34" charset="0"/>
              <a:buChar char="•"/>
            </a:pPr>
            <a:r>
              <a:rPr lang="en-GB" sz="1500" b="1" i="0" dirty="0">
                <a:effectLst/>
                <a:latin typeface="Atkinson Hyperlegible"/>
              </a:rPr>
              <a:t>Strengths:</a:t>
            </a:r>
            <a:endParaRPr lang="en-GB" sz="1500" b="0" i="0" dirty="0">
              <a:effectLst/>
              <a:latin typeface="Atkinson Hyperlegible"/>
            </a:endParaRPr>
          </a:p>
          <a:p>
            <a:pPr marL="742950" lvl="1" indent="-285750">
              <a:lnSpc>
                <a:spcPct val="100000"/>
              </a:lnSpc>
              <a:spcBef>
                <a:spcPts val="525"/>
              </a:spcBef>
              <a:buFont typeface="Arial" panose="020B0604020202020204" pitchFamily="34" charset="0"/>
              <a:buChar char="•"/>
            </a:pPr>
            <a:r>
              <a:rPr lang="en-GB" sz="1500" b="0" i="0" dirty="0">
                <a:effectLst/>
                <a:latin typeface="Atkinson Hyperlegible"/>
              </a:rPr>
              <a:t>Promotes proactive learning and adaptation.</a:t>
            </a:r>
          </a:p>
          <a:p>
            <a:pPr marL="742950" lvl="1" indent="-285750">
              <a:lnSpc>
                <a:spcPct val="100000"/>
              </a:lnSpc>
              <a:spcBef>
                <a:spcPts val="525"/>
              </a:spcBef>
              <a:buFont typeface="Arial" panose="020B0604020202020204" pitchFamily="34" charset="0"/>
              <a:buChar char="•"/>
            </a:pPr>
            <a:r>
              <a:rPr lang="en-GB" sz="1500" b="0" i="0" dirty="0">
                <a:effectLst/>
                <a:latin typeface="Atkinson Hyperlegible"/>
              </a:rPr>
              <a:t>Encourages a global mindset.</a:t>
            </a:r>
          </a:p>
          <a:p>
            <a:pPr>
              <a:lnSpc>
                <a:spcPct val="100000"/>
              </a:lnSpc>
              <a:spcBef>
                <a:spcPts val="525"/>
              </a:spcBef>
              <a:buFont typeface="Arial" panose="020B0604020202020204" pitchFamily="34" charset="0"/>
              <a:buChar char="•"/>
            </a:pPr>
            <a:r>
              <a:rPr lang="en-GB" sz="1500" b="1" i="0" dirty="0">
                <a:effectLst/>
                <a:latin typeface="Atkinson Hyperlegible"/>
              </a:rPr>
              <a:t>Limitations:</a:t>
            </a:r>
            <a:endParaRPr lang="en-GB" sz="1500" b="0" i="0" dirty="0">
              <a:effectLst/>
              <a:latin typeface="Atkinson Hyperlegible"/>
            </a:endParaRPr>
          </a:p>
          <a:p>
            <a:pPr marL="742950" lvl="1" indent="-285750">
              <a:lnSpc>
                <a:spcPct val="100000"/>
              </a:lnSpc>
              <a:spcBef>
                <a:spcPts val="525"/>
              </a:spcBef>
              <a:buFont typeface="Arial" panose="020B0604020202020204" pitchFamily="34" charset="0"/>
              <a:buChar char="•"/>
            </a:pPr>
            <a:r>
              <a:rPr lang="en-GB" sz="1500" b="0" i="0" dirty="0">
                <a:effectLst/>
                <a:latin typeface="Atkinson Hyperlegible"/>
              </a:rPr>
              <a:t>Measuring abstract elements like motivation or metacognition can be difficult.</a:t>
            </a:r>
          </a:p>
          <a:p>
            <a:pPr marL="742950" lvl="1" indent="-285750">
              <a:lnSpc>
                <a:spcPct val="100000"/>
              </a:lnSpc>
              <a:spcBef>
                <a:spcPts val="525"/>
              </a:spcBef>
              <a:buFont typeface="Arial" panose="020B0604020202020204" pitchFamily="34" charset="0"/>
              <a:buChar char="•"/>
            </a:pPr>
            <a:r>
              <a:rPr lang="en-GB" sz="1500" b="0" i="0" dirty="0">
                <a:effectLst/>
                <a:latin typeface="Atkinson Hyperlegible"/>
              </a:rPr>
              <a:t>Cultural differences are complex and context-dependent.</a:t>
            </a:r>
          </a:p>
          <a:p>
            <a:pPr>
              <a:lnSpc>
                <a:spcPct val="100000"/>
              </a:lnSpc>
              <a:spcBef>
                <a:spcPts val="525"/>
              </a:spcBef>
              <a:buNone/>
            </a:pPr>
            <a:r>
              <a:rPr lang="en-GB" sz="1500" b="0" i="1" dirty="0">
                <a:effectLst/>
                <a:latin typeface="Atkinson Hyperlegible"/>
              </a:rPr>
              <a:t>This model advocates for continuous learning and self-awareness, empowering leaders to operate effectively in diverse cultural settings(</a:t>
            </a:r>
            <a:r>
              <a:rPr lang="en-GB" sz="1500" b="0" i="1" dirty="0" err="1">
                <a:effectLst/>
                <a:latin typeface="Atkinson Hyperlegible"/>
              </a:rPr>
              <a:t>Rockstuhl</a:t>
            </a:r>
            <a:r>
              <a:rPr lang="en-GB" sz="1500" b="0" i="1" dirty="0">
                <a:effectLst/>
                <a:latin typeface="Atkinson Hyperlegible"/>
              </a:rPr>
              <a:t> et al., 2011).</a:t>
            </a:r>
            <a:endParaRPr lang="en-GB" sz="1500" b="0" i="0" dirty="0">
              <a:effectLst/>
              <a:latin typeface="Atkinson Hyperlegible"/>
            </a:endParaRPr>
          </a:p>
          <a:p>
            <a:pPr>
              <a:lnSpc>
                <a:spcPct val="100000"/>
              </a:lnSpc>
              <a:buNone/>
            </a:pPr>
            <a:br>
              <a:rPr lang="en-GB" sz="1500" dirty="0"/>
            </a:br>
            <a:endParaRPr lang="en-GB" sz="1500" dirty="0"/>
          </a:p>
        </p:txBody>
      </p:sp>
      <p:cxnSp>
        <p:nvCxnSpPr>
          <p:cNvPr id="14" name="Straight Connector 13">
            <a:extLst>
              <a:ext uri="{FF2B5EF4-FFF2-40B4-BE49-F238E27FC236}">
                <a16:creationId xmlns:a16="http://schemas.microsoft.com/office/drawing/2014/main" id="{0AFF0B6C-73E2-4B40-9280-938C14922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23541"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8418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01E975-4B0D-782D-D32C-7BE93337C436}"/>
              </a:ext>
            </a:extLst>
          </p:cNvPr>
          <p:cNvSpPr>
            <a:spLocks noGrp="1"/>
          </p:cNvSpPr>
          <p:nvPr>
            <p:ph type="title"/>
          </p:nvPr>
        </p:nvSpPr>
        <p:spPr>
          <a:xfrm>
            <a:off x="700087" y="909638"/>
            <a:ext cx="10691813" cy="1155618"/>
          </a:xfrm>
        </p:spPr>
        <p:txBody>
          <a:bodyPr>
            <a:normAutofit/>
          </a:bodyPr>
          <a:lstStyle/>
          <a:p>
            <a:pPr>
              <a:lnSpc>
                <a:spcPct val="90000"/>
              </a:lnSpc>
              <a:spcBef>
                <a:spcPts val="525"/>
              </a:spcBef>
            </a:pPr>
            <a:r>
              <a:rPr lang="en-GB" sz="3400" b="1" i="0">
                <a:effectLst/>
                <a:latin typeface="Atkinson Hyperlegible"/>
              </a:rPr>
              <a:t>Cultural Intelligence – Livermore’s Framework</a:t>
            </a:r>
            <a:br>
              <a:rPr lang="en-GB" sz="3400" b="0" i="0">
                <a:effectLst/>
                <a:latin typeface="Atkinson Hyperlegible"/>
              </a:rPr>
            </a:br>
            <a:endParaRPr lang="en-GB" sz="3400"/>
          </a:p>
        </p:txBody>
      </p:sp>
      <p:cxnSp>
        <p:nvCxnSpPr>
          <p:cNvPr id="35" name="Straight Connector 34">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33E01954-3465-0D04-1EFC-72FA4C382EDC}"/>
              </a:ext>
            </a:extLst>
          </p:cNvPr>
          <p:cNvGraphicFramePr>
            <a:graphicFrameLocks noGrp="1"/>
          </p:cNvGraphicFramePr>
          <p:nvPr>
            <p:ph idx="1"/>
            <p:extLst>
              <p:ext uri="{D42A27DB-BD31-4B8C-83A1-F6EECF244321}">
                <p14:modId xmlns:p14="http://schemas.microsoft.com/office/powerpoint/2010/main" val="3229681575"/>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2811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1B216-C251-D2DB-2A5E-14BFA1F828FE}"/>
              </a:ext>
            </a:extLst>
          </p:cNvPr>
          <p:cNvSpPr>
            <a:spLocks noGrp="1"/>
          </p:cNvSpPr>
          <p:nvPr>
            <p:ph type="title"/>
          </p:nvPr>
        </p:nvSpPr>
        <p:spPr>
          <a:xfrm>
            <a:off x="704088" y="555712"/>
            <a:ext cx="4218435" cy="2390687"/>
          </a:xfrm>
        </p:spPr>
        <p:txBody>
          <a:bodyPr>
            <a:normAutofit/>
          </a:bodyPr>
          <a:lstStyle/>
          <a:p>
            <a:pPr>
              <a:lnSpc>
                <a:spcPct val="90000"/>
              </a:lnSpc>
              <a:spcBef>
                <a:spcPts val="525"/>
              </a:spcBef>
            </a:pPr>
            <a:r>
              <a:rPr lang="en-GB" b="1" i="0">
                <a:effectLst/>
                <a:latin typeface="Atkinson Hyperlegible"/>
              </a:rPr>
              <a:t>How EI and CQ Contribute to Leadership</a:t>
            </a:r>
            <a:br>
              <a:rPr lang="en-GB" b="0" i="0">
                <a:effectLst/>
                <a:latin typeface="Atkinson Hyperlegible"/>
              </a:rPr>
            </a:br>
            <a:endParaRPr lang="en-GB"/>
          </a:p>
        </p:txBody>
      </p:sp>
      <p:pic>
        <p:nvPicPr>
          <p:cNvPr id="7" name="Graphic 6" descr="Handshake">
            <a:extLst>
              <a:ext uri="{FF2B5EF4-FFF2-40B4-BE49-F238E27FC236}">
                <a16:creationId xmlns:a16="http://schemas.microsoft.com/office/drawing/2014/main" id="{4D89F2BD-2320-540D-FDC5-33236487BBA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63FFD9-2051-78AE-2259-72BB29009E88}"/>
              </a:ext>
            </a:extLst>
          </p:cNvPr>
          <p:cNvSpPr>
            <a:spLocks noGrp="1"/>
          </p:cNvSpPr>
          <p:nvPr>
            <p:ph idx="1"/>
          </p:nvPr>
        </p:nvSpPr>
        <p:spPr>
          <a:xfrm>
            <a:off x="5576418" y="555712"/>
            <a:ext cx="5916168" cy="5614416"/>
          </a:xfrm>
        </p:spPr>
        <p:txBody>
          <a:bodyPr>
            <a:normAutofit/>
          </a:bodyPr>
          <a:lstStyle/>
          <a:p>
            <a:pPr>
              <a:spcBef>
                <a:spcPts val="525"/>
              </a:spcBef>
              <a:buFont typeface="Arial" panose="020B0604020202020204" pitchFamily="34" charset="0"/>
              <a:buChar char="•"/>
            </a:pPr>
            <a:r>
              <a:rPr lang="en-GB" b="1" i="0" dirty="0">
                <a:effectLst/>
                <a:latin typeface="Atkinson Hyperlegible"/>
              </a:rPr>
              <a:t>Emotional Intelligence:</a:t>
            </a:r>
            <a:endParaRPr lang="en-GB" b="0" i="0" dirty="0">
              <a:effectLst/>
              <a:latin typeface="Atkinson Hyperlegible"/>
            </a:endParaRPr>
          </a:p>
          <a:p>
            <a:pPr marL="742950" lvl="1" indent="-285750">
              <a:spcBef>
                <a:spcPts val="525"/>
              </a:spcBef>
              <a:buFont typeface="Arial" panose="020B0604020202020204" pitchFamily="34" charset="0"/>
              <a:buChar char="•"/>
            </a:pPr>
            <a:r>
              <a:rPr lang="en-GB" b="0" i="0" dirty="0">
                <a:effectLst/>
                <a:latin typeface="Atkinson Hyperlegible"/>
              </a:rPr>
              <a:t>Builds trust and rapport.</a:t>
            </a:r>
          </a:p>
          <a:p>
            <a:pPr marL="742950" lvl="1" indent="-285750">
              <a:spcBef>
                <a:spcPts val="525"/>
              </a:spcBef>
              <a:buFont typeface="Arial" panose="020B0604020202020204" pitchFamily="34" charset="0"/>
              <a:buChar char="•"/>
            </a:pPr>
            <a:r>
              <a:rPr lang="en-GB" b="0" i="0" dirty="0">
                <a:effectLst/>
                <a:latin typeface="Atkinson Hyperlegible"/>
              </a:rPr>
              <a:t>Facilitates effective communication.</a:t>
            </a:r>
          </a:p>
          <a:p>
            <a:pPr marL="742950" lvl="1" indent="-285750">
              <a:spcBef>
                <a:spcPts val="525"/>
              </a:spcBef>
              <a:buFont typeface="Arial" panose="020B0604020202020204" pitchFamily="34" charset="0"/>
              <a:buChar char="•"/>
            </a:pPr>
            <a:r>
              <a:rPr lang="en-GB" b="0" i="0" dirty="0">
                <a:effectLst/>
                <a:latin typeface="Atkinson Hyperlegible"/>
              </a:rPr>
              <a:t>Resolves conflicts constructively.</a:t>
            </a:r>
          </a:p>
          <a:p>
            <a:pPr marL="742950" lvl="1" indent="-285750">
              <a:spcBef>
                <a:spcPts val="525"/>
              </a:spcBef>
              <a:buFont typeface="Arial" panose="020B0604020202020204" pitchFamily="34" charset="0"/>
              <a:buChar char="•"/>
            </a:pPr>
            <a:r>
              <a:rPr lang="en-GB" b="0" i="0" dirty="0">
                <a:effectLst/>
                <a:latin typeface="Atkinson Hyperlegible"/>
              </a:rPr>
              <a:t>Inspires and motivates teams toward shared goals.</a:t>
            </a:r>
          </a:p>
          <a:p>
            <a:pPr>
              <a:spcBef>
                <a:spcPts val="525"/>
              </a:spcBef>
              <a:buFont typeface="Arial" panose="020B0604020202020204" pitchFamily="34" charset="0"/>
              <a:buChar char="•"/>
            </a:pPr>
            <a:r>
              <a:rPr lang="en-GB" b="1" i="0" dirty="0">
                <a:effectLst/>
                <a:latin typeface="Atkinson Hyperlegible"/>
              </a:rPr>
              <a:t>Cultural Intelligence:</a:t>
            </a:r>
            <a:endParaRPr lang="en-GB" b="0" i="0" dirty="0">
              <a:effectLst/>
              <a:latin typeface="Atkinson Hyperlegible"/>
            </a:endParaRPr>
          </a:p>
          <a:p>
            <a:pPr marL="742950" lvl="1" indent="-285750">
              <a:spcBef>
                <a:spcPts val="525"/>
              </a:spcBef>
              <a:buFont typeface="Arial" panose="020B0604020202020204" pitchFamily="34" charset="0"/>
              <a:buChar char="•"/>
            </a:pPr>
            <a:r>
              <a:rPr lang="en-GB" b="0" i="0" dirty="0">
                <a:effectLst/>
                <a:latin typeface="Atkinson Hyperlegible"/>
              </a:rPr>
              <a:t>Manages and leverages cultural diversity.</a:t>
            </a:r>
          </a:p>
          <a:p>
            <a:pPr marL="742950" lvl="1" indent="-285750">
              <a:spcBef>
                <a:spcPts val="525"/>
              </a:spcBef>
              <a:buFont typeface="Arial" panose="020B0604020202020204" pitchFamily="34" charset="0"/>
              <a:buChar char="•"/>
            </a:pPr>
            <a:r>
              <a:rPr lang="en-GB" b="0" i="0" dirty="0">
                <a:effectLst/>
                <a:latin typeface="Atkinson Hyperlegible"/>
              </a:rPr>
              <a:t>Ensures respectful and effective cross-cultural communication.</a:t>
            </a:r>
          </a:p>
          <a:p>
            <a:pPr marL="742950" lvl="1" indent="-285750">
              <a:spcBef>
                <a:spcPts val="525"/>
              </a:spcBef>
              <a:buFont typeface="Arial" panose="020B0604020202020204" pitchFamily="34" charset="0"/>
              <a:buChar char="•"/>
            </a:pPr>
            <a:r>
              <a:rPr lang="en-GB" b="0" i="0" dirty="0">
                <a:effectLst/>
                <a:latin typeface="Atkinson Hyperlegible"/>
              </a:rPr>
              <a:t>Fosters inclusivity and mutual understanding.</a:t>
            </a:r>
          </a:p>
          <a:p>
            <a:pPr marL="742950" lvl="1" indent="-285750">
              <a:spcBef>
                <a:spcPts val="525"/>
              </a:spcBef>
              <a:buFont typeface="Arial" panose="020B0604020202020204" pitchFamily="34" charset="0"/>
              <a:buChar char="•"/>
            </a:pPr>
            <a:r>
              <a:rPr lang="en-GB" b="0" i="0" dirty="0">
                <a:effectLst/>
                <a:latin typeface="Atkinson Hyperlegible"/>
              </a:rPr>
              <a:t>Drives innovation through diverse perspectives.</a:t>
            </a:r>
          </a:p>
          <a:p>
            <a:pPr>
              <a:spcBef>
                <a:spcPts val="525"/>
              </a:spcBef>
              <a:buNone/>
            </a:pPr>
            <a:r>
              <a:rPr lang="en-GB" b="0" i="1" dirty="0">
                <a:effectLst/>
                <a:latin typeface="Atkinson Hyperlegible"/>
              </a:rPr>
              <a:t>Together, EI and CQ foster a leadership style that is emotionally aware, culturally sensitive, and adaptable—crucial qualities in today’s globalized business landscape(Mayer &amp; Salovey, 1997).</a:t>
            </a:r>
            <a:endParaRPr lang="en-GB" b="0" i="0" dirty="0">
              <a:effectLst/>
              <a:latin typeface="Atkinson Hyperlegible"/>
            </a:endParaRPr>
          </a:p>
          <a:p>
            <a:endParaRPr lang="en-GB" dirty="0"/>
          </a:p>
        </p:txBody>
      </p:sp>
    </p:spTree>
    <p:extLst>
      <p:ext uri="{BB962C8B-B14F-4D97-AF65-F5344CB8AC3E}">
        <p14:creationId xmlns:p14="http://schemas.microsoft.com/office/powerpoint/2010/main" val="3402238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DC4E1-9BD8-8BD2-738D-FEAF2DBC20CF}"/>
              </a:ext>
            </a:extLst>
          </p:cNvPr>
          <p:cNvSpPr>
            <a:spLocks noGrp="1"/>
          </p:cNvSpPr>
          <p:nvPr>
            <p:ph type="title"/>
          </p:nvPr>
        </p:nvSpPr>
        <p:spPr>
          <a:xfrm>
            <a:off x="704088" y="555712"/>
            <a:ext cx="4218435" cy="2390687"/>
          </a:xfrm>
        </p:spPr>
        <p:txBody>
          <a:bodyPr>
            <a:normAutofit/>
          </a:bodyPr>
          <a:lstStyle/>
          <a:p>
            <a:pPr>
              <a:lnSpc>
                <a:spcPct val="90000"/>
              </a:lnSpc>
              <a:spcBef>
                <a:spcPts val="525"/>
              </a:spcBef>
            </a:pPr>
            <a:r>
              <a:rPr lang="en-GB" sz="3100" b="1" i="0">
                <a:effectLst/>
                <a:latin typeface="Atkinson Hyperlegible"/>
              </a:rPr>
              <a:t>Impact in Multicultural and Collaborative Environments</a:t>
            </a:r>
            <a:br>
              <a:rPr lang="en-GB" sz="3100" b="0" i="0">
                <a:effectLst/>
                <a:latin typeface="Atkinson Hyperlegible"/>
              </a:rPr>
            </a:br>
            <a:endParaRPr lang="en-GB" sz="3100"/>
          </a:p>
        </p:txBody>
      </p:sp>
      <p:pic>
        <p:nvPicPr>
          <p:cNvPr id="7" name="Graphic 6" descr="Group of People">
            <a:extLst>
              <a:ext uri="{FF2B5EF4-FFF2-40B4-BE49-F238E27FC236}">
                <a16:creationId xmlns:a16="http://schemas.microsoft.com/office/drawing/2014/main" id="{6C04A13C-37A6-2136-4230-3EA7BD0691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7E11E6-650A-ED49-CDC9-A9E3707B82D5}"/>
              </a:ext>
            </a:extLst>
          </p:cNvPr>
          <p:cNvSpPr>
            <a:spLocks noGrp="1"/>
          </p:cNvSpPr>
          <p:nvPr>
            <p:ph idx="1"/>
          </p:nvPr>
        </p:nvSpPr>
        <p:spPr>
          <a:xfrm>
            <a:off x="5576418" y="555712"/>
            <a:ext cx="5916168" cy="5614416"/>
          </a:xfrm>
        </p:spPr>
        <p:txBody>
          <a:bodyPr>
            <a:normAutofit/>
          </a:bodyPr>
          <a:lstStyle/>
          <a:p>
            <a:pPr>
              <a:spcBef>
                <a:spcPts val="525"/>
              </a:spcBef>
              <a:buFont typeface="Arial" panose="020B0604020202020204" pitchFamily="34" charset="0"/>
              <a:buChar char="•"/>
            </a:pPr>
            <a:r>
              <a:rPr lang="en-GB" b="0" i="0" dirty="0">
                <a:effectLst/>
                <a:latin typeface="Atkinson Hyperlegible"/>
              </a:rPr>
              <a:t>Leaders with high EI can recognize and respect cultural differences, reducing misunderstandings.</a:t>
            </a:r>
          </a:p>
          <a:p>
            <a:pPr>
              <a:spcBef>
                <a:spcPts val="525"/>
              </a:spcBef>
              <a:buFont typeface="Arial" panose="020B0604020202020204" pitchFamily="34" charset="0"/>
              <a:buChar char="•"/>
            </a:pPr>
            <a:r>
              <a:rPr lang="en-GB" b="0" i="0" dirty="0">
                <a:effectLst/>
                <a:latin typeface="Atkinson Hyperlegible"/>
              </a:rPr>
              <a:t>CQ helps leaders adapt their communication styles and </a:t>
            </a:r>
            <a:r>
              <a:rPr lang="en-GB" b="0" i="0" dirty="0" err="1">
                <a:effectLst/>
                <a:latin typeface="Atkinson Hyperlegible"/>
              </a:rPr>
              <a:t>behaviors</a:t>
            </a:r>
            <a:r>
              <a:rPr lang="en-GB" b="0" i="0" dirty="0">
                <a:effectLst/>
                <a:latin typeface="Atkinson Hyperlegible"/>
              </a:rPr>
              <a:t> to fit various cultural expectations.</a:t>
            </a:r>
          </a:p>
          <a:p>
            <a:pPr>
              <a:spcBef>
                <a:spcPts val="525"/>
              </a:spcBef>
              <a:buFont typeface="Arial" panose="020B0604020202020204" pitchFamily="34" charset="0"/>
              <a:buChar char="•"/>
            </a:pPr>
            <a:r>
              <a:rPr lang="en-GB" b="0" i="0" dirty="0">
                <a:effectLst/>
                <a:latin typeface="Atkinson Hyperlegible"/>
              </a:rPr>
              <a:t>These skills promote an environment of trust, inclusion, and collaboration.</a:t>
            </a:r>
          </a:p>
          <a:p>
            <a:pPr>
              <a:spcBef>
                <a:spcPts val="525"/>
              </a:spcBef>
              <a:buFont typeface="Arial" panose="020B0604020202020204" pitchFamily="34" charset="0"/>
              <a:buChar char="•"/>
            </a:pPr>
            <a:r>
              <a:rPr lang="en-GB" b="0" i="0" dirty="0">
                <a:effectLst/>
                <a:latin typeface="Atkinson Hyperlegible"/>
              </a:rPr>
              <a:t>They lead to better problem-solving, innovative ideas, and competitive advantage in international markets.</a:t>
            </a:r>
          </a:p>
          <a:p>
            <a:pPr>
              <a:spcBef>
                <a:spcPts val="525"/>
              </a:spcBef>
              <a:buNone/>
            </a:pPr>
            <a:r>
              <a:rPr lang="en-GB" b="0" i="1" dirty="0">
                <a:effectLst/>
                <a:latin typeface="Atkinson Hyperlegible"/>
              </a:rPr>
              <a:t>Developing both EI and CQ is essential for leaders to thrive in complex, multicultural environments and to capitalize on the benefits of diversity(</a:t>
            </a:r>
            <a:r>
              <a:rPr lang="en-GB" b="0" i="1" dirty="0" err="1">
                <a:effectLst/>
                <a:latin typeface="Atkinson Hyperlegible"/>
              </a:rPr>
              <a:t>Rockstuhl</a:t>
            </a:r>
            <a:r>
              <a:rPr lang="en-GB" b="0" i="1" dirty="0">
                <a:effectLst/>
                <a:latin typeface="Atkinson Hyperlegible"/>
              </a:rPr>
              <a:t> et al., 2011).</a:t>
            </a:r>
            <a:endParaRPr lang="en-GB" b="0" i="0" dirty="0">
              <a:effectLst/>
              <a:latin typeface="Atkinson Hyperlegible"/>
            </a:endParaRPr>
          </a:p>
          <a:p>
            <a:pPr>
              <a:buNone/>
            </a:pPr>
            <a:br>
              <a:rPr lang="en-GB" dirty="0"/>
            </a:br>
            <a:endParaRPr lang="en-GB" dirty="0"/>
          </a:p>
        </p:txBody>
      </p:sp>
    </p:spTree>
    <p:extLst>
      <p:ext uri="{BB962C8B-B14F-4D97-AF65-F5344CB8AC3E}">
        <p14:creationId xmlns:p14="http://schemas.microsoft.com/office/powerpoint/2010/main" val="3021973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465798-FAF1-70C2-84E0-1332BFE10F32}"/>
              </a:ext>
            </a:extLst>
          </p:cNvPr>
          <p:cNvSpPr>
            <a:spLocks noGrp="1"/>
          </p:cNvSpPr>
          <p:nvPr>
            <p:ph type="title"/>
          </p:nvPr>
        </p:nvSpPr>
        <p:spPr>
          <a:xfrm>
            <a:off x="704088" y="914400"/>
            <a:ext cx="4041648" cy="1928741"/>
          </a:xfrm>
        </p:spPr>
        <p:txBody>
          <a:bodyPr>
            <a:normAutofit/>
          </a:bodyPr>
          <a:lstStyle/>
          <a:p>
            <a:pPr>
              <a:spcBef>
                <a:spcPts val="525"/>
              </a:spcBef>
            </a:pPr>
            <a:r>
              <a:rPr lang="en-GB" b="1" i="0">
                <a:effectLst/>
                <a:latin typeface="Atkinson Hyperlegible"/>
              </a:rPr>
              <a:t>Unilever</a:t>
            </a:r>
            <a:br>
              <a:rPr lang="en-GB" b="0" i="0">
                <a:effectLst/>
                <a:latin typeface="Atkinson Hyperlegible"/>
              </a:rPr>
            </a:br>
            <a:endParaRPr lang="en-GB" dirty="0"/>
          </a:p>
        </p:txBody>
      </p:sp>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Earth Globe Americas">
            <a:extLst>
              <a:ext uri="{FF2B5EF4-FFF2-40B4-BE49-F238E27FC236}">
                <a16:creationId xmlns:a16="http://schemas.microsoft.com/office/drawing/2014/main" id="{949BA37F-F0C9-5478-FF99-C223C4434D1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1111" y="3046576"/>
            <a:ext cx="2969276" cy="2969276"/>
          </a:xfrm>
          <a:prstGeom prst="rect">
            <a:avLst/>
          </a:prstGeom>
        </p:spPr>
      </p:pic>
      <p:sp>
        <p:nvSpPr>
          <p:cNvPr id="3" name="Content Placeholder 2">
            <a:extLst>
              <a:ext uri="{FF2B5EF4-FFF2-40B4-BE49-F238E27FC236}">
                <a16:creationId xmlns:a16="http://schemas.microsoft.com/office/drawing/2014/main" id="{54DC7157-135C-DB13-E3D6-AD7ADF6F5959}"/>
              </a:ext>
            </a:extLst>
          </p:cNvPr>
          <p:cNvSpPr>
            <a:spLocks noGrp="1"/>
          </p:cNvSpPr>
          <p:nvPr>
            <p:ph idx="1"/>
          </p:nvPr>
        </p:nvSpPr>
        <p:spPr>
          <a:xfrm>
            <a:off x="5330952" y="968377"/>
            <a:ext cx="6144768" cy="5010912"/>
          </a:xfrm>
        </p:spPr>
        <p:txBody>
          <a:bodyPr>
            <a:normAutofit/>
          </a:bodyPr>
          <a:lstStyle/>
          <a:p>
            <a:pPr>
              <a:lnSpc>
                <a:spcPct val="100000"/>
              </a:lnSpc>
              <a:spcBef>
                <a:spcPts val="525"/>
              </a:spcBef>
              <a:buFont typeface="Arial" panose="020B0604020202020204" pitchFamily="34" charset="0"/>
              <a:buChar char="•"/>
            </a:pPr>
            <a:r>
              <a:rPr lang="en-GB" sz="1700" b="1" i="0" dirty="0">
                <a:effectLst/>
                <a:latin typeface="Atkinson Hyperlegible"/>
              </a:rPr>
              <a:t>Context:</a:t>
            </a:r>
            <a:r>
              <a:rPr lang="en-GB" sz="1700" b="0" i="0" dirty="0">
                <a:effectLst/>
                <a:latin typeface="Atkinson Hyperlegible"/>
              </a:rPr>
              <a:t> Unilever operates in over 190 countries with diverse cultural markets.</a:t>
            </a:r>
          </a:p>
          <a:p>
            <a:pPr>
              <a:lnSpc>
                <a:spcPct val="100000"/>
              </a:lnSpc>
              <a:spcBef>
                <a:spcPts val="525"/>
              </a:spcBef>
              <a:buFont typeface="Arial" panose="020B0604020202020204" pitchFamily="34" charset="0"/>
              <a:buChar char="•"/>
            </a:pPr>
            <a:r>
              <a:rPr lang="en-GB" sz="1700" b="1" i="0" dirty="0">
                <a:effectLst/>
                <a:latin typeface="Atkinson Hyperlegible"/>
              </a:rPr>
              <a:t>Leadership Development:</a:t>
            </a:r>
            <a:r>
              <a:rPr lang="en-GB" sz="1700" b="0" i="0" dirty="0">
                <a:effectLst/>
                <a:latin typeface="Atkinson Hyperlegible"/>
              </a:rPr>
              <a:t> Managers are trained in EI and CQ to effectively manage multicultural teams and understand local consumer </a:t>
            </a:r>
            <a:r>
              <a:rPr lang="en-GB" sz="1700" b="0" i="0" dirty="0" err="1">
                <a:effectLst/>
                <a:latin typeface="Atkinson Hyperlegible"/>
              </a:rPr>
              <a:t>behaviors</a:t>
            </a:r>
            <a:r>
              <a:rPr lang="en-GB" sz="1700" b="0" i="0" dirty="0">
                <a:effectLst/>
                <a:latin typeface="Atkinson Hyperlegible"/>
              </a:rPr>
              <a:t>.</a:t>
            </a:r>
          </a:p>
          <a:p>
            <a:pPr>
              <a:lnSpc>
                <a:spcPct val="100000"/>
              </a:lnSpc>
              <a:spcBef>
                <a:spcPts val="525"/>
              </a:spcBef>
              <a:buFont typeface="Arial" panose="020B0604020202020204" pitchFamily="34" charset="0"/>
              <a:buChar char="•"/>
            </a:pPr>
            <a:r>
              <a:rPr lang="en-GB" sz="1700" b="1" i="0" dirty="0">
                <a:effectLst/>
                <a:latin typeface="Atkinson Hyperlegible"/>
              </a:rPr>
              <a:t>Results:</a:t>
            </a:r>
            <a:endParaRPr lang="en-GB" sz="1700" b="0" i="0" dirty="0">
              <a:effectLst/>
              <a:latin typeface="Atkinson Hyperlegible"/>
            </a:endParaRPr>
          </a:p>
          <a:p>
            <a:pPr marL="742950" lvl="1" indent="-285750">
              <a:lnSpc>
                <a:spcPct val="100000"/>
              </a:lnSpc>
              <a:spcBef>
                <a:spcPts val="525"/>
              </a:spcBef>
              <a:buFont typeface="Arial" panose="020B0604020202020204" pitchFamily="34" charset="0"/>
              <a:buChar char="•"/>
            </a:pPr>
            <a:r>
              <a:rPr lang="en-GB" sz="1700" b="0" i="0" dirty="0">
                <a:effectLst/>
                <a:latin typeface="Atkinson Hyperlegible"/>
              </a:rPr>
              <a:t>Enhanced innovation by incorporating diverse perspectives.</a:t>
            </a:r>
          </a:p>
          <a:p>
            <a:pPr marL="742950" lvl="1" indent="-285750">
              <a:lnSpc>
                <a:spcPct val="100000"/>
              </a:lnSpc>
              <a:spcBef>
                <a:spcPts val="525"/>
              </a:spcBef>
              <a:buFont typeface="Arial" panose="020B0604020202020204" pitchFamily="34" charset="0"/>
              <a:buChar char="•"/>
            </a:pPr>
            <a:r>
              <a:rPr lang="en-GB" sz="1700" b="0" i="0" dirty="0">
                <a:effectLst/>
                <a:latin typeface="Atkinson Hyperlegible"/>
              </a:rPr>
              <a:t>Improved localization strategies, leading to increased market share.</a:t>
            </a:r>
          </a:p>
          <a:p>
            <a:pPr marL="742950" lvl="1" indent="-285750">
              <a:lnSpc>
                <a:spcPct val="100000"/>
              </a:lnSpc>
              <a:spcBef>
                <a:spcPts val="525"/>
              </a:spcBef>
              <a:buFont typeface="Arial" panose="020B0604020202020204" pitchFamily="34" charset="0"/>
              <a:buChar char="•"/>
            </a:pPr>
            <a:r>
              <a:rPr lang="en-GB" sz="1700" b="0" i="0" dirty="0">
                <a:effectLst/>
                <a:latin typeface="Atkinson Hyperlegible"/>
              </a:rPr>
              <a:t>Strengthened global reputation through culturally sensitive branding.</a:t>
            </a:r>
          </a:p>
          <a:p>
            <a:pPr>
              <a:lnSpc>
                <a:spcPct val="100000"/>
              </a:lnSpc>
              <a:spcBef>
                <a:spcPts val="525"/>
              </a:spcBef>
              <a:buFont typeface="Arial" panose="020B0604020202020204" pitchFamily="34" charset="0"/>
              <a:buChar char="•"/>
            </a:pPr>
            <a:r>
              <a:rPr lang="en-GB" sz="1700" b="1" i="0" dirty="0">
                <a:effectLst/>
                <a:latin typeface="Atkinson Hyperlegible"/>
              </a:rPr>
              <a:t>Insights:</a:t>
            </a:r>
            <a:r>
              <a:rPr lang="en-GB" sz="1700" b="0" i="0" dirty="0">
                <a:effectLst/>
                <a:latin typeface="Atkinson Hyperlegible"/>
              </a:rPr>
              <a:t> Unilever’s success demonstrates that emotionally and culturally intelligent leadership can create competitive advantages and drive sustainable growth(Unilever, 2020).</a:t>
            </a:r>
          </a:p>
          <a:p>
            <a:pPr>
              <a:lnSpc>
                <a:spcPct val="100000"/>
              </a:lnSpc>
            </a:pPr>
            <a:endParaRPr lang="en-GB" sz="1700" dirty="0"/>
          </a:p>
        </p:txBody>
      </p:sp>
      <p:cxnSp>
        <p:nvCxnSpPr>
          <p:cNvPr id="14" name="Straight Connector 13">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6642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6F33B0-D328-C531-21CD-208570F62E86}"/>
              </a:ext>
            </a:extLst>
          </p:cNvPr>
          <p:cNvSpPr>
            <a:spLocks noGrp="1"/>
          </p:cNvSpPr>
          <p:nvPr>
            <p:ph type="title"/>
          </p:nvPr>
        </p:nvSpPr>
        <p:spPr>
          <a:xfrm>
            <a:off x="4866968" y="914400"/>
            <a:ext cx="6627924" cy="1307592"/>
          </a:xfrm>
        </p:spPr>
        <p:txBody>
          <a:bodyPr>
            <a:normAutofit/>
          </a:bodyPr>
          <a:lstStyle/>
          <a:p>
            <a:r>
              <a:rPr lang="en-GB" dirty="0"/>
              <a:t>Google </a:t>
            </a:r>
          </a:p>
        </p:txBody>
      </p:sp>
      <p:pic>
        <p:nvPicPr>
          <p:cNvPr id="1026" name="Picture 2" descr="Google search results have more human help than you think, report finds ...">
            <a:extLst>
              <a:ext uri="{FF2B5EF4-FFF2-40B4-BE49-F238E27FC236}">
                <a16:creationId xmlns:a16="http://schemas.microsoft.com/office/drawing/2014/main" id="{B7D147C7-0FCF-25A2-084D-843872B923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2771" r="26397" b="2"/>
          <a:stretch>
            <a:fillRect/>
          </a:stretch>
        </p:blipFill>
        <p:spPr bwMode="auto">
          <a:xfrm>
            <a:off x="20" y="-17929"/>
            <a:ext cx="4206220" cy="6875929"/>
          </a:xfrm>
          <a:prstGeom prst="rect">
            <a:avLst/>
          </a:prstGeom>
          <a:noFill/>
          <a:extLst>
            <a:ext uri="{909E8E84-426E-40DD-AFC4-6F175D3DCCD1}">
              <a14:hiddenFill xmlns:a14="http://schemas.microsoft.com/office/drawing/2010/main">
                <a:solidFill>
                  <a:srgbClr val="FFFFFF"/>
                </a:solidFill>
              </a14:hiddenFill>
            </a:ext>
          </a:extLst>
        </p:spPr>
      </p:pic>
      <p:cxnSp>
        <p:nvCxnSpPr>
          <p:cNvPr id="1033" name="Straight Connector 1032">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637A4A9-30F3-CD96-2E6B-1DA5201D3709}"/>
              </a:ext>
            </a:extLst>
          </p:cNvPr>
          <p:cNvSpPr>
            <a:spLocks noGrp="1"/>
          </p:cNvSpPr>
          <p:nvPr>
            <p:ph idx="1"/>
          </p:nvPr>
        </p:nvSpPr>
        <p:spPr>
          <a:xfrm>
            <a:off x="4866968" y="2221992"/>
            <a:ext cx="6627924" cy="3739896"/>
          </a:xfrm>
        </p:spPr>
        <p:txBody>
          <a:bodyPr>
            <a:normAutofit/>
          </a:bodyPr>
          <a:lstStyle/>
          <a:p>
            <a:pPr>
              <a:lnSpc>
                <a:spcPct val="100000"/>
              </a:lnSpc>
              <a:spcBef>
                <a:spcPts val="525"/>
              </a:spcBef>
              <a:buNone/>
            </a:pPr>
            <a:endParaRPr lang="en-GB" sz="1500" b="0" i="0" dirty="0">
              <a:effectLst/>
              <a:latin typeface="Atkinson Hyperlegible"/>
            </a:endParaRPr>
          </a:p>
          <a:p>
            <a:pPr>
              <a:lnSpc>
                <a:spcPct val="100000"/>
              </a:lnSpc>
              <a:spcBef>
                <a:spcPts val="525"/>
              </a:spcBef>
              <a:buFont typeface="Arial" panose="020B0604020202020204" pitchFamily="34" charset="0"/>
              <a:buChar char="•"/>
            </a:pPr>
            <a:r>
              <a:rPr lang="en-GB" sz="1500" b="1" i="0" dirty="0">
                <a:effectLst/>
                <a:latin typeface="Atkinson Hyperlegible"/>
              </a:rPr>
              <a:t>Context:</a:t>
            </a:r>
            <a:r>
              <a:rPr lang="en-GB" sz="1500" b="0" i="0" dirty="0">
                <a:effectLst/>
                <a:latin typeface="Atkinson Hyperlegible"/>
              </a:rPr>
              <a:t> Google’s global teams work across many cultural and geographic boundaries.</a:t>
            </a:r>
          </a:p>
          <a:p>
            <a:pPr>
              <a:lnSpc>
                <a:spcPct val="100000"/>
              </a:lnSpc>
              <a:spcBef>
                <a:spcPts val="525"/>
              </a:spcBef>
              <a:buFont typeface="Arial" panose="020B0604020202020204" pitchFamily="34" charset="0"/>
              <a:buChar char="•"/>
            </a:pPr>
            <a:r>
              <a:rPr lang="en-GB" sz="1500" b="1" i="0" dirty="0">
                <a:effectLst/>
                <a:latin typeface="Atkinson Hyperlegible"/>
              </a:rPr>
              <a:t>Training Focus:</a:t>
            </a:r>
            <a:r>
              <a:rPr lang="en-GB" sz="1500" b="0" i="0" dirty="0">
                <a:effectLst/>
                <a:latin typeface="Atkinson Hyperlegible"/>
              </a:rPr>
              <a:t> Emphasis on developing cultural intelligence to manage international projects effectively.</a:t>
            </a:r>
          </a:p>
          <a:p>
            <a:pPr>
              <a:lnSpc>
                <a:spcPct val="100000"/>
              </a:lnSpc>
              <a:spcBef>
                <a:spcPts val="525"/>
              </a:spcBef>
              <a:buFont typeface="Arial" panose="020B0604020202020204" pitchFamily="34" charset="0"/>
              <a:buChar char="•"/>
            </a:pPr>
            <a:r>
              <a:rPr lang="en-GB" sz="1500" b="1" i="0" dirty="0">
                <a:effectLst/>
                <a:latin typeface="Atkinson Hyperlegible"/>
              </a:rPr>
              <a:t>Results:</a:t>
            </a:r>
            <a:endParaRPr lang="en-GB" sz="1500" b="0" i="0" dirty="0">
              <a:effectLst/>
              <a:latin typeface="Atkinson Hyperlegible"/>
            </a:endParaRPr>
          </a:p>
          <a:p>
            <a:pPr marL="742950" lvl="1" indent="-285750">
              <a:lnSpc>
                <a:spcPct val="100000"/>
              </a:lnSpc>
              <a:spcBef>
                <a:spcPts val="525"/>
              </a:spcBef>
              <a:buFont typeface="Arial" panose="020B0604020202020204" pitchFamily="34" charset="0"/>
              <a:buChar char="•"/>
            </a:pPr>
            <a:r>
              <a:rPr lang="en-GB" sz="1500" b="0" i="0" dirty="0">
                <a:effectLst/>
                <a:latin typeface="Atkinson Hyperlegible"/>
              </a:rPr>
              <a:t>Increased cross-cultural collaboration.</a:t>
            </a:r>
          </a:p>
          <a:p>
            <a:pPr marL="742950" lvl="1" indent="-285750">
              <a:lnSpc>
                <a:spcPct val="100000"/>
              </a:lnSpc>
              <a:spcBef>
                <a:spcPts val="525"/>
              </a:spcBef>
              <a:buFont typeface="Arial" panose="020B0604020202020204" pitchFamily="34" charset="0"/>
              <a:buChar char="•"/>
            </a:pPr>
            <a:r>
              <a:rPr lang="en-GB" sz="1500" b="0" i="0" dirty="0">
                <a:effectLst/>
                <a:latin typeface="Atkinson Hyperlegible"/>
              </a:rPr>
              <a:t>Boosted creativity and problem-solving capacity.</a:t>
            </a:r>
          </a:p>
          <a:p>
            <a:pPr marL="742950" lvl="1" indent="-285750">
              <a:lnSpc>
                <a:spcPct val="100000"/>
              </a:lnSpc>
              <a:spcBef>
                <a:spcPts val="525"/>
              </a:spcBef>
              <a:buFont typeface="Arial" panose="020B0604020202020204" pitchFamily="34" charset="0"/>
              <a:buChar char="•"/>
            </a:pPr>
            <a:r>
              <a:rPr lang="en-GB" sz="1500" b="0" i="0" dirty="0">
                <a:effectLst/>
                <a:latin typeface="Atkinson Hyperlegible"/>
              </a:rPr>
              <a:t>Fostered an inclusive workplace culture.</a:t>
            </a:r>
          </a:p>
          <a:p>
            <a:pPr>
              <a:lnSpc>
                <a:spcPct val="100000"/>
              </a:lnSpc>
              <a:spcBef>
                <a:spcPts val="525"/>
              </a:spcBef>
              <a:buFont typeface="Arial" panose="020B0604020202020204" pitchFamily="34" charset="0"/>
              <a:buChar char="•"/>
            </a:pPr>
            <a:r>
              <a:rPr lang="en-GB" sz="1500" b="1" i="0" dirty="0">
                <a:effectLst/>
                <a:latin typeface="Atkinson Hyperlegible"/>
              </a:rPr>
              <a:t>Insights:</a:t>
            </a:r>
            <a:r>
              <a:rPr lang="en-GB" sz="1500" b="0" i="0" dirty="0">
                <a:effectLst/>
                <a:latin typeface="Atkinson Hyperlegible"/>
              </a:rPr>
              <a:t> Google’s approach shows that CQ enhances teamwork and innovation, vital for maintaining its global market leadership(Google, 2021).</a:t>
            </a:r>
          </a:p>
          <a:p>
            <a:pPr>
              <a:lnSpc>
                <a:spcPct val="100000"/>
              </a:lnSpc>
            </a:pPr>
            <a:endParaRPr lang="en-GB" sz="1500" dirty="0"/>
          </a:p>
        </p:txBody>
      </p:sp>
      <p:cxnSp>
        <p:nvCxnSpPr>
          <p:cNvPr id="1035" name="Straight Connector 1034">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2886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32A9F6-47BA-6521-004E-3800214BB2BE}"/>
              </a:ext>
            </a:extLst>
          </p:cNvPr>
          <p:cNvSpPr>
            <a:spLocks noGrp="1"/>
          </p:cNvSpPr>
          <p:nvPr>
            <p:ph type="title"/>
          </p:nvPr>
        </p:nvSpPr>
        <p:spPr>
          <a:xfrm>
            <a:off x="704088" y="914400"/>
            <a:ext cx="3799763" cy="1473200"/>
          </a:xfrm>
        </p:spPr>
        <p:txBody>
          <a:bodyPr>
            <a:normAutofit/>
          </a:bodyPr>
          <a:lstStyle/>
          <a:p>
            <a:pPr>
              <a:spcBef>
                <a:spcPts val="525"/>
              </a:spcBef>
            </a:pPr>
            <a:r>
              <a:rPr lang="en-GB" sz="3600" b="1" i="0">
                <a:effectLst/>
                <a:latin typeface="Atkinson Hyperlegible"/>
              </a:rPr>
              <a:t>Starbucks</a:t>
            </a:r>
            <a:br>
              <a:rPr lang="en-GB" sz="3600" b="0" i="0">
                <a:effectLst/>
                <a:latin typeface="Atkinson Hyperlegible"/>
              </a:rPr>
            </a:br>
            <a:endParaRPr lang="en-GB" sz="3600"/>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669C649-B677-80F7-5DD9-A5B8A94DF6F1}"/>
              </a:ext>
            </a:extLst>
          </p:cNvPr>
          <p:cNvSpPr>
            <a:spLocks noGrp="1"/>
          </p:cNvSpPr>
          <p:nvPr>
            <p:ph idx="1"/>
          </p:nvPr>
        </p:nvSpPr>
        <p:spPr>
          <a:xfrm>
            <a:off x="704088" y="1859973"/>
            <a:ext cx="4792703" cy="4294955"/>
          </a:xfrm>
        </p:spPr>
        <p:txBody>
          <a:bodyPr>
            <a:normAutofit/>
          </a:bodyPr>
          <a:lstStyle/>
          <a:p>
            <a:pPr>
              <a:lnSpc>
                <a:spcPct val="100000"/>
              </a:lnSpc>
              <a:spcBef>
                <a:spcPts val="525"/>
              </a:spcBef>
              <a:buFont typeface="Arial" panose="020B0604020202020204" pitchFamily="34" charset="0"/>
              <a:buChar char="•"/>
            </a:pPr>
            <a:r>
              <a:rPr lang="en-GB" sz="1600" b="1" i="0" dirty="0">
                <a:effectLst/>
                <a:latin typeface="Atkinson Hyperlegible"/>
              </a:rPr>
              <a:t>Context:</a:t>
            </a:r>
            <a:r>
              <a:rPr lang="en-GB" sz="1600" b="0" i="0" dirty="0">
                <a:effectLst/>
                <a:latin typeface="Atkinson Hyperlegible"/>
              </a:rPr>
              <a:t> Starbucks operates in over 80 countries, serving a diverse customer base.</a:t>
            </a:r>
          </a:p>
          <a:p>
            <a:pPr>
              <a:lnSpc>
                <a:spcPct val="100000"/>
              </a:lnSpc>
              <a:spcBef>
                <a:spcPts val="525"/>
              </a:spcBef>
              <a:buFont typeface="Arial" panose="020B0604020202020204" pitchFamily="34" charset="0"/>
              <a:buChar char="•"/>
            </a:pPr>
            <a:r>
              <a:rPr lang="en-GB" sz="1600" b="1" i="0" dirty="0">
                <a:effectLst/>
                <a:latin typeface="Atkinson Hyperlegible"/>
              </a:rPr>
              <a:t>Leadership Strategy:</a:t>
            </a:r>
            <a:r>
              <a:rPr lang="en-GB" sz="1600" b="0" i="0" dirty="0">
                <a:effectLst/>
                <a:latin typeface="Atkinson Hyperlegible"/>
              </a:rPr>
              <a:t> Leaders are trained to demonstrate empathy and emotional awareness, tailoring customer experiences to local cultures.</a:t>
            </a:r>
          </a:p>
          <a:p>
            <a:pPr>
              <a:lnSpc>
                <a:spcPct val="100000"/>
              </a:lnSpc>
              <a:spcBef>
                <a:spcPts val="525"/>
              </a:spcBef>
              <a:buFont typeface="Arial" panose="020B0604020202020204" pitchFamily="34" charset="0"/>
              <a:buChar char="•"/>
            </a:pPr>
            <a:r>
              <a:rPr lang="en-GB" sz="1600" b="1" i="0" dirty="0">
                <a:effectLst/>
                <a:latin typeface="Atkinson Hyperlegible"/>
              </a:rPr>
              <a:t>Results:</a:t>
            </a:r>
            <a:endParaRPr lang="en-GB" sz="1600" b="0" i="0" dirty="0">
              <a:effectLst/>
              <a:latin typeface="Atkinson Hyperlegible"/>
            </a:endParaRPr>
          </a:p>
          <a:p>
            <a:pPr marL="742950" lvl="1" indent="-285750">
              <a:lnSpc>
                <a:spcPct val="100000"/>
              </a:lnSpc>
              <a:spcBef>
                <a:spcPts val="525"/>
              </a:spcBef>
              <a:buFont typeface="Arial" panose="020B0604020202020204" pitchFamily="34" charset="0"/>
              <a:buChar char="•"/>
            </a:pPr>
            <a:r>
              <a:rPr lang="en-GB" sz="1600" b="0" i="0" dirty="0">
                <a:effectLst/>
                <a:latin typeface="Atkinson Hyperlegible"/>
              </a:rPr>
              <a:t>Strong customer loyalty worldwide.</a:t>
            </a:r>
          </a:p>
          <a:p>
            <a:pPr marL="742950" lvl="1" indent="-285750">
              <a:lnSpc>
                <a:spcPct val="100000"/>
              </a:lnSpc>
              <a:spcBef>
                <a:spcPts val="525"/>
              </a:spcBef>
              <a:buFont typeface="Arial" panose="020B0604020202020204" pitchFamily="34" charset="0"/>
              <a:buChar char="•"/>
            </a:pPr>
            <a:r>
              <a:rPr lang="en-GB" sz="1600" b="0" i="0" dirty="0">
                <a:effectLst/>
                <a:latin typeface="Atkinson Hyperlegible"/>
              </a:rPr>
              <a:t>Effective adaptation to local tastes and cultural expectations.</a:t>
            </a:r>
          </a:p>
          <a:p>
            <a:pPr marL="742950" lvl="1" indent="-285750">
              <a:lnSpc>
                <a:spcPct val="100000"/>
              </a:lnSpc>
              <a:spcBef>
                <a:spcPts val="525"/>
              </a:spcBef>
              <a:buFont typeface="Arial" panose="020B0604020202020204" pitchFamily="34" charset="0"/>
              <a:buChar char="•"/>
            </a:pPr>
            <a:r>
              <a:rPr lang="en-GB" sz="1600" b="0" i="0" dirty="0">
                <a:effectLst/>
                <a:latin typeface="Atkinson Hyperlegible"/>
              </a:rPr>
              <a:t>Positive employee engagement and retention.</a:t>
            </a:r>
          </a:p>
          <a:p>
            <a:pPr>
              <a:lnSpc>
                <a:spcPct val="100000"/>
              </a:lnSpc>
              <a:spcBef>
                <a:spcPts val="525"/>
              </a:spcBef>
              <a:buFont typeface="Arial" panose="020B0604020202020204" pitchFamily="34" charset="0"/>
              <a:buChar char="•"/>
            </a:pPr>
            <a:r>
              <a:rPr lang="en-GB" sz="1600" b="1" i="0" dirty="0">
                <a:effectLst/>
                <a:latin typeface="Atkinson Hyperlegible"/>
              </a:rPr>
              <a:t>Insights:</a:t>
            </a:r>
            <a:r>
              <a:rPr lang="en-GB" sz="1600" b="0" i="0" dirty="0">
                <a:effectLst/>
                <a:latin typeface="Atkinson Hyperlegible"/>
              </a:rPr>
              <a:t> Starbucks illustrates that EI in leadership builds trust and loyalty, key drivers of global brand success (Starbucks, 2022).</a:t>
            </a:r>
          </a:p>
          <a:p>
            <a:pPr>
              <a:lnSpc>
                <a:spcPct val="100000"/>
              </a:lnSpc>
            </a:pPr>
            <a:endParaRPr lang="en-GB" sz="1300" dirty="0"/>
          </a:p>
        </p:txBody>
      </p:sp>
      <p:pic>
        <p:nvPicPr>
          <p:cNvPr id="4" name="Picture 3">
            <a:extLst>
              <a:ext uri="{FF2B5EF4-FFF2-40B4-BE49-F238E27FC236}">
                <a16:creationId xmlns:a16="http://schemas.microsoft.com/office/drawing/2014/main" id="{7F241B90-AE4A-4B20-DD9F-43D1F9ACEF05}"/>
              </a:ext>
            </a:extLst>
          </p:cNvPr>
          <p:cNvPicPr>
            <a:picLocks noChangeAspect="1"/>
          </p:cNvPicPr>
          <p:nvPr/>
        </p:nvPicPr>
        <p:blipFill>
          <a:blip r:embed="rId2"/>
          <a:srcRect r="10116" b="-3"/>
          <a:stretch>
            <a:fillRect/>
          </a:stretch>
        </p:blipFill>
        <p:spPr>
          <a:xfrm>
            <a:off x="5829299" y="735286"/>
            <a:ext cx="5647317" cy="5419642"/>
          </a:xfrm>
          <a:prstGeom prst="rect">
            <a:avLst/>
          </a:prstGeom>
        </p:spPr>
      </p:pic>
    </p:spTree>
    <p:extLst>
      <p:ext uri="{BB962C8B-B14F-4D97-AF65-F5344CB8AC3E}">
        <p14:creationId xmlns:p14="http://schemas.microsoft.com/office/powerpoint/2010/main" val="22946093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1A607-0B57-1EAC-0B13-4C4B003BC8D9}"/>
              </a:ext>
            </a:extLst>
          </p:cNvPr>
          <p:cNvSpPr>
            <a:spLocks noGrp="1"/>
          </p:cNvSpPr>
          <p:nvPr>
            <p:ph type="title"/>
          </p:nvPr>
        </p:nvSpPr>
        <p:spPr>
          <a:xfrm>
            <a:off x="704088" y="914400"/>
            <a:ext cx="5195889" cy="1316736"/>
          </a:xfrm>
        </p:spPr>
        <p:txBody>
          <a:bodyPr>
            <a:normAutofit/>
          </a:bodyPr>
          <a:lstStyle/>
          <a:p>
            <a:pPr>
              <a:spcBef>
                <a:spcPts val="525"/>
              </a:spcBef>
            </a:pPr>
            <a:r>
              <a:rPr lang="en-GB" b="1" i="0">
                <a:effectLst/>
                <a:latin typeface="Atkinson Hyperlegible"/>
              </a:rPr>
              <a:t>Airbnb</a:t>
            </a:r>
            <a:br>
              <a:rPr lang="en-GB" b="0" i="0">
                <a:effectLst/>
                <a:latin typeface="Atkinson Hyperlegible"/>
              </a:rPr>
            </a:br>
            <a:endParaRPr lang="en-GB" dirty="0"/>
          </a:p>
        </p:txBody>
      </p:sp>
      <p:cxnSp>
        <p:nvCxnSpPr>
          <p:cNvPr id="16" name="Straight Connector 15">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A47F1C-7D10-35CE-55E0-DF3B27443890}"/>
              </a:ext>
            </a:extLst>
          </p:cNvPr>
          <p:cNvSpPr>
            <a:spLocks noGrp="1"/>
          </p:cNvSpPr>
          <p:nvPr>
            <p:ph idx="1"/>
          </p:nvPr>
        </p:nvSpPr>
        <p:spPr>
          <a:xfrm>
            <a:off x="704088" y="2231136"/>
            <a:ext cx="5195889" cy="3931920"/>
          </a:xfrm>
        </p:spPr>
        <p:txBody>
          <a:bodyPr>
            <a:normAutofit/>
          </a:bodyPr>
          <a:lstStyle/>
          <a:p>
            <a:pPr>
              <a:lnSpc>
                <a:spcPct val="100000"/>
              </a:lnSpc>
              <a:spcBef>
                <a:spcPts val="525"/>
              </a:spcBef>
              <a:buFont typeface="Arial" panose="020B0604020202020204" pitchFamily="34" charset="0"/>
              <a:buChar char="•"/>
            </a:pPr>
            <a:r>
              <a:rPr lang="en-GB" sz="1700" b="1" i="0" dirty="0">
                <a:effectLst/>
                <a:latin typeface="Atkinson Hyperlegible"/>
              </a:rPr>
              <a:t>Context:</a:t>
            </a:r>
            <a:r>
              <a:rPr lang="en-GB" sz="1700" b="0" i="0" dirty="0">
                <a:effectLst/>
                <a:latin typeface="Atkinson Hyperlegible"/>
              </a:rPr>
              <a:t> Airbnb’s rapid expansion across numerous countries with distinct cultural norms.</a:t>
            </a:r>
          </a:p>
          <a:p>
            <a:pPr>
              <a:lnSpc>
                <a:spcPct val="100000"/>
              </a:lnSpc>
              <a:spcBef>
                <a:spcPts val="525"/>
              </a:spcBef>
              <a:buFont typeface="Arial" panose="020B0604020202020204" pitchFamily="34" charset="0"/>
              <a:buChar char="•"/>
            </a:pPr>
            <a:r>
              <a:rPr lang="en-GB" sz="1700" b="1" i="0" dirty="0">
                <a:effectLst/>
                <a:latin typeface="Atkinson Hyperlegible"/>
              </a:rPr>
              <a:t>Approach:</a:t>
            </a:r>
            <a:r>
              <a:rPr lang="en-GB" sz="1700" b="0" i="0" dirty="0">
                <a:effectLst/>
                <a:latin typeface="Atkinson Hyperlegible"/>
              </a:rPr>
              <a:t> Leaders and staff apply CQ to understand local customs, adapt services, and craft culturally relevant marketing.</a:t>
            </a:r>
          </a:p>
          <a:p>
            <a:pPr>
              <a:lnSpc>
                <a:spcPct val="100000"/>
              </a:lnSpc>
              <a:spcBef>
                <a:spcPts val="525"/>
              </a:spcBef>
              <a:buFont typeface="Arial" panose="020B0604020202020204" pitchFamily="34" charset="0"/>
              <a:buChar char="•"/>
            </a:pPr>
            <a:r>
              <a:rPr lang="en-GB" sz="1700" b="1" i="0" dirty="0">
                <a:effectLst/>
                <a:latin typeface="Atkinson Hyperlegible"/>
              </a:rPr>
              <a:t>Results:</a:t>
            </a:r>
            <a:endParaRPr lang="en-GB" sz="1700" b="0" i="0" dirty="0">
              <a:effectLst/>
              <a:latin typeface="Atkinson Hyperlegible"/>
            </a:endParaRPr>
          </a:p>
          <a:p>
            <a:pPr marL="742950" lvl="1" indent="-285750">
              <a:lnSpc>
                <a:spcPct val="100000"/>
              </a:lnSpc>
              <a:spcBef>
                <a:spcPts val="525"/>
              </a:spcBef>
              <a:buFont typeface="Arial" panose="020B0604020202020204" pitchFamily="34" charset="0"/>
              <a:buChar char="•"/>
            </a:pPr>
            <a:r>
              <a:rPr lang="en-GB" sz="1700" b="0" i="0" dirty="0">
                <a:effectLst/>
                <a:latin typeface="Atkinson Hyperlegible"/>
              </a:rPr>
              <a:t>Better integration with local communities.</a:t>
            </a:r>
          </a:p>
          <a:p>
            <a:pPr marL="742950" lvl="1" indent="-285750">
              <a:lnSpc>
                <a:spcPct val="100000"/>
              </a:lnSpc>
              <a:spcBef>
                <a:spcPts val="525"/>
              </a:spcBef>
              <a:buFont typeface="Arial" panose="020B0604020202020204" pitchFamily="34" charset="0"/>
              <a:buChar char="•"/>
            </a:pPr>
            <a:r>
              <a:rPr lang="en-GB" sz="1700" b="0" i="0" dirty="0">
                <a:effectLst/>
                <a:latin typeface="Atkinson Hyperlegible"/>
              </a:rPr>
              <a:t>Improved user satisfaction.</a:t>
            </a:r>
          </a:p>
          <a:p>
            <a:pPr marL="742950" lvl="1" indent="-285750">
              <a:lnSpc>
                <a:spcPct val="100000"/>
              </a:lnSpc>
              <a:spcBef>
                <a:spcPts val="525"/>
              </a:spcBef>
              <a:buFont typeface="Arial" panose="020B0604020202020204" pitchFamily="34" charset="0"/>
              <a:buChar char="•"/>
            </a:pPr>
            <a:r>
              <a:rPr lang="en-GB" sz="1700" b="0" i="0" dirty="0">
                <a:effectLst/>
                <a:latin typeface="Atkinson Hyperlegible"/>
              </a:rPr>
              <a:t>Sustainable growth in diverse markets.</a:t>
            </a:r>
          </a:p>
          <a:p>
            <a:pPr>
              <a:lnSpc>
                <a:spcPct val="100000"/>
              </a:lnSpc>
              <a:spcBef>
                <a:spcPts val="525"/>
              </a:spcBef>
              <a:buFont typeface="Arial" panose="020B0604020202020204" pitchFamily="34" charset="0"/>
              <a:buChar char="•"/>
            </a:pPr>
            <a:r>
              <a:rPr lang="en-GB" sz="1700" b="1" i="0" dirty="0">
                <a:effectLst/>
                <a:latin typeface="Atkinson Hyperlegible"/>
              </a:rPr>
              <a:t>Insights:</a:t>
            </a:r>
            <a:r>
              <a:rPr lang="en-GB" sz="1700" b="0" i="0" dirty="0">
                <a:effectLst/>
                <a:latin typeface="Atkinson Hyperlegible"/>
              </a:rPr>
              <a:t> Airbnb’s success highlights the importance of CQ in global strategy and community engagement(Airbnb, 2022).</a:t>
            </a:r>
          </a:p>
          <a:p>
            <a:pPr>
              <a:lnSpc>
                <a:spcPct val="100000"/>
              </a:lnSpc>
            </a:pPr>
            <a:endParaRPr lang="en-GB" sz="1700" dirty="0"/>
          </a:p>
        </p:txBody>
      </p:sp>
      <p:pic>
        <p:nvPicPr>
          <p:cNvPr id="4" name="Picture 3">
            <a:extLst>
              <a:ext uri="{FF2B5EF4-FFF2-40B4-BE49-F238E27FC236}">
                <a16:creationId xmlns:a16="http://schemas.microsoft.com/office/drawing/2014/main" id="{9B23D3AB-7553-8BB5-CD23-4B275AB7E466}"/>
              </a:ext>
            </a:extLst>
          </p:cNvPr>
          <p:cNvPicPr>
            <a:picLocks noChangeAspect="1"/>
          </p:cNvPicPr>
          <p:nvPr/>
        </p:nvPicPr>
        <p:blipFill>
          <a:blip r:embed="rId2"/>
          <a:srcRect l="30069" r="2" b="2"/>
          <a:stretch>
            <a:fillRect/>
          </a:stretch>
        </p:blipFill>
        <p:spPr>
          <a:xfrm>
            <a:off x="6420752" y="731520"/>
            <a:ext cx="5055865" cy="5422392"/>
          </a:xfrm>
          <a:prstGeom prst="rect">
            <a:avLst/>
          </a:prstGeom>
        </p:spPr>
      </p:pic>
    </p:spTree>
    <p:extLst>
      <p:ext uri="{BB962C8B-B14F-4D97-AF65-F5344CB8AC3E}">
        <p14:creationId xmlns:p14="http://schemas.microsoft.com/office/powerpoint/2010/main" val="3649315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6F375-5F49-C5EC-65DE-5EFB54DB9D17}"/>
              </a:ext>
            </a:extLst>
          </p:cNvPr>
          <p:cNvSpPr>
            <a:spLocks noGrp="1"/>
          </p:cNvSpPr>
          <p:nvPr>
            <p:ph type="title"/>
          </p:nvPr>
        </p:nvSpPr>
        <p:spPr/>
        <p:txBody>
          <a:bodyPr>
            <a:normAutofit fontScale="90000"/>
          </a:bodyPr>
          <a:lstStyle/>
          <a:p>
            <a:pPr>
              <a:spcBef>
                <a:spcPts val="525"/>
              </a:spcBef>
            </a:pPr>
            <a:r>
              <a:rPr lang="en-GB" b="1" i="0" dirty="0">
                <a:effectLst/>
                <a:latin typeface="Atkinson Hyperlegible"/>
              </a:rPr>
              <a:t>Conclusion</a:t>
            </a:r>
            <a:br>
              <a:rPr lang="en-GB" b="0" i="0" dirty="0">
                <a:effectLst/>
                <a:latin typeface="Atkinson Hyperlegible"/>
              </a:rPr>
            </a:br>
            <a:endParaRPr lang="en-GB" dirty="0"/>
          </a:p>
        </p:txBody>
      </p:sp>
      <p:graphicFrame>
        <p:nvGraphicFramePr>
          <p:cNvPr id="5" name="Content Placeholder 2">
            <a:extLst>
              <a:ext uri="{FF2B5EF4-FFF2-40B4-BE49-F238E27FC236}">
                <a16:creationId xmlns:a16="http://schemas.microsoft.com/office/drawing/2014/main" id="{71E3FBDA-BE69-AC1D-991E-256772E0F553}"/>
              </a:ext>
            </a:extLst>
          </p:cNvPr>
          <p:cNvGraphicFramePr>
            <a:graphicFrameLocks noGrp="1"/>
          </p:cNvGraphicFramePr>
          <p:nvPr>
            <p:ph idx="1"/>
            <p:extLst>
              <p:ext uri="{D42A27DB-BD31-4B8C-83A1-F6EECF244321}">
                <p14:modId xmlns:p14="http://schemas.microsoft.com/office/powerpoint/2010/main" val="59420468"/>
              </p:ext>
            </p:extLst>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64405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5" name="Picture 4" descr="Aerial view of a highway near the ocean">
            <a:extLst>
              <a:ext uri="{FF2B5EF4-FFF2-40B4-BE49-F238E27FC236}">
                <a16:creationId xmlns:a16="http://schemas.microsoft.com/office/drawing/2014/main" id="{E0D0A301-210F-0C5B-7472-2715D0E7750D}"/>
              </a:ext>
            </a:extLst>
          </p:cNvPr>
          <p:cNvPicPr>
            <a:picLocks noChangeAspect="1"/>
          </p:cNvPicPr>
          <p:nvPr/>
        </p:nvPicPr>
        <p:blipFill>
          <a:blip r:embed="rId2"/>
          <a:srcRect t="20640" b="4360"/>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0"/>
            <a:ext cx="12191999" cy="13716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FB4283AC-91AB-0587-388E-8EBD4B507C40}"/>
              </a:ext>
            </a:extLst>
          </p:cNvPr>
          <p:cNvSpPr>
            <a:spLocks noGrp="1"/>
          </p:cNvSpPr>
          <p:nvPr>
            <p:ph type="title"/>
          </p:nvPr>
        </p:nvSpPr>
        <p:spPr>
          <a:xfrm>
            <a:off x="320040" y="5715000"/>
            <a:ext cx="8027544" cy="960120"/>
          </a:xfrm>
          <a:ln>
            <a:noFill/>
          </a:ln>
        </p:spPr>
        <p:txBody>
          <a:bodyPr vert="horz" lIns="91440" tIns="45720" rIns="91440" bIns="45720" rtlCol="0" anchor="ctr">
            <a:normAutofit/>
          </a:bodyPr>
          <a:lstStyle/>
          <a:p>
            <a:r>
              <a:rPr lang="en-US" sz="3600"/>
              <a:t>Thank you </a:t>
            </a:r>
          </a:p>
        </p:txBody>
      </p:sp>
    </p:spTree>
    <p:extLst>
      <p:ext uri="{BB962C8B-B14F-4D97-AF65-F5344CB8AC3E}">
        <p14:creationId xmlns:p14="http://schemas.microsoft.com/office/powerpoint/2010/main" val="407703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AE0C6-3F46-2094-5FCE-AAB07847540C}"/>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E0804BDD-F65B-BD82-DD09-6735F4393AC5}"/>
              </a:ext>
            </a:extLst>
          </p:cNvPr>
          <p:cNvSpPr>
            <a:spLocks noGrp="1"/>
          </p:cNvSpPr>
          <p:nvPr>
            <p:ph idx="1"/>
          </p:nvPr>
        </p:nvSpPr>
        <p:spPr>
          <a:xfrm>
            <a:off x="800100" y="1741686"/>
            <a:ext cx="10691265" cy="4201914"/>
          </a:xfrm>
        </p:spPr>
        <p:txBody>
          <a:bodyPr>
            <a:normAutofit fontScale="70000" lnSpcReduction="20000"/>
          </a:bodyPr>
          <a:lstStyle/>
          <a:p>
            <a:pPr>
              <a:spcBef>
                <a:spcPts val="525"/>
              </a:spcBef>
            </a:pPr>
            <a:r>
              <a:rPr lang="en-GB" b="0" i="0" dirty="0">
                <a:effectLst/>
                <a:latin typeface="Atkinson Hyperlegible"/>
              </a:rPr>
              <a:t>Ang, S., Van Dyne, L., Koh, C., Ng, K., Templer, K., Tay, C. and Chandrasekar, N. (2007). </a:t>
            </a:r>
            <a:r>
              <a:rPr lang="en-GB" b="0" i="1" dirty="0">
                <a:effectLst/>
                <a:latin typeface="Atkinson Hyperlegible"/>
              </a:rPr>
              <a:t>Cultural Intelligence: Its Measurement and Effects on Cultural Judgment and Decision Making, Cultural Adaptability and Task Performance</a:t>
            </a:r>
            <a:r>
              <a:rPr lang="en-GB" b="0" i="0" dirty="0">
                <a:effectLst/>
                <a:latin typeface="Atkinson Hyperlegible"/>
              </a:rPr>
              <a:t>. Management and Organization Review, 3(3), pp. 335–371.</a:t>
            </a:r>
          </a:p>
          <a:p>
            <a:pPr>
              <a:spcBef>
                <a:spcPts val="525"/>
              </a:spcBef>
            </a:pPr>
            <a:r>
              <a:rPr lang="en-GB" b="0" i="0" dirty="0">
                <a:effectLst/>
                <a:latin typeface="Atkinson Hyperlegible"/>
              </a:rPr>
              <a:t>Airbnb (2022). </a:t>
            </a:r>
            <a:r>
              <a:rPr lang="en-GB" b="0" i="1" dirty="0">
                <a:effectLst/>
                <a:latin typeface="Atkinson Hyperlegible"/>
              </a:rPr>
              <a:t>Company reports and cultural adaptation strategies</a:t>
            </a:r>
            <a:r>
              <a:rPr lang="en-GB" b="0" i="0" dirty="0">
                <a:effectLst/>
                <a:latin typeface="Atkinson Hyperlegible"/>
              </a:rPr>
              <a:t>. Available at: </a:t>
            </a:r>
            <a:r>
              <a:rPr lang="en-GB" b="0" i="0" u="none" strike="noStrike" dirty="0">
                <a:effectLst/>
                <a:latin typeface="Atkinson Hyperlegible"/>
                <a:hlinkClick r:id="rId2" tooltip="undefined">
                  <a:extLst>
                    <a:ext uri="{A12FA001-AC4F-418D-AE19-62706E023703}">
                      <ahyp:hlinkClr xmlns:ahyp="http://schemas.microsoft.com/office/drawing/2018/hyperlinkcolor" val="tx"/>
                    </a:ext>
                  </a:extLst>
                </a:hlinkClick>
              </a:rPr>
              <a:t>https://www.airbnb.com/</a:t>
            </a:r>
            <a:r>
              <a:rPr lang="en-GB" b="0" i="0" dirty="0">
                <a:effectLst/>
                <a:latin typeface="Atkinson Hyperlegible"/>
              </a:rPr>
              <a:t> (Accessed 06/11/2025 ).</a:t>
            </a:r>
          </a:p>
          <a:p>
            <a:pPr>
              <a:spcBef>
                <a:spcPts val="525"/>
              </a:spcBef>
            </a:pPr>
            <a:r>
              <a:rPr lang="en-GB" b="0" i="0" dirty="0">
                <a:effectLst/>
                <a:latin typeface="Atkinson Hyperlegible"/>
              </a:rPr>
              <a:t>Goleman, D. (1990). </a:t>
            </a:r>
            <a:r>
              <a:rPr lang="en-GB" b="0" i="1" dirty="0">
                <a:effectLst/>
                <a:latin typeface="Atkinson Hyperlegible"/>
              </a:rPr>
              <a:t>Emotional Intelligence</a:t>
            </a:r>
            <a:r>
              <a:rPr lang="en-GB" b="0" i="0" dirty="0">
                <a:effectLst/>
                <a:latin typeface="Atkinson Hyperlegible"/>
              </a:rPr>
              <a:t>. New York: Bantam Books.</a:t>
            </a:r>
          </a:p>
          <a:p>
            <a:pPr>
              <a:spcBef>
                <a:spcPts val="525"/>
              </a:spcBef>
            </a:pPr>
            <a:r>
              <a:rPr lang="en-GB" b="0" i="0" dirty="0">
                <a:effectLst/>
                <a:latin typeface="Atkinson Hyperlegible"/>
              </a:rPr>
              <a:t>Goleman, D. (1995). </a:t>
            </a:r>
            <a:r>
              <a:rPr lang="en-GB" b="0" i="1" dirty="0">
                <a:effectLst/>
                <a:latin typeface="Atkinson Hyperlegible"/>
              </a:rPr>
              <a:t>Emotional Intelligence: Why It Can Matter More Than IQ</a:t>
            </a:r>
            <a:r>
              <a:rPr lang="en-GB" b="0" i="0" dirty="0">
                <a:effectLst/>
                <a:latin typeface="Atkinson Hyperlegible"/>
              </a:rPr>
              <a:t>. New York: Bantam Books.</a:t>
            </a:r>
          </a:p>
          <a:p>
            <a:pPr>
              <a:spcBef>
                <a:spcPts val="525"/>
              </a:spcBef>
            </a:pPr>
            <a:r>
              <a:rPr lang="en-GB" b="0" i="0" dirty="0">
                <a:effectLst/>
                <a:latin typeface="Atkinson Hyperlegible"/>
              </a:rPr>
              <a:t>Google (2021). </a:t>
            </a:r>
            <a:r>
              <a:rPr lang="en-GB" b="0" i="1" dirty="0">
                <a:effectLst/>
                <a:latin typeface="Atkinson Hyperlegible"/>
              </a:rPr>
              <a:t>Diversity and Inclusion Report</a:t>
            </a:r>
            <a:r>
              <a:rPr lang="en-GB" b="0" i="0" dirty="0">
                <a:effectLst/>
                <a:latin typeface="Atkinson Hyperlegible"/>
              </a:rPr>
              <a:t>. Available at: </a:t>
            </a:r>
            <a:r>
              <a:rPr lang="en-GB" b="0" i="0" u="none" strike="noStrike" dirty="0">
                <a:effectLst/>
                <a:latin typeface="Atkinson Hyperlegible"/>
                <a:hlinkClick r:id="rId3" tooltip="undefined">
                  <a:extLst>
                    <a:ext uri="{A12FA001-AC4F-418D-AE19-62706E023703}">
                      <ahyp:hlinkClr xmlns:ahyp="http://schemas.microsoft.com/office/drawing/2018/hyperlinkcolor" val="tx"/>
                    </a:ext>
                  </a:extLst>
                </a:hlinkClick>
              </a:rPr>
              <a:t>https://about.google/intl/en/diversity/</a:t>
            </a:r>
            <a:r>
              <a:rPr lang="en-GB" b="0" i="0" u="none" strike="noStrike" dirty="0">
                <a:effectLst/>
                <a:latin typeface="Atkinson Hyperlegible"/>
              </a:rPr>
              <a:t>(Accessed 06/11/2025 )</a:t>
            </a:r>
            <a:r>
              <a:rPr lang="en-GB" b="0" i="0" dirty="0">
                <a:effectLst/>
                <a:latin typeface="Atkinson Hyperlegible"/>
              </a:rPr>
              <a:t> .</a:t>
            </a:r>
          </a:p>
          <a:p>
            <a:pPr>
              <a:spcBef>
                <a:spcPts val="525"/>
              </a:spcBef>
            </a:pPr>
            <a:r>
              <a:rPr lang="en-GB" b="0" i="0" dirty="0">
                <a:effectLst/>
                <a:latin typeface="Atkinson Hyperlegible"/>
              </a:rPr>
              <a:t>Heard, E. (2023). </a:t>
            </a:r>
            <a:r>
              <a:rPr lang="en-GB" b="0" i="1" dirty="0">
                <a:effectLst/>
                <a:latin typeface="Atkinson Hyperlegible"/>
              </a:rPr>
              <a:t>Leadership qualities in a globalized world</a:t>
            </a:r>
            <a:r>
              <a:rPr lang="en-GB" b="0" i="0" dirty="0">
                <a:effectLst/>
                <a:latin typeface="Atkinson Hyperlegible"/>
              </a:rPr>
              <a:t>. Speech at the European Leadership Conference, Brussels, 10 March.</a:t>
            </a:r>
          </a:p>
          <a:p>
            <a:pPr>
              <a:spcBef>
                <a:spcPts val="525"/>
              </a:spcBef>
            </a:pPr>
            <a:r>
              <a:rPr lang="en-GB" b="0" i="0" dirty="0">
                <a:effectLst/>
                <a:latin typeface="Atkinson Hyperlegible"/>
              </a:rPr>
              <a:t>Livermore, D. (2015). </a:t>
            </a:r>
            <a:r>
              <a:rPr lang="en-GB" b="0" i="1" dirty="0">
                <a:effectLst/>
                <a:latin typeface="Atkinson Hyperlegible"/>
              </a:rPr>
              <a:t>Leading with Cultural Intelligence: The Real Secret to Success</a:t>
            </a:r>
            <a:r>
              <a:rPr lang="en-GB" b="0" i="0" dirty="0">
                <a:effectLst/>
                <a:latin typeface="Atkinson Hyperlegible"/>
              </a:rPr>
              <a:t>. New York: AMACOM.</a:t>
            </a:r>
          </a:p>
          <a:p>
            <a:pPr>
              <a:spcBef>
                <a:spcPts val="525"/>
              </a:spcBef>
            </a:pPr>
            <a:r>
              <a:rPr lang="en-GB" b="0" i="0" dirty="0">
                <a:effectLst/>
                <a:latin typeface="Atkinson Hyperlegible"/>
              </a:rPr>
              <a:t>Mayer, J.D. and Salovey, P. (1997). </a:t>
            </a:r>
            <a:r>
              <a:rPr lang="en-GB" b="0" i="1" dirty="0">
                <a:effectLst/>
                <a:latin typeface="Atkinson Hyperlegible"/>
              </a:rPr>
              <a:t>What is emotional intelligence?</a:t>
            </a:r>
            <a:r>
              <a:rPr lang="en-GB" b="0" i="0" dirty="0">
                <a:effectLst/>
                <a:latin typeface="Atkinson Hyperlegible"/>
              </a:rPr>
              <a:t> In: Salovey, P. and Sluyter, D. (eds.), </a:t>
            </a:r>
            <a:r>
              <a:rPr lang="en-GB" b="0" i="1" dirty="0">
                <a:effectLst/>
                <a:latin typeface="Atkinson Hyperlegible"/>
              </a:rPr>
              <a:t>Emotional Development and Emotional Intelligence: Educational Implications</a:t>
            </a:r>
            <a:r>
              <a:rPr lang="en-GB" b="0" i="0" dirty="0">
                <a:effectLst/>
                <a:latin typeface="Atkinson Hyperlegible"/>
              </a:rPr>
              <a:t>. New York: Basic Books, pp. 3–31.</a:t>
            </a:r>
          </a:p>
          <a:p>
            <a:pPr>
              <a:spcBef>
                <a:spcPts val="525"/>
              </a:spcBef>
            </a:pPr>
            <a:r>
              <a:rPr lang="en-GB" b="0" i="0" dirty="0" err="1">
                <a:effectLst/>
                <a:latin typeface="Atkinson Hyperlegible"/>
              </a:rPr>
              <a:t>Rockstuhl</a:t>
            </a:r>
            <a:r>
              <a:rPr lang="en-GB" b="0" i="0" dirty="0">
                <a:effectLst/>
                <a:latin typeface="Atkinson Hyperlegible"/>
              </a:rPr>
              <a:t>, T., Seiler, S., Ang, S., Van Dyne, L. and Annen, H. (2011). </a:t>
            </a:r>
            <a:r>
              <a:rPr lang="en-GB" b="0" i="1" dirty="0">
                <a:effectLst/>
                <a:latin typeface="Atkinson Hyperlegible"/>
              </a:rPr>
              <a:t>Beyond general intelligence (IQ) and emotional intelligence (EI): The role of cultural intelligence (CQ) in cross-border leadership success</a:t>
            </a:r>
            <a:r>
              <a:rPr lang="en-GB" b="0" i="0" dirty="0">
                <a:effectLst/>
                <a:latin typeface="Atkinson Hyperlegible"/>
              </a:rPr>
              <a:t>. Journal of Business Research, 64(12), pp. 1379–1384.</a:t>
            </a:r>
          </a:p>
          <a:p>
            <a:pPr>
              <a:spcBef>
                <a:spcPts val="525"/>
              </a:spcBef>
            </a:pPr>
            <a:r>
              <a:rPr lang="en-GB" b="0" i="0" dirty="0">
                <a:effectLst/>
                <a:latin typeface="Atkinson Hyperlegible"/>
              </a:rPr>
              <a:t>Starbucks (2022). </a:t>
            </a:r>
            <a:r>
              <a:rPr lang="en-GB" b="0" i="1" dirty="0">
                <a:effectLst/>
                <a:latin typeface="Atkinson Hyperlegible"/>
              </a:rPr>
              <a:t>Global Responsibility Report</a:t>
            </a:r>
            <a:r>
              <a:rPr lang="en-GB" b="0" i="0" dirty="0">
                <a:effectLst/>
                <a:latin typeface="Atkinson Hyperlegible"/>
              </a:rPr>
              <a:t>. Available at: </a:t>
            </a:r>
            <a:r>
              <a:rPr lang="en-GB" b="0" i="0" u="none" strike="noStrike" dirty="0">
                <a:effectLst/>
                <a:latin typeface="Atkinson Hyperlegible"/>
                <a:hlinkClick r:id="rId4" tooltip="undefined">
                  <a:extLst>
                    <a:ext uri="{A12FA001-AC4F-418D-AE19-62706E023703}">
                      <ahyp:hlinkClr xmlns:ahyp="http://schemas.microsoft.com/office/drawing/2018/hyperlinkcolor" val="tx"/>
                    </a:ext>
                  </a:extLst>
                </a:hlinkClick>
              </a:rPr>
              <a:t>https://www.starbucks.com/responsibility</a:t>
            </a:r>
            <a:r>
              <a:rPr lang="en-GB" b="0" i="0" u="none" strike="noStrike" dirty="0">
                <a:effectLst/>
                <a:latin typeface="Atkinson Hyperlegible"/>
              </a:rPr>
              <a:t> (Accessed 06/11/2025 )</a:t>
            </a:r>
            <a:r>
              <a:rPr lang="en-GB" b="0" i="0" dirty="0">
                <a:effectLst/>
                <a:latin typeface="Atkinson Hyperlegible"/>
              </a:rPr>
              <a:t> .</a:t>
            </a:r>
          </a:p>
          <a:p>
            <a:pPr>
              <a:spcBef>
                <a:spcPts val="525"/>
              </a:spcBef>
            </a:pPr>
            <a:r>
              <a:rPr lang="en-GB" b="0" i="0" dirty="0">
                <a:effectLst/>
                <a:latin typeface="Atkinson Hyperlegible"/>
              </a:rPr>
              <a:t>Unilever (2020). </a:t>
            </a:r>
            <a:r>
              <a:rPr lang="en-GB" b="0" i="1" dirty="0">
                <a:effectLst/>
                <a:latin typeface="Atkinson Hyperlegible"/>
              </a:rPr>
              <a:t>Sustainable Living Report</a:t>
            </a:r>
            <a:r>
              <a:rPr lang="en-GB" b="0" i="0" dirty="0">
                <a:effectLst/>
                <a:latin typeface="Atkinson Hyperlegible"/>
              </a:rPr>
              <a:t>. Available at: </a:t>
            </a:r>
            <a:r>
              <a:rPr lang="en-GB" b="0" i="0" u="none" strike="noStrike" dirty="0">
                <a:effectLst/>
                <a:latin typeface="Atkinson Hyperlegible"/>
                <a:hlinkClick r:id="rId5" tooltip="undefined">
                  <a:extLst>
                    <a:ext uri="{A12FA001-AC4F-418D-AE19-62706E023703}">
                      <ahyp:hlinkClr xmlns:ahyp="http://schemas.microsoft.com/office/drawing/2018/hyperlinkcolor" val="tx"/>
                    </a:ext>
                  </a:extLst>
                </a:hlinkClick>
              </a:rPr>
              <a:t>https://www.unilever.com/sustainable-living/</a:t>
            </a:r>
            <a:r>
              <a:rPr lang="en-GB" b="0" i="0" dirty="0">
                <a:effectLst/>
                <a:latin typeface="Atkinson Hyperlegible"/>
              </a:rPr>
              <a:t> (Accessed 06/11/2025 ).</a:t>
            </a:r>
          </a:p>
          <a:p>
            <a:endParaRPr lang="en-GB" dirty="0"/>
          </a:p>
        </p:txBody>
      </p:sp>
    </p:spTree>
    <p:extLst>
      <p:ext uri="{BB962C8B-B14F-4D97-AF65-F5344CB8AC3E}">
        <p14:creationId xmlns:p14="http://schemas.microsoft.com/office/powerpoint/2010/main" val="1998913866"/>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1827</Words>
  <Application>Microsoft Office PowerPoint</Application>
  <PresentationFormat>Widescreen</PresentationFormat>
  <Paragraphs>150</Paragraphs>
  <Slides>17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Atkinson Hyperlegible</vt:lpstr>
      <vt:lpstr>Calisto MT</vt:lpstr>
      <vt:lpstr>Univers Condensed</vt:lpstr>
      <vt:lpstr>ChronicleVTI</vt:lpstr>
      <vt:lpstr>The Power of Emotional and Cultural Intelligence in Effective Leadership: Building Trust, Driving Innovation, and Navigating Diversity</vt:lpstr>
      <vt:lpstr>Table of content  </vt:lpstr>
      <vt:lpstr>Introduction </vt:lpstr>
      <vt:lpstr>Understanding Emotional and Cultural Intelligence </vt:lpstr>
      <vt:lpstr>Emotional Intelligence – Goleman’s Model </vt:lpstr>
      <vt:lpstr>Emotional Intelligence – Bar-On’s Model </vt:lpstr>
      <vt:lpstr>Cultural Intelligence – Earley and Ang’s Model </vt:lpstr>
      <vt:lpstr>Cultural Intelligence – Livermore’s Framework </vt:lpstr>
      <vt:lpstr>How EI and CQ Contribute to Leadership </vt:lpstr>
      <vt:lpstr>Impact in Multicultural and Collaborative Environments </vt:lpstr>
      <vt:lpstr>Unilever </vt:lpstr>
      <vt:lpstr>Google </vt:lpstr>
      <vt:lpstr>Starbucks </vt:lpstr>
      <vt:lpstr>Airbnb </vt:lpstr>
      <vt:lpstr>Conclusion </vt:lpstr>
      <vt:lpstr>Thank you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 m</dc:creator>
  <cp:lastModifiedBy>a m</cp:lastModifiedBy>
  <cp:revision>1</cp:revision>
  <dcterms:created xsi:type="dcterms:W3CDTF">2025-11-05T17:22:03Z</dcterms:created>
  <dcterms:modified xsi:type="dcterms:W3CDTF">2025-11-06T22:44:02Z</dcterms:modified>
</cp:coreProperties>
</file>