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400800" cy="8686800"/>
  <p:custDataLst>
    <p:tags r:id="rId25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256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436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1071">
          <p15:clr>
            <a:srgbClr val="A4A3A4"/>
          </p15:clr>
        </p15:guide>
        <p15:guide id="6" orient="horz" pos="3840">
          <p15:clr>
            <a:srgbClr val="A4A3A4"/>
          </p15:clr>
        </p15:guide>
        <p15:guide id="7" orient="horz" pos="3744">
          <p15:clr>
            <a:srgbClr val="A4A3A4"/>
          </p15:clr>
        </p15:guide>
        <p15:guide id="8" orient="horz" pos="864">
          <p15:clr>
            <a:srgbClr val="A4A3A4"/>
          </p15:clr>
        </p15:guide>
        <p15:guide id="9" pos="2880">
          <p15:clr>
            <a:srgbClr val="A4A3A4"/>
          </p15:clr>
        </p15:guide>
        <p15:guide id="10" pos="5520">
          <p15:clr>
            <a:srgbClr val="A4A3A4"/>
          </p15:clr>
        </p15:guide>
        <p15:guide id="11" pos="288">
          <p15:clr>
            <a:srgbClr val="A4A3A4"/>
          </p15:clr>
        </p15:guide>
        <p15:guide id="12" pos="480">
          <p15:clr>
            <a:srgbClr val="A4A3A4"/>
          </p15:clr>
        </p15:guide>
        <p15:guide id="13" pos="67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736">
          <p15:clr>
            <a:srgbClr val="A4A3A4"/>
          </p15:clr>
        </p15:guide>
        <p15:guide id="2" pos="2016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80" autoAdjust="0"/>
    <p:restoredTop sz="94660"/>
  </p:normalViewPr>
  <p:slideViewPr>
    <p:cSldViewPr>
      <p:cViewPr varScale="1">
        <p:scale>
          <a:sx n="105" d="100"/>
          <a:sy n="105" d="100"/>
        </p:scale>
        <p:origin x="300" y="108"/>
      </p:cViewPr>
      <p:guideLst>
        <p:guide orient="horz" pos="2256"/>
        <p:guide orient="horz" pos="4080"/>
        <p:guide orient="horz" pos="436"/>
        <p:guide orient="horz" pos="720"/>
        <p:guide orient="horz" pos="1071"/>
        <p:guide orient="horz" pos="3840"/>
        <p:guide orient="horz" pos="3744"/>
        <p:guide orient="horz" pos="864"/>
        <p:guide pos="2880"/>
        <p:guide pos="5520"/>
        <p:guide pos="288"/>
        <p:guide pos="480"/>
        <p:guide pos="67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236" y="-78"/>
      </p:cViewPr>
      <p:guideLst>
        <p:guide orient="horz" pos="2736"/>
        <p:guide pos="201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773363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t" anchorCtr="0" compatLnSpc="1">
            <a:prstTxWarp prst="textNoShape">
              <a:avLst/>
            </a:prstTxWarp>
          </a:bodyPr>
          <a:lstStyle>
            <a:lvl1pPr defTabSz="862013">
              <a:defRPr sz="1200"/>
            </a:lvl1pPr>
          </a:lstStyle>
          <a:p>
            <a:endParaRPr lang="en-IN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627438" y="0"/>
            <a:ext cx="2773362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t" anchorCtr="0" compatLnSpc="1">
            <a:prstTxWarp prst="textNoShape">
              <a:avLst/>
            </a:prstTxWarp>
          </a:bodyPr>
          <a:lstStyle>
            <a:lvl1pPr algn="r" defTabSz="862013">
              <a:defRPr sz="1200"/>
            </a:lvl1pPr>
          </a:lstStyle>
          <a:p>
            <a:endParaRPr lang="en-IN" alt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253413"/>
            <a:ext cx="2773363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b" anchorCtr="0" compatLnSpc="1">
            <a:prstTxWarp prst="textNoShape">
              <a:avLst/>
            </a:prstTxWarp>
          </a:bodyPr>
          <a:lstStyle>
            <a:lvl1pPr defTabSz="862013">
              <a:defRPr sz="1200"/>
            </a:lvl1pPr>
          </a:lstStyle>
          <a:p>
            <a:endParaRPr lang="en-IN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627438" y="8253413"/>
            <a:ext cx="2773362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b" anchorCtr="0" compatLnSpc="1">
            <a:prstTxWarp prst="textNoShape">
              <a:avLst/>
            </a:prstTxWarp>
          </a:bodyPr>
          <a:lstStyle>
            <a:lvl1pPr algn="r" defTabSz="862013">
              <a:defRPr sz="1200"/>
            </a:lvl1pPr>
          </a:lstStyle>
          <a:p>
            <a:fld id="{E114B52A-7CC0-4E16-9D98-119770E3BBC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08447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773363" cy="43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625850" y="0"/>
            <a:ext cx="2773363" cy="43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2458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028700" y="650875"/>
            <a:ext cx="4343400" cy="32575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39763" y="4125913"/>
            <a:ext cx="5121275" cy="3910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65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250238"/>
            <a:ext cx="2773363" cy="43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665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625850" y="8250238"/>
            <a:ext cx="2773363" cy="43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80806DE-EE38-4522-A559-325091898E6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165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Buildings image for Arnold PPWs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3365500"/>
            <a:ext cx="9078913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9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800"/>
              <a:t>Slide 38.</a:t>
            </a:r>
            <a:fld id="{77AB8868-1470-43BF-9D00-A043802DDA11}" type="slidenum">
              <a:rPr lang="en-GB" altLang="en-US" sz="800"/>
              <a:pPr algn="ctr"/>
              <a:t>‹#›</a:t>
            </a:fld>
            <a:endParaRPr lang="en-GB" altLang="en-US" sz="800">
              <a:latin typeface="Times" panose="02020603050405020304" pitchFamily="18" charset="0"/>
            </a:endParaRPr>
          </a:p>
        </p:txBody>
      </p:sp>
      <p:pic>
        <p:nvPicPr>
          <p:cNvPr id="5" name="Picture 10" descr="MyFinanceLab logo for RF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229350"/>
            <a:ext cx="1644650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IN" sz="800">
                <a:cs typeface="+mn-cs"/>
              </a:rPr>
              <a:t>Glen Arnold, </a:t>
            </a:r>
            <a:r>
              <a:rPr lang="en-US" sz="800" i="1">
                <a:cs typeface="+mn-cs"/>
              </a:rPr>
              <a:t>Corporate Financial Management</a:t>
            </a:r>
            <a:r>
              <a:rPr lang="en-US" sz="800">
                <a:cs typeface="+mn-cs"/>
              </a:rPr>
              <a:t>, 5</a:t>
            </a:r>
            <a:r>
              <a:rPr lang="en-US" sz="800" baseline="30000">
                <a:cs typeface="+mn-cs"/>
              </a:rPr>
              <a:t>th</a:t>
            </a:r>
            <a:r>
              <a:rPr lang="en-US" sz="800">
                <a:cs typeface="+mn-cs"/>
              </a:rPr>
              <a:t>  Edition © Pearson Education Limited 2013</a:t>
            </a:r>
            <a:endParaRPr lang="en-GB" sz="800">
              <a:cs typeface="+mn-cs"/>
            </a:endParaRPr>
          </a:p>
        </p:txBody>
      </p:sp>
      <p:pic>
        <p:nvPicPr>
          <p:cNvPr id="7" name="Picture 12" descr="PEARSON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525" y="6180138"/>
            <a:ext cx="1589088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861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7388" y="981075"/>
            <a:ext cx="7772400" cy="147002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44052512"/>
      </p:ext>
    </p:extLst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283817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5697051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549275"/>
            <a:ext cx="4316412" cy="55768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49275"/>
            <a:ext cx="4316413" cy="55768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73413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090373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728901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6352299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5506065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82676624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394384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9100" y="115888"/>
            <a:ext cx="2195513" cy="6010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9388" y="115888"/>
            <a:ext cx="6437312" cy="6010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81702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79388" y="115888"/>
            <a:ext cx="8785225" cy="36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9388" y="549275"/>
            <a:ext cx="8785225" cy="5576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7594" name="Text Box 1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800"/>
              <a:t>Slide 38.</a:t>
            </a:r>
            <a:fld id="{5B90280C-82BB-4BF0-96E0-DFF726319714}" type="slidenum">
              <a:rPr lang="en-GB" altLang="en-US" sz="800"/>
              <a:pPr algn="ctr"/>
              <a:t>‹#›</a:t>
            </a:fld>
            <a:endParaRPr lang="en-GB" altLang="en-US" sz="800">
              <a:latin typeface="Times" panose="02020603050405020304" pitchFamily="18" charset="0"/>
            </a:endParaRPr>
          </a:p>
        </p:txBody>
      </p:sp>
      <p:sp>
        <p:nvSpPr>
          <p:cNvPr id="67595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IN" sz="800">
                <a:cs typeface="+mn-cs"/>
              </a:rPr>
              <a:t>Glen Arnold, </a:t>
            </a:r>
            <a:r>
              <a:rPr lang="en-US" sz="800" i="1">
                <a:cs typeface="+mn-cs"/>
              </a:rPr>
              <a:t>Corporate Financial Management</a:t>
            </a:r>
            <a:r>
              <a:rPr lang="en-US" sz="800">
                <a:cs typeface="+mn-cs"/>
              </a:rPr>
              <a:t>, 5</a:t>
            </a:r>
            <a:r>
              <a:rPr lang="en-US" sz="800" baseline="30000">
                <a:cs typeface="+mn-cs"/>
              </a:rPr>
              <a:t>th</a:t>
            </a:r>
            <a:r>
              <a:rPr lang="en-US" sz="800">
                <a:cs typeface="+mn-cs"/>
              </a:rPr>
              <a:t>  Edition © Pearson Education Limited 2013</a:t>
            </a:r>
            <a:endParaRPr lang="en-GB" sz="800"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ransition spd="med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Lecture </a:t>
            </a:r>
            <a:r>
              <a:rPr lang="en-GB" altLang="en-US" sz="3200" dirty="0" smtClean="0"/>
              <a:t>10</a:t>
            </a: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Mergers: process and integration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032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Mergers: process and integration</a:t>
            </a:r>
          </a:p>
        </p:txBody>
      </p:sp>
      <p:sp>
        <p:nvSpPr>
          <p:cNvPr id="4099" name="Rectangle 1033"/>
          <p:cNvSpPr>
            <a:spLocks noChangeArrowheads="1"/>
          </p:cNvSpPr>
          <p:nvPr/>
        </p:nvSpPr>
        <p:spPr bwMode="auto">
          <a:xfrm>
            <a:off x="687388" y="1579563"/>
            <a:ext cx="8223250" cy="436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The regulatory bodies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Before the bid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The bid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After the bid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Defence tactics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The impact of mergers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Managing mergers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Problem areas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61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The regulatory bodies</a:t>
            </a:r>
          </a:p>
        </p:txBody>
      </p:sp>
      <p:sp>
        <p:nvSpPr>
          <p:cNvPr id="5123" name="Rectangle 62"/>
          <p:cNvSpPr>
            <a:spLocks noChangeArrowheads="1"/>
          </p:cNvSpPr>
          <p:nvPr/>
        </p:nvSpPr>
        <p:spPr bwMode="auto">
          <a:xfrm>
            <a:off x="687388" y="1579563"/>
            <a:ext cx="8223250" cy="436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2587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FontTx/>
              <a:buChar char="•"/>
            </a:pPr>
            <a:r>
              <a:rPr lang="en-US" altLang="en-US"/>
              <a:t>The City Code on Takeovers and Mergers (‘the Code’)</a:t>
            </a:r>
          </a:p>
          <a:p>
            <a:pPr eaLnBrk="1" hangingPunct="1">
              <a:spcBef>
                <a:spcPct val="25000"/>
              </a:spcBef>
              <a:buFontTx/>
              <a:buChar char="•"/>
            </a:pPr>
            <a:r>
              <a:rPr lang="en-US" altLang="en-US"/>
              <a:t>Developed in a self-regulatory fashion by City institutions</a:t>
            </a:r>
          </a:p>
          <a:p>
            <a:pPr eaLnBrk="1" hangingPunct="1">
              <a:spcBef>
                <a:spcPct val="25000"/>
              </a:spcBef>
              <a:buFontTx/>
              <a:buChar char="•"/>
            </a:pPr>
            <a:r>
              <a:rPr lang="en-US" altLang="en-US"/>
              <a:t>Administered by the Panel 	Executive of the Takeover 			Panel </a:t>
            </a:r>
          </a:p>
          <a:p>
            <a:pPr eaLnBrk="1" hangingPunct="1">
              <a:spcBef>
                <a:spcPct val="25000"/>
              </a:spcBef>
              <a:buFontTx/>
              <a:buChar char="•"/>
            </a:pPr>
            <a:r>
              <a:rPr lang="en-US" altLang="en-US"/>
              <a:t>Statutory law</a:t>
            </a:r>
          </a:p>
          <a:p>
            <a:pPr eaLnBrk="1" hangingPunct="1">
              <a:spcBef>
                <a:spcPct val="25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Sanctions</a:t>
            </a:r>
          </a:p>
          <a:p>
            <a:pPr lvl="1" eaLnBrk="1" hangingPunct="1">
              <a:spcBef>
                <a:spcPct val="25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Public reprimands</a:t>
            </a:r>
          </a:p>
          <a:p>
            <a:pPr lvl="1" eaLnBrk="1" hangingPunct="1">
              <a:spcBef>
                <a:spcPct val="25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Shunning</a:t>
            </a:r>
          </a:p>
          <a:p>
            <a:pPr lvl="1" eaLnBrk="1" hangingPunct="1">
              <a:spcBef>
                <a:spcPct val="25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Legal action under market abuse legislation</a:t>
            </a:r>
          </a:p>
          <a:p>
            <a:pPr lvl="1" eaLnBrk="1" hangingPunct="1">
              <a:spcBef>
                <a:spcPct val="25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Remove share-voting rights 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9"/>
          <p:cNvSpPr>
            <a:spLocks noChangeArrowheads="1"/>
          </p:cNvSpPr>
          <p:nvPr/>
        </p:nvSpPr>
        <p:spPr bwMode="auto">
          <a:xfrm>
            <a:off x="271463" y="236538"/>
            <a:ext cx="8602662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Objective of the Takeover Panel regulation</a:t>
            </a:r>
          </a:p>
        </p:txBody>
      </p:sp>
      <p:sp>
        <p:nvSpPr>
          <p:cNvPr id="6147" name="Rectangle 30"/>
          <p:cNvSpPr>
            <a:spLocks noChangeArrowheads="1"/>
          </p:cNvSpPr>
          <p:nvPr/>
        </p:nvSpPr>
        <p:spPr bwMode="auto">
          <a:xfrm>
            <a:off x="700088" y="1579563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58763" indent="-2587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30000"/>
              </a:spcBef>
              <a:buFontTx/>
              <a:buChar char="•"/>
            </a:pPr>
            <a:r>
              <a:rPr lang="en-US" altLang="en-US" sz="2200"/>
              <a:t>To ensure fair and equal treatment for all shareholders. The		main areas of concern are:</a:t>
            </a:r>
          </a:p>
          <a:p>
            <a:pPr eaLnBrk="1" hangingPunct="1">
              <a:spcBef>
                <a:spcPct val="30000"/>
              </a:spcBef>
              <a:buFontTx/>
              <a:buChar char="–"/>
            </a:pPr>
            <a:r>
              <a:rPr lang="en-US" altLang="en-US" sz="2200"/>
              <a:t>Shareholders being treated differently</a:t>
            </a:r>
          </a:p>
          <a:p>
            <a:pPr eaLnBrk="1" hangingPunct="1">
              <a:spcBef>
                <a:spcPct val="30000"/>
              </a:spcBef>
              <a:buFontTx/>
              <a:buChar char="–"/>
            </a:pPr>
            <a:r>
              <a:rPr lang="en-US" altLang="en-US" sz="2200"/>
              <a:t>Insider dealing</a:t>
            </a:r>
          </a:p>
          <a:p>
            <a:pPr eaLnBrk="1" hangingPunct="1">
              <a:spcBef>
                <a:spcPct val="30000"/>
              </a:spcBef>
              <a:buFontTx/>
              <a:buChar char="–"/>
            </a:pPr>
            <a:r>
              <a:rPr lang="en-US" altLang="en-US" sz="2200"/>
              <a:t>Target management action which is contrary to its			shareholders’ best interests </a:t>
            </a:r>
          </a:p>
          <a:p>
            <a:pPr eaLnBrk="1" hangingPunct="1">
              <a:spcBef>
                <a:spcPct val="30000"/>
              </a:spcBef>
              <a:buFontTx/>
              <a:buChar char="–"/>
            </a:pPr>
            <a:r>
              <a:rPr lang="en-US" altLang="en-US" sz="2200"/>
              <a:t>Lack of adequate and timely information released to				shareholders</a:t>
            </a:r>
          </a:p>
          <a:p>
            <a:pPr eaLnBrk="1" hangingPunct="1">
              <a:spcBef>
                <a:spcPct val="30000"/>
              </a:spcBef>
              <a:buFontTx/>
              <a:buChar char="–"/>
            </a:pPr>
            <a:r>
              <a:rPr lang="en-US" altLang="en-US" sz="2200"/>
              <a:t>Artificial manipulation of share prices</a:t>
            </a:r>
          </a:p>
          <a:p>
            <a:pPr eaLnBrk="1" hangingPunct="1">
              <a:spcBef>
                <a:spcPct val="30000"/>
              </a:spcBef>
              <a:buFontTx/>
              <a:buChar char="–"/>
            </a:pPr>
            <a:r>
              <a:rPr lang="en-US" altLang="en-US" sz="2200"/>
              <a:t>The bid process dragging on and thus distracting	management from their proper tasks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2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Other regulators</a:t>
            </a:r>
          </a:p>
        </p:txBody>
      </p:sp>
      <p:sp>
        <p:nvSpPr>
          <p:cNvPr id="7171" name="Rectangle 13"/>
          <p:cNvSpPr>
            <a:spLocks noChangeArrowheads="1"/>
          </p:cNvSpPr>
          <p:nvPr/>
        </p:nvSpPr>
        <p:spPr bwMode="auto">
          <a:xfrm>
            <a:off x="700088" y="1579563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Tx/>
              <a:buChar char="•"/>
            </a:pPr>
            <a:r>
              <a:rPr lang="en-US" altLang="en-US"/>
              <a:t>The Office of Fair Trading (OFT)</a:t>
            </a:r>
          </a:p>
          <a:p>
            <a:pPr lvl="1">
              <a:buFontTx/>
              <a:buChar char="–"/>
            </a:pPr>
            <a:r>
              <a:rPr lang="en-US" altLang="en-US" sz="2000"/>
              <a:t>‘A substantial lessening of competition’ 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Power to clear a merger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Competition Commission (CC)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CC is the ultimate arbiter in deciding if a substantial lessening of competition is likely 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Can insist on major changes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A CC inquiry may take several months to complete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European Commission 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endParaRPr lang="en-US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5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The merger process</a:t>
            </a:r>
          </a:p>
        </p:txBody>
      </p:sp>
      <p:pic>
        <p:nvPicPr>
          <p:cNvPr id="8195" name="Picture 17" descr="C23NF016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876300"/>
            <a:ext cx="7489825" cy="5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Text Box 19"/>
          <p:cNvSpPr txBox="1">
            <a:spLocks noChangeArrowheads="1"/>
          </p:cNvSpPr>
          <p:nvPr/>
        </p:nvSpPr>
        <p:spPr bwMode="auto">
          <a:xfrm>
            <a:off x="304800" y="5988050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800" b="1"/>
              <a:t>Exhibit 20.16</a:t>
            </a:r>
            <a:r>
              <a:rPr lang="en-GB" altLang="en-US" sz="1800"/>
              <a:t>  </a:t>
            </a:r>
            <a:r>
              <a:rPr lang="en-IN" altLang="en-US" sz="1800"/>
              <a:t>The merger process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3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The merger process (Continued)</a:t>
            </a:r>
          </a:p>
        </p:txBody>
      </p:sp>
      <p:pic>
        <p:nvPicPr>
          <p:cNvPr id="9219" name="Picture 28" descr="C23NF016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800" y="893763"/>
            <a:ext cx="4848225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 Box 29"/>
          <p:cNvSpPr txBox="1">
            <a:spLocks noChangeArrowheads="1"/>
          </p:cNvSpPr>
          <p:nvPr/>
        </p:nvSpPr>
        <p:spPr bwMode="auto">
          <a:xfrm>
            <a:off x="304800" y="5988050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800" b="1"/>
              <a:t>Exhibit 20.16</a:t>
            </a:r>
            <a:r>
              <a:rPr lang="en-GB" altLang="en-US" sz="1800"/>
              <a:t>  </a:t>
            </a:r>
            <a:r>
              <a:rPr lang="en-IN" altLang="en-US" sz="1800"/>
              <a:t>The merger process (Continued)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4" descr="C23NF016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113" y="850900"/>
            <a:ext cx="2508250" cy="509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 Box 35"/>
          <p:cNvSpPr txBox="1">
            <a:spLocks noChangeArrowheads="1"/>
          </p:cNvSpPr>
          <p:nvPr/>
        </p:nvSpPr>
        <p:spPr bwMode="auto">
          <a:xfrm>
            <a:off x="304800" y="5988050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800" b="1"/>
              <a:t>Exhibit 20.16</a:t>
            </a:r>
            <a:r>
              <a:rPr lang="en-GB" altLang="en-US" sz="1800"/>
              <a:t>  </a:t>
            </a:r>
            <a:r>
              <a:rPr lang="en-IN" altLang="en-US" sz="1800"/>
              <a:t>The merger process (Continued)</a:t>
            </a:r>
            <a:endParaRPr lang="en-GB" altLang="en-US" sz="1800"/>
          </a:p>
        </p:txBody>
      </p:sp>
      <p:sp>
        <p:nvSpPr>
          <p:cNvPr id="10244" name="Rectangle 36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The merger process (Continued)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2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Defence tactics – before bidding starts</a:t>
            </a:r>
          </a:p>
        </p:txBody>
      </p:sp>
      <p:sp>
        <p:nvSpPr>
          <p:cNvPr id="11267" name="Rectangle 13"/>
          <p:cNvSpPr>
            <a:spLocks noChangeArrowheads="1"/>
          </p:cNvSpPr>
          <p:nvPr/>
        </p:nvSpPr>
        <p:spPr bwMode="auto">
          <a:xfrm>
            <a:off x="700088" y="1566863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600"/>
              <a:t>Eternal vigilance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600"/>
              <a:t>Defensive investments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600"/>
              <a:t>Forewarned is forearmed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endParaRPr lang="en-US" altLang="en-US" sz="26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2"/>
          <p:cNvSpPr>
            <a:spLocks noChangeArrowheads="1"/>
          </p:cNvSpPr>
          <p:nvPr/>
        </p:nvSpPr>
        <p:spPr bwMode="auto">
          <a:xfrm>
            <a:off x="0" y="236538"/>
            <a:ext cx="9144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Defence tactics – after the bidding has started</a:t>
            </a:r>
          </a:p>
        </p:txBody>
      </p:sp>
      <p:sp>
        <p:nvSpPr>
          <p:cNvPr id="12291" name="Rectangle 13"/>
          <p:cNvSpPr>
            <a:spLocks noChangeArrowheads="1"/>
          </p:cNvSpPr>
          <p:nvPr/>
        </p:nvSpPr>
        <p:spPr bwMode="auto">
          <a:xfrm>
            <a:off x="700088" y="1579563"/>
            <a:ext cx="8388350" cy="4729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58763" indent="-2587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Attack the logic of the bid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Improve the image of the firm 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Attack the value creating (destroying) record of the bidder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Try to get an OFT block or Competition Commission inquiry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Encourage unions, the local community, politicians, customers and suppliers to lobby 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White Knight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Lobby your major shareholders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Buy another business to make the firm too big or incompatible with the bidder.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Arrange a management buyout of your company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Begin litigation against the bidder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Employee share ownership plans (ESOPs)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Share repurchase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/>
              <a:t>Grey Knight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2"/>
          <p:cNvSpPr>
            <a:spLocks noChangeArrowheads="1"/>
          </p:cNvSpPr>
          <p:nvPr/>
        </p:nvSpPr>
        <p:spPr bwMode="auto">
          <a:xfrm>
            <a:off x="0" y="284163"/>
            <a:ext cx="91440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800" b="1"/>
              <a:t>Tactics used in the USA and continental Europe</a:t>
            </a:r>
          </a:p>
        </p:txBody>
      </p:sp>
      <p:sp>
        <p:nvSpPr>
          <p:cNvPr id="13315" name="Rectangle 13"/>
          <p:cNvSpPr>
            <a:spLocks noChangeArrowheads="1"/>
          </p:cNvSpPr>
          <p:nvPr/>
        </p:nvSpPr>
        <p:spPr bwMode="auto">
          <a:xfrm>
            <a:off x="677863" y="1587500"/>
            <a:ext cx="82232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Poison pills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Crown jewels defence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Pac-Man defence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Asset lock-up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Stock lock-up (White squire)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Golden parachutes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Give in to greenmail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Limit voting rights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Sell shares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Change of control covenant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8"/>
          <p:cNvSpPr>
            <a:spLocks noChangeArrowheads="1"/>
          </p:cNvSpPr>
          <p:nvPr/>
        </p:nvSpPr>
        <p:spPr bwMode="auto">
          <a:xfrm>
            <a:off x="682625" y="239713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The impact of mergers</a:t>
            </a:r>
          </a:p>
        </p:txBody>
      </p:sp>
      <p:sp>
        <p:nvSpPr>
          <p:cNvPr id="14339" name="Rectangle 19"/>
          <p:cNvSpPr>
            <a:spLocks noChangeArrowheads="1"/>
          </p:cNvSpPr>
          <p:nvPr/>
        </p:nvSpPr>
        <p:spPr bwMode="auto">
          <a:xfrm>
            <a:off x="700088" y="1579563"/>
            <a:ext cx="8223250" cy="457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Are target firms poor performers?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Does society benefit from mergers?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Do the shareholders of acquirers gain from mergers?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Do target shareholders gain from mergers?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Do the employees gain?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Do the directors of the acquirer gain?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Do the directors of the target gain?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Do the financial institutions gain?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6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Warren Buffett</a:t>
            </a:r>
          </a:p>
        </p:txBody>
      </p:sp>
      <p:sp>
        <p:nvSpPr>
          <p:cNvPr id="15363" name="Rectangle 17"/>
          <p:cNvSpPr>
            <a:spLocks noChangeArrowheads="1"/>
          </p:cNvSpPr>
          <p:nvPr/>
        </p:nvSpPr>
        <p:spPr bwMode="auto">
          <a:xfrm>
            <a:off x="700088" y="1566863"/>
            <a:ext cx="8223250" cy="303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22263" indent="-3222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600"/>
              <a:t>They are a bonanza for the shareholders of the acquiree; they increase the income and status of the acquirer’s management; and they are a honey pot for the investment bankers and other professionals on both sides. But, alas, they usually reduce the wealth of the acquirer’s shareholders, often to a substantial extent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2"/>
          <p:cNvSpPr>
            <a:spLocks noChangeArrowheads="1"/>
          </p:cNvSpPr>
          <p:nvPr/>
        </p:nvSpPr>
        <p:spPr bwMode="auto">
          <a:xfrm>
            <a:off x="682625" y="23813"/>
            <a:ext cx="77787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800" b="1"/>
              <a:t>The progression of a merger</a:t>
            </a:r>
          </a:p>
        </p:txBody>
      </p:sp>
      <p:pic>
        <p:nvPicPr>
          <p:cNvPr id="16387" name="Picture 16" descr="C23NF0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595313"/>
            <a:ext cx="6408737" cy="540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18"/>
          <p:cNvSpPr txBox="1">
            <a:spLocks noChangeArrowheads="1"/>
          </p:cNvSpPr>
          <p:nvPr/>
        </p:nvSpPr>
        <p:spPr bwMode="auto">
          <a:xfrm>
            <a:off x="304800" y="5988050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800" b="1"/>
              <a:t>Exhibit 20.22</a:t>
            </a:r>
            <a:r>
              <a:rPr lang="en-GB" altLang="en-US" sz="1800"/>
              <a:t>  </a:t>
            </a:r>
            <a:r>
              <a:rPr lang="en-US" altLang="en-US" sz="1800"/>
              <a:t>The progression of a merger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Problem areas in merger management</a:t>
            </a:r>
          </a:p>
        </p:txBody>
      </p:sp>
      <p:sp>
        <p:nvSpPr>
          <p:cNvPr id="17411" name="Rectangle 7"/>
          <p:cNvSpPr>
            <a:spLocks noChangeArrowheads="1"/>
          </p:cNvSpPr>
          <p:nvPr/>
        </p:nvSpPr>
        <p:spPr bwMode="auto">
          <a:xfrm>
            <a:off x="700088" y="1579563"/>
            <a:ext cx="8223250" cy="466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The strategy, search and screening stage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1800"/>
              <a:t>Multitude of perspectives 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1800"/>
              <a:t>One-dimensional communication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1800"/>
              <a:t>When senior managers conduct merger analysis in isolation from managers at the operating level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The bidding stage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1800"/>
              <a:t>Compelled to complete a deal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1800"/>
              <a:t>Enjoy the thrill of the chase and develop a determination to ‘win’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1800"/>
              <a:t>Fear of a counter-bid 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1800"/>
              <a:t>Momentum nurtured by financial advisers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1800"/>
              <a:t>The winner’s curse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Problem areas in merger management</a:t>
            </a:r>
          </a:p>
        </p:txBody>
      </p:sp>
      <p:sp>
        <p:nvSpPr>
          <p:cNvPr id="55304" name="Rectangle 8"/>
          <p:cNvSpPr>
            <a:spLocks noChangeArrowheads="1"/>
          </p:cNvSpPr>
          <p:nvPr/>
        </p:nvSpPr>
        <p:spPr bwMode="auto">
          <a:xfrm>
            <a:off x="700088" y="1579563"/>
            <a:ext cx="8223250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279400" indent="-279400" defTabSz="304800">
              <a:spcBef>
                <a:spcPct val="5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dirty="0">
                <a:cs typeface="+mn-cs"/>
              </a:rPr>
              <a:t>Expectations of the acquiring firm’s operational				managers regarding the post-merger integration stage</a:t>
            </a:r>
          </a:p>
          <a:p>
            <a:pPr marL="6350" indent="284163" defTabSz="304800">
              <a:spcBef>
                <a:spcPct val="5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dirty="0">
                <a:cs typeface="+mn-cs"/>
              </a:rPr>
              <a:t>Aiming for the wrong type of integration</a:t>
            </a:r>
          </a:p>
          <a:p>
            <a:pPr marL="830263" lvl="1" indent="-285750" defTabSz="304800">
              <a:spcBef>
                <a:spcPct val="5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000" dirty="0">
                <a:cs typeface="+mn-cs"/>
              </a:rPr>
              <a:t>Absorption </a:t>
            </a:r>
          </a:p>
          <a:p>
            <a:pPr marL="830263" lvl="1" indent="-285750" defTabSz="304800">
              <a:spcBef>
                <a:spcPct val="5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000" dirty="0">
                <a:cs typeface="+mn-cs"/>
              </a:rPr>
              <a:t>Holding company, preservation or portfolio approach</a:t>
            </a:r>
          </a:p>
          <a:p>
            <a:pPr marL="830263" lvl="1" indent="-285750" defTabSz="304800">
              <a:spcBef>
                <a:spcPct val="5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000" dirty="0">
                <a:cs typeface="+mn-cs"/>
              </a:rPr>
              <a:t>Symbiosis-based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ChangeArrowheads="1"/>
          </p:cNvSpPr>
          <p:nvPr/>
        </p:nvSpPr>
        <p:spPr bwMode="auto">
          <a:xfrm>
            <a:off x="0" y="371475"/>
            <a:ext cx="9144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000" b="1"/>
              <a:t>Why do mergers fail to generate value for acquiring shareholders?</a:t>
            </a:r>
          </a:p>
        </p:txBody>
      </p:sp>
      <p:sp>
        <p:nvSpPr>
          <p:cNvPr id="19459" name="Rectangle 5"/>
          <p:cNvSpPr>
            <a:spLocks noChangeArrowheads="1"/>
          </p:cNvSpPr>
          <p:nvPr/>
        </p:nvSpPr>
        <p:spPr bwMode="auto">
          <a:xfrm>
            <a:off x="684213" y="1257300"/>
            <a:ext cx="822325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indent="269875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47700" indent="-371475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The strategy is misguided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British bank mergers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Daimler-Benz in combining Mercedes with Fokker and Dasa 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Marconi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Time Warner and AOL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Fashion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Overoptimism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Failure of integration management 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Over-rigid adherence to prepared integration plans </a:t>
            </a:r>
          </a:p>
          <a:p>
            <a:pPr lvl="1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Morale of the workforce can be badly damaged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0" y="411163"/>
            <a:ext cx="91440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1800" b="1"/>
              <a:t>Survey on the reasons for merger failure and success – Coopers &amp; Lybrand</a:t>
            </a:r>
          </a:p>
        </p:txBody>
      </p:sp>
      <p:pic>
        <p:nvPicPr>
          <p:cNvPr id="20483" name="Picture 6" descr="exh-23-2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1604963"/>
            <a:ext cx="8305800" cy="367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Text Box 10"/>
          <p:cNvSpPr txBox="1">
            <a:spLocks noChangeArrowheads="1"/>
          </p:cNvSpPr>
          <p:nvPr/>
        </p:nvSpPr>
        <p:spPr bwMode="auto">
          <a:xfrm>
            <a:off x="304800" y="5810250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800" b="1"/>
              <a:t>Exhibit 20.27</a:t>
            </a:r>
            <a:r>
              <a:rPr lang="en-GB" altLang="en-US" sz="1800"/>
              <a:t>  </a:t>
            </a:r>
            <a:r>
              <a:rPr lang="en-US" altLang="en-US" sz="1800"/>
              <a:t>Survey on the reasons for merger failure and success – </a:t>
            </a:r>
            <a:br>
              <a:rPr lang="en-US" altLang="en-US" sz="1800"/>
            </a:br>
            <a:r>
              <a:rPr lang="en-US" altLang="en-US" sz="1800"/>
              <a:t>Coopers &amp; Lybrand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33655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b="1"/>
              <a:t>Arnold’s ten golden rules for alienating ‘acquired’ employees</a:t>
            </a:r>
          </a:p>
        </p:txBody>
      </p:sp>
      <p:pic>
        <p:nvPicPr>
          <p:cNvPr id="21507" name="Picture 5" descr="exh-23-27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" y="1717675"/>
            <a:ext cx="8642350" cy="318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Text Box 8"/>
          <p:cNvSpPr txBox="1">
            <a:spLocks noChangeArrowheads="1"/>
          </p:cNvSpPr>
          <p:nvPr/>
        </p:nvSpPr>
        <p:spPr bwMode="auto">
          <a:xfrm>
            <a:off x="304800" y="5810250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800" b="1"/>
              <a:t>Exhibit 20.28</a:t>
            </a:r>
            <a:r>
              <a:rPr lang="en-GB" altLang="en-US" sz="1800"/>
              <a:t>  </a:t>
            </a:r>
            <a:r>
              <a:rPr lang="en-US" altLang="en-US" sz="1800"/>
              <a:t>Arnold’s ten golden rules for alienating ‘acquired’ employees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328613"/>
            <a:ext cx="91440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b="1"/>
              <a:t>Arnold’s ten golden rules for alienating ‘acquired’ employees (Continued)</a:t>
            </a:r>
          </a:p>
        </p:txBody>
      </p:sp>
      <p:pic>
        <p:nvPicPr>
          <p:cNvPr id="22531" name="Picture 3" descr="exh-23-27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" y="2060575"/>
            <a:ext cx="86106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304800" y="5811838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800" b="1"/>
              <a:t>Exhibit 20.28</a:t>
            </a:r>
            <a:r>
              <a:rPr lang="en-GB" altLang="en-US" sz="1800"/>
              <a:t>  </a:t>
            </a:r>
            <a:r>
              <a:rPr lang="en-US" altLang="en-US" sz="1800"/>
              <a:t>Arnold’s ten golden rules for alienating ‘acquired’ employees (Continued)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Lecture review</a:t>
            </a: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708025" y="1273175"/>
            <a:ext cx="7950200" cy="435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City Code on Takeovers and Mergers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Office of Fair Trading (OFT) and the Competition Commission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Pre-bid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The bid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Post-bid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The winners and losers from mergers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There are three stages of mergers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Non-quantifiable elements determine the success or otherwise of 					mergers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1800"/>
              <a:t>Mergers fail for three principal reasons: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1800"/>
              <a:t>–  </a:t>
            </a:r>
            <a:r>
              <a:rPr lang="en-US" altLang="en-US" sz="1600"/>
              <a:t>The strategy is misguided, overoptimism, failure of integration management</a:t>
            </a:r>
          </a:p>
        </p:txBody>
      </p:sp>
    </p:spTree>
  </p:cSld>
  <p:clrMapOvr>
    <a:masterClrMapping/>
  </p:clrMapOvr>
  <p:transition spd="med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6"/>
  <p:tag name="MMPROD_UIDATA" val="&lt;database version=&quot;6.0&quot;&gt;&lt;object type=&quot;1&quot; unique_id=&quot;10001&quot;&gt;&lt;object type=&quot;8&quot; unique_id=&quot;12482&quot;&gt;&lt;/object&gt;&lt;object type=&quot;2&quot; unique_id=&quot;12483&quot;&gt;&lt;object type=&quot;3&quot; unique_id=&quot;12484&quot;&gt;&lt;property id=&quot;20148&quot; value=&quot;5&quot;/&gt;&lt;property id=&quot;20300&quot; value=&quot;Slide 1 - &amp;quot;Corporate Financial&amp;#x0D;&amp;#x0A;Management, 5th edition&amp;#x0D;&amp;#x0A;Glen Arnold&amp;#x0D;&amp;#x0A;Lecture 38&amp;#x0D;&amp;#x0A;Mergers: process and integration&amp;quot;&quot;/&gt;&lt;property id=&quot;20307&quot; value=&quot;256&quot;/&gt;&lt;/object&gt;&lt;object type=&quot;3&quot; unique_id=&quot;12485&quot;&gt;&lt;property id=&quot;20148&quot; value=&quot;5&quot;/&gt;&lt;property id=&quot;20300&quot; value=&quot;Slide 2&quot;/&gt;&lt;property id=&quot;20307&quot; value=&quot;257&quot;/&gt;&lt;/object&gt;&lt;object type=&quot;3&quot; unique_id=&quot;12486&quot;&gt;&lt;property id=&quot;20148&quot; value=&quot;5&quot;/&gt;&lt;property id=&quot;20300&quot; value=&quot;Slide 3&quot;/&gt;&lt;property id=&quot;20307&quot; value=&quot;258&quot;/&gt;&lt;/object&gt;&lt;object type=&quot;3&quot; unique_id=&quot;12487&quot;&gt;&lt;property id=&quot;20148&quot; value=&quot;5&quot;/&gt;&lt;property id=&quot;20300&quot; value=&quot;Slide 4&quot;/&gt;&lt;property id=&quot;20307&quot; value=&quot;259&quot;/&gt;&lt;/object&gt;&lt;object type=&quot;3&quot; unique_id=&quot;12488&quot;&gt;&lt;property id=&quot;20148&quot; value=&quot;5&quot;/&gt;&lt;property id=&quot;20300&quot; value=&quot;Slide 5&quot;/&gt;&lt;property id=&quot;20307&quot; value=&quot;260&quot;/&gt;&lt;/object&gt;&lt;object type=&quot;3&quot; unique_id=&quot;12489&quot;&gt;&lt;property id=&quot;20148&quot; value=&quot;5&quot;/&gt;&lt;property id=&quot;20300&quot; value=&quot;Slide 6&quot;/&gt;&lt;property id=&quot;20307&quot; value=&quot;261&quot;/&gt;&lt;/object&gt;&lt;object type=&quot;3&quot; unique_id=&quot;12490&quot;&gt;&lt;property id=&quot;20148&quot; value=&quot;5&quot;/&gt;&lt;property id=&quot;20300&quot; value=&quot;Slide 7&quot;/&gt;&lt;property id=&quot;20307&quot; value=&quot;262&quot;/&gt;&lt;/object&gt;&lt;object type=&quot;3&quot; unique_id=&quot;12491&quot;&gt;&lt;property id=&quot;20148&quot; value=&quot;5&quot;/&gt;&lt;property id=&quot;20300&quot; value=&quot;Slide 8&quot;/&gt;&lt;property id=&quot;20307&quot; value=&quot;263&quot;/&gt;&lt;/object&gt;&lt;object type=&quot;3&quot; unique_id=&quot;12492&quot;&gt;&lt;property id=&quot;20148&quot; value=&quot;5&quot;/&gt;&lt;property id=&quot;20300&quot; value=&quot;Slide 9&quot;/&gt;&lt;property id=&quot;20307&quot; value=&quot;264&quot;/&gt;&lt;/object&gt;&lt;object type=&quot;3&quot; unique_id=&quot;12493&quot;&gt;&lt;property id=&quot;20148&quot; value=&quot;5&quot;/&gt;&lt;property id=&quot;20300&quot; value=&quot;Slide 10&quot;/&gt;&lt;property id=&quot;20307&quot; value=&quot;265&quot;/&gt;&lt;/object&gt;&lt;object type=&quot;3&quot; unique_id=&quot;12494&quot;&gt;&lt;property id=&quot;20148&quot; value=&quot;5&quot;/&gt;&lt;property id=&quot;20300&quot; value=&quot;Slide 11&quot;/&gt;&lt;property id=&quot;20307&quot; value=&quot;266&quot;/&gt;&lt;/object&gt;&lt;object type=&quot;3&quot; unique_id=&quot;12495&quot;&gt;&lt;property id=&quot;20148&quot; value=&quot;5&quot;/&gt;&lt;property id=&quot;20300&quot; value=&quot;Slide 12&quot;/&gt;&lt;property id=&quot;20307&quot; value=&quot;267&quot;/&gt;&lt;/object&gt;&lt;object type=&quot;3&quot; unique_id=&quot;12496&quot;&gt;&lt;property id=&quot;20148&quot; value=&quot;5&quot;/&gt;&lt;property id=&quot;20300&quot; value=&quot;Slide 13&quot;/&gt;&lt;property id=&quot;20307&quot; value=&quot;268&quot;/&gt;&lt;/object&gt;&lt;object type=&quot;3&quot; unique_id=&quot;12497&quot;&gt;&lt;property id=&quot;20148&quot; value=&quot;5&quot;/&gt;&lt;property id=&quot;20300&quot; value=&quot;Slide 14&quot;/&gt;&lt;property id=&quot;20307&quot; value=&quot;269&quot;/&gt;&lt;/object&gt;&lt;object type=&quot;3&quot; unique_id=&quot;12498&quot;&gt;&lt;property id=&quot;20148&quot; value=&quot;5&quot;/&gt;&lt;property id=&quot;20300&quot; value=&quot;Slide 15&quot;/&gt;&lt;property id=&quot;20307&quot; value=&quot;270&quot;/&gt;&lt;/object&gt;&lt;object type=&quot;3&quot; unique_id=&quot;12499&quot;&gt;&lt;property id=&quot;20148&quot; value=&quot;5&quot;/&gt;&lt;property id=&quot;20300&quot; value=&quot;Slide 16&quot;/&gt;&lt;property id=&quot;20307&quot; value=&quot;271&quot;/&gt;&lt;/object&gt;&lt;object type=&quot;3&quot; unique_id=&quot;12500&quot;&gt;&lt;property id=&quot;20148&quot; value=&quot;5&quot;/&gt;&lt;property id=&quot;20300&quot; value=&quot;Slide 17&quot;/&gt;&lt;property id=&quot;20307&quot; value=&quot;272&quot;/&gt;&lt;/object&gt;&lt;object type=&quot;3&quot; unique_id=&quot;12501&quot;&gt;&lt;property id=&quot;20148&quot; value=&quot;5&quot;/&gt;&lt;property id=&quot;20300&quot; value=&quot;Slide 18&quot;/&gt;&lt;property id=&quot;20307&quot; value=&quot;273&quot;/&gt;&lt;/object&gt;&lt;object type=&quot;3&quot; unique_id=&quot;12502&quot;&gt;&lt;property id=&quot;20148&quot; value=&quot;5&quot;/&gt;&lt;property id=&quot;20300&quot; value=&quot;Slide 19&quot;/&gt;&lt;property id=&quot;20307&quot; value=&quot;274&quot;/&gt;&lt;/object&gt;&lt;object type=&quot;3&quot; unique_id=&quot;12503&quot;&gt;&lt;property id=&quot;20148&quot; value=&quot;5&quot;/&gt;&lt;property id=&quot;20300&quot; value=&quot;Slide 20&quot;/&gt;&lt;property id=&quot;20307&quot; value=&quot;275&quot;/&gt;&lt;/object&gt;&lt;object type=&quot;3&quot; unique_id=&quot;12504&quot;&gt;&lt;property id=&quot;20148&quot; value=&quot;5&quot;/&gt;&lt;property id=&quot;20300&quot; value=&quot;Slide 21&quot;/&gt;&lt;property id=&quot;20307&quot; value=&quot;276&quot;/&gt;&lt;/object&gt;&lt;/object&gt;&lt;/object&gt;&lt;/database&gt;"/>
</p:tagLst>
</file>

<file path=ppt/theme/theme1.xml><?xml version="1.0" encoding="utf-8"?>
<a:theme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1624</TotalTime>
  <Words>689</Words>
  <Application>Microsoft Office PowerPoint</Application>
  <PresentationFormat>On-screen Show (4:3)</PresentationFormat>
  <Paragraphs>130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Times New Roman</vt:lpstr>
      <vt:lpstr>Arial</vt:lpstr>
      <vt:lpstr>Times</vt:lpstr>
      <vt:lpstr>1_Default Design</vt:lpstr>
      <vt:lpstr> Lecture 10 Mergers: process and integration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laserwords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laser</dc:creator>
  <cp:lastModifiedBy>rosh</cp:lastModifiedBy>
  <cp:revision>355</cp:revision>
  <dcterms:created xsi:type="dcterms:W3CDTF">2005-05-11T06:33:50Z</dcterms:created>
  <dcterms:modified xsi:type="dcterms:W3CDTF">2016-11-03T00:16:21Z</dcterms:modified>
</cp:coreProperties>
</file>