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7"/>
  </p:notesMasterIdLst>
  <p:sldIdLst>
    <p:sldId id="256" r:id="rId2"/>
    <p:sldId id="257" r:id="rId3"/>
    <p:sldId id="258" r:id="rId4"/>
    <p:sldId id="259" r:id="rId5"/>
    <p:sldId id="260" r:id="rId6"/>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0FFB9"/>
    <a:srgbClr val="C7FFAB"/>
    <a:srgbClr val="99FF66"/>
    <a:srgbClr val="FFBDBF"/>
    <a:srgbClr val="FF7C80"/>
    <a:srgbClr val="FF8588"/>
    <a:srgbClr val="F8B5AA"/>
    <a:srgbClr val="EFD2D1"/>
    <a:srgbClr val="FFDA8F"/>
    <a:srgbClr val="BAFF9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1662" y="-72"/>
      </p:cViewPr>
      <p:guideLst>
        <p:guide orient="horz" pos="288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9B1C09-1EC1-45B7-A893-D13708E5BD03}" type="datetimeFigureOut">
              <a:rPr lang="en-GB" smtClean="0"/>
              <a:t>01/11/2018</a:t>
            </a:fld>
            <a:endParaRPr lang="en-GB"/>
          </a:p>
        </p:txBody>
      </p:sp>
      <p:sp>
        <p:nvSpPr>
          <p:cNvPr id="4" name="Slide Image Placeholder 3"/>
          <p:cNvSpPr>
            <a:spLocks noGrp="1" noRot="1" noChangeAspect="1"/>
          </p:cNvSpPr>
          <p:nvPr>
            <p:ph type="sldImg" idx="2"/>
          </p:nvPr>
        </p:nvSpPr>
        <p:spPr>
          <a:xfrm>
            <a:off x="2143125" y="685800"/>
            <a:ext cx="257175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45AFAD6-D251-494E-9D28-825E5DD0F15C}" type="slidenum">
              <a:rPr lang="en-GB" smtClean="0"/>
              <a:t>‹#›</a:t>
            </a:fld>
            <a:endParaRPr lang="en-GB"/>
          </a:p>
        </p:txBody>
      </p:sp>
    </p:spTree>
    <p:extLst>
      <p:ext uri="{BB962C8B-B14F-4D97-AF65-F5344CB8AC3E}">
        <p14:creationId xmlns:p14="http://schemas.microsoft.com/office/powerpoint/2010/main" val="3154531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5AFAD6-D251-494E-9D28-825E5DD0F15C}" type="slidenum">
              <a:rPr lang="en-GB" smtClean="0"/>
              <a:t>1</a:t>
            </a:fld>
            <a:endParaRPr lang="en-GB"/>
          </a:p>
        </p:txBody>
      </p:sp>
    </p:spTree>
    <p:extLst>
      <p:ext uri="{BB962C8B-B14F-4D97-AF65-F5344CB8AC3E}">
        <p14:creationId xmlns:p14="http://schemas.microsoft.com/office/powerpoint/2010/main" val="1277714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572"/>
            <a:ext cx="5829300" cy="1960033"/>
          </a:xfrm>
        </p:spPr>
        <p:txBody>
          <a:bodyPr/>
          <a:lstStyle/>
          <a:p>
            <a:r>
              <a:rPr lang="en-US" smtClean="0"/>
              <a:t>Click to edit Master title style</a:t>
            </a:r>
            <a:endParaRPr lang="en-GB"/>
          </a:p>
        </p:txBody>
      </p:sp>
      <p:sp>
        <p:nvSpPr>
          <p:cNvPr id="3" name="Subtitle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3807510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083652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5875867"/>
            <a:ext cx="5829300" cy="181610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541735" y="3875622"/>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627877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42900" y="2133605"/>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486150" y="2133605"/>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3B6B3AB-F25B-4D87-B7BD-ECF3BDA1872F}"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746613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342902"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42902"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3483772"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483772"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3B6B3AB-F25B-4D87-B7BD-ECF3BDA1872F}" type="datetimeFigureOut">
              <a:rPr lang="en-GB" smtClean="0"/>
              <a:t>01/11/2018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4163166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3B6B3AB-F25B-4D87-B7BD-ECF3BDA1872F}" type="datetimeFigureOut">
              <a:rPr lang="en-GB" smtClean="0"/>
              <a:t>01/11/2018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1766527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B6B3AB-F25B-4D87-B7BD-ECF3BDA1872F}" type="datetimeFigureOut">
              <a:rPr lang="en-GB" smtClean="0"/>
              <a:t>01/11/2018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206947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3" y="364067"/>
            <a:ext cx="2256235" cy="154940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2681290" y="364071"/>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342903" y="1913471"/>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B6B3AB-F25B-4D87-B7BD-ECF3BDA1872F}"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168712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400801"/>
            <a:ext cx="4114800" cy="755651"/>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344216" y="7156452"/>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B6B3AB-F25B-4D87-B7BD-ECF3BDA1872F}"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1419123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434292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66189"/>
            <a:ext cx="1543050" cy="780203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42900" y="366189"/>
            <a:ext cx="4514850" cy="78020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3080367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342900" y="2133605"/>
            <a:ext cx="6172200" cy="603461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342900" y="8475138"/>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F3B6B3AB-F25B-4D87-B7BD-ECF3BDA1872F}" type="datetimeFigureOut">
              <a:rPr lang="en-GB" smtClean="0"/>
              <a:t>01/11/2018</a:t>
            </a:fld>
            <a:endParaRPr lang="en-GB"/>
          </a:p>
        </p:txBody>
      </p:sp>
      <p:sp>
        <p:nvSpPr>
          <p:cNvPr id="5" name="Footer Placeholder 4"/>
          <p:cNvSpPr>
            <a:spLocks noGrp="1"/>
          </p:cNvSpPr>
          <p:nvPr>
            <p:ph type="ftr" sz="quarter" idx="3"/>
          </p:nvPr>
        </p:nvSpPr>
        <p:spPr>
          <a:xfrm>
            <a:off x="2343150" y="8475138"/>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914900" y="8475138"/>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FDF91FD4-E55D-49CD-929E-24259E3A6C04}" type="slidenum">
              <a:rPr lang="en-GB" smtClean="0"/>
              <a:t>‹#›</a:t>
            </a:fld>
            <a:endParaRPr lang="en-GB"/>
          </a:p>
        </p:txBody>
      </p:sp>
    </p:spTree>
    <p:extLst>
      <p:ext uri="{BB962C8B-B14F-4D97-AF65-F5344CB8AC3E}">
        <p14:creationId xmlns:p14="http://schemas.microsoft.com/office/powerpoint/2010/main" val="3797261992"/>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beta.gov.wales/sites/default/files/publications/2018-03/succesful-futures-a-summary-of-professor-graham-donaldsons-report.pdf" TargetMode="External"/><Relationship Id="rId3" Type="http://schemas.openxmlformats.org/officeDocument/2006/relationships/hyperlink" Target="https://www.legislation.gov.uk/ukpga/1989/41/section/16A" TargetMode="External"/><Relationship Id="rId7" Type="http://schemas.openxmlformats.org/officeDocument/2006/relationships/hyperlink" Target="https://www.estyn.gov.wales/sites/default/files/documents/Pupil%20participation.pdf" TargetMode="External"/><Relationship Id="rId2" Type="http://schemas.openxmlformats.org/officeDocument/2006/relationships/hyperlink" Target="https://www.bbc.co.uk/news/uk-wales-politics-14793794" TargetMode="External"/><Relationship Id="rId1" Type="http://schemas.openxmlformats.org/officeDocument/2006/relationships/slideLayout" Target="../slideLayouts/slideLayout7.xml"/><Relationship Id="rId6" Type="http://schemas.openxmlformats.org/officeDocument/2006/relationships/hyperlink" Target="pupil-voice" TargetMode="External"/><Relationship Id="rId11" Type="http://schemas.openxmlformats.org/officeDocument/2006/relationships/hyperlink" Target="https://learning.nspcc.org.uk/child-abuse-and-neglect/recognising-and-responding-to-abuse/" TargetMode="External"/><Relationship Id="rId5" Type="http://schemas.openxmlformats.org/officeDocument/2006/relationships/hyperlink" Target="https://www.childcomwales.org.uk/uncrc-childrens-rights/uncrc/" TargetMode="External"/><Relationship Id="rId10" Type="http://schemas.openxmlformats.org/officeDocument/2006/relationships/hyperlink" Target="https://www.mindmatters.edu.au/docs/default-source/learning-module-documents/j4497_mm_moduleoverview-3-2-communicatingwithparents_v4.pdf?sfvrsn=0" TargetMode="External"/><Relationship Id="rId4" Type="http://schemas.openxmlformats.org/officeDocument/2006/relationships/hyperlink" Target="https://www.childcomwales.org.uk/wp-content/uploads/2017/05/The-Right-Way-Education.pdf" TargetMode="External"/><Relationship Id="rId9" Type="http://schemas.openxmlformats.org/officeDocument/2006/relationships/hyperlink" Target="https://www.learning-theories.com/social-learning-theory-bandura.html"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learning.gov.wales/docs/learningwales/publications/130215play-activeen.pdf" TargetMode="External"/><Relationship Id="rId3" Type="http://schemas.openxmlformats.org/officeDocument/2006/relationships/hyperlink" Target="http://learning.gov.wales/docs/learningwales/publications/130212ltpedagogyen.pdf" TargetMode="External"/><Relationship Id="rId7" Type="http://schemas.openxmlformats.org/officeDocument/2006/relationships/hyperlink" Target="https://www.unicef.org.uk/what-we-do/un-convention-child-rights/" TargetMode="External"/><Relationship Id="rId2" Type="http://schemas.openxmlformats.org/officeDocument/2006/relationships/hyperlink" Target="http://www.cypp.powys.gov.uk/index.php?id=4658" TargetMode="External"/><Relationship Id="rId1" Type="http://schemas.openxmlformats.org/officeDocument/2006/relationships/slideLayout" Target="../slideLayouts/slideLayout7.xml"/><Relationship Id="rId6" Type="http://schemas.openxmlformats.org/officeDocument/2006/relationships/hyperlink" Target="https://books.google.co.uk/books?id=KUnenHhoufMC&amp;printsec=frontcover&amp;dq=tina+bruce+book+learning+through+play+amazon&amp;hl=en&amp;sa=X&amp;ved=0ahUKEwil8qmExrPeAhVFBsAKHTgbA8gQ6AEIKDAA#v=onepage&amp;q&amp;f=false" TargetMode="External"/><Relationship Id="rId5" Type="http://schemas.openxmlformats.org/officeDocument/2006/relationships/hyperlink" Target="https://www.verywellmind.com/what-is-attachment-theory-2795337" TargetMode="External"/><Relationship Id="rId10" Type="http://schemas.openxmlformats.org/officeDocument/2006/relationships/hyperlink" Target="https://beta.gov.wales/sites/default/files/publications/2018-02/foundation-phase-framework-revised-2015.pdf" TargetMode="External"/><Relationship Id="rId4" Type="http://schemas.openxmlformats.org/officeDocument/2006/relationships/hyperlink" Target="https://www.childrenssociety.org.uk/sites/default/files/tcs/promoting_positive_well-being_for_children_final.pdf" TargetMode="External"/><Relationship Id="rId9" Type="http://schemas.openxmlformats.org/officeDocument/2006/relationships/hyperlink" Target="http://learning.gov.wales/docs/learningwales/publications/140828-foundation-phase-outdoor-learning-handbook-en.pdf"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16632" y="107504"/>
            <a:ext cx="6577621" cy="2808312"/>
          </a:xfrm>
          <a:prstGeom prst="round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b="1" dirty="0" smtClean="0">
              <a:solidFill>
                <a:schemeClr val="tx1"/>
              </a:solidFill>
              <a:latin typeface="Times New Roman" panose="02020603050405020304" pitchFamily="18" charset="0"/>
              <a:cs typeface="Times New Roman" panose="02020603050405020304" pitchFamily="18" charset="0"/>
            </a:endParaRPr>
          </a:p>
          <a:p>
            <a:endParaRPr lang="en-GB" sz="1200" b="1" dirty="0">
              <a:solidFill>
                <a:schemeClr val="tx1"/>
              </a:solidFill>
              <a:latin typeface="Times New Roman" panose="02020603050405020304" pitchFamily="18" charset="0"/>
              <a:cs typeface="Times New Roman" panose="02020603050405020304" pitchFamily="18" charset="0"/>
            </a:endParaRPr>
          </a:p>
          <a:p>
            <a:endParaRPr lang="en-GB" sz="1200" b="1" dirty="0" smtClean="0">
              <a:solidFill>
                <a:schemeClr val="tx1"/>
              </a:solidFill>
              <a:latin typeface="Times New Roman" panose="02020603050405020304" pitchFamily="18" charset="0"/>
              <a:cs typeface="Times New Roman" panose="02020603050405020304" pitchFamily="18" charset="0"/>
            </a:endParaRPr>
          </a:p>
          <a:p>
            <a:endParaRPr lang="en-GB" sz="1200" b="1" dirty="0">
              <a:solidFill>
                <a:schemeClr val="tx1"/>
              </a:solidFill>
              <a:latin typeface="Times New Roman" panose="02020603050405020304" pitchFamily="18" charset="0"/>
              <a:cs typeface="Times New Roman" panose="02020603050405020304" pitchFamily="18" charset="0"/>
            </a:endParaRPr>
          </a:p>
          <a:p>
            <a:endParaRPr lang="en-GB" sz="1050" b="1" dirty="0" smtClean="0">
              <a:solidFill>
                <a:schemeClr val="tx1"/>
              </a:solidFill>
              <a:latin typeface="Times New Roman" panose="02020603050405020304" pitchFamily="18" charset="0"/>
              <a:cs typeface="Times New Roman" panose="02020603050405020304" pitchFamily="18" charset="0"/>
            </a:endParaRPr>
          </a:p>
          <a:p>
            <a:r>
              <a:rPr lang="en-GB" sz="1200" b="1" dirty="0" smtClean="0">
                <a:solidFill>
                  <a:schemeClr val="tx1"/>
                </a:solidFill>
                <a:latin typeface="Times New Roman" panose="02020603050405020304" pitchFamily="18" charset="0"/>
                <a:cs typeface="Times New Roman" panose="02020603050405020304" pitchFamily="18" charset="0"/>
              </a:rPr>
              <a:t>What </a:t>
            </a:r>
            <a:r>
              <a:rPr lang="en-GB" sz="1200" b="1" dirty="0">
                <a:solidFill>
                  <a:schemeClr val="tx1"/>
                </a:solidFill>
                <a:latin typeface="Times New Roman" panose="02020603050405020304" pitchFamily="18" charset="0"/>
                <a:cs typeface="Times New Roman" panose="02020603050405020304" pitchFamily="18" charset="0"/>
              </a:rPr>
              <a:t>is the UNCRC? </a:t>
            </a:r>
          </a:p>
          <a:p>
            <a:r>
              <a:rPr lang="en-GB" sz="1200" b="1" dirty="0" smtClean="0">
                <a:solidFill>
                  <a:schemeClr val="tx1"/>
                </a:solidFill>
                <a:latin typeface="Times New Roman" panose="02020603050405020304" pitchFamily="18" charset="0"/>
                <a:cs typeface="Times New Roman" panose="02020603050405020304" pitchFamily="18" charset="0"/>
              </a:rPr>
              <a:t>UNCRC </a:t>
            </a:r>
            <a:r>
              <a:rPr lang="en-GB" sz="1200" b="1" dirty="0">
                <a:solidFill>
                  <a:schemeClr val="tx1"/>
                </a:solidFill>
                <a:latin typeface="Times New Roman" panose="02020603050405020304" pitchFamily="18" charset="0"/>
                <a:cs typeface="Times New Roman" panose="02020603050405020304" pitchFamily="18" charset="0"/>
              </a:rPr>
              <a:t>stand for United Nations Convention on the Rights of the Child.</a:t>
            </a:r>
          </a:p>
          <a:p>
            <a:r>
              <a:rPr lang="en-GB" sz="1050" dirty="0" smtClean="0">
                <a:solidFill>
                  <a:schemeClr val="tx1"/>
                </a:solidFill>
                <a:latin typeface="Times New Roman" panose="02020603050405020304" pitchFamily="18" charset="0"/>
                <a:cs typeface="Times New Roman" panose="02020603050405020304" pitchFamily="18" charset="0"/>
              </a:rPr>
              <a:t>In 2011, Wales became the first county in the United Kingdom to make the UNCRC law. </a:t>
            </a:r>
          </a:p>
          <a:p>
            <a:r>
              <a:rPr lang="en-GB" sz="1050" dirty="0" smtClean="0">
                <a:solidFill>
                  <a:schemeClr val="tx1"/>
                </a:solidFill>
                <a:latin typeface="Times New Roman" panose="02020603050405020304" pitchFamily="18" charset="0"/>
                <a:cs typeface="Times New Roman" panose="02020603050405020304" pitchFamily="18" charset="0"/>
              </a:rPr>
              <a:t>The </a:t>
            </a:r>
            <a:r>
              <a:rPr lang="en-GB" sz="1050" dirty="0" smtClean="0">
                <a:solidFill>
                  <a:schemeClr val="tx1"/>
                </a:solidFill>
                <a:latin typeface="Times New Roman" panose="02020603050405020304" pitchFamily="18" charset="0"/>
                <a:cs typeface="Times New Roman" panose="02020603050405020304" pitchFamily="18" charset="0"/>
              </a:rPr>
              <a:t>UNCRC is not only an agreement in </a:t>
            </a:r>
            <a:r>
              <a:rPr lang="en-GB" sz="1050" dirty="0" smtClean="0">
                <a:solidFill>
                  <a:schemeClr val="tx1"/>
                </a:solidFill>
                <a:latin typeface="Times New Roman" panose="02020603050405020304" pitchFamily="18" charset="0"/>
                <a:cs typeface="Times New Roman" panose="02020603050405020304" pitchFamily="18" charset="0"/>
              </a:rPr>
              <a:t>Wales, but </a:t>
            </a:r>
            <a:r>
              <a:rPr lang="en-GB" sz="1050" dirty="0" smtClean="0">
                <a:solidFill>
                  <a:schemeClr val="tx1"/>
                </a:solidFill>
                <a:latin typeface="Times New Roman" panose="02020603050405020304" pitchFamily="18" charset="0"/>
                <a:cs typeface="Times New Roman" panose="02020603050405020304" pitchFamily="18" charset="0"/>
              </a:rPr>
              <a:t>is an international agreement that </a:t>
            </a:r>
            <a:r>
              <a:rPr lang="en-GB" sz="1050" dirty="0">
                <a:solidFill>
                  <a:schemeClr val="tx1"/>
                </a:solidFill>
                <a:latin typeface="Times New Roman" panose="02020603050405020304" pitchFamily="18" charset="0"/>
                <a:cs typeface="Times New Roman" panose="02020603050405020304" pitchFamily="18" charset="0"/>
              </a:rPr>
              <a:t>protects the human rights of children </a:t>
            </a:r>
            <a:r>
              <a:rPr lang="en-GB" sz="1050" dirty="0" smtClean="0">
                <a:solidFill>
                  <a:schemeClr val="tx1"/>
                </a:solidFill>
                <a:latin typeface="Times New Roman" panose="02020603050405020304" pitchFamily="18" charset="0"/>
                <a:cs typeface="Times New Roman" panose="02020603050405020304" pitchFamily="18" charset="0"/>
              </a:rPr>
              <a:t>and young people up </a:t>
            </a:r>
            <a:r>
              <a:rPr lang="en-GB" sz="1050" dirty="0">
                <a:solidFill>
                  <a:schemeClr val="tx1"/>
                </a:solidFill>
                <a:latin typeface="Times New Roman" panose="02020603050405020304" pitchFamily="18" charset="0"/>
                <a:cs typeface="Times New Roman" panose="02020603050405020304" pitchFamily="18" charset="0"/>
              </a:rPr>
              <a:t>to the age of eighteen</a:t>
            </a:r>
            <a:r>
              <a:rPr lang="en-GB" sz="1050" dirty="0" smtClean="0">
                <a:solidFill>
                  <a:schemeClr val="tx1"/>
                </a:solidFill>
                <a:latin typeface="Times New Roman" panose="02020603050405020304" pitchFamily="18" charset="0"/>
                <a:cs typeface="Times New Roman" panose="02020603050405020304" pitchFamily="18" charset="0"/>
              </a:rPr>
              <a:t>.</a:t>
            </a:r>
          </a:p>
          <a:p>
            <a:r>
              <a:rPr lang="en-GB" sz="1050" dirty="0" smtClean="0">
                <a:solidFill>
                  <a:schemeClr val="tx1"/>
                </a:solidFill>
                <a:latin typeface="Times New Roman" panose="02020603050405020304" pitchFamily="18" charset="0"/>
                <a:cs typeface="Times New Roman" panose="02020603050405020304" pitchFamily="18" charset="0"/>
              </a:rPr>
              <a:t>The UNCRC is made up of fifty two articles/rights.  Forty two rights are designed for children and young people up to the age of eighteen years old.  The remaining ten articles/ rights are in place to help support children and show them how the Government, practitioners and adults should work together to ensure children and young people are made aware and understand their rights. All of the fifty two rights are linked and are all as equally </a:t>
            </a:r>
            <a:r>
              <a:rPr lang="en-GB" sz="1050" dirty="0" smtClean="0">
                <a:solidFill>
                  <a:schemeClr val="tx1"/>
                </a:solidFill>
                <a:latin typeface="Times New Roman" panose="02020603050405020304" pitchFamily="18" charset="0"/>
                <a:cs typeface="Times New Roman" panose="02020603050405020304" pitchFamily="18" charset="0"/>
              </a:rPr>
              <a:t>important </a:t>
            </a:r>
            <a:r>
              <a:rPr lang="en-GB" sz="1050" dirty="0" smtClean="0">
                <a:solidFill>
                  <a:schemeClr val="tx1"/>
                </a:solidFill>
                <a:latin typeface="Times New Roman" panose="02020603050405020304" pitchFamily="18" charset="0"/>
                <a:cs typeface="Times New Roman" panose="02020603050405020304" pitchFamily="18" charset="0"/>
              </a:rPr>
              <a:t>(</a:t>
            </a:r>
            <a:r>
              <a:rPr lang="en-GB" sz="1050" dirty="0" smtClean="0">
                <a:solidFill>
                  <a:schemeClr val="tx1"/>
                </a:solidFill>
                <a:latin typeface="Times New Roman" panose="02020603050405020304" pitchFamily="18" charset="0"/>
                <a:cs typeface="Times New Roman" panose="02020603050405020304" pitchFamily="18" charset="0"/>
              </a:rPr>
              <a:t>UNCRC, 2011).</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a:solidFill>
                  <a:schemeClr val="tx1"/>
                </a:solidFill>
                <a:latin typeface="Times New Roman" panose="02020603050405020304" pitchFamily="18" charset="0"/>
                <a:cs typeface="Times New Roman" panose="02020603050405020304" pitchFamily="18" charset="0"/>
              </a:rPr>
              <a:t>Every child has rights, </a:t>
            </a:r>
            <a:r>
              <a:rPr lang="en-GB" sz="1050" dirty="0" smtClean="0">
                <a:solidFill>
                  <a:schemeClr val="tx1"/>
                </a:solidFill>
                <a:latin typeface="Times New Roman" panose="02020603050405020304" pitchFamily="18" charset="0"/>
                <a:cs typeface="Times New Roman" panose="02020603050405020304" pitchFamily="18" charset="0"/>
              </a:rPr>
              <a:t>no matter what language they speak, their gender, </a:t>
            </a:r>
            <a:r>
              <a:rPr lang="en-GB" sz="1050" dirty="0" smtClean="0">
                <a:solidFill>
                  <a:schemeClr val="tx1"/>
                </a:solidFill>
                <a:latin typeface="Times New Roman" panose="02020603050405020304" pitchFamily="18" charset="0"/>
                <a:cs typeface="Times New Roman" panose="02020603050405020304" pitchFamily="18" charset="0"/>
              </a:rPr>
              <a:t>ability, </a:t>
            </a:r>
            <a:r>
              <a:rPr lang="en-GB" sz="1050" dirty="0" smtClean="0">
                <a:solidFill>
                  <a:schemeClr val="tx1"/>
                </a:solidFill>
                <a:latin typeface="Times New Roman" panose="02020603050405020304" pitchFamily="18" charset="0"/>
                <a:cs typeface="Times New Roman" panose="02020603050405020304" pitchFamily="18" charset="0"/>
              </a:rPr>
              <a:t>religion or beliefs they </a:t>
            </a:r>
            <a:r>
              <a:rPr lang="en-GB" sz="1050" dirty="0" smtClean="0">
                <a:solidFill>
                  <a:schemeClr val="tx1"/>
                </a:solidFill>
                <a:latin typeface="Times New Roman" panose="02020603050405020304" pitchFamily="18" charset="0"/>
                <a:cs typeface="Times New Roman" panose="02020603050405020304" pitchFamily="18" charset="0"/>
              </a:rPr>
              <a:t>have </a:t>
            </a:r>
            <a:r>
              <a:rPr lang="en-GB" sz="1050" dirty="0" smtClean="0">
                <a:solidFill>
                  <a:schemeClr val="tx1"/>
                </a:solidFill>
                <a:latin typeface="Times New Roman" panose="02020603050405020304" pitchFamily="18" charset="0"/>
                <a:cs typeface="Times New Roman" panose="02020603050405020304" pitchFamily="18" charset="0"/>
              </a:rPr>
              <a:t>(</a:t>
            </a:r>
            <a:r>
              <a:rPr lang="en-GB" sz="1050" dirty="0" smtClean="0">
                <a:solidFill>
                  <a:schemeClr val="tx1"/>
                </a:solidFill>
                <a:latin typeface="Times New Roman" panose="02020603050405020304" pitchFamily="18" charset="0"/>
                <a:cs typeface="Times New Roman" panose="02020603050405020304" pitchFamily="18" charset="0"/>
              </a:rPr>
              <a:t>UNICEF, no date).</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 </a:t>
            </a:r>
            <a:r>
              <a:rPr lang="en-GB" sz="1200" b="1" dirty="0" smtClean="0">
                <a:solidFill>
                  <a:schemeClr val="tx1"/>
                </a:solidFill>
                <a:latin typeface="Times New Roman" panose="02020603050405020304" pitchFamily="18" charset="0"/>
                <a:cs typeface="Times New Roman" panose="02020603050405020304" pitchFamily="18" charset="0"/>
              </a:rPr>
              <a:t>What are children’s rights?</a:t>
            </a:r>
          </a:p>
          <a:p>
            <a:r>
              <a:rPr lang="en-GB" sz="1050" dirty="0" smtClean="0">
                <a:solidFill>
                  <a:schemeClr val="tx1"/>
                </a:solidFill>
                <a:latin typeface="Times New Roman" panose="02020603050405020304" pitchFamily="18" charset="0"/>
                <a:cs typeface="Times New Roman" panose="02020603050405020304" pitchFamily="18" charset="0"/>
              </a:rPr>
              <a:t>Children’s rights are articles made up of important information that children can access in order for them to survive, develop and have their say in decisions that may affect </a:t>
            </a:r>
            <a:r>
              <a:rPr lang="en-GB" sz="1050" dirty="0" smtClean="0">
                <a:solidFill>
                  <a:schemeClr val="tx1"/>
                </a:solidFill>
                <a:latin typeface="Times New Roman" panose="02020603050405020304" pitchFamily="18" charset="0"/>
                <a:cs typeface="Times New Roman" panose="02020603050405020304" pitchFamily="18" charset="0"/>
              </a:rPr>
              <a:t>them </a:t>
            </a:r>
            <a:r>
              <a:rPr lang="en-GB" sz="1050" dirty="0" smtClean="0">
                <a:solidFill>
                  <a:schemeClr val="tx1"/>
                </a:solidFill>
                <a:latin typeface="Times New Roman" panose="02020603050405020304" pitchFamily="18" charset="0"/>
                <a:cs typeface="Times New Roman" panose="02020603050405020304" pitchFamily="18" charset="0"/>
              </a:rPr>
              <a:t>(Children’s Commissioner for </a:t>
            </a:r>
            <a:r>
              <a:rPr lang="en-GB" sz="1050" dirty="0" smtClean="0">
                <a:solidFill>
                  <a:schemeClr val="tx1"/>
                </a:solidFill>
                <a:latin typeface="Times New Roman" panose="02020603050405020304" pitchFamily="18" charset="0"/>
                <a:cs typeface="Times New Roman" panose="02020603050405020304" pitchFamily="18" charset="0"/>
              </a:rPr>
              <a:t>Wales, 2018</a:t>
            </a:r>
            <a:r>
              <a:rPr lang="en-GB" sz="1050" b="1" dirty="0" smtClean="0">
                <a:solidFill>
                  <a:schemeClr val="tx1"/>
                </a:solidFill>
                <a:latin typeface="Times New Roman" panose="02020603050405020304" pitchFamily="18" charset="0"/>
                <a:cs typeface="Times New Roman" panose="02020603050405020304" pitchFamily="18" charset="0"/>
              </a:rPr>
              <a:t>).</a:t>
            </a:r>
            <a:endParaRPr lang="en-GB" sz="1050" b="1" dirty="0">
              <a:solidFill>
                <a:schemeClr val="tx1"/>
              </a:solidFill>
              <a:latin typeface="Times New Roman" panose="02020603050405020304" pitchFamily="18" charset="0"/>
              <a:cs typeface="Times New Roman" panose="02020603050405020304" pitchFamily="18" charset="0"/>
            </a:endParaRPr>
          </a:p>
          <a:p>
            <a:endParaRPr lang="en-GB" sz="1050" dirty="0" smtClean="0">
              <a:solidFill>
                <a:schemeClr val="tx1"/>
              </a:solidFill>
              <a:latin typeface="Times New Roman" panose="02020603050405020304" pitchFamily="18" charset="0"/>
              <a:cs typeface="Times New Roman" panose="02020603050405020304" pitchFamily="18" charset="0"/>
            </a:endParaRPr>
          </a:p>
          <a:p>
            <a:endParaRPr lang="en-GB" sz="1050" dirty="0">
              <a:solidFill>
                <a:schemeClr val="tx1"/>
              </a:solidFill>
              <a:latin typeface="Times New Roman" panose="02020603050405020304" pitchFamily="18" charset="0"/>
              <a:cs typeface="Times New Roman" panose="02020603050405020304" pitchFamily="18" charset="0"/>
            </a:endParaRPr>
          </a:p>
          <a:p>
            <a:endParaRPr lang="en-GB" sz="1000" dirty="0" smtClean="0">
              <a:solidFill>
                <a:schemeClr val="tx1"/>
              </a:solidFill>
              <a:latin typeface="Times New Roman" panose="02020603050405020304" pitchFamily="18" charset="0"/>
              <a:cs typeface="Times New Roman" panose="02020603050405020304" pitchFamily="18" charset="0"/>
            </a:endParaRPr>
          </a:p>
          <a:p>
            <a:endParaRPr lang="en-GB" sz="1000" dirty="0">
              <a:solidFill>
                <a:schemeClr val="tx1"/>
              </a:solidFill>
              <a:latin typeface="Times New Roman" panose="02020603050405020304" pitchFamily="18" charset="0"/>
              <a:cs typeface="Times New Roman" panose="02020603050405020304" pitchFamily="18" charset="0"/>
            </a:endParaRPr>
          </a:p>
          <a:p>
            <a:endParaRPr lang="en-GB" sz="1000" dirty="0" smtClean="0">
              <a:solidFill>
                <a:schemeClr val="tx1"/>
              </a:solidFill>
              <a:latin typeface="Times New Roman" panose="02020603050405020304" pitchFamily="18" charset="0"/>
              <a:cs typeface="Times New Roman" panose="02020603050405020304" pitchFamily="18" charset="0"/>
            </a:endParaRPr>
          </a:p>
          <a:p>
            <a:r>
              <a:rPr lang="en-GB" sz="1000" dirty="0" smtClean="0">
                <a:solidFill>
                  <a:schemeClr val="tx1"/>
                </a:solidFill>
                <a:latin typeface="Times New Roman" panose="02020603050405020304" pitchFamily="18" charset="0"/>
                <a:cs typeface="Times New Roman" panose="02020603050405020304" pitchFamily="18" charset="0"/>
              </a:rPr>
              <a:t> </a:t>
            </a:r>
            <a:endParaRPr lang="en-GB" sz="1000" dirty="0">
              <a:solidFill>
                <a:schemeClr val="tx1"/>
              </a:solidFill>
              <a:latin typeface="Times New Roman" panose="02020603050405020304" pitchFamily="18" charset="0"/>
              <a:cs typeface="Times New Roman" panose="02020603050405020304" pitchFamily="18" charset="0"/>
            </a:endParaRPr>
          </a:p>
        </p:txBody>
      </p:sp>
      <p:sp>
        <p:nvSpPr>
          <p:cNvPr id="6" name="Rounded Rectangle 5"/>
          <p:cNvSpPr/>
          <p:nvPr/>
        </p:nvSpPr>
        <p:spPr>
          <a:xfrm>
            <a:off x="81453" y="6012160"/>
            <a:ext cx="6624736" cy="2664296"/>
          </a:xfrm>
          <a:prstGeom prst="roundRect">
            <a:avLst/>
          </a:prstGeom>
          <a:solidFill>
            <a:srgbClr val="FFDA8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GB"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05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05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050" b="1" u="sng" dirty="0">
              <a:solidFill>
                <a:schemeClr val="tx1"/>
              </a:solidFill>
              <a:latin typeface="Times New Roman" panose="02020603050405020304" pitchFamily="18" charset="0"/>
              <a:cs typeface="Times New Roman" panose="02020603050405020304" pitchFamily="18" charset="0"/>
            </a:endParaRPr>
          </a:p>
          <a:p>
            <a:pPr algn="ctr" fontAlgn="base"/>
            <a:endParaRPr lang="en-GB" sz="105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a:solidFill>
                <a:schemeClr val="tx1"/>
              </a:solidFill>
              <a:latin typeface="Times New Roman" panose="02020603050405020304" pitchFamily="18" charset="0"/>
              <a:cs typeface="Times New Roman" panose="02020603050405020304" pitchFamily="18" charset="0"/>
            </a:endParaRPr>
          </a:p>
          <a:p>
            <a:pPr algn="ctr" fontAlgn="base"/>
            <a:r>
              <a:rPr lang="en-GB" sz="1100" b="1" u="sng" dirty="0" smtClean="0">
                <a:solidFill>
                  <a:schemeClr val="tx1"/>
                </a:solidFill>
                <a:latin typeface="Times New Roman" panose="02020603050405020304" pitchFamily="18" charset="0"/>
                <a:cs typeface="Times New Roman" panose="02020603050405020304" pitchFamily="18" charset="0"/>
              </a:rPr>
              <a:t>Article </a:t>
            </a:r>
            <a:r>
              <a:rPr lang="en-GB" sz="1100" b="1" u="sng" dirty="0">
                <a:solidFill>
                  <a:schemeClr val="tx1"/>
                </a:solidFill>
                <a:latin typeface="Times New Roman" panose="02020603050405020304" pitchFamily="18" charset="0"/>
                <a:cs typeface="Times New Roman" panose="02020603050405020304" pitchFamily="18" charset="0"/>
              </a:rPr>
              <a:t>12</a:t>
            </a:r>
          </a:p>
          <a:p>
            <a:pPr algn="ctr" fontAlgn="base"/>
            <a:r>
              <a:rPr lang="en-GB" sz="1100" b="1" dirty="0">
                <a:solidFill>
                  <a:schemeClr val="tx1"/>
                </a:solidFill>
                <a:latin typeface="Times New Roman" panose="02020603050405020304" pitchFamily="18" charset="0"/>
                <a:cs typeface="Times New Roman" panose="02020603050405020304" pitchFamily="18" charset="0"/>
              </a:rPr>
              <a:t>Your right to say what you think should happen and be listened </a:t>
            </a:r>
            <a:r>
              <a:rPr lang="en-GB" sz="1100" b="1" dirty="0" smtClean="0">
                <a:solidFill>
                  <a:schemeClr val="tx1"/>
                </a:solidFill>
                <a:latin typeface="Times New Roman" panose="02020603050405020304" pitchFamily="18" charset="0"/>
                <a:cs typeface="Times New Roman" panose="02020603050405020304" pitchFamily="18" charset="0"/>
              </a:rPr>
              <a:t>to. (Children’s Commissioners Wales)</a:t>
            </a:r>
            <a:endParaRPr lang="en-GB" sz="1100" b="1" dirty="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UNICEF states that Article 12 is about respecting the view of the </a:t>
            </a:r>
            <a:r>
              <a:rPr lang="en-GB" sz="1050" dirty="0" smtClean="0">
                <a:solidFill>
                  <a:schemeClr val="tx1"/>
                </a:solidFill>
                <a:latin typeface="Times New Roman" panose="02020603050405020304" pitchFamily="18" charset="0"/>
                <a:cs typeface="Times New Roman" panose="02020603050405020304" pitchFamily="18" charset="0"/>
              </a:rPr>
              <a:t>child </a:t>
            </a:r>
            <a:r>
              <a:rPr lang="en-GB" sz="1050" dirty="0" smtClean="0">
                <a:solidFill>
                  <a:schemeClr val="tx1"/>
                </a:solidFill>
                <a:latin typeface="Times New Roman" panose="02020603050405020304" pitchFamily="18" charset="0"/>
                <a:cs typeface="Times New Roman" panose="02020603050405020304" pitchFamily="18" charset="0"/>
              </a:rPr>
              <a:t>(UNICEF,1989</a:t>
            </a:r>
            <a:r>
              <a:rPr lang="en-GB" sz="1050" dirty="0" smtClean="0">
                <a:solidFill>
                  <a:schemeClr val="tx1"/>
                </a:solidFill>
                <a:latin typeface="Times New Roman" panose="02020603050405020304" pitchFamily="18" charset="0"/>
                <a:cs typeface="Times New Roman" panose="02020603050405020304" pitchFamily="18" charset="0"/>
              </a:rPr>
              <a:t>).</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a:solidFill>
                  <a:schemeClr val="tx1"/>
                </a:solidFill>
                <a:latin typeface="Times New Roman" panose="02020603050405020304" pitchFamily="18" charset="0"/>
                <a:cs typeface="Times New Roman" panose="02020603050405020304" pitchFamily="18" charset="0"/>
              </a:rPr>
              <a:t>The Foundation Phase supports this article by respecting children and young people as individuals and understanding their developmental needs. Practitioners should encouraging children to communicate their ideas when they are planning or introducing new topics.  Practitioners should help develop children’s </a:t>
            </a:r>
            <a:r>
              <a:rPr lang="en-GB" sz="1050" dirty="0" smtClean="0">
                <a:solidFill>
                  <a:schemeClr val="tx1"/>
                </a:solidFill>
                <a:latin typeface="Times New Roman" panose="02020603050405020304" pitchFamily="18" charset="0"/>
                <a:cs typeface="Times New Roman" panose="02020603050405020304" pitchFamily="18" charset="0"/>
              </a:rPr>
              <a:t>independence</a:t>
            </a:r>
            <a:r>
              <a:rPr lang="en-GB" sz="1050" dirty="0">
                <a:solidFill>
                  <a:schemeClr val="tx1"/>
                </a:solidFill>
                <a:latin typeface="Times New Roman" panose="02020603050405020304" pitchFamily="18" charset="0"/>
                <a:cs typeface="Times New Roman" panose="02020603050405020304" pitchFamily="18" charset="0"/>
              </a:rPr>
              <a:t> </a:t>
            </a:r>
            <a:r>
              <a:rPr lang="en-GB" sz="1050" dirty="0" smtClean="0">
                <a:solidFill>
                  <a:schemeClr val="tx1"/>
                </a:solidFill>
                <a:latin typeface="Times New Roman" panose="02020603050405020304" pitchFamily="18" charset="0"/>
                <a:cs typeface="Times New Roman" panose="02020603050405020304" pitchFamily="18" charset="0"/>
              </a:rPr>
              <a:t>(WAG, 2008).</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Estyn states that </a:t>
            </a:r>
            <a:r>
              <a:rPr lang="en-GB" sz="1050" dirty="0">
                <a:solidFill>
                  <a:schemeClr val="tx1"/>
                </a:solidFill>
                <a:latin typeface="Times New Roman" panose="02020603050405020304" pitchFamily="18" charset="0"/>
                <a:cs typeface="Times New Roman" panose="02020603050405020304" pitchFamily="18" charset="0"/>
              </a:rPr>
              <a:t>“A strong pupil voice has clear benefits for both schools and learners</a:t>
            </a:r>
            <a:r>
              <a:rPr lang="en-GB" sz="1050" dirty="0" smtClean="0">
                <a:solidFill>
                  <a:schemeClr val="tx1"/>
                </a:solidFill>
                <a:latin typeface="Times New Roman" panose="02020603050405020304" pitchFamily="18" charset="0"/>
                <a:cs typeface="Times New Roman" panose="02020603050405020304" pitchFamily="18" charset="0"/>
              </a:rPr>
              <a:t>” (</a:t>
            </a:r>
            <a:r>
              <a:rPr lang="en-GB" sz="1050" dirty="0" smtClean="0">
                <a:solidFill>
                  <a:schemeClr val="tx1"/>
                </a:solidFill>
                <a:latin typeface="Times New Roman" panose="02020603050405020304" pitchFamily="18" charset="0"/>
                <a:cs typeface="Times New Roman" panose="02020603050405020304" pitchFamily="18" charset="0"/>
              </a:rPr>
              <a:t>Estyn</a:t>
            </a:r>
            <a:r>
              <a:rPr lang="en-GB" sz="1050" dirty="0" smtClean="0">
                <a:solidFill>
                  <a:schemeClr val="tx1"/>
                </a:solidFill>
                <a:latin typeface="Times New Roman" panose="02020603050405020304" pitchFamily="18" charset="0"/>
                <a:cs typeface="Times New Roman" panose="02020603050405020304" pitchFamily="18" charset="0"/>
              </a:rPr>
              <a:t>, 2016).</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Practitioners should give opportunities for children to be a part of a School Council.  The </a:t>
            </a:r>
            <a:r>
              <a:rPr lang="en-GB" sz="1050" dirty="0">
                <a:solidFill>
                  <a:schemeClr val="tx1"/>
                </a:solidFill>
                <a:latin typeface="Times New Roman" panose="02020603050405020304" pitchFamily="18" charset="0"/>
                <a:cs typeface="Times New Roman" panose="02020603050405020304" pitchFamily="18" charset="0"/>
              </a:rPr>
              <a:t>purpose of a school council is to make sure that pupil voice is well </a:t>
            </a:r>
            <a:r>
              <a:rPr lang="en-GB" sz="1050" dirty="0" smtClean="0">
                <a:solidFill>
                  <a:schemeClr val="tx1"/>
                </a:solidFill>
                <a:latin typeface="Times New Roman" panose="02020603050405020304" pitchFamily="18" charset="0"/>
                <a:cs typeface="Times New Roman" panose="02020603050405020304" pitchFamily="18" charset="0"/>
              </a:rPr>
              <a:t>represented. </a:t>
            </a:r>
            <a:r>
              <a:rPr lang="en-GB" sz="1050" dirty="0">
                <a:solidFill>
                  <a:schemeClr val="tx1"/>
                </a:solidFill>
                <a:latin typeface="Times New Roman" panose="02020603050405020304" pitchFamily="18" charset="0"/>
                <a:cs typeface="Times New Roman" panose="02020603050405020304" pitchFamily="18" charset="0"/>
              </a:rPr>
              <a:t>as a school develops and implements new policies </a:t>
            </a:r>
            <a:r>
              <a:rPr lang="en-GB" sz="1050" dirty="0" smtClean="0">
                <a:solidFill>
                  <a:schemeClr val="tx1"/>
                </a:solidFill>
                <a:latin typeface="Times New Roman" panose="02020603050405020304" pitchFamily="18" charset="0"/>
                <a:cs typeface="Times New Roman" panose="02020603050405020304" pitchFamily="18" charset="0"/>
              </a:rPr>
              <a:t>being apart of this will </a:t>
            </a:r>
            <a:r>
              <a:rPr lang="en-GB" sz="1050" dirty="0">
                <a:solidFill>
                  <a:schemeClr val="tx1"/>
                </a:solidFill>
                <a:latin typeface="Times New Roman" panose="02020603050405020304" pitchFamily="18" charset="0"/>
                <a:cs typeface="Times New Roman" panose="02020603050405020304" pitchFamily="18" charset="0"/>
              </a:rPr>
              <a:t>provide pupils with opportunities to discuss matters relating to their school, and to make representations to the governing body and the </a:t>
            </a:r>
            <a:r>
              <a:rPr lang="en-GB" sz="1050" dirty="0" smtClean="0">
                <a:solidFill>
                  <a:schemeClr val="tx1"/>
                </a:solidFill>
                <a:latin typeface="Times New Roman" panose="02020603050405020304" pitchFamily="18" charset="0"/>
                <a:cs typeface="Times New Roman" panose="02020603050405020304" pitchFamily="18" charset="0"/>
              </a:rPr>
              <a:t>head </a:t>
            </a:r>
            <a:r>
              <a:rPr lang="en-GB" sz="1050" dirty="0" smtClean="0">
                <a:solidFill>
                  <a:schemeClr val="tx1"/>
                </a:solidFill>
                <a:latin typeface="Times New Roman" panose="02020603050405020304" pitchFamily="18" charset="0"/>
                <a:cs typeface="Times New Roman" panose="02020603050405020304" pitchFamily="18" charset="0"/>
              </a:rPr>
              <a:t>teacher </a:t>
            </a:r>
            <a:r>
              <a:rPr lang="en-GB" sz="1050" dirty="0" smtClean="0">
                <a:solidFill>
                  <a:schemeClr val="tx1"/>
                </a:solidFill>
                <a:latin typeface="Times New Roman" panose="02020603050405020304" pitchFamily="18" charset="0"/>
                <a:cs typeface="Times New Roman" panose="02020603050405020304" pitchFamily="18" charset="0"/>
              </a:rPr>
              <a:t>(</a:t>
            </a:r>
            <a:r>
              <a:rPr lang="en-GB" sz="1050" dirty="0" smtClean="0">
                <a:solidFill>
                  <a:schemeClr val="tx1"/>
                </a:solidFill>
                <a:latin typeface="Times New Roman" panose="02020603050405020304" pitchFamily="18" charset="0"/>
                <a:cs typeface="Times New Roman" panose="02020603050405020304" pitchFamily="18" charset="0"/>
              </a:rPr>
              <a:t>Estyn, no date).</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Save the </a:t>
            </a:r>
            <a:r>
              <a:rPr lang="en-GB" sz="1050" dirty="0" smtClean="0">
                <a:solidFill>
                  <a:schemeClr val="tx1"/>
                </a:solidFill>
                <a:latin typeface="Times New Roman" panose="02020603050405020304" pitchFamily="18" charset="0"/>
                <a:cs typeface="Times New Roman" panose="02020603050405020304" pitchFamily="18" charset="0"/>
              </a:rPr>
              <a:t>Children (2011) states  </a:t>
            </a:r>
            <a:r>
              <a:rPr lang="en-GB" sz="1050" dirty="0">
                <a:solidFill>
                  <a:schemeClr val="tx1"/>
                </a:solidFill>
                <a:latin typeface="Times New Roman" panose="02020603050405020304" pitchFamily="18" charset="0"/>
                <a:cs typeface="Times New Roman" panose="02020603050405020304" pitchFamily="18" charset="0"/>
              </a:rPr>
              <a:t>w</a:t>
            </a:r>
            <a:r>
              <a:rPr lang="en-GB" sz="1050" dirty="0" smtClean="0">
                <a:solidFill>
                  <a:schemeClr val="tx1"/>
                </a:solidFill>
                <a:latin typeface="Times New Roman" panose="02020603050405020304" pitchFamily="18" charset="0"/>
                <a:cs typeface="Times New Roman" panose="02020603050405020304" pitchFamily="18" charset="0"/>
              </a:rPr>
              <a:t>hen </a:t>
            </a:r>
            <a:r>
              <a:rPr lang="en-GB" sz="1050" dirty="0" smtClean="0">
                <a:solidFill>
                  <a:schemeClr val="tx1"/>
                </a:solidFill>
                <a:latin typeface="Times New Roman" panose="02020603050405020304" pitchFamily="18" charset="0"/>
                <a:cs typeface="Times New Roman" panose="02020603050405020304" pitchFamily="18" charset="0"/>
              </a:rPr>
              <a:t>practitioners encourage children to participate  within the setting by sharing ideas and experiences this leads to better decision making .  It also helps children to develop self esteem, cognitive abilities, social skills and respect for others</a:t>
            </a:r>
            <a:r>
              <a:rPr lang="en-GB" sz="1050" dirty="0" smtClean="0">
                <a:solidFill>
                  <a:schemeClr val="tx1"/>
                </a:solidFill>
                <a:latin typeface="Times New Roman" panose="02020603050405020304" pitchFamily="18" charset="0"/>
                <a:cs typeface="Times New Roman" panose="02020603050405020304" pitchFamily="18" charset="0"/>
              </a:rPr>
              <a:t>.</a:t>
            </a:r>
            <a:endParaRPr lang="en-GB" sz="1050" dirty="0">
              <a:solidFill>
                <a:schemeClr val="tx1"/>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sz="1000" dirty="0">
              <a:solidFill>
                <a:schemeClr val="tx1"/>
              </a:solidFill>
            </a:endParaRPr>
          </a:p>
          <a:p>
            <a:pPr marL="171450" lvl="0" indent="-171450">
              <a:buFont typeface="Arial" panose="020B0604020202020204" pitchFamily="34" charset="0"/>
              <a:buChar char="•"/>
            </a:pPr>
            <a:endParaRPr lang="en-GB" sz="1000" dirty="0" smtClean="0">
              <a:solidFill>
                <a:schemeClr val="tx1"/>
              </a:solidFill>
            </a:endParaRPr>
          </a:p>
          <a:p>
            <a:pPr marL="171450" indent="-171450">
              <a:buFont typeface="Arial" panose="020B0604020202020204" pitchFamily="34" charset="0"/>
              <a:buChar char="•"/>
            </a:pPr>
            <a:endParaRPr lang="en-GB" sz="1000" dirty="0" smtClean="0">
              <a:solidFill>
                <a:schemeClr val="tx1"/>
              </a:solidFill>
            </a:endParaRPr>
          </a:p>
          <a:p>
            <a:endParaRPr lang="en-GB" sz="1000" dirty="0">
              <a:solidFill>
                <a:schemeClr val="tx1"/>
              </a:solidFill>
            </a:endParaRPr>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r>
              <a:rPr lang="en-GB" dirty="0" smtClean="0"/>
              <a:t> </a:t>
            </a:r>
            <a:endParaRPr lang="en-GB" dirty="0"/>
          </a:p>
        </p:txBody>
      </p:sp>
      <p:sp>
        <p:nvSpPr>
          <p:cNvPr id="7" name="Rounded Rectangle 6"/>
          <p:cNvSpPr/>
          <p:nvPr/>
        </p:nvSpPr>
        <p:spPr>
          <a:xfrm>
            <a:off x="75354" y="3059832"/>
            <a:ext cx="6738022" cy="2808312"/>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solidFill>
                <a:schemeClr val="tx1"/>
              </a:solidFill>
            </a:endParaRPr>
          </a:p>
          <a:p>
            <a:pPr algn="ctr"/>
            <a:endParaRPr lang="en-GB" dirty="0">
              <a:solidFill>
                <a:schemeClr val="tx1"/>
              </a:solidFill>
            </a:endParaRPr>
          </a:p>
          <a:p>
            <a:pPr algn="ctr"/>
            <a:endParaRPr lang="en-GB"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r>
              <a:rPr lang="en-GB" sz="1050" b="1" u="sng" dirty="0" smtClean="0">
                <a:solidFill>
                  <a:schemeClr val="tx1"/>
                </a:solidFill>
                <a:latin typeface="Times New Roman" panose="02020603050405020304" pitchFamily="18" charset="0"/>
                <a:cs typeface="Times New Roman" panose="02020603050405020304" pitchFamily="18" charset="0"/>
              </a:rPr>
              <a:t>Article 3</a:t>
            </a:r>
            <a:endParaRPr lang="en-GB" sz="1050" b="1" u="sng" dirty="0">
              <a:solidFill>
                <a:schemeClr val="tx1"/>
              </a:solidFill>
              <a:latin typeface="Times New Roman" panose="02020603050405020304" pitchFamily="18" charset="0"/>
              <a:cs typeface="Times New Roman" panose="02020603050405020304" pitchFamily="18" charset="0"/>
            </a:endParaRPr>
          </a:p>
          <a:p>
            <a:pPr algn="ctr"/>
            <a:r>
              <a:rPr lang="en-GB" sz="1050" b="1" dirty="0" smtClean="0">
                <a:solidFill>
                  <a:schemeClr val="tx1"/>
                </a:solidFill>
                <a:latin typeface="Times New Roman" panose="02020603050405020304" pitchFamily="18" charset="0"/>
                <a:cs typeface="Times New Roman" panose="02020603050405020304" pitchFamily="18" charset="0"/>
              </a:rPr>
              <a:t>Everyone who works with children should do what is best for each </a:t>
            </a:r>
            <a:r>
              <a:rPr lang="en-GB" sz="1050" b="1" dirty="0" smtClean="0">
                <a:solidFill>
                  <a:schemeClr val="tx1"/>
                </a:solidFill>
                <a:latin typeface="Times New Roman" panose="02020603050405020304" pitchFamily="18" charset="0"/>
                <a:cs typeface="Times New Roman" panose="02020603050405020304" pitchFamily="18" charset="0"/>
              </a:rPr>
              <a:t>child (Children’s Commissioner for Wales, 2018). </a:t>
            </a:r>
            <a:r>
              <a:rPr lang="en-GB" sz="1050" b="1" dirty="0" smtClean="0">
                <a:solidFill>
                  <a:schemeClr val="tx1"/>
                </a:solidFill>
                <a:latin typeface="Times New Roman" panose="02020603050405020304" pitchFamily="18" charset="0"/>
                <a:cs typeface="Times New Roman" panose="02020603050405020304" pitchFamily="18" charset="0"/>
              </a:rPr>
              <a:t>UNICEF labels this article as special and is know as a general principle (UNICEF, no date).</a:t>
            </a:r>
            <a:endParaRPr lang="en-GB" sz="1050" b="1" dirty="0" smtClean="0">
              <a:solidFill>
                <a:schemeClr val="tx1"/>
              </a:solidFill>
              <a:latin typeface="Times New Roman" panose="02020603050405020304" pitchFamily="18" charset="0"/>
              <a:cs typeface="Times New Roman" panose="02020603050405020304" pitchFamily="18" charset="0"/>
            </a:endParaRPr>
          </a:p>
          <a:p>
            <a:r>
              <a:rPr lang="en-GB" sz="1000" dirty="0" smtClean="0">
                <a:solidFill>
                  <a:schemeClr val="tx1"/>
                </a:solidFill>
                <a:latin typeface="Times New Roman" panose="02020603050405020304" pitchFamily="18" charset="0"/>
                <a:cs typeface="Times New Roman" panose="02020603050405020304" pitchFamily="18" charset="0"/>
              </a:rPr>
              <a:t>The Foundation Phase aims to ensure all children have the best start in life </a:t>
            </a:r>
            <a:r>
              <a:rPr lang="en-GB" sz="1000" dirty="0" smtClean="0">
                <a:solidFill>
                  <a:schemeClr val="tx1"/>
                </a:solidFill>
                <a:latin typeface="Times New Roman" panose="02020603050405020304" pitchFamily="18" charset="0"/>
                <a:cs typeface="Times New Roman" panose="02020603050405020304" pitchFamily="18" charset="0"/>
              </a:rPr>
              <a:t>with</a:t>
            </a:r>
            <a:r>
              <a:rPr lang="en-GB" sz="1000" dirty="0" smtClean="0">
                <a:solidFill>
                  <a:schemeClr val="tx1"/>
                </a:solidFill>
                <a:latin typeface="Times New Roman" panose="02020603050405020304" pitchFamily="18" charset="0"/>
                <a:cs typeface="Times New Roman" panose="02020603050405020304" pitchFamily="18" charset="0"/>
              </a:rPr>
              <a:t> </a:t>
            </a:r>
            <a:r>
              <a:rPr lang="en-GB" sz="1000" dirty="0" smtClean="0">
                <a:solidFill>
                  <a:schemeClr val="tx1"/>
                </a:solidFill>
                <a:latin typeface="Times New Roman" panose="02020603050405020304" pitchFamily="18" charset="0"/>
                <a:cs typeface="Times New Roman" panose="02020603050405020304" pitchFamily="18" charset="0"/>
              </a:rPr>
              <a:t>practitioners giving children the best opportunities in order for them to grow and </a:t>
            </a:r>
            <a:r>
              <a:rPr lang="en-GB" sz="1000" dirty="0" smtClean="0">
                <a:solidFill>
                  <a:schemeClr val="tx1"/>
                </a:solidFill>
                <a:latin typeface="Times New Roman" panose="02020603050405020304" pitchFamily="18" charset="0"/>
                <a:cs typeface="Times New Roman" panose="02020603050405020304" pitchFamily="18" charset="0"/>
              </a:rPr>
              <a:t>develop </a:t>
            </a:r>
            <a:r>
              <a:rPr lang="en-GB" sz="1000" dirty="0" smtClean="0">
                <a:solidFill>
                  <a:schemeClr val="tx1"/>
                </a:solidFill>
                <a:latin typeface="Times New Roman" panose="02020603050405020304" pitchFamily="18" charset="0"/>
                <a:cs typeface="Times New Roman" panose="02020603050405020304" pitchFamily="18" charset="0"/>
              </a:rPr>
              <a:t>(</a:t>
            </a:r>
            <a:r>
              <a:rPr lang="en-GB" sz="1000" dirty="0" smtClean="0">
                <a:solidFill>
                  <a:schemeClr val="tx1"/>
                </a:solidFill>
                <a:latin typeface="Times New Roman" panose="02020603050405020304" pitchFamily="18" charset="0"/>
                <a:cs typeface="Times New Roman" panose="02020603050405020304" pitchFamily="18" charset="0"/>
              </a:rPr>
              <a:t>WAG, 2008).</a:t>
            </a:r>
            <a:endParaRPr lang="en-GB" sz="1000" dirty="0" smtClean="0">
              <a:solidFill>
                <a:schemeClr val="tx1"/>
              </a:solidFill>
              <a:latin typeface="Times New Roman" panose="02020603050405020304" pitchFamily="18" charset="0"/>
              <a:cs typeface="Times New Roman" panose="02020603050405020304" pitchFamily="18" charset="0"/>
            </a:endParaRPr>
          </a:p>
          <a:p>
            <a:r>
              <a:rPr lang="en-GB" sz="1000" dirty="0" smtClean="0">
                <a:solidFill>
                  <a:schemeClr val="tx1"/>
                </a:solidFill>
                <a:latin typeface="Times New Roman" panose="02020603050405020304" pitchFamily="18" charset="0"/>
                <a:cs typeface="Times New Roman" panose="02020603050405020304" pitchFamily="18" charset="0"/>
              </a:rPr>
              <a:t>Practitioners working with children and young people have a duty of </a:t>
            </a:r>
            <a:r>
              <a:rPr lang="en-GB" sz="1000" dirty="0" smtClean="0">
                <a:solidFill>
                  <a:schemeClr val="tx1"/>
                </a:solidFill>
                <a:latin typeface="Times New Roman" panose="02020603050405020304" pitchFamily="18" charset="0"/>
                <a:cs typeface="Times New Roman" panose="02020603050405020304" pitchFamily="18" charset="0"/>
              </a:rPr>
              <a:t>care - they </a:t>
            </a:r>
            <a:r>
              <a:rPr lang="en-GB" sz="1000" dirty="0" smtClean="0">
                <a:solidFill>
                  <a:schemeClr val="tx1"/>
                </a:solidFill>
                <a:latin typeface="Times New Roman" panose="02020603050405020304" pitchFamily="18" charset="0"/>
                <a:cs typeface="Times New Roman" panose="02020603050405020304" pitchFamily="18" charset="0"/>
              </a:rPr>
              <a:t>play an essential role in protecting children and identifying any signs of neglect or abuse.  Practitioners should follow correct procedures and policies and </a:t>
            </a:r>
            <a:r>
              <a:rPr lang="en-GB" sz="1000" dirty="0" smtClean="0">
                <a:solidFill>
                  <a:schemeClr val="tx1"/>
                </a:solidFill>
                <a:latin typeface="Times New Roman" panose="02020603050405020304" pitchFamily="18" charset="0"/>
                <a:cs typeface="Times New Roman" panose="02020603050405020304" pitchFamily="18" charset="0"/>
              </a:rPr>
              <a:t>take </a:t>
            </a:r>
            <a:r>
              <a:rPr lang="en-GB" sz="1000" dirty="0" smtClean="0">
                <a:solidFill>
                  <a:schemeClr val="tx1"/>
                </a:solidFill>
                <a:latin typeface="Times New Roman" panose="02020603050405020304" pitchFamily="18" charset="0"/>
                <a:cs typeface="Times New Roman" panose="02020603050405020304" pitchFamily="18" charset="0"/>
              </a:rPr>
              <a:t>any disclosures made by </a:t>
            </a:r>
            <a:r>
              <a:rPr lang="en-GB" sz="1000" dirty="0" smtClean="0">
                <a:solidFill>
                  <a:schemeClr val="tx1"/>
                </a:solidFill>
                <a:latin typeface="Times New Roman" panose="02020603050405020304" pitchFamily="18" charset="0"/>
                <a:cs typeface="Times New Roman" panose="02020603050405020304" pitchFamily="18" charset="0"/>
              </a:rPr>
              <a:t>children seriously. </a:t>
            </a:r>
            <a:r>
              <a:rPr lang="en-GB" sz="1000" dirty="0" smtClean="0">
                <a:solidFill>
                  <a:schemeClr val="tx1"/>
                </a:solidFill>
                <a:latin typeface="Times New Roman" panose="02020603050405020304" pitchFamily="18" charset="0"/>
                <a:cs typeface="Times New Roman" panose="02020603050405020304" pitchFamily="18" charset="0"/>
              </a:rPr>
              <a:t>If they have any concerns they should act on </a:t>
            </a:r>
            <a:r>
              <a:rPr lang="en-GB" sz="1000" dirty="0" smtClean="0">
                <a:solidFill>
                  <a:schemeClr val="tx1"/>
                </a:solidFill>
                <a:latin typeface="Times New Roman" panose="02020603050405020304" pitchFamily="18" charset="0"/>
                <a:cs typeface="Times New Roman" panose="02020603050405020304" pitchFamily="18" charset="0"/>
              </a:rPr>
              <a:t>them </a:t>
            </a:r>
            <a:r>
              <a:rPr lang="en-GB" sz="1000" dirty="0" smtClean="0">
                <a:solidFill>
                  <a:schemeClr val="tx1"/>
                </a:solidFill>
                <a:latin typeface="Times New Roman" panose="02020603050405020304" pitchFamily="18" charset="0"/>
                <a:cs typeface="Times New Roman" panose="02020603050405020304" pitchFamily="18" charset="0"/>
              </a:rPr>
              <a:t>(</a:t>
            </a:r>
            <a:r>
              <a:rPr lang="en-GB" sz="1000" dirty="0" smtClean="0">
                <a:solidFill>
                  <a:schemeClr val="tx1"/>
                </a:solidFill>
                <a:latin typeface="Times New Roman" panose="02020603050405020304" pitchFamily="18" charset="0"/>
                <a:cs typeface="Times New Roman" panose="02020603050405020304" pitchFamily="18" charset="0"/>
              </a:rPr>
              <a:t>NSPCC, 2018).</a:t>
            </a:r>
            <a:endParaRPr lang="en-GB" sz="1000" dirty="0" smtClean="0">
              <a:solidFill>
                <a:schemeClr val="tx1"/>
              </a:solidFill>
              <a:latin typeface="Times New Roman" panose="02020603050405020304" pitchFamily="18" charset="0"/>
              <a:cs typeface="Times New Roman" panose="02020603050405020304" pitchFamily="18" charset="0"/>
            </a:endParaRPr>
          </a:p>
          <a:p>
            <a:r>
              <a:rPr lang="en-GB" sz="1000" dirty="0" smtClean="0">
                <a:solidFill>
                  <a:schemeClr val="tx1"/>
                </a:solidFill>
                <a:latin typeface="Times New Roman" panose="02020603050405020304" pitchFamily="18" charset="0"/>
                <a:cs typeface="Times New Roman" panose="02020603050405020304" pitchFamily="18" charset="0"/>
              </a:rPr>
              <a:t>The </a:t>
            </a:r>
            <a:r>
              <a:rPr lang="en-GB" sz="1000" dirty="0">
                <a:solidFill>
                  <a:schemeClr val="tx1"/>
                </a:solidFill>
                <a:latin typeface="Times New Roman" panose="02020603050405020304" pitchFamily="18" charset="0"/>
                <a:cs typeface="Times New Roman" panose="02020603050405020304" pitchFamily="18" charset="0"/>
              </a:rPr>
              <a:t>Children Act 2004 </a:t>
            </a:r>
            <a:r>
              <a:rPr lang="en-GB" sz="1000" dirty="0" smtClean="0">
                <a:solidFill>
                  <a:schemeClr val="tx1"/>
                </a:solidFill>
                <a:latin typeface="Times New Roman" panose="02020603050405020304" pitchFamily="18" charset="0"/>
                <a:cs typeface="Times New Roman" panose="02020603050405020304" pitchFamily="18" charset="0"/>
              </a:rPr>
              <a:t>states that safeguarding is everyone’s </a:t>
            </a:r>
            <a:r>
              <a:rPr lang="en-GB" sz="1000" dirty="0" smtClean="0">
                <a:solidFill>
                  <a:schemeClr val="tx1"/>
                </a:solidFill>
                <a:latin typeface="Times New Roman" panose="02020603050405020304" pitchFamily="18" charset="0"/>
                <a:cs typeface="Times New Roman" panose="02020603050405020304" pitchFamily="18" charset="0"/>
              </a:rPr>
              <a:t>responsibility, </a:t>
            </a:r>
            <a:r>
              <a:rPr lang="en-GB" sz="1000" dirty="0" smtClean="0">
                <a:solidFill>
                  <a:schemeClr val="tx1"/>
                </a:solidFill>
                <a:latin typeface="Times New Roman" panose="02020603050405020304" pitchFamily="18" charset="0"/>
                <a:cs typeface="Times New Roman" panose="02020603050405020304" pitchFamily="18" charset="0"/>
              </a:rPr>
              <a:t>and the interest of the </a:t>
            </a:r>
            <a:r>
              <a:rPr lang="en-GB" sz="1000" dirty="0" smtClean="0">
                <a:solidFill>
                  <a:schemeClr val="tx1"/>
                </a:solidFill>
                <a:latin typeface="Times New Roman" panose="02020603050405020304" pitchFamily="18" charset="0"/>
                <a:cs typeface="Times New Roman" panose="02020603050405020304" pitchFamily="18" charset="0"/>
              </a:rPr>
              <a:t>child </a:t>
            </a:r>
            <a:r>
              <a:rPr lang="en-GB" sz="1000" dirty="0" smtClean="0">
                <a:solidFill>
                  <a:schemeClr val="tx1"/>
                </a:solidFill>
                <a:latin typeface="Times New Roman" panose="02020603050405020304" pitchFamily="18" charset="0"/>
                <a:cs typeface="Times New Roman" panose="02020603050405020304" pitchFamily="18" charset="0"/>
              </a:rPr>
              <a:t>is paramount when considering their welfare.</a:t>
            </a:r>
          </a:p>
          <a:p>
            <a:r>
              <a:rPr lang="en-GB" sz="1000" dirty="0" smtClean="0">
                <a:solidFill>
                  <a:schemeClr val="tx1"/>
                </a:solidFill>
                <a:latin typeface="Times New Roman" panose="02020603050405020304" pitchFamily="18" charset="0"/>
                <a:cs typeface="Times New Roman" panose="02020603050405020304" pitchFamily="18" charset="0"/>
              </a:rPr>
              <a:t>NSPCC (2018) points out that practitioners </a:t>
            </a:r>
            <a:r>
              <a:rPr lang="en-GB" sz="1000" dirty="0" smtClean="0">
                <a:solidFill>
                  <a:schemeClr val="tx1"/>
                </a:solidFill>
                <a:latin typeface="Times New Roman" panose="02020603050405020304" pitchFamily="18" charset="0"/>
                <a:cs typeface="Times New Roman" panose="02020603050405020304" pitchFamily="18" charset="0"/>
              </a:rPr>
              <a:t>working with children must </a:t>
            </a:r>
            <a:r>
              <a:rPr lang="en-GB" sz="1000" dirty="0" smtClean="0">
                <a:solidFill>
                  <a:schemeClr val="tx1"/>
                </a:solidFill>
                <a:latin typeface="Times New Roman" panose="02020603050405020304" pitchFamily="18" charset="0"/>
                <a:cs typeface="Times New Roman" panose="02020603050405020304" pitchFamily="18" charset="0"/>
              </a:rPr>
              <a:t>remember that </a:t>
            </a:r>
            <a:r>
              <a:rPr lang="en-GB" sz="1000" dirty="0" smtClean="0">
                <a:solidFill>
                  <a:schemeClr val="tx1"/>
                </a:solidFill>
                <a:latin typeface="Times New Roman" panose="02020603050405020304" pitchFamily="18" charset="0"/>
                <a:cs typeface="Times New Roman" panose="02020603050405020304" pitchFamily="18" charset="0"/>
              </a:rPr>
              <a:t>confidentiality is </a:t>
            </a:r>
            <a:r>
              <a:rPr lang="en-GB" sz="1000" dirty="0" smtClean="0">
                <a:solidFill>
                  <a:schemeClr val="tx1"/>
                </a:solidFill>
                <a:latin typeface="Times New Roman" panose="02020603050405020304" pitchFamily="18" charset="0"/>
                <a:cs typeface="Times New Roman" panose="02020603050405020304" pitchFamily="18" charset="0"/>
              </a:rPr>
              <a:t>key, </a:t>
            </a:r>
            <a:r>
              <a:rPr lang="en-GB" sz="1000" dirty="0" smtClean="0">
                <a:solidFill>
                  <a:schemeClr val="tx1"/>
                </a:solidFill>
                <a:latin typeface="Times New Roman" panose="02020603050405020304" pitchFamily="18" charset="0"/>
                <a:cs typeface="Times New Roman" panose="02020603050405020304" pitchFamily="18" charset="0"/>
              </a:rPr>
              <a:t>and should only share information with the right people or </a:t>
            </a:r>
            <a:r>
              <a:rPr lang="en-GB" sz="1000" dirty="0" smtClean="0">
                <a:solidFill>
                  <a:schemeClr val="tx1"/>
                </a:solidFill>
                <a:latin typeface="Times New Roman" panose="02020603050405020304" pitchFamily="18" charset="0"/>
                <a:cs typeface="Times New Roman" panose="02020603050405020304" pitchFamily="18" charset="0"/>
              </a:rPr>
              <a:t>agencies.</a:t>
            </a:r>
            <a:endParaRPr lang="en-GB" sz="1000" dirty="0" smtClean="0">
              <a:solidFill>
                <a:schemeClr val="tx1"/>
              </a:solidFill>
              <a:latin typeface="Times New Roman" panose="02020603050405020304" pitchFamily="18" charset="0"/>
              <a:cs typeface="Times New Roman" panose="02020603050405020304" pitchFamily="18" charset="0"/>
            </a:endParaRPr>
          </a:p>
          <a:p>
            <a:r>
              <a:rPr lang="en-GB" sz="1000" dirty="0">
                <a:solidFill>
                  <a:schemeClr val="tx1"/>
                </a:solidFill>
                <a:latin typeface="Times New Roman" panose="02020603050405020304" pitchFamily="18" charset="0"/>
                <a:cs typeface="Times New Roman" panose="02020603050405020304" pitchFamily="18" charset="0"/>
              </a:rPr>
              <a:t>According to </a:t>
            </a:r>
            <a:r>
              <a:rPr lang="en-GB" sz="1000" dirty="0" smtClean="0">
                <a:solidFill>
                  <a:schemeClr val="tx1"/>
                </a:solidFill>
                <a:latin typeface="Times New Roman" panose="02020603050405020304" pitchFamily="18" charset="0"/>
                <a:cs typeface="Times New Roman" panose="02020603050405020304" pitchFamily="18" charset="0"/>
              </a:rPr>
              <a:t>Mind </a:t>
            </a:r>
            <a:r>
              <a:rPr lang="en-GB" sz="1000" dirty="0">
                <a:solidFill>
                  <a:schemeClr val="tx1"/>
                </a:solidFill>
                <a:latin typeface="Times New Roman" panose="02020603050405020304" pitchFamily="18" charset="0"/>
                <a:cs typeface="Times New Roman" panose="02020603050405020304" pitchFamily="18" charset="0"/>
              </a:rPr>
              <a:t>M</a:t>
            </a:r>
            <a:r>
              <a:rPr lang="en-GB" sz="1000" dirty="0" smtClean="0">
                <a:solidFill>
                  <a:schemeClr val="tx1"/>
                </a:solidFill>
                <a:latin typeface="Times New Roman" panose="02020603050405020304" pitchFamily="18" charset="0"/>
                <a:cs typeface="Times New Roman" panose="02020603050405020304" pitchFamily="18" charset="0"/>
              </a:rPr>
              <a:t>atters (no date),  </a:t>
            </a:r>
            <a:r>
              <a:rPr lang="en-GB" sz="1000" dirty="0">
                <a:solidFill>
                  <a:schemeClr val="tx1"/>
                </a:solidFill>
                <a:latin typeface="Times New Roman" panose="02020603050405020304" pitchFamily="18" charset="0"/>
                <a:cs typeface="Times New Roman" panose="02020603050405020304" pitchFamily="18" charset="0"/>
              </a:rPr>
              <a:t>it is essential that practitioners respect the confidentiality of any information that parents disclose about their </a:t>
            </a:r>
            <a:r>
              <a:rPr lang="en-GB" sz="1000" dirty="0" smtClean="0">
                <a:solidFill>
                  <a:schemeClr val="tx1"/>
                </a:solidFill>
                <a:latin typeface="Times New Roman" panose="02020603050405020304" pitchFamily="18" charset="0"/>
                <a:cs typeface="Times New Roman" panose="02020603050405020304" pitchFamily="18" charset="0"/>
              </a:rPr>
              <a:t>children, </a:t>
            </a:r>
            <a:r>
              <a:rPr lang="en-GB" sz="1000" dirty="0">
                <a:solidFill>
                  <a:schemeClr val="tx1"/>
                </a:solidFill>
                <a:latin typeface="Times New Roman" panose="02020603050405020304" pitchFamily="18" charset="0"/>
                <a:cs typeface="Times New Roman" panose="02020603050405020304" pitchFamily="18" charset="0"/>
              </a:rPr>
              <a:t>unless information is a safeguarding issue or needs to be passed on to other members of staff.  Practitioners must </a:t>
            </a:r>
            <a:r>
              <a:rPr lang="en-GB" sz="1000" dirty="0" smtClean="0">
                <a:solidFill>
                  <a:schemeClr val="tx1"/>
                </a:solidFill>
                <a:latin typeface="Times New Roman" panose="02020603050405020304" pitchFamily="18" charset="0"/>
                <a:cs typeface="Times New Roman" panose="02020603050405020304" pitchFamily="18" charset="0"/>
              </a:rPr>
              <a:t>inform parents if </a:t>
            </a:r>
            <a:r>
              <a:rPr lang="en-GB" sz="1000" dirty="0" smtClean="0">
                <a:solidFill>
                  <a:schemeClr val="tx1"/>
                </a:solidFill>
                <a:latin typeface="Times New Roman" panose="02020603050405020304" pitchFamily="18" charset="0"/>
                <a:cs typeface="Times New Roman" panose="02020603050405020304" pitchFamily="18" charset="0"/>
              </a:rPr>
              <a:t>information given will be shared,</a:t>
            </a:r>
            <a:r>
              <a:rPr lang="en-GB" sz="1000" dirty="0" smtClean="0">
                <a:solidFill>
                  <a:schemeClr val="tx1"/>
                </a:solidFill>
                <a:latin typeface="Times New Roman" panose="02020603050405020304" pitchFamily="18" charset="0"/>
                <a:cs typeface="Times New Roman" panose="02020603050405020304" pitchFamily="18" charset="0"/>
              </a:rPr>
              <a:t> as this </a:t>
            </a:r>
            <a:r>
              <a:rPr lang="en-GB" sz="1000" dirty="0">
                <a:solidFill>
                  <a:schemeClr val="tx1"/>
                </a:solidFill>
                <a:latin typeface="Times New Roman" panose="02020603050405020304" pitchFamily="18" charset="0"/>
                <a:cs typeface="Times New Roman" panose="02020603050405020304" pitchFamily="18" charset="0"/>
              </a:rPr>
              <a:t>will maintain a trusting relationship with </a:t>
            </a:r>
            <a:r>
              <a:rPr lang="en-GB" sz="1000" dirty="0" smtClean="0">
                <a:solidFill>
                  <a:schemeClr val="tx1"/>
                </a:solidFill>
                <a:latin typeface="Times New Roman" panose="02020603050405020304" pitchFamily="18" charset="0"/>
                <a:cs typeface="Times New Roman" panose="02020603050405020304" pitchFamily="18" charset="0"/>
              </a:rPr>
              <a:t>parents - effective </a:t>
            </a:r>
            <a:r>
              <a:rPr lang="en-GB" sz="1000" dirty="0">
                <a:solidFill>
                  <a:schemeClr val="tx1"/>
                </a:solidFill>
                <a:latin typeface="Times New Roman" panose="02020603050405020304" pitchFamily="18" charset="0"/>
                <a:cs typeface="Times New Roman" panose="02020603050405020304" pitchFamily="18" charset="0"/>
              </a:rPr>
              <a:t>communication is </a:t>
            </a:r>
            <a:r>
              <a:rPr lang="en-GB" sz="1000" dirty="0" smtClean="0">
                <a:solidFill>
                  <a:schemeClr val="tx1"/>
                </a:solidFill>
                <a:latin typeface="Times New Roman" panose="02020603050405020304" pitchFamily="18" charset="0"/>
                <a:cs typeface="Times New Roman" panose="02020603050405020304" pitchFamily="18" charset="0"/>
              </a:rPr>
              <a:t>important </a:t>
            </a:r>
            <a:r>
              <a:rPr lang="en-GB" sz="1000" dirty="0" smtClean="0">
                <a:solidFill>
                  <a:schemeClr val="tx1"/>
                </a:solidFill>
                <a:latin typeface="Times New Roman" panose="02020603050405020304" pitchFamily="18" charset="0"/>
                <a:cs typeface="Times New Roman" panose="02020603050405020304" pitchFamily="18" charset="0"/>
              </a:rPr>
              <a:t>(Mind </a:t>
            </a:r>
            <a:r>
              <a:rPr lang="en-GB" sz="1000" dirty="0" smtClean="0">
                <a:solidFill>
                  <a:schemeClr val="tx1"/>
                </a:solidFill>
                <a:latin typeface="Times New Roman" panose="02020603050405020304" pitchFamily="18" charset="0"/>
                <a:cs typeface="Times New Roman" panose="02020603050405020304" pitchFamily="18" charset="0"/>
              </a:rPr>
              <a:t>Matters, </a:t>
            </a:r>
            <a:r>
              <a:rPr lang="en-GB" sz="1000" dirty="0" smtClean="0">
                <a:solidFill>
                  <a:schemeClr val="tx1"/>
                </a:solidFill>
                <a:latin typeface="Times New Roman" panose="02020603050405020304" pitchFamily="18" charset="0"/>
                <a:cs typeface="Times New Roman" panose="02020603050405020304" pitchFamily="18" charset="0"/>
              </a:rPr>
              <a:t>no date</a:t>
            </a:r>
            <a:r>
              <a:rPr lang="en-GB" sz="1000" dirty="0" smtClean="0">
                <a:solidFill>
                  <a:schemeClr val="tx1"/>
                </a:solidFill>
                <a:latin typeface="Times New Roman" panose="02020603050405020304" pitchFamily="18" charset="0"/>
                <a:cs typeface="Times New Roman" panose="02020603050405020304" pitchFamily="18" charset="0"/>
              </a:rPr>
              <a:t>).</a:t>
            </a:r>
            <a:endParaRPr lang="en-GB" sz="1000" dirty="0">
              <a:solidFill>
                <a:schemeClr val="tx1"/>
              </a:solidFill>
              <a:latin typeface="Times New Roman" panose="02020603050405020304" pitchFamily="18" charset="0"/>
              <a:cs typeface="Times New Roman" panose="02020603050405020304" pitchFamily="18" charset="0"/>
            </a:endParaRPr>
          </a:p>
          <a:p>
            <a:endParaRPr lang="en-GB" sz="1200" dirty="0">
              <a:solidFill>
                <a:schemeClr val="tx1"/>
              </a:solidFill>
            </a:endParaRPr>
          </a:p>
          <a:p>
            <a:pPr algn="ctr"/>
            <a:endParaRPr lang="en-GB" sz="1200" dirty="0">
              <a:latin typeface="Times New Roman" panose="02020603050405020304" pitchFamily="18" charset="0"/>
              <a:cs typeface="Times New Roman" panose="02020603050405020304" pitchFamily="18" charset="0"/>
            </a:endParaRPr>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r>
              <a:rPr lang="en-GB" dirty="0" smtClean="0"/>
              <a:t> </a:t>
            </a:r>
            <a:endParaRPr lang="en-GB" dirty="0"/>
          </a:p>
        </p:txBody>
      </p:sp>
      <p:sp>
        <p:nvSpPr>
          <p:cNvPr id="2" name="TextBox 1"/>
          <p:cNvSpPr txBox="1"/>
          <p:nvPr/>
        </p:nvSpPr>
        <p:spPr>
          <a:xfrm>
            <a:off x="4149080" y="126024"/>
            <a:ext cx="2160240" cy="253916"/>
          </a:xfrm>
          <a:prstGeom prst="rect">
            <a:avLst/>
          </a:prstGeom>
          <a:noFill/>
        </p:spPr>
        <p:txBody>
          <a:bodyPr wrap="square" rtlCol="0">
            <a:spAutoFit/>
          </a:bodyPr>
          <a:lstStyle/>
          <a:p>
            <a:r>
              <a:rPr lang="en-GB" sz="1050" b="1" dirty="0" smtClean="0">
                <a:latin typeface="Times New Roman" panose="02020603050405020304" pitchFamily="18" charset="0"/>
                <a:cs typeface="Times New Roman" panose="02020603050405020304" pitchFamily="18" charset="0"/>
              </a:rPr>
              <a:t>EAEE4002C 1804342</a:t>
            </a:r>
            <a:endParaRPr lang="en-GB" sz="105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79946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42127" y="8388424"/>
            <a:ext cx="6599243" cy="648072"/>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dirty="0" smtClean="0">
              <a:solidFill>
                <a:schemeClr val="tx1"/>
              </a:solidFill>
              <a:latin typeface="Times New Roman" panose="02020603050405020304" pitchFamily="18" charset="0"/>
              <a:cs typeface="Times New Roman" panose="02020603050405020304" pitchFamily="18" charset="0"/>
            </a:endParaRPr>
          </a:p>
          <a:p>
            <a:endParaRPr lang="en-GB" sz="1100" dirty="0" smtClean="0">
              <a:solidFill>
                <a:schemeClr val="tx1"/>
              </a:solidFill>
              <a:latin typeface="Times New Roman" panose="02020603050405020304" pitchFamily="18" charset="0"/>
              <a:cs typeface="Times New Roman" panose="02020603050405020304" pitchFamily="18" charset="0"/>
            </a:endParaRPr>
          </a:p>
          <a:p>
            <a:r>
              <a:rPr lang="en-GB" sz="1100" dirty="0" smtClean="0">
                <a:solidFill>
                  <a:schemeClr val="tx1"/>
                </a:solidFill>
                <a:latin typeface="Times New Roman" panose="02020603050405020304" pitchFamily="18" charset="0"/>
                <a:cs typeface="Times New Roman" panose="02020603050405020304" pitchFamily="18" charset="0"/>
              </a:rPr>
              <a:t>All practitioners should support the Welsh Governments ambition this is that every child and young person  in Wales understands their rights. Practitioners need to take notice of children’s rights in all they do.  No matter what role you have you should have an understanding of children’s </a:t>
            </a:r>
            <a:r>
              <a:rPr lang="en-GB" sz="1100" dirty="0" smtClean="0">
                <a:solidFill>
                  <a:schemeClr val="tx1"/>
                </a:solidFill>
                <a:latin typeface="Times New Roman" panose="02020603050405020304" pitchFamily="18" charset="0"/>
                <a:cs typeface="Times New Roman" panose="02020603050405020304" pitchFamily="18" charset="0"/>
              </a:rPr>
              <a:t>rights (WAG, 2011</a:t>
            </a:r>
            <a:r>
              <a:rPr lang="en-GB" sz="1000" dirty="0" smtClean="0">
                <a:solidFill>
                  <a:schemeClr val="tx1"/>
                </a:solidFill>
                <a:latin typeface="Times New Roman" panose="02020603050405020304" pitchFamily="18" charset="0"/>
                <a:cs typeface="Times New Roman" panose="02020603050405020304" pitchFamily="18" charset="0"/>
              </a:rPr>
              <a:t>). </a:t>
            </a:r>
            <a:endParaRPr lang="en-GB" sz="1000" dirty="0" smtClean="0">
              <a:solidFill>
                <a:schemeClr val="tx1"/>
              </a:solidFill>
              <a:latin typeface="Times New Roman" panose="02020603050405020304" pitchFamily="18" charset="0"/>
              <a:cs typeface="Times New Roman" panose="02020603050405020304" pitchFamily="18" charset="0"/>
            </a:endParaRPr>
          </a:p>
          <a:p>
            <a:endParaRPr lang="en-GB" dirty="0">
              <a:solidFill>
                <a:schemeClr val="tx1"/>
              </a:solidFill>
              <a:latin typeface="Times New Roman" panose="02020603050405020304" pitchFamily="18" charset="0"/>
              <a:cs typeface="Times New Roman" panose="02020603050405020304" pitchFamily="18" charset="0"/>
            </a:endParaRPr>
          </a:p>
        </p:txBody>
      </p:sp>
      <p:sp>
        <p:nvSpPr>
          <p:cNvPr id="7" name="Rounded Rectangle 6"/>
          <p:cNvSpPr/>
          <p:nvPr/>
        </p:nvSpPr>
        <p:spPr>
          <a:xfrm>
            <a:off x="142125" y="107504"/>
            <a:ext cx="6530339" cy="2592288"/>
          </a:xfrm>
          <a:prstGeom prst="roundRect">
            <a:avLst/>
          </a:prstGeom>
          <a:solidFill>
            <a:srgbClr val="EFD2D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a:p>
          <a:p>
            <a:pPr algn="ctr"/>
            <a:endParaRPr lang="en-GB" dirty="0" smtClean="0">
              <a:solidFill>
                <a:schemeClr val="tx1"/>
              </a:solidFill>
            </a:endParaRPr>
          </a:p>
          <a:p>
            <a:pPr algn="ctr"/>
            <a:endParaRPr lang="en-GB" dirty="0">
              <a:solidFill>
                <a:schemeClr val="tx1"/>
              </a:solidFill>
            </a:endParaRPr>
          </a:p>
          <a:p>
            <a:pPr algn="ctr"/>
            <a:endParaRPr lang="en-GB" dirty="0" smtClean="0">
              <a:solidFill>
                <a:schemeClr val="tx1"/>
              </a:solidFill>
            </a:endParaRPr>
          </a:p>
          <a:p>
            <a:pPr algn="ctr"/>
            <a:endParaRPr lang="en-GB" dirty="0">
              <a:solidFill>
                <a:schemeClr val="tx1"/>
              </a:solidFill>
            </a:endParaRPr>
          </a:p>
          <a:p>
            <a:pPr algn="ctr"/>
            <a:endParaRPr lang="en-GB" dirty="0" smtClean="0">
              <a:solidFill>
                <a:schemeClr val="tx1"/>
              </a:solidFill>
            </a:endParaRPr>
          </a:p>
          <a:p>
            <a:pPr algn="ctr"/>
            <a:endParaRPr lang="en-GB" dirty="0">
              <a:solidFill>
                <a:schemeClr val="tx1"/>
              </a:solidFill>
            </a:endParaRPr>
          </a:p>
          <a:p>
            <a:pPr algn="ctr"/>
            <a:endParaRPr lang="en-GB" dirty="0" smtClean="0">
              <a:solidFill>
                <a:schemeClr val="tx1"/>
              </a:solidFill>
            </a:endParaRPr>
          </a:p>
          <a:p>
            <a:pPr algn="ctr"/>
            <a:endParaRPr lang="en-GB" dirty="0">
              <a:solidFill>
                <a:schemeClr val="tx1"/>
              </a:solidFill>
            </a:endParaRPr>
          </a:p>
          <a:p>
            <a:pPr algn="ctr"/>
            <a:endParaRPr lang="en-GB" sz="1100" b="1" dirty="0" smtClean="0">
              <a:solidFill>
                <a:schemeClr val="tx1"/>
              </a:solidFill>
            </a:endParaRPr>
          </a:p>
          <a:p>
            <a:pPr algn="ctr"/>
            <a:r>
              <a:rPr lang="en-GB" sz="1100" b="1" dirty="0" smtClean="0">
                <a:solidFill>
                  <a:schemeClr val="tx1"/>
                </a:solidFill>
              </a:rPr>
              <a:t>Article </a:t>
            </a:r>
            <a:r>
              <a:rPr lang="en-GB" sz="1100" b="1" dirty="0" smtClean="0">
                <a:solidFill>
                  <a:schemeClr val="tx1"/>
                </a:solidFill>
              </a:rPr>
              <a:t>19</a:t>
            </a:r>
          </a:p>
          <a:p>
            <a:pPr algn="ctr"/>
            <a:r>
              <a:rPr lang="en-GB" sz="1100" b="1" dirty="0" smtClean="0">
                <a:solidFill>
                  <a:schemeClr val="tx1"/>
                </a:solidFill>
              </a:rPr>
              <a:t>Children have the right to be </a:t>
            </a:r>
            <a:r>
              <a:rPr lang="en-GB" sz="1100" b="1" dirty="0" smtClean="0">
                <a:solidFill>
                  <a:schemeClr val="tx1"/>
                </a:solidFill>
              </a:rPr>
              <a:t>safe </a:t>
            </a:r>
            <a:r>
              <a:rPr lang="en-GB" sz="1100" b="1" dirty="0" smtClean="0">
                <a:solidFill>
                  <a:schemeClr val="tx1"/>
                </a:solidFill>
              </a:rPr>
              <a:t>(</a:t>
            </a:r>
            <a:r>
              <a:rPr lang="en-GB" sz="1100" b="1" dirty="0" smtClean="0">
                <a:solidFill>
                  <a:schemeClr val="tx1"/>
                </a:solidFill>
              </a:rPr>
              <a:t>WAG, 2011). </a:t>
            </a:r>
          </a:p>
          <a:p>
            <a:r>
              <a:rPr lang="en-GB" sz="1050" dirty="0" smtClean="0">
                <a:solidFill>
                  <a:schemeClr val="tx1"/>
                </a:solidFill>
                <a:latin typeface="Times New Roman" panose="02020603050405020304" pitchFamily="18" charset="0"/>
                <a:cs typeface="Times New Roman" panose="02020603050405020304" pitchFamily="18" charset="0"/>
              </a:rPr>
              <a:t>Practitioners </a:t>
            </a:r>
            <a:r>
              <a:rPr lang="en-GB" sz="1050" dirty="0" smtClean="0">
                <a:solidFill>
                  <a:schemeClr val="tx1"/>
                </a:solidFill>
                <a:latin typeface="Times New Roman" panose="02020603050405020304" pitchFamily="18" charset="0"/>
                <a:cs typeface="Times New Roman" panose="02020603050405020304" pitchFamily="18" charset="0"/>
              </a:rPr>
              <a:t>have a duty of care and should help keep children safe inside and outside of the classroom.</a:t>
            </a:r>
          </a:p>
          <a:p>
            <a:r>
              <a:rPr lang="en-GB" sz="1050" dirty="0" smtClean="0">
                <a:solidFill>
                  <a:schemeClr val="tx1"/>
                </a:solidFill>
                <a:latin typeface="Times New Roman" panose="02020603050405020304" pitchFamily="18" charset="0"/>
                <a:cs typeface="Times New Roman" panose="02020603050405020304" pitchFamily="18" charset="0"/>
              </a:rPr>
              <a:t>Risk </a:t>
            </a:r>
            <a:r>
              <a:rPr lang="en-GB" sz="1050" dirty="0" smtClean="0">
                <a:solidFill>
                  <a:schemeClr val="tx1"/>
                </a:solidFill>
                <a:latin typeface="Times New Roman" panose="02020603050405020304" pitchFamily="18" charset="0"/>
                <a:cs typeface="Times New Roman" panose="02020603050405020304" pitchFamily="18" charset="0"/>
              </a:rPr>
              <a:t>assessments are critical within the Foundation Phase </a:t>
            </a:r>
            <a:r>
              <a:rPr lang="en-GB" sz="1050" dirty="0" smtClean="0">
                <a:solidFill>
                  <a:schemeClr val="tx1"/>
                </a:solidFill>
                <a:latin typeface="Times New Roman" panose="02020603050405020304" pitchFamily="18" charset="0"/>
                <a:cs typeface="Times New Roman" panose="02020603050405020304" pitchFamily="18" charset="0"/>
              </a:rPr>
              <a:t>setting</a:t>
            </a:r>
            <a:r>
              <a:rPr lang="en-GB" sz="1050" dirty="0">
                <a:solidFill>
                  <a:schemeClr val="tx1"/>
                </a:solidFill>
                <a:latin typeface="Times New Roman" panose="02020603050405020304" pitchFamily="18" charset="0"/>
                <a:cs typeface="Times New Roman" panose="02020603050405020304" pitchFamily="18" charset="0"/>
              </a:rPr>
              <a:t> </a:t>
            </a:r>
            <a:r>
              <a:rPr lang="en-GB" sz="1050" dirty="0" smtClean="0">
                <a:solidFill>
                  <a:schemeClr val="tx1"/>
                </a:solidFill>
                <a:latin typeface="Times New Roman" panose="02020603050405020304" pitchFamily="18" charset="0"/>
                <a:cs typeface="Times New Roman" panose="02020603050405020304" pitchFamily="18" charset="0"/>
              </a:rPr>
              <a:t>(Knight, 2011). </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a:solidFill>
                  <a:schemeClr val="tx1"/>
                </a:solidFill>
                <a:latin typeface="Times New Roman" panose="02020603050405020304" pitchFamily="18" charset="0"/>
                <a:cs typeface="Times New Roman" panose="02020603050405020304" pitchFamily="18" charset="0"/>
              </a:rPr>
              <a:t>Practitioners should be aware of  Health and Safety procedures and should have been trained in basic first aid.  It is essential that any incidents are recorded and parents are made </a:t>
            </a:r>
            <a:r>
              <a:rPr lang="en-GB" sz="1050" dirty="0" smtClean="0">
                <a:solidFill>
                  <a:schemeClr val="tx1"/>
                </a:solidFill>
                <a:latin typeface="Times New Roman" panose="02020603050405020304" pitchFamily="18" charset="0"/>
                <a:cs typeface="Times New Roman" panose="02020603050405020304" pitchFamily="18" charset="0"/>
              </a:rPr>
              <a:t>aware </a:t>
            </a:r>
            <a:r>
              <a:rPr lang="en-GB" sz="1050" dirty="0" smtClean="0">
                <a:solidFill>
                  <a:schemeClr val="tx1"/>
                </a:solidFill>
                <a:latin typeface="Times New Roman" panose="02020603050405020304" pitchFamily="18" charset="0"/>
                <a:cs typeface="Times New Roman" panose="02020603050405020304" pitchFamily="18" charset="0"/>
              </a:rPr>
              <a:t>(</a:t>
            </a:r>
            <a:r>
              <a:rPr lang="en-GB" sz="1050" dirty="0" smtClean="0">
                <a:solidFill>
                  <a:schemeClr val="tx1"/>
                </a:solidFill>
                <a:latin typeface="Times New Roman" panose="02020603050405020304" pitchFamily="18" charset="0"/>
                <a:cs typeface="Times New Roman" panose="02020603050405020304" pitchFamily="18" charset="0"/>
              </a:rPr>
              <a:t>WAG, 2009).</a:t>
            </a:r>
          </a:p>
          <a:p>
            <a:r>
              <a:rPr lang="en-GB" sz="1050" dirty="0" smtClean="0">
                <a:solidFill>
                  <a:schemeClr val="tx1"/>
                </a:solidFill>
                <a:latin typeface="Times New Roman" panose="02020603050405020304" pitchFamily="18" charset="0"/>
                <a:cs typeface="Times New Roman" panose="02020603050405020304" pitchFamily="18" charset="0"/>
              </a:rPr>
              <a:t>Practitioners should be made aware of any child protection issues regarding children in their care, and should be passed on to other members of staff if needed, </a:t>
            </a:r>
            <a:r>
              <a:rPr lang="en-GB" sz="1050" dirty="0">
                <a:solidFill>
                  <a:schemeClr val="tx1"/>
                </a:solidFill>
                <a:latin typeface="Times New Roman" panose="02020603050405020304" pitchFamily="18" charset="0"/>
                <a:cs typeface="Times New Roman" panose="02020603050405020304" pitchFamily="18" charset="0"/>
              </a:rPr>
              <a:t>r</a:t>
            </a:r>
            <a:r>
              <a:rPr lang="en-GB" sz="1050" dirty="0" smtClean="0">
                <a:solidFill>
                  <a:schemeClr val="tx1"/>
                </a:solidFill>
                <a:latin typeface="Times New Roman" panose="02020603050405020304" pitchFamily="18" charset="0"/>
                <a:cs typeface="Times New Roman" panose="02020603050405020304" pitchFamily="18" charset="0"/>
              </a:rPr>
              <a:t>emembering confidentiality (Mind Matters, no date). </a:t>
            </a:r>
            <a:endParaRPr lang="en-GB" sz="1050" dirty="0">
              <a:solidFill>
                <a:srgbClr val="FFFF00"/>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NSPCC (2018) </a:t>
            </a:r>
            <a:r>
              <a:rPr lang="en-GB" sz="1050" dirty="0" smtClean="0">
                <a:solidFill>
                  <a:schemeClr val="tx1"/>
                </a:solidFill>
                <a:latin typeface="Times New Roman" panose="02020603050405020304" pitchFamily="18" charset="0"/>
                <a:cs typeface="Times New Roman" panose="02020603050405020304" pitchFamily="18" charset="0"/>
              </a:rPr>
              <a:t>states that as practitioners you have the duty to safeguard children by creating a safe environment where children feel confident to approach practitioners if they have any worries or concerns. </a:t>
            </a:r>
          </a:p>
          <a:p>
            <a:r>
              <a:rPr lang="en-GB" sz="1050" dirty="0" smtClean="0">
                <a:solidFill>
                  <a:schemeClr val="tx1"/>
                </a:solidFill>
                <a:latin typeface="Times New Roman" panose="02020603050405020304" pitchFamily="18" charset="0"/>
                <a:cs typeface="Times New Roman" panose="02020603050405020304" pitchFamily="18" charset="0"/>
              </a:rPr>
              <a:t>John Bowlby (1907) the founder of attachment theory states that: Attachment is an emotional bond with another person.  Early childhood attachments played a critical role in later development and mental functioning. Research suggests that failure to form secure attachments early in life can have a negative impact on behaviour in later childhood and throughout life. </a:t>
            </a:r>
            <a:endParaRPr lang="en-GB" sz="1050" dirty="0">
              <a:solidFill>
                <a:schemeClr val="tx1"/>
              </a:solidFill>
              <a:latin typeface="Times New Roman" panose="02020603050405020304" pitchFamily="18" charset="0"/>
              <a:cs typeface="Times New Roman" panose="02020603050405020304" pitchFamily="18" charset="0"/>
            </a:endParaRPr>
          </a:p>
          <a:p>
            <a:pPr algn="ctr"/>
            <a:endParaRPr lang="en-GB" sz="1050" dirty="0" smtClean="0"/>
          </a:p>
          <a:p>
            <a:pPr algn="ctr"/>
            <a:endParaRPr lang="en-GB" sz="1050" dirty="0" smtClean="0"/>
          </a:p>
          <a:p>
            <a:pPr algn="ctr"/>
            <a:endParaRPr lang="en-GB" sz="1050" dirty="0" smtClean="0"/>
          </a:p>
          <a:p>
            <a:pPr algn="ctr"/>
            <a:endParaRPr lang="en-GB" dirty="0"/>
          </a:p>
          <a:p>
            <a:pPr algn="ctr"/>
            <a:endParaRPr lang="en-GB" dirty="0" smtClean="0"/>
          </a:p>
          <a:p>
            <a:pPr algn="ctr"/>
            <a:endParaRPr lang="en-GB" dirty="0" smtClean="0"/>
          </a:p>
          <a:p>
            <a:pPr algn="ctr"/>
            <a:endParaRPr lang="en-GB" dirty="0" smtClean="0"/>
          </a:p>
          <a:p>
            <a:pPr algn="ctr"/>
            <a:endParaRPr lang="en-GB" dirty="0" smtClean="0"/>
          </a:p>
          <a:p>
            <a:pPr algn="ctr"/>
            <a:endParaRPr lang="en-GB" dirty="0" smtClean="0"/>
          </a:p>
          <a:p>
            <a:pPr algn="ctr"/>
            <a:endParaRPr lang="en-GB" dirty="0" smtClean="0"/>
          </a:p>
          <a:p>
            <a:pPr algn="ctr"/>
            <a:endParaRPr lang="en-GB" dirty="0" smtClean="0"/>
          </a:p>
          <a:p>
            <a:pPr algn="ctr"/>
            <a:endParaRPr lang="en-GB" dirty="0"/>
          </a:p>
        </p:txBody>
      </p:sp>
      <p:sp>
        <p:nvSpPr>
          <p:cNvPr id="8" name="Rounded Rectangle 7"/>
          <p:cNvSpPr/>
          <p:nvPr/>
        </p:nvSpPr>
        <p:spPr>
          <a:xfrm>
            <a:off x="44624" y="2771801"/>
            <a:ext cx="6628008" cy="3096345"/>
          </a:xfrm>
          <a:prstGeom prst="roundRect">
            <a:avLst/>
          </a:prstGeom>
          <a:solidFill>
            <a:srgbClr val="D0FFB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b="1" u="sng" dirty="0" smtClean="0">
              <a:solidFill>
                <a:schemeClr val="tx1"/>
              </a:solidFill>
              <a:latin typeface="Times New Roman" panose="02020603050405020304" pitchFamily="18" charset="0"/>
              <a:cs typeface="Times New Roman" panose="02020603050405020304" pitchFamily="18" charset="0"/>
            </a:endParaRPr>
          </a:p>
          <a:p>
            <a:pPr algn="ctr"/>
            <a:endParaRPr lang="en-GB" sz="1200" b="1" u="sng" dirty="0" smtClean="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a:r>
              <a:rPr lang="en-GB" sz="1100" b="1" u="sng" dirty="0" smtClean="0">
                <a:solidFill>
                  <a:schemeClr val="tx1"/>
                </a:solidFill>
                <a:latin typeface="Times New Roman" panose="02020603050405020304" pitchFamily="18" charset="0"/>
                <a:cs typeface="Times New Roman" panose="02020603050405020304" pitchFamily="18" charset="0"/>
              </a:rPr>
              <a:t>Article </a:t>
            </a:r>
            <a:r>
              <a:rPr lang="en-GB" sz="1100" b="1" u="sng" dirty="0" smtClean="0">
                <a:solidFill>
                  <a:schemeClr val="tx1"/>
                </a:solidFill>
                <a:latin typeface="Times New Roman" panose="02020603050405020304" pitchFamily="18" charset="0"/>
                <a:cs typeface="Times New Roman" panose="02020603050405020304" pitchFamily="18" charset="0"/>
              </a:rPr>
              <a:t>29</a:t>
            </a:r>
          </a:p>
          <a:p>
            <a:pPr algn="ctr"/>
            <a:r>
              <a:rPr lang="en-GB" sz="1100" b="1" dirty="0" smtClean="0">
                <a:solidFill>
                  <a:schemeClr val="tx1"/>
                </a:solidFill>
                <a:latin typeface="Times New Roman" panose="02020603050405020304" pitchFamily="18" charset="0"/>
                <a:cs typeface="Times New Roman" panose="02020603050405020304" pitchFamily="18" charset="0"/>
              </a:rPr>
              <a:t>The right to be the best that you can </a:t>
            </a:r>
            <a:r>
              <a:rPr lang="en-GB" sz="1100" b="1" dirty="0" smtClean="0">
                <a:solidFill>
                  <a:schemeClr val="tx1"/>
                </a:solidFill>
                <a:latin typeface="Times New Roman" panose="02020603050405020304" pitchFamily="18" charset="0"/>
                <a:cs typeface="Times New Roman" panose="02020603050405020304" pitchFamily="18" charset="0"/>
              </a:rPr>
              <a:t>be (Children’s Commissioner for Wales, 2018). </a:t>
            </a:r>
            <a:endParaRPr lang="en-GB" sz="1100" dirty="0" smtClean="0">
              <a:solidFill>
                <a:schemeClr val="tx1"/>
              </a:solidFill>
              <a:latin typeface="Times New Roman" panose="02020603050405020304" pitchFamily="18" charset="0"/>
              <a:cs typeface="Times New Roman" panose="02020603050405020304" pitchFamily="18" charset="0"/>
            </a:endParaRPr>
          </a:p>
          <a:p>
            <a:r>
              <a:rPr lang="en-GB" sz="1050" u="sng" dirty="0" smtClean="0">
                <a:solidFill>
                  <a:schemeClr val="tx1"/>
                </a:solidFill>
                <a:latin typeface="Times New Roman" panose="02020603050405020304" pitchFamily="18" charset="0"/>
                <a:cs typeface="Times New Roman" panose="02020603050405020304" pitchFamily="18" charset="0"/>
              </a:rPr>
              <a:t>Effective planning</a:t>
            </a:r>
            <a:r>
              <a:rPr lang="en-GB" sz="1050" u="sng" dirty="0">
                <a:solidFill>
                  <a:schemeClr val="tx1"/>
                </a:solidFill>
                <a:latin typeface="Times New Roman" panose="02020603050405020304" pitchFamily="18" charset="0"/>
                <a:cs typeface="Times New Roman" panose="02020603050405020304" pitchFamily="18" charset="0"/>
              </a:rPr>
              <a:t> </a:t>
            </a:r>
            <a:r>
              <a:rPr lang="en-GB" sz="1050" u="sng" dirty="0" smtClean="0">
                <a:solidFill>
                  <a:schemeClr val="tx1"/>
                </a:solidFill>
                <a:latin typeface="Times New Roman" panose="02020603050405020304" pitchFamily="18" charset="0"/>
                <a:cs typeface="Times New Roman" panose="02020603050405020304" pitchFamily="18" charset="0"/>
              </a:rPr>
              <a:t>and observations.</a:t>
            </a:r>
          </a:p>
          <a:p>
            <a:r>
              <a:rPr lang="en-GB" sz="1050" dirty="0" smtClean="0">
                <a:solidFill>
                  <a:schemeClr val="tx1"/>
                </a:solidFill>
                <a:latin typeface="Times New Roman" panose="02020603050405020304" pitchFamily="18" charset="0"/>
                <a:cs typeface="Times New Roman" panose="02020603050405020304" pitchFamily="18" charset="0"/>
              </a:rPr>
              <a:t>In the Foundation Phase it is important that practitioners understand how children develop, this will help them plan appropriate lessons, enhanced challenges and activities. Work and activities should be differentiated to support all children’s learning needs. By the practitioner taking into account all children’s developmental needs this will help them develop skills they need to grow, become confident and independent learners</a:t>
            </a:r>
            <a:r>
              <a:rPr lang="en-GB" sz="1050" dirty="0" smtClean="0">
                <a:solidFill>
                  <a:schemeClr val="tx1"/>
                </a:solidFill>
                <a:latin typeface="Times New Roman" panose="02020603050405020304" pitchFamily="18" charset="0"/>
                <a:cs typeface="Times New Roman" panose="02020603050405020304" pitchFamily="18" charset="0"/>
              </a:rPr>
              <a:t>. </a:t>
            </a:r>
            <a:endParaRPr lang="en-GB" sz="1050" u="sng" dirty="0" smtClean="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Observations play a key role in everyday practice and supports Article 29.  </a:t>
            </a:r>
            <a:r>
              <a:rPr lang="en-GB" sz="1050" dirty="0" smtClean="0">
                <a:solidFill>
                  <a:schemeClr val="tx1"/>
                </a:solidFill>
                <a:latin typeface="Times New Roman" panose="02020603050405020304" pitchFamily="18" charset="0"/>
                <a:cs typeface="Times New Roman" panose="02020603050405020304" pitchFamily="18" charset="0"/>
              </a:rPr>
              <a:t>By </a:t>
            </a:r>
            <a:r>
              <a:rPr lang="en-GB" sz="1050" dirty="0" smtClean="0">
                <a:solidFill>
                  <a:schemeClr val="tx1"/>
                </a:solidFill>
                <a:latin typeface="Times New Roman" panose="02020603050405020304" pitchFamily="18" charset="0"/>
                <a:cs typeface="Times New Roman" panose="02020603050405020304" pitchFamily="18" charset="0"/>
              </a:rPr>
              <a:t>observing children practitioners are able to gather evidence on the children in their class.  Accurate observations enable practitioners to assess children's progress.  Observations need to be made in both indoor and outdoor classrooms in order for practitioners to paint a bigger picture of the </a:t>
            </a:r>
            <a:r>
              <a:rPr lang="en-GB" sz="1050" dirty="0" smtClean="0">
                <a:solidFill>
                  <a:schemeClr val="tx1"/>
                </a:solidFill>
                <a:latin typeface="Times New Roman" panose="02020603050405020304" pitchFamily="18" charset="0"/>
                <a:cs typeface="Times New Roman" panose="02020603050405020304" pitchFamily="18" charset="0"/>
              </a:rPr>
              <a:t>children (WAG, 2015b).  </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Practitioners should focus on teaching and learning that challenges Children. Teaching and learning should also encourage children and young people to be the best that they can </a:t>
            </a:r>
            <a:r>
              <a:rPr lang="en-GB" sz="1050" dirty="0" smtClean="0">
                <a:solidFill>
                  <a:schemeClr val="tx1"/>
                </a:solidFill>
                <a:latin typeface="Times New Roman" panose="02020603050405020304" pitchFamily="18" charset="0"/>
                <a:cs typeface="Times New Roman" panose="02020603050405020304" pitchFamily="18" charset="0"/>
              </a:rPr>
              <a:t>be </a:t>
            </a:r>
            <a:r>
              <a:rPr lang="en-GB" sz="1050" dirty="0" smtClean="0">
                <a:solidFill>
                  <a:schemeClr val="tx1"/>
                </a:solidFill>
                <a:latin typeface="Times New Roman" panose="02020603050405020304" pitchFamily="18" charset="0"/>
                <a:cs typeface="Times New Roman" panose="02020603050405020304" pitchFamily="18" charset="0"/>
              </a:rPr>
              <a:t>(</a:t>
            </a:r>
            <a:r>
              <a:rPr lang="en-GB" sz="1050" dirty="0" smtClean="0">
                <a:solidFill>
                  <a:schemeClr val="tx1"/>
                </a:solidFill>
                <a:latin typeface="Times New Roman" panose="02020603050405020304" pitchFamily="18" charset="0"/>
                <a:cs typeface="Times New Roman" panose="02020603050405020304" pitchFamily="18" charset="0"/>
              </a:rPr>
              <a:t>Donaldson, </a:t>
            </a:r>
            <a:r>
              <a:rPr lang="en-GB" sz="1050" dirty="0" smtClean="0">
                <a:solidFill>
                  <a:schemeClr val="tx1"/>
                </a:solidFill>
                <a:latin typeface="Times New Roman" panose="02020603050405020304" pitchFamily="18" charset="0"/>
                <a:cs typeface="Times New Roman" panose="02020603050405020304" pitchFamily="18" charset="0"/>
              </a:rPr>
              <a:t>2015</a:t>
            </a:r>
            <a:r>
              <a:rPr lang="en-GB" sz="1050" dirty="0" smtClean="0">
                <a:solidFill>
                  <a:schemeClr val="tx1"/>
                </a:solidFill>
                <a:latin typeface="Times New Roman" panose="02020603050405020304" pitchFamily="18" charset="0"/>
                <a:cs typeface="Times New Roman" panose="02020603050405020304" pitchFamily="18" charset="0"/>
              </a:rPr>
              <a:t>).</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Within the setting practitioners should be professional and set a good example for all children.</a:t>
            </a:r>
            <a:endParaRPr lang="en-GB" sz="1050" dirty="0" smtClean="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Bandura’s social learning theory  suggests that </a:t>
            </a:r>
            <a:r>
              <a:rPr lang="en-GB" sz="1050" dirty="0">
                <a:solidFill>
                  <a:schemeClr val="tx1"/>
                </a:solidFill>
                <a:latin typeface="Times New Roman" panose="02020603050405020304" pitchFamily="18" charset="0"/>
                <a:cs typeface="Times New Roman" panose="02020603050405020304" pitchFamily="18" charset="0"/>
              </a:rPr>
              <a:t>children and young people learn from others</a:t>
            </a:r>
            <a:r>
              <a:rPr lang="en-GB" sz="1050" dirty="0" smtClean="0">
                <a:solidFill>
                  <a:schemeClr val="tx1"/>
                </a:solidFill>
                <a:latin typeface="Times New Roman" panose="02020603050405020304" pitchFamily="18" charset="0"/>
                <a:cs typeface="Times New Roman" panose="02020603050405020304" pitchFamily="18" charset="0"/>
              </a:rPr>
              <a:t>. He suggests that </a:t>
            </a:r>
            <a:r>
              <a:rPr lang="en-GB" sz="1050" dirty="0">
                <a:solidFill>
                  <a:schemeClr val="tx1"/>
                </a:solidFill>
                <a:latin typeface="Times New Roman" panose="02020603050405020304" pitchFamily="18" charset="0"/>
                <a:cs typeface="Times New Roman" panose="02020603050405020304" pitchFamily="18" charset="0"/>
              </a:rPr>
              <a:t>t</a:t>
            </a:r>
            <a:r>
              <a:rPr lang="en-GB" sz="1050" dirty="0" smtClean="0">
                <a:solidFill>
                  <a:schemeClr val="tx1"/>
                </a:solidFill>
                <a:latin typeface="Times New Roman" panose="02020603050405020304" pitchFamily="18" charset="0"/>
                <a:cs typeface="Times New Roman" panose="02020603050405020304" pitchFamily="18" charset="0"/>
              </a:rPr>
              <a:t>hey </a:t>
            </a:r>
            <a:r>
              <a:rPr lang="en-GB" sz="1050" dirty="0">
                <a:solidFill>
                  <a:schemeClr val="tx1"/>
                </a:solidFill>
                <a:latin typeface="Times New Roman" panose="02020603050405020304" pitchFamily="18" charset="0"/>
                <a:cs typeface="Times New Roman" panose="02020603050405020304" pitchFamily="18" charset="0"/>
              </a:rPr>
              <a:t>learn by imitation, observation and </a:t>
            </a:r>
            <a:r>
              <a:rPr lang="en-GB" sz="1050" dirty="0" smtClean="0">
                <a:solidFill>
                  <a:schemeClr val="tx1"/>
                </a:solidFill>
                <a:latin typeface="Times New Roman" panose="02020603050405020304" pitchFamily="18" charset="0"/>
                <a:cs typeface="Times New Roman" panose="02020603050405020304" pitchFamily="18" charset="0"/>
              </a:rPr>
              <a:t>modelling (</a:t>
            </a:r>
            <a:r>
              <a:rPr lang="en-GB" sz="1050" dirty="0">
                <a:solidFill>
                  <a:schemeClr val="tx1"/>
                </a:solidFill>
                <a:latin typeface="Times New Roman" panose="02020603050405020304" pitchFamily="18" charset="0"/>
                <a:cs typeface="Times New Roman" panose="02020603050405020304" pitchFamily="18" charset="0"/>
              </a:rPr>
              <a:t>L</a:t>
            </a:r>
            <a:r>
              <a:rPr lang="en-GB" sz="1050" dirty="0" smtClean="0">
                <a:solidFill>
                  <a:schemeClr val="tx1"/>
                </a:solidFill>
                <a:latin typeface="Times New Roman" panose="02020603050405020304" pitchFamily="18" charset="0"/>
                <a:cs typeface="Times New Roman" panose="02020603050405020304" pitchFamily="18" charset="0"/>
              </a:rPr>
              <a:t>earning Theories, 2015).</a:t>
            </a:r>
            <a:endParaRPr lang="en-GB" sz="1050" dirty="0"/>
          </a:p>
          <a:p>
            <a:r>
              <a:rPr lang="en-GB" sz="1050" dirty="0" smtClean="0">
                <a:solidFill>
                  <a:schemeClr val="tx1"/>
                </a:solidFill>
                <a:latin typeface="Times New Roman" panose="02020603050405020304" pitchFamily="18" charset="0"/>
                <a:cs typeface="Times New Roman" panose="02020603050405020304" pitchFamily="18" charset="0"/>
              </a:rPr>
              <a:t>According to Life </a:t>
            </a:r>
            <a:r>
              <a:rPr lang="en-GB" sz="1050" dirty="0" smtClean="0">
                <a:solidFill>
                  <a:schemeClr val="tx1"/>
                </a:solidFill>
                <a:latin typeface="Times New Roman" panose="02020603050405020304" pitchFamily="18" charset="0"/>
                <a:cs typeface="Times New Roman" panose="02020603050405020304" pitchFamily="18" charset="0"/>
              </a:rPr>
              <a:t>E</a:t>
            </a:r>
            <a:r>
              <a:rPr lang="en-GB" sz="1050" dirty="0" smtClean="0">
                <a:solidFill>
                  <a:schemeClr val="tx1"/>
                </a:solidFill>
                <a:latin typeface="Times New Roman" panose="02020603050405020304" pitchFamily="18" charset="0"/>
                <a:cs typeface="Times New Roman" panose="02020603050405020304" pitchFamily="18" charset="0"/>
              </a:rPr>
              <a:t>ducation (no date), making friends is a vital part of growing up for children. Developing friendships is essential to their social and emotional development. Research shows that friendships enable children to learn about themselves and develop their own identity.</a:t>
            </a:r>
          </a:p>
          <a:p>
            <a:endParaRPr lang="en-GB" dirty="0" smtClean="0"/>
          </a:p>
          <a:p>
            <a:pPr algn="ctr"/>
            <a:endParaRPr lang="en-GB" dirty="0"/>
          </a:p>
          <a:p>
            <a:pPr algn="ctr"/>
            <a:endParaRPr lang="en-GB" dirty="0" smtClean="0"/>
          </a:p>
          <a:p>
            <a:pPr algn="ctr"/>
            <a:r>
              <a:rPr lang="en-GB" dirty="0" smtClean="0"/>
              <a:t> </a:t>
            </a:r>
            <a:endParaRPr lang="en-GB" dirty="0"/>
          </a:p>
        </p:txBody>
      </p:sp>
      <p:sp>
        <p:nvSpPr>
          <p:cNvPr id="9" name="Rounded Rectangle 8"/>
          <p:cNvSpPr/>
          <p:nvPr/>
        </p:nvSpPr>
        <p:spPr>
          <a:xfrm>
            <a:off x="142125" y="5994996"/>
            <a:ext cx="6530340" cy="2314179"/>
          </a:xfrm>
          <a:prstGeom prst="round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base">
              <a:spcAft>
                <a:spcPts val="0"/>
              </a:spcAft>
            </a:pPr>
            <a:r>
              <a:rPr lang="en-GB" sz="1100" b="1" kern="1200" dirty="0">
                <a:solidFill>
                  <a:srgbClr val="000000"/>
                </a:solidFill>
                <a:effectLst/>
                <a:latin typeface="Times New Roman"/>
                <a:ea typeface="Times New Roman"/>
              </a:rPr>
              <a:t>Article 31</a:t>
            </a:r>
            <a:endParaRPr lang="en-GB" sz="1200" dirty="0">
              <a:effectLst/>
              <a:latin typeface="Times New Roman"/>
              <a:ea typeface="Times New Roman"/>
            </a:endParaRPr>
          </a:p>
          <a:p>
            <a:pPr algn="ctr" fontAlgn="base">
              <a:spcAft>
                <a:spcPts val="0"/>
              </a:spcAft>
            </a:pPr>
            <a:r>
              <a:rPr lang="en-GB" sz="1100" b="1" kern="1200" dirty="0">
                <a:solidFill>
                  <a:srgbClr val="000000"/>
                </a:solidFill>
                <a:effectLst/>
                <a:latin typeface="Times New Roman"/>
                <a:ea typeface="Times New Roman"/>
              </a:rPr>
              <a:t>The right to relax and play. (Children’s </a:t>
            </a:r>
            <a:r>
              <a:rPr lang="en-GB" sz="1100" b="1" kern="1200" dirty="0" smtClean="0">
                <a:solidFill>
                  <a:srgbClr val="000000"/>
                </a:solidFill>
                <a:effectLst/>
                <a:latin typeface="Times New Roman"/>
                <a:ea typeface="Times New Roman"/>
              </a:rPr>
              <a:t>Commissioners for Wales, 2018)</a:t>
            </a:r>
            <a:endParaRPr lang="en-GB" sz="1200" dirty="0">
              <a:effectLst/>
              <a:latin typeface="Times New Roman"/>
              <a:ea typeface="Times New Roman"/>
            </a:endParaRPr>
          </a:p>
          <a:p>
            <a:pPr fontAlgn="base">
              <a:spcAft>
                <a:spcPts val="0"/>
              </a:spcAft>
            </a:pPr>
            <a:r>
              <a:rPr lang="en-GB" sz="1000" u="sng" kern="1200" dirty="0">
                <a:solidFill>
                  <a:srgbClr val="000000"/>
                </a:solidFill>
                <a:effectLst/>
                <a:latin typeface="Times New Roman"/>
                <a:ea typeface="Times New Roman"/>
              </a:rPr>
              <a:t>Foundation Phase.</a:t>
            </a:r>
            <a:endParaRPr lang="en-GB" sz="1200" dirty="0">
              <a:effectLst/>
              <a:latin typeface="Times New Roman"/>
              <a:ea typeface="Times New Roman"/>
            </a:endParaRPr>
          </a:p>
          <a:p>
            <a:pPr fontAlgn="base">
              <a:spcAft>
                <a:spcPts val="0"/>
              </a:spcAft>
            </a:pPr>
            <a:r>
              <a:rPr lang="en-GB" sz="1000" kern="1200" dirty="0">
                <a:solidFill>
                  <a:srgbClr val="000000"/>
                </a:solidFill>
                <a:effectLst/>
                <a:latin typeface="Times New Roman"/>
                <a:ea typeface="Times New Roman"/>
              </a:rPr>
              <a:t>Opportunities for play in the foundation phase is considered an essential ingredient that should be made fun, stimulating and well planned.  Play should be acknowledged and valued by all practitioners as it is key to children’s </a:t>
            </a:r>
            <a:r>
              <a:rPr lang="en-GB" sz="1000" kern="1200" dirty="0" smtClean="0">
                <a:solidFill>
                  <a:srgbClr val="000000"/>
                </a:solidFill>
                <a:effectLst/>
                <a:latin typeface="Times New Roman"/>
                <a:ea typeface="Times New Roman"/>
              </a:rPr>
              <a:t>learning</a:t>
            </a:r>
            <a:r>
              <a:rPr lang="en-GB" sz="1000" dirty="0">
                <a:solidFill>
                  <a:srgbClr val="000000"/>
                </a:solidFill>
                <a:latin typeface="Times New Roman"/>
                <a:ea typeface="Times New Roman"/>
              </a:rPr>
              <a:t> </a:t>
            </a:r>
            <a:r>
              <a:rPr lang="en-GB" sz="1000" kern="1200" dirty="0" smtClean="0">
                <a:solidFill>
                  <a:srgbClr val="000000"/>
                </a:solidFill>
                <a:effectLst/>
                <a:latin typeface="Times New Roman"/>
                <a:ea typeface="Times New Roman"/>
              </a:rPr>
              <a:t>(WAG, </a:t>
            </a:r>
            <a:r>
              <a:rPr lang="en-GB" sz="1000" kern="1200" dirty="0">
                <a:solidFill>
                  <a:srgbClr val="000000"/>
                </a:solidFill>
                <a:effectLst/>
                <a:latin typeface="Times New Roman"/>
                <a:ea typeface="Times New Roman"/>
              </a:rPr>
              <a:t>2009</a:t>
            </a:r>
            <a:r>
              <a:rPr lang="en-GB" sz="1000" kern="1200" dirty="0" smtClean="0">
                <a:solidFill>
                  <a:srgbClr val="000000"/>
                </a:solidFill>
                <a:effectLst/>
                <a:latin typeface="Times New Roman"/>
                <a:ea typeface="Times New Roman"/>
              </a:rPr>
              <a:t>).</a:t>
            </a:r>
            <a:r>
              <a:rPr lang="en-GB" sz="1200" dirty="0">
                <a:latin typeface="Times New Roman"/>
                <a:ea typeface="Times New Roman"/>
              </a:rPr>
              <a:t> </a:t>
            </a:r>
            <a:r>
              <a:rPr lang="en-GB" sz="1000" kern="1200" dirty="0" smtClean="0">
                <a:solidFill>
                  <a:srgbClr val="000000"/>
                </a:solidFill>
                <a:effectLst/>
                <a:latin typeface="Times New Roman"/>
                <a:ea typeface="Times New Roman"/>
              </a:rPr>
              <a:t>Practitioners </a:t>
            </a:r>
            <a:r>
              <a:rPr lang="en-GB" sz="1000" kern="1200" dirty="0">
                <a:solidFill>
                  <a:srgbClr val="000000"/>
                </a:solidFill>
                <a:effectLst/>
                <a:latin typeface="Times New Roman"/>
                <a:ea typeface="Times New Roman"/>
              </a:rPr>
              <a:t>should allow lots of opportunity for play in the setting to help children develop new skills and help improve their well being. </a:t>
            </a:r>
            <a:endParaRPr lang="en-GB" sz="1200" dirty="0">
              <a:effectLst/>
              <a:latin typeface="Times New Roman"/>
              <a:ea typeface="Times New Roman"/>
            </a:endParaRPr>
          </a:p>
          <a:p>
            <a:pPr fontAlgn="base">
              <a:spcAft>
                <a:spcPts val="0"/>
              </a:spcAft>
            </a:pPr>
            <a:r>
              <a:rPr lang="en-GB" sz="1000" kern="1200" dirty="0">
                <a:solidFill>
                  <a:srgbClr val="000000"/>
                </a:solidFill>
                <a:effectLst/>
                <a:latin typeface="Times New Roman" panose="02020603050405020304" pitchFamily="18" charset="0"/>
                <a:ea typeface="Times New Roman"/>
                <a:cs typeface="Times New Roman" panose="02020603050405020304" pitchFamily="18" charset="0"/>
              </a:rPr>
              <a:t>Tina Bruce believed that play can transform children and help them function and understand how they </a:t>
            </a:r>
            <a:r>
              <a:rPr lang="en-GB" sz="1000" kern="1200" dirty="0" smtClean="0">
                <a:solidFill>
                  <a:srgbClr val="000000"/>
                </a:solidFill>
                <a:effectLst/>
                <a:latin typeface="Times New Roman" panose="02020603050405020304" pitchFamily="18" charset="0"/>
                <a:ea typeface="Times New Roman"/>
                <a:cs typeface="Times New Roman" panose="02020603050405020304" pitchFamily="18" charset="0"/>
              </a:rPr>
              <a:t>feel ( </a:t>
            </a:r>
            <a:r>
              <a:rPr lang="en-GB" sz="1000" kern="1200" dirty="0">
                <a:solidFill>
                  <a:srgbClr val="000000"/>
                </a:solidFill>
                <a:effectLst/>
                <a:latin typeface="Times New Roman" panose="02020603050405020304" pitchFamily="18" charset="0"/>
                <a:ea typeface="Times New Roman"/>
                <a:cs typeface="Times New Roman" panose="02020603050405020304" pitchFamily="18" charset="0"/>
              </a:rPr>
              <a:t>Bruce 2011</a:t>
            </a:r>
            <a:r>
              <a:rPr lang="en-GB" sz="1000" kern="1200" dirty="0" smtClean="0">
                <a:solidFill>
                  <a:srgbClr val="000000"/>
                </a:solidFill>
                <a:effectLst/>
                <a:latin typeface="Times New Roman" panose="02020603050405020304" pitchFamily="18" charset="0"/>
                <a:ea typeface="Times New Roman"/>
                <a:cs typeface="Times New Roman" panose="02020603050405020304" pitchFamily="18" charset="0"/>
              </a:rPr>
              <a:t>).</a:t>
            </a:r>
            <a:endParaRPr lang="en-GB" sz="1200" dirty="0">
              <a:effectLst/>
              <a:latin typeface="Times New Roman" panose="02020603050405020304" pitchFamily="18" charset="0"/>
              <a:ea typeface="Times New Roman"/>
              <a:cs typeface="Times New Roman" panose="02020603050405020304" pitchFamily="18" charset="0"/>
            </a:endParaRPr>
          </a:p>
          <a:p>
            <a:pPr fontAlgn="base">
              <a:spcAft>
                <a:spcPts val="0"/>
              </a:spcAft>
            </a:pPr>
            <a:r>
              <a:rPr lang="en-GB" sz="1000" kern="1200" dirty="0">
                <a:solidFill>
                  <a:srgbClr val="000000"/>
                </a:solidFill>
                <a:effectLst/>
                <a:latin typeface="Times New Roman" panose="02020603050405020304" pitchFamily="18" charset="0"/>
                <a:ea typeface="Times New Roman"/>
                <a:cs typeface="Times New Roman" panose="02020603050405020304" pitchFamily="18" charset="0"/>
              </a:rPr>
              <a:t>Children's society states that Children who do not have access to a outdoor area to play in are over three times more likely to have low well-being than those that do. Practitioners should give opportunities for indoor and outdoor play. </a:t>
            </a:r>
            <a:endParaRPr lang="en-GB" sz="1200" dirty="0">
              <a:effectLst/>
              <a:latin typeface="Times New Roman" panose="02020603050405020304" pitchFamily="18" charset="0"/>
              <a:ea typeface="Times New Roman"/>
              <a:cs typeface="Times New Roman" panose="02020603050405020304" pitchFamily="18" charset="0"/>
            </a:endParaRPr>
          </a:p>
          <a:p>
            <a:pPr fontAlgn="base">
              <a:spcAft>
                <a:spcPts val="0"/>
              </a:spcAft>
            </a:pPr>
            <a:r>
              <a:rPr lang="en-GB" sz="1000" kern="1200" dirty="0">
                <a:solidFill>
                  <a:srgbClr val="000000"/>
                </a:solidFill>
                <a:effectLst/>
                <a:latin typeface="Times New Roman" panose="02020603050405020304" pitchFamily="18" charset="0"/>
                <a:ea typeface="Times New Roman"/>
                <a:cs typeface="Times New Roman" panose="02020603050405020304" pitchFamily="18" charset="0"/>
              </a:rPr>
              <a:t>ESTYN have concerns that children are not having access to outdoor play.  They are urging schools in Wales to plan more outdoor play </a:t>
            </a:r>
            <a:r>
              <a:rPr lang="en-GB" sz="1000" kern="1200" dirty="0" smtClean="0">
                <a:solidFill>
                  <a:srgbClr val="000000"/>
                </a:solidFill>
                <a:effectLst/>
                <a:latin typeface="Times New Roman" panose="02020603050405020304" pitchFamily="18" charset="0"/>
                <a:ea typeface="Times New Roman"/>
                <a:cs typeface="Times New Roman" panose="02020603050405020304" pitchFamily="18" charset="0"/>
              </a:rPr>
              <a:t>activities (Estyn </a:t>
            </a:r>
            <a:r>
              <a:rPr lang="en-GB" sz="1000" dirty="0" smtClean="0">
                <a:solidFill>
                  <a:srgbClr val="000000"/>
                </a:solidFill>
                <a:latin typeface="Times New Roman" panose="02020603050405020304" pitchFamily="18" charset="0"/>
                <a:ea typeface="Times New Roman"/>
                <a:cs typeface="Times New Roman" panose="02020603050405020304" pitchFamily="18" charset="0"/>
              </a:rPr>
              <a:t>, </a:t>
            </a:r>
            <a:r>
              <a:rPr lang="en-GB" sz="1000" kern="1200" dirty="0" smtClean="0">
                <a:solidFill>
                  <a:srgbClr val="000000"/>
                </a:solidFill>
                <a:effectLst/>
                <a:latin typeface="Times New Roman" panose="02020603050405020304" pitchFamily="18" charset="0"/>
                <a:ea typeface="Times New Roman"/>
                <a:cs typeface="Times New Roman" panose="02020603050405020304" pitchFamily="18" charset="0"/>
              </a:rPr>
              <a:t>2011). </a:t>
            </a:r>
            <a:endParaRPr lang="en-GB" sz="1200" dirty="0">
              <a:effectLst/>
              <a:latin typeface="Times New Roman" panose="02020603050405020304" pitchFamily="18" charset="0"/>
              <a:ea typeface="Times New Roman"/>
              <a:cs typeface="Times New Roman" panose="02020603050405020304" pitchFamily="18" charset="0"/>
            </a:endParaRPr>
          </a:p>
        </p:txBody>
      </p:sp>
    </p:spTree>
    <p:extLst>
      <p:ext uri="{BB962C8B-B14F-4D97-AF65-F5344CB8AC3E}">
        <p14:creationId xmlns:p14="http://schemas.microsoft.com/office/powerpoint/2010/main" val="1917824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p:cNvSpPr txBox="1">
            <a:spLocks noChangeArrowheads="1"/>
          </p:cNvSpPr>
          <p:nvPr/>
        </p:nvSpPr>
        <p:spPr bwMode="auto">
          <a:xfrm>
            <a:off x="-261937" y="-595312"/>
            <a:ext cx="7381875" cy="10334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just">
              <a:lnSpc>
                <a:spcPct val="150000"/>
              </a:lnSpc>
              <a:spcAft>
                <a:spcPts val="1000"/>
              </a:spcAft>
            </a:pPr>
            <a:r>
              <a:rPr lang="en-GB" sz="1200" u="sng" dirty="0">
                <a:effectLst/>
                <a:latin typeface="Times New Roman"/>
                <a:ea typeface="Calibri"/>
                <a:cs typeface="Times New Roman"/>
              </a:rPr>
              <a:t>Reference list for briefing paper</a:t>
            </a:r>
            <a:r>
              <a:rPr lang="en-GB" sz="1200" u="sng" dirty="0" smtClean="0">
                <a:effectLst/>
                <a:latin typeface="Times New Roman"/>
                <a:ea typeface="Calibri"/>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BBC News. (2011) </a:t>
            </a:r>
            <a:r>
              <a:rPr lang="en-GB" sz="1200" i="1" dirty="0">
                <a:effectLst/>
                <a:latin typeface="Times New Roman"/>
                <a:ea typeface="Times New Roman"/>
                <a:cs typeface="Times New Roman"/>
              </a:rPr>
              <a:t>ESTYN calls for more learning in the outdoors for schools in Wales.</a:t>
            </a:r>
            <a:r>
              <a:rPr lang="en-GB" sz="1200" dirty="0">
                <a:effectLst/>
                <a:latin typeface="Times New Roman"/>
                <a:ea typeface="Times New Roman"/>
                <a:cs typeface="Times New Roman"/>
              </a:rPr>
              <a:t> Available at: </a:t>
            </a:r>
            <a:r>
              <a:rPr lang="en-GB" sz="1200" dirty="0">
                <a:effectLst/>
                <a:latin typeface="Times New Roman"/>
                <a:ea typeface="Times New Roman"/>
                <a:cs typeface="Times New Roman"/>
                <a:hlinkClick r:id="rId2"/>
              </a:rPr>
              <a:t>https://www.bbc.co.uk/news/uk-wales-politics-14793794</a:t>
            </a:r>
            <a:r>
              <a:rPr lang="en-GB" sz="1200" dirty="0">
                <a:effectLst/>
                <a:latin typeface="Times New Roman"/>
                <a:ea typeface="Times New Roman"/>
                <a:cs typeface="Times New Roman"/>
              </a:rPr>
              <a:t> (Accessed: 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November 2018</a:t>
            </a:r>
            <a:r>
              <a:rPr lang="en-GB" sz="1200" dirty="0" smtClean="0">
                <a:effectLst/>
                <a:latin typeface="Times New Roman"/>
                <a:ea typeface="Times New Roman"/>
                <a:cs typeface="Times New Roman"/>
              </a:rPr>
              <a:t>).</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Children’s Act 1989. Available at: </a:t>
            </a:r>
            <a:r>
              <a:rPr lang="en-GB" sz="1200" dirty="0">
                <a:effectLst/>
                <a:latin typeface="Times New Roman"/>
                <a:ea typeface="Times New Roman"/>
                <a:cs typeface="Times New Roman"/>
                <a:hlinkClick r:id="rId3"/>
              </a:rPr>
              <a:t>https://www.legislation.gov.uk/ukpga/1989/41/section/16A</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October 31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Children’s Commissioner for Wales. (2007) </a:t>
            </a:r>
            <a:r>
              <a:rPr lang="en-GB" sz="1200" i="1" dirty="0">
                <a:effectLst/>
                <a:latin typeface="Times New Roman"/>
                <a:ea typeface="Times New Roman"/>
                <a:cs typeface="Times New Roman"/>
              </a:rPr>
              <a:t>A Children’s Rights Approach for Education in Wales. </a:t>
            </a:r>
            <a:r>
              <a:rPr lang="en-GB" sz="1200" dirty="0">
                <a:effectLst/>
                <a:latin typeface="Times New Roman"/>
                <a:ea typeface="Calibri"/>
                <a:cs typeface="Times New Roman"/>
              </a:rPr>
              <a:t>Available at:</a:t>
            </a:r>
            <a:r>
              <a:rPr lang="en-GB" sz="1200" i="1" dirty="0">
                <a:effectLst/>
                <a:latin typeface="Times New Roman"/>
                <a:ea typeface="Calibri"/>
                <a:cs typeface="Times New Roman"/>
              </a:rPr>
              <a:t> </a:t>
            </a:r>
            <a:r>
              <a:rPr lang="en-GB" sz="1200" dirty="0">
                <a:effectLst/>
                <a:latin typeface="Times New Roman"/>
                <a:ea typeface="Times New Roman"/>
                <a:cs typeface="Times New Roman"/>
                <a:hlinkClick r:id="rId4"/>
              </a:rPr>
              <a:t>https://www.childcomwales.org.uk/wp-content/uploads/2017/05/The-Right-Way-Education.pdf</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28</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Children’s Commissioner for Wales. (2018) </a:t>
            </a:r>
            <a:r>
              <a:rPr lang="en-GB" sz="1200" i="1" dirty="0">
                <a:effectLst/>
                <a:latin typeface="Times New Roman"/>
                <a:ea typeface="Times New Roman"/>
                <a:cs typeface="Times New Roman"/>
              </a:rPr>
              <a:t>UNCRC – Children’s Rights.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5"/>
              </a:rPr>
              <a:t>https://www.childcomwales.org.uk/uncrc-childrens-rights/uncrc/</a:t>
            </a:r>
            <a:r>
              <a:rPr lang="en-GB" sz="1200" dirty="0">
                <a:effectLst/>
                <a:latin typeface="Times New Roman"/>
                <a:ea typeface="Times New Roman"/>
                <a:cs typeface="Times New Roman"/>
              </a:rPr>
              <a:t> (Accessed: 28</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i="1"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Estyn (No date) </a:t>
            </a:r>
            <a:r>
              <a:rPr lang="en-GB" sz="1200" i="1" dirty="0">
                <a:solidFill>
                  <a:srgbClr val="111111"/>
                </a:solidFill>
                <a:effectLst/>
                <a:latin typeface="Times New Roman"/>
                <a:ea typeface="Times New Roman"/>
                <a:cs typeface="Times New Roman"/>
              </a:rPr>
              <a:t>‘Pupil voice’ benefits pupils and helps schools to improve.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6"/>
              </a:rPr>
              <a:t>https://www.estyn.gov.wales/news/‘pupil-voice’-benefits-pupils-and-helps-schools-improve</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27</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Estyn. (2016) </a:t>
            </a:r>
            <a:r>
              <a:rPr lang="en-GB" sz="1200" i="1" dirty="0">
                <a:effectLst/>
                <a:latin typeface="Times New Roman"/>
                <a:ea typeface="Times New Roman"/>
                <a:cs typeface="Times New Roman"/>
              </a:rPr>
              <a:t>Pupil participation: a best practice guide.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7"/>
              </a:rPr>
              <a:t>https://www.estyn.gov.wales/sites/default/files/documents/Pupil%20participation.pdf</a:t>
            </a:r>
            <a:r>
              <a:rPr lang="en-GB" sz="1200" u="sng"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27</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G. Donaldson. (2014) </a:t>
            </a:r>
            <a:r>
              <a:rPr lang="en-GB" sz="1200" i="1" dirty="0">
                <a:effectLst/>
                <a:latin typeface="Times New Roman"/>
                <a:ea typeface="Times New Roman"/>
                <a:cs typeface="Times New Roman"/>
              </a:rPr>
              <a:t>A summary of Professor Graham Donaldson’s report</a:t>
            </a:r>
            <a:r>
              <a:rPr lang="en-GB" sz="1200" dirty="0">
                <a:effectLst/>
                <a:latin typeface="Times New Roman"/>
                <a:ea typeface="Times New Roman"/>
                <a:cs typeface="Times New Roman"/>
              </a:rPr>
              <a:t>. Available at: </a:t>
            </a:r>
            <a:r>
              <a:rPr lang="en-GB" sz="1200" dirty="0">
                <a:effectLst/>
                <a:latin typeface="Times New Roman"/>
                <a:ea typeface="Times New Roman"/>
                <a:cs typeface="Times New Roman"/>
                <a:hlinkClick r:id="rId8"/>
              </a:rPr>
              <a:t>https://beta.gov.wales/sites/default/files/publications/2018-03/succesful-futures-a-summary-of-professor-graham-donaldsons-report.pdf</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30</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Knight, S. (2011) </a:t>
            </a:r>
            <a:r>
              <a:rPr lang="en-GB" sz="1200" i="1" dirty="0">
                <a:effectLst/>
                <a:latin typeface="Times New Roman"/>
                <a:ea typeface="Times New Roman"/>
                <a:cs typeface="Times New Roman"/>
              </a:rPr>
              <a:t>Risk and Adventure in Early Years Outdoor Play</a:t>
            </a:r>
            <a:r>
              <a:rPr lang="en-GB" sz="1200" dirty="0">
                <a:effectLst/>
                <a:latin typeface="Times New Roman"/>
                <a:ea typeface="Times New Roman"/>
                <a:cs typeface="Times New Roman"/>
              </a:rPr>
              <a:t>. London: SAGE Publications Ltd.</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Learning Theories (2015) </a:t>
            </a:r>
            <a:r>
              <a:rPr lang="en-GB" sz="1200" i="1" dirty="0">
                <a:effectLst/>
                <a:latin typeface="Times New Roman"/>
                <a:ea typeface="Times New Roman"/>
                <a:cs typeface="Times New Roman"/>
              </a:rPr>
              <a:t>Social Learning Theory Bandura.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9"/>
              </a:rPr>
              <a:t>https://www.learning-theories.com/social-learning-theory-bandura.html</a:t>
            </a:r>
            <a:r>
              <a:rPr lang="en-GB" sz="1200" dirty="0">
                <a:effectLst/>
                <a:latin typeface="Times New Roman"/>
                <a:ea typeface="Times New Roman"/>
                <a:cs typeface="Times New Roman"/>
              </a:rPr>
              <a:t> (Accessed: 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November 2018).</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Mind Matters. (no date) </a:t>
            </a:r>
            <a:r>
              <a:rPr lang="en-GB" sz="1200" i="1" dirty="0">
                <a:effectLst/>
                <a:latin typeface="Times New Roman"/>
                <a:ea typeface="Times New Roman"/>
                <a:cs typeface="Times New Roman"/>
              </a:rPr>
              <a:t>communicating with parents.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10"/>
              </a:rPr>
              <a:t>https://www.mindmatters.edu.au/docs/default-source/learning-module-documents/j4497_mm_moduleoverview-3-2-communicatingwithparents_v4.pdf?sfvrsn=0</a:t>
            </a:r>
            <a:r>
              <a:rPr lang="en-GB" sz="1200" u="sng"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31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i="1" dirty="0">
                <a:effectLst/>
                <a:latin typeface="Times New Roman"/>
                <a:ea typeface="Times New Roman"/>
                <a:cs typeface="Times New Roman"/>
              </a:rPr>
              <a:t> </a:t>
            </a:r>
            <a:endParaRPr lang="en-GB" sz="1200" i="1" dirty="0" smtClean="0">
              <a:effectLst/>
              <a:latin typeface="Times New Roman"/>
              <a:ea typeface="Times New Roman"/>
              <a:cs typeface="Times New Roman"/>
            </a:endParaRPr>
          </a:p>
          <a:p>
            <a:pPr algn="just">
              <a:lnSpc>
                <a:spcPct val="150000"/>
              </a:lnSpc>
              <a:spcAft>
                <a:spcPts val="0"/>
              </a:spcAft>
            </a:pPr>
            <a:r>
              <a:rPr lang="en-GB" sz="1200" dirty="0" smtClean="0">
                <a:effectLst/>
                <a:latin typeface="Times New Roman"/>
                <a:ea typeface="Times New Roman"/>
                <a:cs typeface="Times New Roman"/>
              </a:rPr>
              <a:t>NSPCC</a:t>
            </a:r>
            <a:r>
              <a:rPr lang="en-GB" sz="1200" dirty="0">
                <a:effectLst/>
                <a:latin typeface="Times New Roman"/>
                <a:ea typeface="Times New Roman"/>
                <a:cs typeface="Times New Roman"/>
              </a:rPr>
              <a:t>. (2018) </a:t>
            </a:r>
            <a:r>
              <a:rPr lang="en-GB" sz="1200" i="1" dirty="0">
                <a:effectLst/>
                <a:latin typeface="Times New Roman"/>
                <a:ea typeface="Times New Roman"/>
                <a:cs typeface="Times New Roman"/>
              </a:rPr>
              <a:t>Safeguarding and child protection in schools.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11"/>
              </a:rPr>
              <a:t>https://learning.nspcc.org.uk/child-abuse-and-neglect/recognising-and-responding-to-abuse/</a:t>
            </a:r>
            <a:r>
              <a:rPr lang="en-GB" sz="1200" u="sng"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27</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i="1"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nSpc>
                <a:spcPct val="115000"/>
              </a:lnSpc>
              <a:spcAft>
                <a:spcPts val="1000"/>
              </a:spcAft>
            </a:pPr>
            <a:r>
              <a:rPr lang="en-GB" sz="1100" dirty="0">
                <a:effectLst/>
                <a:latin typeface="Calibri"/>
                <a:ea typeface="Calibri"/>
                <a:cs typeface="Times New Roman"/>
              </a:rPr>
              <a:t> </a:t>
            </a:r>
          </a:p>
        </p:txBody>
      </p:sp>
      <p:sp>
        <p:nvSpPr>
          <p:cNvPr id="4" name="TextBox 3"/>
          <p:cNvSpPr txBox="1"/>
          <p:nvPr/>
        </p:nvSpPr>
        <p:spPr>
          <a:xfrm>
            <a:off x="4797152" y="-571632"/>
            <a:ext cx="2160240" cy="253916"/>
          </a:xfrm>
          <a:prstGeom prst="rect">
            <a:avLst/>
          </a:prstGeom>
          <a:noFill/>
        </p:spPr>
        <p:txBody>
          <a:bodyPr wrap="square" rtlCol="0">
            <a:spAutoFit/>
          </a:bodyPr>
          <a:lstStyle/>
          <a:p>
            <a:r>
              <a:rPr lang="en-GB" sz="1050" b="1" dirty="0" smtClean="0">
                <a:latin typeface="Times New Roman" panose="02020603050405020304" pitchFamily="18" charset="0"/>
                <a:cs typeface="Times New Roman" panose="02020603050405020304" pitchFamily="18" charset="0"/>
              </a:rPr>
              <a:t>EAEE4002C 1804342</a:t>
            </a:r>
            <a:endParaRPr lang="en-GB" sz="105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61502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261937" y="-595312"/>
            <a:ext cx="7381875" cy="10334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just">
              <a:lnSpc>
                <a:spcPct val="150000"/>
              </a:lnSpc>
              <a:spcAft>
                <a:spcPts val="0"/>
              </a:spcAft>
            </a:pPr>
            <a:endParaRPr lang="en-GB" sz="1200" dirty="0">
              <a:latin typeface="Times New Roman"/>
              <a:ea typeface="Times New Roman"/>
              <a:cs typeface="Times New Roman"/>
            </a:endParaRPr>
          </a:p>
          <a:p>
            <a:pPr algn="just">
              <a:lnSpc>
                <a:spcPct val="150000"/>
              </a:lnSpc>
              <a:spcAft>
                <a:spcPts val="0"/>
              </a:spcAft>
            </a:pPr>
            <a:r>
              <a:rPr lang="en-GB" sz="1200" dirty="0" smtClean="0">
                <a:effectLst/>
                <a:latin typeface="Times New Roman"/>
                <a:ea typeface="Times New Roman"/>
                <a:cs typeface="Times New Roman"/>
              </a:rPr>
              <a:t>POWYS</a:t>
            </a:r>
            <a:r>
              <a:rPr lang="en-GB" sz="1200" dirty="0">
                <a:effectLst/>
                <a:latin typeface="Times New Roman"/>
                <a:ea typeface="Times New Roman"/>
                <a:cs typeface="Times New Roman"/>
              </a:rPr>
              <a:t>. </a:t>
            </a:r>
            <a:r>
              <a:rPr lang="en-GB" sz="1200" dirty="0" smtClean="0">
                <a:effectLst/>
                <a:latin typeface="Times New Roman"/>
                <a:ea typeface="Times New Roman"/>
                <a:cs typeface="Times New Roman"/>
              </a:rPr>
              <a:t>(</a:t>
            </a:r>
            <a:r>
              <a:rPr lang="en-GB" sz="1200" dirty="0" smtClean="0">
                <a:latin typeface="Times New Roman"/>
                <a:ea typeface="Times New Roman"/>
                <a:cs typeface="Times New Roman"/>
              </a:rPr>
              <a:t>no date</a:t>
            </a:r>
            <a:r>
              <a:rPr lang="en-GB" sz="1200" dirty="0" smtClean="0">
                <a:effectLst/>
                <a:latin typeface="Times New Roman"/>
                <a:ea typeface="Times New Roman"/>
                <a:cs typeface="Times New Roman"/>
              </a:rPr>
              <a:t>) </a:t>
            </a:r>
            <a:r>
              <a:rPr lang="en-GB" sz="1200" i="1" dirty="0">
                <a:effectLst/>
                <a:latin typeface="Times New Roman"/>
                <a:ea typeface="Times New Roman"/>
                <a:cs typeface="Times New Roman"/>
              </a:rPr>
              <a:t>Children and young peoples partnership</a:t>
            </a:r>
            <a:r>
              <a:rPr lang="en-GB" sz="1200" dirty="0">
                <a:effectLst/>
                <a:latin typeface="Times New Roman"/>
                <a:ea typeface="Times New Roman"/>
                <a:cs typeface="Times New Roman"/>
              </a:rPr>
              <a:t>. Available at: </a:t>
            </a:r>
            <a:r>
              <a:rPr lang="en-GB" sz="1200" dirty="0">
                <a:effectLst/>
                <a:latin typeface="Times New Roman"/>
                <a:ea typeface="Times New Roman"/>
                <a:cs typeface="Times New Roman"/>
                <a:hlinkClick r:id="rId2"/>
              </a:rPr>
              <a:t>http://www.cypp.powys.gov.uk/index.php?id=4658</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October 31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smtClean="0">
                <a:effectLst/>
                <a:latin typeface="Times New Roman"/>
                <a:ea typeface="Times New Roman"/>
                <a:cs typeface="Times New Roman"/>
              </a:rPr>
              <a:t>Save </a:t>
            </a:r>
            <a:r>
              <a:rPr lang="en-GB" sz="1200" dirty="0">
                <a:effectLst/>
                <a:latin typeface="Times New Roman"/>
                <a:ea typeface="Times New Roman"/>
                <a:cs typeface="Times New Roman"/>
              </a:rPr>
              <a:t>the Children. </a:t>
            </a:r>
            <a:r>
              <a:rPr lang="en-GB" sz="1200" dirty="0" smtClean="0">
                <a:effectLst/>
                <a:latin typeface="Times New Roman"/>
                <a:ea typeface="Times New Roman"/>
                <a:cs typeface="Times New Roman"/>
              </a:rPr>
              <a:t>(</a:t>
            </a:r>
            <a:r>
              <a:rPr lang="en-GB" sz="1200" dirty="0" smtClean="0">
                <a:latin typeface="Times New Roman"/>
                <a:ea typeface="Times New Roman"/>
                <a:cs typeface="Times New Roman"/>
              </a:rPr>
              <a:t>no date</a:t>
            </a:r>
            <a:r>
              <a:rPr lang="en-GB" sz="1200" dirty="0" smtClean="0">
                <a:effectLst/>
                <a:latin typeface="Times New Roman"/>
                <a:ea typeface="Times New Roman"/>
                <a:cs typeface="Times New Roman"/>
              </a:rPr>
              <a:t>) </a:t>
            </a:r>
            <a:r>
              <a:rPr lang="en-GB" sz="1200" i="1" dirty="0">
                <a:effectLst/>
                <a:latin typeface="Times New Roman"/>
                <a:ea typeface="Times New Roman"/>
                <a:cs typeface="Times New Roman"/>
              </a:rPr>
              <a:t>Every Child has the right to be heard. A resource guide on the UN committee on the rights of the child general comment no 12. </a:t>
            </a:r>
            <a:r>
              <a:rPr lang="en-GB" sz="1200" dirty="0">
                <a:effectLst/>
                <a:latin typeface="Times New Roman"/>
                <a:ea typeface="Times New Roman"/>
                <a:cs typeface="Times New Roman"/>
              </a:rPr>
              <a:t>Available </a:t>
            </a:r>
            <a:r>
              <a:rPr lang="en-GB" sz="1200" dirty="0" err="1">
                <a:effectLst/>
                <a:latin typeface="Times New Roman"/>
                <a:ea typeface="Times New Roman"/>
                <a:cs typeface="Times New Roman"/>
              </a:rPr>
              <a:t>at:</a:t>
            </a:r>
            <a:r>
              <a:rPr lang="en-GB" sz="1200" dirty="0" err="1">
                <a:effectLst/>
                <a:latin typeface="Times New Roman"/>
                <a:ea typeface="Times New Roman"/>
                <a:cs typeface="Times New Roman"/>
                <a:hlinkClick r:id="rId3"/>
              </a:rPr>
              <a:t>http</a:t>
            </a:r>
            <a:r>
              <a:rPr lang="en-GB" sz="1200" dirty="0">
                <a:effectLst/>
                <a:latin typeface="Times New Roman"/>
                <a:ea typeface="Times New Roman"/>
                <a:cs typeface="Times New Roman"/>
                <a:hlinkClick r:id="rId3"/>
              </a:rPr>
              <a:t>://</a:t>
            </a:r>
            <a:r>
              <a:rPr lang="en-GB" sz="1200" dirty="0" err="1">
                <a:effectLst/>
                <a:latin typeface="Times New Roman"/>
                <a:ea typeface="Times New Roman"/>
                <a:cs typeface="Times New Roman"/>
                <a:hlinkClick r:id="rId3"/>
              </a:rPr>
              <a:t>learning.gov.wales</a:t>
            </a:r>
            <a:r>
              <a:rPr lang="en-GB" sz="1200" dirty="0">
                <a:effectLst/>
                <a:latin typeface="Times New Roman"/>
                <a:ea typeface="Times New Roman"/>
                <a:cs typeface="Times New Roman"/>
                <a:hlinkClick r:id="rId3"/>
              </a:rPr>
              <a:t>/docs/</a:t>
            </a:r>
            <a:r>
              <a:rPr lang="en-GB" sz="1200" dirty="0" err="1">
                <a:effectLst/>
                <a:latin typeface="Times New Roman"/>
                <a:ea typeface="Times New Roman"/>
                <a:cs typeface="Times New Roman"/>
                <a:hlinkClick r:id="rId3"/>
              </a:rPr>
              <a:t>learningwales</a:t>
            </a:r>
            <a:r>
              <a:rPr lang="en-GB" sz="1200" dirty="0">
                <a:effectLst/>
                <a:latin typeface="Times New Roman"/>
                <a:ea typeface="Times New Roman"/>
                <a:cs typeface="Times New Roman"/>
                <a:hlinkClick r:id="rId3"/>
              </a:rPr>
              <a:t>/publications/130212ltpedagogyen.pdf</a:t>
            </a:r>
            <a:r>
              <a:rPr lang="en-GB" sz="1200" u="sng"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30</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smtClean="0">
                <a:effectLst/>
                <a:latin typeface="Times New Roman"/>
                <a:ea typeface="Times New Roman"/>
                <a:cs typeface="Times New Roman"/>
              </a:rPr>
              <a:t>The </a:t>
            </a:r>
            <a:r>
              <a:rPr lang="en-GB" sz="1200" dirty="0">
                <a:effectLst/>
                <a:latin typeface="Times New Roman"/>
                <a:ea typeface="Times New Roman"/>
                <a:cs typeface="Times New Roman"/>
              </a:rPr>
              <a:t>Children’s Society. </a:t>
            </a:r>
            <a:r>
              <a:rPr lang="en-GB" sz="1200" dirty="0" smtClean="0">
                <a:effectLst/>
                <a:latin typeface="Times New Roman"/>
                <a:ea typeface="Times New Roman"/>
                <a:cs typeface="Times New Roman"/>
              </a:rPr>
              <a:t>(</a:t>
            </a:r>
            <a:r>
              <a:rPr lang="en-GB" sz="1200" dirty="0" smtClean="0">
                <a:latin typeface="Times New Roman"/>
                <a:ea typeface="Times New Roman"/>
                <a:cs typeface="Times New Roman"/>
              </a:rPr>
              <a:t>no date</a:t>
            </a:r>
            <a:r>
              <a:rPr lang="en-GB" sz="1200" dirty="0" smtClean="0">
                <a:effectLst/>
                <a:latin typeface="Times New Roman"/>
                <a:ea typeface="Times New Roman"/>
                <a:cs typeface="Times New Roman"/>
              </a:rPr>
              <a:t>) </a:t>
            </a:r>
            <a:r>
              <a:rPr lang="en-GB" sz="1200" i="1" dirty="0">
                <a:effectLst/>
                <a:latin typeface="Times New Roman"/>
                <a:ea typeface="Times New Roman"/>
                <a:cs typeface="Times New Roman"/>
              </a:rPr>
              <a:t>Promoting positive well-being for children</a:t>
            </a:r>
            <a:r>
              <a:rPr lang="en-GB" sz="1200" dirty="0">
                <a:effectLst/>
                <a:latin typeface="Times New Roman"/>
                <a:ea typeface="Times New Roman"/>
                <a:cs typeface="Times New Roman"/>
              </a:rPr>
              <a:t>. Available at: </a:t>
            </a:r>
            <a:r>
              <a:rPr lang="en-GB" sz="1200" dirty="0">
                <a:effectLst/>
                <a:latin typeface="Times New Roman"/>
                <a:ea typeface="Times New Roman"/>
                <a:cs typeface="Times New Roman"/>
                <a:hlinkClick r:id="rId4"/>
              </a:rPr>
              <a:t>https://www.childrenssociety.org.uk/sites/default/files/tcs/promoting_positive_well-being_for_children_final.pdf</a:t>
            </a:r>
            <a:r>
              <a:rPr lang="en-GB" sz="1200" dirty="0">
                <a:effectLst/>
                <a:latin typeface="Times New Roman"/>
                <a:ea typeface="Times New Roman"/>
                <a:cs typeface="Times New Roman"/>
              </a:rPr>
              <a:t> (</a:t>
            </a:r>
            <a:r>
              <a:rPr lang="en-GB" sz="1200" dirty="0" smtClean="0">
                <a:effectLst/>
                <a:latin typeface="Times New Roman"/>
                <a:ea typeface="Times New Roman"/>
                <a:cs typeface="Times New Roman"/>
              </a:rPr>
              <a:t>Accessed: </a:t>
            </a:r>
            <a:r>
              <a:rPr lang="en-GB" sz="1200" dirty="0">
                <a:effectLst/>
                <a:latin typeface="Times New Roman"/>
                <a:ea typeface="Times New Roman"/>
                <a:cs typeface="Times New Roman"/>
              </a:rPr>
              <a:t>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November 2018).</a:t>
            </a:r>
            <a:endParaRPr lang="en-GB" sz="1100" dirty="0">
              <a:effectLst/>
              <a:latin typeface="Calibri"/>
              <a:ea typeface="Calibri"/>
              <a:cs typeface="Times New Roman"/>
            </a:endParaRPr>
          </a:p>
          <a:p>
            <a:r>
              <a:rPr lang="en-GB" sz="1200" dirty="0">
                <a:effectLst/>
                <a:latin typeface="Times New Roman"/>
                <a:ea typeface="Times New Roman"/>
                <a:cs typeface="Times New Roman"/>
              </a:rPr>
              <a:t> </a:t>
            </a:r>
            <a:endParaRPr lang="en-GB" sz="1200" dirty="0" smtClean="0">
              <a:effectLst/>
              <a:latin typeface="Times New Roman"/>
              <a:ea typeface="Times New Roman"/>
              <a:cs typeface="Times New Roman"/>
            </a:endParaRPr>
          </a:p>
          <a:p>
            <a:pPr>
              <a:lnSpc>
                <a:spcPct val="150000"/>
              </a:lnSpc>
            </a:pPr>
            <a:r>
              <a:rPr lang="en-GB" sz="1200" dirty="0" smtClean="0">
                <a:latin typeface="Times New Roman" panose="02020603050405020304" pitchFamily="18" charset="0"/>
                <a:cs typeface="Times New Roman" panose="02020603050405020304" pitchFamily="18" charset="0"/>
              </a:rPr>
              <a:t>The </a:t>
            </a:r>
            <a:r>
              <a:rPr lang="en-GB" sz="1200" dirty="0">
                <a:latin typeface="Times New Roman" panose="02020603050405020304" pitchFamily="18" charset="0"/>
                <a:cs typeface="Times New Roman" panose="02020603050405020304" pitchFamily="18" charset="0"/>
              </a:rPr>
              <a:t>Story of Bowlby, Ainsworth, and Attachment Theory (2018). </a:t>
            </a:r>
            <a:r>
              <a:rPr lang="en-GB" sz="1200" i="1" dirty="0">
                <a:latin typeface="Times New Roman" panose="02020603050405020304" pitchFamily="18" charset="0"/>
                <a:cs typeface="Times New Roman" panose="02020603050405020304" pitchFamily="18" charset="0"/>
              </a:rPr>
              <a:t>The Importance of Early Years Emotional Bond. </a:t>
            </a:r>
            <a:r>
              <a:rPr lang="en-GB" sz="1200" dirty="0">
                <a:latin typeface="Times New Roman" panose="02020603050405020304" pitchFamily="18" charset="0"/>
                <a:cs typeface="Times New Roman" panose="02020603050405020304" pitchFamily="18" charset="0"/>
              </a:rPr>
              <a:t>Available at: </a:t>
            </a:r>
            <a:r>
              <a:rPr lang="en-GB" sz="1200" u="sng" dirty="0">
                <a:latin typeface="Times New Roman" panose="02020603050405020304" pitchFamily="18" charset="0"/>
                <a:cs typeface="Times New Roman" panose="02020603050405020304" pitchFamily="18" charset="0"/>
                <a:hlinkClick r:id="rId5"/>
              </a:rPr>
              <a:t>https://www.verywellmind.com/what-is-attachment-theory-2795337</a:t>
            </a:r>
            <a:r>
              <a:rPr lang="en-GB" sz="1200" dirty="0">
                <a:latin typeface="Times New Roman" panose="02020603050405020304" pitchFamily="18" charset="0"/>
                <a:cs typeface="Times New Roman" panose="02020603050405020304" pitchFamily="18" charset="0"/>
              </a:rPr>
              <a:t> (Accessed:21st October 2018</a:t>
            </a:r>
            <a:r>
              <a:rPr lang="en-GB" sz="1200" dirty="0" smtClean="0">
                <a:latin typeface="Times New Roman" panose="02020603050405020304" pitchFamily="18" charset="0"/>
                <a:cs typeface="Times New Roman" panose="02020603050405020304" pitchFamily="18" charset="0"/>
              </a:rPr>
              <a:t>).</a:t>
            </a:r>
          </a:p>
          <a:p>
            <a:endParaRPr lang="en-GB" sz="1100" dirty="0">
              <a:effectLst/>
              <a:latin typeface="Calibri"/>
              <a:ea typeface="Calibri"/>
              <a:cs typeface="Times New Roman"/>
            </a:endParaRPr>
          </a:p>
          <a:p>
            <a:pPr algn="just">
              <a:lnSpc>
                <a:spcPct val="150000"/>
              </a:lnSpc>
              <a:spcAft>
                <a:spcPts val="0"/>
              </a:spcAft>
            </a:pPr>
            <a:r>
              <a:rPr lang="en-GB" sz="1200" dirty="0" smtClean="0">
                <a:effectLst/>
                <a:latin typeface="Times New Roman"/>
                <a:ea typeface="Times New Roman"/>
                <a:cs typeface="Times New Roman"/>
              </a:rPr>
              <a:t>Bruce</a:t>
            </a:r>
            <a:r>
              <a:rPr lang="en-GB" sz="1200" dirty="0">
                <a:effectLst/>
                <a:latin typeface="Times New Roman"/>
                <a:ea typeface="Times New Roman"/>
                <a:cs typeface="Times New Roman"/>
              </a:rPr>
              <a:t>, T. (2011) </a:t>
            </a:r>
            <a:r>
              <a:rPr lang="en-GB" sz="1200" i="1" dirty="0">
                <a:effectLst/>
                <a:latin typeface="Times New Roman"/>
                <a:ea typeface="Times New Roman"/>
                <a:cs typeface="Times New Roman"/>
              </a:rPr>
              <a:t>Learning through play.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6"/>
              </a:rPr>
              <a:t>https://books.google.co.uk/books?id=KUnenHhoufMC&amp;printsec=frontcover&amp;dq=tina+bruce+book+learning+through+play+amazon&amp;hl=en&amp;sa=X&amp;ved=0ahUKEwil8qmExrPeAhVFBsAKHTgbA8gQ6AEIKDAA#v=onepage&amp;q&amp;f=false</a:t>
            </a:r>
            <a:r>
              <a:rPr lang="en-GB" sz="1200" dirty="0">
                <a:effectLst/>
                <a:latin typeface="Times New Roman"/>
                <a:ea typeface="Times New Roman"/>
                <a:cs typeface="Times New Roman"/>
              </a:rPr>
              <a:t> (Accessed on: 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November 2018).</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smtClean="0">
                <a:effectLst/>
                <a:latin typeface="Times New Roman"/>
                <a:ea typeface="Times New Roman"/>
                <a:cs typeface="Times New Roman"/>
              </a:rPr>
              <a:t>UNICEF</a:t>
            </a:r>
            <a:r>
              <a:rPr lang="en-GB" sz="1200" dirty="0">
                <a:effectLst/>
                <a:latin typeface="Times New Roman"/>
                <a:ea typeface="Times New Roman"/>
                <a:cs typeface="Times New Roman"/>
              </a:rPr>
              <a:t>. (No date) </a:t>
            </a:r>
            <a:r>
              <a:rPr lang="en-GB" sz="1200" i="1" dirty="0">
                <a:effectLst/>
                <a:latin typeface="Times New Roman"/>
                <a:ea typeface="Times New Roman"/>
                <a:cs typeface="Times New Roman"/>
              </a:rPr>
              <a:t>for every Child in danger.</a:t>
            </a:r>
            <a:r>
              <a:rPr lang="en-GB" sz="1200" dirty="0">
                <a:effectLst/>
                <a:latin typeface="Times New Roman"/>
                <a:ea typeface="Times New Roman"/>
                <a:cs typeface="Times New Roman"/>
              </a:rPr>
              <a:t> Available at: </a:t>
            </a:r>
            <a:r>
              <a:rPr lang="en-GB" sz="1200" dirty="0">
                <a:effectLst/>
                <a:latin typeface="Times New Roman"/>
                <a:ea typeface="Times New Roman"/>
                <a:cs typeface="Times New Roman"/>
                <a:hlinkClick r:id="rId7"/>
              </a:rPr>
              <a:t>https://www.unicef.org.uk/what-we-do/un-convention-child-rights/</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28</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smtClean="0">
              <a:effectLst/>
              <a:latin typeface="Calibri"/>
              <a:ea typeface="Calibri"/>
              <a:cs typeface="Times New Roman"/>
            </a:endParaRPr>
          </a:p>
          <a:p>
            <a:pPr algn="just">
              <a:lnSpc>
                <a:spcPct val="150000"/>
              </a:lnSpc>
              <a:spcAft>
                <a:spcPts val="0"/>
              </a:spcAft>
            </a:pPr>
            <a:r>
              <a:rPr lang="en-GB" sz="1200" dirty="0" smtClean="0">
                <a:effectLst/>
                <a:latin typeface="Times New Roman"/>
                <a:ea typeface="Times New Roman"/>
                <a:cs typeface="Times New Roman"/>
              </a:rPr>
              <a:t>Welsh </a:t>
            </a:r>
            <a:r>
              <a:rPr lang="en-GB" sz="1200" dirty="0">
                <a:effectLst/>
                <a:latin typeface="Times New Roman"/>
                <a:ea typeface="Times New Roman"/>
                <a:cs typeface="Times New Roman"/>
              </a:rPr>
              <a:t>Assembly Government (WAG). (2008) </a:t>
            </a:r>
            <a:r>
              <a:rPr lang="en-GB" sz="1200" i="1" dirty="0">
                <a:effectLst/>
                <a:latin typeface="Times New Roman"/>
                <a:ea typeface="Times New Roman"/>
                <a:cs typeface="Times New Roman"/>
              </a:rPr>
              <a:t>Play/Active learning overview for 3-7 year olds.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8"/>
              </a:rPr>
              <a:t>http://learning.gov.wales/docs/learningwales/publications/130215play-activeen.pdf</a:t>
            </a:r>
            <a:r>
              <a:rPr lang="en-GB" sz="1200" dirty="0">
                <a:effectLst/>
                <a:latin typeface="Times New Roman"/>
                <a:ea typeface="Times New Roman"/>
                <a:cs typeface="Times New Roman"/>
              </a:rPr>
              <a:t> (Accessed: 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November 2018).</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200" dirty="0" smtClean="0">
              <a:effectLst/>
              <a:latin typeface="Times New Roman"/>
              <a:ea typeface="Times New Roman"/>
              <a:cs typeface="Times New Roman"/>
            </a:endParaRPr>
          </a:p>
          <a:p>
            <a:pPr algn="just">
              <a:lnSpc>
                <a:spcPct val="150000"/>
              </a:lnSpc>
              <a:spcAft>
                <a:spcPts val="0"/>
              </a:spcAft>
            </a:pPr>
            <a:r>
              <a:rPr lang="en-GB" sz="1200" dirty="0" smtClean="0">
                <a:effectLst/>
                <a:latin typeface="Times New Roman"/>
                <a:ea typeface="Times New Roman"/>
                <a:cs typeface="Times New Roman"/>
              </a:rPr>
              <a:t>Welsh </a:t>
            </a:r>
            <a:r>
              <a:rPr lang="en-GB" sz="1200" dirty="0">
                <a:effectLst/>
                <a:latin typeface="Times New Roman"/>
                <a:ea typeface="Times New Roman"/>
                <a:cs typeface="Times New Roman"/>
              </a:rPr>
              <a:t>Assembly Government Foundation Phase (2009) </a:t>
            </a:r>
            <a:r>
              <a:rPr lang="en-GB" sz="1200" i="1" dirty="0">
                <a:effectLst/>
                <a:latin typeface="Times New Roman"/>
                <a:ea typeface="Times New Roman"/>
                <a:cs typeface="Times New Roman"/>
              </a:rPr>
              <a:t>Outdoor learning handbook.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9"/>
              </a:rPr>
              <a:t>http://learning.gov.wales/docs/learningwales/publications/140828-foundation-phase-outdoor-learning-handbook-en.pdf</a:t>
            </a:r>
            <a:r>
              <a:rPr lang="en-GB" sz="1200" dirty="0">
                <a:effectLst/>
                <a:latin typeface="Times New Roman"/>
                <a:ea typeface="Times New Roman"/>
                <a:cs typeface="Times New Roman"/>
              </a:rPr>
              <a:t>Accessed </a:t>
            </a:r>
            <a:r>
              <a:rPr lang="en-GB" sz="1200" dirty="0" smtClean="0">
                <a:effectLst/>
                <a:latin typeface="Times New Roman"/>
                <a:ea typeface="Times New Roman"/>
                <a:cs typeface="Times New Roman"/>
              </a:rPr>
              <a:t>: </a:t>
            </a:r>
            <a:r>
              <a:rPr lang="en-GB" sz="1200" dirty="0">
                <a:effectLst/>
                <a:latin typeface="Times New Roman"/>
                <a:ea typeface="Times New Roman"/>
                <a:cs typeface="Times New Roman"/>
              </a:rPr>
              <a:t>(31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200" dirty="0" smtClean="0">
              <a:effectLst/>
              <a:latin typeface="Times New Roman"/>
              <a:ea typeface="Times New Roman"/>
              <a:cs typeface="Times New Roman"/>
            </a:endParaRPr>
          </a:p>
          <a:p>
            <a:pPr algn="just">
              <a:lnSpc>
                <a:spcPct val="150000"/>
              </a:lnSpc>
              <a:spcAft>
                <a:spcPts val="0"/>
              </a:spcAft>
            </a:pPr>
            <a:r>
              <a:rPr lang="en-GB" sz="1200" dirty="0" smtClean="0">
                <a:effectLst/>
                <a:latin typeface="Times New Roman"/>
                <a:ea typeface="Times New Roman"/>
                <a:cs typeface="Times New Roman"/>
              </a:rPr>
              <a:t>Welsh </a:t>
            </a:r>
            <a:r>
              <a:rPr lang="en-GB" sz="1200" dirty="0">
                <a:effectLst/>
                <a:latin typeface="Times New Roman"/>
                <a:ea typeface="Times New Roman"/>
                <a:cs typeface="Times New Roman"/>
              </a:rPr>
              <a:t>Assembly Government (WAG), Department for Children, Education and Lifelong Learning Skills. (</a:t>
            </a:r>
            <a:r>
              <a:rPr lang="en-GB" sz="1200" dirty="0" smtClean="0">
                <a:effectLst/>
                <a:latin typeface="Times New Roman"/>
                <a:ea typeface="Times New Roman"/>
                <a:cs typeface="Times New Roman"/>
              </a:rPr>
              <a:t>2008) </a:t>
            </a:r>
            <a:r>
              <a:rPr lang="en-GB" sz="1200" i="1" dirty="0">
                <a:effectLst/>
                <a:latin typeface="Times New Roman"/>
                <a:ea typeface="Times New Roman"/>
                <a:cs typeface="Times New Roman"/>
              </a:rPr>
              <a:t>Learning and teaching Pedagogy.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3"/>
              </a:rPr>
              <a:t>http://learning.gov.wales/docs/learningwales/publications/130212ltpedagogyen.pdf</a:t>
            </a:r>
            <a:r>
              <a:rPr lang="en-GB" sz="1200" u="sng"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30</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200" dirty="0" smtClean="0">
              <a:solidFill>
                <a:srgbClr val="000000"/>
              </a:solidFill>
              <a:latin typeface="Times New Roman"/>
              <a:ea typeface="Times New Roman"/>
              <a:cs typeface="Times New Roman"/>
            </a:endParaRPr>
          </a:p>
          <a:p>
            <a:pPr algn="just">
              <a:lnSpc>
                <a:spcPct val="150000"/>
              </a:lnSpc>
              <a:spcAft>
                <a:spcPts val="0"/>
              </a:spcAft>
            </a:pPr>
            <a:r>
              <a:rPr lang="en-GB" sz="1200" kern="1200" dirty="0" smtClean="0">
                <a:solidFill>
                  <a:srgbClr val="000000"/>
                </a:solidFill>
                <a:effectLst/>
                <a:latin typeface="Times New Roman"/>
                <a:ea typeface="Times New Roman"/>
                <a:cs typeface="Times New Roman"/>
              </a:rPr>
              <a:t>Welsh </a:t>
            </a:r>
            <a:r>
              <a:rPr lang="en-GB" sz="1200" kern="1200" dirty="0">
                <a:solidFill>
                  <a:srgbClr val="000000"/>
                </a:solidFill>
                <a:effectLst/>
                <a:latin typeface="Times New Roman"/>
                <a:ea typeface="Times New Roman"/>
                <a:cs typeface="Times New Roman"/>
              </a:rPr>
              <a:t>Assembly Government. (</a:t>
            </a:r>
            <a:r>
              <a:rPr lang="en-GB" sz="1200" kern="1200" dirty="0" smtClean="0">
                <a:solidFill>
                  <a:srgbClr val="000000"/>
                </a:solidFill>
                <a:effectLst/>
                <a:latin typeface="Times New Roman"/>
                <a:ea typeface="Times New Roman"/>
                <a:cs typeface="Times New Roman"/>
              </a:rPr>
              <a:t>2015) </a:t>
            </a:r>
            <a:r>
              <a:rPr lang="en-GB" sz="1200" i="1" kern="1200" dirty="0">
                <a:solidFill>
                  <a:srgbClr val="000000"/>
                </a:solidFill>
                <a:effectLst/>
                <a:latin typeface="Times New Roman"/>
                <a:ea typeface="Times New Roman"/>
                <a:cs typeface="Times New Roman"/>
              </a:rPr>
              <a:t>Foundation Phase Profile handbook. </a:t>
            </a:r>
            <a:r>
              <a:rPr lang="en-GB" sz="1200" kern="1200" dirty="0">
                <a:solidFill>
                  <a:srgbClr val="000000"/>
                </a:solidFill>
                <a:effectLst/>
                <a:latin typeface="Times New Roman"/>
                <a:ea typeface="Times New Roman"/>
                <a:cs typeface="Times New Roman"/>
              </a:rPr>
              <a:t>Available at: </a:t>
            </a:r>
            <a:r>
              <a:rPr lang="en-GB" sz="1200" dirty="0">
                <a:effectLst/>
                <a:latin typeface="Times New Roman"/>
                <a:ea typeface="Times New Roman"/>
                <a:cs typeface="Times New Roman"/>
                <a:hlinkClick r:id="rId10"/>
              </a:rPr>
              <a:t>https://beta.gov.wales/sites/default/files/publications/2018-02/foundation-phase-framework-revised-2015.pdf</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28</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nSpc>
                <a:spcPct val="115000"/>
              </a:lnSpc>
              <a:spcAft>
                <a:spcPts val="1000"/>
              </a:spcAft>
            </a:pPr>
            <a:r>
              <a:rPr lang="en-GB" sz="1100" dirty="0">
                <a:effectLst/>
                <a:latin typeface="Calibri"/>
                <a:ea typeface="Calibri"/>
                <a:cs typeface="Times New Roman"/>
              </a:rPr>
              <a:t> </a:t>
            </a:r>
          </a:p>
        </p:txBody>
      </p:sp>
      <p:sp>
        <p:nvSpPr>
          <p:cNvPr id="3" name="TextBox 2"/>
          <p:cNvSpPr txBox="1"/>
          <p:nvPr/>
        </p:nvSpPr>
        <p:spPr>
          <a:xfrm>
            <a:off x="4797152" y="-571632"/>
            <a:ext cx="2160240" cy="253916"/>
          </a:xfrm>
          <a:prstGeom prst="rect">
            <a:avLst/>
          </a:prstGeom>
          <a:noFill/>
        </p:spPr>
        <p:txBody>
          <a:bodyPr wrap="square" rtlCol="0">
            <a:spAutoFit/>
          </a:bodyPr>
          <a:lstStyle/>
          <a:p>
            <a:r>
              <a:rPr lang="en-GB" sz="1050" b="1" dirty="0" smtClean="0">
                <a:latin typeface="Times New Roman" panose="02020603050405020304" pitchFamily="18" charset="0"/>
                <a:cs typeface="Times New Roman" panose="02020603050405020304" pitchFamily="18" charset="0"/>
              </a:rPr>
              <a:t>EAEE4002C 1804342</a:t>
            </a:r>
            <a:endParaRPr lang="en-GB" sz="105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19726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6632" y="971600"/>
            <a:ext cx="6552728" cy="738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477017" y="251520"/>
            <a:ext cx="2160240" cy="253916"/>
          </a:xfrm>
          <a:prstGeom prst="rect">
            <a:avLst/>
          </a:prstGeom>
          <a:noFill/>
        </p:spPr>
        <p:txBody>
          <a:bodyPr wrap="square" rtlCol="0">
            <a:spAutoFit/>
          </a:bodyPr>
          <a:lstStyle/>
          <a:p>
            <a:r>
              <a:rPr lang="en-GB" sz="1050" b="1" dirty="0" smtClean="0">
                <a:latin typeface="Times New Roman" panose="02020603050405020304" pitchFamily="18" charset="0"/>
                <a:cs typeface="Times New Roman" panose="02020603050405020304" pitchFamily="18" charset="0"/>
              </a:rPr>
              <a:t>EAEE4002C 1804342</a:t>
            </a:r>
            <a:endParaRPr lang="en-GB" sz="105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875505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758</TotalTime>
  <Words>1540</Words>
  <Application>Microsoft Office PowerPoint</Application>
  <PresentationFormat>On-screen Show (4:3)</PresentationFormat>
  <Paragraphs>191</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Zara</dc:creator>
  <cp:lastModifiedBy>Zara</cp:lastModifiedBy>
  <cp:revision>44</cp:revision>
  <dcterms:created xsi:type="dcterms:W3CDTF">2018-10-31T13:08:40Z</dcterms:created>
  <dcterms:modified xsi:type="dcterms:W3CDTF">2018-11-01T21:37:43Z</dcterms:modified>
</cp:coreProperties>
</file>