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2" r:id="rId4"/>
    <p:sldId id="259" r:id="rId5"/>
    <p:sldId id="278" r:id="rId6"/>
    <p:sldId id="279" r:id="rId7"/>
    <p:sldId id="280" r:id="rId8"/>
    <p:sldId id="275" r:id="rId9"/>
    <p:sldId id="284" r:id="rId10"/>
    <p:sldId id="298" r:id="rId11"/>
    <p:sldId id="285" r:id="rId12"/>
    <p:sldId id="289" r:id="rId13"/>
    <p:sldId id="286" r:id="rId14"/>
    <p:sldId id="299" r:id="rId15"/>
    <p:sldId id="287" r:id="rId16"/>
    <p:sldId id="296" r:id="rId17"/>
    <p:sldId id="290" r:id="rId18"/>
    <p:sldId id="291" r:id="rId19"/>
    <p:sldId id="292" r:id="rId20"/>
    <p:sldId id="301" r:id="rId21"/>
    <p:sldId id="293" r:id="rId22"/>
    <p:sldId id="288" r:id="rId23"/>
    <p:sldId id="295" r:id="rId24"/>
    <p:sldId id="294" r:id="rId25"/>
    <p:sldId id="300" r:id="rId26"/>
    <p:sldId id="297"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F2E"/>
    <a:srgbClr val="000066"/>
    <a:srgbClr val="003399"/>
    <a:srgbClr val="F3F3F1"/>
    <a:srgbClr val="EBF0F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2" autoAdjust="0"/>
    <p:restoredTop sz="93447" autoAdjust="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2270B-42D1-3C38-D393-92C5D2A5FE0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7B67720-ECE7-1F40-7160-E87A0BCB2F5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4B1F75E-D165-6E60-250A-12EAE9838991}"/>
              </a:ext>
            </a:extLst>
          </p:cNvPr>
          <p:cNvSpPr>
            <a:spLocks noGrp="1"/>
          </p:cNvSpPr>
          <p:nvPr>
            <p:ph type="dt" sz="half" idx="10"/>
          </p:nvPr>
        </p:nvSpPr>
        <p:spPr/>
        <p:txBody>
          <a:bodyPr/>
          <a:lstStyle/>
          <a:p>
            <a:fld id="{86C40129-683B-416D-A10F-6DC685A8FA48}" type="datetimeFigureOut">
              <a:rPr lang="en-GB" smtClean="0"/>
              <a:t>01/04/2025</a:t>
            </a:fld>
            <a:endParaRPr lang="en-GB"/>
          </a:p>
        </p:txBody>
      </p:sp>
      <p:sp>
        <p:nvSpPr>
          <p:cNvPr id="5" name="Footer Placeholder 4">
            <a:extLst>
              <a:ext uri="{FF2B5EF4-FFF2-40B4-BE49-F238E27FC236}">
                <a16:creationId xmlns:a16="http://schemas.microsoft.com/office/drawing/2014/main" id="{E7FA59C6-FD17-2309-96C6-34DBDD8DA8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08AC8C-50EB-DB54-17DC-1001D8364BCA}"/>
              </a:ext>
            </a:extLst>
          </p:cNvPr>
          <p:cNvSpPr>
            <a:spLocks noGrp="1"/>
          </p:cNvSpPr>
          <p:nvPr>
            <p:ph type="sldNum" sz="quarter" idx="12"/>
          </p:nvPr>
        </p:nvSpPr>
        <p:spPr/>
        <p:txBody>
          <a:bodyPr/>
          <a:lstStyle/>
          <a:p>
            <a:fld id="{0DBBACB0-80FA-4A99-8321-CD0806FACAB5}" type="slidenum">
              <a:rPr lang="en-GB" smtClean="0"/>
              <a:t>‹#›</a:t>
            </a:fld>
            <a:endParaRPr lang="en-GB"/>
          </a:p>
        </p:txBody>
      </p:sp>
    </p:spTree>
    <p:extLst>
      <p:ext uri="{BB962C8B-B14F-4D97-AF65-F5344CB8AC3E}">
        <p14:creationId xmlns:p14="http://schemas.microsoft.com/office/powerpoint/2010/main" val="7831520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44211-0B8F-9D4D-248E-E10139039AB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6C684CF-B3E1-6B0E-807A-B1CBF3598F2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24FC4F-D186-77A2-380A-05D0F951DC00}"/>
              </a:ext>
            </a:extLst>
          </p:cNvPr>
          <p:cNvSpPr>
            <a:spLocks noGrp="1"/>
          </p:cNvSpPr>
          <p:nvPr>
            <p:ph type="dt" sz="half" idx="10"/>
          </p:nvPr>
        </p:nvSpPr>
        <p:spPr/>
        <p:txBody>
          <a:bodyPr/>
          <a:lstStyle/>
          <a:p>
            <a:fld id="{86C40129-683B-416D-A10F-6DC685A8FA48}" type="datetimeFigureOut">
              <a:rPr lang="en-GB" smtClean="0"/>
              <a:t>01/04/2025</a:t>
            </a:fld>
            <a:endParaRPr lang="en-GB"/>
          </a:p>
        </p:txBody>
      </p:sp>
      <p:sp>
        <p:nvSpPr>
          <p:cNvPr id="5" name="Footer Placeholder 4">
            <a:extLst>
              <a:ext uri="{FF2B5EF4-FFF2-40B4-BE49-F238E27FC236}">
                <a16:creationId xmlns:a16="http://schemas.microsoft.com/office/drawing/2014/main" id="{DCEB438E-D8CF-B5EE-92BF-FF6A71030D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2F710A-4FCD-DD44-46E9-B15E5224212F}"/>
              </a:ext>
            </a:extLst>
          </p:cNvPr>
          <p:cNvSpPr>
            <a:spLocks noGrp="1"/>
          </p:cNvSpPr>
          <p:nvPr>
            <p:ph type="sldNum" sz="quarter" idx="12"/>
          </p:nvPr>
        </p:nvSpPr>
        <p:spPr/>
        <p:txBody>
          <a:bodyPr/>
          <a:lstStyle/>
          <a:p>
            <a:fld id="{0DBBACB0-80FA-4A99-8321-CD0806FACAB5}" type="slidenum">
              <a:rPr lang="en-GB" smtClean="0"/>
              <a:t>‹#›</a:t>
            </a:fld>
            <a:endParaRPr lang="en-GB"/>
          </a:p>
        </p:txBody>
      </p:sp>
    </p:spTree>
    <p:extLst>
      <p:ext uri="{BB962C8B-B14F-4D97-AF65-F5344CB8AC3E}">
        <p14:creationId xmlns:p14="http://schemas.microsoft.com/office/powerpoint/2010/main" val="13701068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5EE02-9F18-8721-E303-F2A12783D4A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5C2FFD3-F40E-A8D1-B67D-89AF10274BE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127A3CF-6B03-01C4-0B95-C12612EA44B0}"/>
              </a:ext>
            </a:extLst>
          </p:cNvPr>
          <p:cNvSpPr>
            <a:spLocks noGrp="1"/>
          </p:cNvSpPr>
          <p:nvPr>
            <p:ph type="dt" sz="half" idx="10"/>
          </p:nvPr>
        </p:nvSpPr>
        <p:spPr/>
        <p:txBody>
          <a:bodyPr/>
          <a:lstStyle/>
          <a:p>
            <a:fld id="{86C40129-683B-416D-A10F-6DC685A8FA48}" type="datetimeFigureOut">
              <a:rPr lang="en-GB" smtClean="0"/>
              <a:t>01/04/2025</a:t>
            </a:fld>
            <a:endParaRPr lang="en-GB"/>
          </a:p>
        </p:txBody>
      </p:sp>
      <p:sp>
        <p:nvSpPr>
          <p:cNvPr id="5" name="Footer Placeholder 4">
            <a:extLst>
              <a:ext uri="{FF2B5EF4-FFF2-40B4-BE49-F238E27FC236}">
                <a16:creationId xmlns:a16="http://schemas.microsoft.com/office/drawing/2014/main" id="{EB843BCD-9CBA-DE21-6EFF-48C01A32A4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A74730-69B0-0AA2-86B5-37AC9F7940D6}"/>
              </a:ext>
            </a:extLst>
          </p:cNvPr>
          <p:cNvSpPr>
            <a:spLocks noGrp="1"/>
          </p:cNvSpPr>
          <p:nvPr>
            <p:ph type="sldNum" sz="quarter" idx="12"/>
          </p:nvPr>
        </p:nvSpPr>
        <p:spPr/>
        <p:txBody>
          <a:bodyPr/>
          <a:lstStyle/>
          <a:p>
            <a:fld id="{0DBBACB0-80FA-4A99-8321-CD0806FACAB5}" type="slidenum">
              <a:rPr lang="en-GB" smtClean="0"/>
              <a:t>‹#›</a:t>
            </a:fld>
            <a:endParaRPr lang="en-GB"/>
          </a:p>
        </p:txBody>
      </p:sp>
    </p:spTree>
    <p:extLst>
      <p:ext uri="{BB962C8B-B14F-4D97-AF65-F5344CB8AC3E}">
        <p14:creationId xmlns:p14="http://schemas.microsoft.com/office/powerpoint/2010/main" val="27867096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269BFF-0955-3801-4F12-AEBE9140107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C02156D-ED1C-B97E-E99D-038BF80AE17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1414F7E-5013-C5B5-B122-3926508F2D7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EFEDA0E-FE85-D165-8955-7FCDAE095D80}"/>
              </a:ext>
            </a:extLst>
          </p:cNvPr>
          <p:cNvSpPr>
            <a:spLocks noGrp="1"/>
          </p:cNvSpPr>
          <p:nvPr>
            <p:ph type="dt" sz="half" idx="10"/>
          </p:nvPr>
        </p:nvSpPr>
        <p:spPr/>
        <p:txBody>
          <a:bodyPr/>
          <a:lstStyle/>
          <a:p>
            <a:fld id="{86C40129-683B-416D-A10F-6DC685A8FA48}" type="datetimeFigureOut">
              <a:rPr lang="en-GB" smtClean="0"/>
              <a:t>01/04/2025</a:t>
            </a:fld>
            <a:endParaRPr lang="en-GB"/>
          </a:p>
        </p:txBody>
      </p:sp>
      <p:sp>
        <p:nvSpPr>
          <p:cNvPr id="6" name="Footer Placeholder 5">
            <a:extLst>
              <a:ext uri="{FF2B5EF4-FFF2-40B4-BE49-F238E27FC236}">
                <a16:creationId xmlns:a16="http://schemas.microsoft.com/office/drawing/2014/main" id="{72457D65-1E70-AC7A-4C31-B35999CB07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545D6A-19C7-2F1E-F5C1-CA959F61712B}"/>
              </a:ext>
            </a:extLst>
          </p:cNvPr>
          <p:cNvSpPr>
            <a:spLocks noGrp="1"/>
          </p:cNvSpPr>
          <p:nvPr>
            <p:ph type="sldNum" sz="quarter" idx="12"/>
          </p:nvPr>
        </p:nvSpPr>
        <p:spPr/>
        <p:txBody>
          <a:bodyPr/>
          <a:lstStyle/>
          <a:p>
            <a:fld id="{0DBBACB0-80FA-4A99-8321-CD0806FACAB5}" type="slidenum">
              <a:rPr lang="en-GB" smtClean="0"/>
              <a:t>‹#›</a:t>
            </a:fld>
            <a:endParaRPr lang="en-GB"/>
          </a:p>
        </p:txBody>
      </p:sp>
    </p:spTree>
    <p:extLst>
      <p:ext uri="{BB962C8B-B14F-4D97-AF65-F5344CB8AC3E}">
        <p14:creationId xmlns:p14="http://schemas.microsoft.com/office/powerpoint/2010/main" val="2150916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37A20-4040-19C6-036D-D941F45BB76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0F331AD-8C31-C9E3-CC37-8631616AD49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7B29ADC-02AC-40A3-776B-00157F7BD23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52C69BC-7841-0AA2-C347-126C3C96CE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CC251FE-82E3-4856-F6B6-6158A94FCAA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8783107-FA5B-9C2C-7F76-29C3AD66C419}"/>
              </a:ext>
            </a:extLst>
          </p:cNvPr>
          <p:cNvSpPr>
            <a:spLocks noGrp="1"/>
          </p:cNvSpPr>
          <p:nvPr>
            <p:ph type="dt" sz="half" idx="10"/>
          </p:nvPr>
        </p:nvSpPr>
        <p:spPr/>
        <p:txBody>
          <a:bodyPr/>
          <a:lstStyle/>
          <a:p>
            <a:fld id="{86C40129-683B-416D-A10F-6DC685A8FA48}" type="datetimeFigureOut">
              <a:rPr lang="en-GB" smtClean="0"/>
              <a:t>01/04/2025</a:t>
            </a:fld>
            <a:endParaRPr lang="en-GB"/>
          </a:p>
        </p:txBody>
      </p:sp>
      <p:sp>
        <p:nvSpPr>
          <p:cNvPr id="8" name="Footer Placeholder 7">
            <a:extLst>
              <a:ext uri="{FF2B5EF4-FFF2-40B4-BE49-F238E27FC236}">
                <a16:creationId xmlns:a16="http://schemas.microsoft.com/office/drawing/2014/main" id="{16DF6B3E-4BC0-35FA-E2D0-BA4F3957826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CC005C2-4EC5-66D5-15B1-EB1618B1052F}"/>
              </a:ext>
            </a:extLst>
          </p:cNvPr>
          <p:cNvSpPr>
            <a:spLocks noGrp="1"/>
          </p:cNvSpPr>
          <p:nvPr>
            <p:ph type="sldNum" sz="quarter" idx="12"/>
          </p:nvPr>
        </p:nvSpPr>
        <p:spPr/>
        <p:txBody>
          <a:bodyPr/>
          <a:lstStyle/>
          <a:p>
            <a:fld id="{0DBBACB0-80FA-4A99-8321-CD0806FACAB5}" type="slidenum">
              <a:rPr lang="en-GB" smtClean="0"/>
              <a:t>‹#›</a:t>
            </a:fld>
            <a:endParaRPr lang="en-GB"/>
          </a:p>
        </p:txBody>
      </p:sp>
    </p:spTree>
    <p:extLst>
      <p:ext uri="{BB962C8B-B14F-4D97-AF65-F5344CB8AC3E}">
        <p14:creationId xmlns:p14="http://schemas.microsoft.com/office/powerpoint/2010/main" val="13964892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0E2793-C7F5-6173-96DE-B426A0B1FB3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4E533EA-692F-6285-3113-215646119297}"/>
              </a:ext>
            </a:extLst>
          </p:cNvPr>
          <p:cNvSpPr>
            <a:spLocks noGrp="1"/>
          </p:cNvSpPr>
          <p:nvPr>
            <p:ph type="dt" sz="half" idx="10"/>
          </p:nvPr>
        </p:nvSpPr>
        <p:spPr/>
        <p:txBody>
          <a:bodyPr/>
          <a:lstStyle/>
          <a:p>
            <a:fld id="{86C40129-683B-416D-A10F-6DC685A8FA48}" type="datetimeFigureOut">
              <a:rPr lang="en-GB" smtClean="0"/>
              <a:t>01/04/2025</a:t>
            </a:fld>
            <a:endParaRPr lang="en-GB"/>
          </a:p>
        </p:txBody>
      </p:sp>
      <p:sp>
        <p:nvSpPr>
          <p:cNvPr id="4" name="Footer Placeholder 3">
            <a:extLst>
              <a:ext uri="{FF2B5EF4-FFF2-40B4-BE49-F238E27FC236}">
                <a16:creationId xmlns:a16="http://schemas.microsoft.com/office/drawing/2014/main" id="{D5F64942-711F-73E1-E624-172DF81BA93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54BCE1A-2AAD-3D9E-E55B-6C35FD605F30}"/>
              </a:ext>
            </a:extLst>
          </p:cNvPr>
          <p:cNvSpPr>
            <a:spLocks noGrp="1"/>
          </p:cNvSpPr>
          <p:nvPr>
            <p:ph type="sldNum" sz="quarter" idx="12"/>
          </p:nvPr>
        </p:nvSpPr>
        <p:spPr/>
        <p:txBody>
          <a:bodyPr/>
          <a:lstStyle/>
          <a:p>
            <a:fld id="{0DBBACB0-80FA-4A99-8321-CD0806FACAB5}" type="slidenum">
              <a:rPr lang="en-GB" smtClean="0"/>
              <a:t>‹#›</a:t>
            </a:fld>
            <a:endParaRPr lang="en-GB"/>
          </a:p>
        </p:txBody>
      </p:sp>
    </p:spTree>
    <p:extLst>
      <p:ext uri="{BB962C8B-B14F-4D97-AF65-F5344CB8AC3E}">
        <p14:creationId xmlns:p14="http://schemas.microsoft.com/office/powerpoint/2010/main" val="29020718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5DF6825-450E-6DC4-6F54-044B94E3B0A3}"/>
              </a:ext>
            </a:extLst>
          </p:cNvPr>
          <p:cNvSpPr>
            <a:spLocks noGrp="1"/>
          </p:cNvSpPr>
          <p:nvPr>
            <p:ph type="dt" sz="half" idx="10"/>
          </p:nvPr>
        </p:nvSpPr>
        <p:spPr/>
        <p:txBody>
          <a:bodyPr/>
          <a:lstStyle/>
          <a:p>
            <a:fld id="{86C40129-683B-416D-A10F-6DC685A8FA48}" type="datetimeFigureOut">
              <a:rPr lang="en-GB" smtClean="0"/>
              <a:t>01/04/2025</a:t>
            </a:fld>
            <a:endParaRPr lang="en-GB"/>
          </a:p>
        </p:txBody>
      </p:sp>
      <p:sp>
        <p:nvSpPr>
          <p:cNvPr id="3" name="Footer Placeholder 2">
            <a:extLst>
              <a:ext uri="{FF2B5EF4-FFF2-40B4-BE49-F238E27FC236}">
                <a16:creationId xmlns:a16="http://schemas.microsoft.com/office/drawing/2014/main" id="{094B3679-73C9-5001-152B-4A58D701EB2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35DE9C3-F75E-3A0E-98A7-CFF4C7EC3C75}"/>
              </a:ext>
            </a:extLst>
          </p:cNvPr>
          <p:cNvSpPr>
            <a:spLocks noGrp="1"/>
          </p:cNvSpPr>
          <p:nvPr>
            <p:ph type="sldNum" sz="quarter" idx="12"/>
          </p:nvPr>
        </p:nvSpPr>
        <p:spPr/>
        <p:txBody>
          <a:bodyPr/>
          <a:lstStyle/>
          <a:p>
            <a:fld id="{0DBBACB0-80FA-4A99-8321-CD0806FACAB5}" type="slidenum">
              <a:rPr lang="en-GB" smtClean="0"/>
              <a:t>‹#›</a:t>
            </a:fld>
            <a:endParaRPr lang="en-GB"/>
          </a:p>
        </p:txBody>
      </p:sp>
    </p:spTree>
    <p:extLst>
      <p:ext uri="{BB962C8B-B14F-4D97-AF65-F5344CB8AC3E}">
        <p14:creationId xmlns:p14="http://schemas.microsoft.com/office/powerpoint/2010/main" val="26645168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54701-C5B1-5EFF-FF18-EFD42EE3B1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378635C-147B-4E4D-302C-AAD11035BCF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ACC1F52-5D3F-088B-4DE4-EB1F55CF87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FB55542-8209-1E3E-8381-A07A86016812}"/>
              </a:ext>
            </a:extLst>
          </p:cNvPr>
          <p:cNvSpPr>
            <a:spLocks noGrp="1"/>
          </p:cNvSpPr>
          <p:nvPr>
            <p:ph type="dt" sz="half" idx="10"/>
          </p:nvPr>
        </p:nvSpPr>
        <p:spPr/>
        <p:txBody>
          <a:bodyPr/>
          <a:lstStyle/>
          <a:p>
            <a:fld id="{86C40129-683B-416D-A10F-6DC685A8FA48}" type="datetimeFigureOut">
              <a:rPr lang="en-GB" smtClean="0"/>
              <a:t>01/04/2025</a:t>
            </a:fld>
            <a:endParaRPr lang="en-GB"/>
          </a:p>
        </p:txBody>
      </p:sp>
      <p:sp>
        <p:nvSpPr>
          <p:cNvPr id="6" name="Footer Placeholder 5">
            <a:extLst>
              <a:ext uri="{FF2B5EF4-FFF2-40B4-BE49-F238E27FC236}">
                <a16:creationId xmlns:a16="http://schemas.microsoft.com/office/drawing/2014/main" id="{C0F8CF7C-E49F-BE2F-5754-9A099B0571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3578E2-D305-4DF4-26E2-16B17490AAD5}"/>
              </a:ext>
            </a:extLst>
          </p:cNvPr>
          <p:cNvSpPr>
            <a:spLocks noGrp="1"/>
          </p:cNvSpPr>
          <p:nvPr>
            <p:ph type="sldNum" sz="quarter" idx="12"/>
          </p:nvPr>
        </p:nvSpPr>
        <p:spPr/>
        <p:txBody>
          <a:bodyPr/>
          <a:lstStyle/>
          <a:p>
            <a:fld id="{0DBBACB0-80FA-4A99-8321-CD0806FACAB5}" type="slidenum">
              <a:rPr lang="en-GB" smtClean="0"/>
              <a:t>‹#›</a:t>
            </a:fld>
            <a:endParaRPr lang="en-GB"/>
          </a:p>
        </p:txBody>
      </p:sp>
    </p:spTree>
    <p:extLst>
      <p:ext uri="{BB962C8B-B14F-4D97-AF65-F5344CB8AC3E}">
        <p14:creationId xmlns:p14="http://schemas.microsoft.com/office/powerpoint/2010/main" val="20987622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8ADBC-A17A-2681-6825-A8AF597210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5071D3E-AF7B-6562-D699-55C60D5BEB1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2B81B55-E82C-9D88-DB86-BC973C0B3E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34AAC5E-E16A-44E0-F228-D6DBF566613E}"/>
              </a:ext>
            </a:extLst>
          </p:cNvPr>
          <p:cNvSpPr>
            <a:spLocks noGrp="1"/>
          </p:cNvSpPr>
          <p:nvPr>
            <p:ph type="dt" sz="half" idx="10"/>
          </p:nvPr>
        </p:nvSpPr>
        <p:spPr/>
        <p:txBody>
          <a:bodyPr/>
          <a:lstStyle/>
          <a:p>
            <a:fld id="{86C40129-683B-416D-A10F-6DC685A8FA48}" type="datetimeFigureOut">
              <a:rPr lang="en-GB" smtClean="0"/>
              <a:t>01/04/2025</a:t>
            </a:fld>
            <a:endParaRPr lang="en-GB"/>
          </a:p>
        </p:txBody>
      </p:sp>
      <p:sp>
        <p:nvSpPr>
          <p:cNvPr id="6" name="Footer Placeholder 5">
            <a:extLst>
              <a:ext uri="{FF2B5EF4-FFF2-40B4-BE49-F238E27FC236}">
                <a16:creationId xmlns:a16="http://schemas.microsoft.com/office/drawing/2014/main" id="{56A17337-59AB-86DB-ACDE-531CA43BF3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D1C5436-1B52-FF14-9F6E-47981FB5105A}"/>
              </a:ext>
            </a:extLst>
          </p:cNvPr>
          <p:cNvSpPr>
            <a:spLocks noGrp="1"/>
          </p:cNvSpPr>
          <p:nvPr>
            <p:ph type="sldNum" sz="quarter" idx="12"/>
          </p:nvPr>
        </p:nvSpPr>
        <p:spPr/>
        <p:txBody>
          <a:bodyPr/>
          <a:lstStyle/>
          <a:p>
            <a:fld id="{0DBBACB0-80FA-4A99-8321-CD0806FACAB5}" type="slidenum">
              <a:rPr lang="en-GB" smtClean="0"/>
              <a:t>‹#›</a:t>
            </a:fld>
            <a:endParaRPr lang="en-GB"/>
          </a:p>
        </p:txBody>
      </p:sp>
    </p:spTree>
    <p:extLst>
      <p:ext uri="{BB962C8B-B14F-4D97-AF65-F5344CB8AC3E}">
        <p14:creationId xmlns:p14="http://schemas.microsoft.com/office/powerpoint/2010/main" val="3635488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43E8C-6CC7-EC00-1CF0-0164D0DD6CB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2D3E92D-83AE-C748-CC7E-D111D38D556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9113ED-9757-983E-E131-199C4F21F5F3}"/>
              </a:ext>
            </a:extLst>
          </p:cNvPr>
          <p:cNvSpPr>
            <a:spLocks noGrp="1"/>
          </p:cNvSpPr>
          <p:nvPr>
            <p:ph type="dt" sz="half" idx="10"/>
          </p:nvPr>
        </p:nvSpPr>
        <p:spPr/>
        <p:txBody>
          <a:bodyPr/>
          <a:lstStyle/>
          <a:p>
            <a:fld id="{86C40129-683B-416D-A10F-6DC685A8FA48}" type="datetimeFigureOut">
              <a:rPr lang="en-GB" smtClean="0"/>
              <a:t>01/04/2025</a:t>
            </a:fld>
            <a:endParaRPr lang="en-GB"/>
          </a:p>
        </p:txBody>
      </p:sp>
      <p:sp>
        <p:nvSpPr>
          <p:cNvPr id="5" name="Footer Placeholder 4">
            <a:extLst>
              <a:ext uri="{FF2B5EF4-FFF2-40B4-BE49-F238E27FC236}">
                <a16:creationId xmlns:a16="http://schemas.microsoft.com/office/drawing/2014/main" id="{D4FB4450-A23B-4BB5-12E7-4EA747B4F6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26C81E-83E9-927B-4021-DAC0702128A2}"/>
              </a:ext>
            </a:extLst>
          </p:cNvPr>
          <p:cNvSpPr>
            <a:spLocks noGrp="1"/>
          </p:cNvSpPr>
          <p:nvPr>
            <p:ph type="sldNum" sz="quarter" idx="12"/>
          </p:nvPr>
        </p:nvSpPr>
        <p:spPr/>
        <p:txBody>
          <a:bodyPr/>
          <a:lstStyle/>
          <a:p>
            <a:fld id="{0DBBACB0-80FA-4A99-8321-CD0806FACAB5}" type="slidenum">
              <a:rPr lang="en-GB" smtClean="0"/>
              <a:t>‹#›</a:t>
            </a:fld>
            <a:endParaRPr lang="en-GB"/>
          </a:p>
        </p:txBody>
      </p:sp>
    </p:spTree>
    <p:extLst>
      <p:ext uri="{BB962C8B-B14F-4D97-AF65-F5344CB8AC3E}">
        <p14:creationId xmlns:p14="http://schemas.microsoft.com/office/powerpoint/2010/main" val="28473423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1133AE7-4C73-DAB0-145B-F56D8F2EB05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D91EB4-B0D6-FDCF-62A2-0C4AABA00F4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59A607-9341-80E3-CF82-96B6B22B79CF}"/>
              </a:ext>
            </a:extLst>
          </p:cNvPr>
          <p:cNvSpPr>
            <a:spLocks noGrp="1"/>
          </p:cNvSpPr>
          <p:nvPr>
            <p:ph type="dt" sz="half" idx="10"/>
          </p:nvPr>
        </p:nvSpPr>
        <p:spPr/>
        <p:txBody>
          <a:bodyPr/>
          <a:lstStyle/>
          <a:p>
            <a:fld id="{86C40129-683B-416D-A10F-6DC685A8FA48}" type="datetimeFigureOut">
              <a:rPr lang="en-GB" smtClean="0"/>
              <a:t>01/04/2025</a:t>
            </a:fld>
            <a:endParaRPr lang="en-GB"/>
          </a:p>
        </p:txBody>
      </p:sp>
      <p:sp>
        <p:nvSpPr>
          <p:cNvPr id="5" name="Footer Placeholder 4">
            <a:extLst>
              <a:ext uri="{FF2B5EF4-FFF2-40B4-BE49-F238E27FC236}">
                <a16:creationId xmlns:a16="http://schemas.microsoft.com/office/drawing/2014/main" id="{168BA930-F60D-BF7E-99F7-04C4AD4EF8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A6B4E5-B8E7-5225-1708-0B661D5865E1}"/>
              </a:ext>
            </a:extLst>
          </p:cNvPr>
          <p:cNvSpPr>
            <a:spLocks noGrp="1"/>
          </p:cNvSpPr>
          <p:nvPr>
            <p:ph type="sldNum" sz="quarter" idx="12"/>
          </p:nvPr>
        </p:nvSpPr>
        <p:spPr/>
        <p:txBody>
          <a:bodyPr/>
          <a:lstStyle/>
          <a:p>
            <a:fld id="{0DBBACB0-80FA-4A99-8321-CD0806FACAB5}" type="slidenum">
              <a:rPr lang="en-GB" smtClean="0"/>
              <a:t>‹#›</a:t>
            </a:fld>
            <a:endParaRPr lang="en-GB"/>
          </a:p>
        </p:txBody>
      </p:sp>
    </p:spTree>
    <p:extLst>
      <p:ext uri="{BB962C8B-B14F-4D97-AF65-F5344CB8AC3E}">
        <p14:creationId xmlns:p14="http://schemas.microsoft.com/office/powerpoint/2010/main" val="3869453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F2E"/>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FE59285-18CF-357F-37C9-EAC0656841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7C8A8B-0C81-2F81-ABBE-504E8291E6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B9D8E05-3AE2-2E34-C002-1DF896F3BBB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C40129-683B-416D-A10F-6DC685A8FA48}" type="datetimeFigureOut">
              <a:rPr lang="en-GB" smtClean="0"/>
              <a:t>01/04/2025</a:t>
            </a:fld>
            <a:endParaRPr lang="en-GB"/>
          </a:p>
        </p:txBody>
      </p:sp>
      <p:sp>
        <p:nvSpPr>
          <p:cNvPr id="5" name="Footer Placeholder 4">
            <a:extLst>
              <a:ext uri="{FF2B5EF4-FFF2-40B4-BE49-F238E27FC236}">
                <a16:creationId xmlns:a16="http://schemas.microsoft.com/office/drawing/2014/main" id="{BD55DB0E-62DC-1098-982E-01FF4ED19B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D03FC2F-0763-D8DB-BAC9-657E053A60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BBACB0-80FA-4A99-8321-CD0806FACAB5}" type="slidenum">
              <a:rPr lang="en-GB" smtClean="0"/>
              <a:t>‹#›</a:t>
            </a:fld>
            <a:endParaRPr lang="en-GB"/>
          </a:p>
        </p:txBody>
      </p:sp>
    </p:spTree>
    <p:extLst>
      <p:ext uri="{BB962C8B-B14F-4D97-AF65-F5344CB8AC3E}">
        <p14:creationId xmlns:p14="http://schemas.microsoft.com/office/powerpoint/2010/main" val="17214240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jp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 Id="rId5" Type="http://schemas.openxmlformats.org/officeDocument/2006/relationships/image" Target="../media/image13.jpg"/><Relationship Id="rId4" Type="http://schemas.openxmlformats.org/officeDocument/2006/relationships/image" Target="../media/image12.jpg"/></Relationships>
</file>

<file path=ppt/slides/_rels/slide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BBC11-6569-AB17-2CFF-922F37314C4A}"/>
              </a:ext>
            </a:extLst>
          </p:cNvPr>
          <p:cNvSpPr>
            <a:spLocks noGrp="1"/>
          </p:cNvSpPr>
          <p:nvPr>
            <p:ph type="ctrTitle"/>
          </p:nvPr>
        </p:nvSpPr>
        <p:spPr>
          <a:xfrm>
            <a:off x="1099457" y="327706"/>
            <a:ext cx="4452257" cy="2387600"/>
          </a:xfrm>
          <a:solidFill>
            <a:srgbClr val="000F2E"/>
          </a:solidFill>
        </p:spPr>
        <p:txBody>
          <a:bodyPr anchor="b">
            <a:normAutofit/>
          </a:bodyPr>
          <a:lstStyle/>
          <a:p>
            <a:r>
              <a:rPr lang="en-GB" sz="7200" dirty="0">
                <a:solidFill>
                  <a:schemeClr val="bg1"/>
                </a:solidFill>
              </a:rPr>
              <a:t>Creating Cromwell</a:t>
            </a:r>
          </a:p>
        </p:txBody>
      </p:sp>
      <p:sp>
        <p:nvSpPr>
          <p:cNvPr id="3" name="Subtitle 2">
            <a:extLst>
              <a:ext uri="{FF2B5EF4-FFF2-40B4-BE49-F238E27FC236}">
                <a16:creationId xmlns:a16="http://schemas.microsoft.com/office/drawing/2014/main" id="{5A811C33-CD00-29D0-CE6D-D10E1D6D1786}"/>
              </a:ext>
            </a:extLst>
          </p:cNvPr>
          <p:cNvSpPr>
            <a:spLocks noGrp="1"/>
          </p:cNvSpPr>
          <p:nvPr>
            <p:ph type="subTitle" idx="1"/>
          </p:nvPr>
        </p:nvSpPr>
        <p:spPr>
          <a:xfrm>
            <a:off x="718457" y="3429000"/>
            <a:ext cx="5377543" cy="1655762"/>
          </a:xfrm>
          <a:solidFill>
            <a:srgbClr val="000F2E"/>
          </a:solidFill>
        </p:spPr>
        <p:txBody>
          <a:bodyPr anchor="t">
            <a:normAutofit/>
          </a:bodyPr>
          <a:lstStyle/>
          <a:p>
            <a:r>
              <a:rPr lang="en-GB" dirty="0">
                <a:solidFill>
                  <a:schemeClr val="bg1"/>
                </a:solidFill>
              </a:rPr>
              <a:t>An analysis of the historical novel’s position and potentiality through a study of Hilary Mantel’s </a:t>
            </a:r>
            <a:r>
              <a:rPr lang="en-GB" i="1" dirty="0">
                <a:solidFill>
                  <a:schemeClr val="bg1"/>
                </a:solidFill>
              </a:rPr>
              <a:t>Wolf Hall </a:t>
            </a:r>
            <a:r>
              <a:rPr lang="en-GB" dirty="0">
                <a:solidFill>
                  <a:schemeClr val="bg1"/>
                </a:solidFill>
              </a:rPr>
              <a:t>trilogy</a:t>
            </a:r>
          </a:p>
        </p:txBody>
      </p:sp>
      <p:pic>
        <p:nvPicPr>
          <p:cNvPr id="5" name="Picture 4" descr="A person sitting at a table&#10;&#10;AI-generated content may be incorrect.">
            <a:extLst>
              <a:ext uri="{FF2B5EF4-FFF2-40B4-BE49-F238E27FC236}">
                <a16:creationId xmlns:a16="http://schemas.microsoft.com/office/drawing/2014/main" id="{B2E1959C-60FC-00FE-1B19-7BA7BE7C2E43}"/>
              </a:ext>
            </a:extLst>
          </p:cNvPr>
          <p:cNvPicPr>
            <a:picLocks noChangeAspect="1"/>
          </p:cNvPicPr>
          <p:nvPr/>
        </p:nvPicPr>
        <p:blipFill>
          <a:blip r:embed="rId2"/>
          <a:srcRect r="1" b="6273"/>
          <a:stretch/>
        </p:blipFill>
        <p:spPr>
          <a:xfrm>
            <a:off x="6096000" y="1571"/>
            <a:ext cx="6096000" cy="6856429"/>
          </a:xfrm>
          <a:prstGeom prst="rect">
            <a:avLst/>
          </a:prstGeom>
        </p:spPr>
      </p:pic>
    </p:spTree>
    <p:extLst>
      <p:ext uri="{BB962C8B-B14F-4D97-AF65-F5344CB8AC3E}">
        <p14:creationId xmlns:p14="http://schemas.microsoft.com/office/powerpoint/2010/main" val="2721720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77CD87-9404-2912-DC05-54AE218C4B52}"/>
              </a:ext>
            </a:extLst>
          </p:cNvPr>
          <p:cNvSpPr txBox="1"/>
          <p:nvPr/>
        </p:nvSpPr>
        <p:spPr>
          <a:xfrm>
            <a:off x="1885713" y="1133816"/>
            <a:ext cx="8420574" cy="4590368"/>
          </a:xfrm>
          <a:prstGeom prst="rect">
            <a:avLst/>
          </a:prstGeom>
        </p:spPr>
        <p:txBody>
          <a:bodyPr vert="horz" lIns="91440" tIns="45720" rIns="91440" bIns="45720" rtlCol="0" anchor="t">
            <a:normAutofit fontScale="92500" lnSpcReduction="10000"/>
          </a:bodyPr>
          <a:lstStyle/>
          <a:p>
            <a:pPr marL="457200" indent="-457200" algn="just">
              <a:lnSpc>
                <a:spcPct val="120000"/>
              </a:lnSpc>
              <a:buFont typeface="Arial" panose="020B0604020202020204" pitchFamily="34" charset="0"/>
              <a:buChar char="•"/>
            </a:pPr>
            <a:r>
              <a:rPr lang="en-US" sz="2600" dirty="0">
                <a:solidFill>
                  <a:schemeClr val="bg1"/>
                </a:solidFill>
              </a:rPr>
              <a:t>Mantel’s approach, techniques, and impact</a:t>
            </a:r>
            <a:endParaRPr lang="en-US" sz="2600" i="1" dirty="0">
              <a:solidFill>
                <a:schemeClr val="bg1"/>
              </a:solidFill>
            </a:endParaRPr>
          </a:p>
          <a:p>
            <a:pPr>
              <a:lnSpc>
                <a:spcPct val="120000"/>
              </a:lnSpc>
            </a:pPr>
            <a:endParaRPr lang="en-US" sz="2600" dirty="0">
              <a:solidFill>
                <a:schemeClr val="bg1"/>
              </a:solidFill>
            </a:endParaRPr>
          </a:p>
          <a:p>
            <a:pPr marL="457200" indent="-457200">
              <a:lnSpc>
                <a:spcPct val="120000"/>
              </a:lnSpc>
              <a:buFont typeface="Arial" panose="020B0604020202020204" pitchFamily="34" charset="0"/>
              <a:buChar char="•"/>
            </a:pPr>
            <a:r>
              <a:rPr lang="en-US" sz="2600" dirty="0">
                <a:solidFill>
                  <a:schemeClr val="bg1"/>
                </a:solidFill>
              </a:rPr>
              <a:t>The historical novel’s potential contribution to the study and understanding of, and engagement with, the past</a:t>
            </a:r>
          </a:p>
          <a:p>
            <a:pPr>
              <a:lnSpc>
                <a:spcPct val="120000"/>
              </a:lnSpc>
            </a:pPr>
            <a:endParaRPr lang="en-US" sz="2600" dirty="0">
              <a:solidFill>
                <a:schemeClr val="bg1"/>
              </a:solidFill>
            </a:endParaRPr>
          </a:p>
          <a:p>
            <a:pPr marL="457200" indent="-457200">
              <a:lnSpc>
                <a:spcPct val="120000"/>
              </a:lnSpc>
              <a:buFont typeface="Arial" panose="020B0604020202020204" pitchFamily="34" charset="0"/>
              <a:buChar char="•"/>
            </a:pPr>
            <a:r>
              <a:rPr lang="en-US" sz="2600" dirty="0">
                <a:solidFill>
                  <a:schemeClr val="bg1"/>
                </a:solidFill>
              </a:rPr>
              <a:t>How a range of authors approach the writing of historical fiction, particularly in their approach towards accuracy and/or authenticity</a:t>
            </a:r>
          </a:p>
          <a:p>
            <a:pPr>
              <a:lnSpc>
                <a:spcPct val="120000"/>
              </a:lnSpc>
            </a:pPr>
            <a:endParaRPr lang="en-US" sz="2600" dirty="0">
              <a:solidFill>
                <a:schemeClr val="bg1"/>
              </a:solidFill>
            </a:endParaRPr>
          </a:p>
          <a:p>
            <a:pPr marL="457200" indent="-457200">
              <a:lnSpc>
                <a:spcPct val="120000"/>
              </a:lnSpc>
              <a:buFont typeface="Arial" panose="020B0604020202020204" pitchFamily="34" charset="0"/>
              <a:buChar char="•"/>
            </a:pPr>
            <a:r>
              <a:rPr lang="en-US" sz="2600" dirty="0">
                <a:solidFill>
                  <a:schemeClr val="bg1"/>
                </a:solidFill>
              </a:rPr>
              <a:t>Historical fiction’s possible place on a spectrum of historiography</a:t>
            </a:r>
          </a:p>
          <a:p>
            <a:pPr indent="-228600">
              <a:lnSpc>
                <a:spcPct val="120000"/>
              </a:lnSpc>
              <a:buFont typeface="Arial" panose="020B0604020202020204" pitchFamily="34" charset="0"/>
              <a:buChar char="•"/>
            </a:pPr>
            <a:endParaRPr lang="en-US" sz="2000" dirty="0">
              <a:solidFill>
                <a:schemeClr val="tx1">
                  <a:lumMod val="65000"/>
                  <a:lumOff val="35000"/>
                </a:schemeClr>
              </a:solidFill>
            </a:endParaRPr>
          </a:p>
        </p:txBody>
      </p:sp>
    </p:spTree>
    <p:extLst>
      <p:ext uri="{BB962C8B-B14F-4D97-AF65-F5344CB8AC3E}">
        <p14:creationId xmlns:p14="http://schemas.microsoft.com/office/powerpoint/2010/main" val="28832635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39B06-5E1E-755A-EF0A-D081447BA6A0}"/>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E2CC6C7B-7449-918B-076A-B67B1271579D}"/>
              </a:ext>
            </a:extLst>
          </p:cNvPr>
          <p:cNvSpPr>
            <a:spLocks noGrp="1"/>
          </p:cNvSpPr>
          <p:nvPr>
            <p:ph type="title"/>
          </p:nvPr>
        </p:nvSpPr>
        <p:spPr>
          <a:xfrm>
            <a:off x="838200" y="0"/>
            <a:ext cx="10515600" cy="1325563"/>
          </a:xfrm>
        </p:spPr>
        <p:txBody>
          <a:bodyPr>
            <a:normAutofit/>
          </a:bodyPr>
          <a:lstStyle/>
          <a:p>
            <a:pPr algn="ctr"/>
            <a:r>
              <a:rPr lang="en-GB" sz="4800" b="1" dirty="0">
                <a:solidFill>
                  <a:schemeClr val="bg1"/>
                </a:solidFill>
              </a:rPr>
              <a:t>The </a:t>
            </a:r>
            <a:r>
              <a:rPr lang="en-GB" sz="4800" b="1" i="1" dirty="0">
                <a:solidFill>
                  <a:schemeClr val="bg1"/>
                </a:solidFill>
              </a:rPr>
              <a:t>Wolf Hall</a:t>
            </a:r>
            <a:r>
              <a:rPr lang="en-GB" sz="4800" b="1" dirty="0">
                <a:solidFill>
                  <a:schemeClr val="bg1"/>
                </a:solidFill>
              </a:rPr>
              <a:t> Trilogy</a:t>
            </a:r>
          </a:p>
        </p:txBody>
      </p:sp>
      <p:pic>
        <p:nvPicPr>
          <p:cNvPr id="5" name="Picture 4" descr="A red sign with white text&#10;&#10;AI-generated content may be incorrect.">
            <a:extLst>
              <a:ext uri="{FF2B5EF4-FFF2-40B4-BE49-F238E27FC236}">
                <a16:creationId xmlns:a16="http://schemas.microsoft.com/office/drawing/2014/main" id="{AE89E860-506A-E323-2BF0-465BF9AB4B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78154" y="2002333"/>
            <a:ext cx="2251105" cy="3467920"/>
          </a:xfrm>
          <a:prstGeom prst="rect">
            <a:avLst/>
          </a:prstGeom>
        </p:spPr>
      </p:pic>
      <p:pic>
        <p:nvPicPr>
          <p:cNvPr id="4" name="Picture 3" descr="A book cover with a red animal&#10;&#10;AI-generated content may be incorrect.">
            <a:extLst>
              <a:ext uri="{FF2B5EF4-FFF2-40B4-BE49-F238E27FC236}">
                <a16:creationId xmlns:a16="http://schemas.microsoft.com/office/drawing/2014/main" id="{F11E5478-689A-64DC-B0E7-7778357410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21729" y="2002333"/>
            <a:ext cx="2220686" cy="3467920"/>
          </a:xfrm>
          <a:prstGeom prst="rect">
            <a:avLst/>
          </a:prstGeom>
        </p:spPr>
      </p:pic>
      <p:pic>
        <p:nvPicPr>
          <p:cNvPr id="6" name="Picture 5" descr="A book cover with a lion and a lion&#10;&#10;AI-generated content may be incorrect.">
            <a:extLst>
              <a:ext uri="{FF2B5EF4-FFF2-40B4-BE49-F238E27FC236}">
                <a16:creationId xmlns:a16="http://schemas.microsoft.com/office/drawing/2014/main" id="{9DB425D7-45EB-0374-8AAB-94FE0826B4D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34885" y="1992966"/>
            <a:ext cx="2257186" cy="3477287"/>
          </a:xfrm>
          <a:prstGeom prst="rect">
            <a:avLst/>
          </a:prstGeom>
        </p:spPr>
      </p:pic>
    </p:spTree>
    <p:extLst>
      <p:ext uri="{BB962C8B-B14F-4D97-AF65-F5344CB8AC3E}">
        <p14:creationId xmlns:p14="http://schemas.microsoft.com/office/powerpoint/2010/main" val="13738260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77CD87-9404-2912-DC05-54AE218C4B52}"/>
              </a:ext>
            </a:extLst>
          </p:cNvPr>
          <p:cNvSpPr txBox="1"/>
          <p:nvPr/>
        </p:nvSpPr>
        <p:spPr>
          <a:xfrm>
            <a:off x="566058" y="557672"/>
            <a:ext cx="10722428" cy="694186"/>
          </a:xfrm>
          <a:prstGeom prst="rect">
            <a:avLst/>
          </a:prstGeom>
          <a:noFill/>
        </p:spPr>
        <p:txBody>
          <a:bodyPr wrap="square" rtlCol="0">
            <a:noAutofit/>
          </a:bodyPr>
          <a:lstStyle/>
          <a:p>
            <a:pPr algn="ctr"/>
            <a:r>
              <a:rPr lang="en-GB" sz="4800" b="1" dirty="0">
                <a:solidFill>
                  <a:schemeClr val="bg1"/>
                </a:solidFill>
                <a:latin typeface="+mj-lt"/>
              </a:rPr>
              <a:t>Cromwell through the ages</a:t>
            </a:r>
          </a:p>
          <a:p>
            <a:endParaRPr lang="en-GB" sz="2800" b="1" dirty="0"/>
          </a:p>
          <a:p>
            <a:endParaRPr lang="en-GB" sz="2400" dirty="0">
              <a:solidFill>
                <a:srgbClr val="002060"/>
              </a:solidFill>
            </a:endParaRPr>
          </a:p>
        </p:txBody>
      </p:sp>
      <p:sp>
        <p:nvSpPr>
          <p:cNvPr id="4" name="TextBox 3">
            <a:extLst>
              <a:ext uri="{FF2B5EF4-FFF2-40B4-BE49-F238E27FC236}">
                <a16:creationId xmlns:a16="http://schemas.microsoft.com/office/drawing/2014/main" id="{E37C0CEF-923B-6C04-0874-5726CEBBB88B}"/>
              </a:ext>
            </a:extLst>
          </p:cNvPr>
          <p:cNvSpPr txBox="1"/>
          <p:nvPr/>
        </p:nvSpPr>
        <p:spPr>
          <a:xfrm>
            <a:off x="751078" y="1635797"/>
            <a:ext cx="7345089" cy="4524315"/>
          </a:xfrm>
          <a:prstGeom prst="rect">
            <a:avLst/>
          </a:prstGeom>
          <a:noFill/>
        </p:spPr>
        <p:txBody>
          <a:bodyPr wrap="square" rtlCol="0">
            <a:spAutoFit/>
          </a:bodyPr>
          <a:lstStyle/>
          <a:p>
            <a:pPr algn="just"/>
            <a:r>
              <a:rPr lang="en-GB" sz="2400" dirty="0">
                <a:solidFill>
                  <a:schemeClr val="bg1"/>
                </a:solidFill>
              </a:rPr>
              <a:t>Fiction: </a:t>
            </a:r>
          </a:p>
          <a:p>
            <a:pPr marL="342900" indent="-342900">
              <a:buFont typeface="Arial" panose="020B0604020202020204" pitchFamily="34" charset="0"/>
              <a:buChar char="•"/>
            </a:pPr>
            <a:r>
              <a:rPr lang="en-GB" sz="2400" dirty="0">
                <a:solidFill>
                  <a:schemeClr val="bg1"/>
                </a:solidFill>
              </a:rPr>
              <a:t>sly and cunning; sinister; a ‘great black spider’; ‘a warty toad’ </a:t>
            </a:r>
          </a:p>
          <a:p>
            <a:pPr marL="342900" indent="-342900">
              <a:buFont typeface="Arial" panose="020B0604020202020204" pitchFamily="34" charset="0"/>
              <a:buChar char="•"/>
            </a:pPr>
            <a:r>
              <a:rPr lang="en-GB" sz="2400" dirty="0">
                <a:solidFill>
                  <a:schemeClr val="bg1"/>
                </a:solidFill>
              </a:rPr>
              <a:t>the antithesis of Thomas More</a:t>
            </a:r>
          </a:p>
          <a:p>
            <a:pPr marL="342900" indent="-342900">
              <a:buFont typeface="Arial" panose="020B0604020202020204" pitchFamily="34" charset="0"/>
              <a:buChar char="•"/>
            </a:pPr>
            <a:r>
              <a:rPr lang="en-GB" sz="2400" dirty="0">
                <a:solidFill>
                  <a:schemeClr val="bg1"/>
                </a:solidFill>
              </a:rPr>
              <a:t>Famously Machiavellian in Robert Bolt’s 1960 play </a:t>
            </a:r>
            <a:r>
              <a:rPr lang="en-GB" sz="2400" i="1" dirty="0">
                <a:solidFill>
                  <a:schemeClr val="bg1"/>
                </a:solidFill>
              </a:rPr>
              <a:t>A Man for All Seasons</a:t>
            </a:r>
            <a:endParaRPr lang="en-GB" sz="2400" dirty="0">
              <a:solidFill>
                <a:schemeClr val="bg1"/>
              </a:solidFill>
            </a:endParaRPr>
          </a:p>
          <a:p>
            <a:pPr algn="just"/>
            <a:endParaRPr lang="en-GB" sz="2400" dirty="0">
              <a:solidFill>
                <a:schemeClr val="bg1"/>
              </a:solidFill>
            </a:endParaRPr>
          </a:p>
          <a:p>
            <a:pPr algn="just"/>
            <a:r>
              <a:rPr lang="en-GB" sz="2400" dirty="0">
                <a:solidFill>
                  <a:schemeClr val="bg1"/>
                </a:solidFill>
              </a:rPr>
              <a:t>Non-fiction: </a:t>
            </a:r>
          </a:p>
          <a:p>
            <a:pPr marL="342900" indent="-342900">
              <a:buFont typeface="Arial" panose="020B0604020202020204" pitchFamily="34" charset="0"/>
              <a:buChar char="•"/>
            </a:pPr>
            <a:r>
              <a:rPr lang="en-GB" sz="2400" dirty="0">
                <a:solidFill>
                  <a:schemeClr val="bg1"/>
                </a:solidFill>
              </a:rPr>
              <a:t>Hutchinson describes him as trampling underfoot ‘the mangled bodies of those he had exploited or crushed’ </a:t>
            </a:r>
          </a:p>
          <a:p>
            <a:pPr marL="342900" indent="-342900">
              <a:buFont typeface="Arial" panose="020B0604020202020204" pitchFamily="34" charset="0"/>
              <a:buChar char="•"/>
            </a:pPr>
            <a:r>
              <a:rPr lang="en-GB" sz="2400" dirty="0">
                <a:solidFill>
                  <a:schemeClr val="bg1"/>
                </a:solidFill>
              </a:rPr>
              <a:t>a stooge who enabled the worst of Henry VIII’s behaviours</a:t>
            </a:r>
          </a:p>
        </p:txBody>
      </p:sp>
      <p:pic>
        <p:nvPicPr>
          <p:cNvPr id="7" name="Picture 6" descr="A book cover with gold text&#10;&#10;AI-generated content may be incorrect.">
            <a:extLst>
              <a:ext uri="{FF2B5EF4-FFF2-40B4-BE49-F238E27FC236}">
                <a16:creationId xmlns:a16="http://schemas.microsoft.com/office/drawing/2014/main" id="{8E883A88-401B-28A4-03C9-F161207579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54469" y="1635797"/>
            <a:ext cx="1445422" cy="2275642"/>
          </a:xfrm>
          <a:prstGeom prst="rect">
            <a:avLst/>
          </a:prstGeom>
        </p:spPr>
      </p:pic>
      <p:pic>
        <p:nvPicPr>
          <p:cNvPr id="9" name="Picture 8" descr="A book cover with two people in a hat&#10;&#10;AI-generated content may be incorrect.">
            <a:extLst>
              <a:ext uri="{FF2B5EF4-FFF2-40B4-BE49-F238E27FC236}">
                <a16:creationId xmlns:a16="http://schemas.microsoft.com/office/drawing/2014/main" id="{E253BE10-6819-F601-00BC-F67A51117D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54470" y="3933287"/>
            <a:ext cx="1445421" cy="2228025"/>
          </a:xfrm>
          <a:prstGeom prst="rect">
            <a:avLst/>
          </a:prstGeom>
        </p:spPr>
      </p:pic>
      <p:pic>
        <p:nvPicPr>
          <p:cNvPr id="11" name="Picture 10" descr="A blue cover with gold text&#10;&#10;AI-generated content may be incorrect.">
            <a:extLst>
              <a:ext uri="{FF2B5EF4-FFF2-40B4-BE49-F238E27FC236}">
                <a16:creationId xmlns:a16="http://schemas.microsoft.com/office/drawing/2014/main" id="{0C8210D9-9834-90C4-75CB-071344CCCB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48935" y="3933286"/>
            <a:ext cx="1505535" cy="2228026"/>
          </a:xfrm>
          <a:prstGeom prst="rect">
            <a:avLst/>
          </a:prstGeom>
        </p:spPr>
      </p:pic>
      <p:pic>
        <p:nvPicPr>
          <p:cNvPr id="6" name="Picture 5" descr="A book cover with a person's face&#10;&#10;AI-generated content may be incorrect.">
            <a:extLst>
              <a:ext uri="{FF2B5EF4-FFF2-40B4-BE49-F238E27FC236}">
                <a16:creationId xmlns:a16="http://schemas.microsoft.com/office/drawing/2014/main" id="{ACDDD336-294A-8CC8-2B43-8559F45A15E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49809" y="1635797"/>
            <a:ext cx="1504659" cy="2297490"/>
          </a:xfrm>
          <a:prstGeom prst="rect">
            <a:avLst/>
          </a:prstGeom>
        </p:spPr>
      </p:pic>
    </p:spTree>
    <p:extLst>
      <p:ext uri="{BB962C8B-B14F-4D97-AF65-F5344CB8AC3E}">
        <p14:creationId xmlns:p14="http://schemas.microsoft.com/office/powerpoint/2010/main" val="42751975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0A5627-33C2-F51B-3B57-A833E4368B5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00F8586-19BB-2377-8013-46A99BE525AD}"/>
              </a:ext>
            </a:extLst>
          </p:cNvPr>
          <p:cNvSpPr txBox="1"/>
          <p:nvPr/>
        </p:nvSpPr>
        <p:spPr>
          <a:xfrm>
            <a:off x="984499" y="397401"/>
            <a:ext cx="7016501" cy="4924425"/>
          </a:xfrm>
          <a:prstGeom prst="rect">
            <a:avLst/>
          </a:prstGeom>
          <a:noFill/>
        </p:spPr>
        <p:txBody>
          <a:bodyPr wrap="square" rtlCol="0">
            <a:spAutoFit/>
          </a:bodyPr>
          <a:lstStyle/>
          <a:p>
            <a:pPr algn="ctr"/>
            <a:r>
              <a:rPr lang="en-GB" sz="4800" dirty="0">
                <a:solidFill>
                  <a:schemeClr val="bg1"/>
                </a:solidFill>
                <a:latin typeface="+mj-lt"/>
              </a:rPr>
              <a:t>G. R. Elton</a:t>
            </a:r>
            <a:endParaRPr lang="en-GB" sz="2400" dirty="0">
              <a:solidFill>
                <a:schemeClr val="bg1"/>
              </a:solidFill>
              <a:latin typeface="+mj-lt"/>
            </a:endParaRPr>
          </a:p>
          <a:p>
            <a:pPr algn="just"/>
            <a:endParaRPr lang="en-GB" sz="2400" dirty="0">
              <a:solidFill>
                <a:schemeClr val="bg1"/>
              </a:solidFill>
            </a:endParaRPr>
          </a:p>
          <a:p>
            <a:pPr algn="just"/>
            <a:endParaRPr lang="en-GB" sz="2400" dirty="0">
              <a:solidFill>
                <a:schemeClr val="bg1"/>
              </a:solidFill>
            </a:endParaRPr>
          </a:p>
          <a:p>
            <a:pPr algn="just"/>
            <a:r>
              <a:rPr lang="en-GB" sz="2400" dirty="0">
                <a:solidFill>
                  <a:schemeClr val="bg1"/>
                </a:solidFill>
              </a:rPr>
              <a:t>Elton on Cromwell: ‘Wherever one touches him, one finds originality and the unconventional…he disdained pomp and cultivated a plain accessibility which reflected his genuine interest in other people. An exceptionally lively mind hid behind the formidable façade and expressed itself in vigorous and witty speech, his conversation charmed even his enemies, and he had great natural gifts as an orator’. </a:t>
            </a:r>
          </a:p>
          <a:p>
            <a:pPr algn="just"/>
            <a:endParaRPr lang="en-GB" sz="200" dirty="0">
              <a:solidFill>
                <a:schemeClr val="bg1"/>
              </a:solidFill>
            </a:endParaRPr>
          </a:p>
          <a:p>
            <a:pPr algn="just"/>
            <a:r>
              <a:rPr lang="en-GB" sz="2400" dirty="0">
                <a:solidFill>
                  <a:schemeClr val="bg1"/>
                </a:solidFill>
              </a:rPr>
              <a:t>			</a:t>
            </a:r>
            <a:r>
              <a:rPr lang="en-GB" sz="1600" dirty="0">
                <a:solidFill>
                  <a:schemeClr val="bg1"/>
                </a:solidFill>
              </a:rPr>
              <a:t>(Elton, </a:t>
            </a:r>
            <a:r>
              <a:rPr lang="en-GB" sz="1600" i="1" dirty="0">
                <a:solidFill>
                  <a:schemeClr val="bg1"/>
                </a:solidFill>
              </a:rPr>
              <a:t>Reform and Reformation</a:t>
            </a:r>
            <a:r>
              <a:rPr lang="en-GB" sz="1600" dirty="0">
                <a:solidFill>
                  <a:schemeClr val="bg1"/>
                </a:solidFill>
              </a:rPr>
              <a:t>, pp. 169-70)</a:t>
            </a:r>
            <a:endParaRPr lang="en-GB" sz="2000" dirty="0">
              <a:solidFill>
                <a:schemeClr val="bg1"/>
              </a:solidFill>
            </a:endParaRPr>
          </a:p>
        </p:txBody>
      </p:sp>
      <p:pic>
        <p:nvPicPr>
          <p:cNvPr id="3" name="Picture 2" descr="A person with a mustache wearing glasses&#10;&#10;AI-generated content may be incorrect.">
            <a:extLst>
              <a:ext uri="{FF2B5EF4-FFF2-40B4-BE49-F238E27FC236}">
                <a16:creationId xmlns:a16="http://schemas.microsoft.com/office/drawing/2014/main" id="{E58C77EB-652E-7DB8-355E-87A8F3A0B4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51371" y="964525"/>
            <a:ext cx="3439885" cy="4380120"/>
          </a:xfrm>
          <a:prstGeom prst="rect">
            <a:avLst/>
          </a:prstGeom>
        </p:spPr>
      </p:pic>
      <p:sp>
        <p:nvSpPr>
          <p:cNvPr id="5" name="TextBox 4">
            <a:extLst>
              <a:ext uri="{FF2B5EF4-FFF2-40B4-BE49-F238E27FC236}">
                <a16:creationId xmlns:a16="http://schemas.microsoft.com/office/drawing/2014/main" id="{7AFDDB0D-3D29-D92F-3E8C-7EFCEE3C8787}"/>
              </a:ext>
            </a:extLst>
          </p:cNvPr>
          <p:cNvSpPr txBox="1"/>
          <p:nvPr/>
        </p:nvSpPr>
        <p:spPr>
          <a:xfrm>
            <a:off x="8469086" y="5554921"/>
            <a:ext cx="3439885" cy="338554"/>
          </a:xfrm>
          <a:prstGeom prst="rect">
            <a:avLst/>
          </a:prstGeom>
          <a:noFill/>
        </p:spPr>
        <p:txBody>
          <a:bodyPr wrap="square" rtlCol="0">
            <a:spAutoFit/>
          </a:bodyPr>
          <a:lstStyle/>
          <a:p>
            <a:r>
              <a:rPr lang="en-GB" sz="1600" dirty="0">
                <a:solidFill>
                  <a:schemeClr val="bg1"/>
                </a:solidFill>
              </a:rPr>
              <a:t>Copyright: Royal Historical Society</a:t>
            </a:r>
          </a:p>
        </p:txBody>
      </p:sp>
    </p:spTree>
    <p:extLst>
      <p:ext uri="{BB962C8B-B14F-4D97-AF65-F5344CB8AC3E}">
        <p14:creationId xmlns:p14="http://schemas.microsoft.com/office/powerpoint/2010/main" val="4122435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B8A183-1B14-763D-6820-55EDDE2EBA49}"/>
            </a:ext>
          </a:extLst>
        </p:cNvPr>
        <p:cNvGrpSpPr/>
        <p:nvPr/>
      </p:nvGrpSpPr>
      <p:grpSpPr>
        <a:xfrm>
          <a:off x="0" y="0"/>
          <a:ext cx="0" cy="0"/>
          <a:chOff x="0" y="0"/>
          <a:chExt cx="0" cy="0"/>
        </a:xfrm>
      </p:grpSpPr>
      <p:pic>
        <p:nvPicPr>
          <p:cNvPr id="3" name="Picture 2" descr="A person holding a book&#10;&#10;AI-generated content may be incorrect.">
            <a:extLst>
              <a:ext uri="{FF2B5EF4-FFF2-40B4-BE49-F238E27FC236}">
                <a16:creationId xmlns:a16="http://schemas.microsoft.com/office/drawing/2014/main" id="{BFE41BCE-6DB9-B6A4-69EE-DCB5CEDBBB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0817" y="692383"/>
            <a:ext cx="4234457" cy="2540674"/>
          </a:xfrm>
          <a:prstGeom prst="rect">
            <a:avLst/>
          </a:prstGeom>
        </p:spPr>
      </p:pic>
      <p:pic>
        <p:nvPicPr>
          <p:cNvPr id="6" name="Picture 5" descr="A person holding a stack of books&#10;&#10;AI-generated content may be incorrect.">
            <a:extLst>
              <a:ext uri="{FF2B5EF4-FFF2-40B4-BE49-F238E27FC236}">
                <a16:creationId xmlns:a16="http://schemas.microsoft.com/office/drawing/2014/main" id="{0F34A277-6083-C3F2-D148-28E6120763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6728" y="692383"/>
            <a:ext cx="4234457" cy="2540674"/>
          </a:xfrm>
          <a:prstGeom prst="rect">
            <a:avLst/>
          </a:prstGeom>
        </p:spPr>
      </p:pic>
      <p:pic>
        <p:nvPicPr>
          <p:cNvPr id="5" name="Picture 4" descr="A couple of men in coats&#10;&#10;AI-generated content may be incorrect.">
            <a:extLst>
              <a:ext uri="{FF2B5EF4-FFF2-40B4-BE49-F238E27FC236}">
                <a16:creationId xmlns:a16="http://schemas.microsoft.com/office/drawing/2014/main" id="{1B342D7C-C243-94DE-B245-E089218DCA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0817" y="3429000"/>
            <a:ext cx="4258165" cy="2736617"/>
          </a:xfrm>
          <a:prstGeom prst="rect">
            <a:avLst/>
          </a:prstGeom>
        </p:spPr>
      </p:pic>
      <p:pic>
        <p:nvPicPr>
          <p:cNvPr id="7" name="Picture 6" descr="A person in a robe and a person in a crown&#10;&#10;AI-generated content may be incorrect.">
            <a:extLst>
              <a:ext uri="{FF2B5EF4-FFF2-40B4-BE49-F238E27FC236}">
                <a16:creationId xmlns:a16="http://schemas.microsoft.com/office/drawing/2014/main" id="{BA8DC795-F2FF-74A0-0AAC-7311F63635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33020" y="3429000"/>
            <a:ext cx="4234456" cy="2736616"/>
          </a:xfrm>
          <a:prstGeom prst="rect">
            <a:avLst/>
          </a:prstGeom>
        </p:spPr>
      </p:pic>
    </p:spTree>
    <p:extLst>
      <p:ext uri="{BB962C8B-B14F-4D97-AF65-F5344CB8AC3E}">
        <p14:creationId xmlns:p14="http://schemas.microsoft.com/office/powerpoint/2010/main" val="2814843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9E5FCA-F0B9-FBCF-37B4-C03224211BAA}"/>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4AB8BEB1-C0E2-B445-588C-27896B42A45A}"/>
              </a:ext>
            </a:extLst>
          </p:cNvPr>
          <p:cNvSpPr txBox="1"/>
          <p:nvPr/>
        </p:nvSpPr>
        <p:spPr>
          <a:xfrm>
            <a:off x="566058" y="557672"/>
            <a:ext cx="10722428" cy="694186"/>
          </a:xfrm>
          <a:prstGeom prst="rect">
            <a:avLst/>
          </a:prstGeom>
          <a:noFill/>
        </p:spPr>
        <p:txBody>
          <a:bodyPr wrap="square" rtlCol="0">
            <a:noAutofit/>
          </a:bodyPr>
          <a:lstStyle/>
          <a:p>
            <a:pPr algn="ctr"/>
            <a:r>
              <a:rPr lang="en-GB" sz="4800" b="1" dirty="0">
                <a:solidFill>
                  <a:schemeClr val="bg1"/>
                </a:solidFill>
                <a:latin typeface="+mj-lt"/>
              </a:rPr>
              <a:t>Cultural Memory</a:t>
            </a:r>
          </a:p>
          <a:p>
            <a:pPr algn="ctr"/>
            <a:endParaRPr lang="en-GB" sz="4800" b="1" dirty="0">
              <a:solidFill>
                <a:schemeClr val="bg1"/>
              </a:solidFill>
              <a:latin typeface="+mj-lt"/>
            </a:endParaRPr>
          </a:p>
          <a:p>
            <a:pPr algn="ctr"/>
            <a:endParaRPr lang="en-GB" sz="4800" b="1" dirty="0">
              <a:solidFill>
                <a:schemeClr val="bg1"/>
              </a:solidFill>
              <a:latin typeface="+mj-lt"/>
            </a:endParaRPr>
          </a:p>
          <a:p>
            <a:endParaRPr lang="en-GB" sz="2800" b="1" dirty="0"/>
          </a:p>
          <a:p>
            <a:endParaRPr lang="en-GB" sz="2400" dirty="0">
              <a:solidFill>
                <a:srgbClr val="002060"/>
              </a:solidFill>
            </a:endParaRPr>
          </a:p>
        </p:txBody>
      </p:sp>
      <p:sp>
        <p:nvSpPr>
          <p:cNvPr id="3" name="TextBox 2">
            <a:extLst>
              <a:ext uri="{FF2B5EF4-FFF2-40B4-BE49-F238E27FC236}">
                <a16:creationId xmlns:a16="http://schemas.microsoft.com/office/drawing/2014/main" id="{CFA2E305-31D0-0C58-7A46-7611389DDE96}"/>
              </a:ext>
            </a:extLst>
          </p:cNvPr>
          <p:cNvSpPr txBox="1"/>
          <p:nvPr/>
        </p:nvSpPr>
        <p:spPr>
          <a:xfrm>
            <a:off x="642259" y="1986568"/>
            <a:ext cx="7358742" cy="3662541"/>
          </a:xfrm>
          <a:prstGeom prst="rect">
            <a:avLst/>
          </a:prstGeom>
          <a:noFill/>
        </p:spPr>
        <p:txBody>
          <a:bodyPr wrap="square" rtlCol="0">
            <a:spAutoFit/>
          </a:bodyPr>
          <a:lstStyle/>
          <a:p>
            <a:r>
              <a:rPr lang="en-GB" sz="2400" dirty="0">
                <a:solidFill>
                  <a:schemeClr val="bg1"/>
                </a:solidFill>
              </a:rPr>
              <a:t>The idea of a widely held perception of the past shaped by input, impression and experience</a:t>
            </a:r>
          </a:p>
          <a:p>
            <a:endParaRPr lang="en-GB" sz="2400" dirty="0">
              <a:solidFill>
                <a:schemeClr val="bg1"/>
              </a:solidFill>
            </a:endParaRPr>
          </a:p>
          <a:p>
            <a:r>
              <a:rPr lang="en-GB" sz="2400" dirty="0">
                <a:solidFill>
                  <a:schemeClr val="bg1"/>
                </a:solidFill>
              </a:rPr>
              <a:t>A ‘storehouse of images’ which constitutes public perception of an historical figure</a:t>
            </a:r>
          </a:p>
          <a:p>
            <a:endParaRPr lang="en-GB" sz="2400" dirty="0">
              <a:solidFill>
                <a:schemeClr val="bg1"/>
              </a:solidFill>
            </a:endParaRPr>
          </a:p>
          <a:p>
            <a:endParaRPr lang="en-GB" sz="2400" dirty="0">
              <a:solidFill>
                <a:schemeClr val="bg1"/>
              </a:solidFill>
            </a:endParaRPr>
          </a:p>
          <a:p>
            <a:pPr algn="just"/>
            <a:r>
              <a:rPr lang="en-GB" sz="1600" dirty="0">
                <a:solidFill>
                  <a:schemeClr val="bg1"/>
                </a:solidFill>
              </a:rPr>
              <a:t>Renata Brosch, ‘Thomas Cromwell, Our Contemporary: The Poetics of Subjective Experience as Intersubjective Ethics in </a:t>
            </a:r>
            <a:r>
              <a:rPr lang="en-GB" sz="1600" i="1" dirty="0">
                <a:solidFill>
                  <a:schemeClr val="bg1"/>
                </a:solidFill>
              </a:rPr>
              <a:t>Wolf Hall</a:t>
            </a:r>
            <a:r>
              <a:rPr lang="en-GB" sz="1600" dirty="0">
                <a:solidFill>
                  <a:schemeClr val="bg1"/>
                </a:solidFill>
              </a:rPr>
              <a:t>’, in Johnston, A. J. &amp; Wiegandt, K. (eds.) </a:t>
            </a:r>
            <a:r>
              <a:rPr lang="en-GB" sz="1600" i="1" dirty="0">
                <a:solidFill>
                  <a:schemeClr val="bg1"/>
                </a:solidFill>
              </a:rPr>
              <a:t>The Return of the Historical Novel?: Thinking About Fiction and History After Historiographic Metafiction</a:t>
            </a:r>
            <a:r>
              <a:rPr lang="en-GB" sz="1600" dirty="0">
                <a:solidFill>
                  <a:schemeClr val="bg1"/>
                </a:solidFill>
              </a:rPr>
              <a:t> (Germany: </a:t>
            </a:r>
            <a:r>
              <a:rPr lang="en-GB" sz="1600" dirty="0" err="1">
                <a:solidFill>
                  <a:schemeClr val="bg1"/>
                </a:solidFill>
              </a:rPr>
              <a:t>Universitätsverlag</a:t>
            </a:r>
            <a:r>
              <a:rPr lang="en-GB" sz="1600" dirty="0">
                <a:solidFill>
                  <a:schemeClr val="bg1"/>
                </a:solidFill>
              </a:rPr>
              <a:t> Winter, 2017).</a:t>
            </a:r>
          </a:p>
        </p:txBody>
      </p:sp>
      <p:pic>
        <p:nvPicPr>
          <p:cNvPr id="5" name="Picture 4" descr="A book cover with a group of soldiers&#10;&#10;AI-generated content may be incorrect.">
            <a:extLst>
              <a:ext uri="{FF2B5EF4-FFF2-40B4-BE49-F238E27FC236}">
                <a16:creationId xmlns:a16="http://schemas.microsoft.com/office/drawing/2014/main" id="{170B5134-9BC4-53A1-ED55-3C86D84B57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27573" y="982863"/>
            <a:ext cx="3691588" cy="5669953"/>
          </a:xfrm>
          <a:prstGeom prst="rect">
            <a:avLst/>
          </a:prstGeom>
        </p:spPr>
      </p:pic>
    </p:spTree>
    <p:extLst>
      <p:ext uri="{BB962C8B-B14F-4D97-AF65-F5344CB8AC3E}">
        <p14:creationId xmlns:p14="http://schemas.microsoft.com/office/powerpoint/2010/main" val="30460329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D38C41-05C6-857A-0DF6-BBC5567A5C81}"/>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41F49946-34B2-CFC1-2A21-57571497243A}"/>
              </a:ext>
            </a:extLst>
          </p:cNvPr>
          <p:cNvSpPr txBox="1"/>
          <p:nvPr/>
        </p:nvSpPr>
        <p:spPr>
          <a:xfrm>
            <a:off x="566058" y="557672"/>
            <a:ext cx="10722428" cy="694186"/>
          </a:xfrm>
          <a:prstGeom prst="rect">
            <a:avLst/>
          </a:prstGeom>
          <a:noFill/>
        </p:spPr>
        <p:txBody>
          <a:bodyPr wrap="square" rtlCol="0">
            <a:noAutofit/>
          </a:bodyPr>
          <a:lstStyle/>
          <a:p>
            <a:pPr algn="ctr"/>
            <a:r>
              <a:rPr lang="en-GB" sz="4800" b="1" dirty="0">
                <a:solidFill>
                  <a:schemeClr val="bg1"/>
                </a:solidFill>
                <a:latin typeface="+mj-lt"/>
              </a:rPr>
              <a:t>Mantel’s Cromwell: a radically different representation</a:t>
            </a:r>
          </a:p>
          <a:p>
            <a:endParaRPr lang="en-GB" sz="2800" b="1" dirty="0"/>
          </a:p>
          <a:p>
            <a:endParaRPr lang="en-GB" sz="2400" dirty="0">
              <a:solidFill>
                <a:srgbClr val="002060"/>
              </a:solidFill>
            </a:endParaRPr>
          </a:p>
        </p:txBody>
      </p:sp>
      <p:sp>
        <p:nvSpPr>
          <p:cNvPr id="4" name="TextBox 3">
            <a:extLst>
              <a:ext uri="{FF2B5EF4-FFF2-40B4-BE49-F238E27FC236}">
                <a16:creationId xmlns:a16="http://schemas.microsoft.com/office/drawing/2014/main" id="{DCC1DD35-388F-A7C1-C42C-8A6847223C21}"/>
              </a:ext>
            </a:extLst>
          </p:cNvPr>
          <p:cNvSpPr txBox="1"/>
          <p:nvPr/>
        </p:nvSpPr>
        <p:spPr>
          <a:xfrm>
            <a:off x="1087258" y="2517460"/>
            <a:ext cx="6804886" cy="3724096"/>
          </a:xfrm>
          <a:prstGeom prst="rect">
            <a:avLst/>
          </a:prstGeom>
          <a:noFill/>
        </p:spPr>
        <p:txBody>
          <a:bodyPr wrap="square" rtlCol="0">
            <a:spAutoFit/>
          </a:bodyPr>
          <a:lstStyle/>
          <a:p>
            <a:pPr algn="just"/>
            <a:r>
              <a:rPr lang="en-GB" sz="2400" dirty="0">
                <a:solidFill>
                  <a:schemeClr val="bg1"/>
                </a:solidFill>
              </a:rPr>
              <a:t>‘Liz, he thinks, didn’t you fight? If I had seen your death coming, I would have taken him and beaten in his death’s head; I would have crucified him against the wall’ </a:t>
            </a:r>
            <a:r>
              <a:rPr lang="en-GB" sz="1600" dirty="0">
                <a:solidFill>
                  <a:schemeClr val="bg1"/>
                </a:solidFill>
              </a:rPr>
              <a:t>(</a:t>
            </a:r>
            <a:r>
              <a:rPr lang="en-GB" sz="1600" i="1" dirty="0">
                <a:solidFill>
                  <a:schemeClr val="bg1"/>
                </a:solidFill>
              </a:rPr>
              <a:t>Wolf Hall</a:t>
            </a:r>
            <a:r>
              <a:rPr lang="en-GB" sz="1600" dirty="0">
                <a:solidFill>
                  <a:schemeClr val="bg1"/>
                </a:solidFill>
              </a:rPr>
              <a:t>, p. 102)</a:t>
            </a:r>
          </a:p>
          <a:p>
            <a:pPr algn="just"/>
            <a:endParaRPr lang="en-GB" sz="2400" dirty="0">
              <a:solidFill>
                <a:schemeClr val="bg1"/>
              </a:solidFill>
            </a:endParaRPr>
          </a:p>
          <a:p>
            <a:pPr algn="just"/>
            <a:r>
              <a:rPr lang="en-GB" sz="2400" dirty="0">
                <a:solidFill>
                  <a:schemeClr val="bg1"/>
                </a:solidFill>
              </a:rPr>
              <a:t>‘grief comes in waves. Now it threatens to capsize him’ </a:t>
            </a:r>
            <a:r>
              <a:rPr lang="en-GB" sz="1600" dirty="0">
                <a:solidFill>
                  <a:schemeClr val="bg1"/>
                </a:solidFill>
              </a:rPr>
              <a:t>(</a:t>
            </a:r>
            <a:r>
              <a:rPr lang="en-GB" sz="1600" i="1" dirty="0">
                <a:solidFill>
                  <a:schemeClr val="bg1"/>
                </a:solidFill>
              </a:rPr>
              <a:t>Wolf Hall</a:t>
            </a:r>
            <a:r>
              <a:rPr lang="en-GB" sz="1600" dirty="0">
                <a:solidFill>
                  <a:schemeClr val="bg1"/>
                </a:solidFill>
              </a:rPr>
              <a:t>, p. 154)</a:t>
            </a:r>
          </a:p>
          <a:p>
            <a:pPr algn="just"/>
            <a:endParaRPr lang="en-GB" sz="2800" dirty="0">
              <a:solidFill>
                <a:schemeClr val="bg1"/>
              </a:solidFill>
            </a:endParaRPr>
          </a:p>
          <a:p>
            <a:r>
              <a:rPr lang="en-GB" sz="2400" dirty="0">
                <a:solidFill>
                  <a:schemeClr val="bg1"/>
                </a:solidFill>
              </a:rPr>
              <a:t>‘Offer after offer was made, and More took none’ </a:t>
            </a:r>
            <a:r>
              <a:rPr lang="en-GB" sz="1600" dirty="0">
                <a:solidFill>
                  <a:schemeClr val="bg1"/>
                </a:solidFill>
              </a:rPr>
              <a:t>(</a:t>
            </a:r>
            <a:r>
              <a:rPr lang="en-GB" sz="1600" i="1" dirty="0">
                <a:solidFill>
                  <a:schemeClr val="bg1"/>
                </a:solidFill>
              </a:rPr>
              <a:t>The Mirror and the Light</a:t>
            </a:r>
            <a:r>
              <a:rPr lang="en-GB" sz="1600" dirty="0">
                <a:solidFill>
                  <a:schemeClr val="bg1"/>
                </a:solidFill>
              </a:rPr>
              <a:t>, p.65)</a:t>
            </a:r>
            <a:endParaRPr lang="en-GB" sz="2000" dirty="0">
              <a:solidFill>
                <a:schemeClr val="bg1"/>
              </a:solidFill>
            </a:endParaRPr>
          </a:p>
        </p:txBody>
      </p:sp>
      <p:pic>
        <p:nvPicPr>
          <p:cNvPr id="5" name="Picture 4" descr="A person in a hat&#10;&#10;AI-generated content may be incorrect.">
            <a:extLst>
              <a:ext uri="{FF2B5EF4-FFF2-40B4-BE49-F238E27FC236}">
                <a16:creationId xmlns:a16="http://schemas.microsoft.com/office/drawing/2014/main" id="{AAC193E9-01BC-D69E-8046-F2090F954A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18156" y="3006091"/>
            <a:ext cx="3714630" cy="2746834"/>
          </a:xfrm>
          <a:prstGeom prst="rect">
            <a:avLst/>
          </a:prstGeom>
        </p:spPr>
      </p:pic>
    </p:spTree>
    <p:extLst>
      <p:ext uri="{BB962C8B-B14F-4D97-AF65-F5344CB8AC3E}">
        <p14:creationId xmlns:p14="http://schemas.microsoft.com/office/powerpoint/2010/main" val="39924109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55B78E-8009-507B-CEC6-73D4A2018BC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9400951-B876-F8EF-FC1A-A456D5996970}"/>
              </a:ext>
            </a:extLst>
          </p:cNvPr>
          <p:cNvSpPr txBox="1"/>
          <p:nvPr/>
        </p:nvSpPr>
        <p:spPr>
          <a:xfrm>
            <a:off x="1053193" y="1568751"/>
            <a:ext cx="6890657" cy="4308872"/>
          </a:xfrm>
          <a:prstGeom prst="rect">
            <a:avLst/>
          </a:prstGeom>
          <a:noFill/>
        </p:spPr>
        <p:txBody>
          <a:bodyPr wrap="square">
            <a:spAutoFit/>
          </a:bodyPr>
          <a:lstStyle/>
          <a:p>
            <a:r>
              <a:rPr lang="en-GB" sz="2400" b="1" dirty="0">
                <a:solidFill>
                  <a:schemeClr val="bg1"/>
                </a:solidFill>
              </a:rPr>
              <a:t>‘World-historical figure’: </a:t>
            </a:r>
            <a:r>
              <a:rPr lang="en-GB" sz="2400" dirty="0">
                <a:solidFill>
                  <a:schemeClr val="bg1"/>
                </a:solidFill>
              </a:rPr>
              <a:t>Cromwell is depicted as an individual whose actions changed the course of history</a:t>
            </a:r>
          </a:p>
          <a:p>
            <a:endParaRPr lang="en-GB" sz="2400" dirty="0">
              <a:solidFill>
                <a:schemeClr val="bg1"/>
              </a:solidFill>
            </a:endParaRPr>
          </a:p>
          <a:p>
            <a:endParaRPr lang="en-GB" sz="2400" dirty="0">
              <a:solidFill>
                <a:schemeClr val="bg1"/>
              </a:solidFill>
            </a:endParaRPr>
          </a:p>
          <a:p>
            <a:endParaRPr lang="en-GB" sz="2400" dirty="0">
              <a:solidFill>
                <a:schemeClr val="bg1"/>
              </a:solidFill>
            </a:endParaRPr>
          </a:p>
          <a:p>
            <a:r>
              <a:rPr lang="en-GB" sz="2400" b="1" dirty="0">
                <a:solidFill>
                  <a:schemeClr val="bg1"/>
                </a:solidFill>
              </a:rPr>
              <a:t>Complicated chronologies: </a:t>
            </a:r>
            <a:r>
              <a:rPr lang="en-GB" sz="2400" dirty="0">
                <a:solidFill>
                  <a:schemeClr val="bg1"/>
                </a:solidFill>
                <a:effectLst/>
                <a:ea typeface="Times New Roman" panose="02020603050405020304" pitchFamily="18" charset="0"/>
              </a:rPr>
              <a:t>‘duplicate not the historian’s chronology but the way memory works: in leaps, loops, </a:t>
            </a:r>
            <a:r>
              <a:rPr lang="en-GB" sz="2400" dirty="0">
                <a:solidFill>
                  <a:schemeClr val="bg1"/>
                </a:solidFill>
              </a:rPr>
              <a:t>flashes’</a:t>
            </a:r>
            <a:r>
              <a:rPr lang="en-GB" dirty="0">
                <a:solidFill>
                  <a:schemeClr val="bg1"/>
                </a:solidFill>
                <a:ea typeface="Calibri" panose="020F0502020204030204" pitchFamily="34" charset="0"/>
                <a:cs typeface="Calibri" panose="020F0502020204030204" pitchFamily="34" charset="0"/>
              </a:rPr>
              <a:t> </a:t>
            </a:r>
          </a:p>
          <a:p>
            <a:r>
              <a:rPr lang="en-GB" sz="1600" dirty="0">
                <a:solidFill>
                  <a:schemeClr val="bg1"/>
                </a:solidFill>
                <a:ea typeface="Calibri" panose="020F0502020204030204" pitchFamily="34" charset="0"/>
                <a:cs typeface="Calibri" panose="020F0502020204030204" pitchFamily="34" charset="0"/>
              </a:rPr>
              <a:t>(M</a:t>
            </a:r>
            <a:r>
              <a:rPr lang="en-GB" sz="1600" dirty="0">
                <a:solidFill>
                  <a:schemeClr val="bg1"/>
                </a:solidFill>
                <a:effectLst/>
                <a:ea typeface="Calibri" panose="020F0502020204030204" pitchFamily="34" charset="0"/>
                <a:cs typeface="Calibri" panose="020F0502020204030204" pitchFamily="34" charset="0"/>
              </a:rPr>
              <a:t>antel, H., (2012) ‘How I came to write Wolf Hall’, </a:t>
            </a:r>
            <a:r>
              <a:rPr lang="en-GB" sz="1600" i="1" dirty="0">
                <a:solidFill>
                  <a:schemeClr val="bg1"/>
                </a:solidFill>
                <a:effectLst/>
                <a:ea typeface="Calibri" panose="020F0502020204030204" pitchFamily="34" charset="0"/>
                <a:cs typeface="Calibri" panose="020F0502020204030204" pitchFamily="34" charset="0"/>
              </a:rPr>
              <a:t>The Guardian</a:t>
            </a:r>
            <a:r>
              <a:rPr lang="en-GB" sz="1600" dirty="0">
                <a:solidFill>
                  <a:schemeClr val="bg1"/>
                </a:solidFill>
                <a:effectLst/>
                <a:ea typeface="Calibri" panose="020F0502020204030204" pitchFamily="34" charset="0"/>
                <a:cs typeface="Calibri" panose="020F0502020204030204" pitchFamily="34" charset="0"/>
              </a:rPr>
              <a:t>, 7th December)</a:t>
            </a:r>
            <a:endParaRPr lang="en-GB" sz="2000" dirty="0">
              <a:solidFill>
                <a:schemeClr val="bg1"/>
              </a:solidFill>
              <a:effectLst/>
              <a:ea typeface="Times New Roman" panose="02020603050405020304" pitchFamily="18" charset="0"/>
            </a:endParaRPr>
          </a:p>
          <a:p>
            <a:endParaRPr lang="en-GB" sz="2400" dirty="0">
              <a:solidFill>
                <a:schemeClr val="bg1"/>
              </a:solidFill>
              <a:effectLst/>
              <a:ea typeface="Times New Roman" panose="02020603050405020304" pitchFamily="18" charset="0"/>
            </a:endParaRPr>
          </a:p>
          <a:p>
            <a:endParaRPr lang="en-GB" dirty="0">
              <a:solidFill>
                <a:schemeClr val="bg1"/>
              </a:solidFill>
              <a:latin typeface="Times New Roman" panose="02020603050405020304" pitchFamily="18" charset="0"/>
              <a:ea typeface="Times New Roman" panose="02020603050405020304" pitchFamily="18" charset="0"/>
            </a:endParaRPr>
          </a:p>
        </p:txBody>
      </p:sp>
      <p:pic>
        <p:nvPicPr>
          <p:cNvPr id="4" name="Picture 3" descr="A person in a suit and tie&#10;&#10;AI-generated content may be incorrect.">
            <a:extLst>
              <a:ext uri="{FF2B5EF4-FFF2-40B4-BE49-F238E27FC236}">
                <a16:creationId xmlns:a16="http://schemas.microsoft.com/office/drawing/2014/main" id="{09526251-DEF8-7732-7253-13D221AF23E5}"/>
              </a:ext>
            </a:extLst>
          </p:cNvPr>
          <p:cNvPicPr>
            <a:picLocks noChangeAspect="1"/>
          </p:cNvPicPr>
          <p:nvPr/>
        </p:nvPicPr>
        <p:blipFill>
          <a:blip r:embed="rId2">
            <a:extLst>
              <a:ext uri="{28A0092B-C50C-407E-A947-70E740481C1C}">
                <a14:useLocalDpi xmlns:a14="http://schemas.microsoft.com/office/drawing/2010/main" val="0"/>
              </a:ext>
            </a:extLst>
          </a:blip>
          <a:srcRect t="4200" r="2860" b="15571"/>
          <a:stretch/>
        </p:blipFill>
        <p:spPr>
          <a:xfrm>
            <a:off x="8545286" y="179890"/>
            <a:ext cx="3124200" cy="3124200"/>
          </a:xfrm>
          <a:prstGeom prst="rect">
            <a:avLst/>
          </a:prstGeom>
        </p:spPr>
      </p:pic>
      <p:pic>
        <p:nvPicPr>
          <p:cNvPr id="6" name="Picture 5" descr="A person in a red cape&#10;&#10;AI-generated content may be incorrect.">
            <a:extLst>
              <a:ext uri="{FF2B5EF4-FFF2-40B4-BE49-F238E27FC236}">
                <a16:creationId xmlns:a16="http://schemas.microsoft.com/office/drawing/2014/main" id="{FB1580F9-6DB0-33D6-562B-AFE6221A3B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45286" y="3553910"/>
            <a:ext cx="3124200" cy="3124200"/>
          </a:xfrm>
          <a:prstGeom prst="rect">
            <a:avLst/>
          </a:prstGeom>
        </p:spPr>
      </p:pic>
    </p:spTree>
    <p:extLst>
      <p:ext uri="{BB962C8B-B14F-4D97-AF65-F5344CB8AC3E}">
        <p14:creationId xmlns:p14="http://schemas.microsoft.com/office/powerpoint/2010/main" val="36102859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06799A-F801-6A8D-3603-7492EF18D94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5425AE0-AE09-7A8E-5971-DC2C724F947F}"/>
              </a:ext>
            </a:extLst>
          </p:cNvPr>
          <p:cNvSpPr txBox="1"/>
          <p:nvPr/>
        </p:nvSpPr>
        <p:spPr>
          <a:xfrm>
            <a:off x="576943" y="1267306"/>
            <a:ext cx="7402286" cy="4801314"/>
          </a:xfrm>
          <a:prstGeom prst="rect">
            <a:avLst/>
          </a:prstGeom>
          <a:noFill/>
        </p:spPr>
        <p:txBody>
          <a:bodyPr wrap="square">
            <a:spAutoFit/>
          </a:bodyPr>
          <a:lstStyle/>
          <a:p>
            <a:r>
              <a:rPr lang="en-GB" sz="2400" b="1" dirty="0">
                <a:solidFill>
                  <a:schemeClr val="bg1"/>
                </a:solidFill>
              </a:rPr>
              <a:t>Focalisation: </a:t>
            </a:r>
            <a:r>
              <a:rPr lang="en-GB" sz="2400" dirty="0">
                <a:solidFill>
                  <a:schemeClr val="bg1"/>
                </a:solidFill>
              </a:rPr>
              <a:t>Cromwell is an ‘internal character-bound </a:t>
            </a:r>
            <a:r>
              <a:rPr lang="en-GB" sz="2400" dirty="0" err="1">
                <a:solidFill>
                  <a:schemeClr val="bg1"/>
                </a:solidFill>
              </a:rPr>
              <a:t>focaliser</a:t>
            </a:r>
            <a:r>
              <a:rPr lang="en-GB" sz="2400" dirty="0">
                <a:solidFill>
                  <a:schemeClr val="bg1"/>
                </a:solidFill>
              </a:rPr>
              <a:t>’</a:t>
            </a:r>
          </a:p>
          <a:p>
            <a:endParaRPr lang="en-GB" sz="2400" dirty="0">
              <a:solidFill>
                <a:schemeClr val="bg1"/>
              </a:solidFill>
              <a:ea typeface="Times New Roman" panose="02020603050405020304" pitchFamily="18" charset="0"/>
            </a:endParaRPr>
          </a:p>
          <a:p>
            <a:r>
              <a:rPr lang="en-GB" sz="2400" b="1" dirty="0">
                <a:solidFill>
                  <a:schemeClr val="bg1"/>
                </a:solidFill>
              </a:rPr>
              <a:t>Proximity: </a:t>
            </a:r>
            <a:r>
              <a:rPr lang="en-GB" sz="2400" dirty="0">
                <a:solidFill>
                  <a:schemeClr val="bg1"/>
                </a:solidFill>
              </a:rPr>
              <a:t>a sense of the reader standing just behind Cromwell</a:t>
            </a:r>
          </a:p>
          <a:p>
            <a:endParaRPr lang="en-GB" sz="2400" dirty="0">
              <a:solidFill>
                <a:schemeClr val="bg1"/>
              </a:solidFill>
            </a:endParaRPr>
          </a:p>
          <a:p>
            <a:r>
              <a:rPr lang="en-GB" sz="2400" b="1" dirty="0">
                <a:solidFill>
                  <a:schemeClr val="bg1"/>
                </a:solidFill>
              </a:rPr>
              <a:t>Analepsis: </a:t>
            </a:r>
            <a:r>
              <a:rPr lang="en-GB" sz="2400" dirty="0">
                <a:solidFill>
                  <a:schemeClr val="bg1"/>
                </a:solidFill>
              </a:rPr>
              <a:t>a literary device in narrative, in which a past event is narrated at a point later than its chronological place in a story (flashback)</a:t>
            </a:r>
          </a:p>
          <a:p>
            <a:endParaRPr lang="en-GB" sz="2400" dirty="0">
              <a:solidFill>
                <a:schemeClr val="bg1"/>
              </a:solidFill>
            </a:endParaRPr>
          </a:p>
          <a:p>
            <a:r>
              <a:rPr lang="en-GB" sz="2400" b="1" dirty="0">
                <a:solidFill>
                  <a:schemeClr val="bg1"/>
                </a:solidFill>
              </a:rPr>
              <a:t>Ekphrasis: </a:t>
            </a:r>
            <a:r>
              <a:rPr lang="en-GB" sz="2400" dirty="0">
                <a:solidFill>
                  <a:schemeClr val="bg1"/>
                </a:solidFill>
              </a:rPr>
              <a:t>the use of detailed description of a work of visual art as a literary device</a:t>
            </a:r>
          </a:p>
          <a:p>
            <a:endParaRPr lang="en-GB" dirty="0">
              <a:solidFill>
                <a:schemeClr val="bg1"/>
              </a:solidFill>
              <a:latin typeface="Times New Roman" panose="02020603050405020304" pitchFamily="18" charset="0"/>
              <a:ea typeface="Times New Roman" panose="02020603050405020304" pitchFamily="18" charset="0"/>
            </a:endParaRPr>
          </a:p>
        </p:txBody>
      </p:sp>
      <p:pic>
        <p:nvPicPr>
          <p:cNvPr id="4" name="Picture 3" descr="A person sitting at a desk&#10;&#10;AI-generated content may be incorrect.">
            <a:extLst>
              <a:ext uri="{FF2B5EF4-FFF2-40B4-BE49-F238E27FC236}">
                <a16:creationId xmlns:a16="http://schemas.microsoft.com/office/drawing/2014/main" id="{57BCFE13-7D52-6A29-3E6B-0A765546B3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62936" y="1123269"/>
            <a:ext cx="3537177" cy="4417072"/>
          </a:xfrm>
          <a:prstGeom prst="rect">
            <a:avLst/>
          </a:prstGeom>
        </p:spPr>
      </p:pic>
      <p:sp>
        <p:nvSpPr>
          <p:cNvPr id="5" name="TextBox 4">
            <a:extLst>
              <a:ext uri="{FF2B5EF4-FFF2-40B4-BE49-F238E27FC236}">
                <a16:creationId xmlns:a16="http://schemas.microsoft.com/office/drawing/2014/main" id="{91B7908A-6911-0D27-ED3B-AC41488A6C87}"/>
              </a:ext>
            </a:extLst>
          </p:cNvPr>
          <p:cNvSpPr txBox="1"/>
          <p:nvPr/>
        </p:nvSpPr>
        <p:spPr>
          <a:xfrm>
            <a:off x="8458879" y="5776233"/>
            <a:ext cx="3537177" cy="584775"/>
          </a:xfrm>
          <a:prstGeom prst="rect">
            <a:avLst/>
          </a:prstGeom>
          <a:noFill/>
        </p:spPr>
        <p:txBody>
          <a:bodyPr wrap="square" rtlCol="0">
            <a:spAutoFit/>
          </a:bodyPr>
          <a:lstStyle/>
          <a:p>
            <a:r>
              <a:rPr lang="en-GB" sz="1600" dirty="0">
                <a:solidFill>
                  <a:schemeClr val="bg1"/>
                </a:solidFill>
              </a:rPr>
              <a:t>Copyright: National Portrait Gallery, London</a:t>
            </a:r>
          </a:p>
        </p:txBody>
      </p:sp>
    </p:spTree>
    <p:extLst>
      <p:ext uri="{BB962C8B-B14F-4D97-AF65-F5344CB8AC3E}">
        <p14:creationId xmlns:p14="http://schemas.microsoft.com/office/powerpoint/2010/main" val="26606319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DDDAB1-8F9A-8D49-AA0C-F5A94E471656}"/>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A222E274-031B-1570-1306-2DA8DD462B10}"/>
              </a:ext>
            </a:extLst>
          </p:cNvPr>
          <p:cNvSpPr txBox="1"/>
          <p:nvPr/>
        </p:nvSpPr>
        <p:spPr>
          <a:xfrm>
            <a:off x="566058" y="557672"/>
            <a:ext cx="10722428" cy="694186"/>
          </a:xfrm>
          <a:prstGeom prst="rect">
            <a:avLst/>
          </a:prstGeom>
          <a:noFill/>
        </p:spPr>
        <p:txBody>
          <a:bodyPr wrap="square" rtlCol="0">
            <a:noAutofit/>
          </a:bodyPr>
          <a:lstStyle/>
          <a:p>
            <a:pPr algn="ctr"/>
            <a:r>
              <a:rPr lang="en-GB" sz="4800" b="1" dirty="0">
                <a:solidFill>
                  <a:schemeClr val="bg1"/>
                </a:solidFill>
                <a:latin typeface="+mj-lt"/>
              </a:rPr>
              <a:t>Mantel’s representation of the past</a:t>
            </a:r>
          </a:p>
          <a:p>
            <a:endParaRPr lang="en-GB" sz="2800" b="1" dirty="0"/>
          </a:p>
          <a:p>
            <a:endParaRPr lang="en-GB" sz="2400" dirty="0">
              <a:solidFill>
                <a:srgbClr val="002060"/>
              </a:solidFill>
            </a:endParaRPr>
          </a:p>
        </p:txBody>
      </p:sp>
      <p:sp>
        <p:nvSpPr>
          <p:cNvPr id="5" name="TextBox 4">
            <a:extLst>
              <a:ext uri="{FF2B5EF4-FFF2-40B4-BE49-F238E27FC236}">
                <a16:creationId xmlns:a16="http://schemas.microsoft.com/office/drawing/2014/main" id="{79AEB1CE-A493-37C6-5547-8313BDED350E}"/>
              </a:ext>
            </a:extLst>
          </p:cNvPr>
          <p:cNvSpPr txBox="1"/>
          <p:nvPr/>
        </p:nvSpPr>
        <p:spPr>
          <a:xfrm>
            <a:off x="1034143" y="1524391"/>
            <a:ext cx="6226630" cy="4893647"/>
          </a:xfrm>
          <a:prstGeom prst="rect">
            <a:avLst/>
          </a:prstGeom>
          <a:noFill/>
        </p:spPr>
        <p:txBody>
          <a:bodyPr wrap="square">
            <a:spAutoFit/>
          </a:bodyPr>
          <a:lstStyle/>
          <a:p>
            <a:r>
              <a:rPr lang="en-GB" sz="2400" dirty="0">
                <a:solidFill>
                  <a:schemeClr val="bg1"/>
                </a:solidFill>
              </a:rPr>
              <a:t>Wants to provide a </a:t>
            </a:r>
            <a:r>
              <a:rPr lang="en-GB" sz="2400" dirty="0">
                <a:solidFill>
                  <a:schemeClr val="bg1"/>
                </a:solidFill>
                <a:ea typeface="Times New Roman" panose="02020603050405020304" pitchFamily="18" charset="0"/>
              </a:rPr>
              <a:t>’s</a:t>
            </a:r>
            <a:r>
              <a:rPr lang="en-GB" sz="2400" dirty="0">
                <a:solidFill>
                  <a:schemeClr val="bg1"/>
                </a:solidFill>
                <a:effectLst/>
                <a:ea typeface="Times New Roman" panose="02020603050405020304" pitchFamily="18" charset="0"/>
              </a:rPr>
              <a:t>ense of being in the room’</a:t>
            </a:r>
            <a:r>
              <a:rPr lang="en-GB" sz="2400" dirty="0">
                <a:effectLst/>
                <a:ea typeface="Times New Roman" panose="02020603050405020304" pitchFamily="18" charset="0"/>
              </a:rPr>
              <a:t>’</a:t>
            </a:r>
          </a:p>
          <a:p>
            <a:endParaRPr lang="en-GB" sz="2400" dirty="0"/>
          </a:p>
          <a:p>
            <a:r>
              <a:rPr lang="en-GB" sz="2400" dirty="0">
                <a:solidFill>
                  <a:schemeClr val="bg1"/>
                </a:solidFill>
              </a:rPr>
              <a:t>Pronouns and </a:t>
            </a:r>
            <a:r>
              <a:rPr lang="en-GB" sz="2400" dirty="0" err="1">
                <a:solidFill>
                  <a:schemeClr val="bg1"/>
                </a:solidFill>
              </a:rPr>
              <a:t>paratexts</a:t>
            </a:r>
            <a:endParaRPr lang="en-GB" sz="2400" dirty="0">
              <a:solidFill>
                <a:schemeClr val="bg1"/>
              </a:solidFill>
            </a:endParaRPr>
          </a:p>
          <a:p>
            <a:endParaRPr lang="en-GB" sz="2400" dirty="0">
              <a:solidFill>
                <a:schemeClr val="bg1"/>
              </a:solidFill>
            </a:endParaRPr>
          </a:p>
          <a:p>
            <a:r>
              <a:rPr lang="en-GB" sz="2400" dirty="0">
                <a:solidFill>
                  <a:schemeClr val="bg1"/>
                </a:solidFill>
              </a:rPr>
              <a:t>Metafictional commentary: a narrative’s self-reflective commentary on its fictional nature (which often draws attention to its own artificiality)</a:t>
            </a:r>
          </a:p>
          <a:p>
            <a:endParaRPr lang="en-GB" sz="2400" dirty="0">
              <a:solidFill>
                <a:schemeClr val="bg1"/>
              </a:solidFill>
            </a:endParaRPr>
          </a:p>
          <a:p>
            <a:r>
              <a:rPr lang="en-GB" sz="2400" dirty="0">
                <a:solidFill>
                  <a:schemeClr val="bg1"/>
                </a:solidFill>
              </a:rPr>
              <a:t>Intertextual material: </a:t>
            </a:r>
            <a:r>
              <a:rPr lang="en-GB" sz="2400" dirty="0">
                <a:solidFill>
                  <a:schemeClr val="bg1"/>
                </a:solidFill>
                <a:effectLst/>
                <a:ea typeface="Times New Roman" panose="02020603050405020304" pitchFamily="18" charset="0"/>
              </a:rPr>
              <a:t>‘‘I like,’ he says, ‘the way you remember the exact words. Did you write them down at the time? Or do you use some licence?’ </a:t>
            </a:r>
            <a:r>
              <a:rPr lang="en-GB" sz="1600" dirty="0">
                <a:solidFill>
                  <a:schemeClr val="bg1"/>
                </a:solidFill>
                <a:effectLst/>
                <a:ea typeface="Times New Roman" panose="02020603050405020304" pitchFamily="18" charset="0"/>
              </a:rPr>
              <a:t>(</a:t>
            </a:r>
            <a:r>
              <a:rPr lang="en-GB" sz="1600" i="1" dirty="0">
                <a:solidFill>
                  <a:schemeClr val="bg1"/>
                </a:solidFill>
                <a:effectLst/>
                <a:ea typeface="Times New Roman" panose="02020603050405020304" pitchFamily="18" charset="0"/>
              </a:rPr>
              <a:t>Wolf Hall</a:t>
            </a:r>
            <a:r>
              <a:rPr lang="en-GB" sz="1600" dirty="0">
                <a:solidFill>
                  <a:schemeClr val="bg1"/>
                </a:solidFill>
                <a:effectLst/>
                <a:ea typeface="Times New Roman" panose="02020603050405020304" pitchFamily="18" charset="0"/>
              </a:rPr>
              <a:t>, p. 78)</a:t>
            </a:r>
            <a:endParaRPr lang="en-GB" sz="1600" dirty="0">
              <a:solidFill>
                <a:schemeClr val="bg1"/>
              </a:solidFill>
            </a:endParaRPr>
          </a:p>
        </p:txBody>
      </p:sp>
      <p:pic>
        <p:nvPicPr>
          <p:cNvPr id="7" name="Picture 6">
            <a:extLst>
              <a:ext uri="{FF2B5EF4-FFF2-40B4-BE49-F238E27FC236}">
                <a16:creationId xmlns:a16="http://schemas.microsoft.com/office/drawing/2014/main" id="{20C7D7CC-2E2B-5677-1302-05A895A0AD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13915" y="1698563"/>
            <a:ext cx="3883514" cy="4341475"/>
          </a:xfrm>
          <a:prstGeom prst="rect">
            <a:avLst/>
          </a:prstGeom>
        </p:spPr>
      </p:pic>
    </p:spTree>
    <p:extLst>
      <p:ext uri="{BB962C8B-B14F-4D97-AF65-F5344CB8AC3E}">
        <p14:creationId xmlns:p14="http://schemas.microsoft.com/office/powerpoint/2010/main" val="4194381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507D66-304E-C193-2D50-4446E80422C4}"/>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043A3DE0-BCE0-15C5-5AC1-F04DA5367B06}"/>
              </a:ext>
            </a:extLst>
          </p:cNvPr>
          <p:cNvSpPr txBox="1"/>
          <p:nvPr/>
        </p:nvSpPr>
        <p:spPr>
          <a:xfrm>
            <a:off x="566058" y="557672"/>
            <a:ext cx="10722428" cy="694186"/>
          </a:xfrm>
          <a:prstGeom prst="rect">
            <a:avLst/>
          </a:prstGeom>
          <a:noFill/>
        </p:spPr>
        <p:txBody>
          <a:bodyPr wrap="square" rtlCol="0">
            <a:noAutofit/>
          </a:bodyPr>
          <a:lstStyle/>
          <a:p>
            <a:pPr algn="ctr"/>
            <a:r>
              <a:rPr lang="en-GB" sz="4800" b="1" dirty="0">
                <a:solidFill>
                  <a:schemeClr val="bg1"/>
                </a:solidFill>
                <a:latin typeface="+mj-lt"/>
              </a:rPr>
              <a:t>Critics</a:t>
            </a:r>
          </a:p>
          <a:p>
            <a:endParaRPr lang="en-GB" sz="2800" b="1" dirty="0"/>
          </a:p>
          <a:p>
            <a:endParaRPr lang="en-GB" sz="2400" dirty="0">
              <a:solidFill>
                <a:srgbClr val="002060"/>
              </a:solidFill>
            </a:endParaRPr>
          </a:p>
        </p:txBody>
      </p:sp>
      <p:sp>
        <p:nvSpPr>
          <p:cNvPr id="5" name="TextBox 4">
            <a:extLst>
              <a:ext uri="{FF2B5EF4-FFF2-40B4-BE49-F238E27FC236}">
                <a16:creationId xmlns:a16="http://schemas.microsoft.com/office/drawing/2014/main" id="{9ACBA642-06A0-33E1-8B30-D7C9D85E1BEC}"/>
              </a:ext>
            </a:extLst>
          </p:cNvPr>
          <p:cNvSpPr txBox="1"/>
          <p:nvPr/>
        </p:nvSpPr>
        <p:spPr>
          <a:xfrm>
            <a:off x="718457" y="2112726"/>
            <a:ext cx="6814457" cy="3416320"/>
          </a:xfrm>
          <a:prstGeom prst="rect">
            <a:avLst/>
          </a:prstGeom>
          <a:noFill/>
        </p:spPr>
        <p:txBody>
          <a:bodyPr wrap="square">
            <a:spAutoFit/>
          </a:bodyPr>
          <a:lstStyle/>
          <a:p>
            <a:r>
              <a:rPr lang="en-GB" sz="2400" dirty="0">
                <a:solidFill>
                  <a:schemeClr val="bg1"/>
                </a:solidFill>
                <a:effectLst/>
                <a:ea typeface="Times New Roman" panose="02020603050405020304" pitchFamily="18" charset="0"/>
              </a:rPr>
              <a:t>Stephen Greenblatt:</a:t>
            </a:r>
            <a:r>
              <a:rPr lang="en-GB" sz="2400" i="1" dirty="0">
                <a:solidFill>
                  <a:schemeClr val="bg1"/>
                </a:solidFill>
                <a:ea typeface="Times New Roman" panose="02020603050405020304" pitchFamily="18" charset="0"/>
              </a:rPr>
              <a:t> </a:t>
            </a:r>
            <a:r>
              <a:rPr lang="en-GB" sz="2400" dirty="0">
                <a:solidFill>
                  <a:schemeClr val="bg1"/>
                </a:solidFill>
                <a:effectLst/>
                <a:ea typeface="Times New Roman" panose="02020603050405020304" pitchFamily="18" charset="0"/>
              </a:rPr>
              <a:t>‘a magnificent structure made out of mud’ </a:t>
            </a:r>
            <a:endParaRPr lang="en-GB" sz="2400" dirty="0">
              <a:solidFill>
                <a:schemeClr val="bg1"/>
              </a:solidFill>
              <a:ea typeface="Times New Roman" panose="02020603050405020304" pitchFamily="18" charset="0"/>
            </a:endParaRPr>
          </a:p>
          <a:p>
            <a:endParaRPr lang="en-GB" sz="2400" dirty="0">
              <a:solidFill>
                <a:schemeClr val="bg1"/>
              </a:solidFill>
              <a:effectLst/>
              <a:ea typeface="Times New Roman" panose="02020603050405020304" pitchFamily="18" charset="0"/>
            </a:endParaRPr>
          </a:p>
          <a:p>
            <a:r>
              <a:rPr lang="en-GB" sz="2400" dirty="0">
                <a:solidFill>
                  <a:schemeClr val="bg1"/>
                </a:solidFill>
                <a:effectLst/>
                <a:ea typeface="Times New Roman" panose="02020603050405020304" pitchFamily="18" charset="0"/>
              </a:rPr>
              <a:t>Paul Kaufman: ‘Perhaps it is fair for fiction to distort so ascertainably, yet I should think that historians will want to have a dissent on the record’</a:t>
            </a:r>
          </a:p>
          <a:p>
            <a:endParaRPr lang="en-GB" sz="2400" dirty="0">
              <a:solidFill>
                <a:schemeClr val="bg1"/>
              </a:solidFill>
              <a:ea typeface="Times New Roman" panose="02020603050405020304" pitchFamily="18" charset="0"/>
            </a:endParaRPr>
          </a:p>
          <a:p>
            <a:r>
              <a:rPr lang="en-GB" sz="2400" dirty="0">
                <a:solidFill>
                  <a:schemeClr val="bg1"/>
                </a:solidFill>
                <a:effectLst/>
                <a:ea typeface="Times New Roman" panose="02020603050405020304" pitchFamily="18" charset="0"/>
              </a:rPr>
              <a:t>Simon Schama: ‘Sure, he was a good family man. So was More. So was Himmler.’ </a:t>
            </a:r>
            <a:endParaRPr lang="en-GB" sz="2400" dirty="0">
              <a:solidFill>
                <a:schemeClr val="bg1"/>
              </a:solidFill>
            </a:endParaRPr>
          </a:p>
        </p:txBody>
      </p:sp>
      <p:pic>
        <p:nvPicPr>
          <p:cNvPr id="4" name="Picture 3" descr="A person with a beard and a scarf&#10;&#10;AI-generated content may be incorrect.">
            <a:extLst>
              <a:ext uri="{FF2B5EF4-FFF2-40B4-BE49-F238E27FC236}">
                <a16:creationId xmlns:a16="http://schemas.microsoft.com/office/drawing/2014/main" id="{32F54228-87E7-471D-E5CE-EA3AE5488C02}"/>
              </a:ext>
            </a:extLst>
          </p:cNvPr>
          <p:cNvPicPr>
            <a:picLocks noChangeAspect="1"/>
          </p:cNvPicPr>
          <p:nvPr/>
        </p:nvPicPr>
        <p:blipFill>
          <a:blip r:embed="rId2">
            <a:extLst>
              <a:ext uri="{28A0092B-C50C-407E-A947-70E740481C1C}">
                <a14:useLocalDpi xmlns:a14="http://schemas.microsoft.com/office/drawing/2010/main" val="0"/>
              </a:ext>
            </a:extLst>
          </a:blip>
          <a:srcRect t="10326"/>
          <a:stretch/>
        </p:blipFill>
        <p:spPr>
          <a:xfrm>
            <a:off x="8140597" y="1491343"/>
            <a:ext cx="3485345" cy="2079854"/>
          </a:xfrm>
          <a:prstGeom prst="rect">
            <a:avLst/>
          </a:prstGeom>
        </p:spPr>
      </p:pic>
      <p:pic>
        <p:nvPicPr>
          <p:cNvPr id="7" name="Picture 6" descr="A person in a suit&#10;&#10;AI-generated content may be incorrect.">
            <a:extLst>
              <a:ext uri="{FF2B5EF4-FFF2-40B4-BE49-F238E27FC236}">
                <a16:creationId xmlns:a16="http://schemas.microsoft.com/office/drawing/2014/main" id="{00E41E0B-4F41-FC4E-E875-33951D3F73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40598" y="3956957"/>
            <a:ext cx="3485344" cy="1951793"/>
          </a:xfrm>
          <a:prstGeom prst="rect">
            <a:avLst/>
          </a:prstGeom>
        </p:spPr>
      </p:pic>
    </p:spTree>
    <p:extLst>
      <p:ext uri="{BB962C8B-B14F-4D97-AF65-F5344CB8AC3E}">
        <p14:creationId xmlns:p14="http://schemas.microsoft.com/office/powerpoint/2010/main" val="17961727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86220-1FA0-8064-71CA-278E7637CAFB}"/>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8510EF6-125B-42D5-E301-C1D5B017EDEF}"/>
              </a:ext>
            </a:extLst>
          </p:cNvPr>
          <p:cNvSpPr txBox="1"/>
          <p:nvPr/>
        </p:nvSpPr>
        <p:spPr>
          <a:xfrm>
            <a:off x="566058" y="557672"/>
            <a:ext cx="10722428" cy="694186"/>
          </a:xfrm>
          <a:prstGeom prst="rect">
            <a:avLst/>
          </a:prstGeom>
          <a:noFill/>
        </p:spPr>
        <p:txBody>
          <a:bodyPr wrap="square" rtlCol="0">
            <a:noAutofit/>
          </a:bodyPr>
          <a:lstStyle/>
          <a:p>
            <a:pPr algn="ctr"/>
            <a:r>
              <a:rPr lang="en-GB" sz="4800" b="1" dirty="0">
                <a:solidFill>
                  <a:schemeClr val="bg1"/>
                </a:solidFill>
                <a:latin typeface="+mj-lt"/>
              </a:rPr>
              <a:t>Representing the under-represented</a:t>
            </a:r>
          </a:p>
          <a:p>
            <a:endParaRPr lang="en-GB" sz="2800" b="1" dirty="0"/>
          </a:p>
          <a:p>
            <a:endParaRPr lang="en-GB" sz="2400" dirty="0">
              <a:solidFill>
                <a:srgbClr val="002060"/>
              </a:solidFill>
            </a:endParaRPr>
          </a:p>
        </p:txBody>
      </p:sp>
      <p:pic>
        <p:nvPicPr>
          <p:cNvPr id="4" name="Picture 3" descr="A blue and red book cover&#10;&#10;AI-generated content may be incorrect.">
            <a:extLst>
              <a:ext uri="{FF2B5EF4-FFF2-40B4-BE49-F238E27FC236}">
                <a16:creationId xmlns:a16="http://schemas.microsoft.com/office/drawing/2014/main" id="{D3A5FCEA-0DC1-0161-C1DD-72DE5BC5DB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26420" y="1688701"/>
            <a:ext cx="2311927" cy="3480593"/>
          </a:xfrm>
          <a:prstGeom prst="rect">
            <a:avLst/>
          </a:prstGeom>
        </p:spPr>
      </p:pic>
      <p:pic>
        <p:nvPicPr>
          <p:cNvPr id="8" name="Picture 7" descr="A book cover with a person on a deer&#10;&#10;AI-generated content may be incorrect.">
            <a:extLst>
              <a:ext uri="{FF2B5EF4-FFF2-40B4-BE49-F238E27FC236}">
                <a16:creationId xmlns:a16="http://schemas.microsoft.com/office/drawing/2014/main" id="{EE7C6767-5BE8-D98E-BC90-F17190CF4E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8223" y="1688701"/>
            <a:ext cx="2324630" cy="3480593"/>
          </a:xfrm>
          <a:prstGeom prst="rect">
            <a:avLst/>
          </a:prstGeom>
        </p:spPr>
      </p:pic>
      <p:pic>
        <p:nvPicPr>
          <p:cNvPr id="12" name="Picture 11" descr="A collection of six books&#10;&#10;AI-generated content may be incorrect.">
            <a:extLst>
              <a:ext uri="{FF2B5EF4-FFF2-40B4-BE49-F238E27FC236}">
                <a16:creationId xmlns:a16="http://schemas.microsoft.com/office/drawing/2014/main" id="{138C0BC6-ECBB-2CDC-441D-EFE3509149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22729" y="1688701"/>
            <a:ext cx="3480593" cy="3480593"/>
          </a:xfrm>
          <a:prstGeom prst="rect">
            <a:avLst/>
          </a:prstGeom>
        </p:spPr>
      </p:pic>
      <p:pic>
        <p:nvPicPr>
          <p:cNvPr id="6" name="Picture 5" descr="A book cover with a picture of women dancing&#10;&#10;AI-generated content may be incorrect.">
            <a:extLst>
              <a:ext uri="{FF2B5EF4-FFF2-40B4-BE49-F238E27FC236}">
                <a16:creationId xmlns:a16="http://schemas.microsoft.com/office/drawing/2014/main" id="{1365E36E-525A-A430-6A25-CC2504C0C14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5429" y="1688701"/>
            <a:ext cx="2261115" cy="3480593"/>
          </a:xfrm>
          <a:prstGeom prst="rect">
            <a:avLst/>
          </a:prstGeom>
        </p:spPr>
      </p:pic>
    </p:spTree>
    <p:extLst>
      <p:ext uri="{BB962C8B-B14F-4D97-AF65-F5344CB8AC3E}">
        <p14:creationId xmlns:p14="http://schemas.microsoft.com/office/powerpoint/2010/main" val="3537095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CA3BE0-692E-CCCF-B916-757C8271BDB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52ECE49-332C-9AA7-6E93-EF3D41E7A82B}"/>
              </a:ext>
            </a:extLst>
          </p:cNvPr>
          <p:cNvSpPr txBox="1"/>
          <p:nvPr/>
        </p:nvSpPr>
        <p:spPr>
          <a:xfrm>
            <a:off x="1937657" y="1447800"/>
            <a:ext cx="8469086" cy="4154984"/>
          </a:xfrm>
          <a:prstGeom prst="rect">
            <a:avLst/>
          </a:prstGeom>
          <a:noFill/>
        </p:spPr>
        <p:txBody>
          <a:bodyPr wrap="square" rtlCol="0">
            <a:spAutoFit/>
          </a:bodyPr>
          <a:lstStyle/>
          <a:p>
            <a:r>
              <a:rPr lang="en-GB" sz="2400" dirty="0">
                <a:solidFill>
                  <a:schemeClr val="bg1"/>
                </a:solidFill>
              </a:rPr>
              <a:t>Are there historical novels you’ve read which have changed your perception of a person, place, or period?</a:t>
            </a:r>
          </a:p>
          <a:p>
            <a:endParaRPr lang="en-GB" sz="2400" dirty="0">
              <a:solidFill>
                <a:schemeClr val="bg1"/>
              </a:solidFill>
            </a:endParaRPr>
          </a:p>
          <a:p>
            <a:r>
              <a:rPr lang="en-GB" sz="2400" dirty="0">
                <a:solidFill>
                  <a:schemeClr val="bg1"/>
                </a:solidFill>
              </a:rPr>
              <a:t>Have you read something which has chosen as its focus a person/people you haven’t encountered before?</a:t>
            </a:r>
          </a:p>
          <a:p>
            <a:endParaRPr lang="en-GB" sz="2400" dirty="0">
              <a:solidFill>
                <a:schemeClr val="bg1"/>
              </a:solidFill>
            </a:endParaRPr>
          </a:p>
          <a:p>
            <a:r>
              <a:rPr lang="en-GB" sz="2400" dirty="0">
                <a:solidFill>
                  <a:schemeClr val="bg1"/>
                </a:solidFill>
              </a:rPr>
              <a:t>How did the author achieve their representation, and were you convinced by it?</a:t>
            </a:r>
          </a:p>
          <a:p>
            <a:endParaRPr lang="en-GB" sz="2400" dirty="0">
              <a:solidFill>
                <a:schemeClr val="bg1"/>
              </a:solidFill>
            </a:endParaRPr>
          </a:p>
          <a:p>
            <a:r>
              <a:rPr lang="en-GB" sz="2400" dirty="0">
                <a:solidFill>
                  <a:schemeClr val="bg1"/>
                </a:solidFill>
              </a:rPr>
              <a:t>Is there a novelist who has tried to do this and not been successful?</a:t>
            </a:r>
          </a:p>
        </p:txBody>
      </p:sp>
    </p:spTree>
    <p:extLst>
      <p:ext uri="{BB962C8B-B14F-4D97-AF65-F5344CB8AC3E}">
        <p14:creationId xmlns:p14="http://schemas.microsoft.com/office/powerpoint/2010/main" val="17880742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E20A18-2C6B-E3A1-7639-C60238F4D326}"/>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F79B47F4-A549-8663-9A94-20367772FCAA}"/>
              </a:ext>
            </a:extLst>
          </p:cNvPr>
          <p:cNvSpPr txBox="1"/>
          <p:nvPr/>
        </p:nvSpPr>
        <p:spPr>
          <a:xfrm>
            <a:off x="566058" y="557672"/>
            <a:ext cx="10722428" cy="694186"/>
          </a:xfrm>
          <a:prstGeom prst="rect">
            <a:avLst/>
          </a:prstGeom>
          <a:noFill/>
        </p:spPr>
        <p:txBody>
          <a:bodyPr wrap="square" rtlCol="0">
            <a:noAutofit/>
          </a:bodyPr>
          <a:lstStyle/>
          <a:p>
            <a:pPr algn="ctr"/>
            <a:r>
              <a:rPr lang="en-GB" sz="4800" b="1" dirty="0">
                <a:solidFill>
                  <a:schemeClr val="bg1"/>
                </a:solidFill>
                <a:latin typeface="+mj-lt"/>
              </a:rPr>
              <a:t>Accuracy or authenticity?</a:t>
            </a:r>
          </a:p>
          <a:p>
            <a:endParaRPr lang="en-GB" sz="2800" b="1" dirty="0"/>
          </a:p>
          <a:p>
            <a:endParaRPr lang="en-GB" sz="2400" dirty="0">
              <a:solidFill>
                <a:srgbClr val="002060"/>
              </a:solidFill>
            </a:endParaRPr>
          </a:p>
        </p:txBody>
      </p:sp>
      <p:sp>
        <p:nvSpPr>
          <p:cNvPr id="5" name="TextBox 4">
            <a:extLst>
              <a:ext uri="{FF2B5EF4-FFF2-40B4-BE49-F238E27FC236}">
                <a16:creationId xmlns:a16="http://schemas.microsoft.com/office/drawing/2014/main" id="{791FEF98-FBA5-E857-72A3-3337E84EE20D}"/>
              </a:ext>
            </a:extLst>
          </p:cNvPr>
          <p:cNvSpPr txBox="1"/>
          <p:nvPr/>
        </p:nvSpPr>
        <p:spPr>
          <a:xfrm>
            <a:off x="1088570" y="2156266"/>
            <a:ext cx="6999516" cy="3416320"/>
          </a:xfrm>
          <a:prstGeom prst="rect">
            <a:avLst/>
          </a:prstGeom>
          <a:noFill/>
        </p:spPr>
        <p:txBody>
          <a:bodyPr wrap="square">
            <a:spAutoFit/>
          </a:bodyPr>
          <a:lstStyle/>
          <a:p>
            <a:pPr algn="just"/>
            <a:r>
              <a:rPr lang="en-GB" sz="2400" dirty="0">
                <a:solidFill>
                  <a:schemeClr val="bg1"/>
                </a:solidFill>
                <a:ea typeface="Times New Roman" panose="02020603050405020304" pitchFamily="18" charset="0"/>
              </a:rPr>
              <a:t>Mantel: </a:t>
            </a:r>
            <a:r>
              <a:rPr lang="en-GB" sz="2400" dirty="0">
                <a:solidFill>
                  <a:schemeClr val="bg1"/>
                </a:solidFill>
                <a:effectLst/>
                <a:ea typeface="Calibri" panose="020F0502020204030204" pitchFamily="34" charset="0"/>
              </a:rPr>
              <a:t>‘This is not a true story, though it is based on one’ </a:t>
            </a:r>
            <a:r>
              <a:rPr lang="en-GB" sz="1600" dirty="0">
                <a:solidFill>
                  <a:schemeClr val="bg1"/>
                </a:solidFill>
                <a:effectLst/>
                <a:ea typeface="Calibri" panose="020F0502020204030204" pitchFamily="34" charset="0"/>
              </a:rPr>
              <a:t>(</a:t>
            </a:r>
            <a:r>
              <a:rPr lang="en-GB" sz="1600" i="1" dirty="0">
                <a:solidFill>
                  <a:schemeClr val="bg1"/>
                </a:solidFill>
                <a:effectLst/>
                <a:ea typeface="Calibri" panose="020F0502020204030204" pitchFamily="34" charset="0"/>
              </a:rPr>
              <a:t>The Giant O’Brien</a:t>
            </a:r>
            <a:r>
              <a:rPr lang="en-GB" sz="1600" dirty="0">
                <a:solidFill>
                  <a:schemeClr val="bg1"/>
                </a:solidFill>
                <a:effectLst/>
                <a:ea typeface="Calibri" panose="020F0502020204030204" pitchFamily="34" charset="0"/>
              </a:rPr>
              <a:t>, ‘Note’)</a:t>
            </a:r>
            <a:endParaRPr lang="en-GB" sz="1600" dirty="0">
              <a:solidFill>
                <a:schemeClr val="bg1"/>
              </a:solidFill>
              <a:ea typeface="Times New Roman" panose="02020603050405020304" pitchFamily="18" charset="0"/>
            </a:endParaRPr>
          </a:p>
          <a:p>
            <a:pPr algn="just"/>
            <a:endParaRPr lang="en-GB" sz="2400" dirty="0">
              <a:solidFill>
                <a:schemeClr val="bg1"/>
              </a:solidFill>
              <a:ea typeface="Times New Roman" panose="02020603050405020304" pitchFamily="18" charset="0"/>
            </a:endParaRPr>
          </a:p>
          <a:p>
            <a:pPr algn="just"/>
            <a:r>
              <a:rPr lang="en-GB" sz="2400" b="1" dirty="0">
                <a:solidFill>
                  <a:schemeClr val="bg1"/>
                </a:solidFill>
                <a:ea typeface="Times New Roman" panose="02020603050405020304" pitchFamily="18" charset="0"/>
              </a:rPr>
              <a:t>Accurate: </a:t>
            </a:r>
            <a:r>
              <a:rPr lang="en-GB" sz="2400" dirty="0">
                <a:solidFill>
                  <a:schemeClr val="bg1"/>
                </a:solidFill>
                <a:ea typeface="Times New Roman" panose="02020603050405020304" pitchFamily="18" charset="0"/>
              </a:rPr>
              <a:t>consistent with the sources, with a focus on historical veracity</a:t>
            </a:r>
          </a:p>
          <a:p>
            <a:pPr algn="just"/>
            <a:endParaRPr lang="en-GB" sz="2400" dirty="0">
              <a:solidFill>
                <a:schemeClr val="bg1"/>
              </a:solidFill>
              <a:ea typeface="Times New Roman" panose="02020603050405020304" pitchFamily="18" charset="0"/>
            </a:endParaRPr>
          </a:p>
          <a:p>
            <a:pPr algn="just"/>
            <a:r>
              <a:rPr lang="en-GB" sz="2400" b="1" dirty="0">
                <a:solidFill>
                  <a:schemeClr val="bg1"/>
                </a:solidFill>
                <a:ea typeface="Times New Roman" panose="02020603050405020304" pitchFamily="18" charset="0"/>
              </a:rPr>
              <a:t>Authentic: </a:t>
            </a:r>
            <a:r>
              <a:rPr lang="en-GB" sz="2400" dirty="0">
                <a:solidFill>
                  <a:schemeClr val="bg1"/>
                </a:solidFill>
                <a:ea typeface="Times New Roman" panose="02020603050405020304" pitchFamily="18" charset="0"/>
              </a:rPr>
              <a:t>the impression of accuracy, successfully convincing readers that the representation captures the past</a:t>
            </a:r>
          </a:p>
        </p:txBody>
      </p:sp>
      <p:pic>
        <p:nvPicPr>
          <p:cNvPr id="4" name="Picture 3" descr="A pink cover of a book&#10;&#10;AI-generated content may be incorrect.">
            <a:extLst>
              <a:ext uri="{FF2B5EF4-FFF2-40B4-BE49-F238E27FC236}">
                <a16:creationId xmlns:a16="http://schemas.microsoft.com/office/drawing/2014/main" id="{2549549F-4DD0-E77D-A6CE-FF5298103F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67057" y="1548227"/>
            <a:ext cx="3138893" cy="4632399"/>
          </a:xfrm>
          <a:prstGeom prst="rect">
            <a:avLst/>
          </a:prstGeom>
        </p:spPr>
      </p:pic>
    </p:spTree>
    <p:extLst>
      <p:ext uri="{BB962C8B-B14F-4D97-AF65-F5344CB8AC3E}">
        <p14:creationId xmlns:p14="http://schemas.microsoft.com/office/powerpoint/2010/main" val="775238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DEEAA4-552F-E11A-F75B-838A1ABCF70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EB79EE2-DAB8-ECFC-A588-E3DF708A7D1A}"/>
              </a:ext>
            </a:extLst>
          </p:cNvPr>
          <p:cNvSpPr txBox="1"/>
          <p:nvPr/>
        </p:nvSpPr>
        <p:spPr>
          <a:xfrm>
            <a:off x="1268185" y="1012171"/>
            <a:ext cx="7015843" cy="5262979"/>
          </a:xfrm>
          <a:prstGeom prst="rect">
            <a:avLst/>
          </a:prstGeom>
          <a:noFill/>
        </p:spPr>
        <p:txBody>
          <a:bodyPr wrap="square">
            <a:spAutoFit/>
          </a:bodyPr>
          <a:lstStyle/>
          <a:p>
            <a:r>
              <a:rPr lang="en-GB" sz="2400" dirty="0">
                <a:solidFill>
                  <a:schemeClr val="bg1"/>
                </a:solidFill>
                <a:ea typeface="Times New Roman" panose="02020603050405020304" pitchFamily="18" charset="0"/>
              </a:rPr>
              <a:t>Melvyn Bragg: ‘fiction must be the driver and the defence’</a:t>
            </a:r>
          </a:p>
          <a:p>
            <a:endParaRPr lang="en-GB" sz="2400" dirty="0">
              <a:solidFill>
                <a:schemeClr val="bg1"/>
              </a:solidFill>
              <a:ea typeface="Times New Roman" panose="02020603050405020304" pitchFamily="18" charset="0"/>
            </a:endParaRPr>
          </a:p>
          <a:p>
            <a:r>
              <a:rPr lang="en-GB" sz="2400" dirty="0">
                <a:solidFill>
                  <a:schemeClr val="bg1"/>
                </a:solidFill>
                <a:ea typeface="Times New Roman" panose="02020603050405020304" pitchFamily="18" charset="0"/>
              </a:rPr>
              <a:t>Alison Weir: ‘you can make things up, which I have only done when I felt I could legitimately do so’</a:t>
            </a:r>
          </a:p>
          <a:p>
            <a:endParaRPr lang="en-GB" sz="2400" dirty="0">
              <a:solidFill>
                <a:schemeClr val="bg1"/>
              </a:solidFill>
              <a:ea typeface="Times New Roman" panose="02020603050405020304" pitchFamily="18" charset="0"/>
            </a:endParaRPr>
          </a:p>
          <a:p>
            <a:r>
              <a:rPr lang="en-GB" sz="2400" dirty="0">
                <a:solidFill>
                  <a:schemeClr val="bg1"/>
                </a:solidFill>
                <a:ea typeface="Times New Roman" panose="02020603050405020304" pitchFamily="18" charset="0"/>
              </a:rPr>
              <a:t>Ian McEwan: ‘novelistically realised’ is acceptable, reinvention is not</a:t>
            </a:r>
          </a:p>
          <a:p>
            <a:endParaRPr lang="en-GB" sz="2400" dirty="0">
              <a:solidFill>
                <a:schemeClr val="bg1"/>
              </a:solidFill>
            </a:endParaRPr>
          </a:p>
          <a:p>
            <a:r>
              <a:rPr lang="en-GB" sz="2400" dirty="0">
                <a:solidFill>
                  <a:schemeClr val="bg1"/>
                </a:solidFill>
              </a:rPr>
              <a:t>Philippa Gregory: uses para-texts such as book lists to hold herself ‘responsible’</a:t>
            </a:r>
          </a:p>
          <a:p>
            <a:endParaRPr lang="en-GB" sz="2400" dirty="0">
              <a:solidFill>
                <a:schemeClr val="bg1"/>
              </a:solidFill>
            </a:endParaRPr>
          </a:p>
          <a:p>
            <a:r>
              <a:rPr lang="en-GB" sz="2400" dirty="0">
                <a:solidFill>
                  <a:schemeClr val="bg1"/>
                </a:solidFill>
              </a:rPr>
              <a:t>Tracy Chevalier: ‘elasticity’ in relation to the facts, but nothing ‘false’</a:t>
            </a:r>
          </a:p>
        </p:txBody>
      </p:sp>
      <p:pic>
        <p:nvPicPr>
          <p:cNvPr id="3" name="Picture 2" descr="A person in a white suit&#10;&#10;AI-generated content may be incorrect.">
            <a:extLst>
              <a:ext uri="{FF2B5EF4-FFF2-40B4-BE49-F238E27FC236}">
                <a16:creationId xmlns:a16="http://schemas.microsoft.com/office/drawing/2014/main" id="{C950A672-0004-5223-3EC1-7FF368CCCE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49544" y="1012954"/>
            <a:ext cx="2870854" cy="1968949"/>
          </a:xfrm>
          <a:prstGeom prst="rect">
            <a:avLst/>
          </a:prstGeom>
        </p:spPr>
      </p:pic>
      <p:pic>
        <p:nvPicPr>
          <p:cNvPr id="6" name="Picture 5" descr="A person smiling at camera&#10;&#10;AI-generated content may be incorrect.">
            <a:extLst>
              <a:ext uri="{FF2B5EF4-FFF2-40B4-BE49-F238E27FC236}">
                <a16:creationId xmlns:a16="http://schemas.microsoft.com/office/drawing/2014/main" id="{6A8CDAF0-7F02-56A0-1EB2-AF2A808DCD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99121" y="3876098"/>
            <a:ext cx="2171700" cy="2105025"/>
          </a:xfrm>
          <a:prstGeom prst="rect">
            <a:avLst/>
          </a:prstGeom>
        </p:spPr>
      </p:pic>
    </p:spTree>
    <p:extLst>
      <p:ext uri="{BB962C8B-B14F-4D97-AF65-F5344CB8AC3E}">
        <p14:creationId xmlns:p14="http://schemas.microsoft.com/office/powerpoint/2010/main" val="14522747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70EFD8-5C77-0866-C678-C193E274C47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CE6B773-539F-BD11-D0DC-E548A56B984C}"/>
              </a:ext>
            </a:extLst>
          </p:cNvPr>
          <p:cNvSpPr txBox="1"/>
          <p:nvPr/>
        </p:nvSpPr>
        <p:spPr>
          <a:xfrm>
            <a:off x="1140278" y="3805296"/>
            <a:ext cx="10346873" cy="2554545"/>
          </a:xfrm>
          <a:prstGeom prst="rect">
            <a:avLst/>
          </a:prstGeom>
          <a:noFill/>
        </p:spPr>
        <p:txBody>
          <a:bodyPr wrap="square">
            <a:spAutoFit/>
          </a:bodyPr>
          <a:lstStyle/>
          <a:p>
            <a:pPr algn="just"/>
            <a:r>
              <a:rPr lang="en-GB" sz="2400" dirty="0">
                <a:solidFill>
                  <a:schemeClr val="bg1"/>
                </a:solidFill>
                <a:ea typeface="Calibri" panose="020F0502020204030204" pitchFamily="34" charset="0"/>
              </a:rPr>
              <a:t>‘</a:t>
            </a:r>
            <a:r>
              <a:rPr lang="en-GB" sz="2400" dirty="0">
                <a:solidFill>
                  <a:schemeClr val="bg1"/>
                </a:solidFill>
                <a:effectLst/>
                <a:ea typeface="Calibri" panose="020F0502020204030204" pitchFamily="34" charset="0"/>
              </a:rPr>
              <a:t>History is always changing behind us, and the past changes a little every time we retell it. The most scrupulous historian is an unreliable narrator…Once that is understood, the trade of the historical novelist doesn’t seem so reprehensible or dubious; the only requirement is for conjecture to be plausible and grounded in the best facts one can get’. </a:t>
            </a:r>
          </a:p>
          <a:p>
            <a:endParaRPr lang="en-GB" sz="2400" b="1" dirty="0">
              <a:solidFill>
                <a:schemeClr val="bg1"/>
              </a:solidFill>
              <a:ea typeface="Calibri" panose="020F0502020204030204" pitchFamily="34" charset="0"/>
              <a:cs typeface="Calibri" panose="020F0502020204030204" pitchFamily="34" charset="0"/>
            </a:endParaRPr>
          </a:p>
          <a:p>
            <a:r>
              <a:rPr lang="en-GB" sz="1600" dirty="0">
                <a:solidFill>
                  <a:schemeClr val="bg1"/>
                </a:solidFill>
                <a:ea typeface="Calibri" panose="020F0502020204030204" pitchFamily="34" charset="0"/>
                <a:cs typeface="Calibri" panose="020F0502020204030204" pitchFamily="34" charset="0"/>
              </a:rPr>
              <a:t>(</a:t>
            </a:r>
            <a:r>
              <a:rPr lang="en-GB" sz="1600" dirty="0">
                <a:solidFill>
                  <a:schemeClr val="bg1"/>
                </a:solidFill>
                <a:effectLst/>
                <a:ea typeface="Calibri" panose="020F0502020204030204" pitchFamily="34" charset="0"/>
                <a:cs typeface="Calibri" panose="020F0502020204030204" pitchFamily="34" charset="0"/>
              </a:rPr>
              <a:t>‘Booker winner Hilary Mantel on dealing with history in fiction’, </a:t>
            </a:r>
            <a:r>
              <a:rPr lang="en-GB" sz="1600" i="1" dirty="0">
                <a:solidFill>
                  <a:schemeClr val="bg1"/>
                </a:solidFill>
                <a:effectLst/>
                <a:ea typeface="Calibri" panose="020F0502020204030204" pitchFamily="34" charset="0"/>
                <a:cs typeface="Calibri" panose="020F0502020204030204" pitchFamily="34" charset="0"/>
              </a:rPr>
              <a:t>The Guardian</a:t>
            </a:r>
            <a:r>
              <a:rPr lang="en-GB" sz="1600" dirty="0">
                <a:solidFill>
                  <a:schemeClr val="bg1"/>
                </a:solidFill>
                <a:effectLst/>
                <a:ea typeface="Calibri" panose="020F0502020204030204" pitchFamily="34" charset="0"/>
                <a:cs typeface="Calibri" panose="020F0502020204030204" pitchFamily="34" charset="0"/>
              </a:rPr>
              <a:t>, 17th October)</a:t>
            </a:r>
            <a:endParaRPr lang="en-GB" sz="1600" dirty="0">
              <a:solidFill>
                <a:schemeClr val="bg1"/>
              </a:solidFill>
              <a:effectLst/>
              <a:ea typeface="Calibri" panose="020F0502020204030204" pitchFamily="34" charset="0"/>
              <a:cs typeface="Times New Roman" panose="02020603050405020304" pitchFamily="18" charset="0"/>
            </a:endParaRPr>
          </a:p>
        </p:txBody>
      </p:sp>
      <p:pic>
        <p:nvPicPr>
          <p:cNvPr id="3" name="Picture 2" descr="A person standing on a rocky beach&#10;&#10;AI-generated content may be incorrect.">
            <a:extLst>
              <a:ext uri="{FF2B5EF4-FFF2-40B4-BE49-F238E27FC236}">
                <a16:creationId xmlns:a16="http://schemas.microsoft.com/office/drawing/2014/main" id="{559F74AF-D1E8-67CD-C1E7-83156F2D41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74588" y="404109"/>
            <a:ext cx="2475298" cy="2648595"/>
          </a:xfrm>
          <a:prstGeom prst="rect">
            <a:avLst/>
          </a:prstGeom>
        </p:spPr>
      </p:pic>
    </p:spTree>
    <p:extLst>
      <p:ext uri="{BB962C8B-B14F-4D97-AF65-F5344CB8AC3E}">
        <p14:creationId xmlns:p14="http://schemas.microsoft.com/office/powerpoint/2010/main" val="23262191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59DC1F-D6FE-1E42-D71F-420BAE43D5F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0594FEF-2AC1-0CB4-C00F-8B580559862C}"/>
              </a:ext>
            </a:extLst>
          </p:cNvPr>
          <p:cNvSpPr txBox="1"/>
          <p:nvPr/>
        </p:nvSpPr>
        <p:spPr>
          <a:xfrm>
            <a:off x="1737632" y="862042"/>
            <a:ext cx="8716735" cy="5632311"/>
          </a:xfrm>
          <a:prstGeom prst="rect">
            <a:avLst/>
          </a:prstGeom>
          <a:noFill/>
        </p:spPr>
        <p:txBody>
          <a:bodyPr wrap="square">
            <a:spAutoFit/>
          </a:bodyPr>
          <a:lstStyle/>
          <a:p>
            <a:pPr marL="457200" indent="-457200">
              <a:buFont typeface="Arial" panose="020B0604020202020204" pitchFamily="34" charset="0"/>
              <a:buChar char="•"/>
            </a:pPr>
            <a:r>
              <a:rPr lang="en-GB" sz="2400" dirty="0">
                <a:solidFill>
                  <a:schemeClr val="bg1"/>
                </a:solidFill>
                <a:effectLst/>
                <a:ea typeface="Calibri" panose="020F0502020204030204" pitchFamily="34" charset="0"/>
                <a:cs typeface="Times New Roman" panose="02020603050405020304" pitchFamily="18" charset="0"/>
              </a:rPr>
              <a:t>those who treat history as a landscape in which to plant fictional events and people (Thomas Malory)</a:t>
            </a:r>
          </a:p>
          <a:p>
            <a:pPr marL="457200" indent="-457200">
              <a:buFont typeface="Arial" panose="020B0604020202020204" pitchFamily="34" charset="0"/>
              <a:buChar char="•"/>
            </a:pPr>
            <a:endParaRPr lang="en-GB" sz="2400" dirty="0">
              <a:solidFill>
                <a:schemeClr val="bg1"/>
              </a:solidFill>
              <a:ea typeface="Calibri" panose="020F0502020204030204" pitchFamily="34" charset="0"/>
              <a:cs typeface="Times New Roman" panose="02020603050405020304" pitchFamily="18" charset="0"/>
            </a:endParaRPr>
          </a:p>
          <a:p>
            <a:pPr marL="457200" indent="-457200">
              <a:buFont typeface="Arial" panose="020B0604020202020204" pitchFamily="34" charset="0"/>
              <a:buChar char="•"/>
            </a:pPr>
            <a:r>
              <a:rPr lang="en-GB" sz="2400" dirty="0">
                <a:solidFill>
                  <a:schemeClr val="bg1"/>
                </a:solidFill>
                <a:effectLst/>
                <a:ea typeface="Calibri" panose="020F0502020204030204" pitchFamily="34" charset="0"/>
                <a:cs typeface="Times New Roman" panose="02020603050405020304" pitchFamily="18" charset="0"/>
              </a:rPr>
              <a:t>those who accept historical context but fill in circumstantial detail (Philippa Gregory)</a:t>
            </a:r>
          </a:p>
          <a:p>
            <a:pPr marL="457200" indent="-457200">
              <a:buFont typeface="Arial" panose="020B0604020202020204" pitchFamily="34" charset="0"/>
              <a:buChar char="•"/>
            </a:pPr>
            <a:endParaRPr lang="en-GB" sz="2400" dirty="0">
              <a:solidFill>
                <a:schemeClr val="bg1"/>
              </a:solidFill>
              <a:ea typeface="Calibri" panose="020F0502020204030204" pitchFamily="34" charset="0"/>
              <a:cs typeface="Times New Roman" panose="02020603050405020304" pitchFamily="18" charset="0"/>
            </a:endParaRPr>
          </a:p>
          <a:p>
            <a:pPr marL="457200" indent="-457200">
              <a:buFont typeface="Arial" panose="020B0604020202020204" pitchFamily="34" charset="0"/>
              <a:buChar char="•"/>
            </a:pPr>
            <a:r>
              <a:rPr lang="en-GB" sz="2400" dirty="0">
                <a:solidFill>
                  <a:schemeClr val="bg1"/>
                </a:solidFill>
                <a:effectLst/>
                <a:ea typeface="Calibri" panose="020F0502020204030204" pitchFamily="34" charset="0"/>
                <a:cs typeface="Times New Roman" panose="02020603050405020304" pitchFamily="18" charset="0"/>
              </a:rPr>
              <a:t>those who ‘only invent when no authentic record survives’ (Hilary Mantel)</a:t>
            </a:r>
          </a:p>
          <a:p>
            <a:pPr marL="457200" indent="-457200">
              <a:buFont typeface="Arial" panose="020B0604020202020204" pitchFamily="34" charset="0"/>
              <a:buChar char="•"/>
            </a:pPr>
            <a:endParaRPr lang="en-GB" sz="2400" dirty="0">
              <a:solidFill>
                <a:schemeClr val="bg1"/>
              </a:solidFill>
              <a:ea typeface="Calibri" panose="020F0502020204030204" pitchFamily="34" charset="0"/>
              <a:cs typeface="Times New Roman" panose="02020603050405020304" pitchFamily="18" charset="0"/>
            </a:endParaRPr>
          </a:p>
          <a:p>
            <a:pPr marL="457200" indent="-457200">
              <a:buFont typeface="Arial" panose="020B0604020202020204" pitchFamily="34" charset="0"/>
              <a:buChar char="•"/>
            </a:pPr>
            <a:r>
              <a:rPr lang="en-GB" sz="2400" dirty="0">
                <a:solidFill>
                  <a:schemeClr val="bg1"/>
                </a:solidFill>
                <a:effectLst/>
                <a:ea typeface="Calibri" panose="020F0502020204030204" pitchFamily="34" charset="0"/>
                <a:cs typeface="Times New Roman" panose="02020603050405020304" pitchFamily="18" charset="0"/>
              </a:rPr>
              <a:t>those who construct accessible ‘tertiary</a:t>
            </a:r>
            <a:r>
              <a:rPr lang="en-GB" sz="2400" dirty="0">
                <a:solidFill>
                  <a:schemeClr val="bg1"/>
                </a:solidFill>
                <a:ea typeface="Calibri" panose="020F0502020204030204" pitchFamily="34" charset="0"/>
                <a:cs typeface="Times New Roman" panose="02020603050405020304" pitchFamily="18" charset="0"/>
              </a:rPr>
              <a:t>’</a:t>
            </a:r>
            <a:r>
              <a:rPr lang="en-GB" sz="2400" dirty="0">
                <a:solidFill>
                  <a:schemeClr val="bg1"/>
                </a:solidFill>
                <a:effectLst/>
                <a:ea typeface="Calibri" panose="020F0502020204030204" pitchFamily="34" charset="0"/>
                <a:cs typeface="Times New Roman" panose="02020603050405020304" pitchFamily="18" charset="0"/>
              </a:rPr>
              <a:t> sources (Alison Weir)</a:t>
            </a:r>
          </a:p>
          <a:p>
            <a:pPr marL="457200" indent="-457200">
              <a:buFont typeface="Arial" panose="020B0604020202020204" pitchFamily="34" charset="0"/>
              <a:buChar char="•"/>
            </a:pPr>
            <a:endParaRPr lang="en-GB" sz="2400" dirty="0">
              <a:solidFill>
                <a:schemeClr val="bg1"/>
              </a:solidFill>
              <a:ea typeface="Calibri" panose="020F0502020204030204" pitchFamily="34" charset="0"/>
              <a:cs typeface="Times New Roman" panose="02020603050405020304" pitchFamily="18" charset="0"/>
            </a:endParaRPr>
          </a:p>
          <a:p>
            <a:pPr marL="457200" indent="-457200">
              <a:buFont typeface="Arial" panose="020B0604020202020204" pitchFamily="34" charset="0"/>
              <a:buChar char="•"/>
            </a:pPr>
            <a:r>
              <a:rPr lang="en-GB" sz="2400" dirty="0">
                <a:solidFill>
                  <a:schemeClr val="bg1"/>
                </a:solidFill>
                <a:effectLst/>
                <a:ea typeface="Calibri" panose="020F0502020204030204" pitchFamily="34" charset="0"/>
                <a:cs typeface="Times New Roman" panose="02020603050405020304" pitchFamily="18" charset="0"/>
              </a:rPr>
              <a:t>academics who</a:t>
            </a:r>
            <a:r>
              <a:rPr lang="en-GB" sz="2400" dirty="0">
                <a:solidFill>
                  <a:schemeClr val="bg1"/>
                </a:solidFill>
                <a:ea typeface="Calibri" panose="020F0502020204030204" pitchFamily="34" charset="0"/>
                <a:cs typeface="Times New Roman" panose="02020603050405020304" pitchFamily="18" charset="0"/>
              </a:rPr>
              <a:t> also vary from ideologically driven to consensus builders, manuscript- as opposed to primary-source-based (G. R. Elton)</a:t>
            </a:r>
          </a:p>
          <a:p>
            <a:endParaRPr lang="en-GB" sz="2400" dirty="0">
              <a:solidFill>
                <a:schemeClr val="bg1"/>
              </a:solidFill>
              <a:latin typeface="+mj-lt"/>
            </a:endParaRPr>
          </a:p>
        </p:txBody>
      </p:sp>
    </p:spTree>
    <p:extLst>
      <p:ext uri="{BB962C8B-B14F-4D97-AF65-F5344CB8AC3E}">
        <p14:creationId xmlns:p14="http://schemas.microsoft.com/office/powerpoint/2010/main" val="25713215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0CE5F-C488-3B98-7766-CED6D421E4A7}"/>
            </a:ext>
          </a:extLst>
        </p:cNvPr>
        <p:cNvGrpSpPr/>
        <p:nvPr/>
      </p:nvGrpSpPr>
      <p:grpSpPr>
        <a:xfrm>
          <a:off x="0" y="0"/>
          <a:ext cx="0" cy="0"/>
          <a:chOff x="0" y="0"/>
          <a:chExt cx="0" cy="0"/>
        </a:xfrm>
      </p:grpSpPr>
      <p:pic>
        <p:nvPicPr>
          <p:cNvPr id="6" name="Picture 5" descr="A book cover of a person holding a basket of roses&#10;&#10;AI-generated content may be incorrect.">
            <a:extLst>
              <a:ext uri="{FF2B5EF4-FFF2-40B4-BE49-F238E27FC236}">
                <a16:creationId xmlns:a16="http://schemas.microsoft.com/office/drawing/2014/main" id="{B4E4A362-7B77-E4BC-A8F1-A48563BA27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7668" y="973760"/>
            <a:ext cx="2934369" cy="4496824"/>
          </a:xfrm>
          <a:prstGeom prst="rect">
            <a:avLst/>
          </a:prstGeom>
        </p:spPr>
      </p:pic>
      <p:pic>
        <p:nvPicPr>
          <p:cNvPr id="8" name="Picture 7" descr="A book cover of a person in a green dress&#10;&#10;AI-generated content may be incorrect.">
            <a:extLst>
              <a:ext uri="{FF2B5EF4-FFF2-40B4-BE49-F238E27FC236}">
                <a16:creationId xmlns:a16="http://schemas.microsoft.com/office/drawing/2014/main" id="{E96F27F2-B548-548E-8A85-DA3C75EEB5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3746" y="973760"/>
            <a:ext cx="3010586" cy="4496824"/>
          </a:xfrm>
          <a:prstGeom prst="rect">
            <a:avLst/>
          </a:prstGeom>
        </p:spPr>
      </p:pic>
      <p:sp>
        <p:nvSpPr>
          <p:cNvPr id="9" name="TextBox 8">
            <a:extLst>
              <a:ext uri="{FF2B5EF4-FFF2-40B4-BE49-F238E27FC236}">
                <a16:creationId xmlns:a16="http://schemas.microsoft.com/office/drawing/2014/main" id="{94FC1A76-383D-EF6E-6E54-748DC0D76F92}"/>
              </a:ext>
            </a:extLst>
          </p:cNvPr>
          <p:cNvSpPr txBox="1"/>
          <p:nvPr/>
        </p:nvSpPr>
        <p:spPr>
          <a:xfrm>
            <a:off x="2830952" y="5653407"/>
            <a:ext cx="1447800" cy="461665"/>
          </a:xfrm>
          <a:prstGeom prst="rect">
            <a:avLst/>
          </a:prstGeom>
          <a:noFill/>
        </p:spPr>
        <p:txBody>
          <a:bodyPr wrap="square" rtlCol="0">
            <a:spAutoFit/>
          </a:bodyPr>
          <a:lstStyle/>
          <a:p>
            <a:r>
              <a:rPr lang="en-GB" sz="2400" dirty="0">
                <a:solidFill>
                  <a:schemeClr val="bg1"/>
                </a:solidFill>
              </a:rPr>
              <a:t>‘hitherto’</a:t>
            </a:r>
          </a:p>
        </p:txBody>
      </p:sp>
      <p:sp>
        <p:nvSpPr>
          <p:cNvPr id="10" name="TextBox 9">
            <a:extLst>
              <a:ext uri="{FF2B5EF4-FFF2-40B4-BE49-F238E27FC236}">
                <a16:creationId xmlns:a16="http://schemas.microsoft.com/office/drawing/2014/main" id="{38ECBE57-8C6B-EEB3-D9A1-219D22B2F367}"/>
              </a:ext>
            </a:extLst>
          </p:cNvPr>
          <p:cNvSpPr txBox="1"/>
          <p:nvPr/>
        </p:nvSpPr>
        <p:spPr>
          <a:xfrm>
            <a:off x="6462374" y="5689784"/>
            <a:ext cx="4739025" cy="461665"/>
          </a:xfrm>
          <a:prstGeom prst="rect">
            <a:avLst/>
          </a:prstGeom>
          <a:noFill/>
        </p:spPr>
        <p:txBody>
          <a:bodyPr wrap="square" rtlCol="0">
            <a:spAutoFit/>
          </a:bodyPr>
          <a:lstStyle/>
          <a:p>
            <a:r>
              <a:rPr lang="en-GB" sz="2400" dirty="0">
                <a:solidFill>
                  <a:schemeClr val="bg1"/>
                </a:solidFill>
              </a:rPr>
              <a:t>‘It’s not you, it’s me’; ‘You asking?’</a:t>
            </a:r>
          </a:p>
        </p:txBody>
      </p:sp>
    </p:spTree>
    <p:extLst>
      <p:ext uri="{BB962C8B-B14F-4D97-AF65-F5344CB8AC3E}">
        <p14:creationId xmlns:p14="http://schemas.microsoft.com/office/powerpoint/2010/main" val="36135829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6E2D0E-6656-0DBE-A032-62C89284BC95}"/>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AF7F54A-C176-2EFA-C1AA-7B20A1D13C33}"/>
              </a:ext>
            </a:extLst>
          </p:cNvPr>
          <p:cNvSpPr txBox="1"/>
          <p:nvPr/>
        </p:nvSpPr>
        <p:spPr>
          <a:xfrm>
            <a:off x="612321" y="1984267"/>
            <a:ext cx="8074479" cy="4154984"/>
          </a:xfrm>
          <a:prstGeom prst="rect">
            <a:avLst/>
          </a:prstGeom>
          <a:noFill/>
        </p:spPr>
        <p:txBody>
          <a:bodyPr wrap="square">
            <a:spAutoFit/>
          </a:bodyPr>
          <a:lstStyle/>
          <a:p>
            <a:r>
              <a:rPr lang="en-GB" sz="2400" dirty="0">
                <a:solidFill>
                  <a:schemeClr val="bg1"/>
                </a:solidFill>
              </a:rPr>
              <a:t>Technique coined by David Mitchell, the author of </a:t>
            </a:r>
            <a:r>
              <a:rPr lang="en-GB" sz="2400" i="1" dirty="0">
                <a:solidFill>
                  <a:schemeClr val="bg1"/>
                </a:solidFill>
              </a:rPr>
              <a:t>Cloud Atlas</a:t>
            </a:r>
            <a:endParaRPr lang="en-GB" sz="2400" dirty="0">
              <a:solidFill>
                <a:schemeClr val="bg1"/>
              </a:solidFill>
            </a:endParaRPr>
          </a:p>
          <a:p>
            <a:endParaRPr lang="en-GB" sz="2400" dirty="0">
              <a:solidFill>
                <a:schemeClr val="bg1"/>
              </a:solidFill>
            </a:endParaRPr>
          </a:p>
          <a:p>
            <a:r>
              <a:rPr lang="en-GB" sz="2400" dirty="0">
                <a:solidFill>
                  <a:schemeClr val="bg1"/>
                </a:solidFill>
              </a:rPr>
              <a:t>Inaccurate (but plausible) language, focussed on its effect on readers rather than adherence to the likely language of the time</a:t>
            </a:r>
          </a:p>
          <a:p>
            <a:endParaRPr lang="en-GB" sz="2400" dirty="0">
              <a:solidFill>
                <a:schemeClr val="bg1"/>
              </a:solidFill>
            </a:endParaRPr>
          </a:p>
          <a:p>
            <a:r>
              <a:rPr lang="en-GB" sz="2400" dirty="0">
                <a:solidFill>
                  <a:schemeClr val="bg1"/>
                </a:solidFill>
              </a:rPr>
              <a:t>A hybrid approach adopted by Mantel who combines modern contractions with words which conjure the past</a:t>
            </a:r>
          </a:p>
          <a:p>
            <a:endParaRPr lang="en-GB" sz="2400" dirty="0">
              <a:solidFill>
                <a:schemeClr val="bg1"/>
              </a:solidFill>
            </a:endParaRPr>
          </a:p>
          <a:p>
            <a:r>
              <a:rPr lang="en-GB" sz="2400" dirty="0">
                <a:solidFill>
                  <a:schemeClr val="bg1"/>
                </a:solidFill>
              </a:rPr>
              <a:t>A language that is familiar to readers but reminiscent of the past, resulting in the impression of authenticity</a:t>
            </a:r>
            <a:endParaRPr lang="en-GB" sz="2000" dirty="0">
              <a:solidFill>
                <a:schemeClr val="bg1"/>
              </a:solidFill>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13400018-298B-B5EA-B5FE-22144CD446C6}"/>
              </a:ext>
            </a:extLst>
          </p:cNvPr>
          <p:cNvSpPr txBox="1"/>
          <p:nvPr/>
        </p:nvSpPr>
        <p:spPr>
          <a:xfrm>
            <a:off x="492578" y="642257"/>
            <a:ext cx="11206844" cy="830997"/>
          </a:xfrm>
          <a:prstGeom prst="rect">
            <a:avLst/>
          </a:prstGeom>
          <a:noFill/>
        </p:spPr>
        <p:txBody>
          <a:bodyPr wrap="square">
            <a:spAutoFit/>
          </a:bodyPr>
          <a:lstStyle/>
          <a:p>
            <a:pPr algn="ctr"/>
            <a:r>
              <a:rPr lang="en-GB" sz="4800" dirty="0" err="1">
                <a:solidFill>
                  <a:schemeClr val="bg1"/>
                </a:solidFill>
                <a:latin typeface="+mj-lt"/>
                <a:ea typeface="Calibri" panose="020F0502020204030204" pitchFamily="34" charset="0"/>
                <a:cs typeface="Times New Roman" panose="02020603050405020304" pitchFamily="18" charset="0"/>
              </a:rPr>
              <a:t>Bygonese</a:t>
            </a:r>
            <a:endParaRPr lang="en-GB" sz="4800" dirty="0">
              <a:solidFill>
                <a:schemeClr val="bg1"/>
              </a:solidFill>
              <a:latin typeface="+mj-lt"/>
              <a:ea typeface="Calibri" panose="020F0502020204030204" pitchFamily="34" charset="0"/>
              <a:cs typeface="Times New Roman" panose="02020603050405020304" pitchFamily="18" charset="0"/>
            </a:endParaRPr>
          </a:p>
        </p:txBody>
      </p:sp>
      <p:pic>
        <p:nvPicPr>
          <p:cNvPr id="4" name="Picture 3" descr="A person in a black shirt&#10;&#10;AI-generated content may be incorrect.">
            <a:extLst>
              <a:ext uri="{FF2B5EF4-FFF2-40B4-BE49-F238E27FC236}">
                <a16:creationId xmlns:a16="http://schemas.microsoft.com/office/drawing/2014/main" id="{4124B8E9-9791-6EF3-D379-A4BCB920E2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64839" y="1984267"/>
            <a:ext cx="2730526" cy="3612696"/>
          </a:xfrm>
          <a:prstGeom prst="rect">
            <a:avLst/>
          </a:prstGeom>
        </p:spPr>
      </p:pic>
    </p:spTree>
    <p:extLst>
      <p:ext uri="{BB962C8B-B14F-4D97-AF65-F5344CB8AC3E}">
        <p14:creationId xmlns:p14="http://schemas.microsoft.com/office/powerpoint/2010/main" val="20620592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816D6-1775-BA03-B15B-0F5F1D4417E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2BB0F7F-D896-A099-D56D-4FBE13987830}"/>
              </a:ext>
            </a:extLst>
          </p:cNvPr>
          <p:cNvSpPr txBox="1"/>
          <p:nvPr/>
        </p:nvSpPr>
        <p:spPr>
          <a:xfrm>
            <a:off x="1676399" y="1365447"/>
            <a:ext cx="8915401" cy="4524315"/>
          </a:xfrm>
          <a:prstGeom prst="rect">
            <a:avLst/>
          </a:prstGeom>
          <a:noFill/>
        </p:spPr>
        <p:txBody>
          <a:bodyPr wrap="square">
            <a:spAutoFit/>
          </a:bodyPr>
          <a:lstStyle/>
          <a:p>
            <a:r>
              <a:rPr lang="en-GB" sz="2400" dirty="0">
                <a:solidFill>
                  <a:schemeClr val="bg1"/>
                </a:solidFill>
              </a:rPr>
              <a:t>Should authors be striving for accuracy or authenticity? Is it an either, or?</a:t>
            </a:r>
          </a:p>
          <a:p>
            <a:endParaRPr lang="en-GB" sz="2400" dirty="0">
              <a:solidFill>
                <a:schemeClr val="bg1"/>
              </a:solidFill>
            </a:endParaRPr>
          </a:p>
          <a:p>
            <a:r>
              <a:rPr lang="en-GB" sz="2400" dirty="0">
                <a:solidFill>
                  <a:schemeClr val="bg1"/>
                </a:solidFill>
              </a:rPr>
              <a:t>If they’re aiming for accuracy, how much licence does an author have to invent (if any)?</a:t>
            </a:r>
          </a:p>
          <a:p>
            <a:endParaRPr lang="en-GB" sz="2400" dirty="0">
              <a:solidFill>
                <a:schemeClr val="bg1"/>
              </a:solidFill>
            </a:endParaRPr>
          </a:p>
          <a:p>
            <a:r>
              <a:rPr lang="en-GB" sz="2400" dirty="0">
                <a:solidFill>
                  <a:schemeClr val="bg1"/>
                </a:solidFill>
              </a:rPr>
              <a:t>Can a historical novel be </a:t>
            </a:r>
            <a:r>
              <a:rPr lang="en-GB" sz="2400" i="1" dirty="0">
                <a:solidFill>
                  <a:schemeClr val="bg1"/>
                </a:solidFill>
              </a:rPr>
              <a:t>too</a:t>
            </a:r>
            <a:r>
              <a:rPr lang="en-GB" sz="2400" dirty="0">
                <a:solidFill>
                  <a:schemeClr val="bg1"/>
                </a:solidFill>
              </a:rPr>
              <a:t> authentic, misleading readers into believing things about the past that the author has invented? </a:t>
            </a:r>
          </a:p>
          <a:p>
            <a:endParaRPr lang="en-GB" sz="2400" dirty="0">
              <a:solidFill>
                <a:schemeClr val="bg1"/>
              </a:solidFill>
            </a:endParaRPr>
          </a:p>
          <a:p>
            <a:r>
              <a:rPr lang="en-GB" sz="2400" dirty="0">
                <a:solidFill>
                  <a:schemeClr val="bg1"/>
                </a:solidFill>
              </a:rPr>
              <a:t>Alternatively, was Henry James right when he claimed that historical fiction could never be authentic?</a:t>
            </a:r>
            <a:endParaRPr lang="en-GB" sz="2400" dirty="0">
              <a:solidFill>
                <a:schemeClr val="bg1"/>
              </a:solidFill>
              <a:ea typeface="Calibri" panose="020F0502020204030204" pitchFamily="34" charset="0"/>
              <a:cs typeface="Times New Roman" panose="02020603050405020304" pitchFamily="18" charset="0"/>
            </a:endParaRPr>
          </a:p>
          <a:p>
            <a:endParaRPr lang="en-GB" sz="2400" dirty="0">
              <a:solidFill>
                <a:schemeClr val="bg1"/>
              </a:solidFill>
              <a:latin typeface="+mj-lt"/>
            </a:endParaRPr>
          </a:p>
        </p:txBody>
      </p:sp>
    </p:spTree>
    <p:extLst>
      <p:ext uri="{BB962C8B-B14F-4D97-AF65-F5344CB8AC3E}">
        <p14:creationId xmlns:p14="http://schemas.microsoft.com/office/powerpoint/2010/main" val="2132763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9EE7F-9A64-2565-408B-4F120CCBC981}"/>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C15F77E-8D0B-CC3B-7595-53DFA116141B}"/>
              </a:ext>
            </a:extLst>
          </p:cNvPr>
          <p:cNvSpPr txBox="1"/>
          <p:nvPr/>
        </p:nvSpPr>
        <p:spPr>
          <a:xfrm>
            <a:off x="582387" y="361729"/>
            <a:ext cx="10722428" cy="694186"/>
          </a:xfrm>
          <a:prstGeom prst="rect">
            <a:avLst/>
          </a:prstGeom>
          <a:noFill/>
        </p:spPr>
        <p:txBody>
          <a:bodyPr wrap="square" rtlCol="0">
            <a:noAutofit/>
          </a:bodyPr>
          <a:lstStyle/>
          <a:p>
            <a:pPr algn="ctr"/>
            <a:r>
              <a:rPr lang="en-GB" sz="4800" b="1" dirty="0">
                <a:solidFill>
                  <a:schemeClr val="bg1"/>
                </a:solidFill>
                <a:latin typeface="+mj-lt"/>
              </a:rPr>
              <a:t>A spectrum of historiography?</a:t>
            </a:r>
          </a:p>
          <a:p>
            <a:endParaRPr lang="en-GB" sz="2800" b="1" dirty="0"/>
          </a:p>
          <a:p>
            <a:endParaRPr lang="en-GB" sz="2400" dirty="0">
              <a:solidFill>
                <a:srgbClr val="002060"/>
              </a:solidFill>
            </a:endParaRPr>
          </a:p>
        </p:txBody>
      </p:sp>
      <p:sp>
        <p:nvSpPr>
          <p:cNvPr id="5" name="TextBox 4">
            <a:extLst>
              <a:ext uri="{FF2B5EF4-FFF2-40B4-BE49-F238E27FC236}">
                <a16:creationId xmlns:a16="http://schemas.microsoft.com/office/drawing/2014/main" id="{FF6B1581-860C-3703-CB0D-D6954F082C80}"/>
              </a:ext>
            </a:extLst>
          </p:cNvPr>
          <p:cNvSpPr txBox="1"/>
          <p:nvPr/>
        </p:nvSpPr>
        <p:spPr>
          <a:xfrm>
            <a:off x="952500" y="1763876"/>
            <a:ext cx="10455730" cy="4401205"/>
          </a:xfrm>
          <a:prstGeom prst="rect">
            <a:avLst/>
          </a:prstGeom>
          <a:noFill/>
        </p:spPr>
        <p:txBody>
          <a:bodyPr wrap="square">
            <a:spAutoFit/>
          </a:bodyPr>
          <a:lstStyle/>
          <a:p>
            <a:r>
              <a:rPr lang="en-GB" sz="2400" dirty="0">
                <a:solidFill>
                  <a:schemeClr val="bg1"/>
                </a:solidFill>
                <a:effectLst/>
                <a:ea typeface="Times New Roman" panose="02020603050405020304" pitchFamily="18" charset="0"/>
                <a:cs typeface="Times New Roman" panose="02020603050405020304" pitchFamily="18" charset="0"/>
              </a:rPr>
              <a:t>Hayden White’s ‘truth-reality distinction’: </a:t>
            </a:r>
          </a:p>
          <a:p>
            <a:endParaRPr lang="en-GB" sz="2400" dirty="0">
              <a:solidFill>
                <a:schemeClr val="bg1"/>
              </a:solidFill>
              <a:ea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GB" sz="2400" dirty="0">
                <a:solidFill>
                  <a:schemeClr val="bg1"/>
                </a:solidFill>
                <a:effectLst/>
                <a:ea typeface="Times New Roman" panose="02020603050405020304" pitchFamily="18" charset="0"/>
                <a:cs typeface="Times New Roman" panose="02020603050405020304" pitchFamily="18" charset="0"/>
              </a:rPr>
              <a:t>‘history’ attempts to provide the ‘true’, fiction the ‘real’</a:t>
            </a:r>
          </a:p>
          <a:p>
            <a:endParaRPr lang="en-GB" sz="2400" dirty="0">
              <a:solidFill>
                <a:schemeClr val="bg1"/>
              </a:solidFill>
              <a:effectLst/>
              <a:ea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GB" sz="2400" dirty="0">
                <a:solidFill>
                  <a:schemeClr val="bg1"/>
                </a:solidFill>
                <a:ea typeface="Times New Roman" panose="02020603050405020304" pitchFamily="18" charset="0"/>
                <a:cs typeface="Times New Roman" panose="02020603050405020304" pitchFamily="18" charset="0"/>
              </a:rPr>
              <a:t>t</a:t>
            </a:r>
            <a:r>
              <a:rPr lang="en-GB" sz="2400" dirty="0">
                <a:solidFill>
                  <a:schemeClr val="bg1"/>
                </a:solidFill>
                <a:effectLst/>
                <a:ea typeface="Times New Roman" panose="02020603050405020304" pitchFamily="18" charset="0"/>
                <a:cs typeface="Times New Roman" panose="02020603050405020304" pitchFamily="18" charset="0"/>
              </a:rPr>
              <a:t>he ‘real’ is </a:t>
            </a:r>
            <a:r>
              <a:rPr lang="en-GB" sz="2400" dirty="0">
                <a:solidFill>
                  <a:schemeClr val="bg1"/>
                </a:solidFill>
                <a:effectLst/>
                <a:ea typeface="Calibri" panose="020F0502020204030204" pitchFamily="34" charset="0"/>
                <a:cs typeface="Times New Roman" panose="02020603050405020304" pitchFamily="18" charset="0"/>
              </a:rPr>
              <a:t>everything that can be truthfully said about its actuality (the ‘true’) plus ‘everything that can be truthfully said about what it could </a:t>
            </a:r>
            <a:r>
              <a:rPr lang="en-GB" sz="2400" i="1" dirty="0">
                <a:solidFill>
                  <a:schemeClr val="bg1"/>
                </a:solidFill>
                <a:effectLst/>
                <a:ea typeface="Calibri" panose="020F0502020204030204" pitchFamily="34" charset="0"/>
                <a:cs typeface="Times New Roman" panose="02020603050405020304" pitchFamily="18" charset="0"/>
              </a:rPr>
              <a:t>possibly</a:t>
            </a:r>
            <a:r>
              <a:rPr lang="en-GB" sz="2400" dirty="0">
                <a:solidFill>
                  <a:schemeClr val="bg1"/>
                </a:solidFill>
                <a:effectLst/>
                <a:ea typeface="Calibri" panose="020F0502020204030204" pitchFamily="34" charset="0"/>
                <a:cs typeface="Times New Roman" panose="02020603050405020304" pitchFamily="18" charset="0"/>
              </a:rPr>
              <a:t> be’ </a:t>
            </a:r>
            <a:r>
              <a:rPr lang="en-GB" sz="1600" dirty="0">
                <a:solidFill>
                  <a:schemeClr val="bg1"/>
                </a:solidFill>
                <a:latin typeface="Calibri" panose="020F0502020204030204" pitchFamily="34" charset="0"/>
                <a:ea typeface="Calibri" panose="020F0502020204030204" pitchFamily="34" charset="0"/>
                <a:cs typeface="Times New Roman" panose="02020603050405020304" pitchFamily="18" charset="0"/>
              </a:rPr>
              <a:t>(</a:t>
            </a:r>
            <a:r>
              <a:rPr lang="en-GB" sz="16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White,  ‘Introduction: Historical Fiction, Fictional History, and Historical Reality’, </a:t>
            </a:r>
            <a:r>
              <a:rPr lang="en-GB" sz="1600" i="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Rethinking History</a:t>
            </a:r>
            <a:r>
              <a:rPr lang="en-GB" sz="16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9(2-3) (2005))</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sz="2400" dirty="0">
              <a:solidFill>
                <a:schemeClr val="bg1"/>
              </a:solidFill>
              <a:ea typeface="Calibri" panose="020F0502020204030204" pitchFamily="34" charset="0"/>
              <a:cs typeface="Times New Roman" panose="02020603050405020304" pitchFamily="18" charset="0"/>
            </a:endParaRPr>
          </a:p>
          <a:p>
            <a:pPr marL="457200" indent="-457200">
              <a:buFont typeface="Arial" panose="020B0604020202020204" pitchFamily="34" charset="0"/>
              <a:buChar char="•"/>
            </a:pPr>
            <a:r>
              <a:rPr lang="en-GB" sz="2400" dirty="0">
                <a:solidFill>
                  <a:schemeClr val="bg1"/>
                </a:solidFill>
                <a:effectLst/>
                <a:ea typeface="Calibri" panose="020F0502020204030204" pitchFamily="34" charset="0"/>
                <a:cs typeface="Times New Roman" panose="02020603050405020304" pitchFamily="18" charset="0"/>
              </a:rPr>
              <a:t>Keith Jenkins: there’s no ‘real account’, no version of history that ‘allows us to check all other accounts against it…no fundamentally correct ‘text’ of which other interpretations are just variations; variations are all there are’            </a:t>
            </a:r>
            <a:r>
              <a:rPr lang="en-GB" sz="1600" dirty="0">
                <a:solidFill>
                  <a:schemeClr val="bg1"/>
                </a:solidFill>
                <a:effectLst/>
                <a:ea typeface="Calibri" panose="020F0502020204030204" pitchFamily="34" charset="0"/>
                <a:cs typeface="Times New Roman" panose="02020603050405020304" pitchFamily="18" charset="0"/>
              </a:rPr>
              <a:t>(Jenkins, </a:t>
            </a:r>
            <a:r>
              <a:rPr lang="en-GB" sz="1600" i="1" dirty="0">
                <a:solidFill>
                  <a:schemeClr val="bg1"/>
                </a:solidFill>
                <a:ea typeface="Calibri" panose="020F0502020204030204" pitchFamily="34" charset="0"/>
                <a:cs typeface="Times New Roman" panose="02020603050405020304" pitchFamily="18" charset="0"/>
              </a:rPr>
              <a:t>Rethinking History</a:t>
            </a:r>
            <a:r>
              <a:rPr lang="en-GB" sz="1600" dirty="0">
                <a:solidFill>
                  <a:schemeClr val="bg1"/>
                </a:solidFill>
                <a:ea typeface="Calibri" panose="020F0502020204030204" pitchFamily="34" charset="0"/>
                <a:cs typeface="Times New Roman" panose="02020603050405020304" pitchFamily="18" charset="0"/>
              </a:rPr>
              <a:t>, 1991)</a:t>
            </a:r>
            <a:endParaRPr lang="en-GB" sz="2800" dirty="0">
              <a:solidFill>
                <a:schemeClr val="bg1"/>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2933829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D1DC9-BD12-91BA-04B0-FE150507D13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B69DB98-6EB2-3C60-1245-607CCF350FE9}"/>
              </a:ext>
            </a:extLst>
          </p:cNvPr>
          <p:cNvSpPr txBox="1"/>
          <p:nvPr/>
        </p:nvSpPr>
        <p:spPr>
          <a:xfrm>
            <a:off x="974271" y="366623"/>
            <a:ext cx="8343900" cy="5878532"/>
          </a:xfrm>
          <a:prstGeom prst="rect">
            <a:avLst/>
          </a:prstGeom>
          <a:noFill/>
        </p:spPr>
        <p:txBody>
          <a:bodyPr wrap="square">
            <a:spAutoFit/>
          </a:bodyPr>
          <a:lstStyle/>
          <a:p>
            <a:r>
              <a:rPr lang="en-GB" sz="2400" dirty="0">
                <a:solidFill>
                  <a:schemeClr val="bg1"/>
                </a:solidFill>
                <a:ea typeface="Times New Roman" panose="02020603050405020304" pitchFamily="18" charset="0"/>
              </a:rPr>
              <a:t>Malcolm Gaskill:</a:t>
            </a:r>
            <a:endParaRPr lang="en-GB" sz="2400" dirty="0">
              <a:solidFill>
                <a:schemeClr val="bg1"/>
              </a:solidFill>
              <a:effectLst/>
              <a:ea typeface="Times New Roman" panose="02020603050405020304" pitchFamily="18" charset="0"/>
            </a:endParaRPr>
          </a:p>
          <a:p>
            <a:endParaRPr lang="en-GB" sz="2400" dirty="0">
              <a:solidFill>
                <a:schemeClr val="bg1"/>
              </a:solidFill>
              <a:ea typeface="Times New Roman" panose="02020603050405020304" pitchFamily="18" charset="0"/>
            </a:endParaRPr>
          </a:p>
          <a:p>
            <a:pPr marL="457200" indent="-457200">
              <a:buFont typeface="Arial" panose="020B0604020202020204" pitchFamily="34" charset="0"/>
              <a:buChar char="•"/>
            </a:pPr>
            <a:r>
              <a:rPr lang="en-GB" sz="2400" dirty="0">
                <a:solidFill>
                  <a:schemeClr val="bg1"/>
                </a:solidFill>
                <a:ea typeface="Calibri" panose="020F0502020204030204" pitchFamily="34" charset="0"/>
              </a:rPr>
              <a:t>‘fictive historical narrative’ - not fiction, because things aren’t made up, but an interpretative look at the sources in which he makes choices about what to include</a:t>
            </a:r>
          </a:p>
          <a:p>
            <a:endParaRPr lang="en-GB" sz="2400" dirty="0">
              <a:solidFill>
                <a:schemeClr val="bg1"/>
              </a:solidFill>
              <a:ea typeface="Calibri" panose="020F0502020204030204" pitchFamily="34" charset="0"/>
            </a:endParaRPr>
          </a:p>
          <a:p>
            <a:pPr marL="457200" indent="-457200">
              <a:buFont typeface="Arial" panose="020B0604020202020204" pitchFamily="34" charset="0"/>
              <a:buChar char="•"/>
            </a:pPr>
            <a:r>
              <a:rPr lang="en-GB" sz="2400" dirty="0">
                <a:solidFill>
                  <a:schemeClr val="bg1"/>
                </a:solidFill>
                <a:ea typeface="Calibri" panose="020F0502020204030204" pitchFamily="34" charset="0"/>
              </a:rPr>
              <a:t>‘the reader has to trust the writer, the historian, that no violence is done to the integrity of the story’</a:t>
            </a:r>
          </a:p>
          <a:p>
            <a:endParaRPr lang="en-GB" sz="2400" dirty="0">
              <a:solidFill>
                <a:schemeClr val="bg1"/>
              </a:solidFill>
              <a:ea typeface="Calibri" panose="020F0502020204030204" pitchFamily="34" charset="0"/>
            </a:endParaRPr>
          </a:p>
          <a:p>
            <a:pPr marL="457200" indent="-457200">
              <a:buFont typeface="Arial" panose="020B0604020202020204" pitchFamily="34" charset="0"/>
              <a:buChar char="•"/>
            </a:pPr>
            <a:r>
              <a:rPr lang="en-GB" sz="2400" dirty="0">
                <a:solidFill>
                  <a:schemeClr val="bg1"/>
                </a:solidFill>
                <a:ea typeface="Calibri" panose="020F0502020204030204" pitchFamily="34" charset="0"/>
              </a:rPr>
              <a:t>He takes ‘small liberties’ including things that are ‘absolutely plausible, if not absolutely definite’</a:t>
            </a:r>
          </a:p>
          <a:p>
            <a:endParaRPr lang="en-GB" sz="2400" dirty="0">
              <a:solidFill>
                <a:schemeClr val="bg1"/>
              </a:solidFill>
              <a:ea typeface="Calibri" panose="020F0502020204030204" pitchFamily="34" charset="0"/>
            </a:endParaRPr>
          </a:p>
          <a:p>
            <a:pPr marL="457200" indent="-457200">
              <a:buFont typeface="Arial" panose="020B0604020202020204" pitchFamily="34" charset="0"/>
              <a:buChar char="•"/>
            </a:pPr>
            <a:r>
              <a:rPr lang="en-GB" sz="2400" dirty="0">
                <a:solidFill>
                  <a:schemeClr val="bg1"/>
                </a:solidFill>
                <a:ea typeface="Calibri" panose="020F0502020204030204" pitchFamily="34" charset="0"/>
              </a:rPr>
              <a:t>Argues that if his writing had ‘constantly been hedged round with doubts’ he would have lost the spirit he was trying to convey</a:t>
            </a:r>
            <a:endParaRPr lang="en-GB" sz="2800" dirty="0">
              <a:solidFill>
                <a:schemeClr val="bg1"/>
              </a:solidFill>
              <a:ea typeface="Calibri" panose="020F0502020204030204" pitchFamily="34" charset="0"/>
            </a:endParaRPr>
          </a:p>
          <a:p>
            <a:pPr algn="r"/>
            <a:r>
              <a:rPr lang="en-GB" sz="1600" i="1" dirty="0">
                <a:solidFill>
                  <a:schemeClr val="bg1"/>
                </a:solidFill>
                <a:ea typeface="Calibri" panose="020F0502020204030204" pitchFamily="34" charset="0"/>
              </a:rPr>
              <a:t>(Not Just the Tudors</a:t>
            </a:r>
            <a:r>
              <a:rPr lang="en-GB" sz="1600" dirty="0">
                <a:solidFill>
                  <a:schemeClr val="bg1"/>
                </a:solidFill>
                <a:ea typeface="Calibri" panose="020F0502020204030204" pitchFamily="34" charset="0"/>
              </a:rPr>
              <a:t> podcast, ‘Witches and Puritans’, 25</a:t>
            </a:r>
            <a:r>
              <a:rPr lang="en-GB" sz="1600" baseline="30000" dirty="0">
                <a:solidFill>
                  <a:schemeClr val="bg1"/>
                </a:solidFill>
                <a:ea typeface="Calibri" panose="020F0502020204030204" pitchFamily="34" charset="0"/>
              </a:rPr>
              <a:t>th</a:t>
            </a:r>
            <a:r>
              <a:rPr lang="en-GB" sz="1600" dirty="0">
                <a:solidFill>
                  <a:schemeClr val="bg1"/>
                </a:solidFill>
                <a:ea typeface="Calibri" panose="020F0502020204030204" pitchFamily="34" charset="0"/>
              </a:rPr>
              <a:t> October 2012).</a:t>
            </a:r>
            <a:r>
              <a:rPr lang="en-GB" sz="1600" i="1" dirty="0">
                <a:solidFill>
                  <a:schemeClr val="bg1"/>
                </a:solidFill>
                <a:ea typeface="Calibri" panose="020F0502020204030204" pitchFamily="34" charset="0"/>
              </a:rPr>
              <a:t> </a:t>
            </a:r>
          </a:p>
        </p:txBody>
      </p:sp>
      <p:pic>
        <p:nvPicPr>
          <p:cNvPr id="3" name="Picture 2" descr="A cauldron with white smoke coming out of it&#10;&#10;AI-generated content may be incorrect.">
            <a:extLst>
              <a:ext uri="{FF2B5EF4-FFF2-40B4-BE49-F238E27FC236}">
                <a16:creationId xmlns:a16="http://schemas.microsoft.com/office/drawing/2014/main" id="{263BBAAA-1DF8-D3A4-052C-6AFB834498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18171" y="2104701"/>
            <a:ext cx="2648598" cy="2648598"/>
          </a:xfrm>
          <a:prstGeom prst="rect">
            <a:avLst/>
          </a:prstGeom>
        </p:spPr>
      </p:pic>
    </p:spTree>
    <p:extLst>
      <p:ext uri="{BB962C8B-B14F-4D97-AF65-F5344CB8AC3E}">
        <p14:creationId xmlns:p14="http://schemas.microsoft.com/office/powerpoint/2010/main" val="18591598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81AFAB-0F25-6E6D-8926-91199EC52F9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13F3002-7079-D44C-F7AB-2E0D5DB76CB7}"/>
              </a:ext>
            </a:extLst>
          </p:cNvPr>
          <p:cNvSpPr txBox="1"/>
          <p:nvPr/>
        </p:nvSpPr>
        <p:spPr>
          <a:xfrm>
            <a:off x="1643742" y="3076346"/>
            <a:ext cx="9002488" cy="3046988"/>
          </a:xfrm>
          <a:prstGeom prst="rect">
            <a:avLst/>
          </a:prstGeom>
          <a:noFill/>
        </p:spPr>
        <p:txBody>
          <a:bodyPr wrap="square">
            <a:spAutoFit/>
          </a:bodyPr>
          <a:lstStyle/>
          <a:p>
            <a:pPr algn="just"/>
            <a:r>
              <a:rPr lang="en-GB" sz="2400" dirty="0">
                <a:solidFill>
                  <a:schemeClr val="bg1"/>
                </a:solidFill>
                <a:ea typeface="Calibri" panose="020F0502020204030204" pitchFamily="34" charset="0"/>
              </a:rPr>
              <a:t>Where do we draw the line?</a:t>
            </a:r>
          </a:p>
          <a:p>
            <a:pPr algn="just"/>
            <a:endParaRPr lang="en-GB" sz="2400" dirty="0">
              <a:solidFill>
                <a:schemeClr val="bg1"/>
              </a:solidFill>
              <a:ea typeface="Calibri" panose="020F0502020204030204" pitchFamily="34" charset="0"/>
            </a:endParaRPr>
          </a:p>
          <a:p>
            <a:r>
              <a:rPr lang="en-GB" sz="2400" dirty="0">
                <a:solidFill>
                  <a:schemeClr val="bg1"/>
                </a:solidFill>
                <a:ea typeface="Calibri" panose="020F0502020204030204" pitchFamily="34" charset="0"/>
              </a:rPr>
              <a:t>‘</a:t>
            </a:r>
            <a:r>
              <a:rPr lang="en-GB" sz="2400" b="1" dirty="0">
                <a:solidFill>
                  <a:schemeClr val="bg1"/>
                </a:solidFill>
                <a:ea typeface="Calibri" panose="020F0502020204030204" pitchFamily="34" charset="0"/>
              </a:rPr>
              <a:t>Poetic function’: </a:t>
            </a:r>
            <a:r>
              <a:rPr lang="en-GB" sz="2400" dirty="0">
                <a:solidFill>
                  <a:schemeClr val="bg1"/>
                </a:solidFill>
                <a:ea typeface="Calibri" panose="020F0502020204030204" pitchFamily="34" charset="0"/>
              </a:rPr>
              <a:t>writing which focuses on the form, or aesthetics, of the language used rather than principally on its content (and where this is dominant)</a:t>
            </a:r>
          </a:p>
          <a:p>
            <a:endParaRPr lang="en-GB" sz="2400" dirty="0">
              <a:solidFill>
                <a:schemeClr val="bg1"/>
              </a:solidFill>
              <a:effectLst/>
              <a:ea typeface="Calibri" panose="020F0502020204030204" pitchFamily="34" charset="0"/>
            </a:endParaRPr>
          </a:p>
          <a:p>
            <a:r>
              <a:rPr lang="en-GB" sz="2400" dirty="0">
                <a:solidFill>
                  <a:schemeClr val="bg1"/>
                </a:solidFill>
                <a:ea typeface="Calibri" panose="020F0502020204030204" pitchFamily="34" charset="0"/>
              </a:rPr>
              <a:t>White argues such work is ‘literary’ and he includes both academic ‘history-writing’ and some historical fiction in this category</a:t>
            </a:r>
            <a:endParaRPr lang="en-GB" sz="2400" dirty="0">
              <a:solidFill>
                <a:schemeClr val="bg1"/>
              </a:solidFill>
              <a:effectLst/>
              <a:ea typeface="Calibri" panose="020F0502020204030204" pitchFamily="34" charset="0"/>
            </a:endParaRPr>
          </a:p>
        </p:txBody>
      </p:sp>
      <p:sp>
        <p:nvSpPr>
          <p:cNvPr id="2" name="TextBox 1">
            <a:extLst>
              <a:ext uri="{FF2B5EF4-FFF2-40B4-BE49-F238E27FC236}">
                <a16:creationId xmlns:a16="http://schemas.microsoft.com/office/drawing/2014/main" id="{64DA8749-D6AC-8058-1250-3E3C45CDAEDA}"/>
              </a:ext>
            </a:extLst>
          </p:cNvPr>
          <p:cNvSpPr txBox="1"/>
          <p:nvPr/>
        </p:nvSpPr>
        <p:spPr>
          <a:xfrm>
            <a:off x="582387" y="361729"/>
            <a:ext cx="10722428" cy="694186"/>
          </a:xfrm>
          <a:prstGeom prst="rect">
            <a:avLst/>
          </a:prstGeom>
          <a:noFill/>
        </p:spPr>
        <p:txBody>
          <a:bodyPr wrap="square" rtlCol="0">
            <a:noAutofit/>
          </a:bodyPr>
          <a:lstStyle/>
          <a:p>
            <a:pPr algn="ctr"/>
            <a:r>
              <a:rPr lang="en-GB" sz="4800" b="1" dirty="0">
                <a:solidFill>
                  <a:schemeClr val="bg1"/>
                </a:solidFill>
                <a:latin typeface="+mj-lt"/>
              </a:rPr>
              <a:t>Spectrum, or individual disciplines?</a:t>
            </a:r>
          </a:p>
          <a:p>
            <a:endParaRPr lang="en-GB" sz="2800" b="1" dirty="0"/>
          </a:p>
          <a:p>
            <a:endParaRPr lang="en-GB" sz="2400" dirty="0">
              <a:solidFill>
                <a:srgbClr val="002060"/>
              </a:solidFill>
            </a:endParaRPr>
          </a:p>
        </p:txBody>
      </p:sp>
      <p:sp>
        <p:nvSpPr>
          <p:cNvPr id="4" name="TextBox 3">
            <a:extLst>
              <a:ext uri="{FF2B5EF4-FFF2-40B4-BE49-F238E27FC236}">
                <a16:creationId xmlns:a16="http://schemas.microsoft.com/office/drawing/2014/main" id="{01E90DC5-D0E0-F249-4798-E3FAA2F8F7EE}"/>
              </a:ext>
            </a:extLst>
          </p:cNvPr>
          <p:cNvSpPr txBox="1"/>
          <p:nvPr/>
        </p:nvSpPr>
        <p:spPr>
          <a:xfrm>
            <a:off x="1643742" y="1549177"/>
            <a:ext cx="8904516" cy="1200329"/>
          </a:xfrm>
          <a:prstGeom prst="rect">
            <a:avLst/>
          </a:prstGeom>
          <a:noFill/>
        </p:spPr>
        <p:txBody>
          <a:bodyPr wrap="square">
            <a:spAutoFit/>
          </a:bodyPr>
          <a:lstStyle/>
          <a:p>
            <a:r>
              <a:rPr lang="en-GB" sz="2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Are historiography and the historical novel two separate genres, forever </a:t>
            </a:r>
            <a:r>
              <a:rPr lang="en-GB"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distinct, each excluding the other</a:t>
            </a:r>
            <a:r>
              <a:rPr lang="en-GB" sz="2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Or might they be two ends of a spectrum?</a:t>
            </a:r>
          </a:p>
        </p:txBody>
      </p:sp>
    </p:spTree>
    <p:extLst>
      <p:ext uri="{BB962C8B-B14F-4D97-AF65-F5344CB8AC3E}">
        <p14:creationId xmlns:p14="http://schemas.microsoft.com/office/powerpoint/2010/main" val="293731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FB71FF-6767-7CA3-AFE1-CAD84CF52899}"/>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5065145-FED8-250D-B18E-49C752079441}"/>
              </a:ext>
            </a:extLst>
          </p:cNvPr>
          <p:cNvSpPr txBox="1"/>
          <p:nvPr/>
        </p:nvSpPr>
        <p:spPr>
          <a:xfrm>
            <a:off x="1945822" y="1883734"/>
            <a:ext cx="8776608" cy="3416320"/>
          </a:xfrm>
          <a:prstGeom prst="rect">
            <a:avLst/>
          </a:prstGeom>
          <a:noFill/>
        </p:spPr>
        <p:txBody>
          <a:bodyPr wrap="square">
            <a:spAutoFit/>
          </a:bodyPr>
          <a:lstStyle/>
          <a:p>
            <a:r>
              <a:rPr lang="en-GB" sz="2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Do you have examples of historical novels you’ve read which you would include on a spectrum of historiography?</a:t>
            </a:r>
          </a:p>
          <a:p>
            <a:endParaRPr lang="en-GB" sz="2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r>
              <a:rPr lang="en-GB" sz="2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Or those which you definitely wouldn’t? </a:t>
            </a:r>
          </a:p>
          <a:p>
            <a:endParaRPr lang="en-GB" sz="2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r>
              <a:rPr lang="en-GB" sz="2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Do you think historical fiction which wouldn’t feature on such a spectrum still shares some of the potential of the genre to expand interest in history? On balance, is it a benefit or hindrance to the study of the past?</a:t>
            </a:r>
          </a:p>
        </p:txBody>
      </p:sp>
    </p:spTree>
    <p:extLst>
      <p:ext uri="{BB962C8B-B14F-4D97-AF65-F5344CB8AC3E}">
        <p14:creationId xmlns:p14="http://schemas.microsoft.com/office/powerpoint/2010/main" val="23580397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A294E6-C419-8BF0-1111-6A486F8C1C65}"/>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A07CEB0B-DBD1-FBC4-AFE4-E24BEB5649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461408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5027</TotalTime>
  <Words>1674</Words>
  <Application>Microsoft Office PowerPoint</Application>
  <PresentationFormat>Widescreen</PresentationFormat>
  <Paragraphs>151</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Calibri Light</vt:lpstr>
      <vt:lpstr>Times New Roman</vt:lpstr>
      <vt:lpstr>Office Theme</vt:lpstr>
      <vt:lpstr>Creating Cromwell</vt:lpstr>
      <vt:lpstr>PowerPoint Presentation</vt:lpstr>
      <vt:lpstr>The Wolf Hall Trilogy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Connecting York</dc:title>
  <dc:creator>Anne-Marie</dc:creator>
  <cp:lastModifiedBy>Anne-Marie Harvatt</cp:lastModifiedBy>
  <cp:revision>75</cp:revision>
  <dcterms:created xsi:type="dcterms:W3CDTF">2023-07-28T17:45:54Z</dcterms:created>
  <dcterms:modified xsi:type="dcterms:W3CDTF">2025-04-01T12:43:21Z</dcterms:modified>
</cp:coreProperties>
</file>