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embeddedFontLst>
    <p:embeddedFont>
      <p:font typeface="Franklin Gothic Book" panose="020B0503020102020204" pitchFamily="34" charset="0"/>
      <p:regular r:id="rId20"/>
      <p:italic r:id="rId21"/>
    </p:embeddedFont>
    <p:embeddedFont>
      <p:font typeface="Franklin Gothic Demi" panose="020B0703020102020204" pitchFamily="34" charset="0"/>
      <p:regular r:id="rId22"/>
      <p:italic r:id="rId23"/>
    </p:embeddedFont>
    <p:embeddedFont>
      <p:font typeface="Gill Sans MT" panose="020B0502020104020203" pitchFamily="34" charset="0"/>
      <p:regular r:id="rId24"/>
      <p:bold r:id="rId25"/>
      <p:italic r:id="rId26"/>
      <p:boldItalic r:id="rId27"/>
    </p:embeddedFont>
    <p:embeddedFont>
      <p:font typeface="Wingdings 2" panose="05020102010507070707" pitchFamily="18" charset="2"/>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E8AD0C-48DE-456B-8459-269EF604ED3D}" v="14" dt="2022-01-27T10:37:43.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7" autoAdjust="0"/>
    <p:restoredTop sz="94660"/>
  </p:normalViewPr>
  <p:slideViewPr>
    <p:cSldViewPr snapToGrid="0">
      <p:cViewPr varScale="1">
        <p:scale>
          <a:sx n="75" d="100"/>
          <a:sy n="75" d="100"/>
        </p:scale>
        <p:origin x="60"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FC5FDA-5384-4AE6-BCF7-931824DADE6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BDD7950-8FB2-4B4E-9718-715003BCD366}">
      <dgm:prSet phldrT="[Text]"/>
      <dgm:spPr/>
      <dgm:t>
        <a:bodyPr/>
        <a:lstStyle/>
        <a:p>
          <a:r>
            <a:rPr lang="en-GB" i="1"/>
            <a:t>direct control</a:t>
          </a:r>
          <a:r>
            <a:rPr lang="en-GB"/>
            <a:t> by external forces – family/parents but also  teachers and police using direct restraint and punishment for violation</a:t>
          </a:r>
        </a:p>
      </dgm:t>
    </dgm:pt>
    <dgm:pt modelId="{3459E0D7-7FFA-4F86-AEEC-4B4054D60E6D}" type="parTrans" cxnId="{8C7D07F0-F43E-429F-8AD0-79091E44CEDA}">
      <dgm:prSet/>
      <dgm:spPr/>
      <dgm:t>
        <a:bodyPr/>
        <a:lstStyle/>
        <a:p>
          <a:endParaRPr lang="en-GB"/>
        </a:p>
      </dgm:t>
    </dgm:pt>
    <dgm:pt modelId="{A45F0724-3360-4F63-BBF8-33E529EAFC7A}" type="sibTrans" cxnId="{8C7D07F0-F43E-429F-8AD0-79091E44CEDA}">
      <dgm:prSet/>
      <dgm:spPr/>
      <dgm:t>
        <a:bodyPr/>
        <a:lstStyle/>
        <a:p>
          <a:endParaRPr lang="en-GB"/>
        </a:p>
      </dgm:t>
    </dgm:pt>
    <dgm:pt modelId="{3A38F827-D29E-4B6F-B383-2A9BEE1A421B}">
      <dgm:prSet phldrT="[Text]"/>
      <dgm:spPr/>
      <dgm:t>
        <a:bodyPr/>
        <a:lstStyle/>
        <a:p>
          <a:r>
            <a:rPr lang="en-GB" i="1" dirty="0"/>
            <a:t>internalised control</a:t>
          </a:r>
          <a:r>
            <a:rPr lang="en-GB" dirty="0"/>
            <a:t> – individuals regulate their own behaviour, even where there is no direct external control, via some process such as ‘conscience’ </a:t>
          </a:r>
        </a:p>
      </dgm:t>
    </dgm:pt>
    <dgm:pt modelId="{7A80A5F4-847C-483A-9383-B11EC3917206}" type="parTrans" cxnId="{8CE0BFBE-B6E9-41EB-95C8-573571F55993}">
      <dgm:prSet/>
      <dgm:spPr/>
      <dgm:t>
        <a:bodyPr/>
        <a:lstStyle/>
        <a:p>
          <a:endParaRPr lang="en-GB"/>
        </a:p>
      </dgm:t>
    </dgm:pt>
    <dgm:pt modelId="{295D9196-E7CC-4CC7-9174-3FF310A58787}" type="sibTrans" cxnId="{8CE0BFBE-B6E9-41EB-95C8-573571F55993}">
      <dgm:prSet/>
      <dgm:spPr/>
      <dgm:t>
        <a:bodyPr/>
        <a:lstStyle/>
        <a:p>
          <a:endParaRPr lang="en-GB"/>
        </a:p>
      </dgm:t>
    </dgm:pt>
    <dgm:pt modelId="{559D967A-9167-4C8A-8C6A-9F18BD8C775D}">
      <dgm:prSet phldrT="[Text]"/>
      <dgm:spPr/>
      <dgm:t>
        <a:bodyPr/>
        <a:lstStyle/>
        <a:p>
          <a:r>
            <a:rPr lang="en-GB" i="1"/>
            <a:t>indirect control</a:t>
          </a:r>
          <a:r>
            <a:rPr lang="en-GB"/>
            <a:t> – such as affection for others, or identification with authority figures (especially parents).  </a:t>
          </a:r>
        </a:p>
      </dgm:t>
    </dgm:pt>
    <dgm:pt modelId="{4DDC9FAC-0DA1-4313-8D16-2A8E890A6361}" type="parTrans" cxnId="{444BE691-6E6C-4AFD-9C1C-6C2CBCD5E708}">
      <dgm:prSet/>
      <dgm:spPr/>
      <dgm:t>
        <a:bodyPr/>
        <a:lstStyle/>
        <a:p>
          <a:endParaRPr lang="en-GB"/>
        </a:p>
      </dgm:t>
    </dgm:pt>
    <dgm:pt modelId="{D4ECD68C-86E8-4739-80FE-60FC11C4038B}" type="sibTrans" cxnId="{444BE691-6E6C-4AFD-9C1C-6C2CBCD5E708}">
      <dgm:prSet/>
      <dgm:spPr/>
      <dgm:t>
        <a:bodyPr/>
        <a:lstStyle/>
        <a:p>
          <a:endParaRPr lang="en-GB"/>
        </a:p>
      </dgm:t>
    </dgm:pt>
    <dgm:pt modelId="{EB9511A8-9ADE-4F5B-B2F1-B3E26AE5FC30}">
      <dgm:prSet phldrT="[Text]"/>
      <dgm:spPr/>
      <dgm:t>
        <a:bodyPr/>
        <a:lstStyle/>
        <a:p>
          <a:r>
            <a:rPr lang="en-GB" i="1"/>
            <a:t>control through alternative means of need satisfaction</a:t>
          </a:r>
          <a:r>
            <a:rPr lang="en-GB"/>
            <a:t> –there can be more than one way of achieving goals, thus reducing the temptation not to conform.  </a:t>
          </a:r>
        </a:p>
      </dgm:t>
    </dgm:pt>
    <dgm:pt modelId="{F0F3B904-3338-4BE5-AD5B-349F4C384C83}" type="parTrans" cxnId="{DFEA2C49-8CBD-4705-8FC7-6614EAC45C63}">
      <dgm:prSet/>
      <dgm:spPr/>
      <dgm:t>
        <a:bodyPr/>
        <a:lstStyle/>
        <a:p>
          <a:endParaRPr lang="en-GB"/>
        </a:p>
      </dgm:t>
    </dgm:pt>
    <dgm:pt modelId="{59CC7384-B680-4986-955F-2941867DBCA5}" type="sibTrans" cxnId="{DFEA2C49-8CBD-4705-8FC7-6614EAC45C63}">
      <dgm:prSet/>
      <dgm:spPr/>
      <dgm:t>
        <a:bodyPr/>
        <a:lstStyle/>
        <a:p>
          <a:endParaRPr lang="en-GB"/>
        </a:p>
      </dgm:t>
    </dgm:pt>
    <dgm:pt modelId="{2575B3E2-D055-4300-A419-69761BF8B385}" type="pres">
      <dgm:prSet presAssocID="{1FFC5FDA-5384-4AE6-BCF7-931824DADE63}" presName="matrix" presStyleCnt="0">
        <dgm:presLayoutVars>
          <dgm:chMax val="1"/>
          <dgm:dir/>
          <dgm:resizeHandles val="exact"/>
        </dgm:presLayoutVars>
      </dgm:prSet>
      <dgm:spPr/>
    </dgm:pt>
    <dgm:pt modelId="{10106561-EB17-4473-92EE-BA24A13F424C}" type="pres">
      <dgm:prSet presAssocID="{1FFC5FDA-5384-4AE6-BCF7-931824DADE63}" presName="diamond" presStyleLbl="bgShp" presStyleIdx="0" presStyleCnt="1" custLinFactNeighborX="-18725"/>
      <dgm:spPr/>
    </dgm:pt>
    <dgm:pt modelId="{4DDCFA12-C372-4100-B8EB-B1C41AABF306}" type="pres">
      <dgm:prSet presAssocID="{1FFC5FDA-5384-4AE6-BCF7-931824DADE63}" presName="quad1" presStyleLbl="node1" presStyleIdx="0" presStyleCnt="4" custScaleX="163454" custScaleY="114821" custLinFactX="-21299" custLinFactNeighborX="-100000" custLinFactNeighborY="-10959">
        <dgm:presLayoutVars>
          <dgm:chMax val="0"/>
          <dgm:chPref val="0"/>
          <dgm:bulletEnabled val="1"/>
        </dgm:presLayoutVars>
      </dgm:prSet>
      <dgm:spPr/>
    </dgm:pt>
    <dgm:pt modelId="{DC709792-A94F-4285-A0CB-9D90A46F2A1D}" type="pres">
      <dgm:prSet presAssocID="{1FFC5FDA-5384-4AE6-BCF7-931824DADE63}" presName="quad2" presStyleLbl="node1" presStyleIdx="1" presStyleCnt="4" custScaleX="169397" custScaleY="114821" custLinFactNeighborX="31315" custLinFactNeighborY="-45498">
        <dgm:presLayoutVars>
          <dgm:chMax val="0"/>
          <dgm:chPref val="0"/>
          <dgm:bulletEnabled val="1"/>
        </dgm:presLayoutVars>
      </dgm:prSet>
      <dgm:spPr/>
    </dgm:pt>
    <dgm:pt modelId="{0BD4F5B5-E473-4FA9-A29D-F5FAEFC70846}" type="pres">
      <dgm:prSet presAssocID="{1FFC5FDA-5384-4AE6-BCF7-931824DADE63}" presName="quad3" presStyleLbl="node1" presStyleIdx="2" presStyleCnt="4" custScaleX="152853" custScaleY="110720" custLinFactX="-23605" custLinFactNeighborX="-100000" custLinFactNeighborY="11149">
        <dgm:presLayoutVars>
          <dgm:chMax val="0"/>
          <dgm:chPref val="0"/>
          <dgm:bulletEnabled val="1"/>
        </dgm:presLayoutVars>
      </dgm:prSet>
      <dgm:spPr/>
    </dgm:pt>
    <dgm:pt modelId="{062C1724-6E8D-4C4A-B418-6EABB2DAF4C3}" type="pres">
      <dgm:prSet presAssocID="{1FFC5FDA-5384-4AE6-BCF7-931824DADE63}" presName="quad4" presStyleLbl="node1" presStyleIdx="3" presStyleCnt="4" custScaleX="163190" custScaleY="109069" custLinFactNeighborX="34418" custLinFactNeighborY="11813">
        <dgm:presLayoutVars>
          <dgm:chMax val="0"/>
          <dgm:chPref val="0"/>
          <dgm:bulletEnabled val="1"/>
        </dgm:presLayoutVars>
      </dgm:prSet>
      <dgm:spPr/>
    </dgm:pt>
  </dgm:ptLst>
  <dgm:cxnLst>
    <dgm:cxn modelId="{27B5D322-E52A-DB42-9C10-A573B523406B}" type="presOf" srcId="{3A38F827-D29E-4B6F-B383-2A9BEE1A421B}" destId="{DC709792-A94F-4285-A0CB-9D90A46F2A1D}" srcOrd="0" destOrd="0" presId="urn:microsoft.com/office/officeart/2005/8/layout/matrix3"/>
    <dgm:cxn modelId="{DFEA2C49-8CBD-4705-8FC7-6614EAC45C63}" srcId="{1FFC5FDA-5384-4AE6-BCF7-931824DADE63}" destId="{EB9511A8-9ADE-4F5B-B2F1-B3E26AE5FC30}" srcOrd="3" destOrd="0" parTransId="{F0F3B904-3338-4BE5-AD5B-349F4C384C83}" sibTransId="{59CC7384-B680-4986-955F-2941867DBCA5}"/>
    <dgm:cxn modelId="{1EA10382-FD84-8D40-A3A0-35494FEC1954}" type="presOf" srcId="{EB9511A8-9ADE-4F5B-B2F1-B3E26AE5FC30}" destId="{062C1724-6E8D-4C4A-B418-6EABB2DAF4C3}" srcOrd="0" destOrd="0" presId="urn:microsoft.com/office/officeart/2005/8/layout/matrix3"/>
    <dgm:cxn modelId="{444BE691-6E6C-4AFD-9C1C-6C2CBCD5E708}" srcId="{1FFC5FDA-5384-4AE6-BCF7-931824DADE63}" destId="{559D967A-9167-4C8A-8C6A-9F18BD8C775D}" srcOrd="2" destOrd="0" parTransId="{4DDC9FAC-0DA1-4313-8D16-2A8E890A6361}" sibTransId="{D4ECD68C-86E8-4739-80FE-60FC11C4038B}"/>
    <dgm:cxn modelId="{A610A093-86E6-FA4B-B13D-4CC256075A02}" type="presOf" srcId="{559D967A-9167-4C8A-8C6A-9F18BD8C775D}" destId="{0BD4F5B5-E473-4FA9-A29D-F5FAEFC70846}" srcOrd="0" destOrd="0" presId="urn:microsoft.com/office/officeart/2005/8/layout/matrix3"/>
    <dgm:cxn modelId="{336699BD-D2DD-5F4B-A4E5-0E710F801C0F}" type="presOf" srcId="{1FFC5FDA-5384-4AE6-BCF7-931824DADE63}" destId="{2575B3E2-D055-4300-A419-69761BF8B385}" srcOrd="0" destOrd="0" presId="urn:microsoft.com/office/officeart/2005/8/layout/matrix3"/>
    <dgm:cxn modelId="{8CE0BFBE-B6E9-41EB-95C8-573571F55993}" srcId="{1FFC5FDA-5384-4AE6-BCF7-931824DADE63}" destId="{3A38F827-D29E-4B6F-B383-2A9BEE1A421B}" srcOrd="1" destOrd="0" parTransId="{7A80A5F4-847C-483A-9383-B11EC3917206}" sibTransId="{295D9196-E7CC-4CC7-9174-3FF310A58787}"/>
    <dgm:cxn modelId="{46124FCD-8802-A14F-9CD7-926ACE090C08}" type="presOf" srcId="{EBDD7950-8FB2-4B4E-9718-715003BCD366}" destId="{4DDCFA12-C372-4100-B8EB-B1C41AABF306}" srcOrd="0" destOrd="0" presId="urn:microsoft.com/office/officeart/2005/8/layout/matrix3"/>
    <dgm:cxn modelId="{8C7D07F0-F43E-429F-8AD0-79091E44CEDA}" srcId="{1FFC5FDA-5384-4AE6-BCF7-931824DADE63}" destId="{EBDD7950-8FB2-4B4E-9718-715003BCD366}" srcOrd="0" destOrd="0" parTransId="{3459E0D7-7FFA-4F86-AEEC-4B4054D60E6D}" sibTransId="{A45F0724-3360-4F63-BBF8-33E529EAFC7A}"/>
    <dgm:cxn modelId="{77E303FD-3F37-7945-B2B5-7A176FDF482B}" type="presParOf" srcId="{2575B3E2-D055-4300-A419-69761BF8B385}" destId="{10106561-EB17-4473-92EE-BA24A13F424C}" srcOrd="0" destOrd="0" presId="urn:microsoft.com/office/officeart/2005/8/layout/matrix3"/>
    <dgm:cxn modelId="{B18EA31C-0ED4-3047-AE60-83677633D5A5}" type="presParOf" srcId="{2575B3E2-D055-4300-A419-69761BF8B385}" destId="{4DDCFA12-C372-4100-B8EB-B1C41AABF306}" srcOrd="1" destOrd="0" presId="urn:microsoft.com/office/officeart/2005/8/layout/matrix3"/>
    <dgm:cxn modelId="{12C43068-B35B-C547-A94C-B181D3026ED0}" type="presParOf" srcId="{2575B3E2-D055-4300-A419-69761BF8B385}" destId="{DC709792-A94F-4285-A0CB-9D90A46F2A1D}" srcOrd="2" destOrd="0" presId="urn:microsoft.com/office/officeart/2005/8/layout/matrix3"/>
    <dgm:cxn modelId="{48F34C75-35E9-314B-989B-77602CBE9066}" type="presParOf" srcId="{2575B3E2-D055-4300-A419-69761BF8B385}" destId="{0BD4F5B5-E473-4FA9-A29D-F5FAEFC70846}" srcOrd="3" destOrd="0" presId="urn:microsoft.com/office/officeart/2005/8/layout/matrix3"/>
    <dgm:cxn modelId="{94461284-566B-0942-B79D-FD055A934427}" type="presParOf" srcId="{2575B3E2-D055-4300-A419-69761BF8B385}" destId="{062C1724-6E8D-4C4A-B418-6EABB2DAF4C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06561-EB17-4473-92EE-BA24A13F424C}">
      <dsp:nvSpPr>
        <dsp:cNvPr id="0" name=""/>
        <dsp:cNvSpPr/>
      </dsp:nvSpPr>
      <dsp:spPr>
        <a:xfrm>
          <a:off x="761738" y="0"/>
          <a:ext cx="4219575" cy="421957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CFA12-C372-4100-B8EB-B1C41AABF306}">
      <dsp:nvSpPr>
        <dsp:cNvPr id="0" name=""/>
        <dsp:cNvSpPr/>
      </dsp:nvSpPr>
      <dsp:spPr>
        <a:xfrm>
          <a:off x="0" y="98564"/>
          <a:ext cx="2689855" cy="1889533"/>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i="1" kern="1200"/>
            <a:t>direct control</a:t>
          </a:r>
          <a:r>
            <a:rPr lang="en-GB" sz="1400" kern="1200"/>
            <a:t> by external forces – family/parents but also  teachers and police using direct restraint and punishment for violation</a:t>
          </a:r>
        </a:p>
      </dsp:txBody>
      <dsp:txXfrm>
        <a:off x="92239" y="190803"/>
        <a:ext cx="2505377" cy="1705055"/>
      </dsp:txXfrm>
    </dsp:sp>
    <dsp:sp modelId="{DC709792-A94F-4285-A0CB-9D90A46F2A1D}">
      <dsp:nvSpPr>
        <dsp:cNvPr id="0" name=""/>
        <dsp:cNvSpPr/>
      </dsp:nvSpPr>
      <dsp:spPr>
        <a:xfrm>
          <a:off x="3669255" y="0"/>
          <a:ext cx="2787655" cy="1889533"/>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i="1" kern="1200" dirty="0"/>
            <a:t>internalised control</a:t>
          </a:r>
          <a:r>
            <a:rPr lang="en-GB" sz="1400" kern="1200" dirty="0"/>
            <a:t> – individuals regulate their own behaviour, even where there is no direct external control, via some process such as ‘conscience’ </a:t>
          </a:r>
        </a:p>
      </dsp:txBody>
      <dsp:txXfrm>
        <a:off x="3761494" y="92239"/>
        <a:ext cx="2603177" cy="1705055"/>
      </dsp:txXfrm>
    </dsp:sp>
    <dsp:sp modelId="{0BD4F5B5-E473-4FA9-A29D-F5FAEFC70846}">
      <dsp:nvSpPr>
        <dsp:cNvPr id="0" name=""/>
        <dsp:cNvSpPr/>
      </dsp:nvSpPr>
      <dsp:spPr>
        <a:xfrm>
          <a:off x="0" y="2268346"/>
          <a:ext cx="2515401" cy="182204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i="1" kern="1200"/>
            <a:t>indirect control</a:t>
          </a:r>
          <a:r>
            <a:rPr lang="en-GB" sz="1400" kern="1200"/>
            <a:t> – such as affection for others, or identification with authority figures (especially parents).  </a:t>
          </a:r>
        </a:p>
      </dsp:txBody>
      <dsp:txXfrm>
        <a:off x="88945" y="2357291"/>
        <a:ext cx="2337511" cy="1644156"/>
      </dsp:txXfrm>
    </dsp:sp>
    <dsp:sp modelId="{062C1724-6E8D-4C4A-B418-6EABB2DAF4C3}">
      <dsp:nvSpPr>
        <dsp:cNvPr id="0" name=""/>
        <dsp:cNvSpPr/>
      </dsp:nvSpPr>
      <dsp:spPr>
        <a:xfrm>
          <a:off x="3771391" y="2292858"/>
          <a:ext cx="2685510" cy="179487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i="1" kern="1200"/>
            <a:t>control through alternative means of need satisfaction</a:t>
          </a:r>
          <a:r>
            <a:rPr lang="en-GB" sz="1300" kern="1200"/>
            <a:t> –there can be more than one way of achieving goals, thus reducing the temptation not to conform.  </a:t>
          </a:r>
        </a:p>
      </dsp:txBody>
      <dsp:txXfrm>
        <a:off x="3859010" y="2380477"/>
        <a:ext cx="2510272" cy="161963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1/27/2022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90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1/27/2022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8336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1/27/2022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48114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0787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3186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599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7844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1/27/2022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0925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1/27/2022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6848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0474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1/27/2022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84070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1/27/2022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3034017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86" r:id="rId4"/>
    <p:sldLayoutId id="2147483687"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5A71294-C247-450A-BB34-6E68648C9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useBgFill="1">
        <p:nvSpPr>
          <p:cNvPr id="12" name="Rectangle 11">
            <a:extLst>
              <a:ext uri="{FF2B5EF4-FFF2-40B4-BE49-F238E27FC236}">
                <a16:creationId xmlns:a16="http://schemas.microsoft.com/office/drawing/2014/main" id="{D36A0BA4-6A63-41D3-B0FA-43799ABC4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0C0123A-1CC6-43B7-ADFD-86587B63ECBF}"/>
              </a:ext>
            </a:extLst>
          </p:cNvPr>
          <p:cNvSpPr>
            <a:spLocks noGrp="1"/>
          </p:cNvSpPr>
          <p:nvPr>
            <p:ph type="ctrTitle"/>
          </p:nvPr>
        </p:nvSpPr>
        <p:spPr>
          <a:xfrm>
            <a:off x="581192" y="1009398"/>
            <a:ext cx="6823988" cy="3453419"/>
          </a:xfrm>
        </p:spPr>
        <p:txBody>
          <a:bodyPr vert="horz" lIns="91440" tIns="45720" rIns="91440" bIns="45720" rtlCol="0" anchor="b">
            <a:normAutofit/>
          </a:bodyPr>
          <a:lstStyle/>
          <a:p>
            <a:r>
              <a:rPr lang="en-US" sz="6000">
                <a:solidFill>
                  <a:schemeClr val="tx1"/>
                </a:solidFill>
              </a:rPr>
              <a:t>Evidence Based Policing</a:t>
            </a:r>
          </a:p>
        </p:txBody>
      </p:sp>
      <p:sp>
        <p:nvSpPr>
          <p:cNvPr id="3" name="Subtitle 2">
            <a:extLst>
              <a:ext uri="{FF2B5EF4-FFF2-40B4-BE49-F238E27FC236}">
                <a16:creationId xmlns:a16="http://schemas.microsoft.com/office/drawing/2014/main" id="{C5D5F26C-9896-42BC-802F-5B704C972AF3}"/>
              </a:ext>
            </a:extLst>
          </p:cNvPr>
          <p:cNvSpPr>
            <a:spLocks noGrp="1"/>
          </p:cNvSpPr>
          <p:nvPr>
            <p:ph type="subTitle" idx="1"/>
          </p:nvPr>
        </p:nvSpPr>
        <p:spPr>
          <a:xfrm>
            <a:off x="581191" y="4572000"/>
            <a:ext cx="6823988" cy="1023580"/>
          </a:xfrm>
        </p:spPr>
        <p:txBody>
          <a:bodyPr vert="horz" lIns="91440" tIns="45720" rIns="91440" bIns="45720" rtlCol="0" anchor="t">
            <a:normAutofit/>
          </a:bodyPr>
          <a:lstStyle/>
          <a:p>
            <a:pPr>
              <a:lnSpc>
                <a:spcPct val="100000"/>
              </a:lnSpc>
            </a:pPr>
            <a:r>
              <a:rPr lang="en-US" sz="2400">
                <a:solidFill>
                  <a:schemeClr val="tx1">
                    <a:alpha val="60000"/>
                  </a:schemeClr>
                </a:solidFill>
              </a:rPr>
              <a:t>Week 2</a:t>
            </a:r>
          </a:p>
          <a:p>
            <a:pPr>
              <a:lnSpc>
                <a:spcPct val="100000"/>
              </a:lnSpc>
            </a:pPr>
            <a:r>
              <a:rPr lang="en-US" sz="2400">
                <a:solidFill>
                  <a:schemeClr val="tx1">
                    <a:alpha val="60000"/>
                  </a:schemeClr>
                </a:solidFill>
              </a:rPr>
              <a:t>Criminology and Crime Prevention</a:t>
            </a:r>
          </a:p>
        </p:txBody>
      </p:sp>
      <p:sp>
        <p:nvSpPr>
          <p:cNvPr id="14" name="Rectangle 13">
            <a:extLst>
              <a:ext uri="{FF2B5EF4-FFF2-40B4-BE49-F238E27FC236}">
                <a16:creationId xmlns:a16="http://schemas.microsoft.com/office/drawing/2014/main" id="{673313D8-D259-4D89-9CE5-14884FB4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19" y="457200"/>
            <a:ext cx="6766560" cy="91439"/>
          </a:xfrm>
          <a:prstGeom prst="rect">
            <a:avLst/>
          </a:prstGeom>
          <a:solidFill>
            <a:schemeClr val="tx1">
              <a:alpha val="6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A5DE36AD-3B18-4CE3-BADB-62EAB84EE54F}"/>
              </a:ext>
            </a:extLst>
          </p:cNvPr>
          <p:cNvPicPr>
            <a:picLocks noChangeAspect="1"/>
          </p:cNvPicPr>
          <p:nvPr/>
        </p:nvPicPr>
        <p:blipFill rotWithShape="1">
          <a:blip r:embed="rId2"/>
          <a:srcRect l="34161" r="43685"/>
          <a:stretch/>
        </p:blipFill>
        <p:spPr>
          <a:xfrm>
            <a:off x="8140428" y="10"/>
            <a:ext cx="4051572" cy="6857990"/>
          </a:xfrm>
          <a:prstGeom prst="rect">
            <a:avLst/>
          </a:prstGeom>
        </p:spPr>
      </p:pic>
      <p:sp>
        <p:nvSpPr>
          <p:cNvPr id="4" name="TextBox 3">
            <a:extLst>
              <a:ext uri="{FF2B5EF4-FFF2-40B4-BE49-F238E27FC236}">
                <a16:creationId xmlns:a16="http://schemas.microsoft.com/office/drawing/2014/main" id="{3167A510-8000-45C6-9DA8-41E44367085F}"/>
              </a:ext>
            </a:extLst>
          </p:cNvPr>
          <p:cNvSpPr txBox="1"/>
          <p:nvPr/>
        </p:nvSpPr>
        <p:spPr>
          <a:xfrm>
            <a:off x="581191" y="5865152"/>
            <a:ext cx="4530436" cy="723275"/>
          </a:xfrm>
          <a:prstGeom prst="rect">
            <a:avLst/>
          </a:prstGeom>
          <a:noFill/>
        </p:spPr>
        <p:txBody>
          <a:bodyPr wrap="square" rtlCol="0">
            <a:spAutoFit/>
          </a:bodyPr>
          <a:lstStyle/>
          <a:p>
            <a:pPr>
              <a:spcAft>
                <a:spcPts val="600"/>
              </a:spcAft>
            </a:pPr>
            <a:r>
              <a:rPr lang="en-GB" dirty="0"/>
              <a:t>Dr Luke Roach</a:t>
            </a:r>
          </a:p>
          <a:p>
            <a:pPr>
              <a:spcAft>
                <a:spcPts val="600"/>
              </a:spcAft>
            </a:pPr>
            <a:r>
              <a:rPr lang="en-GB" dirty="0"/>
              <a:t>l.roach@UWTSD.ac.uk</a:t>
            </a:r>
          </a:p>
        </p:txBody>
      </p:sp>
    </p:spTree>
    <p:extLst>
      <p:ext uri="{BB962C8B-B14F-4D97-AF65-F5344CB8AC3E}">
        <p14:creationId xmlns:p14="http://schemas.microsoft.com/office/powerpoint/2010/main" val="716831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9E616B-1A25-457A-BB97-0BF951659F00}"/>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Part 1</a:t>
            </a:r>
          </a:p>
        </p:txBody>
      </p:sp>
      <p:sp>
        <p:nvSpPr>
          <p:cNvPr id="24" name="Content Placeholder 2">
            <a:extLst>
              <a:ext uri="{FF2B5EF4-FFF2-40B4-BE49-F238E27FC236}">
                <a16:creationId xmlns:a16="http://schemas.microsoft.com/office/drawing/2014/main" id="{7750FCDB-6C3A-42A5-8099-B8480D089288}"/>
              </a:ext>
            </a:extLst>
          </p:cNvPr>
          <p:cNvSpPr>
            <a:spLocks noGrp="1"/>
          </p:cNvSpPr>
          <p:nvPr>
            <p:ph idx="1"/>
          </p:nvPr>
        </p:nvSpPr>
        <p:spPr>
          <a:xfrm>
            <a:off x="4534935" y="1037968"/>
            <a:ext cx="6725899" cy="4820832"/>
          </a:xfrm>
        </p:spPr>
        <p:txBody>
          <a:bodyPr>
            <a:normAutofit/>
          </a:bodyPr>
          <a:lstStyle/>
          <a:p>
            <a:r>
              <a:rPr lang="en-GB" dirty="0"/>
              <a:t>Understanding Crime</a:t>
            </a:r>
          </a:p>
          <a:p>
            <a:r>
              <a:rPr lang="en-GB" dirty="0"/>
              <a:t>Control Theory</a:t>
            </a:r>
          </a:p>
          <a:p>
            <a:r>
              <a:rPr lang="en-GB" dirty="0"/>
              <a:t>Criminology and the Sociology of crime</a:t>
            </a:r>
          </a:p>
          <a:p>
            <a:endParaRPr lang="en-GB" dirty="0"/>
          </a:p>
        </p:txBody>
      </p:sp>
    </p:spTree>
    <p:extLst>
      <p:ext uri="{BB962C8B-B14F-4D97-AF65-F5344CB8AC3E}">
        <p14:creationId xmlns:p14="http://schemas.microsoft.com/office/powerpoint/2010/main" val="639746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2" descr="jesse, what the hell are you talking about. - Album on Imgur">
            <a:extLst>
              <a:ext uri="{FF2B5EF4-FFF2-40B4-BE49-F238E27FC236}">
                <a16:creationId xmlns:a16="http://schemas.microsoft.com/office/drawing/2014/main" id="{38D0A9E6-6419-4FAA-AD0A-CF0EEE3079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31166" y="1829198"/>
            <a:ext cx="6518800" cy="3493735"/>
          </a:xfrm>
          <a:prstGeom prst="rect">
            <a:avLst/>
          </a:prstGeom>
          <a:noFill/>
          <a:extLst>
            <a:ext uri="{909E8E84-426E-40DD-AFC4-6F175D3DCCD1}">
              <a14:hiddenFill xmlns:a14="http://schemas.microsoft.com/office/drawing/2010/main">
                <a:solidFill>
                  <a:srgbClr val="FFFFFF"/>
                </a:solidFill>
              </a14:hiddenFill>
            </a:ext>
          </a:extLst>
        </p:spPr>
      </p:pic>
      <p:sp>
        <p:nvSpPr>
          <p:cNvPr id="27" name="Rectangle 26">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99C294-6103-45F3-B481-518A431B8E47}"/>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dirty="0">
                <a:solidFill>
                  <a:srgbClr val="FFFFFF"/>
                </a:solidFill>
              </a:rPr>
              <a:t>How do we define crime?</a:t>
            </a:r>
          </a:p>
        </p:txBody>
      </p:sp>
    </p:spTree>
    <p:extLst>
      <p:ext uri="{BB962C8B-B14F-4D97-AF65-F5344CB8AC3E}">
        <p14:creationId xmlns:p14="http://schemas.microsoft.com/office/powerpoint/2010/main" val="1991780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99C294-6103-45F3-B481-518A431B8E47}"/>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How do we define crime?</a:t>
            </a:r>
          </a:p>
        </p:txBody>
      </p:sp>
      <p:sp>
        <p:nvSpPr>
          <p:cNvPr id="3" name="Content Placeholder 2">
            <a:extLst>
              <a:ext uri="{FF2B5EF4-FFF2-40B4-BE49-F238E27FC236}">
                <a16:creationId xmlns:a16="http://schemas.microsoft.com/office/drawing/2014/main" id="{E2EA4C03-44F4-4275-A334-EE4BECCAF6C8}"/>
              </a:ext>
            </a:extLst>
          </p:cNvPr>
          <p:cNvSpPr>
            <a:spLocks noGrp="1"/>
          </p:cNvSpPr>
          <p:nvPr>
            <p:ph idx="1"/>
          </p:nvPr>
        </p:nvSpPr>
        <p:spPr>
          <a:xfrm>
            <a:off x="581192" y="1419225"/>
            <a:ext cx="6890419" cy="4556125"/>
          </a:xfrm>
        </p:spPr>
        <p:txBody>
          <a:bodyPr/>
          <a:lstStyle/>
          <a:p>
            <a:r>
              <a:rPr lang="en-GB" sz="1800" dirty="0"/>
              <a:t>Crime - generally used to describe behaviour that breaks the criminal </a:t>
            </a:r>
            <a:r>
              <a:rPr lang="en-GB" dirty="0"/>
              <a:t>law.</a:t>
            </a:r>
          </a:p>
          <a:p>
            <a:endParaRPr lang="en-GB" dirty="0"/>
          </a:p>
          <a:p>
            <a:r>
              <a:rPr lang="en-GB" dirty="0"/>
              <a:t>However, there is more to understanding crime than just the dictionary definition. Crime and deviance have many interpretations and perspectives driven by criminological theory.</a:t>
            </a:r>
            <a:endParaRPr lang="en-US" dirty="0"/>
          </a:p>
          <a:p>
            <a:endParaRPr lang="en-GB" sz="1800" dirty="0">
              <a:cs typeface="Calibri"/>
            </a:endParaRPr>
          </a:p>
          <a:p>
            <a:r>
              <a:rPr lang="en-GB" dirty="0">
                <a:cs typeface="Calibri"/>
              </a:rPr>
              <a:t>It is essential to understand some of these theories before an evidence-based approach can be attempted.</a:t>
            </a:r>
          </a:p>
          <a:p>
            <a:endParaRPr lang="en-GB" sz="1800" dirty="0">
              <a:solidFill>
                <a:schemeClr val="tx1"/>
              </a:solidFill>
              <a:cs typeface="Calibri"/>
            </a:endParaRPr>
          </a:p>
          <a:p>
            <a:r>
              <a:rPr lang="en-GB" dirty="0">
                <a:cs typeface="Calibri"/>
              </a:rPr>
              <a:t>Criminological theories informs the evidenced based approach</a:t>
            </a:r>
          </a:p>
          <a:p>
            <a:endParaRPr lang="en-GB" dirty="0"/>
          </a:p>
        </p:txBody>
      </p:sp>
    </p:spTree>
    <p:extLst>
      <p:ext uri="{BB962C8B-B14F-4D97-AF65-F5344CB8AC3E}">
        <p14:creationId xmlns:p14="http://schemas.microsoft.com/office/powerpoint/2010/main" val="1443430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B9C3852-D1F2-4802-9E7F-6CB51A08D831}"/>
              </a:ext>
            </a:extLst>
          </p:cNvPr>
          <p:cNvSpPr>
            <a:spLocks noGrp="1"/>
          </p:cNvSpPr>
          <p:nvPr>
            <p:ph type="title"/>
          </p:nvPr>
        </p:nvSpPr>
        <p:spPr>
          <a:xfrm>
            <a:off x="672280" y="944752"/>
            <a:ext cx="3259016" cy="1462692"/>
          </a:xfrm>
        </p:spPr>
        <p:txBody>
          <a:bodyPr>
            <a:normAutofit/>
          </a:bodyPr>
          <a:lstStyle/>
          <a:p>
            <a:r>
              <a:rPr lang="en-GB">
                <a:solidFill>
                  <a:srgbClr val="FFFFFF"/>
                </a:solidFill>
              </a:rPr>
              <a:t>Issues with defining crime</a:t>
            </a:r>
          </a:p>
        </p:txBody>
      </p:sp>
      <p:sp>
        <p:nvSpPr>
          <p:cNvPr id="75" name="Rectangle 7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79" name="Rectangle 7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C82B9F-D077-49B5-9EE2-F8A88A19B4C9}"/>
              </a:ext>
            </a:extLst>
          </p:cNvPr>
          <p:cNvSpPr>
            <a:spLocks noGrp="1"/>
          </p:cNvSpPr>
          <p:nvPr>
            <p:ph idx="1"/>
          </p:nvPr>
        </p:nvSpPr>
        <p:spPr>
          <a:xfrm>
            <a:off x="671513" y="2536031"/>
            <a:ext cx="3123783" cy="3671936"/>
          </a:xfrm>
        </p:spPr>
        <p:txBody>
          <a:bodyPr anchor="t">
            <a:normAutofit lnSpcReduction="10000"/>
          </a:bodyPr>
          <a:lstStyle/>
          <a:p>
            <a:r>
              <a:rPr lang="en-GB" sz="1800" dirty="0">
                <a:solidFill>
                  <a:schemeClr val="tx1"/>
                </a:solidFill>
              </a:rPr>
              <a:t>if the Criminal Law defines what is a criminal then the very fact that law varies – often very significantly- from country to country and across time makes it clear that crime is not an immutable concept.</a:t>
            </a:r>
          </a:p>
          <a:p>
            <a:endParaRPr lang="en-GB" sz="1800" dirty="0">
              <a:solidFill>
                <a:schemeClr val="tx1"/>
              </a:solidFill>
            </a:endParaRPr>
          </a:p>
          <a:p>
            <a:r>
              <a:rPr lang="en-GB" sz="1800" dirty="0">
                <a:solidFill>
                  <a:schemeClr val="tx1"/>
                </a:solidFill>
              </a:rPr>
              <a:t>Can you think of any laws that have changed throughout history?</a:t>
            </a:r>
            <a:endParaRPr lang="en-GB" dirty="0">
              <a:solidFill>
                <a:srgbClr val="FFFFFF"/>
              </a:solidFill>
            </a:endParaRPr>
          </a:p>
        </p:txBody>
      </p:sp>
      <p:pic>
        <p:nvPicPr>
          <p:cNvPr id="1026" name="Picture 2" descr="Text&#10;&#10;Description automatically generated">
            <a:extLst>
              <a:ext uri="{FF2B5EF4-FFF2-40B4-BE49-F238E27FC236}">
                <a16:creationId xmlns:a16="http://schemas.microsoft.com/office/drawing/2014/main" id="{64F0B2D1-54FC-486F-8C63-EF7EC9F363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6" r="2146" b="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1620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6A077-C061-4E96-8EB8-D349FEFB3CA5}"/>
              </a:ext>
            </a:extLst>
          </p:cNvPr>
          <p:cNvSpPr>
            <a:spLocks noGrp="1"/>
          </p:cNvSpPr>
          <p:nvPr>
            <p:ph type="title"/>
          </p:nvPr>
        </p:nvSpPr>
        <p:spPr/>
        <p:txBody>
          <a:bodyPr/>
          <a:lstStyle/>
          <a:p>
            <a:r>
              <a:rPr lang="en-GB" dirty="0"/>
              <a:t>So what is the relationship between people and crime?</a:t>
            </a:r>
          </a:p>
        </p:txBody>
      </p:sp>
      <p:sp>
        <p:nvSpPr>
          <p:cNvPr id="3" name="Content Placeholder 2">
            <a:extLst>
              <a:ext uri="{FF2B5EF4-FFF2-40B4-BE49-F238E27FC236}">
                <a16:creationId xmlns:a16="http://schemas.microsoft.com/office/drawing/2014/main" id="{2B2FA2B1-D9FA-42F4-9021-095165558AAB}"/>
              </a:ext>
            </a:extLst>
          </p:cNvPr>
          <p:cNvSpPr>
            <a:spLocks noGrp="1"/>
          </p:cNvSpPr>
          <p:nvPr>
            <p:ph idx="1"/>
          </p:nvPr>
        </p:nvSpPr>
        <p:spPr/>
        <p:txBody>
          <a:bodyPr/>
          <a:lstStyle/>
          <a:p>
            <a:r>
              <a:rPr lang="en-GB" dirty="0"/>
              <a:t>Criminological theories often ask one of two main questions:</a:t>
            </a:r>
          </a:p>
          <a:p>
            <a:endParaRPr lang="en-GB" dirty="0"/>
          </a:p>
          <a:p>
            <a:pPr algn="ctr"/>
            <a:r>
              <a:rPr lang="en-GB" dirty="0"/>
              <a:t>“Why do people break the law?”</a:t>
            </a:r>
          </a:p>
          <a:p>
            <a:pPr lvl="1" algn="ctr"/>
            <a:r>
              <a:rPr lang="en-GB" dirty="0"/>
              <a:t>AND/OR</a:t>
            </a:r>
          </a:p>
          <a:p>
            <a:pPr algn="ctr"/>
            <a:r>
              <a:rPr lang="en-GB" dirty="0"/>
              <a:t>“Why do people refrain from breaking the law?”</a:t>
            </a:r>
          </a:p>
        </p:txBody>
      </p:sp>
    </p:spTree>
    <p:extLst>
      <p:ext uri="{BB962C8B-B14F-4D97-AF65-F5344CB8AC3E}">
        <p14:creationId xmlns:p14="http://schemas.microsoft.com/office/powerpoint/2010/main" val="1818119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FAAAB002-E48E-4009-828A-511F7A828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atman&amp;#39;s “One Rule” is Meant to be Broken – TREMG">
            <a:extLst>
              <a:ext uri="{FF2B5EF4-FFF2-40B4-BE49-F238E27FC236}">
                <a16:creationId xmlns:a16="http://schemas.microsoft.com/office/drawing/2014/main" id="{330DC549-7F26-45D3-9DA5-3834AAE59C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435" r="19192" b="265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97EF55D5-23F0-4398-B16B-AEF5778C3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423123"/>
            <a:ext cx="4216219"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id="{FDF32581-CAA1-43C6-8532-DC56C843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01200"/>
            <a:ext cx="4214869" cy="575705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843B768-919A-4591-9458-0809B4885629}"/>
              </a:ext>
            </a:extLst>
          </p:cNvPr>
          <p:cNvSpPr>
            <a:spLocks noGrp="1"/>
          </p:cNvSpPr>
          <p:nvPr>
            <p:ph type="title"/>
          </p:nvPr>
        </p:nvSpPr>
        <p:spPr>
          <a:xfrm>
            <a:off x="681540" y="1131195"/>
            <a:ext cx="3730810" cy="1247938"/>
          </a:xfrm>
        </p:spPr>
        <p:txBody>
          <a:bodyPr anchor="ctr">
            <a:normAutofit/>
          </a:bodyPr>
          <a:lstStyle/>
          <a:p>
            <a:r>
              <a:rPr lang="en-GB" sz="2600">
                <a:solidFill>
                  <a:srgbClr val="FFFFFF"/>
                </a:solidFill>
              </a:rPr>
              <a:t>Control Theories of Crime</a:t>
            </a:r>
          </a:p>
        </p:txBody>
      </p:sp>
      <p:sp>
        <p:nvSpPr>
          <p:cNvPr id="3" name="Content Placeholder 2">
            <a:extLst>
              <a:ext uri="{FF2B5EF4-FFF2-40B4-BE49-F238E27FC236}">
                <a16:creationId xmlns:a16="http://schemas.microsoft.com/office/drawing/2014/main" id="{82CADA33-0EEE-479B-AAC9-4BD8566BEB89}"/>
              </a:ext>
            </a:extLst>
          </p:cNvPr>
          <p:cNvSpPr>
            <a:spLocks noGrp="1"/>
          </p:cNvSpPr>
          <p:nvPr>
            <p:ph idx="1"/>
          </p:nvPr>
        </p:nvSpPr>
        <p:spPr>
          <a:xfrm>
            <a:off x="678531" y="2438399"/>
            <a:ext cx="3730810" cy="3505201"/>
          </a:xfrm>
        </p:spPr>
        <p:txBody>
          <a:bodyPr>
            <a:normAutofit lnSpcReduction="10000"/>
          </a:bodyPr>
          <a:lstStyle/>
          <a:p>
            <a:pPr>
              <a:lnSpc>
                <a:spcPct val="100000"/>
              </a:lnSpc>
            </a:pPr>
            <a:r>
              <a:rPr lang="en-GB" sz="1300" dirty="0">
                <a:solidFill>
                  <a:srgbClr val="FFFFFF"/>
                </a:solidFill>
              </a:rPr>
              <a:t>Assume Crime and delinquency are not “special” or “abnormal” behaviours, but are natural.</a:t>
            </a:r>
          </a:p>
          <a:p>
            <a:pPr>
              <a:lnSpc>
                <a:spcPct val="100000"/>
              </a:lnSpc>
            </a:pPr>
            <a:r>
              <a:rPr lang="en-GB" sz="1300" dirty="0">
                <a:solidFill>
                  <a:srgbClr val="FFFFFF"/>
                </a:solidFill>
              </a:rPr>
              <a:t>There is an unlimited desire for economic reward within people, and you will only refrain from breaking the law to fulfil those desires when certain circumstances hold you back.</a:t>
            </a:r>
          </a:p>
          <a:p>
            <a:pPr>
              <a:lnSpc>
                <a:spcPct val="100000"/>
              </a:lnSpc>
            </a:pPr>
            <a:r>
              <a:rPr lang="en-GB" sz="1300" dirty="0">
                <a:solidFill>
                  <a:srgbClr val="FFFFFF"/>
                </a:solidFill>
              </a:rPr>
              <a:t>People conform to the rules of society because some set of circumstances exert control and constraint your conduct.</a:t>
            </a:r>
          </a:p>
          <a:p>
            <a:pPr>
              <a:lnSpc>
                <a:spcPct val="100000"/>
              </a:lnSpc>
            </a:pPr>
            <a:r>
              <a:rPr lang="en-GB" sz="1300" dirty="0">
                <a:solidFill>
                  <a:srgbClr val="FFFFFF"/>
                </a:solidFill>
              </a:rPr>
              <a:t>Therefore, if the circumstances are right, we all have the propensity to act criminally or </a:t>
            </a:r>
            <a:r>
              <a:rPr lang="en-GB" sz="1300" dirty="0" err="1">
                <a:solidFill>
                  <a:srgbClr val="FFFFFF"/>
                </a:solidFill>
              </a:rPr>
              <a:t>deviantly</a:t>
            </a:r>
            <a:r>
              <a:rPr lang="en-GB" sz="1300" dirty="0">
                <a:solidFill>
                  <a:srgbClr val="FFFFFF"/>
                </a:solidFill>
              </a:rPr>
              <a:t>. We only resist because something holds us back.</a:t>
            </a:r>
          </a:p>
          <a:p>
            <a:pPr>
              <a:lnSpc>
                <a:spcPct val="100000"/>
              </a:lnSpc>
            </a:pPr>
            <a:r>
              <a:rPr lang="en-GB" sz="1300" dirty="0">
                <a:solidFill>
                  <a:srgbClr val="FFFFFF"/>
                </a:solidFill>
              </a:rPr>
              <a:t>Associated with the work of Ivan Nye (1958), David Matza (1957) and Travis Hirschi (1969)</a:t>
            </a:r>
          </a:p>
          <a:p>
            <a:pPr>
              <a:lnSpc>
                <a:spcPct val="100000"/>
              </a:lnSpc>
            </a:pPr>
            <a:endParaRPr lang="en-GB" sz="1300" dirty="0">
              <a:solidFill>
                <a:srgbClr val="FFFFFF"/>
              </a:solidFill>
            </a:endParaRPr>
          </a:p>
        </p:txBody>
      </p:sp>
    </p:spTree>
    <p:extLst>
      <p:ext uri="{BB962C8B-B14F-4D97-AF65-F5344CB8AC3E}">
        <p14:creationId xmlns:p14="http://schemas.microsoft.com/office/powerpoint/2010/main" val="16797105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D9F58-03DF-48A6-A632-F4402D1A1208}"/>
              </a:ext>
            </a:extLst>
          </p:cNvPr>
          <p:cNvSpPr>
            <a:spLocks noGrp="1"/>
          </p:cNvSpPr>
          <p:nvPr>
            <p:ph type="title"/>
          </p:nvPr>
        </p:nvSpPr>
        <p:spPr>
          <a:xfrm>
            <a:off x="581193" y="702156"/>
            <a:ext cx="6309003" cy="1013800"/>
          </a:xfrm>
        </p:spPr>
        <p:txBody>
          <a:bodyPr>
            <a:normAutofit/>
          </a:bodyPr>
          <a:lstStyle/>
          <a:p>
            <a:r>
              <a:rPr lang="en-GB">
                <a:solidFill>
                  <a:schemeClr val="tx2"/>
                </a:solidFill>
              </a:rPr>
              <a:t>What exerts control?</a:t>
            </a:r>
          </a:p>
        </p:txBody>
      </p:sp>
      <p:sp>
        <p:nvSpPr>
          <p:cNvPr id="73" name="Rectangle 7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1C32CE-95C0-42CA-81C8-2A20297A2092}"/>
              </a:ext>
            </a:extLst>
          </p:cNvPr>
          <p:cNvSpPr>
            <a:spLocks noGrp="1"/>
          </p:cNvSpPr>
          <p:nvPr>
            <p:ph idx="1"/>
          </p:nvPr>
        </p:nvSpPr>
        <p:spPr>
          <a:xfrm>
            <a:off x="581194" y="1896533"/>
            <a:ext cx="6309003" cy="3962266"/>
          </a:xfrm>
        </p:spPr>
        <p:txBody>
          <a:bodyPr>
            <a:normAutofit/>
          </a:bodyPr>
          <a:lstStyle/>
          <a:p>
            <a:r>
              <a:rPr lang="en-GB">
                <a:solidFill>
                  <a:schemeClr val="tx2"/>
                </a:solidFill>
              </a:rPr>
              <a:t>Fear of Punishment?</a:t>
            </a:r>
          </a:p>
          <a:p>
            <a:r>
              <a:rPr lang="en-GB">
                <a:solidFill>
                  <a:schemeClr val="tx2"/>
                </a:solidFill>
              </a:rPr>
              <a:t>Internal morals?</a:t>
            </a:r>
          </a:p>
          <a:p>
            <a:r>
              <a:rPr lang="en-GB">
                <a:solidFill>
                  <a:schemeClr val="tx2"/>
                </a:solidFill>
              </a:rPr>
              <a:t>Social norms?</a:t>
            </a:r>
          </a:p>
          <a:p>
            <a:r>
              <a:rPr lang="en-GB">
                <a:solidFill>
                  <a:schemeClr val="tx2"/>
                </a:solidFill>
              </a:rPr>
              <a:t>Stigma?</a:t>
            </a:r>
          </a:p>
          <a:p>
            <a:endParaRPr lang="en-GB">
              <a:solidFill>
                <a:schemeClr val="tx2"/>
              </a:solidFill>
            </a:endParaRPr>
          </a:p>
          <a:p>
            <a:r>
              <a:rPr lang="en-GB">
                <a:solidFill>
                  <a:schemeClr val="tx2"/>
                </a:solidFill>
              </a:rPr>
              <a:t>Whatever it is, Control Theories suggest that crime is a result of weakness in the forces restraining us, as opposed to the strength of the impulse to offend</a:t>
            </a:r>
          </a:p>
          <a:p>
            <a:r>
              <a:rPr lang="en-GB">
                <a:solidFill>
                  <a:schemeClr val="tx2"/>
                </a:solidFill>
              </a:rPr>
              <a:t>Control theory tries to identify what factors can override the mental cost-benefit calculation to offend</a:t>
            </a:r>
          </a:p>
        </p:txBody>
      </p:sp>
      <p:pic>
        <p:nvPicPr>
          <p:cNvPr id="2050" name="Picture 2" descr="The 7 Best Renditions Of Let It Go | The O2">
            <a:extLst>
              <a:ext uri="{FF2B5EF4-FFF2-40B4-BE49-F238E27FC236}">
                <a16:creationId xmlns:a16="http://schemas.microsoft.com/office/drawing/2014/main" id="{DB398EDE-A128-4C82-9F87-6FFB66AB21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191" r="33626" b="-1"/>
          <a:stretch/>
        </p:blipFill>
        <p:spPr bwMode="auto">
          <a:xfrm>
            <a:off x="7521283" y="10"/>
            <a:ext cx="467071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595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E0FB3-80BE-4F0F-A6AB-3E92990E9A62}"/>
              </a:ext>
            </a:extLst>
          </p:cNvPr>
          <p:cNvSpPr>
            <a:spLocks noGrp="1"/>
          </p:cNvSpPr>
          <p:nvPr>
            <p:ph type="title"/>
          </p:nvPr>
        </p:nvSpPr>
        <p:spPr/>
        <p:txBody>
          <a:bodyPr/>
          <a:lstStyle/>
          <a:p>
            <a:r>
              <a:rPr lang="en-GB" dirty="0"/>
              <a:t>Some examples to think about for the Workshop</a:t>
            </a:r>
          </a:p>
        </p:txBody>
      </p:sp>
      <p:sp>
        <p:nvSpPr>
          <p:cNvPr id="3" name="Content Placeholder 2">
            <a:extLst>
              <a:ext uri="{FF2B5EF4-FFF2-40B4-BE49-F238E27FC236}">
                <a16:creationId xmlns:a16="http://schemas.microsoft.com/office/drawing/2014/main" id="{FDCB3342-D8FB-47CD-ABBA-EEB0FA1B3581}"/>
              </a:ext>
            </a:extLst>
          </p:cNvPr>
          <p:cNvSpPr>
            <a:spLocks noGrp="1"/>
          </p:cNvSpPr>
          <p:nvPr>
            <p:ph idx="1"/>
          </p:nvPr>
        </p:nvSpPr>
        <p:spPr/>
        <p:txBody>
          <a:bodyPr/>
          <a:lstStyle/>
          <a:p>
            <a:r>
              <a:rPr lang="en-GB" dirty="0"/>
              <a:t>If you see £20 lying on the floor and no-one is around, what do you do? What SHOULD you do?</a:t>
            </a:r>
          </a:p>
          <a:p>
            <a:endParaRPr lang="en-GB" dirty="0"/>
          </a:p>
          <a:p>
            <a:r>
              <a:rPr lang="en-GB" dirty="0"/>
              <a:t>If you were at a party as a 16 year old and your friends were drinking alcohol, what do you do? What SHOULD you do?</a:t>
            </a:r>
          </a:p>
          <a:p>
            <a:endParaRPr lang="en-GB" dirty="0"/>
          </a:p>
          <a:p>
            <a:r>
              <a:rPr lang="en-GB" dirty="0"/>
              <a:t>Where are you getting these answers from?</a:t>
            </a:r>
          </a:p>
        </p:txBody>
      </p:sp>
    </p:spTree>
    <p:extLst>
      <p:ext uri="{BB962C8B-B14F-4D97-AF65-F5344CB8AC3E}">
        <p14:creationId xmlns:p14="http://schemas.microsoft.com/office/powerpoint/2010/main" val="507917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91226-2892-471A-80A7-6F9E8E1F502E}"/>
              </a:ext>
            </a:extLst>
          </p:cNvPr>
          <p:cNvSpPr>
            <a:spLocks noGrp="1"/>
          </p:cNvSpPr>
          <p:nvPr>
            <p:ph type="title"/>
          </p:nvPr>
        </p:nvSpPr>
        <p:spPr/>
        <p:txBody>
          <a:bodyPr/>
          <a:lstStyle/>
          <a:p>
            <a:r>
              <a:rPr lang="en-GB" dirty="0"/>
              <a:t>Four Modes of Social control</a:t>
            </a:r>
          </a:p>
        </p:txBody>
      </p:sp>
      <p:sp>
        <p:nvSpPr>
          <p:cNvPr id="3" name="Content Placeholder 2">
            <a:extLst>
              <a:ext uri="{FF2B5EF4-FFF2-40B4-BE49-F238E27FC236}">
                <a16:creationId xmlns:a16="http://schemas.microsoft.com/office/drawing/2014/main" id="{45F11947-60BF-4E68-9E16-0723EBDE5B48}"/>
              </a:ext>
            </a:extLst>
          </p:cNvPr>
          <p:cNvSpPr>
            <a:spLocks noGrp="1"/>
          </p:cNvSpPr>
          <p:nvPr>
            <p:ph idx="1"/>
          </p:nvPr>
        </p:nvSpPr>
        <p:spPr>
          <a:xfrm>
            <a:off x="7953375" y="1704975"/>
            <a:ext cx="3657432" cy="4791075"/>
          </a:xfrm>
        </p:spPr>
        <p:txBody>
          <a:bodyPr/>
          <a:lstStyle/>
          <a:p>
            <a:r>
              <a:rPr lang="en-GB" i="1" dirty="0"/>
              <a:t>Family Relationships and Delinquent Behaviour </a:t>
            </a:r>
            <a:r>
              <a:rPr lang="en-GB" dirty="0"/>
              <a:t>(Nye, 1958)</a:t>
            </a:r>
          </a:p>
          <a:p>
            <a:endParaRPr lang="en-GB" dirty="0"/>
          </a:p>
          <a:p>
            <a:r>
              <a:rPr lang="en-GB" dirty="0"/>
              <a:t>These four modes of control can work independently, but are more effective when combined.</a:t>
            </a:r>
          </a:p>
          <a:p>
            <a:r>
              <a:rPr lang="en-GB" dirty="0"/>
              <a:t>E.g. Parents regulation and expectation can strengthen the conscience. Direct control can impact internalised or indirect control.</a:t>
            </a:r>
          </a:p>
        </p:txBody>
      </p:sp>
      <p:graphicFrame>
        <p:nvGraphicFramePr>
          <p:cNvPr id="5" name="Content Placeholder 3">
            <a:extLst>
              <a:ext uri="{FF2B5EF4-FFF2-40B4-BE49-F238E27FC236}">
                <a16:creationId xmlns:a16="http://schemas.microsoft.com/office/drawing/2014/main" id="{6AB4B0B9-26AC-42DD-97D6-095EE5950AAA}"/>
              </a:ext>
            </a:extLst>
          </p:cNvPr>
          <p:cNvGraphicFramePr>
            <a:graphicFrameLocks noGrp="1"/>
          </p:cNvGraphicFramePr>
          <p:nvPr>
            <p:extLst>
              <p:ext uri="{D42A27DB-BD31-4B8C-83A1-F6EECF244321}">
                <p14:modId xmlns:p14="http://schemas.microsoft.com/office/powerpoint/2010/main" val="1118712652"/>
              </p:ext>
            </p:extLst>
          </p:nvPr>
        </p:nvGraphicFramePr>
        <p:xfrm>
          <a:off x="581192" y="2276475"/>
          <a:ext cx="7372183" cy="4219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4834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020E-5315-46DD-BA26-C2076F3B7F69}"/>
              </a:ext>
            </a:extLst>
          </p:cNvPr>
          <p:cNvSpPr>
            <a:spLocks noGrp="1"/>
          </p:cNvSpPr>
          <p:nvPr>
            <p:ph type="title"/>
          </p:nvPr>
        </p:nvSpPr>
        <p:spPr/>
        <p:txBody>
          <a:bodyPr/>
          <a:lstStyle/>
          <a:p>
            <a:r>
              <a:rPr lang="en-GB" dirty="0"/>
              <a:t>More Discussion for the workshop</a:t>
            </a:r>
          </a:p>
        </p:txBody>
      </p:sp>
      <p:sp>
        <p:nvSpPr>
          <p:cNvPr id="3" name="Content Placeholder 2">
            <a:extLst>
              <a:ext uri="{FF2B5EF4-FFF2-40B4-BE49-F238E27FC236}">
                <a16:creationId xmlns:a16="http://schemas.microsoft.com/office/drawing/2014/main" id="{904AC12E-DB1E-4AEB-A60A-B2D58AE23BF5}"/>
              </a:ext>
            </a:extLst>
          </p:cNvPr>
          <p:cNvSpPr>
            <a:spLocks noGrp="1"/>
          </p:cNvSpPr>
          <p:nvPr>
            <p:ph idx="1"/>
          </p:nvPr>
        </p:nvSpPr>
        <p:spPr/>
        <p:txBody>
          <a:bodyPr>
            <a:normAutofit lnSpcReduction="10000"/>
          </a:bodyPr>
          <a:lstStyle/>
          <a:p>
            <a:r>
              <a:rPr lang="en-GB" dirty="0"/>
              <a:t>What are some examples of “informal” social control?</a:t>
            </a:r>
          </a:p>
          <a:p>
            <a:endParaRPr lang="en-GB" dirty="0"/>
          </a:p>
          <a:p>
            <a:r>
              <a:rPr lang="en-GB" dirty="0"/>
              <a:t>How do you feel society constraining or guiding your behaviour?</a:t>
            </a:r>
          </a:p>
          <a:p>
            <a:endParaRPr lang="en-GB" dirty="0"/>
          </a:p>
          <a:p>
            <a:r>
              <a:rPr lang="en-GB" dirty="0"/>
              <a:t>How does social control change between home, </a:t>
            </a:r>
            <a:r>
              <a:rPr lang="en-GB" dirty="0" err="1"/>
              <a:t>uni</a:t>
            </a:r>
            <a:r>
              <a:rPr lang="en-GB" dirty="0"/>
              <a:t>, town, night out?</a:t>
            </a:r>
          </a:p>
          <a:p>
            <a:endParaRPr lang="en-GB" dirty="0"/>
          </a:p>
          <a:p>
            <a:r>
              <a:rPr lang="en-GB" dirty="0"/>
              <a:t>How does your/a persons identity change the impact of informal social control?</a:t>
            </a:r>
          </a:p>
          <a:p>
            <a:endParaRPr lang="en-GB" dirty="0"/>
          </a:p>
          <a:p>
            <a:r>
              <a:rPr lang="en-GB" dirty="0"/>
              <a:t>What kinds of crime are most impacted by informal social controls? Which ones cannot be controlled informally?</a:t>
            </a:r>
          </a:p>
        </p:txBody>
      </p:sp>
    </p:spTree>
    <p:extLst>
      <p:ext uri="{BB962C8B-B14F-4D97-AF65-F5344CB8AC3E}">
        <p14:creationId xmlns:p14="http://schemas.microsoft.com/office/powerpoint/2010/main" val="2725732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E76B6-C1FB-4ADB-B5EE-3F96F3849CA9}"/>
              </a:ext>
            </a:extLst>
          </p:cNvPr>
          <p:cNvSpPr>
            <a:spLocks noGrp="1"/>
          </p:cNvSpPr>
          <p:nvPr>
            <p:ph type="title"/>
          </p:nvPr>
        </p:nvSpPr>
        <p:spPr/>
        <p:txBody>
          <a:bodyPr/>
          <a:lstStyle/>
          <a:p>
            <a:r>
              <a:rPr lang="en-GB" dirty="0"/>
              <a:t>Social Bonds Theory - Involvement</a:t>
            </a:r>
          </a:p>
        </p:txBody>
      </p:sp>
      <p:sp>
        <p:nvSpPr>
          <p:cNvPr id="3" name="Content Placeholder 2">
            <a:extLst>
              <a:ext uri="{FF2B5EF4-FFF2-40B4-BE49-F238E27FC236}">
                <a16:creationId xmlns:a16="http://schemas.microsoft.com/office/drawing/2014/main" id="{5C5A0B8F-27AA-4CC1-A34D-AA2842698258}"/>
              </a:ext>
            </a:extLst>
          </p:cNvPr>
          <p:cNvSpPr>
            <a:spLocks noGrp="1"/>
          </p:cNvSpPr>
          <p:nvPr>
            <p:ph idx="1"/>
          </p:nvPr>
        </p:nvSpPr>
        <p:spPr/>
        <p:txBody>
          <a:bodyPr/>
          <a:lstStyle/>
          <a:p>
            <a:r>
              <a:rPr lang="en-GB" i="1" dirty="0"/>
              <a:t>Causes of Delinquency </a:t>
            </a:r>
            <a:r>
              <a:rPr lang="en-GB" dirty="0"/>
              <a:t>(Hirschi, 1969)</a:t>
            </a:r>
          </a:p>
          <a:p>
            <a:endParaRPr lang="en-GB" dirty="0"/>
          </a:p>
          <a:p>
            <a:r>
              <a:rPr lang="en-GB" dirty="0"/>
              <a:t>The more time an individual spends doing conventional, pro-social, law abiding activities, the less time for alternative and delinquent behaviours.</a:t>
            </a:r>
          </a:p>
          <a:p>
            <a:r>
              <a:rPr lang="en-GB" dirty="0"/>
              <a:t>A contemporary, criminological framing of the phrase “the devil makes work for idle hands”</a:t>
            </a:r>
          </a:p>
          <a:p>
            <a:r>
              <a:rPr lang="en-GB" dirty="0"/>
              <a:t>A strong implication that community and engagement is important for developing social bonds and reducing delinquency.</a:t>
            </a:r>
          </a:p>
          <a:p>
            <a:endParaRPr lang="en-GB" dirty="0"/>
          </a:p>
        </p:txBody>
      </p:sp>
    </p:spTree>
    <p:extLst>
      <p:ext uri="{BB962C8B-B14F-4D97-AF65-F5344CB8AC3E}">
        <p14:creationId xmlns:p14="http://schemas.microsoft.com/office/powerpoint/2010/main" val="3084424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78F15-9520-4C82-9E1C-A8C0B993558E}"/>
              </a:ext>
            </a:extLst>
          </p:cNvPr>
          <p:cNvSpPr>
            <a:spLocks noGrp="1"/>
          </p:cNvSpPr>
          <p:nvPr>
            <p:ph type="title"/>
          </p:nvPr>
        </p:nvSpPr>
        <p:spPr/>
        <p:txBody>
          <a:bodyPr/>
          <a:lstStyle/>
          <a:p>
            <a:r>
              <a:rPr lang="en-GB" dirty="0"/>
              <a:t>Strengths of Control Theory</a:t>
            </a:r>
          </a:p>
        </p:txBody>
      </p:sp>
      <p:sp>
        <p:nvSpPr>
          <p:cNvPr id="3" name="Content Placeholder 2">
            <a:extLst>
              <a:ext uri="{FF2B5EF4-FFF2-40B4-BE49-F238E27FC236}">
                <a16:creationId xmlns:a16="http://schemas.microsoft.com/office/drawing/2014/main" id="{1324474C-F280-4DB5-8905-F4F14072E2BB}"/>
              </a:ext>
            </a:extLst>
          </p:cNvPr>
          <p:cNvSpPr>
            <a:spLocks noGrp="1"/>
          </p:cNvSpPr>
          <p:nvPr>
            <p:ph idx="1"/>
          </p:nvPr>
        </p:nvSpPr>
        <p:spPr/>
        <p:txBody>
          <a:bodyPr/>
          <a:lstStyle/>
          <a:p>
            <a:r>
              <a:rPr lang="en-GB" dirty="0"/>
              <a:t>There is some empirical evidence which supports the claim that low self control is linked with criminal involvement</a:t>
            </a:r>
          </a:p>
          <a:p>
            <a:r>
              <a:rPr lang="en-GB" dirty="0"/>
              <a:t>This is a politically popular theory. It is easy to identify problems, and their solutions. It is also easy to place blame on individuals issues with self regulation, parents for poor socialisation, etc.</a:t>
            </a:r>
          </a:p>
        </p:txBody>
      </p:sp>
    </p:spTree>
    <p:extLst>
      <p:ext uri="{BB962C8B-B14F-4D97-AF65-F5344CB8AC3E}">
        <p14:creationId xmlns:p14="http://schemas.microsoft.com/office/powerpoint/2010/main" val="64778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DCC9C-7F6B-4FD5-BE15-FCBD010668C5}"/>
              </a:ext>
            </a:extLst>
          </p:cNvPr>
          <p:cNvSpPr>
            <a:spLocks noGrp="1"/>
          </p:cNvSpPr>
          <p:nvPr>
            <p:ph type="title"/>
          </p:nvPr>
        </p:nvSpPr>
        <p:spPr/>
        <p:txBody>
          <a:bodyPr/>
          <a:lstStyle/>
          <a:p>
            <a:r>
              <a:rPr lang="en-GB" dirty="0"/>
              <a:t>Limitations of Control Theory</a:t>
            </a:r>
          </a:p>
        </p:txBody>
      </p:sp>
      <p:sp>
        <p:nvSpPr>
          <p:cNvPr id="3" name="Content Placeholder 2">
            <a:extLst>
              <a:ext uri="{FF2B5EF4-FFF2-40B4-BE49-F238E27FC236}">
                <a16:creationId xmlns:a16="http://schemas.microsoft.com/office/drawing/2014/main" id="{7640BAED-41E1-4BAA-9DF7-DAC0EDFBB455}"/>
              </a:ext>
            </a:extLst>
          </p:cNvPr>
          <p:cNvSpPr>
            <a:spLocks noGrp="1"/>
          </p:cNvSpPr>
          <p:nvPr>
            <p:ph idx="1"/>
          </p:nvPr>
        </p:nvSpPr>
        <p:spPr/>
        <p:txBody>
          <a:bodyPr/>
          <a:lstStyle/>
          <a:p>
            <a:r>
              <a:rPr lang="en-GB" dirty="0"/>
              <a:t>Much early research into control theory are based on self-report studies.</a:t>
            </a:r>
          </a:p>
          <a:p>
            <a:r>
              <a:rPr lang="en-GB" dirty="0"/>
              <a:t>Very hard to know what kinds of control are influencing a person to not commit crime at any one time</a:t>
            </a:r>
          </a:p>
          <a:p>
            <a:r>
              <a:rPr lang="en-GB" dirty="0"/>
              <a:t>Relies on the assumption that humans have an innate tendency towards deviance and criminality.</a:t>
            </a:r>
          </a:p>
        </p:txBody>
      </p:sp>
    </p:spTree>
    <p:extLst>
      <p:ext uri="{BB962C8B-B14F-4D97-AF65-F5344CB8AC3E}">
        <p14:creationId xmlns:p14="http://schemas.microsoft.com/office/powerpoint/2010/main" val="3984015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F2ABF-CD23-439F-8F7C-53E3C402DA26}"/>
              </a:ext>
            </a:extLst>
          </p:cNvPr>
          <p:cNvSpPr>
            <a:spLocks noGrp="1"/>
          </p:cNvSpPr>
          <p:nvPr>
            <p:ph type="title"/>
          </p:nvPr>
        </p:nvSpPr>
        <p:spPr/>
        <p:txBody>
          <a:bodyPr/>
          <a:lstStyle/>
          <a:p>
            <a:r>
              <a:rPr lang="en-GB" dirty="0"/>
              <a:t>Criminological Theory (Non-control Theory)</a:t>
            </a:r>
          </a:p>
        </p:txBody>
      </p:sp>
      <p:sp>
        <p:nvSpPr>
          <p:cNvPr id="3" name="Content Placeholder 2">
            <a:extLst>
              <a:ext uri="{FF2B5EF4-FFF2-40B4-BE49-F238E27FC236}">
                <a16:creationId xmlns:a16="http://schemas.microsoft.com/office/drawing/2014/main" id="{AB330812-8067-4F5F-A299-F7A2EAA33DE7}"/>
              </a:ext>
            </a:extLst>
          </p:cNvPr>
          <p:cNvSpPr>
            <a:spLocks noGrp="1"/>
          </p:cNvSpPr>
          <p:nvPr>
            <p:ph idx="1"/>
          </p:nvPr>
        </p:nvSpPr>
        <p:spPr/>
        <p:txBody>
          <a:bodyPr/>
          <a:lstStyle/>
          <a:p>
            <a:r>
              <a:rPr lang="en-GB" dirty="0"/>
              <a:t>Criminological Theory tries to answer the question “What makes people commit crime?”</a:t>
            </a:r>
          </a:p>
          <a:p>
            <a:r>
              <a:rPr lang="en-GB" dirty="0"/>
              <a:t>To do this, we need to investigate a few different things:</a:t>
            </a:r>
          </a:p>
          <a:p>
            <a:pPr lvl="1"/>
            <a:r>
              <a:rPr lang="en-GB" dirty="0"/>
              <a:t>Are people free to choose their actions?</a:t>
            </a:r>
          </a:p>
          <a:p>
            <a:pPr lvl="1"/>
            <a:r>
              <a:rPr lang="en-GB" dirty="0"/>
              <a:t>Are our choices determined by biological, psychological and/or social factors?</a:t>
            </a:r>
          </a:p>
          <a:p>
            <a:pPr lvl="1"/>
            <a:r>
              <a:rPr lang="en-GB" dirty="0"/>
              <a:t>Are offenders different from non-offenders?</a:t>
            </a:r>
          </a:p>
          <a:p>
            <a:pPr lvl="1"/>
            <a:r>
              <a:rPr lang="en-GB" dirty="0"/>
              <a:t>Is crime “normal”? Does it have a function?</a:t>
            </a:r>
          </a:p>
        </p:txBody>
      </p:sp>
    </p:spTree>
    <p:extLst>
      <p:ext uri="{BB962C8B-B14F-4D97-AF65-F5344CB8AC3E}">
        <p14:creationId xmlns:p14="http://schemas.microsoft.com/office/powerpoint/2010/main" val="2217415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07FDB-038E-47DC-8109-ADB99E9A4022}"/>
              </a:ext>
            </a:extLst>
          </p:cNvPr>
          <p:cNvSpPr>
            <a:spLocks noGrp="1"/>
          </p:cNvSpPr>
          <p:nvPr>
            <p:ph type="title"/>
          </p:nvPr>
        </p:nvSpPr>
        <p:spPr/>
        <p:txBody>
          <a:bodyPr/>
          <a:lstStyle/>
          <a:p>
            <a:r>
              <a:rPr lang="en-GB" dirty="0"/>
              <a:t>Criminological Theory</a:t>
            </a:r>
          </a:p>
        </p:txBody>
      </p:sp>
      <p:sp>
        <p:nvSpPr>
          <p:cNvPr id="3" name="Content Placeholder 2">
            <a:extLst>
              <a:ext uri="{FF2B5EF4-FFF2-40B4-BE49-F238E27FC236}">
                <a16:creationId xmlns:a16="http://schemas.microsoft.com/office/drawing/2014/main" id="{ADE75767-B887-4D06-A9BC-81F9E00BE3A0}"/>
              </a:ext>
            </a:extLst>
          </p:cNvPr>
          <p:cNvSpPr>
            <a:spLocks noGrp="1"/>
          </p:cNvSpPr>
          <p:nvPr>
            <p:ph idx="1"/>
          </p:nvPr>
        </p:nvSpPr>
        <p:spPr/>
        <p:txBody>
          <a:bodyPr/>
          <a:lstStyle/>
          <a:p>
            <a:r>
              <a:rPr lang="en-GB" dirty="0"/>
              <a:t>Criminological theory is borne out of sociological thinking.</a:t>
            </a:r>
          </a:p>
          <a:p>
            <a:r>
              <a:rPr lang="en-GB" dirty="0"/>
              <a:t>It looks at what it is about society, its development and its structure than can cause or allow for crime.</a:t>
            </a:r>
          </a:p>
          <a:p>
            <a:r>
              <a:rPr lang="en-GB" dirty="0"/>
              <a:t>So what causes people to commit crime?</a:t>
            </a:r>
          </a:p>
          <a:p>
            <a:pPr lvl="1"/>
            <a:r>
              <a:rPr lang="en-GB" dirty="0"/>
              <a:t>Poverty?</a:t>
            </a:r>
          </a:p>
          <a:p>
            <a:pPr lvl="1"/>
            <a:r>
              <a:rPr lang="en-GB" dirty="0"/>
              <a:t>Inequality?</a:t>
            </a:r>
          </a:p>
          <a:p>
            <a:pPr lvl="1"/>
            <a:r>
              <a:rPr lang="en-GB" dirty="0"/>
              <a:t>Environment?</a:t>
            </a:r>
          </a:p>
          <a:p>
            <a:pPr lvl="1"/>
            <a:r>
              <a:rPr lang="en-GB" dirty="0"/>
              <a:t>Criminal nature?</a:t>
            </a:r>
          </a:p>
          <a:p>
            <a:pPr lvl="1"/>
            <a:endParaRPr lang="en-GB" dirty="0"/>
          </a:p>
        </p:txBody>
      </p:sp>
    </p:spTree>
    <p:extLst>
      <p:ext uri="{BB962C8B-B14F-4D97-AF65-F5344CB8AC3E}">
        <p14:creationId xmlns:p14="http://schemas.microsoft.com/office/powerpoint/2010/main" val="1964853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2CD3E-0D1E-4A10-B443-CA248622BB4D}"/>
              </a:ext>
            </a:extLst>
          </p:cNvPr>
          <p:cNvSpPr>
            <a:spLocks noGrp="1"/>
          </p:cNvSpPr>
          <p:nvPr>
            <p:ph type="title"/>
          </p:nvPr>
        </p:nvSpPr>
        <p:spPr/>
        <p:txBody>
          <a:bodyPr/>
          <a:lstStyle/>
          <a:p>
            <a:r>
              <a:rPr lang="en-GB" dirty="0"/>
              <a:t>Sociology in policing</a:t>
            </a:r>
          </a:p>
        </p:txBody>
      </p:sp>
      <p:sp>
        <p:nvSpPr>
          <p:cNvPr id="3" name="Content Placeholder 2">
            <a:extLst>
              <a:ext uri="{FF2B5EF4-FFF2-40B4-BE49-F238E27FC236}">
                <a16:creationId xmlns:a16="http://schemas.microsoft.com/office/drawing/2014/main" id="{42C0FFA2-C3B0-47DE-B0BB-38979244BD29}"/>
              </a:ext>
            </a:extLst>
          </p:cNvPr>
          <p:cNvSpPr>
            <a:spLocks noGrp="1"/>
          </p:cNvSpPr>
          <p:nvPr>
            <p:ph idx="1"/>
          </p:nvPr>
        </p:nvSpPr>
        <p:spPr/>
        <p:txBody>
          <a:bodyPr>
            <a:normAutofit fontScale="92500" lnSpcReduction="10000"/>
          </a:bodyPr>
          <a:lstStyle/>
          <a:p>
            <a:r>
              <a:rPr lang="en-GB" dirty="0"/>
              <a:t>Policing is not only about crime fighting but about maintaining a functioning society.</a:t>
            </a:r>
          </a:p>
          <a:p>
            <a:endParaRPr lang="en-GB" dirty="0"/>
          </a:p>
          <a:p>
            <a:r>
              <a:rPr lang="en-GB" dirty="0"/>
              <a:t>One could argue that a healthy society is one where a balance is achieved between rules and freedoms. Where an individual undergoes a process of socialisation into the community, learns appropriate behaviours and values, and contributes to the functioning of the system.</a:t>
            </a:r>
          </a:p>
          <a:p>
            <a:endParaRPr lang="en-GB" dirty="0"/>
          </a:p>
          <a:p>
            <a:r>
              <a:rPr lang="en-GB" dirty="0"/>
              <a:t>Emile Durkheim, a founding farther of modern sociology, believed that crime is a normal, essential and functional part of society. It is necessary for challenging our social moral values.</a:t>
            </a:r>
          </a:p>
          <a:p>
            <a:endParaRPr lang="en-GB" dirty="0"/>
          </a:p>
          <a:p>
            <a:r>
              <a:rPr lang="en-GB" dirty="0"/>
              <a:t>Sociologists and criminologists consider and critique the role of police in society, the important of the police in the study of crime and deviance, the use of police discretion and the measurement of crime and policing statistics, among other things.</a:t>
            </a:r>
          </a:p>
        </p:txBody>
      </p:sp>
    </p:spTree>
    <p:extLst>
      <p:ext uri="{BB962C8B-B14F-4D97-AF65-F5344CB8AC3E}">
        <p14:creationId xmlns:p14="http://schemas.microsoft.com/office/powerpoint/2010/main" val="3882308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E019540-1104-4B12-9F83-45F586741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142F2-0DB9-4AA0-9362-D82E0D9F2827}"/>
              </a:ext>
            </a:extLst>
          </p:cNvPr>
          <p:cNvSpPr>
            <a:spLocks noGrp="1"/>
          </p:cNvSpPr>
          <p:nvPr>
            <p:ph type="title"/>
          </p:nvPr>
        </p:nvSpPr>
        <p:spPr>
          <a:xfrm>
            <a:off x="783771" y="1066800"/>
            <a:ext cx="5727760" cy="4724400"/>
          </a:xfrm>
        </p:spPr>
        <p:txBody>
          <a:bodyPr vert="horz" lIns="91440" tIns="45720" rIns="91440" bIns="45720" rtlCol="0" anchor="ctr">
            <a:normAutofit/>
          </a:bodyPr>
          <a:lstStyle/>
          <a:p>
            <a:pPr algn="r"/>
            <a:r>
              <a:rPr lang="en-US" sz="6600" b="0" kern="1200" cap="all">
                <a:solidFill>
                  <a:srgbClr val="FFFFFF">
                    <a:alpha val="90000"/>
                  </a:srgbClr>
                </a:solidFill>
                <a:latin typeface="+mj-lt"/>
                <a:ea typeface="+mj-ea"/>
                <a:cs typeface="+mj-cs"/>
              </a:rPr>
              <a:t>Part 1 complete!</a:t>
            </a:r>
          </a:p>
        </p:txBody>
      </p:sp>
      <p:sp>
        <p:nvSpPr>
          <p:cNvPr id="3" name="Content Placeholder 2">
            <a:extLst>
              <a:ext uri="{FF2B5EF4-FFF2-40B4-BE49-F238E27FC236}">
                <a16:creationId xmlns:a16="http://schemas.microsoft.com/office/drawing/2014/main" id="{6448362D-E5AD-47EC-9494-59021473E087}"/>
              </a:ext>
            </a:extLst>
          </p:cNvPr>
          <p:cNvSpPr>
            <a:spLocks noGrp="1"/>
          </p:cNvSpPr>
          <p:nvPr>
            <p:ph idx="1"/>
          </p:nvPr>
        </p:nvSpPr>
        <p:spPr>
          <a:xfrm>
            <a:off x="7534655" y="1066800"/>
            <a:ext cx="3405015" cy="4724400"/>
          </a:xfrm>
          <a:ln w="57150">
            <a:noFill/>
          </a:ln>
        </p:spPr>
        <p:txBody>
          <a:bodyPr vert="horz" lIns="91440" tIns="45720" rIns="91440" bIns="45720" rtlCol="0" anchor="ctr">
            <a:normAutofit/>
          </a:bodyPr>
          <a:lstStyle/>
          <a:p>
            <a:pPr marL="0" indent="0">
              <a:buNone/>
            </a:pPr>
            <a:r>
              <a:rPr lang="en-US" sz="2800" cap="all">
                <a:solidFill>
                  <a:srgbClr val="FFFFFF"/>
                </a:solidFill>
              </a:rPr>
              <a:t>Well done, thanks for coming and I’ll see you all in Part 2!</a:t>
            </a:r>
          </a:p>
        </p:txBody>
      </p:sp>
      <p:sp>
        <p:nvSpPr>
          <p:cNvPr id="18" name="Rectangle 17">
            <a:extLst>
              <a:ext uri="{FF2B5EF4-FFF2-40B4-BE49-F238E27FC236}">
                <a16:creationId xmlns:a16="http://schemas.microsoft.com/office/drawing/2014/main" id="{3580CFD6-E44A-486A-9E73-D8D948F78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71433" y="3396996"/>
            <a:ext cx="3703320" cy="6400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0109095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41243F"/>
      </a:dk2>
      <a:lt2>
        <a:srgbClr val="E2E6E8"/>
      </a:lt2>
      <a:accent1>
        <a:srgbClr val="BF9989"/>
      </a:accent1>
      <a:accent2>
        <a:srgbClr val="BA7F86"/>
      </a:accent2>
      <a:accent3>
        <a:srgbClr val="C594AE"/>
      </a:accent3>
      <a:accent4>
        <a:srgbClr val="BA7FB7"/>
      </a:accent4>
      <a:accent5>
        <a:srgbClr val="B496C6"/>
      </a:accent5>
      <a:accent6>
        <a:srgbClr val="8B7FBA"/>
      </a:accent6>
      <a:hlink>
        <a:srgbClr val="5E899C"/>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0</TotalTime>
  <Words>1141</Words>
  <Application>Microsoft Office PowerPoint</Application>
  <PresentationFormat>Widescreen</PresentationFormat>
  <Paragraphs>105</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Franklin Gothic Book</vt:lpstr>
      <vt:lpstr>Wingdings 2</vt:lpstr>
      <vt:lpstr>Gill Sans MT</vt:lpstr>
      <vt:lpstr>Franklin Gothic Demi</vt:lpstr>
      <vt:lpstr>Arial</vt:lpstr>
      <vt:lpstr>DividendVTI</vt:lpstr>
      <vt:lpstr>Evidence Based Policing</vt:lpstr>
      <vt:lpstr>Part 1</vt:lpstr>
      <vt:lpstr>How do we define crime?</vt:lpstr>
      <vt:lpstr>How do we define crime?</vt:lpstr>
      <vt:lpstr>Issues with defining crime</vt:lpstr>
      <vt:lpstr>So what is the relationship between people and crime?</vt:lpstr>
      <vt:lpstr>Control Theories of Crime</vt:lpstr>
      <vt:lpstr>What exerts control?</vt:lpstr>
      <vt:lpstr>Some examples to think about for the Workshop</vt:lpstr>
      <vt:lpstr>Four Modes of Social control</vt:lpstr>
      <vt:lpstr>More Discussion for the workshop</vt:lpstr>
      <vt:lpstr>Social Bonds Theory - Involvement</vt:lpstr>
      <vt:lpstr>Strengths of Control Theory</vt:lpstr>
      <vt:lpstr>Limitations of Control Theory</vt:lpstr>
      <vt:lpstr>Criminological Theory (Non-control Theory)</vt:lpstr>
      <vt:lpstr>Criminological Theory</vt:lpstr>
      <vt:lpstr>Sociology in policing</vt:lpstr>
      <vt:lpstr>Part 1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2022-01-26T16:35:36Z</dcterms:created>
  <dcterms:modified xsi:type="dcterms:W3CDTF">2022-01-27T15:51:54Z</dcterms:modified>
</cp:coreProperties>
</file>