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5" r:id="rId3"/>
    <p:sldId id="286" r:id="rId4"/>
    <p:sldId id="287" r:id="rId5"/>
    <p:sldId id="288" r:id="rId6"/>
    <p:sldId id="289" r:id="rId7"/>
    <p:sldId id="291" r:id="rId8"/>
    <p:sldId id="292" r:id="rId9"/>
    <p:sldId id="293" r:id="rId10"/>
    <p:sldId id="294" r:id="rId11"/>
    <p:sldId id="295" r:id="rId12"/>
    <p:sldId id="296" r:id="rId13"/>
    <p:sldId id="297" r:id="rId14"/>
    <p:sldId id="298" r:id="rId15"/>
    <p:sldId id="299" r:id="rId16"/>
    <p:sldId id="300" r:id="rId17"/>
    <p:sldId id="301" r:id="rId18"/>
    <p:sldId id="302" r:id="rId19"/>
    <p:sldId id="303" r:id="rId20"/>
    <p:sldId id="304" r:id="rId21"/>
    <p:sldId id="305" r:id="rId22"/>
    <p:sldId id="260" r:id="rId23"/>
    <p:sldId id="306" r:id="rId24"/>
    <p:sldId id="307" r:id="rId25"/>
    <p:sldId id="308" r:id="rId26"/>
    <p:sldId id="309" r:id="rId27"/>
    <p:sldId id="310" r:id="rId28"/>
    <p:sldId id="311" r:id="rId29"/>
    <p:sldId id="312" r:id="rId30"/>
    <p:sldId id="313" r:id="rId31"/>
    <p:sldId id="314" r:id="rId32"/>
    <p:sldId id="315" r:id="rId33"/>
    <p:sldId id="316" r:id="rId34"/>
    <p:sldId id="317" r:id="rId35"/>
    <p:sldId id="318" r:id="rId36"/>
    <p:sldId id="263" r:id="rId37"/>
    <p:sldId id="262" r:id="rId38"/>
    <p:sldId id="261" r:id="rId39"/>
    <p:sldId id="264" r:id="rId40"/>
    <p:sldId id="265" r:id="rId41"/>
    <p:sldId id="266" r:id="rId42"/>
    <p:sldId id="267" r:id="rId43"/>
    <p:sldId id="268"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1" d="100"/>
          <a:sy n="91" d="100"/>
        </p:scale>
        <p:origin x="-126" y="-114"/>
      </p:cViewPr>
      <p:guideLst>
        <p:guide orient="horz" pos="2160"/>
        <p:guide pos="3840"/>
      </p:guideLst>
    </p:cSldViewPr>
  </p:slideViewPr>
  <p:notesTextViewPr>
    <p:cViewPr>
      <p:scale>
        <a:sx n="1" d="1"/>
        <a:sy n="1" d="1"/>
      </p:scale>
      <p:origin x="0" y="0"/>
    </p:cViewPr>
  </p:notesTextViewPr>
  <p:sorterViewPr>
    <p:cViewPr>
      <p:scale>
        <a:sx n="66" d="100"/>
        <a:sy n="66" d="100"/>
      </p:scale>
      <p:origin x="0" y="335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pPr/>
              <a:t>11/25/2019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pPr/>
              <a:t>11/25/2019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6389" y="1710560"/>
            <a:ext cx="8825658" cy="2573482"/>
          </a:xfrm>
        </p:spPr>
        <p:txBody>
          <a:bodyPr/>
          <a:lstStyle/>
          <a:p>
            <a:r>
              <a:rPr lang="en-GB" b="1" dirty="0" smtClean="0">
                <a:latin typeface="Arial" pitchFamily="34" charset="0"/>
                <a:cs typeface="Arial" pitchFamily="34" charset="0"/>
              </a:rPr>
              <a:t>Heritage Tourism in the Heritage Sector</a:t>
            </a:r>
            <a:endParaRPr lang="en-GB" b="1" dirty="0">
              <a:latin typeface="Arial" pitchFamily="34" charset="0"/>
              <a:cs typeface="Arial" pitchFamily="34" charset="0"/>
            </a:endParaRPr>
          </a:p>
        </p:txBody>
      </p:sp>
      <p:sp>
        <p:nvSpPr>
          <p:cNvPr id="3" name="Subtitle 2"/>
          <p:cNvSpPr>
            <a:spLocks noGrp="1"/>
          </p:cNvSpPr>
          <p:nvPr>
            <p:ph type="subTitle" idx="1"/>
          </p:nvPr>
        </p:nvSpPr>
        <p:spPr>
          <a:xfrm>
            <a:off x="662609" y="477078"/>
            <a:ext cx="9515061" cy="808383"/>
          </a:xfrm>
        </p:spPr>
        <p:txBody>
          <a:bodyPr>
            <a:normAutofit/>
          </a:bodyPr>
          <a:lstStyle/>
          <a:p>
            <a:r>
              <a:rPr lang="en-GB" sz="2800" b="1" cap="none" dirty="0" smtClean="0"/>
              <a:t>HPHE4001 :</a:t>
            </a:r>
            <a:r>
              <a:rPr lang="en-GB" sz="2800" cap="none" dirty="0" smtClean="0"/>
              <a:t> ‘Making History’ – cultural heritage tourism</a:t>
            </a:r>
            <a:endParaRPr lang="en-GB" sz="2800" cap="none" dirty="0"/>
          </a:p>
        </p:txBody>
      </p:sp>
    </p:spTree>
    <p:extLst>
      <p:ext uri="{BB962C8B-B14F-4D97-AF65-F5344CB8AC3E}">
        <p14:creationId xmlns:p14="http://schemas.microsoft.com/office/powerpoint/2010/main" xmlns="" val="39618914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extBox 4"/>
          <p:cNvSpPr txBox="1">
            <a:spLocks noChangeArrowheads="1"/>
          </p:cNvSpPr>
          <p:nvPr/>
        </p:nvSpPr>
        <p:spPr bwMode="auto">
          <a:xfrm>
            <a:off x="350566" y="955510"/>
            <a:ext cx="4347559" cy="1938992"/>
          </a:xfrm>
          <a:prstGeom prst="rect">
            <a:avLst/>
          </a:prstGeom>
          <a:noFill/>
          <a:ln w="9525">
            <a:noFill/>
            <a:miter lim="800000"/>
            <a:headEnd/>
            <a:tailEnd/>
          </a:ln>
        </p:spPr>
        <p:txBody>
          <a:bodyPr wrap="square">
            <a:spAutoFit/>
          </a:bodyPr>
          <a:lstStyle/>
          <a:p>
            <a:r>
              <a:rPr lang="en-GB" sz="6000" b="1" dirty="0"/>
              <a:t>what is heritage?</a:t>
            </a:r>
          </a:p>
        </p:txBody>
      </p:sp>
      <p:pic>
        <p:nvPicPr>
          <p:cNvPr id="3" name="Picture 2" descr="Heritage-Cycle-graphic.png"/>
          <p:cNvPicPr>
            <a:picLocks noChangeAspect="1"/>
          </p:cNvPicPr>
          <p:nvPr/>
        </p:nvPicPr>
        <p:blipFill>
          <a:blip r:embed="rId2"/>
          <a:stretch>
            <a:fillRect/>
          </a:stretch>
        </p:blipFill>
        <p:spPr>
          <a:xfrm>
            <a:off x="5042081" y="2017986"/>
            <a:ext cx="6877963" cy="4587601"/>
          </a:xfrm>
          <a:prstGeom prst="rect">
            <a:avLst/>
          </a:prstGeom>
        </p:spPr>
      </p:pic>
      <p:pic>
        <p:nvPicPr>
          <p:cNvPr id="4" name="Picture 3" descr="HLF-logo-720x435-720x435.jpg"/>
          <p:cNvPicPr>
            <a:picLocks noChangeAspect="1"/>
          </p:cNvPicPr>
          <p:nvPr/>
        </p:nvPicPr>
        <p:blipFill>
          <a:blip r:embed="rId3"/>
          <a:stretch>
            <a:fillRect/>
          </a:stretch>
        </p:blipFill>
        <p:spPr>
          <a:xfrm>
            <a:off x="291662" y="3815257"/>
            <a:ext cx="4529323" cy="273646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338806" y="6215082"/>
            <a:ext cx="2611612" cy="369332"/>
          </a:xfrm>
          <a:prstGeom prst="rect">
            <a:avLst/>
          </a:prstGeom>
          <a:noFill/>
        </p:spPr>
        <p:txBody>
          <a:bodyPr wrap="none" rtlCol="0">
            <a:spAutoFit/>
          </a:bodyPr>
          <a:lstStyle/>
          <a:p>
            <a:pPr algn="r"/>
            <a:r>
              <a:rPr lang="en-GB" b="1" dirty="0" smtClean="0"/>
              <a:t>Stonehenge,  </a:t>
            </a:r>
            <a:r>
              <a:rPr lang="en-GB" dirty="0" smtClean="0"/>
              <a:t>Wiltshire</a:t>
            </a:r>
            <a:endParaRPr lang="en-GB" dirty="0"/>
          </a:p>
        </p:txBody>
      </p:sp>
      <p:pic>
        <p:nvPicPr>
          <p:cNvPr id="6" name="Picture 5" descr="maxresdefault.jpg"/>
          <p:cNvPicPr>
            <a:picLocks noChangeAspect="1"/>
          </p:cNvPicPr>
          <p:nvPr/>
        </p:nvPicPr>
        <p:blipFill>
          <a:blip r:embed="rId2"/>
          <a:stretch>
            <a:fillRect/>
          </a:stretch>
        </p:blipFill>
        <p:spPr>
          <a:xfrm>
            <a:off x="380960" y="332815"/>
            <a:ext cx="11525331" cy="575366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tsworth.jpg"/>
          <p:cNvPicPr>
            <a:picLocks noChangeAspect="1"/>
          </p:cNvPicPr>
          <p:nvPr/>
        </p:nvPicPr>
        <p:blipFill>
          <a:blip r:embed="rId2"/>
          <a:stretch>
            <a:fillRect/>
          </a:stretch>
        </p:blipFill>
        <p:spPr>
          <a:xfrm>
            <a:off x="380961" y="285728"/>
            <a:ext cx="11577857" cy="5786478"/>
          </a:xfrm>
          <a:prstGeom prst="rect">
            <a:avLst/>
          </a:prstGeom>
        </p:spPr>
      </p:pic>
      <p:sp>
        <p:nvSpPr>
          <p:cNvPr id="5" name="TextBox 4"/>
          <p:cNvSpPr txBox="1"/>
          <p:nvPr/>
        </p:nvSpPr>
        <p:spPr>
          <a:xfrm>
            <a:off x="8397830" y="6215082"/>
            <a:ext cx="3552575" cy="369332"/>
          </a:xfrm>
          <a:prstGeom prst="rect">
            <a:avLst/>
          </a:prstGeom>
          <a:noFill/>
        </p:spPr>
        <p:txBody>
          <a:bodyPr wrap="none" rtlCol="0">
            <a:spAutoFit/>
          </a:bodyPr>
          <a:lstStyle/>
          <a:p>
            <a:pPr algn="r"/>
            <a:r>
              <a:rPr lang="en-GB" b="1" dirty="0" smtClean="0"/>
              <a:t>Chatsworth House</a:t>
            </a:r>
            <a:r>
              <a:rPr lang="en-GB" dirty="0" smtClean="0"/>
              <a:t>,  Derbyshire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181936" y="6215082"/>
            <a:ext cx="7768472" cy="369332"/>
          </a:xfrm>
          <a:prstGeom prst="rect">
            <a:avLst/>
          </a:prstGeom>
          <a:noFill/>
        </p:spPr>
        <p:txBody>
          <a:bodyPr wrap="none" rtlCol="0">
            <a:spAutoFit/>
          </a:bodyPr>
          <a:lstStyle/>
          <a:p>
            <a:pPr algn="r"/>
            <a:r>
              <a:rPr lang="en-GB" b="1" dirty="0" err="1" smtClean="0"/>
              <a:t>Carradale</a:t>
            </a:r>
            <a:r>
              <a:rPr lang="en-GB" b="1" dirty="0" smtClean="0"/>
              <a:t> House, </a:t>
            </a:r>
            <a:r>
              <a:rPr lang="en-GB" dirty="0" smtClean="0"/>
              <a:t>Tower Hamlets London (1967-70) - </a:t>
            </a:r>
            <a:r>
              <a:rPr lang="en-GB" dirty="0" err="1" smtClean="0"/>
              <a:t>Ernő</a:t>
            </a:r>
            <a:r>
              <a:rPr lang="en-GB" dirty="0" smtClean="0"/>
              <a:t> </a:t>
            </a:r>
            <a:r>
              <a:rPr lang="en-GB" dirty="0" err="1" smtClean="0"/>
              <a:t>Goldfinger</a:t>
            </a:r>
            <a:endParaRPr lang="en-GB" dirty="0"/>
          </a:p>
        </p:txBody>
      </p:sp>
      <p:pic>
        <p:nvPicPr>
          <p:cNvPr id="6" name="Picture 5" descr="Carradale House, Tower Hamlets London (1967-70) - Ernő Goldfinger.jpg"/>
          <p:cNvPicPr>
            <a:picLocks noChangeAspect="1"/>
          </p:cNvPicPr>
          <p:nvPr/>
        </p:nvPicPr>
        <p:blipFill>
          <a:blip r:embed="rId2"/>
          <a:stretch>
            <a:fillRect/>
          </a:stretch>
        </p:blipFill>
        <p:spPr>
          <a:xfrm>
            <a:off x="380960" y="357166"/>
            <a:ext cx="11525331" cy="578607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nchester-Terraced-Houses.jpg"/>
          <p:cNvPicPr>
            <a:picLocks noChangeAspect="1"/>
          </p:cNvPicPr>
          <p:nvPr/>
        </p:nvPicPr>
        <p:blipFill>
          <a:blip r:embed="rId2"/>
          <a:stretch>
            <a:fillRect/>
          </a:stretch>
        </p:blipFill>
        <p:spPr>
          <a:xfrm>
            <a:off x="476211" y="357167"/>
            <a:ext cx="11430080" cy="5733329"/>
          </a:xfrm>
          <a:prstGeom prst="rect">
            <a:avLst/>
          </a:prstGeom>
        </p:spPr>
      </p:pic>
      <p:sp>
        <p:nvSpPr>
          <p:cNvPr id="4" name="TextBox 3"/>
          <p:cNvSpPr txBox="1"/>
          <p:nvPr/>
        </p:nvSpPr>
        <p:spPr>
          <a:xfrm>
            <a:off x="10545476" y="6215082"/>
            <a:ext cx="1507143" cy="369332"/>
          </a:xfrm>
          <a:prstGeom prst="rect">
            <a:avLst/>
          </a:prstGeom>
          <a:noFill/>
        </p:spPr>
        <p:txBody>
          <a:bodyPr wrap="none" rtlCol="0">
            <a:spAutoFit/>
          </a:bodyPr>
          <a:lstStyle/>
          <a:p>
            <a:pPr algn="r"/>
            <a:r>
              <a:rPr lang="en-GB" b="1" dirty="0" smtClean="0"/>
              <a:t>Manchester</a:t>
            </a:r>
            <a:endParaRPr lang="en-GB"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chu Picchu.jpg"/>
          <p:cNvPicPr>
            <a:picLocks noChangeAspect="1"/>
          </p:cNvPicPr>
          <p:nvPr/>
        </p:nvPicPr>
        <p:blipFill>
          <a:blip r:embed="rId2" cstate="print"/>
          <a:stretch>
            <a:fillRect/>
          </a:stretch>
        </p:blipFill>
        <p:spPr>
          <a:xfrm>
            <a:off x="190459" y="357165"/>
            <a:ext cx="11734839" cy="5770365"/>
          </a:xfrm>
          <a:prstGeom prst="rect">
            <a:avLst/>
          </a:prstGeom>
        </p:spPr>
      </p:pic>
      <p:sp>
        <p:nvSpPr>
          <p:cNvPr id="4" name="TextBox 3"/>
          <p:cNvSpPr txBox="1"/>
          <p:nvPr/>
        </p:nvSpPr>
        <p:spPr>
          <a:xfrm>
            <a:off x="9464312" y="6143644"/>
            <a:ext cx="2478563" cy="369332"/>
          </a:xfrm>
          <a:prstGeom prst="rect">
            <a:avLst/>
          </a:prstGeom>
          <a:noFill/>
        </p:spPr>
        <p:txBody>
          <a:bodyPr wrap="none" rtlCol="0">
            <a:spAutoFit/>
          </a:bodyPr>
          <a:lstStyle/>
          <a:p>
            <a:pPr algn="r"/>
            <a:r>
              <a:rPr lang="en-GB" b="1" dirty="0" smtClean="0"/>
              <a:t>Machu Picchu</a:t>
            </a:r>
            <a:r>
              <a:rPr lang="en-GB" dirty="0" smtClean="0"/>
              <a:t>,  Peru</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asai men performing traditional jumping dance (Adumu).jpg"/>
          <p:cNvPicPr>
            <a:picLocks noChangeAspect="1"/>
          </p:cNvPicPr>
          <p:nvPr/>
        </p:nvPicPr>
        <p:blipFill>
          <a:blip r:embed="rId2"/>
          <a:stretch>
            <a:fillRect/>
          </a:stretch>
        </p:blipFill>
        <p:spPr>
          <a:xfrm>
            <a:off x="190459" y="571480"/>
            <a:ext cx="11711467" cy="5335334"/>
          </a:xfrm>
          <a:prstGeom prst="rect">
            <a:avLst/>
          </a:prstGeom>
        </p:spPr>
      </p:pic>
      <p:sp>
        <p:nvSpPr>
          <p:cNvPr id="4" name="TextBox 3"/>
          <p:cNvSpPr txBox="1"/>
          <p:nvPr/>
        </p:nvSpPr>
        <p:spPr>
          <a:xfrm>
            <a:off x="4000714" y="6000768"/>
            <a:ext cx="7962436" cy="369332"/>
          </a:xfrm>
          <a:prstGeom prst="rect">
            <a:avLst/>
          </a:prstGeom>
          <a:noFill/>
        </p:spPr>
        <p:txBody>
          <a:bodyPr wrap="none" rtlCol="0">
            <a:spAutoFit/>
          </a:bodyPr>
          <a:lstStyle/>
          <a:p>
            <a:pPr algn="r"/>
            <a:r>
              <a:rPr lang="en-GB" b="1" dirty="0" smtClean="0"/>
              <a:t>Kenya  </a:t>
            </a:r>
            <a:r>
              <a:rPr lang="en-GB" dirty="0" smtClean="0"/>
              <a:t>-  </a:t>
            </a:r>
            <a:r>
              <a:rPr lang="en-GB" dirty="0" err="1" smtClean="0"/>
              <a:t>Maasai</a:t>
            </a:r>
            <a:r>
              <a:rPr lang="en-GB" dirty="0" smtClean="0"/>
              <a:t> men performing traditional jumping dance (</a:t>
            </a:r>
            <a:r>
              <a:rPr lang="en-GB" dirty="0" err="1" smtClean="0"/>
              <a:t>Adumu</a:t>
            </a:r>
            <a:r>
              <a:rPr lang="en-GB" dirty="0" smtClean="0"/>
              <a: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reakdancer_vilay.jpg"/>
          <p:cNvPicPr>
            <a:picLocks noChangeAspect="1"/>
          </p:cNvPicPr>
          <p:nvPr/>
        </p:nvPicPr>
        <p:blipFill>
          <a:blip r:embed="rId2" cstate="print"/>
          <a:stretch>
            <a:fillRect/>
          </a:stretch>
        </p:blipFill>
        <p:spPr>
          <a:xfrm>
            <a:off x="404478" y="368406"/>
            <a:ext cx="11502945" cy="5775239"/>
          </a:xfrm>
          <a:prstGeom prst="rect">
            <a:avLst/>
          </a:prstGeom>
        </p:spPr>
      </p:pic>
      <p:sp>
        <p:nvSpPr>
          <p:cNvPr id="4" name="TextBox 3"/>
          <p:cNvSpPr txBox="1"/>
          <p:nvPr/>
        </p:nvSpPr>
        <p:spPr>
          <a:xfrm>
            <a:off x="7334259" y="6286520"/>
            <a:ext cx="3682418" cy="369332"/>
          </a:xfrm>
          <a:prstGeom prst="rect">
            <a:avLst/>
          </a:prstGeom>
          <a:noFill/>
        </p:spPr>
        <p:txBody>
          <a:bodyPr wrap="none" rtlCol="0">
            <a:spAutoFit/>
          </a:bodyPr>
          <a:lstStyle/>
          <a:p>
            <a:r>
              <a:rPr lang="en-GB" b="1" dirty="0" smtClean="0"/>
              <a:t>San </a:t>
            </a:r>
            <a:r>
              <a:rPr lang="en-GB" b="1" dirty="0" err="1" smtClean="0"/>
              <a:t>Fransisco</a:t>
            </a:r>
            <a:r>
              <a:rPr lang="en-GB" dirty="0" smtClean="0"/>
              <a:t>  -  </a:t>
            </a:r>
            <a:r>
              <a:rPr lang="en-GB" dirty="0" err="1" smtClean="0"/>
              <a:t>breakdancing</a:t>
            </a:r>
            <a:r>
              <a:rPr lang="en-GB" dirty="0" smtClean="0"/>
              <a:t>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ohn-white-australia-ayers-rock-uluru.jpg"/>
          <p:cNvPicPr>
            <a:picLocks noChangeAspect="1"/>
          </p:cNvPicPr>
          <p:nvPr/>
        </p:nvPicPr>
        <p:blipFill>
          <a:blip r:embed="rId2"/>
          <a:stretch>
            <a:fillRect/>
          </a:stretch>
        </p:blipFill>
        <p:spPr>
          <a:xfrm>
            <a:off x="338626" y="857250"/>
            <a:ext cx="11684039" cy="4929204"/>
          </a:xfrm>
          <a:prstGeom prst="rect">
            <a:avLst/>
          </a:prstGeom>
        </p:spPr>
      </p:pic>
      <p:sp>
        <p:nvSpPr>
          <p:cNvPr id="4" name="TextBox 3"/>
          <p:cNvSpPr txBox="1"/>
          <p:nvPr/>
        </p:nvSpPr>
        <p:spPr>
          <a:xfrm>
            <a:off x="8382017" y="6072206"/>
            <a:ext cx="3488455" cy="369332"/>
          </a:xfrm>
          <a:prstGeom prst="rect">
            <a:avLst/>
          </a:prstGeom>
          <a:noFill/>
        </p:spPr>
        <p:txBody>
          <a:bodyPr wrap="none" rtlCol="0">
            <a:spAutoFit/>
          </a:bodyPr>
          <a:lstStyle/>
          <a:p>
            <a:r>
              <a:rPr lang="en-GB" b="1" dirty="0" smtClean="0"/>
              <a:t>Australia</a:t>
            </a:r>
            <a:r>
              <a:rPr lang="en-GB" dirty="0" smtClean="0"/>
              <a:t>  -  Uluru / Ayers Rock</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ak_Tr_328_oak.jpg"/>
          <p:cNvPicPr>
            <a:picLocks noChangeAspect="1"/>
          </p:cNvPicPr>
          <p:nvPr/>
        </p:nvPicPr>
        <p:blipFill>
          <a:blip r:embed="rId2"/>
          <a:stretch>
            <a:fillRect/>
          </a:stretch>
        </p:blipFill>
        <p:spPr>
          <a:xfrm>
            <a:off x="1809720" y="285728"/>
            <a:ext cx="10096531" cy="6057918"/>
          </a:xfrm>
          <a:prstGeom prst="rect">
            <a:avLst/>
          </a:prstGeom>
        </p:spPr>
      </p:pic>
      <p:sp>
        <p:nvSpPr>
          <p:cNvPr id="4" name="TextBox 3"/>
          <p:cNvSpPr txBox="1"/>
          <p:nvPr/>
        </p:nvSpPr>
        <p:spPr>
          <a:xfrm>
            <a:off x="11049036" y="6286520"/>
            <a:ext cx="665567" cy="369332"/>
          </a:xfrm>
          <a:prstGeom prst="rect">
            <a:avLst/>
          </a:prstGeom>
          <a:noFill/>
        </p:spPr>
        <p:txBody>
          <a:bodyPr wrap="none" rtlCol="0">
            <a:spAutoFit/>
          </a:bodyPr>
          <a:lstStyle/>
          <a:p>
            <a:r>
              <a:rPr lang="en-GB" b="1" dirty="0" smtClean="0"/>
              <a:t>Oak</a:t>
            </a:r>
            <a:endParaRPr lang="en-GB"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izza.jpg"/>
          <p:cNvPicPr>
            <a:picLocks noChangeAspect="1"/>
          </p:cNvPicPr>
          <p:nvPr/>
        </p:nvPicPr>
        <p:blipFill>
          <a:blip r:embed="rId2"/>
          <a:stretch>
            <a:fillRect/>
          </a:stretch>
        </p:blipFill>
        <p:spPr>
          <a:xfrm>
            <a:off x="525902" y="379870"/>
            <a:ext cx="11380452" cy="569233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1"/>
          <p:cNvPicPr>
            <a:picLocks noChangeAspect="1"/>
          </p:cNvPicPr>
          <p:nvPr/>
        </p:nvPicPr>
        <p:blipFill>
          <a:blip r:embed="rId2"/>
          <a:srcRect/>
          <a:stretch>
            <a:fillRect/>
          </a:stretch>
        </p:blipFill>
        <p:spPr bwMode="auto">
          <a:xfrm>
            <a:off x="609600" y="1600200"/>
            <a:ext cx="4470400" cy="3657600"/>
          </a:xfrm>
          <a:prstGeom prst="rect">
            <a:avLst/>
          </a:prstGeom>
          <a:noFill/>
          <a:ln w="9525">
            <a:noFill/>
            <a:miter lim="800000"/>
            <a:headEnd/>
            <a:tailEnd/>
          </a:ln>
        </p:spPr>
      </p:pic>
      <p:pic>
        <p:nvPicPr>
          <p:cNvPr id="18435" name="Picture 2"/>
          <p:cNvPicPr>
            <a:picLocks noChangeAspect="1"/>
          </p:cNvPicPr>
          <p:nvPr/>
        </p:nvPicPr>
        <p:blipFill>
          <a:blip r:embed="rId3"/>
          <a:srcRect/>
          <a:stretch>
            <a:fillRect/>
          </a:stretch>
        </p:blipFill>
        <p:spPr bwMode="auto">
          <a:xfrm>
            <a:off x="5524496" y="339306"/>
            <a:ext cx="6356355" cy="5618564"/>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p:cNvPicPr>
            <a:picLocks noChangeAspect="1"/>
          </p:cNvPicPr>
          <p:nvPr/>
        </p:nvPicPr>
        <p:blipFill>
          <a:blip r:embed="rId2"/>
          <a:srcRect/>
          <a:stretch>
            <a:fillRect/>
          </a:stretch>
        </p:blipFill>
        <p:spPr bwMode="auto">
          <a:xfrm>
            <a:off x="2032000" y="838200"/>
            <a:ext cx="8229600" cy="502920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BIG-MAC-facebook.jpg"/>
          <p:cNvPicPr>
            <a:picLocks noChangeAspect="1"/>
          </p:cNvPicPr>
          <p:nvPr/>
        </p:nvPicPr>
        <p:blipFill>
          <a:blip r:embed="rId2" cstate="print"/>
          <a:stretch>
            <a:fillRect/>
          </a:stretch>
        </p:blipFill>
        <p:spPr>
          <a:xfrm>
            <a:off x="3238480" y="428604"/>
            <a:ext cx="8509003" cy="3190876"/>
          </a:xfrm>
          <a:prstGeom prst="rect">
            <a:avLst/>
          </a:prstGeom>
        </p:spPr>
      </p:pic>
      <p:pic>
        <p:nvPicPr>
          <p:cNvPr id="4" name="Picture 3" descr="kfc-bucket.jpg"/>
          <p:cNvPicPr>
            <a:picLocks noChangeAspect="1"/>
          </p:cNvPicPr>
          <p:nvPr/>
        </p:nvPicPr>
        <p:blipFill>
          <a:blip r:embed="rId3"/>
          <a:stretch>
            <a:fillRect/>
          </a:stretch>
        </p:blipFill>
        <p:spPr>
          <a:xfrm>
            <a:off x="3247697" y="3786190"/>
            <a:ext cx="4680691" cy="2742730"/>
          </a:xfrm>
          <a:prstGeom prst="rect">
            <a:avLst/>
          </a:prstGeom>
        </p:spPr>
      </p:pic>
      <p:pic>
        <p:nvPicPr>
          <p:cNvPr id="5" name="Picture 4" descr="34477462-AYTOS-BULGARIA-DECEMBER-11-2014-Photo-of-a-Coca-Cola-and-Pepsi-330-ml-cans-Coca-cola-and-Pepsi-are-a-Stock-Photo.jpg"/>
          <p:cNvPicPr>
            <a:picLocks noChangeAspect="1"/>
          </p:cNvPicPr>
          <p:nvPr/>
        </p:nvPicPr>
        <p:blipFill>
          <a:blip r:embed="rId4" cstate="print"/>
          <a:stretch>
            <a:fillRect/>
          </a:stretch>
        </p:blipFill>
        <p:spPr>
          <a:xfrm>
            <a:off x="8071945" y="3800094"/>
            <a:ext cx="3760061" cy="271681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ini-1.jpg"/>
          <p:cNvPicPr>
            <a:picLocks noChangeAspect="1"/>
          </p:cNvPicPr>
          <p:nvPr/>
        </p:nvPicPr>
        <p:blipFill>
          <a:blip r:embed="rId2"/>
          <a:stretch>
            <a:fillRect/>
          </a:stretch>
        </p:blipFill>
        <p:spPr>
          <a:xfrm>
            <a:off x="2207171" y="500043"/>
            <a:ext cx="9699119" cy="542702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ini F56 2014.jpg"/>
          <p:cNvPicPr>
            <a:picLocks noChangeAspect="1"/>
          </p:cNvPicPr>
          <p:nvPr/>
        </p:nvPicPr>
        <p:blipFill>
          <a:blip r:embed="rId2"/>
          <a:stretch>
            <a:fillRect/>
          </a:stretch>
        </p:blipFill>
        <p:spPr>
          <a:xfrm>
            <a:off x="1765738" y="428604"/>
            <a:ext cx="10185132" cy="578647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z="2800" b="1" dirty="0" smtClean="0">
                <a:latin typeface="Arial" charset="0"/>
                <a:cs typeface="Arial" charset="0"/>
              </a:rPr>
              <a:t>Rodney Harrison (</a:t>
            </a:r>
            <a:r>
              <a:rPr lang="en-GB" altLang="en-US" sz="2800" dirty="0" smtClean="0">
                <a:latin typeface="Arial" charset="0"/>
                <a:cs typeface="Arial" charset="0"/>
              </a:rPr>
              <a:t>2010)</a:t>
            </a:r>
            <a:r>
              <a:rPr lang="en-GB" sz="2800" i="1" dirty="0" smtClean="0">
                <a:latin typeface="Arial" charset="0"/>
                <a:cs typeface="Arial" charset="0"/>
              </a:rPr>
              <a:t> </a:t>
            </a:r>
            <a:br>
              <a:rPr lang="en-GB" sz="2800" i="1" dirty="0" smtClean="0">
                <a:latin typeface="Arial" charset="0"/>
                <a:cs typeface="Arial" charset="0"/>
              </a:rPr>
            </a:br>
            <a:r>
              <a:rPr lang="en-GB" sz="2800" i="1" dirty="0" smtClean="0">
                <a:solidFill>
                  <a:schemeClr val="tx1"/>
                </a:solidFill>
                <a:latin typeface="Arial" charset="0"/>
                <a:cs typeface="Arial" charset="0"/>
              </a:rPr>
              <a:t>Understanding the Politics of Heritage</a:t>
            </a:r>
            <a:r>
              <a:rPr lang="en-GB" altLang="en-US" sz="2800" dirty="0" smtClean="0">
                <a:solidFill>
                  <a:schemeClr val="tx1"/>
                </a:solidFill>
                <a:latin typeface="Arial" charset="0"/>
                <a:cs typeface="Arial" charset="0"/>
              </a:rPr>
              <a:t> </a:t>
            </a:r>
          </a:p>
        </p:txBody>
      </p:sp>
      <p:sp>
        <p:nvSpPr>
          <p:cNvPr id="23555" name="Content Placeholder 2"/>
          <p:cNvSpPr>
            <a:spLocks noGrp="1"/>
          </p:cNvSpPr>
          <p:nvPr>
            <p:ph idx="1"/>
          </p:nvPr>
        </p:nvSpPr>
        <p:spPr/>
        <p:txBody>
          <a:bodyPr/>
          <a:lstStyle/>
          <a:p>
            <a:r>
              <a:rPr lang="en-GB" altLang="en-US" dirty="0" smtClean="0">
                <a:solidFill>
                  <a:schemeClr val="tx1"/>
                </a:solidFill>
                <a:latin typeface="Arial" charset="0"/>
                <a:cs typeface="Arial" charset="0"/>
              </a:rPr>
              <a:t>‘Official Heritage’ :  those that are listed </a:t>
            </a:r>
          </a:p>
          <a:p>
            <a:r>
              <a:rPr lang="en-GB" altLang="en-US" dirty="0" smtClean="0">
                <a:solidFill>
                  <a:schemeClr val="tx1"/>
                </a:solidFill>
                <a:latin typeface="Arial" charset="0"/>
                <a:cs typeface="Arial" charset="0"/>
              </a:rPr>
              <a:t>‘As </a:t>
            </a:r>
            <a:r>
              <a:rPr lang="en-GB" altLang="en-US" b="1" dirty="0" smtClean="0">
                <a:solidFill>
                  <a:schemeClr val="tx1"/>
                </a:solidFill>
                <a:latin typeface="Arial" charset="0"/>
                <a:cs typeface="Arial" charset="0"/>
              </a:rPr>
              <a:t>property</a:t>
            </a:r>
            <a:r>
              <a:rPr lang="en-GB" altLang="en-US" dirty="0" smtClean="0">
                <a:solidFill>
                  <a:schemeClr val="tx1"/>
                </a:solidFill>
                <a:latin typeface="Arial" charset="0"/>
                <a:cs typeface="Arial" charset="0"/>
              </a:rPr>
              <a:t> that is or may be inherited’</a:t>
            </a:r>
          </a:p>
          <a:p>
            <a:r>
              <a:rPr lang="en-GB" altLang="en-US" dirty="0" smtClean="0">
                <a:solidFill>
                  <a:schemeClr val="tx1"/>
                </a:solidFill>
                <a:latin typeface="Arial" charset="0"/>
                <a:cs typeface="Arial" charset="0"/>
              </a:rPr>
              <a:t>‘Historic or cultural </a:t>
            </a:r>
            <a:r>
              <a:rPr lang="en-GB" altLang="en-US" b="1" dirty="0" smtClean="0">
                <a:solidFill>
                  <a:schemeClr val="tx1"/>
                </a:solidFill>
                <a:latin typeface="Arial" charset="0"/>
                <a:cs typeface="Arial" charset="0"/>
              </a:rPr>
              <a:t>value</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a:t>
            </a:r>
            <a:r>
              <a:rPr lang="en-GB" altLang="en-US" b="1" dirty="0" smtClean="0">
                <a:solidFill>
                  <a:schemeClr val="tx1"/>
                </a:solidFill>
                <a:latin typeface="Arial" charset="0"/>
                <a:cs typeface="Arial" charset="0"/>
              </a:rPr>
              <a:t>Worthy</a:t>
            </a:r>
            <a:r>
              <a:rPr lang="en-GB" altLang="en-US" dirty="0" smtClean="0">
                <a:solidFill>
                  <a:schemeClr val="tx1"/>
                </a:solidFill>
                <a:latin typeface="Arial" charset="0"/>
                <a:cs typeface="Arial" charset="0"/>
              </a:rPr>
              <a:t> of preservation’</a:t>
            </a:r>
          </a:p>
          <a:p>
            <a:r>
              <a:rPr lang="en-GB" altLang="en-US" dirty="0" smtClean="0">
                <a:solidFill>
                  <a:schemeClr val="tx1"/>
                </a:solidFill>
                <a:latin typeface="Arial" charset="0"/>
                <a:cs typeface="Arial" charset="0"/>
              </a:rPr>
              <a:t>Objects, places and practices</a:t>
            </a:r>
          </a:p>
          <a:p>
            <a:r>
              <a:rPr lang="en-GB" altLang="en-US" dirty="0" smtClean="0">
                <a:solidFill>
                  <a:schemeClr val="tx1"/>
                </a:solidFill>
                <a:latin typeface="Arial" charset="0"/>
                <a:cs typeface="Arial" charset="0"/>
              </a:rPr>
              <a:t>tangible and intangible</a:t>
            </a:r>
          </a:p>
          <a:p>
            <a:r>
              <a:rPr lang="en-GB" altLang="en-US" dirty="0" smtClean="0">
                <a:solidFill>
                  <a:schemeClr val="tx1"/>
                </a:solidFill>
                <a:latin typeface="Arial" charset="0"/>
                <a:cs typeface="Arial" charset="0"/>
              </a:rPr>
              <a:t>Cultural and natural (e.g. Great Barrier Reef) </a:t>
            </a:r>
          </a:p>
        </p:txBody>
      </p:sp>
      <p:pic>
        <p:nvPicPr>
          <p:cNvPr id="4" name="Picture 3" descr="19457149_max.jpg"/>
          <p:cNvPicPr>
            <a:picLocks noChangeAspect="1"/>
          </p:cNvPicPr>
          <p:nvPr/>
        </p:nvPicPr>
        <p:blipFill>
          <a:blip r:embed="rId2"/>
          <a:stretch>
            <a:fillRect/>
          </a:stretch>
        </p:blipFill>
        <p:spPr>
          <a:xfrm>
            <a:off x="7130612" y="496614"/>
            <a:ext cx="4819650" cy="60960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 y="838200"/>
            <a:ext cx="11885084" cy="1200150"/>
          </a:xfrm>
        </p:spPr>
        <p:txBody>
          <a:bodyPr/>
          <a:lstStyle/>
          <a:p>
            <a:r>
              <a:rPr lang="en-GB" altLang="en-US" sz="2800" b="1" smtClean="0">
                <a:latin typeface="Arial" charset="0"/>
                <a:cs typeface="Arial" charset="0"/>
              </a:rPr>
              <a:t>UNESCO</a:t>
            </a:r>
            <a:r>
              <a:rPr lang="en-GB" altLang="en-US" sz="2800" smtClean="0">
                <a:latin typeface="Arial" charset="0"/>
                <a:cs typeface="Arial" charset="0"/>
              </a:rPr>
              <a:t>: Cultural Heritage </a:t>
            </a:r>
            <a:br>
              <a:rPr lang="en-GB" altLang="en-US" sz="2800" smtClean="0">
                <a:latin typeface="Arial" charset="0"/>
                <a:cs typeface="Arial" charset="0"/>
              </a:rPr>
            </a:br>
            <a:r>
              <a:rPr lang="en-GB" altLang="en-US" sz="2800" smtClean="0">
                <a:latin typeface="Arial" charset="0"/>
                <a:cs typeface="Arial" charset="0"/>
              </a:rPr>
              <a:t>(in Harrison 2010)</a:t>
            </a:r>
          </a:p>
        </p:txBody>
      </p:sp>
      <p:sp>
        <p:nvSpPr>
          <p:cNvPr id="24579" name="Content Placeholder 3"/>
          <p:cNvSpPr>
            <a:spLocks noGrp="1"/>
          </p:cNvSpPr>
          <p:nvPr>
            <p:ph sz="half" idx="1"/>
          </p:nvPr>
        </p:nvSpPr>
        <p:spPr>
          <a:xfrm>
            <a:off x="1490134" y="2595563"/>
            <a:ext cx="4754033" cy="3681412"/>
          </a:xfrm>
        </p:spPr>
        <p:txBody>
          <a:bodyPr/>
          <a:lstStyle/>
          <a:p>
            <a:pPr>
              <a:lnSpc>
                <a:spcPct val="90000"/>
              </a:lnSpc>
            </a:pPr>
            <a:r>
              <a:rPr lang="en-GB" altLang="en-US" smtClean="0">
                <a:solidFill>
                  <a:schemeClr val="tx1"/>
                </a:solidFill>
                <a:latin typeface="Arial" charset="0"/>
                <a:cs typeface="Arial" charset="0"/>
              </a:rPr>
              <a:t>Heritage Sites</a:t>
            </a:r>
          </a:p>
          <a:p>
            <a:pPr>
              <a:lnSpc>
                <a:spcPct val="90000"/>
              </a:lnSpc>
            </a:pPr>
            <a:r>
              <a:rPr lang="en-GB" altLang="en-US" smtClean="0">
                <a:solidFill>
                  <a:schemeClr val="tx1"/>
                </a:solidFill>
                <a:latin typeface="Arial" charset="0"/>
                <a:cs typeface="Arial" charset="0"/>
              </a:rPr>
              <a:t>Historic Cities</a:t>
            </a:r>
          </a:p>
          <a:p>
            <a:pPr>
              <a:lnSpc>
                <a:spcPct val="90000"/>
              </a:lnSpc>
            </a:pPr>
            <a:r>
              <a:rPr lang="en-GB" altLang="en-US" smtClean="0">
                <a:solidFill>
                  <a:schemeClr val="tx1"/>
                </a:solidFill>
                <a:latin typeface="Arial" charset="0"/>
                <a:cs typeface="Arial" charset="0"/>
              </a:rPr>
              <a:t>Cultural Landscapes</a:t>
            </a:r>
          </a:p>
          <a:p>
            <a:pPr>
              <a:lnSpc>
                <a:spcPct val="90000"/>
              </a:lnSpc>
            </a:pPr>
            <a:r>
              <a:rPr lang="en-GB" altLang="en-US" smtClean="0">
                <a:solidFill>
                  <a:schemeClr val="tx1"/>
                </a:solidFill>
                <a:latin typeface="Arial" charset="0"/>
                <a:cs typeface="Arial" charset="0"/>
              </a:rPr>
              <a:t>Sacred Sites</a:t>
            </a:r>
          </a:p>
          <a:p>
            <a:pPr>
              <a:lnSpc>
                <a:spcPct val="90000"/>
              </a:lnSpc>
            </a:pPr>
            <a:r>
              <a:rPr lang="en-GB" altLang="en-US" smtClean="0">
                <a:solidFill>
                  <a:schemeClr val="tx1"/>
                </a:solidFill>
                <a:latin typeface="Arial" charset="0"/>
                <a:cs typeface="Arial" charset="0"/>
              </a:rPr>
              <a:t>Underwater Cultural Heritage</a:t>
            </a:r>
          </a:p>
          <a:p>
            <a:pPr>
              <a:lnSpc>
                <a:spcPct val="90000"/>
              </a:lnSpc>
            </a:pPr>
            <a:r>
              <a:rPr lang="en-GB" altLang="en-US" smtClean="0">
                <a:solidFill>
                  <a:schemeClr val="tx1"/>
                </a:solidFill>
                <a:latin typeface="Arial" charset="0"/>
                <a:cs typeface="Arial" charset="0"/>
              </a:rPr>
              <a:t>Museums and Galleries</a:t>
            </a:r>
          </a:p>
          <a:p>
            <a:pPr>
              <a:lnSpc>
                <a:spcPct val="90000"/>
              </a:lnSpc>
            </a:pPr>
            <a:r>
              <a:rPr lang="en-GB" altLang="en-US" smtClean="0">
                <a:solidFill>
                  <a:schemeClr val="tx1"/>
                </a:solidFill>
                <a:latin typeface="Arial" charset="0"/>
                <a:cs typeface="Arial" charset="0"/>
              </a:rPr>
              <a:t>Moveable cultural heritage</a:t>
            </a:r>
          </a:p>
        </p:txBody>
      </p:sp>
      <p:sp>
        <p:nvSpPr>
          <p:cNvPr id="24580" name="Content Placeholder 4"/>
          <p:cNvSpPr>
            <a:spLocks noGrp="1"/>
          </p:cNvSpPr>
          <p:nvPr>
            <p:ph sz="half" idx="2"/>
          </p:nvPr>
        </p:nvSpPr>
        <p:spPr>
          <a:xfrm>
            <a:off x="6864352" y="2595563"/>
            <a:ext cx="4754033" cy="3681412"/>
          </a:xfrm>
        </p:spPr>
        <p:txBody>
          <a:bodyPr/>
          <a:lstStyle/>
          <a:p>
            <a:pPr>
              <a:lnSpc>
                <a:spcPct val="90000"/>
              </a:lnSpc>
            </a:pPr>
            <a:r>
              <a:rPr lang="en-GB" altLang="en-US" smtClean="0">
                <a:solidFill>
                  <a:schemeClr val="tx1"/>
                </a:solidFill>
                <a:latin typeface="Arial" charset="0"/>
                <a:cs typeface="Arial" charset="0"/>
              </a:rPr>
              <a:t>Handicrafts</a:t>
            </a:r>
          </a:p>
          <a:p>
            <a:pPr>
              <a:lnSpc>
                <a:spcPct val="90000"/>
              </a:lnSpc>
            </a:pPr>
            <a:r>
              <a:rPr lang="en-GB" altLang="en-US" smtClean="0">
                <a:solidFill>
                  <a:schemeClr val="tx1"/>
                </a:solidFill>
                <a:latin typeface="Arial" charset="0"/>
                <a:cs typeface="Arial" charset="0"/>
              </a:rPr>
              <a:t>Documentary and digital heritage (archives)</a:t>
            </a:r>
          </a:p>
          <a:p>
            <a:pPr>
              <a:lnSpc>
                <a:spcPct val="90000"/>
              </a:lnSpc>
            </a:pPr>
            <a:r>
              <a:rPr lang="en-GB" altLang="en-US" smtClean="0">
                <a:solidFill>
                  <a:schemeClr val="tx1"/>
                </a:solidFill>
                <a:latin typeface="Arial" charset="0"/>
                <a:cs typeface="Arial" charset="0"/>
              </a:rPr>
              <a:t>Cinematographic heritage</a:t>
            </a:r>
          </a:p>
          <a:p>
            <a:pPr>
              <a:lnSpc>
                <a:spcPct val="90000"/>
              </a:lnSpc>
            </a:pPr>
            <a:r>
              <a:rPr lang="en-GB" altLang="en-US" smtClean="0">
                <a:solidFill>
                  <a:schemeClr val="tx1"/>
                </a:solidFill>
                <a:latin typeface="Arial" charset="0"/>
                <a:cs typeface="Arial" charset="0"/>
              </a:rPr>
              <a:t>Oral traditions</a:t>
            </a:r>
          </a:p>
          <a:p>
            <a:pPr>
              <a:lnSpc>
                <a:spcPct val="90000"/>
              </a:lnSpc>
            </a:pPr>
            <a:r>
              <a:rPr lang="en-GB" altLang="en-US" smtClean="0">
                <a:solidFill>
                  <a:schemeClr val="tx1"/>
                </a:solidFill>
                <a:latin typeface="Arial" charset="0"/>
                <a:cs typeface="Arial" charset="0"/>
              </a:rPr>
              <a:t>Languages</a:t>
            </a:r>
          </a:p>
          <a:p>
            <a:pPr>
              <a:lnSpc>
                <a:spcPct val="90000"/>
              </a:lnSpc>
            </a:pPr>
            <a:r>
              <a:rPr lang="en-GB" altLang="en-US" smtClean="0">
                <a:solidFill>
                  <a:schemeClr val="tx1"/>
                </a:solidFill>
                <a:latin typeface="Arial" charset="0"/>
                <a:cs typeface="Arial" charset="0"/>
              </a:rPr>
              <a:t>Festive Events</a:t>
            </a:r>
          </a:p>
          <a:p>
            <a:pPr>
              <a:lnSpc>
                <a:spcPct val="90000"/>
              </a:lnSpc>
            </a:pPr>
            <a:r>
              <a:rPr lang="en-GB" altLang="en-US" smtClean="0">
                <a:solidFill>
                  <a:schemeClr val="tx1"/>
                </a:solidFill>
                <a:latin typeface="Arial" charset="0"/>
                <a:cs typeface="Arial" charset="0"/>
              </a:rPr>
              <a:t>Rites and Beliefs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z="2800" smtClean="0">
                <a:latin typeface="Arial" charset="0"/>
                <a:cs typeface="Arial" charset="0"/>
              </a:rPr>
              <a:t>Cont…..</a:t>
            </a:r>
          </a:p>
        </p:txBody>
      </p:sp>
      <p:sp>
        <p:nvSpPr>
          <p:cNvPr id="25603" name="Content Placeholder 2"/>
          <p:cNvSpPr>
            <a:spLocks noGrp="1"/>
          </p:cNvSpPr>
          <p:nvPr>
            <p:ph sz="half" idx="1"/>
          </p:nvPr>
        </p:nvSpPr>
        <p:spPr>
          <a:xfrm>
            <a:off x="1490134" y="2595563"/>
            <a:ext cx="4754033" cy="3681412"/>
          </a:xfrm>
        </p:spPr>
        <p:txBody>
          <a:bodyPr/>
          <a:lstStyle/>
          <a:p>
            <a:r>
              <a:rPr lang="en-GB" altLang="en-US" smtClean="0">
                <a:solidFill>
                  <a:schemeClr val="tx1"/>
                </a:solidFill>
                <a:latin typeface="Arial" charset="0"/>
                <a:cs typeface="Arial" charset="0"/>
              </a:rPr>
              <a:t>Music and song</a:t>
            </a:r>
          </a:p>
          <a:p>
            <a:r>
              <a:rPr lang="en-GB" altLang="en-US" smtClean="0">
                <a:solidFill>
                  <a:schemeClr val="tx1"/>
                </a:solidFill>
                <a:latin typeface="Arial" charset="0"/>
                <a:cs typeface="Arial" charset="0"/>
              </a:rPr>
              <a:t>Performing arts</a:t>
            </a:r>
          </a:p>
          <a:p>
            <a:r>
              <a:rPr lang="en-GB" altLang="en-US" smtClean="0">
                <a:solidFill>
                  <a:schemeClr val="tx1"/>
                </a:solidFill>
                <a:latin typeface="Arial" charset="0"/>
                <a:cs typeface="Arial" charset="0"/>
              </a:rPr>
              <a:t>Traditional medicine</a:t>
            </a:r>
          </a:p>
          <a:p>
            <a:r>
              <a:rPr lang="en-GB" altLang="en-US" smtClean="0">
                <a:solidFill>
                  <a:schemeClr val="tx1"/>
                </a:solidFill>
                <a:latin typeface="Arial" charset="0"/>
                <a:cs typeface="Arial" charset="0"/>
              </a:rPr>
              <a:t>Literature</a:t>
            </a:r>
          </a:p>
          <a:p>
            <a:r>
              <a:rPr lang="en-GB" altLang="en-US" smtClean="0">
                <a:solidFill>
                  <a:schemeClr val="tx1"/>
                </a:solidFill>
                <a:latin typeface="Arial" charset="0"/>
                <a:cs typeface="Arial" charset="0"/>
              </a:rPr>
              <a:t>Culinary Traditions</a:t>
            </a:r>
          </a:p>
          <a:p>
            <a:r>
              <a:rPr lang="en-GB" altLang="en-US" smtClean="0">
                <a:solidFill>
                  <a:schemeClr val="tx1"/>
                </a:solidFill>
                <a:latin typeface="Arial" charset="0"/>
                <a:cs typeface="Arial" charset="0"/>
              </a:rPr>
              <a:t>Traditional sports and games</a:t>
            </a:r>
          </a:p>
        </p:txBody>
      </p:sp>
      <p:sp>
        <p:nvSpPr>
          <p:cNvPr id="25604" name="Content Placeholder 3"/>
          <p:cNvSpPr>
            <a:spLocks noGrp="1"/>
          </p:cNvSpPr>
          <p:nvPr>
            <p:ph sz="half" idx="2"/>
          </p:nvPr>
        </p:nvSpPr>
        <p:spPr>
          <a:xfrm>
            <a:off x="6864352" y="2595563"/>
            <a:ext cx="4754033" cy="3681412"/>
          </a:xfrm>
        </p:spPr>
        <p:txBody>
          <a:bodyPr/>
          <a:lstStyle/>
          <a:p>
            <a:r>
              <a:rPr lang="en-GB" altLang="en-US" smtClean="0">
                <a:solidFill>
                  <a:schemeClr val="tx1"/>
                </a:solidFill>
                <a:latin typeface="Arial" charset="0"/>
                <a:cs typeface="Arial" charset="0"/>
              </a:rPr>
              <a:t>Not forgetting natural heritage; </a:t>
            </a:r>
          </a:p>
          <a:p>
            <a:pPr lvl="1"/>
            <a:r>
              <a:rPr lang="en-GB" altLang="en-US" smtClean="0">
                <a:solidFill>
                  <a:schemeClr val="tx1"/>
                </a:solidFill>
                <a:latin typeface="Arial" charset="0"/>
                <a:cs typeface="Arial" charset="0"/>
              </a:rPr>
              <a:t>Landscapes</a:t>
            </a:r>
          </a:p>
          <a:p>
            <a:pPr lvl="1"/>
            <a:r>
              <a:rPr lang="en-GB" altLang="en-US" smtClean="0">
                <a:solidFill>
                  <a:schemeClr val="tx1"/>
                </a:solidFill>
                <a:latin typeface="Arial" charset="0"/>
                <a:cs typeface="Arial" charset="0"/>
              </a:rPr>
              <a:t>Ecological systems</a:t>
            </a:r>
          </a:p>
          <a:p>
            <a:pPr lvl="1"/>
            <a:r>
              <a:rPr lang="en-GB" altLang="en-US" smtClean="0">
                <a:solidFill>
                  <a:schemeClr val="tx1"/>
                </a:solidFill>
                <a:latin typeface="Arial" charset="0"/>
                <a:cs typeface="Arial" charset="0"/>
              </a:rPr>
              <a:t>Plants</a:t>
            </a:r>
          </a:p>
          <a:p>
            <a:pPr lvl="1"/>
            <a:r>
              <a:rPr lang="en-GB" altLang="en-US" smtClean="0">
                <a:solidFill>
                  <a:schemeClr val="tx1"/>
                </a:solidFill>
                <a:latin typeface="Arial" charset="0"/>
                <a:cs typeface="Arial" charset="0"/>
              </a:rPr>
              <a:t>Animals</a:t>
            </a:r>
          </a:p>
          <a:p>
            <a:pPr lvl="1"/>
            <a:r>
              <a:rPr lang="en-GB" altLang="en-US" smtClean="0">
                <a:solidFill>
                  <a:schemeClr val="tx1"/>
                </a:solidFill>
                <a:latin typeface="Arial" charset="0"/>
                <a:cs typeface="Arial" charset="0"/>
              </a:rPr>
              <a:t>Oceans</a:t>
            </a:r>
          </a:p>
          <a:p>
            <a:pPr lvl="1"/>
            <a:r>
              <a:rPr lang="en-GB" altLang="en-US" smtClean="0">
                <a:solidFill>
                  <a:schemeClr val="tx1"/>
                </a:solidFill>
                <a:latin typeface="Arial" charset="0"/>
                <a:cs typeface="Arial" charset="0"/>
              </a:rPr>
              <a:t>Bodies of Water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9154511" y="3657599"/>
            <a:ext cx="2911366" cy="270115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6627" name="Content Placeholder 4"/>
          <p:cNvSpPr>
            <a:spLocks noGrp="1"/>
          </p:cNvSpPr>
          <p:nvPr>
            <p:ph idx="1"/>
          </p:nvPr>
        </p:nvSpPr>
        <p:spPr>
          <a:xfrm>
            <a:off x="378372" y="2052918"/>
            <a:ext cx="8492359" cy="4195481"/>
          </a:xfrm>
        </p:spPr>
        <p:txBody>
          <a:bodyPr>
            <a:normAutofit lnSpcReduction="10000"/>
          </a:bodyPr>
          <a:lstStyle/>
          <a:p>
            <a:r>
              <a:rPr lang="en-GB" altLang="en-US" sz="2400" dirty="0" smtClean="0">
                <a:solidFill>
                  <a:schemeClr val="tx1"/>
                </a:solidFill>
                <a:latin typeface="Arial" charset="0"/>
                <a:cs typeface="Arial" charset="0"/>
              </a:rPr>
              <a:t>A leading goal of the international heritage movement, expressed in such bodies as: </a:t>
            </a:r>
          </a:p>
          <a:p>
            <a:r>
              <a:rPr lang="en-GB" altLang="en-US" sz="2400" b="1" dirty="0" smtClean="0">
                <a:solidFill>
                  <a:srgbClr val="FFFF00"/>
                </a:solidFill>
                <a:latin typeface="Arial" charset="0"/>
                <a:cs typeface="Arial" charset="0"/>
              </a:rPr>
              <a:t>UNESCO</a:t>
            </a:r>
            <a:r>
              <a:rPr lang="en-GB" altLang="en-US" sz="2400" b="1" dirty="0" smtClean="0">
                <a:solidFill>
                  <a:schemeClr val="tx1"/>
                </a:solidFill>
                <a:latin typeface="Arial" charset="0"/>
                <a:cs typeface="Arial" charset="0"/>
              </a:rPr>
              <a:t> </a:t>
            </a:r>
            <a:r>
              <a:rPr lang="en-GB" altLang="en-US" sz="1600" b="1" dirty="0" smtClean="0">
                <a:solidFill>
                  <a:schemeClr val="tx1"/>
                </a:solidFill>
                <a:latin typeface="Arial" pitchFamily="34" charset="0"/>
                <a:cs typeface="Arial" pitchFamily="34" charset="0"/>
              </a:rPr>
              <a:t>(</a:t>
            </a:r>
            <a:r>
              <a:rPr lang="en-GB" sz="1600" b="1" dirty="0" smtClean="0">
                <a:solidFill>
                  <a:schemeClr val="tx1"/>
                </a:solidFill>
                <a:latin typeface="Arial" pitchFamily="34" charset="0"/>
                <a:cs typeface="Arial" pitchFamily="34" charset="0"/>
              </a:rPr>
              <a:t>United Nations Educational, Scientific and Cultural Organization)</a:t>
            </a:r>
            <a:r>
              <a:rPr lang="en-GB" altLang="en-US" sz="1800" dirty="0" smtClean="0">
                <a:solidFill>
                  <a:schemeClr val="tx1"/>
                </a:solidFill>
                <a:latin typeface="Arial" charset="0"/>
                <a:cs typeface="Arial" charset="0"/>
              </a:rPr>
              <a:t>, </a:t>
            </a:r>
            <a:r>
              <a:rPr lang="en-GB" altLang="en-US" sz="2400" b="1" dirty="0" smtClean="0">
                <a:solidFill>
                  <a:srgbClr val="FFFF00"/>
                </a:solidFill>
                <a:latin typeface="Arial" charset="0"/>
                <a:cs typeface="Arial" charset="0"/>
              </a:rPr>
              <a:t>ICOMOS</a:t>
            </a:r>
            <a:r>
              <a:rPr lang="en-GB" altLang="en-US" sz="2400" b="1" dirty="0" smtClean="0">
                <a:solidFill>
                  <a:schemeClr val="tx1"/>
                </a:solidFill>
                <a:latin typeface="Arial" charset="0"/>
                <a:cs typeface="Arial" charset="0"/>
              </a:rPr>
              <a:t> </a:t>
            </a:r>
            <a:r>
              <a:rPr lang="en-GB" altLang="en-US" sz="1600" b="1" dirty="0" smtClean="0">
                <a:solidFill>
                  <a:schemeClr val="tx1"/>
                </a:solidFill>
                <a:latin typeface="Arial" pitchFamily="34" charset="0"/>
                <a:cs typeface="Arial" pitchFamily="34" charset="0"/>
              </a:rPr>
              <a:t>(</a:t>
            </a:r>
            <a:r>
              <a:rPr lang="en-GB" sz="1600" b="1" dirty="0" smtClean="0">
                <a:solidFill>
                  <a:schemeClr val="tx1"/>
                </a:solidFill>
                <a:latin typeface="Arial" pitchFamily="34" charset="0"/>
                <a:cs typeface="Arial" pitchFamily="34" charset="0"/>
              </a:rPr>
              <a:t>International Council on Monuments and Sites)</a:t>
            </a:r>
            <a:r>
              <a:rPr lang="en-GB" altLang="en-US" sz="2400" dirty="0" smtClean="0">
                <a:solidFill>
                  <a:schemeClr val="tx1"/>
                </a:solidFill>
                <a:latin typeface="Arial" charset="0"/>
                <a:cs typeface="Arial" charset="0"/>
              </a:rPr>
              <a:t> </a:t>
            </a:r>
          </a:p>
          <a:p>
            <a:r>
              <a:rPr lang="en-GB" altLang="en-US" sz="2400" dirty="0" smtClean="0">
                <a:solidFill>
                  <a:schemeClr val="tx1"/>
                </a:solidFill>
                <a:latin typeface="Arial" charset="0"/>
                <a:cs typeface="Arial" charset="0"/>
              </a:rPr>
              <a:t>and the Australian Heritage Commission</a:t>
            </a:r>
          </a:p>
          <a:p>
            <a:pPr>
              <a:buNone/>
            </a:pPr>
            <a:r>
              <a:rPr lang="en-GB" altLang="en-US" sz="2400" dirty="0" smtClean="0">
                <a:latin typeface="Arial" charset="0"/>
                <a:cs typeface="Arial" charset="0"/>
              </a:rPr>
              <a:t>	</a:t>
            </a:r>
          </a:p>
          <a:p>
            <a:pPr>
              <a:buNone/>
            </a:pPr>
            <a:r>
              <a:rPr lang="en-GB" altLang="en-US" sz="2400" dirty="0" smtClean="0">
                <a:solidFill>
                  <a:schemeClr val="tx1"/>
                </a:solidFill>
                <a:latin typeface="Arial" charset="0"/>
                <a:cs typeface="Arial" charset="0"/>
              </a:rPr>
              <a:t>	...has been to objectify, professionalise and systematise the process of heritage assessment and evaluation. </a:t>
            </a:r>
          </a:p>
          <a:p>
            <a:pPr algn="r">
              <a:buFont typeface="Wingdings 2" charset="2"/>
              <a:buNone/>
            </a:pPr>
            <a:r>
              <a:rPr lang="en-GB" altLang="en-US" dirty="0" smtClean="0">
                <a:solidFill>
                  <a:schemeClr val="tx1"/>
                </a:solidFill>
                <a:latin typeface="Arial" charset="0"/>
                <a:cs typeface="Arial" charset="0"/>
              </a:rPr>
              <a:t>(Davison 2008: 36 in </a:t>
            </a:r>
            <a:r>
              <a:rPr lang="en-GB" dirty="0" smtClean="0">
                <a:solidFill>
                  <a:schemeClr val="tx1"/>
                </a:solidFill>
                <a:latin typeface="Arial" charset="0"/>
                <a:cs typeface="Arial" charset="0"/>
              </a:rPr>
              <a:t>West, S and J. Ansell (2010) ‘A History of Heritage’ in </a:t>
            </a:r>
            <a:r>
              <a:rPr lang="en-GB" i="1" dirty="0" smtClean="0">
                <a:solidFill>
                  <a:schemeClr val="tx1"/>
                </a:solidFill>
                <a:latin typeface="Arial" charset="0"/>
                <a:cs typeface="Arial" charset="0"/>
              </a:rPr>
              <a:t>Understanding Heritage in Practice</a:t>
            </a:r>
            <a:r>
              <a:rPr lang="en-GB" dirty="0" smtClean="0">
                <a:solidFill>
                  <a:schemeClr val="tx1"/>
                </a:solidFill>
                <a:latin typeface="Arial" charset="0"/>
                <a:cs typeface="Arial" charset="0"/>
              </a:rPr>
              <a:t> (Understanding Global Heritage) </a:t>
            </a:r>
            <a:endParaRPr lang="en-GB" altLang="en-US" dirty="0" smtClean="0">
              <a:solidFill>
                <a:schemeClr val="tx1"/>
              </a:solidFill>
              <a:latin typeface="Arial" charset="0"/>
              <a:cs typeface="Arial" charset="0"/>
            </a:endParaRPr>
          </a:p>
        </p:txBody>
      </p:sp>
      <p:pic>
        <p:nvPicPr>
          <p:cNvPr id="5" name="Picture 4" descr="unesco.jpg"/>
          <p:cNvPicPr>
            <a:picLocks noChangeAspect="1"/>
          </p:cNvPicPr>
          <p:nvPr/>
        </p:nvPicPr>
        <p:blipFill>
          <a:blip r:embed="rId2" cstate="print"/>
          <a:stretch>
            <a:fillRect/>
          </a:stretch>
        </p:blipFill>
        <p:spPr>
          <a:xfrm>
            <a:off x="9112469" y="1694793"/>
            <a:ext cx="2921074" cy="1695636"/>
          </a:xfrm>
          <a:prstGeom prst="rect">
            <a:avLst/>
          </a:prstGeom>
        </p:spPr>
      </p:pic>
      <p:pic>
        <p:nvPicPr>
          <p:cNvPr id="7" name="Picture 6" descr="icomos-logo.png"/>
          <p:cNvPicPr>
            <a:picLocks noChangeAspect="1"/>
          </p:cNvPicPr>
          <p:nvPr/>
        </p:nvPicPr>
        <p:blipFill>
          <a:blip r:embed="rId3"/>
          <a:stretch>
            <a:fillRect/>
          </a:stretch>
        </p:blipFill>
        <p:spPr>
          <a:xfrm>
            <a:off x="9223591" y="3697278"/>
            <a:ext cx="2718709" cy="2524846"/>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Arial" pitchFamily="34" charset="0"/>
                <a:cs typeface="Arial" pitchFamily="34" charset="0"/>
              </a:rPr>
              <a:t>Unesco</a:t>
            </a:r>
            <a:r>
              <a:rPr lang="en-GB" dirty="0" smtClean="0">
                <a:latin typeface="Arial" pitchFamily="34" charset="0"/>
                <a:cs typeface="Arial" pitchFamily="34" charset="0"/>
              </a:rPr>
              <a:t> describes heritage as:</a:t>
            </a:r>
            <a:endParaRPr lang="en-GB" dirty="0">
              <a:latin typeface="Arial" pitchFamily="34" charset="0"/>
              <a:cs typeface="Arial" pitchFamily="34" charset="0"/>
            </a:endParaRPr>
          </a:p>
        </p:txBody>
      </p:sp>
      <p:sp>
        <p:nvSpPr>
          <p:cNvPr id="3" name="Content Placeholder 2"/>
          <p:cNvSpPr>
            <a:spLocks noGrp="1"/>
          </p:cNvSpPr>
          <p:nvPr>
            <p:ph idx="1"/>
          </p:nvPr>
        </p:nvSpPr>
        <p:spPr>
          <a:xfrm>
            <a:off x="1103312" y="2052918"/>
            <a:ext cx="8082729" cy="4195481"/>
          </a:xfrm>
        </p:spPr>
        <p:txBody>
          <a:bodyPr>
            <a:normAutofit lnSpcReduction="10000"/>
          </a:bodyPr>
          <a:lstStyle/>
          <a:p>
            <a:pPr>
              <a:spcAft>
                <a:spcPts val="1800"/>
              </a:spcAft>
            </a:pPr>
            <a:r>
              <a:rPr lang="en-GB" sz="2400" dirty="0" smtClean="0">
                <a:latin typeface="Arial" pitchFamily="34" charset="0"/>
                <a:cs typeface="Arial" pitchFamily="34" charset="0"/>
              </a:rPr>
              <a:t>“Heritage </a:t>
            </a:r>
            <a:r>
              <a:rPr lang="en-GB" sz="2400" dirty="0">
                <a:latin typeface="Arial" pitchFamily="34" charset="0"/>
                <a:cs typeface="Arial" pitchFamily="34" charset="0"/>
              </a:rPr>
              <a:t>is our legacy from the past, what we live with today, and what we pass on to future generations. </a:t>
            </a:r>
            <a:endParaRPr lang="en-GB" sz="2400" dirty="0" smtClean="0">
              <a:latin typeface="Arial" pitchFamily="34" charset="0"/>
              <a:cs typeface="Arial" pitchFamily="34" charset="0"/>
            </a:endParaRPr>
          </a:p>
          <a:p>
            <a:pPr>
              <a:spcAft>
                <a:spcPts val="1800"/>
              </a:spcAft>
              <a:buNone/>
            </a:pPr>
            <a:r>
              <a:rPr lang="en-GB" sz="2400" dirty="0" smtClean="0">
                <a:latin typeface="Arial" pitchFamily="34" charset="0"/>
                <a:cs typeface="Arial" pitchFamily="34" charset="0"/>
              </a:rPr>
              <a:t>	Our </a:t>
            </a:r>
            <a:r>
              <a:rPr lang="en-GB" sz="2400" dirty="0">
                <a:latin typeface="Arial" pitchFamily="34" charset="0"/>
                <a:cs typeface="Arial" pitchFamily="34" charset="0"/>
              </a:rPr>
              <a:t>cultural and natural heritage are both irreplaceable sources of life and inspiration. </a:t>
            </a:r>
            <a:endParaRPr lang="en-GB" sz="2400" dirty="0" smtClean="0">
              <a:latin typeface="Arial" pitchFamily="34" charset="0"/>
              <a:cs typeface="Arial" pitchFamily="34" charset="0"/>
            </a:endParaRPr>
          </a:p>
          <a:p>
            <a:pPr>
              <a:spcAft>
                <a:spcPts val="1800"/>
              </a:spcAft>
              <a:buNone/>
            </a:pPr>
            <a:r>
              <a:rPr lang="en-GB" sz="2400" dirty="0" smtClean="0">
                <a:latin typeface="Arial" pitchFamily="34" charset="0"/>
                <a:cs typeface="Arial" pitchFamily="34" charset="0"/>
              </a:rPr>
              <a:t>	Places </a:t>
            </a:r>
            <a:r>
              <a:rPr lang="en-GB" sz="2400" dirty="0">
                <a:latin typeface="Arial" pitchFamily="34" charset="0"/>
                <a:cs typeface="Arial" pitchFamily="34" charset="0"/>
              </a:rPr>
              <a:t>as unique and diverse as the wilds of East Africa’s Serengeti, the Pyramids of Egypt, the Great Barrier Reef in Australia and the Baroque cathedrals of Latin America make up our world’s </a:t>
            </a:r>
            <a:r>
              <a:rPr lang="en-GB" sz="2400" dirty="0" smtClean="0">
                <a:latin typeface="Arial" pitchFamily="34" charset="0"/>
                <a:cs typeface="Arial" pitchFamily="34" charset="0"/>
              </a:rPr>
              <a:t>heritage”</a:t>
            </a:r>
            <a:endParaRPr lang="en-GB" sz="2400" dirty="0">
              <a:latin typeface="Arial" pitchFamily="34" charset="0"/>
              <a:cs typeface="Arial" pitchFamily="34" charset="0"/>
            </a:endParaRPr>
          </a:p>
          <a:p>
            <a:pPr>
              <a:buNone/>
            </a:pPr>
            <a:r>
              <a:rPr lang="en-GB" sz="2400" dirty="0" smtClean="0">
                <a:latin typeface="Arial" pitchFamily="34" charset="0"/>
                <a:cs typeface="Arial" pitchFamily="34" charset="0"/>
              </a:rPr>
              <a:t>	(</a:t>
            </a:r>
            <a:r>
              <a:rPr lang="en-GB" sz="2400" dirty="0" err="1">
                <a:latin typeface="Arial" pitchFamily="34" charset="0"/>
                <a:cs typeface="Arial" pitchFamily="34" charset="0"/>
              </a:rPr>
              <a:t>Unesco</a:t>
            </a:r>
            <a:r>
              <a:rPr lang="en-GB" sz="2400" dirty="0">
                <a:latin typeface="Arial" pitchFamily="34" charset="0"/>
                <a:cs typeface="Arial" pitchFamily="34" charset="0"/>
              </a:rPr>
              <a:t> http://whc.unesco.org/en/about/)</a:t>
            </a:r>
          </a:p>
          <a:p>
            <a:endParaRPr lang="en-GB" dirty="0"/>
          </a:p>
        </p:txBody>
      </p:sp>
      <p:pic>
        <p:nvPicPr>
          <p:cNvPr id="4" name="Picture 3" descr="unesco.jpg"/>
          <p:cNvPicPr>
            <a:picLocks noChangeAspect="1"/>
          </p:cNvPicPr>
          <p:nvPr/>
        </p:nvPicPr>
        <p:blipFill>
          <a:blip r:embed="rId2" cstate="print"/>
          <a:stretch>
            <a:fillRect/>
          </a:stretch>
        </p:blipFill>
        <p:spPr>
          <a:xfrm>
            <a:off x="9067161" y="5162364"/>
            <a:ext cx="2976893" cy="1695636"/>
          </a:xfrm>
          <a:prstGeom prst="rect">
            <a:avLst/>
          </a:prstGeom>
        </p:spPr>
      </p:pic>
    </p:spTree>
    <p:extLst>
      <p:ext uri="{BB962C8B-B14F-4D97-AF65-F5344CB8AC3E}">
        <p14:creationId xmlns:p14="http://schemas.microsoft.com/office/powerpoint/2010/main" xmlns="" val="25489945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z="2800" b="1" dirty="0" smtClean="0">
                <a:latin typeface="Arial" charset="0"/>
                <a:cs typeface="Arial" charset="0"/>
              </a:rPr>
              <a:t>Jacqui Ansell </a:t>
            </a:r>
            <a:r>
              <a:rPr lang="en-GB" altLang="en-US" sz="2800" dirty="0" smtClean="0">
                <a:latin typeface="Arial" charset="0"/>
                <a:cs typeface="Arial" charset="0"/>
              </a:rPr>
              <a:t>and</a:t>
            </a:r>
            <a:r>
              <a:rPr lang="en-GB" altLang="en-US" sz="2800" b="1" dirty="0" smtClean="0">
                <a:latin typeface="Arial" charset="0"/>
                <a:cs typeface="Arial" charset="0"/>
              </a:rPr>
              <a:t> Susie West </a:t>
            </a:r>
            <a:r>
              <a:rPr lang="en-GB" altLang="en-US" sz="2800" dirty="0" smtClean="0">
                <a:latin typeface="Arial" charset="0"/>
                <a:cs typeface="Arial" charset="0"/>
              </a:rPr>
              <a:t>(2010) </a:t>
            </a:r>
            <a:br>
              <a:rPr lang="en-GB" altLang="en-US" sz="2800" dirty="0" smtClean="0">
                <a:latin typeface="Arial" charset="0"/>
                <a:cs typeface="Arial" charset="0"/>
              </a:rPr>
            </a:br>
            <a:r>
              <a:rPr lang="en-GB" sz="2800" i="1" dirty="0" smtClean="0">
                <a:solidFill>
                  <a:schemeClr val="tx1"/>
                </a:solidFill>
                <a:latin typeface="Arial" charset="0"/>
                <a:cs typeface="Arial" charset="0"/>
              </a:rPr>
              <a:t>Understanding Heritage in Practice</a:t>
            </a:r>
            <a:r>
              <a:rPr lang="en-GB" altLang="en-US" sz="2800" dirty="0" smtClean="0">
                <a:latin typeface="Arial" charset="0"/>
                <a:cs typeface="Arial" charset="0"/>
              </a:rPr>
              <a:t> </a:t>
            </a:r>
          </a:p>
        </p:txBody>
      </p:sp>
      <p:sp>
        <p:nvSpPr>
          <p:cNvPr id="27651" name="Content Placeholder 2"/>
          <p:cNvSpPr>
            <a:spLocks noGrp="1"/>
          </p:cNvSpPr>
          <p:nvPr>
            <p:ph idx="1"/>
          </p:nvPr>
        </p:nvSpPr>
        <p:spPr>
          <a:xfrm>
            <a:off x="1103313" y="2052918"/>
            <a:ext cx="6947612" cy="4195481"/>
          </a:xfrm>
        </p:spPr>
        <p:txBody>
          <a:bodyPr/>
          <a:lstStyle/>
          <a:p>
            <a:r>
              <a:rPr lang="en-GB" altLang="en-US" dirty="0" smtClean="0">
                <a:solidFill>
                  <a:schemeClr val="tx1"/>
                </a:solidFill>
                <a:latin typeface="Arial" charset="0"/>
                <a:cs typeface="Arial" charset="0"/>
              </a:rPr>
              <a:t>Trace the history of heritage (</a:t>
            </a:r>
            <a:r>
              <a:rPr lang="en-GB" altLang="en-US" dirty="0" smtClean="0">
                <a:solidFill>
                  <a:srgbClr val="FFC000"/>
                </a:solidFill>
                <a:latin typeface="Arial" charset="0"/>
                <a:cs typeface="Arial" charset="0"/>
              </a:rPr>
              <a:t>but there is no one history</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Interest in collecting, exploration and the application of scientific knowledge</a:t>
            </a:r>
          </a:p>
          <a:p>
            <a:pPr lvl="1"/>
            <a:r>
              <a:rPr lang="en-GB" altLang="en-US" dirty="0" smtClean="0">
                <a:solidFill>
                  <a:schemeClr val="tx1"/>
                </a:solidFill>
                <a:latin typeface="Arial" charset="0"/>
                <a:cs typeface="Arial" charset="0"/>
              </a:rPr>
              <a:t>Classification, categorisation and the order of things  </a:t>
            </a:r>
          </a:p>
          <a:p>
            <a:pPr lvl="1"/>
            <a:r>
              <a:rPr lang="en-GB" altLang="en-US" dirty="0" smtClean="0">
                <a:solidFill>
                  <a:schemeClr val="tx1"/>
                </a:solidFill>
                <a:latin typeface="Arial" charset="0"/>
                <a:cs typeface="Arial" charset="0"/>
              </a:rPr>
              <a:t>From private to state-supported (e.g. British Museum 1759)</a:t>
            </a:r>
          </a:p>
          <a:p>
            <a:pPr lvl="1"/>
            <a:r>
              <a:rPr lang="en-GB" altLang="en-US" dirty="0" smtClean="0">
                <a:solidFill>
                  <a:schemeClr val="tx1"/>
                </a:solidFill>
                <a:latin typeface="Arial" charset="0"/>
                <a:cs typeface="Arial" charset="0"/>
              </a:rPr>
              <a:t>During the Enlightenment period (later C.17 to early C.19) </a:t>
            </a:r>
          </a:p>
          <a:p>
            <a:r>
              <a:rPr lang="en-GB" altLang="en-US" dirty="0" smtClean="0">
                <a:solidFill>
                  <a:schemeClr val="tx1"/>
                </a:solidFill>
                <a:latin typeface="Arial" charset="0"/>
                <a:cs typeface="Arial" charset="0"/>
              </a:rPr>
              <a:t>Focus of monuments, material culture, the grand and the oldest </a:t>
            </a:r>
          </a:p>
          <a:p>
            <a:pPr lvl="1"/>
            <a:r>
              <a:rPr lang="en-GB" altLang="en-US" dirty="0" smtClean="0">
                <a:solidFill>
                  <a:schemeClr val="tx1"/>
                </a:solidFill>
                <a:latin typeface="Arial" charset="0"/>
                <a:cs typeface="Arial" charset="0"/>
              </a:rPr>
              <a:t> Civilisation, evolutionary (mid 18</a:t>
            </a:r>
            <a:r>
              <a:rPr lang="en-GB" altLang="en-US" baseline="30000" dirty="0" smtClean="0">
                <a:solidFill>
                  <a:schemeClr val="tx1"/>
                </a:solidFill>
                <a:latin typeface="Arial" charset="0"/>
                <a:cs typeface="Arial" charset="0"/>
              </a:rPr>
              <a:t>th</a:t>
            </a:r>
            <a:r>
              <a:rPr lang="en-GB" altLang="en-US" dirty="0" smtClean="0">
                <a:solidFill>
                  <a:schemeClr val="tx1"/>
                </a:solidFill>
                <a:latin typeface="Arial" charset="0"/>
                <a:cs typeface="Arial" charset="0"/>
              </a:rPr>
              <a:t>) </a:t>
            </a:r>
          </a:p>
          <a:p>
            <a:endParaRPr lang="en-GB" altLang="en-US" baseline="30000" dirty="0" smtClean="0">
              <a:solidFill>
                <a:schemeClr val="tx1"/>
              </a:solidFill>
              <a:latin typeface="Arial" charset="0"/>
              <a:cs typeface="Arial" charset="0"/>
            </a:endParaRPr>
          </a:p>
          <a:p>
            <a:endParaRPr lang="en-GB" altLang="en-US" baseline="30000" dirty="0" smtClean="0"/>
          </a:p>
          <a:p>
            <a:endParaRPr lang="en-GB" altLang="en-US" dirty="0" smtClean="0"/>
          </a:p>
        </p:txBody>
      </p:sp>
      <p:pic>
        <p:nvPicPr>
          <p:cNvPr id="4" name="Picture 3" descr="9780719081545.jpg"/>
          <p:cNvPicPr>
            <a:picLocks noChangeAspect="1"/>
          </p:cNvPicPr>
          <p:nvPr/>
        </p:nvPicPr>
        <p:blipFill>
          <a:blip r:embed="rId2"/>
          <a:stretch>
            <a:fillRect/>
          </a:stretch>
        </p:blipFill>
        <p:spPr>
          <a:xfrm>
            <a:off x="8169481" y="1397875"/>
            <a:ext cx="3854354" cy="501869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ungay-castle-is-a-registered.jpg"/>
          <p:cNvPicPr>
            <a:picLocks noChangeAspect="1"/>
          </p:cNvPicPr>
          <p:nvPr/>
        </p:nvPicPr>
        <p:blipFill>
          <a:blip r:embed="rId2"/>
          <a:stretch>
            <a:fillRect/>
          </a:stretch>
        </p:blipFill>
        <p:spPr>
          <a:xfrm>
            <a:off x="6326425" y="1376854"/>
            <a:ext cx="5721496" cy="4296323"/>
          </a:xfrm>
          <a:prstGeom prst="rect">
            <a:avLst/>
          </a:prstGeom>
        </p:spPr>
      </p:pic>
      <p:sp>
        <p:nvSpPr>
          <p:cNvPr id="28674" name="Title 1"/>
          <p:cNvSpPr>
            <a:spLocks noGrp="1"/>
          </p:cNvSpPr>
          <p:nvPr>
            <p:ph type="title"/>
          </p:nvPr>
        </p:nvSpPr>
        <p:spPr/>
        <p:txBody>
          <a:bodyPr/>
          <a:lstStyle/>
          <a:p>
            <a:r>
              <a:rPr lang="en-GB" altLang="en-US" sz="2800" b="1" smtClean="0">
                <a:latin typeface="Arial" charset="0"/>
                <a:cs typeface="Arial" charset="0"/>
              </a:rPr>
              <a:t>Professionalisation </a:t>
            </a:r>
          </a:p>
        </p:txBody>
      </p:sp>
      <p:sp>
        <p:nvSpPr>
          <p:cNvPr id="28675" name="Content Placeholder 2"/>
          <p:cNvSpPr>
            <a:spLocks noGrp="1"/>
          </p:cNvSpPr>
          <p:nvPr>
            <p:ph idx="1"/>
          </p:nvPr>
        </p:nvSpPr>
        <p:spPr>
          <a:xfrm>
            <a:off x="420141" y="1653525"/>
            <a:ext cx="5654838" cy="4195481"/>
          </a:xfrm>
        </p:spPr>
        <p:txBody>
          <a:bodyPr>
            <a:normAutofit lnSpcReduction="10000"/>
          </a:bodyPr>
          <a:lstStyle/>
          <a:p>
            <a:r>
              <a:rPr lang="en-GB" altLang="en-US" dirty="0" smtClean="0"/>
              <a:t> </a:t>
            </a:r>
            <a:r>
              <a:rPr lang="en-GB" altLang="en-US" dirty="0" smtClean="0">
                <a:solidFill>
                  <a:schemeClr val="tx1"/>
                </a:solidFill>
                <a:latin typeface="Arial" charset="0"/>
                <a:cs typeface="Arial" charset="0"/>
              </a:rPr>
              <a:t>Public institutions started to take the lead in mid 18</a:t>
            </a:r>
            <a:r>
              <a:rPr lang="en-GB" altLang="en-US" baseline="30000" dirty="0" smtClean="0">
                <a:solidFill>
                  <a:schemeClr val="tx1"/>
                </a:solidFill>
                <a:latin typeface="Arial" charset="0"/>
                <a:cs typeface="Arial" charset="0"/>
              </a:rPr>
              <a:t>th</a:t>
            </a:r>
            <a:r>
              <a:rPr lang="en-GB" altLang="en-US" dirty="0" smtClean="0">
                <a:solidFill>
                  <a:schemeClr val="tx1"/>
                </a:solidFill>
                <a:latin typeface="Arial" charset="0"/>
                <a:cs typeface="Arial" charset="0"/>
              </a:rPr>
              <a:t>  </a:t>
            </a:r>
          </a:p>
          <a:p>
            <a:pPr lvl="1"/>
            <a:r>
              <a:rPr lang="en-GB" altLang="en-US" dirty="0" smtClean="0">
                <a:solidFill>
                  <a:schemeClr val="tx1"/>
                </a:solidFill>
                <a:latin typeface="Arial" charset="0"/>
                <a:cs typeface="Arial" charset="0"/>
              </a:rPr>
              <a:t>Context of colonialism </a:t>
            </a:r>
          </a:p>
          <a:p>
            <a:r>
              <a:rPr lang="en-GB" altLang="en-US" dirty="0" smtClean="0">
                <a:solidFill>
                  <a:schemeClr val="tx1"/>
                </a:solidFill>
                <a:latin typeface="Arial" charset="0"/>
                <a:cs typeface="Arial" charset="0"/>
              </a:rPr>
              <a:t>Continuing focus on built heritage </a:t>
            </a:r>
          </a:p>
          <a:p>
            <a:pPr lvl="1"/>
            <a:r>
              <a:rPr lang="en-GB" altLang="en-US" dirty="0" smtClean="0">
                <a:solidFill>
                  <a:schemeClr val="tx1"/>
                </a:solidFill>
                <a:latin typeface="Arial" charset="0"/>
                <a:cs typeface="Arial" charset="0"/>
              </a:rPr>
              <a:t>1882, The First Ancient Monuments Act in the UK </a:t>
            </a:r>
          </a:p>
          <a:p>
            <a:pPr lvl="1"/>
            <a:r>
              <a:rPr lang="en-GB" altLang="en-US" dirty="0" smtClean="0">
                <a:solidFill>
                  <a:schemeClr val="tx1"/>
                </a:solidFill>
                <a:latin typeface="Arial" charset="0"/>
                <a:cs typeface="Arial" charset="0"/>
              </a:rPr>
              <a:t>Inspectors as part of the civil service</a:t>
            </a:r>
          </a:p>
          <a:p>
            <a:r>
              <a:rPr lang="en-GB" altLang="en-US" dirty="0" smtClean="0">
                <a:solidFill>
                  <a:schemeClr val="tx1"/>
                </a:solidFill>
                <a:latin typeface="Arial" charset="0"/>
                <a:cs typeface="Arial" charset="0"/>
              </a:rPr>
              <a:t>Natural Landscapes were considered later </a:t>
            </a:r>
          </a:p>
          <a:p>
            <a:pPr lvl="1"/>
            <a:r>
              <a:rPr lang="en-GB" altLang="en-US" dirty="0" smtClean="0">
                <a:solidFill>
                  <a:schemeClr val="tx1"/>
                </a:solidFill>
                <a:latin typeface="Arial" charset="0"/>
                <a:cs typeface="Arial" charset="0"/>
              </a:rPr>
              <a:t>The Nature Conservancy Council  -1949</a:t>
            </a:r>
          </a:p>
          <a:p>
            <a:pPr lvl="1"/>
            <a:r>
              <a:rPr lang="en-GB" altLang="en-US" dirty="0" smtClean="0">
                <a:solidFill>
                  <a:schemeClr val="tx1"/>
                </a:solidFill>
                <a:latin typeface="Arial" charset="0"/>
                <a:cs typeface="Arial" charset="0"/>
              </a:rPr>
              <a:t>Yellowstone - 1872</a:t>
            </a:r>
          </a:p>
          <a:p>
            <a:pPr lvl="1"/>
            <a:r>
              <a:rPr lang="en-GB" dirty="0" smtClean="0">
                <a:solidFill>
                  <a:schemeClr val="tx1"/>
                </a:solidFill>
                <a:latin typeface="Arial" pitchFamily="34" charset="0"/>
                <a:cs typeface="Arial" pitchFamily="34" charset="0"/>
              </a:rPr>
              <a:t>Peak District, Lake District, Snowdonia and Dartmoor - 1951</a:t>
            </a:r>
            <a:endParaRPr lang="en-GB" altLang="en-US" dirty="0" smtClean="0">
              <a:solidFill>
                <a:schemeClr val="tx1"/>
              </a:solidFill>
              <a:latin typeface="Arial" pitchFamily="34" charset="0"/>
              <a:cs typeface="Arial" pitchFamily="34" charset="0"/>
            </a:endParaRPr>
          </a:p>
          <a:p>
            <a:endParaRPr lang="en-GB" altLang="en-US" dirty="0" smtClean="0">
              <a:solidFill>
                <a:schemeClr val="tx1"/>
              </a:solidFill>
              <a:latin typeface="Arial" charset="0"/>
              <a:cs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sz="2800" b="1" smtClean="0">
                <a:latin typeface="Arial" charset="0"/>
                <a:cs typeface="Arial" charset="0"/>
              </a:rPr>
              <a:t>Post-War</a:t>
            </a:r>
          </a:p>
        </p:txBody>
      </p:sp>
      <p:sp>
        <p:nvSpPr>
          <p:cNvPr id="29699" name="Content Placeholder 2"/>
          <p:cNvSpPr>
            <a:spLocks noGrp="1"/>
          </p:cNvSpPr>
          <p:nvPr>
            <p:ph idx="1"/>
          </p:nvPr>
        </p:nvSpPr>
        <p:spPr>
          <a:xfrm>
            <a:off x="729156" y="2362200"/>
            <a:ext cx="10229889" cy="4495800"/>
          </a:xfrm>
        </p:spPr>
        <p:txBody>
          <a:bodyPr/>
          <a:lstStyle/>
          <a:p>
            <a:r>
              <a:rPr lang="en-GB" altLang="en-US" dirty="0" smtClean="0">
                <a:solidFill>
                  <a:schemeClr val="tx1"/>
                </a:solidFill>
                <a:latin typeface="Arial" charset="0"/>
                <a:cs typeface="Arial" charset="0"/>
              </a:rPr>
              <a:t>Globalised listing and categorisation </a:t>
            </a:r>
          </a:p>
          <a:p>
            <a:r>
              <a:rPr lang="en-GB" altLang="en-US" b="1" dirty="0" smtClean="0">
                <a:solidFill>
                  <a:schemeClr val="tx1"/>
                </a:solidFill>
                <a:latin typeface="Arial" charset="0"/>
                <a:cs typeface="Arial" charset="0"/>
              </a:rPr>
              <a:t>UNESCO</a:t>
            </a:r>
            <a:r>
              <a:rPr lang="en-GB" altLang="en-US" dirty="0" smtClean="0">
                <a:solidFill>
                  <a:schemeClr val="tx1"/>
                </a:solidFill>
                <a:latin typeface="Arial" charset="0"/>
                <a:cs typeface="Arial" charset="0"/>
              </a:rPr>
              <a:t> </a:t>
            </a:r>
            <a:r>
              <a:rPr lang="en-GB" altLang="en-US" sz="1600" dirty="0" smtClean="0">
                <a:solidFill>
                  <a:schemeClr val="tx1"/>
                </a:solidFill>
                <a:latin typeface="Arial" pitchFamily="34" charset="0"/>
                <a:cs typeface="Arial" pitchFamily="34" charset="0"/>
              </a:rPr>
              <a:t>(</a:t>
            </a:r>
            <a:r>
              <a:rPr lang="en-GB" sz="1600" dirty="0" smtClean="0">
                <a:solidFill>
                  <a:schemeClr val="tx1"/>
                </a:solidFill>
                <a:latin typeface="Arial" pitchFamily="34" charset="0"/>
                <a:cs typeface="Arial" pitchFamily="34" charset="0"/>
              </a:rPr>
              <a:t>United Nations Educational, Scientific and Cultural Organization )</a:t>
            </a:r>
            <a:endParaRPr lang="en-GB" altLang="en-US" sz="1600" dirty="0" smtClean="0">
              <a:solidFill>
                <a:schemeClr val="tx1"/>
              </a:solidFill>
              <a:latin typeface="Arial" pitchFamily="34" charset="0"/>
              <a:cs typeface="Arial" pitchFamily="34" charset="0"/>
            </a:endParaRPr>
          </a:p>
          <a:p>
            <a:pPr lvl="1"/>
            <a:r>
              <a:rPr lang="en-GB" altLang="en-US" dirty="0" smtClean="0">
                <a:solidFill>
                  <a:schemeClr val="tx1"/>
                </a:solidFill>
                <a:latin typeface="Arial" charset="0"/>
                <a:cs typeface="Arial" charset="0"/>
              </a:rPr>
              <a:t>Global heritage frameworks</a:t>
            </a:r>
          </a:p>
          <a:p>
            <a:pPr lvl="1"/>
            <a:r>
              <a:rPr lang="en-GB" altLang="en-US" dirty="0" smtClean="0">
                <a:solidFill>
                  <a:schemeClr val="tx1"/>
                </a:solidFill>
                <a:latin typeface="Arial" charset="0"/>
                <a:cs typeface="Arial" charset="0"/>
              </a:rPr>
              <a:t>Do not have the force of national law</a:t>
            </a:r>
          </a:p>
          <a:p>
            <a:pPr lvl="1"/>
            <a:r>
              <a:rPr lang="en-GB" altLang="en-US" dirty="0" smtClean="0">
                <a:solidFill>
                  <a:schemeClr val="tx1"/>
                </a:solidFill>
                <a:latin typeface="Arial" charset="0"/>
                <a:cs typeface="Arial" charset="0"/>
              </a:rPr>
              <a:t>Member states subscribe and sign up </a:t>
            </a:r>
          </a:p>
          <a:p>
            <a:pPr lvl="1"/>
            <a:endParaRPr lang="en-GB" altLang="en-US" dirty="0" smtClean="0">
              <a:solidFill>
                <a:schemeClr val="tx1"/>
              </a:solidFill>
              <a:latin typeface="Arial" charset="0"/>
              <a:cs typeface="Arial" charset="0"/>
            </a:endParaRPr>
          </a:p>
          <a:p>
            <a:r>
              <a:rPr lang="en-GB" altLang="en-US" dirty="0" smtClean="0">
                <a:solidFill>
                  <a:schemeClr val="tx1"/>
                </a:solidFill>
                <a:latin typeface="Arial" charset="0"/>
                <a:cs typeface="Arial" charset="0"/>
              </a:rPr>
              <a:t>Expansion of bodies and agreements </a:t>
            </a:r>
          </a:p>
          <a:p>
            <a:pPr lvl="1"/>
            <a:r>
              <a:rPr lang="en-GB" altLang="en-US" b="1" dirty="0" smtClean="0">
                <a:solidFill>
                  <a:schemeClr val="tx1"/>
                </a:solidFill>
                <a:latin typeface="Arial" charset="0"/>
                <a:cs typeface="Arial" charset="0"/>
              </a:rPr>
              <a:t>UNESCO 1972 </a:t>
            </a:r>
            <a:r>
              <a:rPr lang="en-GB" altLang="en-US" dirty="0" smtClean="0">
                <a:solidFill>
                  <a:schemeClr val="tx1"/>
                </a:solidFill>
                <a:latin typeface="Arial" charset="0"/>
                <a:cs typeface="Arial" charset="0"/>
              </a:rPr>
              <a:t>– Convention Concerning the Protection of the World Cultural and Natural Heritage (1975) </a:t>
            </a:r>
          </a:p>
          <a:p>
            <a:pPr lvl="1"/>
            <a:r>
              <a:rPr lang="en-GB" altLang="en-US" b="1" dirty="0" smtClean="0">
                <a:solidFill>
                  <a:schemeClr val="tx1"/>
                </a:solidFill>
                <a:latin typeface="Arial" charset="0"/>
                <a:cs typeface="Arial" charset="0"/>
              </a:rPr>
              <a:t>UNESCO 2003 </a:t>
            </a:r>
            <a:r>
              <a:rPr lang="en-GB" altLang="en-US" dirty="0" smtClean="0">
                <a:solidFill>
                  <a:schemeClr val="tx1"/>
                </a:solidFill>
                <a:latin typeface="Arial" charset="0"/>
                <a:cs typeface="Arial" charset="0"/>
              </a:rPr>
              <a:t>– Convention for the Safeguarding of Intangible Cultural Heritage </a:t>
            </a:r>
          </a:p>
        </p:txBody>
      </p:sp>
      <p:pic>
        <p:nvPicPr>
          <p:cNvPr id="4" name="Picture 3" descr="unesco.jpg"/>
          <p:cNvPicPr>
            <a:picLocks noChangeAspect="1"/>
          </p:cNvPicPr>
          <p:nvPr/>
        </p:nvPicPr>
        <p:blipFill>
          <a:blip r:embed="rId2" cstate="print"/>
          <a:stretch>
            <a:fillRect/>
          </a:stretch>
        </p:blipFill>
        <p:spPr>
          <a:xfrm>
            <a:off x="8793892" y="2367455"/>
            <a:ext cx="2976893" cy="1695636"/>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sz="2800" b="1" smtClean="0">
                <a:latin typeface="Arial" charset="0"/>
                <a:cs typeface="Arial" charset="0"/>
              </a:rPr>
              <a:t>History and Heritage</a:t>
            </a:r>
          </a:p>
        </p:txBody>
      </p:sp>
      <p:sp>
        <p:nvSpPr>
          <p:cNvPr id="30723" name="Content Placeholder 2"/>
          <p:cNvSpPr>
            <a:spLocks noGrp="1"/>
          </p:cNvSpPr>
          <p:nvPr>
            <p:ph idx="1"/>
          </p:nvPr>
        </p:nvSpPr>
        <p:spPr>
          <a:xfrm>
            <a:off x="1103313" y="2052918"/>
            <a:ext cx="6148826" cy="4195481"/>
          </a:xfrm>
        </p:spPr>
        <p:txBody>
          <a:bodyPr/>
          <a:lstStyle/>
          <a:p>
            <a:r>
              <a:rPr lang="en-GB" altLang="en-US" dirty="0" smtClean="0">
                <a:solidFill>
                  <a:schemeClr val="tx1"/>
                </a:solidFill>
                <a:latin typeface="Arial" charset="0"/>
                <a:cs typeface="Arial" charset="0"/>
              </a:rPr>
              <a:t>For </a:t>
            </a:r>
            <a:r>
              <a:rPr lang="en-GB" altLang="en-US" b="1" dirty="0" smtClean="0">
                <a:solidFill>
                  <a:schemeClr val="tx1"/>
                </a:solidFill>
                <a:latin typeface="Arial" charset="0"/>
                <a:cs typeface="Arial" charset="0"/>
              </a:rPr>
              <a:t>David </a:t>
            </a:r>
            <a:r>
              <a:rPr lang="en-GB" altLang="en-US" b="1" dirty="0" err="1" smtClean="0">
                <a:solidFill>
                  <a:schemeClr val="tx1"/>
                </a:solidFill>
                <a:latin typeface="Arial" charset="0"/>
                <a:cs typeface="Arial" charset="0"/>
              </a:rPr>
              <a:t>Lowenth</a:t>
            </a:r>
            <a:r>
              <a:rPr lang="en-GB" altLang="en-US" dirty="0" err="1" smtClean="0">
                <a:solidFill>
                  <a:schemeClr val="tx1"/>
                </a:solidFill>
                <a:latin typeface="Arial" charset="0"/>
                <a:cs typeface="Arial" charset="0"/>
              </a:rPr>
              <a:t>al</a:t>
            </a:r>
            <a:r>
              <a:rPr lang="en-GB" altLang="en-US" dirty="0" smtClean="0">
                <a:solidFill>
                  <a:schemeClr val="tx1"/>
                </a:solidFill>
                <a:latin typeface="Arial" charset="0"/>
                <a:cs typeface="Arial" charset="0"/>
              </a:rPr>
              <a:t> (1998 </a:t>
            </a:r>
            <a:r>
              <a:rPr lang="en-GB" i="1" dirty="0" smtClean="0">
                <a:solidFill>
                  <a:schemeClr val="tx1"/>
                </a:solidFill>
                <a:latin typeface="Arial" charset="0"/>
                <a:cs typeface="Arial" charset="0"/>
              </a:rPr>
              <a:t>The Heritage Crusade and the Spoils of History) </a:t>
            </a:r>
            <a:r>
              <a:rPr lang="en-GB" altLang="en-US" dirty="0" smtClean="0">
                <a:solidFill>
                  <a:schemeClr val="tx1"/>
                </a:solidFill>
                <a:latin typeface="Arial" charset="0"/>
                <a:cs typeface="Arial" charset="0"/>
              </a:rPr>
              <a:t>there is a clear distinction </a:t>
            </a:r>
          </a:p>
          <a:p>
            <a:r>
              <a:rPr lang="en-GB" altLang="en-US" dirty="0" smtClean="0">
                <a:solidFill>
                  <a:schemeClr val="tx1"/>
                </a:solidFill>
                <a:latin typeface="Arial" charset="0"/>
                <a:cs typeface="Arial" charset="0"/>
              </a:rPr>
              <a:t>Heritage is a celebration of the past</a:t>
            </a:r>
          </a:p>
          <a:p>
            <a:r>
              <a:rPr lang="en-GB" altLang="en-US" dirty="0" smtClean="0">
                <a:solidFill>
                  <a:schemeClr val="tx1"/>
                </a:solidFill>
                <a:latin typeface="Arial" charset="0"/>
                <a:cs typeface="Arial" charset="0"/>
              </a:rPr>
              <a:t>History is an inquiry into it</a:t>
            </a:r>
          </a:p>
          <a:p>
            <a:r>
              <a:rPr lang="en-GB" altLang="en-US" dirty="0" smtClean="0">
                <a:solidFill>
                  <a:schemeClr val="tx1"/>
                </a:solidFill>
                <a:latin typeface="Arial" charset="0"/>
                <a:cs typeface="Arial" charset="0"/>
              </a:rPr>
              <a:t>A faith in the past, tailored to the circumstances of the present</a:t>
            </a:r>
          </a:p>
          <a:p>
            <a:r>
              <a:rPr lang="en-GB" altLang="en-US" dirty="0" smtClean="0">
                <a:solidFill>
                  <a:schemeClr val="tx1"/>
                </a:solidFill>
                <a:latin typeface="Arial" charset="0"/>
                <a:cs typeface="Arial" charset="0"/>
              </a:rPr>
              <a:t>Heritage is created through its categorisation                      (</a:t>
            </a:r>
            <a:r>
              <a:rPr lang="en-GB" altLang="en-US" b="1" dirty="0" smtClean="0">
                <a:solidFill>
                  <a:schemeClr val="tx1"/>
                </a:solidFill>
                <a:latin typeface="Arial" charset="0"/>
                <a:cs typeface="Arial" charset="0"/>
              </a:rPr>
              <a:t>John Carmen </a:t>
            </a:r>
            <a:r>
              <a:rPr lang="en-GB" altLang="en-US" dirty="0" smtClean="0">
                <a:solidFill>
                  <a:schemeClr val="tx1"/>
                </a:solidFill>
                <a:latin typeface="Arial" charset="0"/>
                <a:cs typeface="Arial" charset="0"/>
              </a:rPr>
              <a:t>2002 </a:t>
            </a:r>
            <a:r>
              <a:rPr lang="en-GB" i="1" dirty="0" smtClean="0">
                <a:solidFill>
                  <a:schemeClr val="tx1"/>
                </a:solidFill>
                <a:latin typeface="Arial" charset="0"/>
                <a:cs typeface="Arial" charset="0"/>
              </a:rPr>
              <a:t>Archaeology and Heritage: an introduction</a:t>
            </a:r>
            <a:r>
              <a:rPr lang="en-GB" altLang="en-US" dirty="0" smtClean="0">
                <a:solidFill>
                  <a:schemeClr val="tx1"/>
                </a:solidFill>
                <a:latin typeface="Arial" charset="0"/>
                <a:cs typeface="Arial" charset="0"/>
              </a:rPr>
              <a:t>)</a:t>
            </a:r>
          </a:p>
        </p:txBody>
      </p:sp>
      <p:pic>
        <p:nvPicPr>
          <p:cNvPr id="4" name="Picture 3" descr="71jbz1Ih3OL.jpg"/>
          <p:cNvPicPr>
            <a:picLocks noChangeAspect="1"/>
          </p:cNvPicPr>
          <p:nvPr/>
        </p:nvPicPr>
        <p:blipFill>
          <a:blip r:embed="rId2"/>
          <a:stretch>
            <a:fillRect/>
          </a:stretch>
        </p:blipFill>
        <p:spPr>
          <a:xfrm>
            <a:off x="8124497" y="774607"/>
            <a:ext cx="3804745" cy="570502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4"/>
          <p:cNvSpPr>
            <a:spLocks noGrp="1"/>
          </p:cNvSpPr>
          <p:nvPr>
            <p:ph type="title"/>
          </p:nvPr>
        </p:nvSpPr>
        <p:spPr/>
        <p:txBody>
          <a:bodyPr/>
          <a:lstStyle/>
          <a:p>
            <a:r>
              <a:rPr lang="en-GB" altLang="en-US" sz="2800" b="1" smtClean="0">
                <a:latin typeface="Arial" charset="0"/>
                <a:cs typeface="Arial" charset="0"/>
              </a:rPr>
              <a:t>Does Heritage Exist?</a:t>
            </a:r>
          </a:p>
        </p:txBody>
      </p:sp>
      <p:sp>
        <p:nvSpPr>
          <p:cNvPr id="31747" name="Content Placeholder 5"/>
          <p:cNvSpPr>
            <a:spLocks noGrp="1"/>
          </p:cNvSpPr>
          <p:nvPr>
            <p:ph idx="1"/>
          </p:nvPr>
        </p:nvSpPr>
        <p:spPr>
          <a:xfrm>
            <a:off x="1117601" y="2438400"/>
            <a:ext cx="6134537" cy="3822700"/>
          </a:xfrm>
        </p:spPr>
        <p:txBody>
          <a:bodyPr/>
          <a:lstStyle/>
          <a:p>
            <a:r>
              <a:rPr lang="en-GB" altLang="en-US" dirty="0" smtClean="0">
                <a:solidFill>
                  <a:schemeClr val="tx1"/>
                </a:solidFill>
                <a:latin typeface="Arial" charset="0"/>
                <a:cs typeface="Arial" charset="0"/>
              </a:rPr>
              <a:t>There really is not such thing as heritage (</a:t>
            </a:r>
            <a:r>
              <a:rPr lang="en-GB" b="1" dirty="0" err="1" smtClean="0">
                <a:solidFill>
                  <a:schemeClr val="tx1"/>
                </a:solidFill>
                <a:latin typeface="Arial" pitchFamily="34" charset="0"/>
                <a:cs typeface="Arial" pitchFamily="34" charset="0"/>
              </a:rPr>
              <a:t>Laurajane</a:t>
            </a:r>
            <a:r>
              <a:rPr lang="en-GB" b="1" dirty="0" smtClean="0">
                <a:solidFill>
                  <a:schemeClr val="tx1"/>
                </a:solidFill>
                <a:latin typeface="Arial" pitchFamily="34" charset="0"/>
                <a:cs typeface="Arial" pitchFamily="34" charset="0"/>
              </a:rPr>
              <a:t> </a:t>
            </a:r>
            <a:r>
              <a:rPr lang="en-GB" altLang="en-US" b="1" dirty="0" smtClean="0">
                <a:solidFill>
                  <a:schemeClr val="tx1"/>
                </a:solidFill>
                <a:latin typeface="Arial" charset="0"/>
                <a:cs typeface="Arial" charset="0"/>
              </a:rPr>
              <a:t>Smith </a:t>
            </a:r>
            <a:r>
              <a:rPr lang="en-GB" altLang="en-US" dirty="0" smtClean="0">
                <a:solidFill>
                  <a:schemeClr val="tx1"/>
                </a:solidFill>
                <a:latin typeface="Arial" charset="0"/>
                <a:cs typeface="Arial" charset="0"/>
              </a:rPr>
              <a:t>2006  </a:t>
            </a:r>
            <a:r>
              <a:rPr lang="en-GB" altLang="en-US" i="1" dirty="0" smtClean="0">
                <a:solidFill>
                  <a:schemeClr val="tx1"/>
                </a:solidFill>
                <a:latin typeface="Arial" charset="0"/>
                <a:cs typeface="Arial" charset="0"/>
              </a:rPr>
              <a:t>Uses of Heritage</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It’s not self-defining </a:t>
            </a:r>
          </a:p>
          <a:p>
            <a:r>
              <a:rPr lang="en-GB" altLang="en-US" dirty="0" smtClean="0">
                <a:solidFill>
                  <a:schemeClr val="tx1"/>
                </a:solidFill>
                <a:latin typeface="Arial" charset="0"/>
                <a:cs typeface="Arial" charset="0"/>
              </a:rPr>
              <a:t>Objects, practices </a:t>
            </a:r>
            <a:r>
              <a:rPr lang="en-GB" altLang="en-US" dirty="0" err="1" smtClean="0">
                <a:solidFill>
                  <a:schemeClr val="tx1"/>
                </a:solidFill>
                <a:latin typeface="Arial" charset="0"/>
                <a:cs typeface="Arial" charset="0"/>
              </a:rPr>
              <a:t>e.t.c</a:t>
            </a:r>
            <a:r>
              <a:rPr lang="en-GB" altLang="en-US" dirty="0" smtClean="0">
                <a:solidFill>
                  <a:schemeClr val="tx1"/>
                </a:solidFill>
                <a:latin typeface="Arial" charset="0"/>
                <a:cs typeface="Arial" charset="0"/>
              </a:rPr>
              <a:t> do not have an intrinsic value that is uncovered </a:t>
            </a:r>
          </a:p>
          <a:p>
            <a:r>
              <a:rPr lang="en-GB" altLang="en-US" dirty="0" smtClean="0">
                <a:solidFill>
                  <a:schemeClr val="tx1"/>
                </a:solidFill>
                <a:latin typeface="Arial" charset="0"/>
                <a:cs typeface="Arial" charset="0"/>
              </a:rPr>
              <a:t>Value is attributed to an object, practice, place </a:t>
            </a:r>
            <a:r>
              <a:rPr lang="en-GB" altLang="en-US" dirty="0" err="1" smtClean="0">
                <a:solidFill>
                  <a:schemeClr val="tx1"/>
                </a:solidFill>
                <a:latin typeface="Arial" charset="0"/>
                <a:cs typeface="Arial" charset="0"/>
              </a:rPr>
              <a:t>e.t.c</a:t>
            </a:r>
            <a:endParaRPr lang="en-GB" altLang="en-US" dirty="0" smtClean="0">
              <a:solidFill>
                <a:schemeClr val="tx1"/>
              </a:solidFill>
              <a:latin typeface="Arial" charset="0"/>
              <a:cs typeface="Arial" charset="0"/>
            </a:endParaRPr>
          </a:p>
          <a:p>
            <a:r>
              <a:rPr lang="en-GB" altLang="en-US" dirty="0" smtClean="0">
                <a:solidFill>
                  <a:schemeClr val="tx1"/>
                </a:solidFill>
                <a:latin typeface="Arial" charset="0"/>
                <a:cs typeface="Arial" charset="0"/>
              </a:rPr>
              <a:t>By a particular people, at a particular time, for particular reasons</a:t>
            </a:r>
          </a:p>
          <a:p>
            <a:r>
              <a:rPr lang="en-GB" altLang="en-US" dirty="0" smtClean="0">
                <a:solidFill>
                  <a:schemeClr val="tx1"/>
                </a:solidFill>
                <a:latin typeface="Arial" charset="0"/>
                <a:cs typeface="Arial" charset="0"/>
              </a:rPr>
              <a:t>Heritage is not inherent</a:t>
            </a:r>
          </a:p>
        </p:txBody>
      </p:sp>
      <p:pic>
        <p:nvPicPr>
          <p:cNvPr id="4" name="Picture 3" descr="Laurajane Smith.jpg"/>
          <p:cNvPicPr>
            <a:picLocks noChangeAspect="1"/>
          </p:cNvPicPr>
          <p:nvPr/>
        </p:nvPicPr>
        <p:blipFill>
          <a:blip r:embed="rId2"/>
          <a:stretch>
            <a:fillRect/>
          </a:stretch>
        </p:blipFill>
        <p:spPr>
          <a:xfrm>
            <a:off x="8363605" y="1219199"/>
            <a:ext cx="3347545" cy="3347545"/>
          </a:xfrm>
          <a:prstGeom prst="rect">
            <a:avLst/>
          </a:prstGeom>
        </p:spPr>
      </p:pic>
      <p:pic>
        <p:nvPicPr>
          <p:cNvPr id="5" name="Picture 4" descr="auction.png"/>
          <p:cNvPicPr>
            <a:picLocks noChangeAspect="1"/>
          </p:cNvPicPr>
          <p:nvPr/>
        </p:nvPicPr>
        <p:blipFill>
          <a:blip r:embed="rId3"/>
          <a:stretch>
            <a:fillRect/>
          </a:stretch>
        </p:blipFill>
        <p:spPr>
          <a:xfrm>
            <a:off x="7998371" y="4870916"/>
            <a:ext cx="3977181" cy="1708232"/>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580914" y="495748"/>
            <a:ext cx="4464422" cy="1295400"/>
          </a:xfrm>
        </p:spPr>
        <p:txBody>
          <a:bodyPr/>
          <a:lstStyle/>
          <a:p>
            <a:r>
              <a:rPr lang="en-GB" altLang="en-US" sz="2800" b="1" dirty="0" smtClean="0">
                <a:latin typeface="Arial" charset="0"/>
                <a:cs typeface="Arial" charset="0"/>
              </a:rPr>
              <a:t>David </a:t>
            </a:r>
            <a:r>
              <a:rPr lang="en-GB" altLang="en-US" sz="2800" b="1" dirty="0" err="1" smtClean="0">
                <a:latin typeface="Arial" charset="0"/>
                <a:cs typeface="Arial" charset="0"/>
              </a:rPr>
              <a:t>Lowenthal</a:t>
            </a:r>
            <a:r>
              <a:rPr lang="en-GB" altLang="en-US" sz="2800" b="1" dirty="0" smtClean="0">
                <a:latin typeface="Arial" charset="0"/>
                <a:cs typeface="Arial" charset="0"/>
              </a:rPr>
              <a:t> (1998) </a:t>
            </a:r>
            <a:br>
              <a:rPr lang="en-GB" altLang="en-US" sz="2800" b="1" dirty="0" smtClean="0">
                <a:latin typeface="Arial" charset="0"/>
                <a:cs typeface="Arial" charset="0"/>
              </a:rPr>
            </a:br>
            <a:r>
              <a:rPr lang="en-GB" altLang="en-US" sz="2800" b="1" i="1" dirty="0" smtClean="0">
                <a:solidFill>
                  <a:schemeClr val="tx1"/>
                </a:solidFill>
                <a:latin typeface="Arial" charset="0"/>
                <a:cs typeface="Arial" charset="0"/>
              </a:rPr>
              <a:t>The Heritage Crusade</a:t>
            </a:r>
          </a:p>
        </p:txBody>
      </p:sp>
      <p:sp>
        <p:nvSpPr>
          <p:cNvPr id="32771" name="Content Placeholder 2"/>
          <p:cNvSpPr>
            <a:spLocks noGrp="1"/>
          </p:cNvSpPr>
          <p:nvPr>
            <p:ph idx="1"/>
          </p:nvPr>
        </p:nvSpPr>
        <p:spPr>
          <a:xfrm>
            <a:off x="1103313" y="2052918"/>
            <a:ext cx="5108302" cy="4195481"/>
          </a:xfrm>
        </p:spPr>
        <p:txBody>
          <a:bodyPr>
            <a:normAutofit lnSpcReduction="10000"/>
          </a:bodyPr>
          <a:lstStyle/>
          <a:p>
            <a:r>
              <a:rPr lang="en-GB" altLang="en-US" dirty="0" smtClean="0">
                <a:solidFill>
                  <a:schemeClr val="tx1"/>
                </a:solidFill>
                <a:latin typeface="Arial" charset="0"/>
                <a:cs typeface="Arial" charset="0"/>
              </a:rPr>
              <a:t>Expansion of ‘heritage’ </a:t>
            </a:r>
          </a:p>
          <a:p>
            <a:r>
              <a:rPr lang="en-GB" altLang="en-US" dirty="0" smtClean="0">
                <a:solidFill>
                  <a:schemeClr val="tx1"/>
                </a:solidFill>
                <a:latin typeface="Arial" charset="0"/>
                <a:cs typeface="Arial" charset="0"/>
              </a:rPr>
              <a:t>In scope </a:t>
            </a:r>
          </a:p>
          <a:p>
            <a:pPr lvl="1"/>
            <a:r>
              <a:rPr lang="en-GB" altLang="en-US" sz="2000" dirty="0" smtClean="0">
                <a:solidFill>
                  <a:schemeClr val="tx1"/>
                </a:solidFill>
                <a:latin typeface="Arial" charset="0"/>
                <a:cs typeface="Arial" charset="0"/>
              </a:rPr>
              <a:t>Popular heritage </a:t>
            </a:r>
          </a:p>
          <a:p>
            <a:pPr lvl="2"/>
            <a:r>
              <a:rPr lang="en-GB" altLang="en-US" sz="2000" dirty="0" smtClean="0">
                <a:solidFill>
                  <a:schemeClr val="tx1"/>
                </a:solidFill>
                <a:latin typeface="Arial" charset="0"/>
                <a:cs typeface="Arial" charset="0"/>
              </a:rPr>
              <a:t>‘Touts the typical and evokes the vernacular’ (p. 14)</a:t>
            </a:r>
          </a:p>
          <a:p>
            <a:pPr lvl="1"/>
            <a:r>
              <a:rPr lang="en-GB" altLang="en-US" sz="2000" dirty="0" smtClean="0">
                <a:solidFill>
                  <a:schemeClr val="tx1"/>
                </a:solidFill>
                <a:latin typeface="Arial" charset="0"/>
                <a:cs typeface="Arial" charset="0"/>
              </a:rPr>
              <a:t>In Time </a:t>
            </a:r>
          </a:p>
          <a:p>
            <a:pPr lvl="2"/>
            <a:r>
              <a:rPr lang="en-GB" altLang="en-US" sz="2000" dirty="0" smtClean="0">
                <a:solidFill>
                  <a:schemeClr val="tx1"/>
                </a:solidFill>
                <a:latin typeface="Arial" charset="0"/>
                <a:cs typeface="Arial" charset="0"/>
              </a:rPr>
              <a:t>No longer defined to the distant past </a:t>
            </a:r>
          </a:p>
          <a:p>
            <a:pPr lvl="2"/>
            <a:r>
              <a:rPr lang="en-GB" altLang="en-US" sz="2000" dirty="0" smtClean="0">
                <a:solidFill>
                  <a:schemeClr val="tx1"/>
                </a:solidFill>
                <a:latin typeface="Arial" charset="0"/>
                <a:cs typeface="Arial" charset="0"/>
              </a:rPr>
              <a:t>‘Spreads to yesterday’ (p. 17)</a:t>
            </a:r>
          </a:p>
          <a:p>
            <a:r>
              <a:rPr lang="en-GB" altLang="en-US" dirty="0" smtClean="0">
                <a:solidFill>
                  <a:schemeClr val="tx1"/>
                </a:solidFill>
                <a:latin typeface="Arial" charset="0"/>
                <a:cs typeface="Arial" charset="0"/>
              </a:rPr>
              <a:t>Points to heritage as a new phenomenon</a:t>
            </a:r>
          </a:p>
        </p:txBody>
      </p:sp>
      <p:pic>
        <p:nvPicPr>
          <p:cNvPr id="5" name="Picture 4" descr="David Lowenthal.jpg"/>
          <p:cNvPicPr>
            <a:picLocks noChangeAspect="1"/>
          </p:cNvPicPr>
          <p:nvPr/>
        </p:nvPicPr>
        <p:blipFill>
          <a:blip r:embed="rId2"/>
          <a:stretch>
            <a:fillRect/>
          </a:stretch>
        </p:blipFill>
        <p:spPr>
          <a:xfrm>
            <a:off x="6936828" y="682516"/>
            <a:ext cx="5067956" cy="3164270"/>
          </a:xfrm>
          <a:prstGeom prst="rect">
            <a:avLst/>
          </a:prstGeom>
        </p:spPr>
      </p:pic>
      <p:pic>
        <p:nvPicPr>
          <p:cNvPr id="6" name="Picture 5" descr="Taj-Mahal.jpg"/>
          <p:cNvPicPr>
            <a:picLocks noChangeAspect="1"/>
          </p:cNvPicPr>
          <p:nvPr/>
        </p:nvPicPr>
        <p:blipFill>
          <a:blip r:embed="rId3"/>
          <a:stretch>
            <a:fillRect/>
          </a:stretch>
        </p:blipFill>
        <p:spPr>
          <a:xfrm>
            <a:off x="7546428" y="3972910"/>
            <a:ext cx="3930870" cy="2719387"/>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sz="2800" b="1" smtClean="0">
                <a:latin typeface="Arial" charset="0"/>
                <a:cs typeface="Arial" charset="0"/>
              </a:rPr>
              <a:t>What lies behind this expansion? </a:t>
            </a:r>
          </a:p>
        </p:txBody>
      </p:sp>
      <p:sp>
        <p:nvSpPr>
          <p:cNvPr id="33795" name="Content Placeholder 2"/>
          <p:cNvSpPr>
            <a:spLocks noGrp="1"/>
          </p:cNvSpPr>
          <p:nvPr>
            <p:ph idx="1"/>
          </p:nvPr>
        </p:nvSpPr>
        <p:spPr/>
        <p:txBody>
          <a:bodyPr/>
          <a:lstStyle/>
          <a:p>
            <a:r>
              <a:rPr lang="en-GB" altLang="en-US" dirty="0" smtClean="0">
                <a:solidFill>
                  <a:schemeClr val="tx1"/>
                </a:solidFill>
                <a:latin typeface="Arial" charset="0"/>
                <a:cs typeface="Arial" charset="0"/>
              </a:rPr>
              <a:t>Pace of change / globalisation </a:t>
            </a:r>
          </a:p>
          <a:p>
            <a:r>
              <a:rPr lang="en-GB" altLang="en-US" dirty="0" smtClean="0">
                <a:solidFill>
                  <a:schemeClr val="tx1"/>
                </a:solidFill>
                <a:latin typeface="Arial" charset="0"/>
                <a:cs typeface="Arial" charset="0"/>
              </a:rPr>
              <a:t> Disjuncture and rootedness</a:t>
            </a:r>
          </a:p>
          <a:p>
            <a:pPr lvl="1"/>
            <a:r>
              <a:rPr lang="en-GB" altLang="en-US" dirty="0" smtClean="0">
                <a:solidFill>
                  <a:schemeClr val="tx1"/>
                </a:solidFill>
                <a:latin typeface="Arial" charset="0"/>
                <a:cs typeface="Arial" charset="0"/>
              </a:rPr>
              <a:t>Changes in community, senses of identity, migration  </a:t>
            </a:r>
          </a:p>
          <a:p>
            <a:r>
              <a:rPr lang="en-GB" altLang="en-US" dirty="0" smtClean="0">
                <a:solidFill>
                  <a:schemeClr val="tx1"/>
                </a:solidFill>
                <a:latin typeface="Arial" charset="0"/>
                <a:cs typeface="Arial" charset="0"/>
              </a:rPr>
              <a:t>Led by market forces </a:t>
            </a:r>
          </a:p>
          <a:p>
            <a:pPr lvl="1"/>
            <a:r>
              <a:rPr lang="en-GB" altLang="en-US" dirty="0" smtClean="0">
                <a:solidFill>
                  <a:schemeClr val="tx1"/>
                </a:solidFill>
                <a:latin typeface="Arial" charset="0"/>
                <a:cs typeface="Arial" charset="0"/>
              </a:rPr>
              <a:t>Everything becomes disposable and rapidly </a:t>
            </a:r>
            <a:r>
              <a:rPr lang="en-GB" altLang="en-US" dirty="0" err="1" smtClean="0">
                <a:solidFill>
                  <a:schemeClr val="tx1"/>
                </a:solidFill>
                <a:latin typeface="Arial" charset="0"/>
                <a:cs typeface="Arial" charset="0"/>
              </a:rPr>
              <a:t>obselete</a:t>
            </a:r>
            <a:endParaRPr lang="en-GB" altLang="en-US" dirty="0" smtClean="0">
              <a:solidFill>
                <a:schemeClr val="tx1"/>
              </a:solidFill>
              <a:latin typeface="Arial" charset="0"/>
              <a:cs typeface="Arial" charset="0"/>
            </a:endParaRPr>
          </a:p>
          <a:p>
            <a:r>
              <a:rPr lang="en-GB" altLang="en-US" dirty="0" smtClean="0">
                <a:solidFill>
                  <a:schemeClr val="tx1"/>
                </a:solidFill>
                <a:latin typeface="Arial" charset="0"/>
                <a:cs typeface="Arial" charset="0"/>
              </a:rPr>
              <a:t>Creates a nostalgia and a fear of loss</a:t>
            </a:r>
          </a:p>
          <a:p>
            <a:pPr lvl="1"/>
            <a:r>
              <a:rPr lang="en-GB" altLang="en-US" dirty="0" smtClean="0">
                <a:solidFill>
                  <a:schemeClr val="tx1"/>
                </a:solidFill>
                <a:latin typeface="Arial" charset="0"/>
                <a:cs typeface="Arial" charset="0"/>
              </a:rPr>
              <a:t> the past becomes vulnerable </a:t>
            </a:r>
          </a:p>
          <a:p>
            <a:r>
              <a:rPr lang="en-GB" altLang="en-US" dirty="0" smtClean="0">
                <a:solidFill>
                  <a:schemeClr val="tx1"/>
                </a:solidFill>
                <a:latin typeface="Arial" charset="0"/>
                <a:cs typeface="Arial" charset="0"/>
              </a:rPr>
              <a:t>Necessitates stewardship and protection </a:t>
            </a:r>
          </a:p>
          <a:p>
            <a:endParaRPr lang="en-GB" altLang="en-US" dirty="0" smtClean="0">
              <a:solidFill>
                <a:schemeClr val="tx1"/>
              </a:solidFill>
              <a:latin typeface="Arial" charset="0"/>
              <a:cs typeface="Arial" charset="0"/>
            </a:endParaRPr>
          </a:p>
        </p:txBody>
      </p:sp>
      <p:pic>
        <p:nvPicPr>
          <p:cNvPr id="4" name="Picture 3" descr="fear-300x278.jpg"/>
          <p:cNvPicPr>
            <a:picLocks noChangeAspect="1"/>
          </p:cNvPicPr>
          <p:nvPr/>
        </p:nvPicPr>
        <p:blipFill>
          <a:blip r:embed="rId2"/>
          <a:stretch>
            <a:fillRect/>
          </a:stretch>
        </p:blipFill>
        <p:spPr>
          <a:xfrm>
            <a:off x="7568105" y="1863285"/>
            <a:ext cx="4148019" cy="3843831"/>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z="2800" b="1" smtClean="0">
                <a:latin typeface="Arial" charset="0"/>
                <a:cs typeface="Arial" charset="0"/>
              </a:rPr>
              <a:t>The Heritage Glut</a:t>
            </a:r>
          </a:p>
        </p:txBody>
      </p:sp>
      <p:sp>
        <p:nvSpPr>
          <p:cNvPr id="34819" name="Content Placeholder 2"/>
          <p:cNvSpPr>
            <a:spLocks noGrp="1"/>
          </p:cNvSpPr>
          <p:nvPr>
            <p:ph idx="1"/>
          </p:nvPr>
        </p:nvSpPr>
        <p:spPr>
          <a:xfrm>
            <a:off x="634563" y="2157249"/>
            <a:ext cx="5797768" cy="3751263"/>
          </a:xfrm>
        </p:spPr>
        <p:txBody>
          <a:bodyPr>
            <a:normAutofit/>
          </a:bodyPr>
          <a:lstStyle/>
          <a:p>
            <a:r>
              <a:rPr lang="en-GB" altLang="en-US" dirty="0" smtClean="0">
                <a:solidFill>
                  <a:schemeClr val="tx1"/>
                </a:solidFill>
                <a:latin typeface="Arial" charset="0"/>
                <a:cs typeface="Arial" charset="0"/>
              </a:rPr>
              <a:t>“We value our heritage most when it seems at risk: threats of loss spur owners to stewardship” </a:t>
            </a:r>
            <a:r>
              <a:rPr lang="en-GB" altLang="en-US" sz="1800" dirty="0" smtClean="0">
                <a:solidFill>
                  <a:schemeClr val="tx1"/>
                </a:solidFill>
                <a:latin typeface="Arial" charset="0"/>
                <a:cs typeface="Arial" charset="0"/>
              </a:rPr>
              <a:t>(</a:t>
            </a:r>
            <a:r>
              <a:rPr lang="en-GB" altLang="en-US" sz="1800" dirty="0" err="1" smtClean="0">
                <a:latin typeface="Arial" charset="0"/>
                <a:cs typeface="Arial" charset="0"/>
              </a:rPr>
              <a:t>Lowenthal</a:t>
            </a:r>
            <a:r>
              <a:rPr lang="en-GB" altLang="en-US" sz="1800" dirty="0" smtClean="0">
                <a:latin typeface="Arial" charset="0"/>
                <a:cs typeface="Arial" charset="0"/>
              </a:rPr>
              <a:t> 1998</a:t>
            </a:r>
            <a:r>
              <a:rPr lang="en-GB" altLang="en-US" sz="1800" b="1" dirty="0" smtClean="0">
                <a:latin typeface="Arial" charset="0"/>
                <a:cs typeface="Arial" charset="0"/>
              </a:rPr>
              <a:t> </a:t>
            </a:r>
            <a:r>
              <a:rPr lang="en-GB" altLang="en-US" sz="1800" dirty="0" smtClean="0">
                <a:solidFill>
                  <a:schemeClr val="tx1"/>
                </a:solidFill>
                <a:latin typeface="Arial" charset="0"/>
                <a:cs typeface="Arial" charset="0"/>
              </a:rPr>
              <a:t>p.24)</a:t>
            </a:r>
          </a:p>
          <a:p>
            <a:r>
              <a:rPr lang="en-GB" altLang="en-US" dirty="0" smtClean="0">
                <a:solidFill>
                  <a:schemeClr val="tx1"/>
                </a:solidFill>
                <a:latin typeface="Arial" charset="0"/>
                <a:cs typeface="Arial" charset="0"/>
              </a:rPr>
              <a:t>Heritage Crusade</a:t>
            </a:r>
          </a:p>
          <a:p>
            <a:pPr lvl="1"/>
            <a:r>
              <a:rPr lang="en-GB" altLang="en-US" dirty="0" smtClean="0">
                <a:solidFill>
                  <a:schemeClr val="tx1"/>
                </a:solidFill>
                <a:latin typeface="Arial" charset="0"/>
                <a:cs typeface="Arial" charset="0"/>
              </a:rPr>
              <a:t>“Devotion to heritage is a spiritual calling” (</a:t>
            </a:r>
            <a:r>
              <a:rPr lang="en-GB" altLang="en-US" dirty="0" err="1" smtClean="0">
                <a:latin typeface="Arial" charset="0"/>
                <a:cs typeface="Arial" charset="0"/>
              </a:rPr>
              <a:t>Lowenthal</a:t>
            </a:r>
            <a:r>
              <a:rPr lang="en-GB" altLang="en-US" dirty="0" smtClean="0">
                <a:latin typeface="Arial" charset="0"/>
                <a:cs typeface="Arial" charset="0"/>
              </a:rPr>
              <a:t> 1998</a:t>
            </a:r>
            <a:r>
              <a:rPr lang="en-GB" altLang="en-US" b="1" dirty="0" smtClean="0">
                <a:latin typeface="Arial" charset="0"/>
                <a:cs typeface="Arial" charset="0"/>
              </a:rPr>
              <a:t> </a:t>
            </a:r>
            <a:r>
              <a:rPr lang="en-GB" altLang="en-US" dirty="0" smtClean="0">
                <a:latin typeface="Arial" charset="0"/>
                <a:cs typeface="Arial" charset="0"/>
              </a:rPr>
              <a:t>p.1</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All pervasive discourse </a:t>
            </a:r>
          </a:p>
          <a:p>
            <a:r>
              <a:rPr lang="en-GB" altLang="en-US" dirty="0" smtClean="0">
                <a:solidFill>
                  <a:schemeClr val="tx1"/>
                </a:solidFill>
                <a:latin typeface="Arial" charset="0"/>
                <a:cs typeface="Arial" charset="0"/>
              </a:rPr>
              <a:t>Global and multinational</a:t>
            </a:r>
          </a:p>
          <a:p>
            <a:pPr lvl="1"/>
            <a:r>
              <a:rPr lang="en-GB" altLang="en-US" dirty="0" smtClean="0">
                <a:solidFill>
                  <a:schemeClr val="tx1"/>
                </a:solidFill>
                <a:latin typeface="Arial" charset="0"/>
                <a:cs typeface="Arial" charset="0"/>
              </a:rPr>
              <a:t>“Under the aegis of national patrimony looms a multinational enterprise” (</a:t>
            </a:r>
            <a:r>
              <a:rPr lang="en-GB" altLang="en-US" dirty="0" err="1" smtClean="0">
                <a:latin typeface="Arial" charset="0"/>
                <a:cs typeface="Arial" charset="0"/>
              </a:rPr>
              <a:t>Lowenthal</a:t>
            </a:r>
            <a:r>
              <a:rPr lang="en-GB" altLang="en-US" dirty="0" smtClean="0">
                <a:latin typeface="Arial" charset="0"/>
                <a:cs typeface="Arial" charset="0"/>
              </a:rPr>
              <a:t> 1998</a:t>
            </a:r>
            <a:r>
              <a:rPr lang="en-GB" altLang="en-US" b="1" dirty="0" smtClean="0">
                <a:latin typeface="Arial" charset="0"/>
                <a:cs typeface="Arial" charset="0"/>
              </a:rPr>
              <a:t> </a:t>
            </a:r>
            <a:r>
              <a:rPr lang="en-GB" altLang="en-US" dirty="0" smtClean="0">
                <a:latin typeface="Arial" charset="0"/>
                <a:cs typeface="Arial" charset="0"/>
              </a:rPr>
              <a:t>p.5</a:t>
            </a:r>
            <a:r>
              <a:rPr lang="en-GB" altLang="en-US" dirty="0" smtClean="0">
                <a:solidFill>
                  <a:schemeClr val="tx1"/>
                </a:solidFill>
                <a:latin typeface="Arial" charset="0"/>
                <a:cs typeface="Arial" charset="0"/>
              </a:rPr>
              <a:t>)</a:t>
            </a:r>
          </a:p>
          <a:p>
            <a:endParaRPr lang="en-GB" altLang="en-US" dirty="0" smtClean="0">
              <a:solidFill>
                <a:schemeClr val="tx1"/>
              </a:solidFill>
              <a:latin typeface="Arial" charset="0"/>
              <a:cs typeface="Arial" charset="0"/>
            </a:endParaRPr>
          </a:p>
          <a:p>
            <a:endParaRPr lang="en-GB" altLang="en-US" dirty="0" smtClean="0"/>
          </a:p>
        </p:txBody>
      </p:sp>
      <p:pic>
        <p:nvPicPr>
          <p:cNvPr id="4" name="Picture 3" descr="heritage_at_risk.jpg"/>
          <p:cNvPicPr>
            <a:picLocks noChangeAspect="1"/>
          </p:cNvPicPr>
          <p:nvPr/>
        </p:nvPicPr>
        <p:blipFill>
          <a:blip r:embed="rId2"/>
          <a:stretch>
            <a:fillRect/>
          </a:stretch>
        </p:blipFill>
        <p:spPr>
          <a:xfrm>
            <a:off x="7399283" y="142808"/>
            <a:ext cx="4635062" cy="6547025"/>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871369" y="594435"/>
            <a:ext cx="11320631" cy="1285884"/>
          </a:xfrm>
        </p:spPr>
        <p:txBody>
          <a:bodyPr/>
          <a:lstStyle/>
          <a:p>
            <a:r>
              <a:rPr lang="en-GB" altLang="en-US" sz="2800" b="1" dirty="0" smtClean="0"/>
              <a:t>Robert </a:t>
            </a:r>
            <a:r>
              <a:rPr lang="en-GB" altLang="en-US" sz="2800" b="1" dirty="0" err="1" smtClean="0"/>
              <a:t>Hewison</a:t>
            </a:r>
            <a:r>
              <a:rPr lang="en-GB" altLang="en-US" sz="2800" b="1" dirty="0" smtClean="0"/>
              <a:t> (1987) </a:t>
            </a:r>
            <a:br>
              <a:rPr lang="en-GB" altLang="en-US" sz="2800" b="1" dirty="0" smtClean="0"/>
            </a:br>
            <a:r>
              <a:rPr lang="en-GB" sz="2800" i="1" dirty="0" smtClean="0">
                <a:solidFill>
                  <a:schemeClr val="tx1"/>
                </a:solidFill>
                <a:latin typeface="Arial" charset="0"/>
                <a:cs typeface="Arial" charset="0"/>
              </a:rPr>
              <a:t>The Heritage Industry: </a:t>
            </a:r>
            <a:br>
              <a:rPr lang="en-GB" sz="2800" i="1" dirty="0" smtClean="0">
                <a:solidFill>
                  <a:schemeClr val="tx1"/>
                </a:solidFill>
                <a:latin typeface="Arial" charset="0"/>
                <a:cs typeface="Arial" charset="0"/>
              </a:rPr>
            </a:br>
            <a:r>
              <a:rPr lang="en-GB" sz="2800" i="1" dirty="0" smtClean="0">
                <a:solidFill>
                  <a:schemeClr val="tx1"/>
                </a:solidFill>
                <a:latin typeface="Arial" charset="0"/>
                <a:cs typeface="Arial" charset="0"/>
              </a:rPr>
              <a:t>Britain in a Climate of Decline</a:t>
            </a:r>
            <a:endParaRPr lang="en-GB" altLang="en-US" sz="2800" b="1" dirty="0" smtClean="0">
              <a:solidFill>
                <a:schemeClr val="tx1"/>
              </a:solidFill>
              <a:latin typeface="Arial" charset="0"/>
              <a:cs typeface="Arial" charset="0"/>
            </a:endParaRPr>
          </a:p>
        </p:txBody>
      </p:sp>
      <p:sp>
        <p:nvSpPr>
          <p:cNvPr id="35843" name="Content Placeholder 2"/>
          <p:cNvSpPr>
            <a:spLocks noGrp="1"/>
          </p:cNvSpPr>
          <p:nvPr>
            <p:ph idx="1"/>
          </p:nvPr>
        </p:nvSpPr>
        <p:spPr>
          <a:xfrm>
            <a:off x="823749" y="2404242"/>
            <a:ext cx="6123589" cy="3903663"/>
          </a:xfrm>
        </p:spPr>
        <p:txBody>
          <a:bodyPr/>
          <a:lstStyle/>
          <a:p>
            <a:r>
              <a:rPr lang="en-GB" altLang="en-US" dirty="0" smtClean="0">
                <a:solidFill>
                  <a:schemeClr val="tx1"/>
                </a:solidFill>
                <a:latin typeface="Arial" charset="0"/>
                <a:cs typeface="Arial" charset="0"/>
              </a:rPr>
              <a:t>Coined the phrase ‘The Heritage Industry’</a:t>
            </a:r>
          </a:p>
          <a:p>
            <a:r>
              <a:rPr lang="en-GB" altLang="en-US" dirty="0" smtClean="0">
                <a:solidFill>
                  <a:schemeClr val="tx1"/>
                </a:solidFill>
                <a:latin typeface="Arial" charset="0"/>
                <a:cs typeface="Arial" charset="0"/>
              </a:rPr>
              <a:t>Sanitisation and commercialisation of the ways the past is produced in the UK</a:t>
            </a:r>
          </a:p>
          <a:p>
            <a:r>
              <a:rPr lang="en-GB" altLang="en-US" dirty="0" smtClean="0">
                <a:solidFill>
                  <a:schemeClr val="tx1"/>
                </a:solidFill>
                <a:latin typeface="Arial" charset="0"/>
                <a:cs typeface="Arial" charset="0"/>
              </a:rPr>
              <a:t>Imposed from above</a:t>
            </a:r>
          </a:p>
          <a:p>
            <a:r>
              <a:rPr lang="en-GB" altLang="en-US" dirty="0" smtClean="0">
                <a:solidFill>
                  <a:schemeClr val="tx1"/>
                </a:solidFill>
                <a:latin typeface="Arial" charset="0"/>
                <a:cs typeface="Arial" charset="0"/>
              </a:rPr>
              <a:t>Middle-class nostalgia</a:t>
            </a:r>
          </a:p>
          <a:p>
            <a:r>
              <a:rPr lang="en-GB" altLang="en-US" dirty="0" smtClean="0">
                <a:solidFill>
                  <a:schemeClr val="tx1"/>
                </a:solidFill>
                <a:latin typeface="Arial" charset="0"/>
                <a:cs typeface="Arial" charset="0"/>
              </a:rPr>
              <a:t>Heritage established the notion that culture was complete</a:t>
            </a:r>
          </a:p>
          <a:p>
            <a:r>
              <a:rPr lang="en-GB" altLang="en-US" dirty="0" smtClean="0">
                <a:solidFill>
                  <a:schemeClr val="tx1"/>
                </a:solidFill>
                <a:latin typeface="Arial" charset="0"/>
                <a:cs typeface="Arial" charset="0"/>
              </a:rPr>
              <a:t>Critical of the ‘timelessness’ of the past </a:t>
            </a:r>
          </a:p>
          <a:p>
            <a:endParaRPr lang="en-GB" altLang="en-US" dirty="0" smtClean="0">
              <a:solidFill>
                <a:schemeClr val="tx1"/>
              </a:solidFill>
              <a:latin typeface="Arial" charset="0"/>
              <a:cs typeface="Arial" charset="0"/>
            </a:endParaRPr>
          </a:p>
        </p:txBody>
      </p:sp>
      <p:pic>
        <p:nvPicPr>
          <p:cNvPr id="4" name="Picture 3" descr="quote-if-the-only-new-thing-we-have-to-offer-is-an-improved-version-of-the-past-then-today-robert-hewison-58-62-05.jpg"/>
          <p:cNvPicPr>
            <a:picLocks noChangeAspect="1"/>
          </p:cNvPicPr>
          <p:nvPr/>
        </p:nvPicPr>
        <p:blipFill>
          <a:blip r:embed="rId2"/>
          <a:stretch>
            <a:fillRect/>
          </a:stretch>
        </p:blipFill>
        <p:spPr>
          <a:xfrm>
            <a:off x="6894786" y="2511972"/>
            <a:ext cx="5297214" cy="2858814"/>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sz="2800" b="1" smtClean="0">
                <a:latin typeface="Arial" charset="0"/>
                <a:cs typeface="Arial" charset="0"/>
              </a:rPr>
              <a:t>A distraction… </a:t>
            </a:r>
          </a:p>
        </p:txBody>
      </p:sp>
      <p:sp>
        <p:nvSpPr>
          <p:cNvPr id="36867" name="Content Placeholder 2"/>
          <p:cNvSpPr>
            <a:spLocks noGrp="1"/>
          </p:cNvSpPr>
          <p:nvPr>
            <p:ph idx="1"/>
          </p:nvPr>
        </p:nvSpPr>
        <p:spPr>
          <a:xfrm>
            <a:off x="582011" y="1889234"/>
            <a:ext cx="5755727" cy="4114800"/>
          </a:xfrm>
        </p:spPr>
        <p:txBody>
          <a:bodyPr>
            <a:normAutofit lnSpcReduction="10000"/>
          </a:bodyPr>
          <a:lstStyle/>
          <a:p>
            <a:r>
              <a:rPr lang="en-GB" altLang="en-US" dirty="0" smtClean="0">
                <a:solidFill>
                  <a:schemeClr val="tx1"/>
                </a:solidFill>
                <a:latin typeface="Arial" charset="0"/>
                <a:cs typeface="Arial" charset="0"/>
              </a:rPr>
              <a:t>Heritage as a form of popular entertainment </a:t>
            </a:r>
          </a:p>
          <a:p>
            <a:r>
              <a:rPr lang="en-GB" altLang="en-US" dirty="0" smtClean="0">
                <a:solidFill>
                  <a:schemeClr val="tx1"/>
                </a:solidFill>
                <a:latin typeface="Arial" charset="0"/>
                <a:cs typeface="Arial" charset="0"/>
              </a:rPr>
              <a:t>Distracted from critical engagement with the present, and the relation between present and past </a:t>
            </a:r>
          </a:p>
          <a:p>
            <a:r>
              <a:rPr lang="en-GB" altLang="en-US" dirty="0" smtClean="0">
                <a:solidFill>
                  <a:schemeClr val="tx1"/>
                </a:solidFill>
                <a:latin typeface="Arial" charset="0"/>
                <a:cs typeface="Arial" charset="0"/>
              </a:rPr>
              <a:t>Blind consumption (a false consciousness)</a:t>
            </a:r>
          </a:p>
          <a:p>
            <a:r>
              <a:rPr lang="en-GB" altLang="en-US" dirty="0" smtClean="0">
                <a:solidFill>
                  <a:schemeClr val="tx1"/>
                </a:solidFill>
                <a:latin typeface="Arial" charset="0"/>
                <a:cs typeface="Arial" charset="0"/>
              </a:rPr>
              <a:t>Hermeneutically sealed – ‘A bell jar’ – limited interpretation</a:t>
            </a:r>
          </a:p>
          <a:p>
            <a:r>
              <a:rPr lang="en-GB" altLang="en-US" dirty="0" smtClean="0">
                <a:solidFill>
                  <a:schemeClr val="tx1"/>
                </a:solidFill>
                <a:latin typeface="Arial" charset="0"/>
                <a:cs typeface="Arial" charset="0"/>
              </a:rPr>
              <a:t>Criticisms: </a:t>
            </a:r>
          </a:p>
          <a:p>
            <a:pPr lvl="1"/>
            <a:r>
              <a:rPr lang="en-GB" altLang="en-US" b="1" dirty="0" smtClean="0">
                <a:solidFill>
                  <a:schemeClr val="tx1"/>
                </a:solidFill>
                <a:latin typeface="Arial" charset="0"/>
                <a:cs typeface="Arial" charset="0"/>
              </a:rPr>
              <a:t>Raphael Samuel </a:t>
            </a:r>
            <a:r>
              <a:rPr lang="en-GB" altLang="en-US" dirty="0" smtClean="0">
                <a:solidFill>
                  <a:schemeClr val="tx1"/>
                </a:solidFill>
                <a:latin typeface="Arial" charset="0"/>
                <a:cs typeface="Arial" charset="0"/>
              </a:rPr>
              <a:t>(1994)  </a:t>
            </a:r>
            <a:r>
              <a:rPr lang="en-GB" altLang="en-US" i="1" dirty="0" smtClean="0">
                <a:solidFill>
                  <a:schemeClr val="tx1"/>
                </a:solidFill>
                <a:latin typeface="Arial" charset="0"/>
                <a:cs typeface="Arial" charset="0"/>
              </a:rPr>
              <a:t>Theatres of Memory</a:t>
            </a:r>
          </a:p>
          <a:p>
            <a:pPr lvl="2"/>
            <a:r>
              <a:rPr lang="en-GB" altLang="en-US" dirty="0" smtClean="0">
                <a:solidFill>
                  <a:schemeClr val="tx1"/>
                </a:solidFill>
                <a:latin typeface="Arial" charset="0"/>
                <a:cs typeface="Arial" charset="0"/>
              </a:rPr>
              <a:t>Heritage makes the past more democratic </a:t>
            </a:r>
          </a:p>
          <a:p>
            <a:pPr lvl="2"/>
            <a:r>
              <a:rPr lang="en-GB" altLang="en-US" dirty="0" smtClean="0">
                <a:solidFill>
                  <a:schemeClr val="tx1"/>
                </a:solidFill>
                <a:latin typeface="Arial" charset="0"/>
                <a:cs typeface="Arial" charset="0"/>
              </a:rPr>
              <a:t>Could promote social change</a:t>
            </a:r>
          </a:p>
        </p:txBody>
      </p:sp>
      <p:pic>
        <p:nvPicPr>
          <p:cNvPr id="4" name="Picture 3" descr="maxresdefault.jpg"/>
          <p:cNvPicPr>
            <a:picLocks noChangeAspect="1"/>
          </p:cNvPicPr>
          <p:nvPr/>
        </p:nvPicPr>
        <p:blipFill>
          <a:blip r:embed="rId2"/>
          <a:stretch>
            <a:fillRect/>
          </a:stretch>
        </p:blipFill>
        <p:spPr>
          <a:xfrm>
            <a:off x="6463863" y="1933904"/>
            <a:ext cx="5591502" cy="3673366"/>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097279" y="609600"/>
            <a:ext cx="10787805" cy="1600200"/>
          </a:xfrm>
        </p:spPr>
        <p:txBody>
          <a:bodyPr/>
          <a:lstStyle/>
          <a:p>
            <a:r>
              <a:rPr lang="en-GB" altLang="en-US" sz="2800" b="1" dirty="0" smtClean="0">
                <a:latin typeface="Arial" charset="0"/>
                <a:cs typeface="Arial" charset="0"/>
              </a:rPr>
              <a:t>Theodor </a:t>
            </a:r>
            <a:r>
              <a:rPr lang="en-GB" altLang="en-US" sz="2800" b="1" dirty="0" err="1" smtClean="0">
                <a:latin typeface="Arial" charset="0"/>
                <a:cs typeface="Arial" charset="0"/>
              </a:rPr>
              <a:t>Adorno</a:t>
            </a:r>
            <a:r>
              <a:rPr lang="en-GB" altLang="en-US" sz="2800" b="1" dirty="0" smtClean="0">
                <a:latin typeface="Arial" charset="0"/>
                <a:cs typeface="Arial" charset="0"/>
              </a:rPr>
              <a:t> (2001) </a:t>
            </a:r>
            <a:br>
              <a:rPr lang="en-GB" altLang="en-US" sz="2800" b="1" dirty="0" smtClean="0">
                <a:latin typeface="Arial" charset="0"/>
                <a:cs typeface="Arial" charset="0"/>
              </a:rPr>
            </a:br>
            <a:r>
              <a:rPr lang="en-GB" altLang="en-US" sz="2800" b="1" i="1" dirty="0" smtClean="0">
                <a:solidFill>
                  <a:schemeClr val="tx1"/>
                </a:solidFill>
                <a:latin typeface="Arial" charset="0"/>
                <a:cs typeface="Arial" charset="0"/>
              </a:rPr>
              <a:t>The Culture Industry</a:t>
            </a:r>
          </a:p>
        </p:txBody>
      </p:sp>
      <p:sp>
        <p:nvSpPr>
          <p:cNvPr id="37891" name="Content Placeholder 2"/>
          <p:cNvSpPr>
            <a:spLocks noGrp="1"/>
          </p:cNvSpPr>
          <p:nvPr>
            <p:ph idx="1"/>
          </p:nvPr>
        </p:nvSpPr>
        <p:spPr>
          <a:xfrm>
            <a:off x="739666" y="2590800"/>
            <a:ext cx="5640113" cy="3276600"/>
          </a:xfrm>
        </p:spPr>
        <p:txBody>
          <a:bodyPr>
            <a:normAutofit fontScale="92500" lnSpcReduction="10000"/>
          </a:bodyPr>
          <a:lstStyle/>
          <a:p>
            <a:pPr lvl="1" eaLnBrk="1" hangingPunct="1">
              <a:defRPr/>
            </a:pPr>
            <a:r>
              <a:rPr lang="en-GB" altLang="en-US" sz="2000" dirty="0" smtClean="0">
                <a:solidFill>
                  <a:schemeClr val="tx1"/>
                </a:solidFill>
                <a:latin typeface="Arial" panose="020B0604020202020204" pitchFamily="34" charset="0"/>
                <a:cs typeface="Arial" panose="020B0604020202020204" pitchFamily="34" charset="0"/>
              </a:rPr>
              <a:t>focuses on the relationship between power, ideology, and mass/popular culture. </a:t>
            </a:r>
          </a:p>
          <a:p>
            <a:pPr marL="349250" lvl="1" indent="0" eaLnBrk="1" hangingPunct="1">
              <a:buFont typeface="Wingdings 2" charset="2"/>
              <a:buNone/>
              <a:defRPr/>
            </a:pPr>
            <a:endParaRPr lang="en-GB" altLang="en-US" sz="2000" dirty="0" smtClean="0">
              <a:solidFill>
                <a:schemeClr val="tx1"/>
              </a:solidFill>
              <a:latin typeface="Arial" panose="020B0604020202020204" pitchFamily="34" charset="0"/>
              <a:cs typeface="Arial" panose="020B0604020202020204" pitchFamily="34" charset="0"/>
            </a:endParaRPr>
          </a:p>
          <a:p>
            <a:pPr lvl="1" eaLnBrk="1" hangingPunct="1">
              <a:defRPr/>
            </a:pPr>
            <a:r>
              <a:rPr lang="en-GB" altLang="en-US" sz="2000" dirty="0" smtClean="0">
                <a:solidFill>
                  <a:schemeClr val="tx1"/>
                </a:solidFill>
                <a:latin typeface="Arial" panose="020B0604020202020204" pitchFamily="34" charset="0"/>
                <a:cs typeface="Arial" panose="020B0604020202020204" pitchFamily="34" charset="0"/>
              </a:rPr>
              <a:t>indicates the ways in which culture had been co-opted and mass-produced by a capitalist system. </a:t>
            </a:r>
          </a:p>
          <a:p>
            <a:pPr marL="349250" lvl="1" indent="0" eaLnBrk="1" hangingPunct="1">
              <a:buFont typeface="Wingdings 2" charset="2"/>
              <a:buNone/>
              <a:defRPr/>
            </a:pPr>
            <a:endParaRPr lang="en-GB" altLang="en-US" sz="2000" dirty="0" smtClean="0">
              <a:solidFill>
                <a:schemeClr val="tx1"/>
              </a:solidFill>
              <a:latin typeface="Arial" panose="020B0604020202020204" pitchFamily="34" charset="0"/>
              <a:cs typeface="Arial" panose="020B0604020202020204" pitchFamily="34" charset="0"/>
            </a:endParaRPr>
          </a:p>
          <a:p>
            <a:pPr lvl="1" eaLnBrk="1" hangingPunct="1">
              <a:defRPr/>
            </a:pPr>
            <a:r>
              <a:rPr lang="en-GB" altLang="en-US" sz="2000" dirty="0" smtClean="0">
                <a:solidFill>
                  <a:schemeClr val="tx1"/>
                </a:solidFill>
                <a:latin typeface="Arial" panose="020B0604020202020204" pitchFamily="34" charset="0"/>
                <a:cs typeface="Arial" panose="020B0604020202020204" pitchFamily="34" charset="0"/>
              </a:rPr>
              <a:t>claims to serve consumers' needs, but conceals the way it standardises these needs by manipulating consumer desire </a:t>
            </a:r>
          </a:p>
          <a:p>
            <a:pPr eaLnBrk="1" hangingPunct="1">
              <a:buFont typeface="Wingdings 2" charset="2"/>
              <a:buNone/>
              <a:defRPr/>
            </a:pPr>
            <a:endParaRPr lang="en-GB" altLang="en-US" dirty="0" smtClean="0">
              <a:solidFill>
                <a:schemeClr val="tx1"/>
              </a:solidFill>
            </a:endParaRPr>
          </a:p>
          <a:p>
            <a:pPr eaLnBrk="1" hangingPunct="1">
              <a:defRPr/>
            </a:pPr>
            <a:endParaRPr lang="en-GB" altLang="en-US" dirty="0" smtClean="0">
              <a:solidFill>
                <a:schemeClr val="tx1"/>
              </a:solidFill>
            </a:endParaRPr>
          </a:p>
        </p:txBody>
      </p:sp>
      <p:pic>
        <p:nvPicPr>
          <p:cNvPr id="4" name="Picture 3" descr="5834335479_8db32a47ef_z.jpg"/>
          <p:cNvPicPr>
            <a:picLocks noChangeAspect="1"/>
          </p:cNvPicPr>
          <p:nvPr/>
        </p:nvPicPr>
        <p:blipFill>
          <a:blip r:embed="rId2"/>
          <a:stretch>
            <a:fillRect/>
          </a:stretch>
        </p:blipFill>
        <p:spPr>
          <a:xfrm>
            <a:off x="7405360" y="886810"/>
            <a:ext cx="4486275" cy="57150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2"/>
          <p:cNvSpPr>
            <a:spLocks noGrp="1"/>
          </p:cNvSpPr>
          <p:nvPr>
            <p:ph sz="half" idx="1"/>
          </p:nvPr>
        </p:nvSpPr>
        <p:spPr>
          <a:xfrm>
            <a:off x="609600" y="990600"/>
            <a:ext cx="5384800" cy="4724400"/>
          </a:xfrm>
        </p:spPr>
        <p:txBody>
          <a:bodyPr>
            <a:normAutofit lnSpcReduction="10000"/>
          </a:bodyPr>
          <a:lstStyle/>
          <a:p>
            <a:pPr eaLnBrk="1" hangingPunct="1">
              <a:defRPr/>
            </a:pPr>
            <a:r>
              <a:rPr lang="en-GB" altLang="en-US" sz="2000" dirty="0" smtClean="0">
                <a:solidFill>
                  <a:schemeClr val="tx1"/>
                </a:solidFill>
                <a:latin typeface="Arial" panose="020B0604020202020204" pitchFamily="34" charset="0"/>
                <a:cs typeface="Arial" panose="020B0604020202020204" pitchFamily="34" charset="0"/>
              </a:rPr>
              <a:t>mass production feeds a mass market</a:t>
            </a:r>
          </a:p>
          <a:p>
            <a:pPr marL="0" indent="0" eaLnBrk="1" hangingPunct="1">
              <a:buFont typeface="Wingdings 2" charset="2"/>
              <a:buNone/>
              <a:defRPr/>
            </a:pPr>
            <a:endParaRPr lang="en-GB" altLang="en-US" sz="2000" dirty="0" smtClean="0">
              <a:solidFill>
                <a:schemeClr val="tx1"/>
              </a:solidFill>
              <a:latin typeface="Arial" panose="020B0604020202020204" pitchFamily="34" charset="0"/>
              <a:cs typeface="Arial" panose="020B0604020202020204" pitchFamily="34" charset="0"/>
            </a:endParaRPr>
          </a:p>
          <a:p>
            <a:pPr lvl="1" eaLnBrk="1" hangingPunct="1">
              <a:defRPr/>
            </a:pPr>
            <a:r>
              <a:rPr lang="en-GB" altLang="en-US" sz="2000" dirty="0" smtClean="0">
                <a:solidFill>
                  <a:schemeClr val="tx1"/>
                </a:solidFill>
                <a:latin typeface="Arial" panose="020B0604020202020204" pitchFamily="34" charset="0"/>
                <a:cs typeface="Arial" panose="020B0604020202020204" pitchFamily="34" charset="0"/>
              </a:rPr>
              <a:t> where the identity and tastes of the individual consumers is increasingly less important </a:t>
            </a:r>
          </a:p>
          <a:p>
            <a:pPr marL="349250" lvl="1" indent="0" eaLnBrk="1" hangingPunct="1">
              <a:buFont typeface="Wingdings 2" charset="2"/>
              <a:buNone/>
              <a:defRPr/>
            </a:pPr>
            <a:endParaRPr lang="en-GB" altLang="en-US" sz="2000" dirty="0" smtClean="0">
              <a:solidFill>
                <a:schemeClr val="tx1"/>
              </a:solidFill>
              <a:latin typeface="Arial" panose="020B0604020202020204" pitchFamily="34" charset="0"/>
              <a:cs typeface="Arial" panose="020B0604020202020204" pitchFamily="34" charset="0"/>
            </a:endParaRPr>
          </a:p>
          <a:p>
            <a:pPr lvl="1" eaLnBrk="1" hangingPunct="1">
              <a:defRPr/>
            </a:pPr>
            <a:r>
              <a:rPr lang="en-GB" altLang="en-US" sz="2000" dirty="0" smtClean="0">
                <a:solidFill>
                  <a:schemeClr val="tx1"/>
                </a:solidFill>
                <a:latin typeface="Arial" panose="020B0604020202020204" pitchFamily="34" charset="0"/>
                <a:cs typeface="Arial" panose="020B0604020202020204" pitchFamily="34" charset="0"/>
              </a:rPr>
              <a:t>the consumers themselves are as interchangeable as the products they consume. </a:t>
            </a:r>
          </a:p>
          <a:p>
            <a:pPr eaLnBrk="1" hangingPunct="1">
              <a:lnSpc>
                <a:spcPct val="80000"/>
              </a:lnSpc>
              <a:buFont typeface="Wingdings 2" charset="2"/>
              <a:buNone/>
              <a:defRPr/>
            </a:pPr>
            <a:endParaRPr lang="en-GB" altLang="en-US" sz="2000" b="1" dirty="0" smtClean="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2" charset="2"/>
              <a:buNone/>
              <a:defRPr/>
            </a:pPr>
            <a:r>
              <a:rPr lang="en-GB" altLang="en-US" sz="2000" b="1" dirty="0" smtClean="0">
                <a:solidFill>
                  <a:srgbClr val="FFFF00"/>
                </a:solidFill>
                <a:latin typeface="Arial" panose="020B0604020202020204" pitchFamily="34" charset="0"/>
                <a:cs typeface="Arial" panose="020B0604020202020204" pitchFamily="34" charset="0"/>
              </a:rPr>
              <a:t>Are we mass-producing – </a:t>
            </a:r>
          </a:p>
          <a:p>
            <a:pPr eaLnBrk="1" hangingPunct="1">
              <a:lnSpc>
                <a:spcPct val="80000"/>
              </a:lnSpc>
              <a:buFont typeface="Wingdings 2" charset="2"/>
              <a:buNone/>
              <a:defRPr/>
            </a:pPr>
            <a:r>
              <a:rPr lang="en-GB" altLang="en-US" sz="2000" b="1" dirty="0" smtClean="0">
                <a:solidFill>
                  <a:srgbClr val="FFFF00"/>
                </a:solidFill>
                <a:latin typeface="Arial" panose="020B0604020202020204" pitchFamily="34" charset="0"/>
                <a:cs typeface="Arial" panose="020B0604020202020204" pitchFamily="34" charset="0"/>
              </a:rPr>
              <a:t>and mass-consuming – </a:t>
            </a:r>
          </a:p>
          <a:p>
            <a:pPr eaLnBrk="1" hangingPunct="1">
              <a:lnSpc>
                <a:spcPct val="80000"/>
              </a:lnSpc>
              <a:buFont typeface="Wingdings 2" charset="2"/>
              <a:buNone/>
              <a:defRPr/>
            </a:pPr>
            <a:r>
              <a:rPr lang="en-GB" altLang="en-US" sz="2000" b="1" dirty="0" smtClean="0">
                <a:solidFill>
                  <a:srgbClr val="FFFF00"/>
                </a:solidFill>
                <a:latin typeface="Arial" panose="020B0604020202020204" pitchFamily="34" charset="0"/>
                <a:cs typeface="Arial" panose="020B0604020202020204" pitchFamily="34" charset="0"/>
              </a:rPr>
              <a:t>heritage?</a:t>
            </a:r>
          </a:p>
        </p:txBody>
      </p:sp>
      <p:pic>
        <p:nvPicPr>
          <p:cNvPr id="38915" name="Content Placeholder 6" descr="culture industry.jpg"/>
          <p:cNvPicPr>
            <a:picLocks noGrp="1" noChangeAspect="1"/>
          </p:cNvPicPr>
          <p:nvPr/>
        </p:nvPicPr>
        <p:blipFill>
          <a:blip r:embed="rId2"/>
          <a:srcRect/>
          <a:stretch>
            <a:fillRect/>
          </a:stretch>
        </p:blipFill>
        <p:spPr bwMode="auto">
          <a:xfrm>
            <a:off x="6197600" y="1447800"/>
            <a:ext cx="5384800" cy="3581400"/>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p:cNvSpPr>
            <a:spLocks noGrp="1"/>
          </p:cNvSpPr>
          <p:nvPr>
            <p:ph type="title"/>
          </p:nvPr>
        </p:nvSpPr>
        <p:spPr>
          <a:xfrm>
            <a:off x="925158" y="286291"/>
            <a:ext cx="9262334" cy="1368425"/>
          </a:xfrm>
        </p:spPr>
        <p:txBody>
          <a:bodyPr/>
          <a:lstStyle/>
          <a:p>
            <a:r>
              <a:rPr lang="en-GB" altLang="en-US" sz="2800" b="1" dirty="0" smtClean="0">
                <a:latin typeface="Arial" charset="0"/>
                <a:cs typeface="Arial" charset="0"/>
              </a:rPr>
              <a:t>Kevin Walsh (1992) </a:t>
            </a:r>
            <a:br>
              <a:rPr lang="en-GB" altLang="en-US" sz="2800" b="1" dirty="0" smtClean="0">
                <a:latin typeface="Arial" charset="0"/>
                <a:cs typeface="Arial" charset="0"/>
              </a:rPr>
            </a:br>
            <a:r>
              <a:rPr lang="en-GB" sz="2800" i="1" dirty="0" smtClean="0">
                <a:solidFill>
                  <a:schemeClr val="tx1"/>
                </a:solidFill>
                <a:latin typeface="Arial" charset="0"/>
                <a:cs typeface="Arial" charset="0"/>
              </a:rPr>
              <a:t>The Representation of the Past: Museums and Heritage in the Postmodern World</a:t>
            </a:r>
            <a:endParaRPr lang="en-GB" altLang="en-US" sz="2800" b="1" dirty="0" smtClean="0">
              <a:solidFill>
                <a:schemeClr val="tx1"/>
              </a:solidFill>
              <a:latin typeface="Arial" charset="0"/>
              <a:cs typeface="Arial" charset="0"/>
            </a:endParaRPr>
          </a:p>
        </p:txBody>
      </p:sp>
      <p:sp>
        <p:nvSpPr>
          <p:cNvPr id="39939" name="Content Placeholder 5"/>
          <p:cNvSpPr>
            <a:spLocks noGrp="1"/>
          </p:cNvSpPr>
          <p:nvPr>
            <p:ph idx="1"/>
          </p:nvPr>
        </p:nvSpPr>
        <p:spPr>
          <a:xfrm>
            <a:off x="1103313" y="2052918"/>
            <a:ext cx="5213404" cy="4195481"/>
          </a:xfrm>
        </p:spPr>
        <p:txBody>
          <a:bodyPr/>
          <a:lstStyle/>
          <a:p>
            <a:r>
              <a:rPr lang="en-GB" altLang="en-US" dirty="0" smtClean="0">
                <a:solidFill>
                  <a:schemeClr val="tx1"/>
                </a:solidFill>
                <a:latin typeface="Arial" charset="0"/>
                <a:cs typeface="Arial" charset="0"/>
              </a:rPr>
              <a:t>Mass market consumption of heritage </a:t>
            </a:r>
          </a:p>
          <a:p>
            <a:r>
              <a:rPr lang="en-GB" altLang="en-US" dirty="0" smtClean="0">
                <a:solidFill>
                  <a:schemeClr val="tx1"/>
                </a:solidFill>
                <a:latin typeface="Arial" charset="0"/>
                <a:cs typeface="Arial" charset="0"/>
              </a:rPr>
              <a:t>Globalisation results in a loss of a ‘sense of place’ in the world</a:t>
            </a:r>
          </a:p>
          <a:p>
            <a:r>
              <a:rPr lang="en-GB" altLang="en-US" dirty="0" smtClean="0">
                <a:solidFill>
                  <a:schemeClr val="tx1"/>
                </a:solidFill>
                <a:latin typeface="Arial" charset="0"/>
                <a:cs typeface="Arial" charset="0"/>
              </a:rPr>
              <a:t>The Heritage Industry feeds off this </a:t>
            </a:r>
          </a:p>
          <a:p>
            <a:r>
              <a:rPr lang="en-GB" altLang="en-US" dirty="0" smtClean="0">
                <a:solidFill>
                  <a:schemeClr val="tx1"/>
                </a:solidFill>
                <a:latin typeface="Arial" charset="0"/>
                <a:cs typeface="Arial" charset="0"/>
              </a:rPr>
              <a:t>Creates a desire for nostalgia</a:t>
            </a:r>
          </a:p>
          <a:p>
            <a:r>
              <a:rPr lang="en-GB" altLang="en-US" dirty="0" smtClean="0">
                <a:solidFill>
                  <a:schemeClr val="tx1"/>
                </a:solidFill>
                <a:latin typeface="Arial" charset="0"/>
                <a:cs typeface="Arial" charset="0"/>
              </a:rPr>
              <a:t>Echoes </a:t>
            </a:r>
            <a:r>
              <a:rPr lang="en-GB" altLang="en-US" dirty="0" err="1" smtClean="0">
                <a:solidFill>
                  <a:schemeClr val="tx1"/>
                </a:solidFill>
                <a:latin typeface="Arial" charset="0"/>
                <a:cs typeface="Arial" charset="0"/>
              </a:rPr>
              <a:t>Lowenthal</a:t>
            </a:r>
            <a:endParaRPr lang="en-GB" altLang="en-US" dirty="0" smtClean="0">
              <a:solidFill>
                <a:schemeClr val="tx1"/>
              </a:solidFill>
              <a:latin typeface="Arial" charset="0"/>
              <a:cs typeface="Arial" charset="0"/>
            </a:endParaRPr>
          </a:p>
          <a:p>
            <a:pPr lvl="1"/>
            <a:r>
              <a:rPr lang="en-GB" altLang="en-US" dirty="0" smtClean="0">
                <a:solidFill>
                  <a:schemeClr val="tx1"/>
                </a:solidFill>
                <a:latin typeface="Arial" charset="0"/>
                <a:cs typeface="Arial" charset="0"/>
              </a:rPr>
              <a:t>The more people attempt to know (consume) their past, the more distant they become from it</a:t>
            </a:r>
            <a:r>
              <a:rPr lang="en-GB" altLang="en-US" dirty="0" smtClean="0"/>
              <a:t>.</a:t>
            </a:r>
          </a:p>
        </p:txBody>
      </p:sp>
      <p:pic>
        <p:nvPicPr>
          <p:cNvPr id="4" name="Picture 3" descr="dismaland1.jpg"/>
          <p:cNvPicPr>
            <a:picLocks noChangeAspect="1"/>
          </p:cNvPicPr>
          <p:nvPr/>
        </p:nvPicPr>
        <p:blipFill>
          <a:blip r:embed="rId2"/>
          <a:stretch>
            <a:fillRect/>
          </a:stretch>
        </p:blipFill>
        <p:spPr>
          <a:xfrm>
            <a:off x="6337739" y="1975945"/>
            <a:ext cx="5645932" cy="3437714"/>
          </a:xfrm>
          <a:prstGeom prst="rect">
            <a:avLst/>
          </a:prstGeom>
        </p:spPr>
      </p:pic>
      <p:pic>
        <p:nvPicPr>
          <p:cNvPr id="5" name="Picture 4" descr="maxresdefault2.jpg"/>
          <p:cNvPicPr>
            <a:picLocks noChangeAspect="1"/>
          </p:cNvPicPr>
          <p:nvPr/>
        </p:nvPicPr>
        <p:blipFill>
          <a:blip r:embed="rId3" cstate="print"/>
          <a:stretch>
            <a:fillRect/>
          </a:stretch>
        </p:blipFill>
        <p:spPr>
          <a:xfrm>
            <a:off x="6339011" y="5492317"/>
            <a:ext cx="2476517" cy="1192766"/>
          </a:xfrm>
          <a:prstGeom prst="rect">
            <a:avLst/>
          </a:prstGeom>
        </p:spPr>
      </p:pic>
      <p:sp>
        <p:nvSpPr>
          <p:cNvPr id="6" name="TextBox 5"/>
          <p:cNvSpPr txBox="1"/>
          <p:nvPr/>
        </p:nvSpPr>
        <p:spPr>
          <a:xfrm>
            <a:off x="9238594" y="5478995"/>
            <a:ext cx="2755936" cy="1200329"/>
          </a:xfrm>
          <a:prstGeom prst="rect">
            <a:avLst/>
          </a:prstGeom>
          <a:noFill/>
        </p:spPr>
        <p:txBody>
          <a:bodyPr wrap="square" rtlCol="0">
            <a:spAutoFit/>
          </a:bodyPr>
          <a:lstStyle/>
          <a:p>
            <a:r>
              <a:rPr lang="en-GB" dirty="0" smtClean="0">
                <a:latin typeface="Arial" pitchFamily="34" charset="0"/>
                <a:cs typeface="Arial" pitchFamily="34" charset="0"/>
              </a:rPr>
              <a:t>Weston-super-Mare, Somerset  -  </a:t>
            </a:r>
            <a:r>
              <a:rPr lang="en-GB" b="1" dirty="0" err="1" smtClean="0">
                <a:latin typeface="Arial" pitchFamily="34" charset="0"/>
                <a:cs typeface="Arial" pitchFamily="34" charset="0"/>
              </a:rPr>
              <a:t>Banksy</a:t>
            </a:r>
            <a:r>
              <a:rPr lang="en-GB" dirty="0" smtClean="0">
                <a:latin typeface="Arial" pitchFamily="34" charset="0"/>
                <a:cs typeface="Arial" pitchFamily="34" charset="0"/>
              </a:rPr>
              <a:t>  2015</a:t>
            </a:r>
          </a:p>
          <a:p>
            <a:endParaRPr lang="en-GB" dirty="0">
              <a:latin typeface="Arial" pitchFamily="34" charset="0"/>
              <a:cs typeface="Arial"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dirty="0" smtClean="0">
                <a:latin typeface="Century Gothic" panose="020B0502020202020204" pitchFamily="34" charset="0"/>
              </a:rPr>
              <a:t>r</a:t>
            </a:r>
            <a:r>
              <a:rPr lang="en-GB" altLang="en-US" dirty="0" smtClean="0">
                <a:latin typeface="Century Gothic" panose="020B0502020202020204" pitchFamily="34" charset="0"/>
              </a:rPr>
              <a:t>e-cap : Structure</a:t>
            </a:r>
            <a:endParaRPr lang="en-GB" altLang="en-US" dirty="0" smtClean="0">
              <a:latin typeface="Century Gothic" panose="020B0502020202020204" pitchFamily="34" charset="0"/>
            </a:endParaRPr>
          </a:p>
        </p:txBody>
      </p:sp>
      <p:sp>
        <p:nvSpPr>
          <p:cNvPr id="4099" name="Rectangle 3"/>
          <p:cNvSpPr>
            <a:spLocks noGrp="1" noChangeArrowheads="1"/>
          </p:cNvSpPr>
          <p:nvPr>
            <p:ph type="body" idx="1"/>
          </p:nvPr>
        </p:nvSpPr>
        <p:spPr>
          <a:xfrm>
            <a:off x="1169233" y="1853248"/>
            <a:ext cx="9247943" cy="4599941"/>
          </a:xfrm>
        </p:spPr>
        <p:txBody>
          <a:bodyPr>
            <a:normAutofit/>
          </a:bodyPr>
          <a:lstStyle/>
          <a:p>
            <a:pPr>
              <a:spcAft>
                <a:spcPct val="25000"/>
              </a:spcAft>
            </a:pPr>
            <a:r>
              <a:rPr lang="en-GB" altLang="en-US" sz="2400" dirty="0" smtClean="0">
                <a:latin typeface="Arial" pitchFamily="34" charset="0"/>
                <a:cs typeface="Arial" pitchFamily="34" charset="0"/>
              </a:rPr>
              <a:t>What is Heritage?</a:t>
            </a:r>
          </a:p>
          <a:p>
            <a:pPr>
              <a:spcAft>
                <a:spcPct val="25000"/>
              </a:spcAft>
            </a:pPr>
            <a:r>
              <a:rPr lang="en-GB" altLang="en-US" sz="2400" dirty="0" smtClean="0">
                <a:latin typeface="Arial" pitchFamily="34" charset="0"/>
                <a:cs typeface="Arial" pitchFamily="34" charset="0"/>
              </a:rPr>
              <a:t>What is the Heritage Sector? </a:t>
            </a:r>
          </a:p>
          <a:p>
            <a:pPr>
              <a:spcAft>
                <a:spcPct val="25000"/>
              </a:spcAft>
            </a:pPr>
            <a:r>
              <a:rPr lang="en-GB" altLang="en-US" sz="2400" dirty="0" smtClean="0">
                <a:latin typeface="Arial" pitchFamily="34" charset="0"/>
                <a:cs typeface="Arial" pitchFamily="34" charset="0"/>
              </a:rPr>
              <a:t>Public Sector Organisations</a:t>
            </a:r>
          </a:p>
          <a:p>
            <a:pPr>
              <a:spcAft>
                <a:spcPct val="25000"/>
              </a:spcAft>
            </a:pPr>
            <a:r>
              <a:rPr lang="en-GB" altLang="en-US" sz="2400" dirty="0" smtClean="0">
                <a:latin typeface="Arial" pitchFamily="34" charset="0"/>
                <a:cs typeface="Arial" pitchFamily="34" charset="0"/>
              </a:rPr>
              <a:t>Private Sector Organisations</a:t>
            </a:r>
          </a:p>
          <a:p>
            <a:pPr>
              <a:spcAft>
                <a:spcPct val="25000"/>
              </a:spcAft>
            </a:pPr>
            <a:r>
              <a:rPr lang="en-GB" altLang="en-US" sz="2400" dirty="0" smtClean="0">
                <a:latin typeface="Arial" pitchFamily="34" charset="0"/>
                <a:cs typeface="Arial" pitchFamily="34" charset="0"/>
              </a:rPr>
              <a:t>Private Sector Not-for-Profit Organisations (The “third sector”)</a:t>
            </a:r>
            <a:endParaRPr lang="en-GB" altLang="en-US" dirty="0" smtClean="0">
              <a:latin typeface="Arial" pitchFamily="34" charset="0"/>
              <a:cs typeface="Arial" pitchFamily="34" charset="0"/>
            </a:endParaRPr>
          </a:p>
        </p:txBody>
      </p:sp>
    </p:spTree>
    <p:extLst>
      <p:ext uri="{BB962C8B-B14F-4D97-AF65-F5344CB8AC3E}">
        <p14:creationId xmlns:p14="http://schemas.microsoft.com/office/powerpoint/2010/main" xmlns="" val="139043295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Heritage Record</a:t>
            </a:r>
            <a:endParaRPr lang="en-GB" dirty="0"/>
          </a:p>
        </p:txBody>
      </p:sp>
      <p:sp>
        <p:nvSpPr>
          <p:cNvPr id="3" name="Content Placeholder 2"/>
          <p:cNvSpPr>
            <a:spLocks noGrp="1"/>
          </p:cNvSpPr>
          <p:nvPr>
            <p:ph idx="1"/>
          </p:nvPr>
        </p:nvSpPr>
        <p:spPr>
          <a:xfrm>
            <a:off x="1103312" y="2052918"/>
            <a:ext cx="8946541" cy="4377862"/>
          </a:xfrm>
        </p:spPr>
        <p:txBody>
          <a:bodyPr/>
          <a:lstStyle/>
          <a:p>
            <a:r>
              <a:rPr lang="en-GB" sz="2400" dirty="0" smtClean="0">
                <a:latin typeface="Arial" pitchFamily="34" charset="0"/>
                <a:cs typeface="Arial" pitchFamily="34" charset="0"/>
              </a:rPr>
              <a:t>Archaeological Heritage </a:t>
            </a:r>
          </a:p>
          <a:p>
            <a:r>
              <a:rPr lang="en-GB" sz="2400" dirty="0" smtClean="0">
                <a:latin typeface="Arial" pitchFamily="34" charset="0"/>
                <a:cs typeface="Arial" pitchFamily="34" charset="0"/>
              </a:rPr>
              <a:t>Built Heritage</a:t>
            </a:r>
          </a:p>
          <a:p>
            <a:r>
              <a:rPr lang="en-GB" sz="2400" dirty="0" smtClean="0">
                <a:latin typeface="Arial" pitchFamily="34" charset="0"/>
                <a:cs typeface="Arial" pitchFamily="34" charset="0"/>
              </a:rPr>
              <a:t>Anthropogenic landscapes </a:t>
            </a:r>
          </a:p>
          <a:p>
            <a:r>
              <a:rPr lang="en-GB" sz="2400" dirty="0" smtClean="0">
                <a:latin typeface="Arial" pitchFamily="34" charset="0"/>
                <a:cs typeface="Arial" pitchFamily="34" charset="0"/>
              </a:rPr>
              <a:t>Culturally significant landscapes  </a:t>
            </a:r>
          </a:p>
          <a:p>
            <a:r>
              <a:rPr lang="en-GB" sz="2400" dirty="0" smtClean="0">
                <a:latin typeface="Arial" pitchFamily="34" charset="0"/>
                <a:cs typeface="Arial" pitchFamily="34" charset="0"/>
              </a:rPr>
              <a:t>Natural </a:t>
            </a:r>
            <a:r>
              <a:rPr lang="en-GB" sz="2400" dirty="0" smtClean="0">
                <a:latin typeface="Arial" pitchFamily="34" charset="0"/>
                <a:cs typeface="Arial" pitchFamily="34" charset="0"/>
              </a:rPr>
              <a:t>Environment</a:t>
            </a:r>
            <a:endParaRPr lang="en-GB" dirty="0" smtClean="0">
              <a:latin typeface="Arial" pitchFamily="34" charset="0"/>
              <a:cs typeface="Arial" pitchFamily="34" charset="0"/>
            </a:endParaRPr>
          </a:p>
          <a:p>
            <a:r>
              <a:rPr lang="en-GB" sz="2400" dirty="0" smtClean="0">
                <a:latin typeface="Arial" pitchFamily="34" charset="0"/>
                <a:cs typeface="Arial" pitchFamily="34" charset="0"/>
              </a:rPr>
              <a:t>Intangible Heritage</a:t>
            </a:r>
          </a:p>
          <a:p>
            <a:r>
              <a:rPr lang="en-GB" sz="2400" dirty="0" smtClean="0">
                <a:latin typeface="Arial" pitchFamily="34" charset="0"/>
                <a:cs typeface="Arial" pitchFamily="34" charset="0"/>
              </a:rPr>
              <a:t>Cultural Heritage </a:t>
            </a:r>
            <a:endParaRPr lang="en-GB" sz="2400" dirty="0">
              <a:latin typeface="Arial" pitchFamily="34" charset="0"/>
              <a:cs typeface="Arial" pitchFamily="34" charset="0"/>
            </a:endParaRPr>
          </a:p>
        </p:txBody>
      </p:sp>
    </p:spTree>
    <p:extLst>
      <p:ext uri="{BB962C8B-B14F-4D97-AF65-F5344CB8AC3E}">
        <p14:creationId xmlns:p14="http://schemas.microsoft.com/office/powerpoint/2010/main" xmlns="" val="183505639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 who are the “Heritage Sector”?</a:t>
            </a:r>
            <a:endParaRPr lang="en-GB" dirty="0"/>
          </a:p>
        </p:txBody>
      </p:sp>
      <p:sp>
        <p:nvSpPr>
          <p:cNvPr id="3" name="Content Placeholder 2"/>
          <p:cNvSpPr>
            <a:spLocks noGrp="1"/>
          </p:cNvSpPr>
          <p:nvPr>
            <p:ph idx="1"/>
          </p:nvPr>
        </p:nvSpPr>
        <p:spPr/>
        <p:txBody>
          <a:bodyPr>
            <a:normAutofit/>
          </a:bodyPr>
          <a:lstStyle/>
          <a:p>
            <a:r>
              <a:rPr lang="en-GB" sz="2800" dirty="0" smtClean="0">
                <a:latin typeface="Arial" pitchFamily="34" charset="0"/>
                <a:cs typeface="Arial" pitchFamily="34" charset="0"/>
              </a:rPr>
              <a:t>The heritage sector comprises all those organisations, bodies and businesses that exist for the purpose or protecting </a:t>
            </a:r>
            <a:r>
              <a:rPr lang="en-GB" sz="2800" i="1" dirty="0" smtClean="0">
                <a:latin typeface="Arial" pitchFamily="34" charset="0"/>
                <a:cs typeface="Arial" pitchFamily="34" charset="0"/>
              </a:rPr>
              <a:t>or exploiting </a:t>
            </a:r>
            <a:r>
              <a:rPr lang="en-GB" sz="2800" dirty="0" smtClean="0">
                <a:latin typeface="Arial" pitchFamily="34" charset="0"/>
                <a:cs typeface="Arial" pitchFamily="34" charset="0"/>
              </a:rPr>
              <a:t>the heritage record </a:t>
            </a:r>
          </a:p>
          <a:p>
            <a:endParaRPr lang="en-GB" sz="2800" dirty="0">
              <a:latin typeface="Arial" pitchFamily="34" charset="0"/>
              <a:cs typeface="Arial" pitchFamily="34" charset="0"/>
            </a:endParaRPr>
          </a:p>
          <a:p>
            <a:r>
              <a:rPr lang="en-GB" sz="2800" dirty="0" smtClean="0">
                <a:latin typeface="Arial" pitchFamily="34" charset="0"/>
                <a:cs typeface="Arial" pitchFamily="34" charset="0"/>
              </a:rPr>
              <a:t>(NB definition is </a:t>
            </a:r>
            <a:r>
              <a:rPr lang="en-GB" sz="2800" i="1" dirty="0" smtClean="0">
                <a:latin typeface="Arial" pitchFamily="34" charset="0"/>
                <a:cs typeface="Arial" pitchFamily="34" charset="0"/>
              </a:rPr>
              <a:t>value</a:t>
            </a:r>
            <a:r>
              <a:rPr lang="en-GB" sz="2800" dirty="0" smtClean="0">
                <a:latin typeface="Arial" pitchFamily="34" charset="0"/>
                <a:cs typeface="Arial" pitchFamily="34" charset="0"/>
              </a:rPr>
              <a:t> free)</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75056128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a:t>
            </a:r>
            <a:br>
              <a:rPr lang="en-GB" dirty="0"/>
            </a:br>
            <a:endParaRPr lang="en-GB" dirty="0"/>
          </a:p>
        </p:txBody>
      </p:sp>
      <p:sp>
        <p:nvSpPr>
          <p:cNvPr id="3" name="Content Placeholder 2"/>
          <p:cNvSpPr>
            <a:spLocks noGrp="1"/>
          </p:cNvSpPr>
          <p:nvPr>
            <p:ph idx="1"/>
          </p:nvPr>
        </p:nvSpPr>
        <p:spPr>
          <a:xfrm>
            <a:off x="1103312" y="1573967"/>
            <a:ext cx="8946541" cy="5111645"/>
          </a:xfrm>
        </p:spPr>
        <p:txBody>
          <a:bodyPr>
            <a:normAutofit lnSpcReduction="10000"/>
          </a:bodyPr>
          <a:lstStyle/>
          <a:p>
            <a:r>
              <a:rPr lang="en-GB" sz="2400" dirty="0">
                <a:latin typeface="Arial" pitchFamily="34" charset="0"/>
                <a:cs typeface="Arial" pitchFamily="34" charset="0"/>
              </a:rPr>
              <a:t>Market (customer)</a:t>
            </a:r>
          </a:p>
          <a:p>
            <a:r>
              <a:rPr lang="en-GB" sz="2400" dirty="0">
                <a:latin typeface="Arial" pitchFamily="34" charset="0"/>
                <a:cs typeface="Arial" pitchFamily="34" charset="0"/>
              </a:rPr>
              <a:t>Public sector (government)</a:t>
            </a:r>
          </a:p>
          <a:p>
            <a:pPr lvl="1">
              <a:buFont typeface="Wingdings" panose="05000000000000000000" pitchFamily="2" charset="2"/>
              <a:buChar char="§"/>
            </a:pPr>
            <a:r>
              <a:rPr lang="en-GB" dirty="0">
                <a:latin typeface="Arial" pitchFamily="34" charset="0"/>
                <a:cs typeface="Arial" pitchFamily="34" charset="0"/>
              </a:rPr>
              <a:t>International</a:t>
            </a:r>
          </a:p>
          <a:p>
            <a:pPr lvl="1">
              <a:buFont typeface="Wingdings" panose="05000000000000000000" pitchFamily="2" charset="2"/>
              <a:buChar char="§"/>
            </a:pPr>
            <a:r>
              <a:rPr lang="en-GB" dirty="0">
                <a:latin typeface="Arial" pitchFamily="34" charset="0"/>
                <a:cs typeface="Arial" pitchFamily="34" charset="0"/>
              </a:rPr>
              <a:t>National</a:t>
            </a:r>
          </a:p>
          <a:p>
            <a:pPr lvl="1">
              <a:buFont typeface="Wingdings" panose="05000000000000000000" pitchFamily="2" charset="2"/>
              <a:buChar char="§"/>
            </a:pPr>
            <a:r>
              <a:rPr lang="en-GB" dirty="0">
                <a:latin typeface="Arial" pitchFamily="34" charset="0"/>
                <a:cs typeface="Arial" pitchFamily="34" charset="0"/>
              </a:rPr>
              <a:t>Regional/local</a:t>
            </a:r>
          </a:p>
          <a:p>
            <a:r>
              <a:rPr lang="en-GB" sz="2400" dirty="0">
                <a:latin typeface="Arial" pitchFamily="34" charset="0"/>
                <a:cs typeface="Arial" pitchFamily="34" charset="0"/>
              </a:rPr>
              <a:t>Private sector (large, medium and small businesses)</a:t>
            </a:r>
          </a:p>
          <a:p>
            <a:pPr lvl="1">
              <a:buFont typeface="Wingdings" panose="05000000000000000000" pitchFamily="2" charset="2"/>
              <a:buChar char="§"/>
            </a:pPr>
            <a:r>
              <a:rPr lang="en-GB" dirty="0">
                <a:latin typeface="Arial" pitchFamily="34" charset="0"/>
                <a:cs typeface="Arial" pitchFamily="34" charset="0"/>
              </a:rPr>
              <a:t>Multinational</a:t>
            </a:r>
          </a:p>
          <a:p>
            <a:pPr lvl="1">
              <a:buFont typeface="Wingdings" panose="05000000000000000000" pitchFamily="2" charset="2"/>
              <a:buChar char="§"/>
            </a:pPr>
            <a:r>
              <a:rPr lang="en-GB" dirty="0">
                <a:latin typeface="Arial" pitchFamily="34" charset="0"/>
                <a:cs typeface="Arial" pitchFamily="34" charset="0"/>
              </a:rPr>
              <a:t>National</a:t>
            </a:r>
          </a:p>
          <a:p>
            <a:pPr lvl="1">
              <a:buFont typeface="Wingdings" panose="05000000000000000000" pitchFamily="2" charset="2"/>
              <a:buChar char="§"/>
            </a:pPr>
            <a:r>
              <a:rPr lang="en-GB" dirty="0">
                <a:latin typeface="Arial" pitchFamily="34" charset="0"/>
                <a:cs typeface="Arial" pitchFamily="34" charset="0"/>
              </a:rPr>
              <a:t>Regional/local</a:t>
            </a:r>
          </a:p>
          <a:p>
            <a:r>
              <a:rPr lang="en-GB" sz="2400" dirty="0">
                <a:latin typeface="Arial" pitchFamily="34" charset="0"/>
                <a:cs typeface="Arial" pitchFamily="34" charset="0"/>
              </a:rPr>
              <a:t>NGOs</a:t>
            </a:r>
          </a:p>
          <a:p>
            <a:r>
              <a:rPr lang="en-GB" sz="2400" dirty="0">
                <a:latin typeface="Arial" pitchFamily="34" charset="0"/>
                <a:cs typeface="Arial" pitchFamily="34" charset="0"/>
              </a:rPr>
              <a:t>Employees</a:t>
            </a:r>
          </a:p>
          <a:p>
            <a:r>
              <a:rPr lang="en-GB" sz="2400" dirty="0">
                <a:latin typeface="Arial" pitchFamily="34" charset="0"/>
                <a:cs typeface="Arial" pitchFamily="34" charset="0"/>
              </a:rPr>
              <a:t>Host </a:t>
            </a:r>
            <a:r>
              <a:rPr lang="en-GB" sz="2400" dirty="0" smtClean="0">
                <a:latin typeface="Arial" pitchFamily="34" charset="0"/>
                <a:cs typeface="Arial" pitchFamily="34" charset="0"/>
              </a:rPr>
              <a:t>population / communities</a:t>
            </a:r>
            <a:endParaRPr lang="en-GB" sz="2400"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xmlns="" val="386613305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Sector Organisations</a:t>
            </a:r>
          </a:p>
        </p:txBody>
      </p:sp>
      <p:sp>
        <p:nvSpPr>
          <p:cNvPr id="3" name="Content Placeholder 2"/>
          <p:cNvSpPr>
            <a:spLocks noGrp="1"/>
          </p:cNvSpPr>
          <p:nvPr>
            <p:ph idx="1"/>
          </p:nvPr>
        </p:nvSpPr>
        <p:spPr/>
        <p:txBody>
          <a:bodyPr>
            <a:normAutofit/>
          </a:bodyPr>
          <a:lstStyle/>
          <a:p>
            <a:pPr>
              <a:spcAft>
                <a:spcPts val="1200"/>
              </a:spcAft>
            </a:pPr>
            <a:r>
              <a:rPr lang="en-GB" sz="2400" dirty="0">
                <a:latin typeface="Arial" pitchFamily="34" charset="0"/>
                <a:cs typeface="Arial" pitchFamily="34" charset="0"/>
              </a:rPr>
              <a:t>Government</a:t>
            </a:r>
          </a:p>
          <a:p>
            <a:pPr>
              <a:spcAft>
                <a:spcPts val="1200"/>
              </a:spcAft>
            </a:pPr>
            <a:r>
              <a:rPr lang="en-GB" sz="2400" dirty="0">
                <a:latin typeface="Arial" pitchFamily="34" charset="0"/>
                <a:cs typeface="Arial" pitchFamily="34" charset="0"/>
              </a:rPr>
              <a:t>Local Government</a:t>
            </a:r>
          </a:p>
          <a:p>
            <a:pPr>
              <a:spcAft>
                <a:spcPts val="1200"/>
              </a:spcAft>
            </a:pPr>
            <a:r>
              <a:rPr lang="en-GB" sz="2400" dirty="0">
                <a:latin typeface="Arial" pitchFamily="34" charset="0"/>
                <a:cs typeface="Arial" pitchFamily="34" charset="0"/>
              </a:rPr>
              <a:t>Community </a:t>
            </a:r>
          </a:p>
          <a:p>
            <a:endParaRPr lang="en-GB" sz="2400" dirty="0">
              <a:latin typeface="Arial" pitchFamily="34" charset="0"/>
              <a:cs typeface="Arial" pitchFamily="34" charset="0"/>
            </a:endParaRPr>
          </a:p>
          <a:p>
            <a:r>
              <a:rPr lang="en-GB" sz="2400" dirty="0">
                <a:latin typeface="Arial" pitchFamily="34" charset="0"/>
                <a:cs typeface="Arial" pitchFamily="34" charset="0"/>
              </a:rPr>
              <a:t>“Arms Length Bodies” – usually described as Quasi Autonomous Governmental Organisations (Quangos)</a:t>
            </a:r>
          </a:p>
          <a:p>
            <a:endParaRPr lang="en-GB" sz="2400" dirty="0"/>
          </a:p>
        </p:txBody>
      </p:sp>
    </p:spTree>
    <p:extLst>
      <p:ext uri="{BB962C8B-B14F-4D97-AF65-F5344CB8AC3E}">
        <p14:creationId xmlns:p14="http://schemas.microsoft.com/office/powerpoint/2010/main" xmlns="" val="348049521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Private Sector Organisations</a:t>
            </a:r>
          </a:p>
        </p:txBody>
      </p:sp>
      <p:sp>
        <p:nvSpPr>
          <p:cNvPr id="3" name="Content Placeholder 2"/>
          <p:cNvSpPr>
            <a:spLocks noGrp="1"/>
          </p:cNvSpPr>
          <p:nvPr>
            <p:ph idx="1"/>
          </p:nvPr>
        </p:nvSpPr>
        <p:spPr/>
        <p:txBody>
          <a:bodyPr/>
          <a:lstStyle/>
          <a:p>
            <a:pPr>
              <a:spcAft>
                <a:spcPts val="1200"/>
              </a:spcAft>
            </a:pPr>
            <a:r>
              <a:rPr lang="en-GB" sz="2400" dirty="0">
                <a:latin typeface="Arial" pitchFamily="34" charset="0"/>
                <a:cs typeface="Arial" pitchFamily="34" charset="0"/>
              </a:rPr>
              <a:t>Profit making organisations</a:t>
            </a:r>
          </a:p>
          <a:p>
            <a:pPr>
              <a:spcAft>
                <a:spcPts val="1200"/>
              </a:spcAft>
            </a:pPr>
            <a:r>
              <a:rPr lang="en-GB" sz="2400" dirty="0">
                <a:latin typeface="Arial" pitchFamily="34" charset="0"/>
                <a:cs typeface="Arial" pitchFamily="34" charset="0"/>
              </a:rPr>
              <a:t>Unlimited Liability</a:t>
            </a:r>
          </a:p>
          <a:p>
            <a:pPr>
              <a:spcAft>
                <a:spcPts val="1200"/>
              </a:spcAft>
            </a:pPr>
            <a:r>
              <a:rPr lang="en-GB" sz="2400" dirty="0">
                <a:latin typeface="Arial" pitchFamily="34" charset="0"/>
                <a:cs typeface="Arial" pitchFamily="34" charset="0"/>
              </a:rPr>
              <a:t>Limited Liability </a:t>
            </a:r>
          </a:p>
          <a:p>
            <a:pPr>
              <a:spcAft>
                <a:spcPts val="1200"/>
              </a:spcAft>
            </a:pPr>
            <a:r>
              <a:rPr lang="en-GB" sz="2400" dirty="0">
                <a:latin typeface="Arial" pitchFamily="34" charset="0"/>
                <a:cs typeface="Arial" pitchFamily="34" charset="0"/>
              </a:rPr>
              <a:t>Private Companies</a:t>
            </a:r>
          </a:p>
          <a:p>
            <a:pPr>
              <a:spcAft>
                <a:spcPts val="1200"/>
              </a:spcAft>
            </a:pPr>
            <a:r>
              <a:rPr lang="en-GB" sz="2400" dirty="0">
                <a:latin typeface="Arial" pitchFamily="34" charset="0"/>
                <a:cs typeface="Arial" pitchFamily="34" charset="0"/>
              </a:rPr>
              <a:t>Public Companies (listed)</a:t>
            </a:r>
          </a:p>
          <a:p>
            <a:endParaRPr lang="en-GB" dirty="0">
              <a:latin typeface="Arial" pitchFamily="34" charset="0"/>
              <a:cs typeface="Arial" pitchFamily="34" charset="0"/>
            </a:endParaRPr>
          </a:p>
        </p:txBody>
      </p:sp>
    </p:spTree>
    <p:extLst>
      <p:ext uri="{BB962C8B-B14F-4D97-AF65-F5344CB8AC3E}">
        <p14:creationId xmlns:p14="http://schemas.microsoft.com/office/powerpoint/2010/main" xmlns="" val="96222117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Not-for-Profit / Third Sector Organisations</a:t>
            </a:r>
          </a:p>
        </p:txBody>
      </p:sp>
      <p:sp>
        <p:nvSpPr>
          <p:cNvPr id="3" name="Content Placeholder 2"/>
          <p:cNvSpPr>
            <a:spLocks noGrp="1"/>
          </p:cNvSpPr>
          <p:nvPr>
            <p:ph idx="1"/>
          </p:nvPr>
        </p:nvSpPr>
        <p:spPr/>
        <p:txBody>
          <a:bodyPr/>
          <a:lstStyle/>
          <a:p>
            <a:pPr>
              <a:spcAft>
                <a:spcPts val="1200"/>
              </a:spcAft>
            </a:pPr>
            <a:r>
              <a:rPr lang="en-GB" sz="2400" dirty="0">
                <a:latin typeface="Arial" pitchFamily="34" charset="0"/>
                <a:cs typeface="Arial" pitchFamily="34" charset="0"/>
              </a:rPr>
              <a:t>Very varied in form and structure – some are international others are national or local</a:t>
            </a:r>
          </a:p>
          <a:p>
            <a:pPr>
              <a:spcAft>
                <a:spcPts val="1200"/>
              </a:spcAft>
            </a:pPr>
            <a:r>
              <a:rPr lang="en-GB" sz="2400" dirty="0">
                <a:latin typeface="Arial" pitchFamily="34" charset="0"/>
                <a:cs typeface="Arial" pitchFamily="34" charset="0"/>
              </a:rPr>
              <a:t>Many have “trading arms” with strong business profiles</a:t>
            </a:r>
          </a:p>
          <a:p>
            <a:pPr>
              <a:spcAft>
                <a:spcPts val="1200"/>
              </a:spcAft>
            </a:pPr>
            <a:r>
              <a:rPr lang="en-GB" sz="2400" dirty="0">
                <a:latin typeface="Arial" pitchFamily="34" charset="0"/>
                <a:cs typeface="Arial" pitchFamily="34" charset="0"/>
              </a:rPr>
              <a:t>Many with strong position in </a:t>
            </a:r>
            <a:r>
              <a:rPr lang="en-GB" sz="2400" dirty="0" smtClean="0">
                <a:latin typeface="Arial" pitchFamily="34" charset="0"/>
                <a:cs typeface="Arial" pitchFamily="34" charset="0"/>
              </a:rPr>
              <a:t>T&amp;L </a:t>
            </a:r>
            <a:r>
              <a:rPr lang="en-GB" sz="2400" dirty="0">
                <a:latin typeface="Arial" pitchFamily="34" charset="0"/>
                <a:cs typeface="Arial" pitchFamily="34" charset="0"/>
              </a:rPr>
              <a:t>sector were not set up for </a:t>
            </a:r>
            <a:r>
              <a:rPr lang="en-GB" sz="2400" dirty="0" smtClean="0">
                <a:latin typeface="Arial" pitchFamily="34" charset="0"/>
                <a:cs typeface="Arial" pitchFamily="34" charset="0"/>
              </a:rPr>
              <a:t>T&amp;L </a:t>
            </a:r>
            <a:r>
              <a:rPr lang="en-GB" sz="2400" dirty="0">
                <a:latin typeface="Arial" pitchFamily="34" charset="0"/>
                <a:cs typeface="Arial" pitchFamily="34" charset="0"/>
              </a:rPr>
              <a:t>but have evolved into major players </a:t>
            </a:r>
          </a:p>
          <a:p>
            <a:endParaRPr lang="en-GB" dirty="0"/>
          </a:p>
        </p:txBody>
      </p:sp>
    </p:spTree>
    <p:extLst>
      <p:ext uri="{BB962C8B-B14F-4D97-AF65-F5344CB8AC3E}">
        <p14:creationId xmlns:p14="http://schemas.microsoft.com/office/powerpoint/2010/main" xmlns="" val="319027534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Hybrid Organisations</a:t>
            </a:r>
          </a:p>
        </p:txBody>
      </p:sp>
      <p:sp>
        <p:nvSpPr>
          <p:cNvPr id="3" name="Content Placeholder 2"/>
          <p:cNvSpPr>
            <a:spLocks noGrp="1"/>
          </p:cNvSpPr>
          <p:nvPr>
            <p:ph idx="1"/>
          </p:nvPr>
        </p:nvSpPr>
        <p:spPr>
          <a:xfrm>
            <a:off x="1103312" y="1853248"/>
            <a:ext cx="8946541" cy="4395151"/>
          </a:xfrm>
        </p:spPr>
        <p:txBody>
          <a:bodyPr/>
          <a:lstStyle/>
          <a:p>
            <a:pPr>
              <a:spcAft>
                <a:spcPts val="1200"/>
              </a:spcAft>
            </a:pPr>
            <a:r>
              <a:rPr lang="en-GB" sz="2400" dirty="0">
                <a:latin typeface="Arial" pitchFamily="34" charset="0"/>
                <a:cs typeface="Arial" pitchFamily="34" charset="0"/>
              </a:rPr>
              <a:t>Partnerships – all forms, from </a:t>
            </a:r>
            <a:r>
              <a:rPr lang="en-GB" sz="2400" dirty="0" smtClean="0">
                <a:latin typeface="Arial" pitchFamily="34" charset="0"/>
                <a:cs typeface="Arial" pitchFamily="34" charset="0"/>
              </a:rPr>
              <a:t>advisory </a:t>
            </a:r>
            <a:r>
              <a:rPr lang="en-GB" sz="2400" dirty="0">
                <a:latin typeface="Arial" pitchFamily="34" charset="0"/>
                <a:cs typeface="Arial" pitchFamily="34" charset="0"/>
              </a:rPr>
              <a:t>to legally binding (and variants of all)</a:t>
            </a:r>
          </a:p>
          <a:p>
            <a:pPr>
              <a:spcAft>
                <a:spcPts val="1200"/>
              </a:spcAft>
            </a:pPr>
            <a:r>
              <a:rPr lang="en-GB" sz="2400" dirty="0">
                <a:latin typeface="Arial" pitchFamily="34" charset="0"/>
                <a:cs typeface="Arial" pitchFamily="34" charset="0"/>
              </a:rPr>
              <a:t>Most common is a mixed Public / Private partnership (e.g. DMOs)</a:t>
            </a:r>
          </a:p>
          <a:p>
            <a:pPr>
              <a:spcAft>
                <a:spcPts val="1200"/>
              </a:spcAft>
            </a:pPr>
            <a:r>
              <a:rPr lang="en-GB" sz="2400" dirty="0">
                <a:latin typeface="Arial" pitchFamily="34" charset="0"/>
                <a:cs typeface="Arial" pitchFamily="34" charset="0"/>
              </a:rPr>
              <a:t>In </a:t>
            </a:r>
            <a:r>
              <a:rPr lang="en-GB" sz="2400" dirty="0" smtClean="0">
                <a:latin typeface="Arial" pitchFamily="34" charset="0"/>
                <a:cs typeface="Arial" pitchFamily="34" charset="0"/>
              </a:rPr>
              <a:t>Heritage </a:t>
            </a:r>
            <a:r>
              <a:rPr lang="en-GB" sz="2400" dirty="0">
                <a:latin typeface="Arial" pitchFamily="34" charset="0"/>
                <a:cs typeface="Arial" pitchFamily="34" charset="0"/>
              </a:rPr>
              <a:t>Partnerships Local Government is often the “driver” to bring the group together</a:t>
            </a:r>
          </a:p>
          <a:p>
            <a:pPr>
              <a:spcAft>
                <a:spcPts val="1200"/>
              </a:spcAft>
            </a:pPr>
            <a:r>
              <a:rPr lang="en-GB" sz="2400" dirty="0">
                <a:latin typeface="Arial" pitchFamily="34" charset="0"/>
                <a:cs typeface="Arial" pitchFamily="34" charset="0"/>
              </a:rPr>
              <a:t>In </a:t>
            </a:r>
            <a:r>
              <a:rPr lang="en-GB" sz="2400" dirty="0" smtClean="0">
                <a:latin typeface="Arial" pitchFamily="34" charset="0"/>
                <a:cs typeface="Arial" pitchFamily="34" charset="0"/>
              </a:rPr>
              <a:t>Heritage-Led Regeneration business </a:t>
            </a:r>
            <a:r>
              <a:rPr lang="en-GB" sz="2400" dirty="0">
                <a:latin typeface="Arial" pitchFamily="34" charset="0"/>
                <a:cs typeface="Arial" pitchFamily="34" charset="0"/>
              </a:rPr>
              <a:t>is more likely to be the driver and there are greater numbers of Private/Private Partnerships </a:t>
            </a:r>
          </a:p>
          <a:p>
            <a:endParaRPr lang="en-GB" dirty="0"/>
          </a:p>
        </p:txBody>
      </p:sp>
    </p:spTree>
    <p:extLst>
      <p:ext uri="{BB962C8B-B14F-4D97-AF65-F5344CB8AC3E}">
        <p14:creationId xmlns:p14="http://schemas.microsoft.com/office/powerpoint/2010/main" xmlns="" val="330334058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340</TotalTime>
  <Words>1312</Words>
  <Application>Microsoft Office PowerPoint</Application>
  <PresentationFormat>Custom</PresentationFormat>
  <Paragraphs>218</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Ion</vt:lpstr>
      <vt:lpstr>Heritage Tourism in the Heritage Sector</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Rodney Harrison (2010)  Understanding the Politics of Heritage </vt:lpstr>
      <vt:lpstr>UNESCO: Cultural Heritage  (in Harrison 2010)</vt:lpstr>
      <vt:lpstr>Cont…..</vt:lpstr>
      <vt:lpstr>Slide 21</vt:lpstr>
      <vt:lpstr>Unesco describes heritage as:</vt:lpstr>
      <vt:lpstr>Jacqui Ansell and Susie West (2010)  Understanding Heritage in Practice </vt:lpstr>
      <vt:lpstr>Professionalisation </vt:lpstr>
      <vt:lpstr>Post-War</vt:lpstr>
      <vt:lpstr>History and Heritage</vt:lpstr>
      <vt:lpstr>Does Heritage Exist?</vt:lpstr>
      <vt:lpstr>David Lowenthal (1998)  The Heritage Crusade</vt:lpstr>
      <vt:lpstr>What lies behind this expansion? </vt:lpstr>
      <vt:lpstr>The Heritage Glut</vt:lpstr>
      <vt:lpstr>Robert Hewison (1987)  The Heritage Industry:  Britain in a Climate of Decline</vt:lpstr>
      <vt:lpstr>A distraction… </vt:lpstr>
      <vt:lpstr>Theodor Adorno (2001)  The Culture Industry</vt:lpstr>
      <vt:lpstr>Slide 34</vt:lpstr>
      <vt:lpstr>Kevin Walsh (1992)  The Representation of the Past: Museums and Heritage in the Postmodern World</vt:lpstr>
      <vt:lpstr>re-cap : Structure</vt:lpstr>
      <vt:lpstr>The Heritage Record</vt:lpstr>
      <vt:lpstr>What is / who are the “Heritage Sector”?</vt:lpstr>
      <vt:lpstr>Stakeholders </vt:lpstr>
      <vt:lpstr>Public Sector Organisations</vt:lpstr>
      <vt:lpstr>Private Sector Organisations</vt:lpstr>
      <vt:lpstr>Not-for-Profit / Third Sector Organisations</vt:lpstr>
      <vt:lpstr>Hybrid Organisations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Heritage Sector</dc:title>
  <dc:creator>Geraint Coles</dc:creator>
  <cp:lastModifiedBy>Quentin</cp:lastModifiedBy>
  <cp:revision>41</cp:revision>
  <dcterms:created xsi:type="dcterms:W3CDTF">2014-11-18T23:39:06Z</dcterms:created>
  <dcterms:modified xsi:type="dcterms:W3CDTF">2019-11-25T00:11:08Z</dcterms:modified>
</cp:coreProperties>
</file>