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1" r:id="rId1"/>
  </p:sldMasterIdLst>
  <p:notesMasterIdLst>
    <p:notesMasterId r:id="rId24"/>
  </p:notesMasterIdLst>
  <p:handoutMasterIdLst>
    <p:handoutMasterId r:id="rId25"/>
  </p:handoutMasterIdLst>
  <p:sldIdLst>
    <p:sldId id="256" r:id="rId2"/>
    <p:sldId id="278" r:id="rId3"/>
    <p:sldId id="258" r:id="rId4"/>
    <p:sldId id="296" r:id="rId5"/>
    <p:sldId id="259" r:id="rId6"/>
    <p:sldId id="297" r:id="rId7"/>
    <p:sldId id="274" r:id="rId8"/>
    <p:sldId id="313" r:id="rId9"/>
    <p:sldId id="299" r:id="rId10"/>
    <p:sldId id="287" r:id="rId11"/>
    <p:sldId id="283" r:id="rId12"/>
    <p:sldId id="312" r:id="rId13"/>
    <p:sldId id="316" r:id="rId14"/>
    <p:sldId id="303" r:id="rId15"/>
    <p:sldId id="284" r:id="rId16"/>
    <p:sldId id="288" r:id="rId17"/>
    <p:sldId id="306" r:id="rId18"/>
    <p:sldId id="304" r:id="rId19"/>
    <p:sldId id="305" r:id="rId20"/>
    <p:sldId id="317" r:id="rId21"/>
    <p:sldId id="318" r:id="rId22"/>
    <p:sldId id="315" r:id="rId23"/>
  </p:sldIdLst>
  <p:sldSz cx="9144000" cy="6858000" type="screen4x3"/>
  <p:notesSz cx="10234613" cy="70993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236">
          <p15:clr>
            <a:srgbClr val="A4A3A4"/>
          </p15:clr>
        </p15:guide>
        <p15:guide id="2" pos="322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1" d="100"/>
          <a:sy n="81" d="100"/>
        </p:scale>
        <p:origin x="-667" y="-67"/>
      </p:cViewPr>
      <p:guideLst>
        <p:guide orient="horz" pos="2236"/>
        <p:guide pos="32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435475" cy="35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797550" y="0"/>
            <a:ext cx="4435475" cy="35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6743700"/>
            <a:ext cx="4435475" cy="35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222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797550" y="6743700"/>
            <a:ext cx="4435475" cy="35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300">
                <a:latin typeface="Arial" charset="0"/>
              </a:defRPr>
            </a:lvl1pPr>
          </a:lstStyle>
          <a:p>
            <a:pPr>
              <a:defRPr/>
            </a:pPr>
            <a:fld id="{0CC1749B-50BB-415F-89F6-BC556933375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859551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435475" cy="35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797550" y="0"/>
            <a:ext cx="4435475" cy="35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341688" y="531813"/>
            <a:ext cx="3551237" cy="266223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7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023938" y="3371850"/>
            <a:ext cx="8186737" cy="319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noProof="0" smtClean="0"/>
              <a:t>Click to edit Master text styles</a:t>
            </a:r>
          </a:p>
          <a:p>
            <a:pPr lvl="1"/>
            <a:r>
              <a:rPr lang="en-US" altLang="zh-CN" noProof="0" smtClean="0"/>
              <a:t>Second level</a:t>
            </a:r>
          </a:p>
          <a:p>
            <a:pPr lvl="2"/>
            <a:r>
              <a:rPr lang="en-US" altLang="zh-CN" noProof="0" smtClean="0"/>
              <a:t>Third level</a:t>
            </a:r>
          </a:p>
          <a:p>
            <a:pPr lvl="3"/>
            <a:r>
              <a:rPr lang="en-US" altLang="zh-CN" noProof="0" smtClean="0"/>
              <a:t>Fourth level</a:t>
            </a:r>
          </a:p>
          <a:p>
            <a:pPr lvl="4"/>
            <a:r>
              <a:rPr lang="en-US" altLang="zh-CN" noProof="0" smtClean="0"/>
              <a:t>Fifth level</a:t>
            </a:r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6743700"/>
            <a:ext cx="4435475" cy="35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300">
                <a:latin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797550" y="6743700"/>
            <a:ext cx="4435475" cy="35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300">
                <a:latin typeface="Arial" charset="0"/>
              </a:defRPr>
            </a:lvl1pPr>
          </a:lstStyle>
          <a:p>
            <a:pPr>
              <a:defRPr/>
            </a:pPr>
            <a:fld id="{7151D0F2-DC81-4E17-A01A-A6EB2F11F34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07027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151D0F2-DC81-4E17-A01A-A6EB2F11F34A}" type="slidenum">
              <a:rPr lang="zh-CN" altLang="en-US" smtClean="0"/>
              <a:pPr>
                <a:defRPr/>
              </a:pPr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130977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22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582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4F8CFD7F-8298-408D-927B-9BC9A4CE1688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67334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A7BD12-6FB7-4FEA-8753-20FF181675FF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97706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E9E465-4812-4D79-A47F-8AD2CCF0C50F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71198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7F3189-4CBD-4638-ADA6-6EE2E1A47A62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20731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5935D234-C6B3-4661-B2E9-EF6B3FE701DE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60687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E02AEC11-8085-4443-BB70-5631DA11810C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31094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D12CA7-6EEA-45A6-8233-29FA75D5FD45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01210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B18254-4251-4327-8983-3F674EFAB85E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08251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7AB8AF-9097-4C35-886E-62F4BC2A3AA4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12320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FA72DB-1908-4218-8C05-6DB89F04184B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62188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BB62FC-FF5E-4E2F-818D-F2841B2735D3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02774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CF33216-C21D-4893-AFE7-F6F5CCD43420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0962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Research </a:t>
            </a:r>
            <a:r>
              <a:rPr lang="en-GB" smtClean="0"/>
              <a:t>Methods II</a:t>
            </a:r>
            <a:endParaRPr lang="en-US" altLang="zh-CN" dirty="0" smtClean="0">
              <a:ea typeface="宋体" charset="-12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The Research Proposal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R &amp; D Methods: Assignment 2</a:t>
            </a:r>
            <a:endParaRPr lang="en-US" altLang="zh-CN" dirty="0" smtClean="0">
              <a:ea typeface="宋体" charset="-122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Identify an area of study, relevant to your degree pathway, in which you would like to conduct your own research for your B.Sc. final year research project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Produce a </a:t>
            </a:r>
            <a:r>
              <a:rPr lang="en-GB" u="sng" dirty="0" smtClean="0"/>
              <a:t>research proposal</a:t>
            </a:r>
            <a:r>
              <a:rPr lang="en-GB" dirty="0" smtClean="0"/>
              <a:t> (dissertation or project) in which you introduce and justify your chosen research 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This does not have to be the topic you chose for the first assignment literature review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Deadline: </a:t>
            </a:r>
            <a:r>
              <a:rPr lang="en-GB" dirty="0" smtClean="0"/>
              <a:t>23:59 </a:t>
            </a:r>
            <a:r>
              <a:rPr lang="en-GB" dirty="0"/>
              <a:t>May </a:t>
            </a:r>
            <a:r>
              <a:rPr lang="en-GB" dirty="0" smtClean="0"/>
              <a:t>the 3rd 2018</a:t>
            </a:r>
          </a:p>
          <a:p>
            <a:pPr>
              <a:lnSpc>
                <a:spcPct val="90000"/>
              </a:lnSpc>
            </a:pPr>
            <a:endParaRPr lang="en-US" altLang="zh-CN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Purpose of Proposal</a:t>
            </a:r>
            <a:endParaRPr lang="en-US" altLang="zh-CN" smtClean="0">
              <a:ea typeface="宋体" charset="-122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Essentially, the purpose of the project proposal is to establish exactly what is to be achieved by the project and to establish a plan to do this.</a:t>
            </a:r>
          </a:p>
          <a:p>
            <a:endParaRPr lang="en-GB" dirty="0" smtClean="0"/>
          </a:p>
          <a:p>
            <a:r>
              <a:rPr lang="en-GB" dirty="0" smtClean="0"/>
              <a:t>It should be regarded as a sort of contract between you and your supervisor</a:t>
            </a:r>
          </a:p>
          <a:p>
            <a:endParaRPr lang="en-GB" b="1" dirty="0" smtClean="0"/>
          </a:p>
          <a:p>
            <a:endParaRPr lang="en-GB" b="1" dirty="0" smtClean="0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Structure of research proposal</a:t>
            </a:r>
            <a:endParaRPr lang="en-US" altLang="zh-CN" smtClean="0">
              <a:ea typeface="宋体" charset="-122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12875"/>
            <a:ext cx="8208963" cy="4529138"/>
          </a:xfrm>
        </p:spPr>
        <p:txBody>
          <a:bodyPr/>
          <a:lstStyle/>
          <a:p>
            <a:pPr marL="476250" indent="-476250">
              <a:buFont typeface="Wingdings" pitchFamily="2" charset="2"/>
              <a:buNone/>
            </a:pPr>
            <a:r>
              <a:rPr lang="en-GB" sz="2500" dirty="0" smtClean="0"/>
              <a:t>Three sections:</a:t>
            </a:r>
          </a:p>
          <a:p>
            <a:pPr marL="476250" indent="-476250"/>
            <a:endParaRPr lang="en-GB" sz="2500" dirty="0" smtClean="0"/>
          </a:p>
          <a:p>
            <a:pPr marL="476250" indent="-476250">
              <a:buFont typeface="Wingdings" pitchFamily="2" charset="2"/>
              <a:buAutoNum type="arabicPeriod"/>
            </a:pPr>
            <a:r>
              <a:rPr lang="en-GB" sz="2500" dirty="0" smtClean="0"/>
              <a:t>Introduction / background to the proposed research (40% of marks)</a:t>
            </a:r>
          </a:p>
          <a:p>
            <a:pPr marL="476250" indent="-476250">
              <a:buFont typeface="Wingdings" pitchFamily="2" charset="2"/>
              <a:buAutoNum type="arabicPeriod"/>
            </a:pPr>
            <a:endParaRPr lang="en-GB" sz="2500" dirty="0" smtClean="0"/>
          </a:p>
          <a:p>
            <a:pPr marL="476250" indent="-476250">
              <a:buFont typeface="Wingdings" pitchFamily="2" charset="2"/>
              <a:buAutoNum type="arabicPeriod"/>
            </a:pPr>
            <a:r>
              <a:rPr lang="en-GB" sz="2500" dirty="0" smtClean="0"/>
              <a:t>Research &amp; development methods (40%)</a:t>
            </a:r>
          </a:p>
          <a:p>
            <a:pPr marL="0" indent="0">
              <a:buNone/>
            </a:pPr>
            <a:endParaRPr lang="en-GB" sz="2500" dirty="0" smtClean="0"/>
          </a:p>
          <a:p>
            <a:pPr marL="476250" indent="-476250">
              <a:buFont typeface="Wingdings" pitchFamily="2" charset="2"/>
              <a:buAutoNum type="arabicPeriod" startAt="3"/>
            </a:pPr>
            <a:r>
              <a:rPr lang="en-GB" sz="2500" dirty="0" smtClean="0"/>
              <a:t>Resources &amp; planning</a:t>
            </a:r>
            <a:r>
              <a:rPr lang="en-US" altLang="zh-CN" sz="2500" dirty="0" smtClean="0"/>
              <a:t> </a:t>
            </a:r>
            <a:r>
              <a:rPr lang="en-GB" sz="2500" dirty="0" smtClean="0"/>
              <a:t>(10 %)</a:t>
            </a:r>
          </a:p>
          <a:p>
            <a:pPr marL="476250" indent="-476250"/>
            <a:endParaRPr lang="en-GB" sz="2500" dirty="0" smtClean="0"/>
          </a:p>
          <a:p>
            <a:pPr marL="476250" indent="-476250">
              <a:buFont typeface="Wingdings" pitchFamily="2" charset="2"/>
              <a:buNone/>
            </a:pPr>
            <a:r>
              <a:rPr lang="en-GB" sz="2500" dirty="0" smtClean="0"/>
              <a:t>The final 10% is for presentation, coherence, etc.</a:t>
            </a:r>
            <a:endParaRPr lang="en-US" altLang="zh-CN" sz="25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Basic Instructions</a:t>
            </a:r>
            <a:endParaRPr lang="en-US" altLang="zh-CN" dirty="0" smtClean="0">
              <a:ea typeface="宋体" charset="-122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35003" y="928670"/>
            <a:ext cx="8208963" cy="501334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Identify an area of study, relevant to your degree pathway, in which you would like to conduct your own research for your B.Sc. final year research project.</a:t>
            </a:r>
          </a:p>
          <a:p>
            <a:endParaRPr lang="en-GB" sz="2400" dirty="0" smtClean="0"/>
          </a:p>
          <a:p>
            <a:r>
              <a:rPr lang="en-GB" sz="2400" b="1" dirty="0" smtClean="0"/>
              <a:t>Produce a project proposal in which you introduce and justify your chosen research. The document should contain the following sections:</a:t>
            </a:r>
            <a:endParaRPr lang="en-GB" sz="2400" dirty="0" smtClean="0"/>
          </a:p>
          <a:p>
            <a:endParaRPr lang="en-GB" sz="2400" dirty="0" smtClean="0"/>
          </a:p>
          <a:p>
            <a:pPr marL="566928" indent="-457200">
              <a:buFont typeface="+mj-lt"/>
              <a:buAutoNum type="arabicPeriod"/>
            </a:pPr>
            <a:r>
              <a:rPr lang="en-GB" sz="2400" b="1" dirty="0" smtClean="0"/>
              <a:t>INTRODUCTION / BACKGROUND TO THE PROPOSED RESEARCH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400" b="1" dirty="0" smtClean="0"/>
              <a:t>RESEARCH &amp; DEVELOPMENT METHODS 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400" b="1" dirty="0" smtClean="0"/>
              <a:t>RESOURCES &amp; PLANNING</a:t>
            </a:r>
            <a:endParaRPr lang="en-GB" sz="2400" dirty="0" smtClean="0"/>
          </a:p>
          <a:p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Section 1: Introduction / Background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74183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 smtClean="0"/>
              <a:t>Give your research a working title.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Describe clearly the background to the subject area of study.</a:t>
            </a:r>
          </a:p>
          <a:p>
            <a:pPr lvl="1"/>
            <a:r>
              <a:rPr lang="en-GB" dirty="0" smtClean="0"/>
              <a:t>This should involve a mini critical review of the literature pertaining to your research topic (diverse sources such as academic, governmental and industrial literature).  </a:t>
            </a:r>
          </a:p>
          <a:p>
            <a:pPr lvl="1"/>
            <a:r>
              <a:rPr lang="en-GB" dirty="0" smtClean="0"/>
              <a:t>Ensure that </a:t>
            </a:r>
            <a:r>
              <a:rPr lang="en-GB" u="sng" dirty="0" smtClean="0"/>
              <a:t>all</a:t>
            </a:r>
            <a:r>
              <a:rPr lang="en-GB" dirty="0" smtClean="0"/>
              <a:t> literature sources identified are referenced correctly (use the numeric system of referencing, &amp; append a bibliography).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Provide the reader with an understanding of the field in which your study lies and an idea of where and how your study fits into this field.</a:t>
            </a:r>
          </a:p>
          <a:p>
            <a:pPr lvl="1"/>
            <a:r>
              <a:rPr lang="en-GB" dirty="0" smtClean="0"/>
              <a:t>In other words, you must justify a rationale for the study, based on the literature review.  </a:t>
            </a:r>
          </a:p>
          <a:p>
            <a:pPr lvl="1"/>
            <a:r>
              <a:rPr lang="en-GB" dirty="0" smtClean="0"/>
              <a:t>Why is the research worth doing? </a:t>
            </a:r>
          </a:p>
          <a:p>
            <a:pPr lvl="1"/>
            <a:r>
              <a:rPr lang="en-GB" dirty="0" smtClean="0"/>
              <a:t>Is it topical, interesting, controversial, applied in a new context, etc? </a:t>
            </a:r>
          </a:p>
          <a:p>
            <a:pPr lvl="1"/>
            <a:r>
              <a:rPr lang="en-GB" dirty="0" smtClean="0"/>
              <a:t>Have there been similar studies? </a:t>
            </a:r>
          </a:p>
          <a:p>
            <a:pPr lvl="1"/>
            <a:r>
              <a:rPr lang="en-GB" dirty="0" smtClean="0"/>
              <a:t>Is there a gap?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If relevant, introduce the industry/organisation/context that is being investigated.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Background literature</a:t>
            </a:r>
            <a:endParaRPr lang="en-US" altLang="zh-CN" dirty="0" smtClean="0">
              <a:ea typeface="宋体" charset="-122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95486"/>
            <a:ext cx="8229600" cy="5357850"/>
          </a:xfrm>
        </p:spPr>
        <p:txBody>
          <a:bodyPr>
            <a:normAutofit/>
          </a:bodyPr>
          <a:lstStyle/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r>
              <a:rPr lang="en-GB" sz="2200" dirty="0" smtClean="0"/>
              <a:t>This should involve a mini critical review of the literature pertaining to your research topic </a:t>
            </a:r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endParaRPr lang="en-GB" sz="2200" dirty="0" smtClean="0"/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r>
              <a:rPr lang="en-GB" sz="2200" dirty="0" smtClean="0"/>
              <a:t>The literature review shows what other people asking similar questions have discovered </a:t>
            </a:r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endParaRPr lang="en-GB" sz="2000" dirty="0" smtClean="0"/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r>
              <a:rPr lang="en-GB" sz="2000" dirty="0" smtClean="0"/>
              <a:t>Introduce and define the </a:t>
            </a:r>
            <a:r>
              <a:rPr lang="en-GB" sz="2000" i="1" dirty="0" smtClean="0"/>
              <a:t>themes</a:t>
            </a:r>
            <a:r>
              <a:rPr lang="en-GB" sz="2000" dirty="0" smtClean="0"/>
              <a:t> of the project</a:t>
            </a:r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endParaRPr lang="en-GB" sz="2000" dirty="0" smtClean="0"/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r>
              <a:rPr lang="en-GB" sz="2000" dirty="0" smtClean="0"/>
              <a:t>The themes or issues should relate clearly to the objectives which you will specify at the </a:t>
            </a:r>
            <a:r>
              <a:rPr lang="en-GB" sz="2000" u="sng" dirty="0" smtClean="0"/>
              <a:t>end</a:t>
            </a:r>
            <a:r>
              <a:rPr lang="en-GB" sz="2000" dirty="0" smtClean="0"/>
              <a:t> of this section.  </a:t>
            </a:r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endParaRPr lang="en-GB" sz="2000" dirty="0" smtClean="0"/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r>
              <a:rPr lang="en-GB" sz="2000" dirty="0" smtClean="0"/>
              <a:t>You need to give a bit of background literature on </a:t>
            </a:r>
            <a:r>
              <a:rPr lang="en-GB" sz="2000" u="sng" dirty="0" smtClean="0"/>
              <a:t>each</a:t>
            </a:r>
            <a:r>
              <a:rPr lang="en-GB" sz="2000" dirty="0" smtClean="0"/>
              <a:t> of your objectives to justify what you are going to do. </a:t>
            </a:r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endParaRPr lang="en-GB" sz="2000" dirty="0" smtClean="0"/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r>
              <a:rPr lang="en-GB" sz="2000" dirty="0" smtClean="0"/>
              <a:t>Give background literature/statistics only – leave the in-depth analysis for the Project itself (next year) </a:t>
            </a:r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endParaRPr lang="en-GB" sz="2000" dirty="0" smtClean="0"/>
          </a:p>
          <a:p>
            <a:pPr marL="342900" indent="-342900">
              <a:lnSpc>
                <a:spcPct val="80000"/>
              </a:lnSpc>
              <a:buClr>
                <a:schemeClr val="tx1">
                  <a:shade val="95000"/>
                </a:schemeClr>
              </a:buClr>
              <a:defRPr/>
            </a:pPr>
            <a:r>
              <a:rPr lang="en-GB" sz="2000" dirty="0" smtClean="0"/>
              <a:t>Lit should be approx. 2 sides of A4 in 11pt 1.15 spacing</a:t>
            </a:r>
          </a:p>
          <a:p>
            <a:pPr marL="552450" indent="-55245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0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Once you have completed the literature review you can set out your aim and your objectives</a:t>
            </a:r>
            <a:endParaRPr lang="en-GB" dirty="0"/>
          </a:p>
          <a:p>
            <a:r>
              <a:rPr lang="en-GB" dirty="0" smtClean="0"/>
              <a:t>1 AIM: what you’re trying to do</a:t>
            </a:r>
          </a:p>
          <a:p>
            <a:pPr lvl="1"/>
            <a:r>
              <a:rPr lang="en-GB" dirty="0" smtClean="0"/>
              <a:t>Build a 3D game controlled by gesture and displayed using Pepper’s Ghost</a:t>
            </a:r>
          </a:p>
          <a:p>
            <a:endParaRPr lang="en-GB" dirty="0"/>
          </a:p>
          <a:p>
            <a:r>
              <a:rPr lang="en-GB" dirty="0" smtClean="0"/>
              <a:t>4-5 OBJECTIVES: what actions will you perform in order to meet your aim</a:t>
            </a:r>
          </a:p>
          <a:p>
            <a:pPr lvl="1"/>
            <a:r>
              <a:rPr lang="en-GB" dirty="0" smtClean="0"/>
              <a:t>Conduct a literature review relating to 3D and gesture-based interfaces</a:t>
            </a:r>
          </a:p>
          <a:p>
            <a:pPr lvl="1"/>
            <a:r>
              <a:rPr lang="en-GB" dirty="0" smtClean="0"/>
              <a:t>Build a game program that will display the game using Pepper’s Ghost</a:t>
            </a:r>
          </a:p>
          <a:p>
            <a:pPr lvl="1"/>
            <a:r>
              <a:rPr lang="en-GB" dirty="0" smtClean="0"/>
              <a:t>Adapt the game program to use LEAP Motion for control</a:t>
            </a:r>
          </a:p>
          <a:p>
            <a:pPr lvl="1"/>
            <a:r>
              <a:rPr lang="en-GB" dirty="0" smtClean="0"/>
              <a:t>Evaluate the game for usability and user interest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321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SMART Objectives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981075"/>
          <a:ext cx="82296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15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580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S</a:t>
                      </a:r>
                      <a:endParaRPr lang="en-GB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- Specific</a:t>
                      </a:r>
                      <a:endParaRPr lang="en-GB" sz="6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M</a:t>
                      </a:r>
                      <a:endParaRPr lang="en-GB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- Measurable</a:t>
                      </a:r>
                      <a:endParaRPr lang="en-GB" sz="6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A</a:t>
                      </a:r>
                      <a:endParaRPr lang="en-GB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- Attainable</a:t>
                      </a:r>
                      <a:endParaRPr lang="en-GB" sz="6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R</a:t>
                      </a:r>
                      <a:endParaRPr lang="en-GB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- Relevant</a:t>
                      </a:r>
                      <a:endParaRPr lang="en-GB" sz="6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T</a:t>
                      </a:r>
                      <a:endParaRPr lang="en-GB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6600" dirty="0" smtClean="0"/>
                        <a:t>- Time-bound</a:t>
                      </a:r>
                      <a:endParaRPr lang="en-GB" sz="6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Section 2: R &amp; D methods</a:t>
            </a:r>
            <a:endParaRPr lang="en-US" altLang="zh-CN" dirty="0" smtClean="0">
              <a:ea typeface="宋体" charset="-122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76250" indent="-476250">
              <a:lnSpc>
                <a:spcPct val="90000"/>
              </a:lnSpc>
            </a:pPr>
            <a:r>
              <a:rPr lang="en-GB" dirty="0" smtClean="0"/>
              <a:t>Two key parts to this section:</a:t>
            </a:r>
          </a:p>
          <a:p>
            <a:pPr marL="476250" indent="-476250">
              <a:lnSpc>
                <a:spcPct val="90000"/>
              </a:lnSpc>
            </a:pPr>
            <a:endParaRPr lang="en-GB" sz="2000" dirty="0" smtClean="0"/>
          </a:p>
          <a:p>
            <a:pPr marL="857250" lvl="1" indent="-400050">
              <a:lnSpc>
                <a:spcPct val="90000"/>
              </a:lnSpc>
              <a:buClr>
                <a:schemeClr val="tx2"/>
              </a:buClr>
              <a:buFont typeface="Wingdings" pitchFamily="2" charset="2"/>
              <a:buAutoNum type="arabicPeriod"/>
            </a:pPr>
            <a:r>
              <a:rPr lang="en-GB" dirty="0" smtClean="0"/>
              <a:t>Research methods to be used</a:t>
            </a:r>
          </a:p>
          <a:p>
            <a:pPr marL="857250" lvl="1" indent="-400050">
              <a:lnSpc>
                <a:spcPct val="90000"/>
              </a:lnSpc>
              <a:buClr>
                <a:schemeClr val="tx2"/>
              </a:buClr>
              <a:buFont typeface="Wingdings" pitchFamily="2" charset="2"/>
              <a:buAutoNum type="arabicPeriod"/>
            </a:pPr>
            <a:endParaRPr lang="en-GB" dirty="0" smtClean="0"/>
          </a:p>
          <a:p>
            <a:pPr marL="857250" lvl="1" indent="-400050">
              <a:lnSpc>
                <a:spcPct val="90000"/>
              </a:lnSpc>
              <a:buClr>
                <a:schemeClr val="tx2"/>
              </a:buClr>
              <a:buFont typeface="Wingdings" pitchFamily="2" charset="2"/>
              <a:buAutoNum type="arabicPeriod"/>
            </a:pPr>
            <a:r>
              <a:rPr lang="en-GB" dirty="0" smtClean="0"/>
              <a:t>Development methods to be used</a:t>
            </a:r>
          </a:p>
          <a:p>
            <a:pPr marL="476250" indent="-476250">
              <a:lnSpc>
                <a:spcPct val="90000"/>
              </a:lnSpc>
            </a:pPr>
            <a:endParaRPr lang="en-GB" dirty="0" smtClean="0"/>
          </a:p>
          <a:p>
            <a:pPr marL="476250" indent="-476250">
              <a:lnSpc>
                <a:spcPct val="90000"/>
              </a:lnSpc>
            </a:pPr>
            <a:r>
              <a:rPr lang="en-GB" dirty="0" smtClean="0">
                <a:sym typeface="Wingdings" pitchFamily="2" charset="2"/>
              </a:rPr>
              <a:t>The R&amp;D Methods section should be no more than 2 side of A4 IN TOTAL</a:t>
            </a:r>
            <a:endParaRPr lang="en-GB" dirty="0" smtClean="0"/>
          </a:p>
          <a:p>
            <a:pPr marL="476250" indent="-476250">
              <a:lnSpc>
                <a:spcPct val="90000"/>
              </a:lnSpc>
              <a:buNone/>
            </a:pPr>
            <a:endParaRPr lang="en-GB" dirty="0" smtClean="0"/>
          </a:p>
          <a:p>
            <a:pPr marL="476250" indent="-476250">
              <a:lnSpc>
                <a:spcPct val="90000"/>
              </a:lnSpc>
            </a:pPr>
            <a:r>
              <a:rPr lang="en-GB" dirty="0" smtClean="0"/>
              <a:t>Note: 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dirty="0" smtClean="0"/>
              <a:t>Surveys don’t have a ‘development methods’ section so must have a much more in-depth discussion of research methods than other projects</a:t>
            </a:r>
          </a:p>
          <a:p>
            <a:pPr marL="476250" indent="-476250">
              <a:lnSpc>
                <a:spcPct val="90000"/>
              </a:lnSpc>
            </a:pPr>
            <a:endParaRPr lang="en-GB" sz="2500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Research Methodology</a:t>
            </a:r>
            <a:endParaRPr lang="en-US" altLang="zh-CN" dirty="0" smtClean="0">
              <a:ea typeface="宋体" charset="-122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and </a:t>
            </a:r>
            <a:r>
              <a:rPr lang="en-GB" i="1" dirty="0" smtClean="0"/>
              <a:t>justify</a:t>
            </a:r>
            <a:r>
              <a:rPr lang="en-GB" dirty="0" smtClean="0"/>
              <a:t> the research methods that you will use to gather your data and/or evaluate your results. </a:t>
            </a:r>
          </a:p>
          <a:p>
            <a:endParaRPr lang="en-GB" dirty="0" smtClean="0"/>
          </a:p>
          <a:p>
            <a:r>
              <a:rPr lang="en-GB" dirty="0" smtClean="0"/>
              <a:t>Work your way through the ‘research wall’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endParaRPr lang="en-GB" dirty="0" smtClean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For each layer, explain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WHICH method(s) you will use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WHY this method is appropriate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HOW you will use any particular advantages of this method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HOW you will avoid any problems of this method</a:t>
            </a:r>
          </a:p>
          <a:p>
            <a:pPr lvl="1"/>
            <a:endParaRPr lang="en-GB" dirty="0" smtClean="0">
              <a:sym typeface="Wingdings" pitchFamily="2" charset="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Selecting your methodology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93608"/>
          </a:xfrm>
        </p:spPr>
        <p:txBody>
          <a:bodyPr anchor="ctr" anchorCtr="0"/>
          <a:lstStyle/>
          <a:p>
            <a:r>
              <a:rPr lang="en-GB" dirty="0" smtClean="0"/>
              <a:t>When deciding on a methodology you will need to select</a:t>
            </a:r>
          </a:p>
          <a:p>
            <a:pPr lvl="1"/>
            <a:r>
              <a:rPr lang="en-GB" dirty="0" smtClean="0"/>
              <a:t>A philosophy</a:t>
            </a:r>
          </a:p>
          <a:p>
            <a:pPr lvl="1"/>
            <a:r>
              <a:rPr lang="en-GB" dirty="0" smtClean="0"/>
              <a:t>An approach</a:t>
            </a:r>
          </a:p>
          <a:p>
            <a:pPr lvl="1"/>
            <a:r>
              <a:rPr lang="en-GB" dirty="0" smtClean="0"/>
              <a:t>Three strategies</a:t>
            </a:r>
          </a:p>
          <a:p>
            <a:r>
              <a:rPr lang="en-GB" dirty="0" smtClean="0"/>
              <a:t>The three strategies are required so that you can </a:t>
            </a:r>
            <a:r>
              <a:rPr lang="en-GB" i="1" dirty="0" smtClean="0"/>
              <a:t>triangulate</a:t>
            </a:r>
            <a:r>
              <a:rPr lang="en-GB" dirty="0" smtClean="0"/>
              <a:t> your results</a:t>
            </a:r>
          </a:p>
          <a:p>
            <a:pPr lvl="1"/>
            <a:r>
              <a:rPr lang="en-GB" dirty="0" smtClean="0"/>
              <a:t>Compare the results from all three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12</a:t>
            </a:fld>
            <a:endParaRPr lang="en-GB"/>
          </a:p>
        </p:txBody>
      </p:sp>
      <p:grpSp>
        <p:nvGrpSpPr>
          <p:cNvPr id="34" name="Group 33"/>
          <p:cNvGrpSpPr/>
          <p:nvPr/>
        </p:nvGrpSpPr>
        <p:grpSpPr>
          <a:xfrm>
            <a:off x="251120" y="1196752"/>
            <a:ext cx="8712568" cy="1368040"/>
            <a:chOff x="323528" y="1772816"/>
            <a:chExt cx="8712568" cy="1368040"/>
          </a:xfrm>
        </p:grpSpPr>
        <p:grpSp>
          <p:nvGrpSpPr>
            <p:cNvPr id="35" name="Group 34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43" name="TextBox 42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Inductive</a:t>
                </a:r>
                <a:endParaRPr lang="en-GB" dirty="0"/>
              </a:p>
            </p:txBody>
          </p:sp>
          <p:sp>
            <p:nvSpPr>
              <p:cNvPr id="44" name="TextBox 43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 smtClean="0">
                    <a:solidFill>
                      <a:schemeClr val="bg1"/>
                    </a:solidFill>
                  </a:rPr>
                  <a:t>Positivism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Deductive</a:t>
                </a:r>
                <a:endParaRPr lang="en-GB" dirty="0"/>
              </a:p>
            </p:txBody>
          </p:sp>
          <p:sp>
            <p:nvSpPr>
              <p:cNvPr id="46" name="TextBox 45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 smtClean="0">
                    <a:solidFill>
                      <a:schemeClr val="bg1"/>
                    </a:solidFill>
                  </a:rPr>
                  <a:t>Phenomenology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Experiment</a:t>
                </a:r>
                <a:endParaRPr lang="en-GB" dirty="0"/>
              </a:p>
            </p:txBody>
          </p:sp>
          <p:sp>
            <p:nvSpPr>
              <p:cNvPr id="48" name="TextBox 47"/>
              <p:cNvSpPr txBox="1"/>
              <p:nvPr/>
            </p:nvSpPr>
            <p:spPr>
              <a:xfrm>
                <a:off x="1619672" y="2060847"/>
                <a:ext cx="1440000" cy="646332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 anchorCtr="0">
                <a:normAutofit/>
              </a:bodyPr>
              <a:lstStyle/>
              <a:p>
                <a:pPr algn="ctr"/>
                <a:r>
                  <a:rPr lang="en-GB" sz="1400" dirty="0" smtClean="0"/>
                  <a:t>Software</a:t>
                </a:r>
                <a:r>
                  <a:rPr lang="en-GB" sz="1600" dirty="0" smtClean="0"/>
                  <a:t> </a:t>
                </a:r>
                <a:r>
                  <a:rPr lang="en-GB" sz="1400" dirty="0" smtClean="0"/>
                  <a:t>Development</a:t>
                </a:r>
                <a:endParaRPr lang="en-GB" sz="1600" dirty="0"/>
              </a:p>
            </p:txBody>
          </p:sp>
          <p:sp>
            <p:nvSpPr>
              <p:cNvPr id="49" name="TextBox 48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pattFill prst="wdDnDiag">
                <a:fgClr>
                  <a:schemeClr val="accent4">
                    <a:lumMod val="40000"/>
                    <a:lumOff val="60000"/>
                  </a:schemeClr>
                </a:fgClr>
                <a:bgClr>
                  <a:schemeClr val="accent1">
                    <a:lumMod val="40000"/>
                    <a:lumOff val="60000"/>
                  </a:schemeClr>
                </a:bgClr>
              </a:patt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Document Review</a:t>
                </a:r>
                <a:endParaRPr lang="en-GB" sz="1600" dirty="0"/>
              </a:p>
            </p:txBody>
          </p:sp>
          <p:sp>
            <p:nvSpPr>
              <p:cNvPr id="80" name="TextBox 79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Case Study</a:t>
                </a:r>
                <a:endParaRPr lang="en-GB" sz="1600" dirty="0"/>
              </a:p>
            </p:txBody>
          </p:sp>
          <p:sp>
            <p:nvSpPr>
              <p:cNvPr id="81" name="TextBox 80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Survey</a:t>
                </a:r>
                <a:endParaRPr lang="en-GB" sz="1600" dirty="0"/>
              </a:p>
            </p:txBody>
          </p:sp>
        </p:grpSp>
        <p:sp>
          <p:nvSpPr>
            <p:cNvPr id="36" name="TextBox 35"/>
            <p:cNvSpPr txBox="1"/>
            <p:nvPr/>
          </p:nvSpPr>
          <p:spPr>
            <a:xfrm>
              <a:off x="323528" y="1780456"/>
              <a:ext cx="12078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Philosophy</a:t>
              </a:r>
              <a:endParaRPr lang="en-GB" dirty="0"/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382550" y="2159420"/>
              <a:ext cx="10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Approach</a:t>
              </a:r>
              <a:endParaRPr lang="en-GB" dirty="0"/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373349" y="2632190"/>
              <a:ext cx="11082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Strategies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52984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Selecting your methodology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39" name="Left Brace 38"/>
          <p:cNvSpPr/>
          <p:nvPr/>
        </p:nvSpPr>
        <p:spPr>
          <a:xfrm rot="16200000">
            <a:off x="3707664" y="1196593"/>
            <a:ext cx="432048" cy="4320800"/>
          </a:xfrm>
          <a:prstGeom prst="leftBrac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Left Brace 39"/>
          <p:cNvSpPr/>
          <p:nvPr/>
        </p:nvSpPr>
        <p:spPr>
          <a:xfrm rot="16200000">
            <a:off x="6587264" y="3556651"/>
            <a:ext cx="432048" cy="4320800"/>
          </a:xfrm>
          <a:prstGeom prst="leftBrac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/>
          <p:cNvSpPr txBox="1"/>
          <p:nvPr/>
        </p:nvSpPr>
        <p:spPr>
          <a:xfrm>
            <a:off x="1763288" y="3573016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Strategies normally used by </a:t>
            </a:r>
          </a:p>
          <a:p>
            <a:pPr algn="ctr"/>
            <a:r>
              <a:rPr lang="en-GB" dirty="0" smtClean="0"/>
              <a:t>experimental projects</a:t>
            </a:r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4643688" y="5933075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Strategies normally used by </a:t>
            </a:r>
          </a:p>
          <a:p>
            <a:pPr algn="ctr"/>
            <a:r>
              <a:rPr lang="en-GB" dirty="0"/>
              <a:t>s</a:t>
            </a:r>
            <a:r>
              <a:rPr lang="en-GB" dirty="0" smtClean="0"/>
              <a:t>urvey projects</a:t>
            </a:r>
            <a:endParaRPr lang="en-GB" dirty="0"/>
          </a:p>
        </p:txBody>
      </p:sp>
      <p:grpSp>
        <p:nvGrpSpPr>
          <p:cNvPr id="22" name="Group 21"/>
          <p:cNvGrpSpPr/>
          <p:nvPr/>
        </p:nvGrpSpPr>
        <p:grpSpPr>
          <a:xfrm>
            <a:off x="251120" y="1628912"/>
            <a:ext cx="8712568" cy="1368040"/>
            <a:chOff x="323528" y="1772816"/>
            <a:chExt cx="8712568" cy="1368040"/>
          </a:xfrm>
        </p:grpSpPr>
        <p:grpSp>
          <p:nvGrpSpPr>
            <p:cNvPr id="23" name="Group 22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27" name="TextBox 26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Inductive</a:t>
                </a:r>
                <a:endParaRPr lang="en-GB" dirty="0"/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 smtClean="0">
                    <a:solidFill>
                      <a:schemeClr val="bg1"/>
                    </a:solidFill>
                  </a:rPr>
                  <a:t>Positivism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Deductive</a:t>
                </a:r>
                <a:endParaRPr lang="en-GB" dirty="0"/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 smtClean="0">
                    <a:solidFill>
                      <a:schemeClr val="bg1"/>
                    </a:solidFill>
                  </a:rPr>
                  <a:t>Phenomenology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79512" y="2060848"/>
                <a:ext cx="1440000" cy="647999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Experiment</a:t>
                </a:r>
                <a:endParaRPr lang="en-GB" dirty="0"/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1619672" y="2060847"/>
                <a:ext cx="1440000" cy="648000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 anchorCtr="0">
                <a:normAutofit fontScale="85000" lnSpcReduction="10000"/>
              </a:bodyPr>
              <a:lstStyle/>
              <a:p>
                <a:pPr algn="ctr"/>
                <a:r>
                  <a:rPr lang="en-GB" sz="1600" dirty="0" smtClean="0"/>
                  <a:t>Software</a:t>
                </a:r>
                <a:r>
                  <a:rPr lang="en-GB" dirty="0" smtClean="0"/>
                  <a:t> </a:t>
                </a:r>
                <a:r>
                  <a:rPr lang="en-GB" sz="1600" dirty="0" smtClean="0"/>
                  <a:t>Development</a:t>
                </a:r>
                <a:endParaRPr lang="en-GB" dirty="0"/>
              </a:p>
            </p:txBody>
          </p:sp>
          <p:sp>
            <p:nvSpPr>
              <p:cNvPr id="33" name="TextBox 32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pattFill prst="wdDnDiag">
                <a:fgClr>
                  <a:schemeClr val="accent4">
                    <a:lumMod val="40000"/>
                    <a:lumOff val="60000"/>
                  </a:schemeClr>
                </a:fgClr>
                <a:bgClr>
                  <a:schemeClr val="accent1">
                    <a:lumMod val="40000"/>
                    <a:lumOff val="60000"/>
                  </a:schemeClr>
                </a:bgClr>
              </a:patt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Document Review</a:t>
                </a:r>
                <a:endParaRPr lang="en-GB" sz="1600" dirty="0"/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Case Study</a:t>
                </a:r>
                <a:endParaRPr lang="en-GB" sz="1600" dirty="0"/>
              </a:p>
            </p:txBody>
          </p:sp>
          <p:sp>
            <p:nvSpPr>
              <p:cNvPr id="51" name="TextBox 50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Survey</a:t>
                </a:r>
                <a:endParaRPr lang="en-GB" sz="1600" dirty="0"/>
              </a:p>
            </p:txBody>
          </p:sp>
        </p:grpSp>
        <p:sp>
          <p:nvSpPr>
            <p:cNvPr id="24" name="TextBox 23"/>
            <p:cNvSpPr txBox="1"/>
            <p:nvPr/>
          </p:nvSpPr>
          <p:spPr>
            <a:xfrm>
              <a:off x="323528" y="1780456"/>
              <a:ext cx="12078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Philosophy</a:t>
              </a:r>
              <a:endParaRPr lang="en-GB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82550" y="2159420"/>
              <a:ext cx="10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Approach</a:t>
              </a:r>
              <a:endParaRPr lang="en-GB" dirty="0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373349" y="2632190"/>
              <a:ext cx="11082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Strategies</a:t>
              </a:r>
              <a:endParaRPr lang="en-GB" dirty="0"/>
            </a:p>
          </p:txBody>
        </p:sp>
      </p:grpSp>
      <p:sp>
        <p:nvSpPr>
          <p:cNvPr id="52" name="Left Brace 51"/>
          <p:cNvSpPr/>
          <p:nvPr/>
        </p:nvSpPr>
        <p:spPr>
          <a:xfrm rot="16200000">
            <a:off x="5168575" y="2348720"/>
            <a:ext cx="432048" cy="4320800"/>
          </a:xfrm>
          <a:prstGeom prst="leftBrac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extBox 52"/>
          <p:cNvSpPr txBox="1"/>
          <p:nvPr/>
        </p:nvSpPr>
        <p:spPr>
          <a:xfrm>
            <a:off x="3224999" y="4725144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Strategies normally used by </a:t>
            </a:r>
          </a:p>
          <a:p>
            <a:pPr algn="ctr"/>
            <a:r>
              <a:rPr lang="en-GB" dirty="0" smtClean="0"/>
              <a:t>development projects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86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Development Methodology</a:t>
            </a:r>
            <a:endParaRPr lang="en-US" altLang="zh-CN" sz="2800" dirty="0" smtClean="0">
              <a:ea typeface="宋体" charset="-122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and </a:t>
            </a:r>
            <a:r>
              <a:rPr lang="en-GB" i="1" dirty="0" smtClean="0"/>
              <a:t>justify</a:t>
            </a:r>
            <a:r>
              <a:rPr lang="en-GB" dirty="0" smtClean="0"/>
              <a:t> the software development methodology that you will use to build your software and or the methods you will use to perform your experiment</a:t>
            </a:r>
          </a:p>
          <a:p>
            <a:pPr>
              <a:buNone/>
            </a:pPr>
            <a:endParaRPr lang="en-GB" dirty="0" smtClean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For each methodology you plan to use, explain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WHICH methodology you will use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WHY this methodology is appropriate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HOW you will use any particular advantages of this method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HOW you will avoid any problems of this method</a:t>
            </a:r>
          </a:p>
          <a:p>
            <a:pPr lvl="1"/>
            <a:endParaRPr lang="en-GB" dirty="0" smtClean="0">
              <a:sym typeface="Wingdings" pitchFamily="2" charset="2"/>
            </a:endParaRPr>
          </a:p>
          <a:p>
            <a:pPr lvl="1"/>
            <a:endParaRPr lang="en-GB" dirty="0" smtClean="0">
              <a:sym typeface="Wingdings" pitchFamily="2" charset="2"/>
            </a:endParaRPr>
          </a:p>
          <a:p>
            <a:pPr lvl="1"/>
            <a:endParaRPr lang="en-GB" dirty="0" smtClean="0">
              <a:sym typeface="Wingdings" pitchFamily="2" charset="2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zh-CN" dirty="0" smtClean="0"/>
              <a:t>Risks and analysis</a:t>
            </a:r>
            <a:endParaRPr lang="en-US" altLang="zh-CN" dirty="0" smtClean="0">
              <a:ea typeface="宋体" charset="-122"/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Identify risks/limitations/ethical/legal issues and ways that you might deal with those risks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How will you analyse the data/evaluate your results? 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Statistical analysis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Content analysis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Compare with user requirements and aims and objectives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Software tests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User tests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Benchmarks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…  </a:t>
            </a:r>
            <a:endParaRPr lang="en-US" altLang="zh-CN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Section 3</a:t>
            </a:r>
            <a:r>
              <a:rPr lang="en-GB" dirty="0"/>
              <a:t>:</a:t>
            </a:r>
            <a:r>
              <a:rPr lang="en-GB" dirty="0" smtClean="0"/>
              <a:t>  Resources &amp; Planning</a:t>
            </a:r>
            <a:endParaRPr lang="en-US" altLang="zh-CN" dirty="0" smtClean="0">
              <a:ea typeface="宋体" charset="-122"/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Identify any</a:t>
            </a:r>
            <a:r>
              <a:rPr lang="en-GB" b="1" dirty="0" smtClean="0"/>
              <a:t> resources</a:t>
            </a:r>
            <a:r>
              <a:rPr lang="en-GB" dirty="0" smtClean="0"/>
              <a:t> required (computer systems, application packages and programming languages, etc. to be used, access to journals).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Construct a Gantt chart that demonstrates evidence of project planning and management. Identify the timescales for each component of the study. </a:t>
            </a:r>
            <a:endParaRPr lang="en-US" altLang="zh-CN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Ethics Form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completed ethics form MUST be submitted with your proposal</a:t>
            </a:r>
          </a:p>
          <a:p>
            <a:pPr lvl="1"/>
            <a:r>
              <a:rPr lang="en-GB" dirty="0" smtClean="0"/>
              <a:t>This allows the School to make sure that you’re not planning to do anything illegal or immoral</a:t>
            </a:r>
          </a:p>
          <a:p>
            <a:pPr marL="411480" lvl="1" indent="0">
              <a:buNone/>
            </a:pPr>
            <a:endParaRPr lang="en-GB" dirty="0" smtClean="0"/>
          </a:p>
          <a:p>
            <a:pPr marL="411480" lvl="1" indent="0">
              <a:buNone/>
            </a:pPr>
            <a:r>
              <a:rPr lang="en-GB" dirty="0" smtClean="0"/>
              <a:t>This will be covered next session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Marking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 smtClean="0"/>
              <a:t>Marks will be awarded for:</a:t>
            </a:r>
            <a:endParaRPr lang="en-GB" sz="1600" dirty="0" smtClean="0"/>
          </a:p>
          <a:p>
            <a:pPr lvl="0"/>
            <a:r>
              <a:rPr lang="en-GB" dirty="0"/>
              <a:t>(25%) Engagement with Literature </a:t>
            </a:r>
            <a:r>
              <a:rPr lang="en-GB" dirty="0" smtClean="0"/>
              <a:t>Skills</a:t>
            </a:r>
          </a:p>
          <a:p>
            <a:pPr lvl="1"/>
            <a:r>
              <a:rPr lang="en-GB" dirty="0" smtClean="0"/>
              <a:t>Identifying </a:t>
            </a:r>
            <a:r>
              <a:rPr lang="en-GB" dirty="0" smtClean="0"/>
              <a:t>what has already been done within the field</a:t>
            </a:r>
            <a:endParaRPr lang="en-GB" sz="1200" dirty="0" smtClean="0"/>
          </a:p>
          <a:p>
            <a:pPr lvl="1"/>
            <a:r>
              <a:rPr lang="en-GB" dirty="0" smtClean="0"/>
              <a:t>Topic familiarity</a:t>
            </a:r>
            <a:endParaRPr lang="en-GB" sz="1400" dirty="0" smtClean="0"/>
          </a:p>
          <a:p>
            <a:pPr lvl="1"/>
            <a:r>
              <a:rPr lang="en-GB" dirty="0" smtClean="0"/>
              <a:t>Literature review using appropriate sources - journal papers and book chapters rather than just websites</a:t>
            </a:r>
            <a:endParaRPr lang="en-GB" sz="1400" dirty="0" smtClean="0"/>
          </a:p>
          <a:p>
            <a:pPr lvl="1"/>
            <a:r>
              <a:rPr lang="en-GB" dirty="0" smtClean="0"/>
              <a:t>Selection of relevant models &amp; concepts</a:t>
            </a:r>
            <a:endParaRPr lang="en-GB" sz="1400" dirty="0" smtClean="0"/>
          </a:p>
          <a:p>
            <a:pPr lvl="0"/>
            <a:r>
              <a:rPr lang="en-GB" dirty="0" smtClean="0"/>
              <a:t> (15%) Knowledge and Understanding skills</a:t>
            </a:r>
            <a:endParaRPr lang="en-GB" sz="1600" dirty="0" smtClean="0"/>
          </a:p>
          <a:p>
            <a:pPr lvl="1"/>
            <a:r>
              <a:rPr lang="en-GB" dirty="0" smtClean="0"/>
              <a:t>Explaining why this project is worth doing</a:t>
            </a:r>
            <a:endParaRPr lang="en-GB" sz="1400" dirty="0" smtClean="0"/>
          </a:p>
          <a:p>
            <a:pPr lvl="1"/>
            <a:r>
              <a:rPr lang="en-GB" dirty="0" smtClean="0"/>
              <a:t>Description of how the work to be done by in the project relates to the work identified in the literature review</a:t>
            </a:r>
            <a:endParaRPr lang="en-GB" sz="1400" dirty="0" smtClean="0"/>
          </a:p>
          <a:p>
            <a:pPr lvl="1"/>
            <a:r>
              <a:rPr lang="en-GB" dirty="0" smtClean="0"/>
              <a:t>Discussion of any ethical issues raised by the project</a:t>
            </a:r>
            <a:endParaRPr lang="en-GB" sz="1400" dirty="0" smtClean="0"/>
          </a:p>
          <a:p>
            <a:pPr lvl="0"/>
            <a:r>
              <a:rPr lang="en-GB" dirty="0" smtClean="0"/>
              <a:t>(20%) </a:t>
            </a:r>
            <a:r>
              <a:rPr lang="en-GB" dirty="0"/>
              <a:t>Cognitive and Intellectual Skills</a:t>
            </a:r>
            <a:endParaRPr lang="en-GB" sz="1600" dirty="0" smtClean="0"/>
          </a:p>
          <a:p>
            <a:pPr lvl="1"/>
            <a:r>
              <a:rPr lang="en-GB" dirty="0" smtClean="0"/>
              <a:t>Identification of a specific problem to be investigated</a:t>
            </a:r>
            <a:endParaRPr lang="en-GB" sz="1400" dirty="0" smtClean="0"/>
          </a:p>
          <a:p>
            <a:pPr lvl="1"/>
            <a:r>
              <a:rPr lang="en-GB" dirty="0" smtClean="0"/>
              <a:t>Discussion of different ways in which the problem might be investigated</a:t>
            </a:r>
            <a:endParaRPr lang="en-GB" sz="1400" dirty="0" smtClean="0"/>
          </a:p>
          <a:p>
            <a:pPr lvl="1"/>
            <a:r>
              <a:rPr lang="en-GB" dirty="0" smtClean="0"/>
              <a:t>Discussion of what the project needs to do in order to be a success</a:t>
            </a:r>
            <a:endParaRPr lang="en-GB" sz="1400" dirty="0" smtClean="0"/>
          </a:p>
          <a:p>
            <a:pPr lvl="1"/>
            <a:r>
              <a:rPr lang="en-GB" dirty="0" smtClean="0"/>
              <a:t>Describe any deliverables that you will produce at the end of your project</a:t>
            </a:r>
            <a:endParaRPr lang="en-GB" sz="1400" dirty="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OVERALL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 smtClean="0"/>
              <a:t>Marks will be awarded for:</a:t>
            </a:r>
            <a:endParaRPr lang="en-GB" sz="1600" dirty="0" smtClean="0"/>
          </a:p>
          <a:p>
            <a:pPr lvl="0"/>
            <a:r>
              <a:rPr lang="en-GB" dirty="0" smtClean="0"/>
              <a:t> (25%) Practical Application skills</a:t>
            </a:r>
            <a:endParaRPr lang="en-GB" sz="1600" dirty="0" smtClean="0"/>
          </a:p>
          <a:p>
            <a:pPr lvl="1"/>
            <a:r>
              <a:rPr lang="en-GB" dirty="0" smtClean="0"/>
              <a:t>Well-defined aims and objectives</a:t>
            </a:r>
            <a:endParaRPr lang="en-GB" sz="1400" dirty="0" smtClean="0"/>
          </a:p>
          <a:p>
            <a:pPr lvl="1"/>
            <a:r>
              <a:rPr lang="en-GB" dirty="0" smtClean="0"/>
              <a:t>Clear statement of which research methods are to be used and why they are appropriate</a:t>
            </a:r>
            <a:endParaRPr lang="en-GB" sz="1400" dirty="0" smtClean="0"/>
          </a:p>
          <a:p>
            <a:pPr lvl="1"/>
            <a:r>
              <a:rPr lang="en-GB" dirty="0" smtClean="0"/>
              <a:t>Clear statement of which development methods are to be used and why they are appropriate</a:t>
            </a:r>
            <a:endParaRPr lang="en-GB" sz="1400" dirty="0" smtClean="0"/>
          </a:p>
          <a:p>
            <a:pPr lvl="1"/>
            <a:r>
              <a:rPr lang="en-GB" dirty="0" smtClean="0"/>
              <a:t>Clear statement of which tools are to be used and why they are appropriate</a:t>
            </a:r>
            <a:endParaRPr lang="en-GB" sz="1400" dirty="0" smtClean="0"/>
          </a:p>
          <a:p>
            <a:pPr lvl="1"/>
            <a:r>
              <a:rPr lang="en-GB" dirty="0" smtClean="0"/>
              <a:t>List of any deliverables</a:t>
            </a:r>
            <a:endParaRPr lang="en-GB" sz="1400" dirty="0" smtClean="0"/>
          </a:p>
          <a:p>
            <a:pPr lvl="1"/>
            <a:r>
              <a:rPr lang="en-GB" dirty="0" smtClean="0"/>
              <a:t>Clear Gantt chart showing both timing and resource use</a:t>
            </a:r>
            <a:endParaRPr lang="en-GB" sz="1400" dirty="0" smtClean="0"/>
          </a:p>
          <a:p>
            <a:pPr lvl="1"/>
            <a:r>
              <a:rPr lang="en-GB" dirty="0" smtClean="0"/>
              <a:t>Completed ethics form</a:t>
            </a:r>
            <a:endParaRPr lang="en-GB" sz="1400" dirty="0" smtClean="0"/>
          </a:p>
          <a:p>
            <a:pPr lvl="1"/>
            <a:r>
              <a:rPr lang="en-GB" dirty="0" smtClean="0"/>
              <a:t>Limited and relevant appendices</a:t>
            </a:r>
            <a:endParaRPr lang="en-GB" sz="1400" dirty="0" smtClean="0"/>
          </a:p>
          <a:p>
            <a:pPr lvl="0"/>
            <a:r>
              <a:rPr lang="en-GB" dirty="0"/>
              <a:t> (15%) Transferable Skills for Life and Professional </a:t>
            </a:r>
            <a:r>
              <a:rPr lang="en-GB" dirty="0" smtClean="0"/>
              <a:t>Practice</a:t>
            </a:r>
          </a:p>
          <a:p>
            <a:pPr lvl="1"/>
            <a:r>
              <a:rPr lang="en-GB" dirty="0" smtClean="0"/>
              <a:t>Correct spelling, grammar and punctuation</a:t>
            </a:r>
            <a:endParaRPr lang="en-GB" sz="1200" dirty="0" smtClean="0"/>
          </a:p>
          <a:p>
            <a:pPr lvl="1"/>
            <a:r>
              <a:rPr lang="en-GB" dirty="0" smtClean="0"/>
              <a:t>Flow of narrative/fluency</a:t>
            </a:r>
            <a:endParaRPr lang="en-GB" sz="1400" dirty="0" smtClean="0"/>
          </a:p>
          <a:p>
            <a:pPr lvl="1"/>
            <a:r>
              <a:rPr lang="en-GB" dirty="0" smtClean="0"/>
              <a:t>Coherence</a:t>
            </a:r>
            <a:endParaRPr lang="en-GB" sz="1400" dirty="0" smtClean="0"/>
          </a:p>
          <a:p>
            <a:pPr lvl="1"/>
            <a:r>
              <a:rPr lang="en-GB" dirty="0" smtClean="0"/>
              <a:t>Word processed </a:t>
            </a:r>
            <a:endParaRPr lang="en-GB" sz="1400" dirty="0" smtClean="0"/>
          </a:p>
          <a:p>
            <a:pPr lvl="1"/>
            <a:r>
              <a:rPr lang="en-GB" dirty="0" smtClean="0"/>
              <a:t>Correct use of referencing with bibliography</a:t>
            </a:r>
            <a:endParaRPr lang="en-GB" sz="1400" dirty="0" smtClean="0"/>
          </a:p>
          <a:p>
            <a:pPr lvl="1"/>
            <a:r>
              <a:rPr lang="en-GB" dirty="0" smtClean="0"/>
              <a:t>Strict word limit (4000 words)</a:t>
            </a:r>
            <a:endParaRPr lang="en-GB" sz="1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Front Cover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front cover should show the following information:</a:t>
            </a:r>
          </a:p>
          <a:p>
            <a:endParaRPr lang="en-GB" dirty="0"/>
          </a:p>
          <a:p>
            <a:r>
              <a:rPr lang="en-GB" dirty="0" smtClean="0"/>
              <a:t>The title of your project</a:t>
            </a:r>
          </a:p>
          <a:p>
            <a:r>
              <a:rPr lang="en-GB" dirty="0" smtClean="0"/>
              <a:t>Your name</a:t>
            </a:r>
          </a:p>
          <a:p>
            <a:r>
              <a:rPr lang="en-GB" dirty="0" smtClean="0"/>
              <a:t>Your degree line</a:t>
            </a:r>
          </a:p>
          <a:p>
            <a:r>
              <a:rPr lang="en-GB" dirty="0" smtClean="0"/>
              <a:t>The name of your preferred supervisor</a:t>
            </a:r>
          </a:p>
          <a:p>
            <a:r>
              <a:rPr lang="en-GB" dirty="0" smtClean="0"/>
              <a:t>A word count (should be 4000 ± 10%) for the main document (does not include appendices)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2585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note on the word count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target word count for this assignment is 4000 </a:t>
            </a:r>
            <a:r>
              <a:rPr lang="en-GB" dirty="0"/>
              <a:t>± 10</a:t>
            </a:r>
            <a:r>
              <a:rPr lang="en-GB" dirty="0" smtClean="0"/>
              <a:t>% </a:t>
            </a:r>
            <a:r>
              <a:rPr lang="en-GB" dirty="0"/>
              <a:t>for the main </a:t>
            </a:r>
            <a:r>
              <a:rPr lang="en-GB" dirty="0" smtClean="0"/>
              <a:t>document</a:t>
            </a:r>
          </a:p>
          <a:p>
            <a:r>
              <a:rPr lang="en-GB" dirty="0" smtClean="0"/>
              <a:t>This does not include any appendices…</a:t>
            </a:r>
          </a:p>
          <a:p>
            <a:pPr lvl="1"/>
            <a:r>
              <a:rPr lang="en-GB" dirty="0" smtClean="0"/>
              <a:t>…but remember that appendices should not contain anything vital to a reader’s understanding of the proposal</a:t>
            </a:r>
          </a:p>
          <a:p>
            <a:r>
              <a:rPr lang="en-GB" dirty="0" smtClean="0"/>
              <a:t>Good technical writing is concise</a:t>
            </a:r>
          </a:p>
          <a:p>
            <a:endParaRPr lang="en-GB" dirty="0"/>
          </a:p>
          <a:p>
            <a:pPr marL="109728" indent="0" algn="ctr">
              <a:buNone/>
            </a:pPr>
            <a:r>
              <a:rPr lang="en-GB" sz="3600" i="1" dirty="0" smtClean="0"/>
              <a:t>New sentence = new fact</a:t>
            </a:r>
          </a:p>
          <a:p>
            <a:pPr marL="109728" indent="0" algn="ctr">
              <a:buNone/>
            </a:pPr>
            <a:r>
              <a:rPr lang="en-GB" sz="3600" i="1" dirty="0" smtClean="0"/>
              <a:t>New paragraph = new idea</a:t>
            </a:r>
            <a:endParaRPr lang="en-GB" sz="3600" i="1" dirty="0"/>
          </a:p>
        </p:txBody>
      </p:sp>
    </p:spTree>
    <p:extLst>
      <p:ext uri="{BB962C8B-B14F-4D97-AF65-F5344CB8AC3E}">
        <p14:creationId xmlns:p14="http://schemas.microsoft.com/office/powerpoint/2010/main" val="3524604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Homework: Read the example proposals available on Moodle to get some idea of what we expect you to write.</a:t>
            </a: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535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3514</TotalTime>
  <Words>1391</Words>
  <Application>Microsoft Office PowerPoint</Application>
  <PresentationFormat>On-screen Show (4:3)</PresentationFormat>
  <Paragraphs>229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宋体</vt:lpstr>
      <vt:lpstr>Arial</vt:lpstr>
      <vt:lpstr>方正姚体</vt:lpstr>
      <vt:lpstr>Georgia</vt:lpstr>
      <vt:lpstr>Trebuchet MS</vt:lpstr>
      <vt:lpstr>Verdana</vt:lpstr>
      <vt:lpstr>Wingdings</vt:lpstr>
      <vt:lpstr>Wingdings 2</vt:lpstr>
      <vt:lpstr>Nik2013</vt:lpstr>
      <vt:lpstr>Research Methods II</vt:lpstr>
      <vt:lpstr>R &amp; D Methods: Assignment 2</vt:lpstr>
      <vt:lpstr>Purpose of Proposal</vt:lpstr>
      <vt:lpstr>Structure of research proposal</vt:lpstr>
      <vt:lpstr>Basic Instructions</vt:lpstr>
      <vt:lpstr>Section 1: Introduction / Background</vt:lpstr>
      <vt:lpstr>Background literature</vt:lpstr>
      <vt:lpstr>Aims and Objectives</vt:lpstr>
      <vt:lpstr>SMART Objectives</vt:lpstr>
      <vt:lpstr>Section 2: R &amp; D methods</vt:lpstr>
      <vt:lpstr>Research Methodology</vt:lpstr>
      <vt:lpstr>Selecting your methodology</vt:lpstr>
      <vt:lpstr>Selecting your methodology</vt:lpstr>
      <vt:lpstr>Development Methodology</vt:lpstr>
      <vt:lpstr>Risks and analysis</vt:lpstr>
      <vt:lpstr>Section 3:  Resources &amp; Planning</vt:lpstr>
      <vt:lpstr>The Ethics Form</vt:lpstr>
      <vt:lpstr>Marking</vt:lpstr>
      <vt:lpstr>OVERALL</vt:lpstr>
      <vt:lpstr>Front Cover</vt:lpstr>
      <vt:lpstr>A note on the word count</vt:lpstr>
      <vt:lpstr>Coming Soon…</vt:lpstr>
    </vt:vector>
  </TitlesOfParts>
  <Company>SIHE(FADE)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</dc:title>
  <dc:creator>Karen Jones</dc:creator>
  <cp:lastModifiedBy>Mabrouka Abuhmida</cp:lastModifiedBy>
  <cp:revision>307</cp:revision>
  <dcterms:created xsi:type="dcterms:W3CDTF">2008-01-28T12:06:34Z</dcterms:created>
  <dcterms:modified xsi:type="dcterms:W3CDTF">2019-02-19T11:31:37Z</dcterms:modified>
</cp:coreProperties>
</file>