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7" r:id="rId5"/>
    <p:sldId id="268" r:id="rId6"/>
    <p:sldId id="269" r:id="rId7"/>
    <p:sldId id="272" r:id="rId8"/>
    <p:sldId id="259" r:id="rId9"/>
    <p:sldId id="266" r:id="rId10"/>
    <p:sldId id="27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886" autoAdjust="0"/>
  </p:normalViewPr>
  <p:slideViewPr>
    <p:cSldViewPr snapToGrid="0">
      <p:cViewPr varScale="1">
        <p:scale>
          <a:sx n="68" d="100"/>
          <a:sy n="68" d="100"/>
        </p:scale>
        <p:origin x="12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0D65E-353B-4796-8966-35AF586A7032}" type="datetimeFigureOut">
              <a:rPr lang="en-IN" smtClean="0"/>
              <a:t>05-04-2023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2DFC5-3F01-4C68-9F57-E37DCF879239}" type="slidenum">
              <a:rPr lang="en-IN" smtClean="0"/>
              <a:t>‹#›</a:t>
            </a:fld>
            <a:endParaRPr lang="en-IN"/>
          </a:p>
        </p:txBody>
      </p:sp>
    </p:spTree>
    <p:extLst>
      <p:ext uri="{BB962C8B-B14F-4D97-AF65-F5344CB8AC3E}">
        <p14:creationId xmlns:p14="http://schemas.microsoft.com/office/powerpoint/2010/main" val="3489962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books.google.com/books?hl=en&amp;lr=&amp;id=7ce2DwAAQBAJ&amp;oi=fnd&amp;pg=PR1&amp;dq=effective+business+communication&amp;ots=mv9BzKYMMZ&amp;sig=bQYLiDWPbUaz3aif0nvcq_3mw8c"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books.google.com/books?hl=en&amp;lr=&amp;id=7VhiEAAAQBAJ&amp;oi=fnd&amp;pg=PP1&amp;dq=business+communication+&amp;ots=czo0CPgzTv&amp;sig=ia6DPwzoOuFgvFjc3NL9kGzvMt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In the current task, various aspects of successful business communication strategies are going to be discussed. In this context, the crucial aspects such as benefits and effective models of communication are going to be discussed with respect to the given case study of where the global e-commerce giant Amazon is trying to expand its business to foster reliable delivery services in various parts of Europe and this project is going to be led by Tom Jackson. In this context, several flawed communication strategies between Tom and his team are creating some issues in the smooth execution of the overall project which is to be analysed in the current task. </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2</a:t>
            </a:fld>
            <a:endParaRPr lang="en-IN"/>
          </a:p>
        </p:txBody>
      </p:sp>
    </p:spTree>
    <p:extLst>
      <p:ext uri="{BB962C8B-B14F-4D97-AF65-F5344CB8AC3E}">
        <p14:creationId xmlns:p14="http://schemas.microsoft.com/office/powerpoint/2010/main" val="2243157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During verbal communication, the speakers have to present their speech in a strong and confident voice while maintaining eye contact as well as the ability to mitigate all the queries of the listeners. In terms of non-verbal communication, the employee's appearance, listening skill and attitude are the most important factor. Emails, group chats, memos and feedback forms are the most important written communication strategies that most business organisations follow. Through emails and task memos, the organisation can reach out to their members whereas using feedback forms from employees can inform the organisation about their needs and requirements. On the other hand, as opined by </a:t>
            </a:r>
            <a:r>
              <a:rPr lang="en-GB" sz="1200" kern="1200" dirty="0" err="1">
                <a:solidFill>
                  <a:schemeClr val="tx1"/>
                </a:solidFill>
                <a:effectLst/>
                <a:latin typeface="Arial" panose="020B0604020202020204" pitchFamily="34" charset="0"/>
                <a:ea typeface="+mn-ea"/>
                <a:cs typeface="Arial" panose="020B0604020202020204" pitchFamily="34" charset="0"/>
              </a:rPr>
              <a:t>Guffey</a:t>
            </a:r>
            <a:r>
              <a:rPr lang="en-GB" sz="1200" kern="1200" dirty="0">
                <a:solidFill>
                  <a:schemeClr val="tx1"/>
                </a:solidFill>
                <a:effectLst/>
                <a:latin typeface="Arial" panose="020B0604020202020204" pitchFamily="34" charset="0"/>
                <a:ea typeface="+mn-ea"/>
                <a:cs typeface="Arial" panose="020B0604020202020204" pitchFamily="34" charset="0"/>
              </a:rPr>
              <a:t>, and Loewy, (2022), visual communication strategies can help the organisation to create an inclusive platform for communication for an employee who comes with hearing disabilities. Creating various channels of effective communication is the key to resolving various organisational conflicts. The disruptions and various organisational disputes can be resolved in terms of following these varying communication strategies. </a:t>
            </a:r>
          </a:p>
          <a:p>
            <a:r>
              <a:rPr lang="en-GB" sz="1200" b="1" i="1" kern="1200" dirty="0">
                <a:solidFill>
                  <a:schemeClr val="tx1"/>
                </a:solidFill>
                <a:effectLst/>
                <a:latin typeface="+mn-lt"/>
                <a:ea typeface="+mn-ea"/>
                <a:cs typeface="+mn-cs"/>
              </a:rPr>
              <a:t>Better employee engagement and productivity: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observed by Ali,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effective communication can accomplish an immense amount more than just ensuring the information is accurately received. This ultimately contributes towards creating better employee engagement which finally leads to better organisational productivity. In the context of the given case study, improving communication helps in the better management of the employees in terms of communicating with them regarding the organisational goals and needs. In terms of properly communicating with the employees, Tom will be able to effectively ensure that the personal skills and abilities are properly addressed which will help Tom to channelise the levels of employee talent towards the improvement of organisational productivity level in this way, Amazon would be able to reach their new ambitious organisational goal.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Improved client relations: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Cyphert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good communication within the workplace is not just beneficial for the employees but also directly impacts employee relations. Organisations that regularly communicate with customers are likely to build strong relationships that further improve the customer retention level for the companies. For instance, a good communication level among various organisational departments such as the delivery department and the customer care department of Amazon can help the organisation to deliver an end-to-end customer experience.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Job Satisfaction and Innovation: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 communication level among the employees finally leads to a healthy workplace and a productive workplace environment leads the employees to increase the level of innovation within their work pattern. Almost 71% of the employees report that they feel more productive while they are well-connected with their colleagues whereas 20-25% of the group productivity can be improved when all the group members are well-connected (businesswire.com, 2020). In this context, as the leading member of the new project of Amazon, Tom has to focus on using effective communication strategies in order to improve the level of job satisfaction for the employees.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3</a:t>
            </a:fld>
            <a:endParaRPr lang="en-IN"/>
          </a:p>
        </p:txBody>
      </p:sp>
    </p:spTree>
    <p:extLst>
      <p:ext uri="{BB962C8B-B14F-4D97-AF65-F5344CB8AC3E}">
        <p14:creationId xmlns:p14="http://schemas.microsoft.com/office/powerpoint/2010/main" val="1828350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Arial" panose="020B0604020202020204" pitchFamily="34" charset="0"/>
                <a:ea typeface="+mn-ea"/>
                <a:cs typeface="Arial" panose="020B0604020202020204" pitchFamily="34" charset="0"/>
              </a:rPr>
              <a:t>Speaker:</a:t>
            </a:r>
            <a:r>
              <a:rPr lang="en-GB" sz="1200" kern="1200" dirty="0">
                <a:solidFill>
                  <a:schemeClr val="tx1"/>
                </a:solidFill>
                <a:effectLst/>
                <a:latin typeface="Arial" panose="020B0604020202020204" pitchFamily="34" charset="0"/>
                <a:ea typeface="+mn-ea"/>
                <a:cs typeface="Arial" panose="020B0604020202020204" pitchFamily="34" charset="0"/>
              </a:rPr>
              <a:t> The speaker's role in delivering a particular message is considered to be the first and most important factor among the five primary elements of the model. The objectives of the speech can only be achieved through careful word selection during the speech in addition to appropriate body language, eye contact and strong verbal communication. In this context, the speaker is mainly the leading member of the project, Tom Jackson. In order to build an effective team, Tom has to share his position with all the team members and allow them to deliver their opinion during the process.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b="1" i="1" kern="1200" dirty="0">
                <a:solidFill>
                  <a:schemeClr val="tx1"/>
                </a:solidFill>
                <a:effectLst/>
                <a:latin typeface="Arial" panose="020B0604020202020204" pitchFamily="34" charset="0"/>
                <a:ea typeface="+mn-ea"/>
                <a:cs typeface="Arial" panose="020B0604020202020204" pitchFamily="34" charset="0"/>
              </a:rPr>
              <a:t>Speech:</a:t>
            </a:r>
            <a:r>
              <a:rPr lang="en-GB" sz="1200" kern="1200" dirty="0">
                <a:solidFill>
                  <a:schemeClr val="tx1"/>
                </a:solidFill>
                <a:effectLst/>
                <a:latin typeface="Arial" panose="020B0604020202020204" pitchFamily="34" charset="0"/>
                <a:ea typeface="+mn-ea"/>
                <a:cs typeface="Arial" panose="020B0604020202020204" pitchFamily="34" charset="0"/>
              </a:rPr>
              <a:t> In terms of delivering the whole speech, the speaker has to be prepared with an effective speech that will not only discuss the shortcomings of the current task but also discuss the progress that has been made during the process(Dwyer, and Hopwood, 2019). During the speech delivery session, Tom Jackson has to maintain this balance within the contents of his speech.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b="1" i="1" kern="1200" dirty="0">
                <a:solidFill>
                  <a:schemeClr val="tx1"/>
                </a:solidFill>
                <a:effectLst/>
                <a:latin typeface="Arial" panose="020B0604020202020204" pitchFamily="34" charset="0"/>
                <a:ea typeface="+mn-ea"/>
                <a:cs typeface="Arial" panose="020B0604020202020204" pitchFamily="34" charset="0"/>
              </a:rPr>
              <a:t>Occasion:</a:t>
            </a:r>
            <a:r>
              <a:rPr lang="en-GB" sz="1200" kern="1200" dirty="0">
                <a:solidFill>
                  <a:schemeClr val="tx1"/>
                </a:solidFill>
                <a:effectLst/>
                <a:latin typeface="Arial" panose="020B0604020202020204" pitchFamily="34" charset="0"/>
                <a:ea typeface="+mn-ea"/>
                <a:cs typeface="Arial" panose="020B0604020202020204" pitchFamily="34" charset="0"/>
              </a:rPr>
              <a:t> A given organisational context is responsible for bringing people together in one place. Various disagreements among the organisational members occur due to ineffective communication sessions among the organisational employees. During the pre-project meeting, the addressing of all the crucial organisational issues hardly occurred.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b="1" i="1" kern="1200" dirty="0">
                <a:solidFill>
                  <a:schemeClr val="tx1"/>
                </a:solidFill>
                <a:effectLst/>
                <a:latin typeface="Arial" panose="020B0604020202020204" pitchFamily="34" charset="0"/>
                <a:ea typeface="+mn-ea"/>
                <a:cs typeface="Arial" panose="020B0604020202020204" pitchFamily="34" charset="0"/>
              </a:rPr>
              <a:t>Audience:</a:t>
            </a:r>
            <a:r>
              <a:rPr lang="en-GB" sz="1200" kern="1200" dirty="0">
                <a:solidFill>
                  <a:schemeClr val="tx1"/>
                </a:solidFill>
                <a:effectLst/>
                <a:latin typeface="Arial" panose="020B0604020202020204" pitchFamily="34" charset="0"/>
                <a:ea typeface="+mn-ea"/>
                <a:cs typeface="Arial" panose="020B0604020202020204" pitchFamily="34" charset="0"/>
              </a:rPr>
              <a:t> As observed by </a:t>
            </a:r>
            <a:r>
              <a:rPr lang="en-GB" sz="1200" kern="1200" dirty="0" err="1">
                <a:solidFill>
                  <a:schemeClr val="tx1"/>
                </a:solidFill>
                <a:effectLst/>
                <a:latin typeface="Arial" panose="020B0604020202020204" pitchFamily="34" charset="0"/>
                <a:ea typeface="+mn-ea"/>
                <a:cs typeface="Arial" panose="020B0604020202020204" pitchFamily="34" charset="0"/>
              </a:rPr>
              <a:t>Braslauskas</a:t>
            </a:r>
            <a:r>
              <a:rPr lang="en-GB" sz="1200" kern="1200" dirty="0">
                <a:solidFill>
                  <a:schemeClr val="tx1"/>
                </a:solidFill>
                <a:effectLst/>
                <a:latin typeface="Arial" panose="020B0604020202020204" pitchFamily="34" charset="0"/>
                <a:ea typeface="+mn-ea"/>
                <a:cs typeface="Arial" panose="020B0604020202020204" pitchFamily="34" charset="0"/>
              </a:rPr>
              <a:t>, (2020), the people who passively listen to the whole speech are the audience, yet these individuals are also impacted by the total process of speech delivery. In this context, Tom has to involve his passive audience in the process of discussion in order to make every speech effective.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b="1" i="1" kern="1200" dirty="0">
                <a:solidFill>
                  <a:schemeClr val="tx1"/>
                </a:solidFill>
                <a:effectLst/>
                <a:latin typeface="Arial" panose="020B0604020202020204" pitchFamily="34" charset="0"/>
                <a:ea typeface="+mn-ea"/>
                <a:cs typeface="Arial" panose="020B0604020202020204" pitchFamily="34" charset="0"/>
              </a:rPr>
              <a:t>Effect:</a:t>
            </a:r>
            <a:r>
              <a:rPr lang="en-GB" sz="1200" kern="1200" dirty="0">
                <a:solidFill>
                  <a:schemeClr val="tx1"/>
                </a:solidFill>
                <a:effectLst/>
                <a:latin typeface="Arial" panose="020B0604020202020204" pitchFamily="34" charset="0"/>
                <a:ea typeface="+mn-ea"/>
                <a:cs typeface="Arial" panose="020B0604020202020204" pitchFamily="34" charset="0"/>
              </a:rPr>
              <a:t> The consequent effect or the total understanding after the overall discussion process has to be measured by the Speaker or the organisational head. The main speaker of the current project, Tom Jackson needs to improve his conversation skills as the employees do not feel engaged enough during the conversation as well as frequent meetings are to be organised for increased productivity.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4</a:t>
            </a:fld>
            <a:endParaRPr lang="en-IN"/>
          </a:p>
        </p:txBody>
      </p:sp>
    </p:spTree>
    <p:extLst>
      <p:ext uri="{BB962C8B-B14F-4D97-AF65-F5344CB8AC3E}">
        <p14:creationId xmlns:p14="http://schemas.microsoft.com/office/powerpoint/2010/main" val="886167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As discussed by Chong, </a:t>
            </a:r>
            <a:r>
              <a:rPr lang="en-GB" sz="1200" i="1" kern="1200" dirty="0">
                <a:solidFill>
                  <a:schemeClr val="tx1"/>
                </a:solidFill>
                <a:effectLst/>
                <a:latin typeface="Arial" panose="020B0604020202020204" pitchFamily="34" charset="0"/>
                <a:ea typeface="+mn-ea"/>
                <a:cs typeface="Arial" panose="020B0604020202020204" pitchFamily="34" charset="0"/>
              </a:rPr>
              <a:t>et al.,</a:t>
            </a:r>
            <a:r>
              <a:rPr lang="en-GB" sz="1200" kern="1200" dirty="0">
                <a:solidFill>
                  <a:schemeClr val="tx1"/>
                </a:solidFill>
                <a:effectLst/>
                <a:latin typeface="Arial" panose="020B0604020202020204" pitchFamily="34" charset="0"/>
                <a:ea typeface="+mn-ea"/>
                <a:cs typeface="Arial" panose="020B0604020202020204" pitchFamily="34" charset="0"/>
              </a:rPr>
              <a:t> (2019), the first and most crucial component of the communication process is the sender of the message as the sender is the originator of a message or information. The second component of this communication model is the transmitter which converts the message into a proper signal that helps with the overall process of communication. The overall message is transmitted through a channel from the sender or the source to the receiver. During this process, the overall process of message distribution can be affected by external interruptions. In this context, the receiver as well as the sender has to take the responsibility of removing all the interruptions that can negatively impact the communication process. The receiver has to be completely aware during the whole process of communication to make the overall process of communication effective as well as efficient.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In the given case scenario, the team-lead Tom Jackson has to arrange a number of pre-project formal meetings in order to communicate the company vision and mission faster and in an efficient way to the company members. In addition to that, from the position of the sender within the communication process, Tom has to resolve all his issues with the organisational employees so that every employee from the position of the receiver can properly and effectively grasp what is being said. Tom has to keep open the two-way process of communication. As the channel of communication, verbal, non-verbal, written and visual representations of the message can be effective for the employees. In order to foster the strategy of inclusivity and diversity within the company work base, Tom can use projectors during the process of communication which would properly communicate all the crucial points for all the employees.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5</a:t>
            </a:fld>
            <a:endParaRPr lang="en-IN"/>
          </a:p>
        </p:txBody>
      </p:sp>
    </p:spTree>
    <p:extLst>
      <p:ext uri="{BB962C8B-B14F-4D97-AF65-F5344CB8AC3E}">
        <p14:creationId xmlns:p14="http://schemas.microsoft.com/office/powerpoint/2010/main" val="2100506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Arial" panose="020B0604020202020204" pitchFamily="34" charset="0"/>
                <a:ea typeface="+mn-ea"/>
                <a:cs typeface="Arial" panose="020B0604020202020204" pitchFamily="34" charset="0"/>
              </a:rPr>
              <a:t>Cultural Barriers:</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Amazon is a global brand which has employees coming from all over the world with various cultural backgrounds. The current project of the company involves places such as London, Paris and Berlin. In this context, the work base of the company might entail people with English, French and German nationality. In this context, the employees have to be sensitive and compassionate towards each other and the managing body has to demonstrate proper behavioural codes for the employees which would not harm the company culture.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b="1" i="1" kern="1200" dirty="0">
                <a:solidFill>
                  <a:schemeClr val="tx1"/>
                </a:solidFill>
                <a:effectLst/>
                <a:latin typeface="Arial" panose="020B0604020202020204" pitchFamily="34" charset="0"/>
                <a:ea typeface="+mn-ea"/>
                <a:cs typeface="Arial" panose="020B0604020202020204" pitchFamily="34" charset="0"/>
              </a:rPr>
              <a:t>Interpersonal barriers:</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Interpersonal Barriers are the patterns of employee behaviour that prevent people from communicating effectively (Kaya, and </a:t>
            </a:r>
            <a:r>
              <a:rPr lang="en-GB" sz="1200" kern="1200" dirty="0" err="1">
                <a:solidFill>
                  <a:schemeClr val="tx1"/>
                </a:solidFill>
                <a:effectLst/>
                <a:latin typeface="Arial" panose="020B0604020202020204" pitchFamily="34" charset="0"/>
                <a:ea typeface="+mn-ea"/>
                <a:cs typeface="Arial" panose="020B0604020202020204" pitchFamily="34" charset="0"/>
              </a:rPr>
              <a:t>Schoop</a:t>
            </a:r>
            <a:r>
              <a:rPr lang="en-GB" sz="1200" kern="1200" dirty="0">
                <a:solidFill>
                  <a:schemeClr val="tx1"/>
                </a:solidFill>
                <a:effectLst/>
                <a:latin typeface="Arial" panose="020B0604020202020204" pitchFamily="34" charset="0"/>
                <a:ea typeface="+mn-ea"/>
                <a:cs typeface="Arial" panose="020B0604020202020204" pitchFamily="34" charset="0"/>
              </a:rPr>
              <a:t>, 2020). This can stem from several factors such as low-self-esteem, domination, and a feeling of inferiority. In this context, the company must create an inclusive work culture.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6</a:t>
            </a:fld>
            <a:endParaRPr lang="en-IN"/>
          </a:p>
        </p:txBody>
      </p:sp>
    </p:spTree>
    <p:extLst>
      <p:ext uri="{BB962C8B-B14F-4D97-AF65-F5344CB8AC3E}">
        <p14:creationId xmlns:p14="http://schemas.microsoft.com/office/powerpoint/2010/main" val="3358886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First of all, the team lead Tom Jackson would have to communicate the grand company mission to the employees and set a particular goal for the employees which would motivate the employees to put significant effort towards the given direction. The second strategy would be to organise regular formal meetings for the employees to discuss their shortcomings as well as progress. Before starting with a brand new project Tom has to organise multiple meetings to introduce the employees to each other as well as to their organisational responsibilities. Organising meetings within regular intervals would help to maintain a balance in the communication level among the employees and the managing body. In addition to that, creating feedback forms for the employees would allow the management body to properly accumulate and understand the areas that need to be addressed in order to ensure employee satisfaction and motivation to contribute towards the given organisational goal. </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7</a:t>
            </a:fld>
            <a:endParaRPr lang="en-IN"/>
          </a:p>
        </p:txBody>
      </p:sp>
    </p:spTree>
    <p:extLst>
      <p:ext uri="{BB962C8B-B14F-4D97-AF65-F5344CB8AC3E}">
        <p14:creationId xmlns:p14="http://schemas.microsoft.com/office/powerpoint/2010/main" val="824019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current task, two effective communication models Aristotle's model of communication and Shannon and Weaver's Model of Communication have been applied to analyse the gap within the given organisational scenario and further recommendations have been made based on that. </a:t>
            </a:r>
            <a:endParaRPr lang="en-IN" dirty="0"/>
          </a:p>
          <a:p>
            <a:endParaRPr lang="en-IN" dirty="0"/>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8</a:t>
            </a:fld>
            <a:endParaRPr lang="en-IN"/>
          </a:p>
        </p:txBody>
      </p:sp>
    </p:spTree>
    <p:extLst>
      <p:ext uri="{BB962C8B-B14F-4D97-AF65-F5344CB8AC3E}">
        <p14:creationId xmlns:p14="http://schemas.microsoft.com/office/powerpoint/2010/main" val="815270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Books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Dwyer, J. and Hopwood, N., 2019. </a:t>
            </a:r>
            <a:r>
              <a:rPr lang="en-GB" sz="1200" i="1" kern="1200" dirty="0">
                <a:solidFill>
                  <a:schemeClr val="tx1"/>
                </a:solidFill>
                <a:effectLst/>
                <a:latin typeface="+mn-lt"/>
                <a:ea typeface="+mn-ea"/>
                <a:cs typeface="+mn-cs"/>
              </a:rPr>
              <a:t>The business communication handbook</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Cengage</a:t>
            </a:r>
            <a:r>
              <a:rPr lang="en-GB" sz="1200" kern="1200" dirty="0">
                <a:solidFill>
                  <a:schemeClr val="tx1"/>
                </a:solidFill>
                <a:effectLst/>
                <a:latin typeface="+mn-lt"/>
                <a:ea typeface="+mn-ea"/>
                <a:cs typeface="+mn-cs"/>
              </a:rPr>
              <a:t> AU.</a:t>
            </a:r>
            <a:r>
              <a:rPr lang="en-GB" sz="1200" u="none" strike="noStrike" kern="1200" dirty="0">
                <a:solidFill>
                  <a:schemeClr val="tx1"/>
                </a:solidFill>
                <a:effectLst/>
                <a:latin typeface="+mn-lt"/>
                <a:ea typeface="+mn-ea"/>
                <a:cs typeface="+mn-cs"/>
                <a:hlinkClick r:id="rId3"/>
              </a:rPr>
              <a:t> </a:t>
            </a:r>
            <a:r>
              <a:rPr lang="en-GB" sz="1200" kern="1200" dirty="0">
                <a:solidFill>
                  <a:schemeClr val="tx1"/>
                </a:solidFill>
                <a:effectLst/>
                <a:latin typeface="+mn-lt"/>
                <a:ea typeface="+mn-ea"/>
                <a:cs typeface="+mn-cs"/>
                <a:hlinkClick r:id="rId3"/>
              </a:rPr>
              <a:t>https://books.google.com/books?hl=en&amp;lr=&amp;id=7ce2DwAAQBAJ&amp;oi=fnd&amp;pg=PR1&amp;dq=effective+business+communication&amp;ots=mv9BzKYMMZ&amp;sig=bQYLiDWPbUaz3aif0nvcq_3mw8c</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Guffey</a:t>
            </a:r>
            <a:r>
              <a:rPr lang="en-GB" sz="1200" kern="1200" dirty="0">
                <a:solidFill>
                  <a:schemeClr val="tx1"/>
                </a:solidFill>
                <a:effectLst/>
                <a:latin typeface="+mn-lt"/>
                <a:ea typeface="+mn-ea"/>
                <a:cs typeface="+mn-cs"/>
              </a:rPr>
              <a:t>, M.E. and Loewy, D., 2022. </a:t>
            </a:r>
            <a:r>
              <a:rPr lang="en-GB" sz="1200" i="1" kern="1200" dirty="0">
                <a:solidFill>
                  <a:schemeClr val="tx1"/>
                </a:solidFill>
                <a:effectLst/>
                <a:latin typeface="+mn-lt"/>
                <a:ea typeface="+mn-ea"/>
                <a:cs typeface="+mn-cs"/>
              </a:rPr>
              <a:t>Essentials of business communication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Cengage</a:t>
            </a:r>
            <a:r>
              <a:rPr lang="en-GB" sz="1200" kern="1200" dirty="0">
                <a:solidFill>
                  <a:schemeClr val="tx1"/>
                </a:solidFill>
                <a:effectLst/>
                <a:latin typeface="+mn-lt"/>
                <a:ea typeface="+mn-ea"/>
                <a:cs typeface="+mn-cs"/>
              </a:rPr>
              <a:t> Learning.</a:t>
            </a:r>
            <a:r>
              <a:rPr lang="en-GB" sz="1200" u="none" strike="noStrike" kern="1200" dirty="0">
                <a:solidFill>
                  <a:schemeClr val="tx1"/>
                </a:solidFill>
                <a:effectLst/>
                <a:latin typeface="+mn-lt"/>
                <a:ea typeface="+mn-ea"/>
                <a:cs typeface="+mn-cs"/>
                <a:hlinkClick r:id="rId4"/>
              </a:rPr>
              <a:t> </a:t>
            </a:r>
            <a:r>
              <a:rPr lang="en-GB" sz="1200" kern="1200" dirty="0">
                <a:solidFill>
                  <a:schemeClr val="tx1"/>
                </a:solidFill>
                <a:effectLst/>
                <a:latin typeface="+mn-lt"/>
                <a:ea typeface="+mn-ea"/>
                <a:cs typeface="+mn-cs"/>
                <a:hlinkClick r:id="rId4"/>
              </a:rPr>
              <a:t>https://books.google.com/books?hl=en&amp;lr=&amp;id=7VhiEAAAQBAJ&amp;oi=fnd&amp;pg=PP1&amp;dq=business+communication+&amp;ots=czo0CPgzTv&amp;sig=ia6DPwzoOuFgvFjc3NL9kGzvMtE</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Websites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businesswire.com, 2020. </a:t>
            </a:r>
            <a:r>
              <a:rPr lang="en-GB" sz="1200" i="1" kern="1200" dirty="0">
                <a:solidFill>
                  <a:schemeClr val="tx1"/>
                </a:solidFill>
                <a:effectLst/>
                <a:latin typeface="+mn-lt"/>
                <a:ea typeface="+mn-ea"/>
                <a:cs typeface="+mn-cs"/>
              </a:rPr>
              <a:t>News | Business Wire</a:t>
            </a:r>
            <a:r>
              <a:rPr lang="en-GB" sz="1200" kern="1200" dirty="0">
                <a:solidFill>
                  <a:schemeClr val="tx1"/>
                </a:solidFill>
                <a:effectLst/>
                <a:latin typeface="+mn-lt"/>
                <a:ea typeface="+mn-ea"/>
                <a:cs typeface="+mn-cs"/>
              </a:rPr>
              <a:t>. Available at: https://www.businesswire.com/news/home/20201111005284/en/New-Study-Reveals-Boost-in-Employee-Productivity-and-Well-Being-Among-Companies-That-Foster-a-%E2%80%98Connected-Culture%E2%80%99-in-Work-from-Anywhere-Environment (Accessed: April 5, 2023).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9</a:t>
            </a:fld>
            <a:endParaRPr lang="en-IN"/>
          </a:p>
        </p:txBody>
      </p:sp>
    </p:spTree>
    <p:extLst>
      <p:ext uri="{BB962C8B-B14F-4D97-AF65-F5344CB8AC3E}">
        <p14:creationId xmlns:p14="http://schemas.microsoft.com/office/powerpoint/2010/main" val="416217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10</a:t>
            </a:fld>
            <a:endParaRPr lang="en-IN"/>
          </a:p>
        </p:txBody>
      </p:sp>
    </p:spTree>
    <p:extLst>
      <p:ext uri="{BB962C8B-B14F-4D97-AF65-F5344CB8AC3E}">
        <p14:creationId xmlns:p14="http://schemas.microsoft.com/office/powerpoint/2010/main" val="11282368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77718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4117062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142273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579851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B72FBF-FAD2-492B-BBF9-59AD4F819241}" type="datetimeFigureOut">
              <a:rPr lang="en-IN" smtClean="0"/>
              <a:t>05-04-2023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11308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B72FBF-FAD2-492B-BBF9-59AD4F819241}" type="datetimeFigureOut">
              <a:rPr lang="en-IN" smtClean="0"/>
              <a:t>05-04-2023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1258707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B72FBF-FAD2-492B-BBF9-59AD4F819241}" type="datetimeFigureOut">
              <a:rPr lang="en-IN" smtClean="0"/>
              <a:t>05-04-2023</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448556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089085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55203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86870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3430613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1970901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877400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BB72FBF-FAD2-492B-BBF9-59AD4F819241}" type="datetimeFigureOut">
              <a:rPr lang="en-IN" smtClean="0"/>
              <a:t>05-04-2023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27866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BB72FBF-FAD2-492B-BBF9-59AD4F819241}" type="datetimeFigureOut">
              <a:rPr lang="en-IN" smtClean="0"/>
              <a:t>05-04-2023</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036406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037227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899190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BB72FBF-FAD2-492B-BBF9-59AD4F819241}" type="datetimeFigureOut">
              <a:rPr lang="en-IN" smtClean="0"/>
              <a:t>05-04-2023</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243F248-0C01-45C2-9092-35227717484A}" type="slidenum">
              <a:rPr lang="en-IN" smtClean="0"/>
              <a:t>‹#›</a:t>
            </a:fld>
            <a:endParaRPr lang="en-IN"/>
          </a:p>
        </p:txBody>
      </p:sp>
    </p:spTree>
    <p:extLst>
      <p:ext uri="{BB962C8B-B14F-4D97-AF65-F5344CB8AC3E}">
        <p14:creationId xmlns:p14="http://schemas.microsoft.com/office/powerpoint/2010/main" val="37098734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researchgate.net/profile/Stavros-Kalogiannidis/publication/348199192_Impact_of_Business_Communication_on_the_Performance_of_Adult_Trainees/links/5ff9db9d92851c13feffb3a6/Impact-of-Business-Communication-on-the-Performance-of-Adult-Trainees.pdf" TargetMode="External"/><Relationship Id="rId3" Type="http://schemas.openxmlformats.org/officeDocument/2006/relationships/image" Target="../media/image11.jpg"/><Relationship Id="rId7" Type="http://schemas.openxmlformats.org/officeDocument/2006/relationships/hyperlink" Target="https://journals.sagepub.com/doi/pdf/10.1177/2329490619831279" TargetMode="External"/><Relationship Id="rId12" Type="http://schemas.openxmlformats.org/officeDocument/2006/relationships/hyperlink" Target="https://journals.sagepub.com/doi/pdf/10.1177/2329490619890335"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aisel.aisnet.org/jais/vol20/iss9/9/" TargetMode="External"/><Relationship Id="rId11" Type="http://schemas.openxmlformats.org/officeDocument/2006/relationships/hyperlink" Target="https://journals.sagepub.com/doi/pdf/10.1177/2329490621997902" TargetMode="External"/><Relationship Id="rId5" Type="http://schemas.openxmlformats.org/officeDocument/2006/relationships/hyperlink" Target="https://bmee.vgtu.lt/index.php/CS/article/view/12094" TargetMode="External"/><Relationship Id="rId10" Type="http://schemas.openxmlformats.org/officeDocument/2006/relationships/hyperlink" Target="https://www.researchgate.net/profile/Muhammed-Fatih-Kaya/publication/341641911_MAINTENANCE_OF_DATA_RICHNESS_IN_BUSINESS_COMMUNICATION_DATA/links/5eccda25458515626ccc73c8/MAINTENANCE-OF-DATA-RICHNESS-IN-BUSINESS-COMMUNICATION-DATA.pdf" TargetMode="External"/><Relationship Id="rId4" Type="http://schemas.openxmlformats.org/officeDocument/2006/relationships/hyperlink" Target="https://papers.ssrn.com/sol3/papers.cfm?abstract_id=3851326" TargetMode="External"/><Relationship Id="rId9" Type="http://schemas.openxmlformats.org/officeDocument/2006/relationships/hyperlink" Target="https://www.academia.edu/download/84519262/c805107-1549.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1000"/>
            <a:lum/>
          </a:blip>
          <a:srcRect/>
          <a:stretch>
            <a:fillRect l="-14000" r="-1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04337" y="1258785"/>
            <a:ext cx="8825658" cy="2081682"/>
          </a:xfrm>
        </p:spPr>
        <p:txBody>
          <a:bodyPr>
            <a:noAutofit/>
          </a:bodyPr>
          <a:lstStyle/>
          <a:p>
            <a:pPr algn="ctr"/>
            <a:r>
              <a:rPr lang="en-US" sz="3200" b="1" u="sng" dirty="0">
                <a:latin typeface="Arial" panose="020B0604020202020204" pitchFamily="34" charset="0"/>
                <a:cs typeface="Arial" panose="020B0604020202020204" pitchFamily="34" charset="0"/>
              </a:rPr>
              <a:t>BMSW4002 Strategies for Effective Communication in a Business Setting</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54955" y="4322618"/>
            <a:ext cx="2514520" cy="1316182"/>
          </a:xfrm>
        </p:spPr>
        <p:txBody>
          <a:bodyPr>
            <a:normAutofit/>
          </a:bodyPr>
          <a:lstStyle/>
          <a:p>
            <a:r>
              <a:rPr lang="en-US" b="1" i="1" dirty="0">
                <a:latin typeface="Arial" panose="020B0604020202020204" pitchFamily="34" charset="0"/>
                <a:cs typeface="Arial" panose="020B0604020202020204" pitchFamily="34" charset="0"/>
              </a:rPr>
              <a:t>Student ID:2112981</a:t>
            </a:r>
            <a:br>
              <a:rPr lang="en-US" b="0" dirty="0">
                <a:effectLst/>
                <a:latin typeface="Arial" panose="020B0604020202020204" pitchFamily="34" charset="0"/>
                <a:cs typeface="Arial" panose="020B0604020202020204" pitchFamily="34" charset="0"/>
              </a:rPr>
            </a:br>
            <a:r>
              <a:rPr lang="en-US" b="1" i="1" dirty="0">
                <a:latin typeface="Arial" panose="020B0604020202020204" pitchFamily="34" charset="0"/>
                <a:cs typeface="Arial" panose="020B0604020202020204" pitchFamily="34" charset="0"/>
              </a:rPr>
              <a:t>Student Name: Mihaela Catalina iovu</a:t>
            </a:r>
            <a:endParaRPr lang="en-IN" dirty="0">
              <a:latin typeface="Arial" panose="020B0604020202020204" pitchFamily="34" charset="0"/>
              <a:cs typeface="Arial" panose="020B0604020202020204" pitchFamily="34" charset="0"/>
            </a:endParaRPr>
          </a:p>
        </p:txBody>
      </p:sp>
      <p:pic>
        <p:nvPicPr>
          <p:cNvPr id="7170" name="Picture 2" descr="Different Types of Business Communication - Leverage Ed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7200" y="3340467"/>
            <a:ext cx="4905570" cy="3067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262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rmAutofit/>
          </a:bodyPr>
          <a:lstStyle/>
          <a:p>
            <a:pPr algn="ctr"/>
            <a:r>
              <a:rPr lang="en-IN" sz="3200" b="1" dirty="0">
                <a:latin typeface="Arial" panose="020B0604020202020204" pitchFamily="34" charset="0"/>
                <a:cs typeface="Arial" panose="020B0604020202020204" pitchFamily="34" charset="0"/>
              </a:rPr>
              <a:t>Introduction</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6400" y="5224902"/>
            <a:ext cx="11393714" cy="1633098"/>
          </a:xfrm>
        </p:spPr>
        <p:txBody>
          <a:bodyPr>
            <a:normAutofit/>
          </a:bodyPr>
          <a:lstStyle/>
          <a:p>
            <a:r>
              <a:rPr lang="en-GB" sz="2000" dirty="0">
                <a:latin typeface="Arial" panose="020B0604020202020204" pitchFamily="34" charset="0"/>
                <a:cs typeface="Arial" panose="020B0604020202020204" pitchFamily="34" charset="0"/>
              </a:rPr>
              <a:t>As observed by </a:t>
            </a:r>
            <a:r>
              <a:rPr lang="en-GB" sz="2000" dirty="0" err="1">
                <a:latin typeface="Arial" panose="020B0604020202020204" pitchFamily="34" charset="0"/>
                <a:cs typeface="Arial" panose="020B0604020202020204" pitchFamily="34" charset="0"/>
              </a:rPr>
              <a:t>Kalogiannidis</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Papaevangelou</a:t>
            </a:r>
            <a:r>
              <a:rPr lang="en-GB" sz="2000" dirty="0">
                <a:latin typeface="Arial" panose="020B0604020202020204" pitchFamily="34" charset="0"/>
                <a:cs typeface="Arial" panose="020B0604020202020204" pitchFamily="34" charset="0"/>
              </a:rPr>
              <a:t>, (2020), effective business communication is the strategy for the members of a business organisation such as employees and managing body to interact properly to contribute most efficiently towards the given organisational goal. </a:t>
            </a:r>
            <a:endParaRPr lang="en-IN" sz="2000" dirty="0">
              <a:latin typeface="Arial" panose="020B0604020202020204" pitchFamily="34" charset="0"/>
              <a:cs typeface="Arial" panose="020B0604020202020204" pitchFamily="34" charset="0"/>
            </a:endParaRPr>
          </a:p>
        </p:txBody>
      </p:sp>
      <p:pic>
        <p:nvPicPr>
          <p:cNvPr id="1026" name="Picture 2" descr="Effective Business Communication Skills - Emma Parfitt Proofreading Editing  Serv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1236909"/>
            <a:ext cx="5803900" cy="3862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960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rmAutofit fontScale="90000"/>
          </a:bodyPr>
          <a:lstStyle/>
          <a:p>
            <a:pPr algn="ctr"/>
            <a:br>
              <a:rPr lang="en-US"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4" y="5037351"/>
            <a:ext cx="11814629" cy="1633098"/>
          </a:xfrm>
        </p:spPr>
        <p:txBody>
          <a:bodyPr>
            <a:noAutofit/>
          </a:bodyPr>
          <a:lstStyle/>
          <a:p>
            <a:r>
              <a:rPr lang="en-GB" sz="2000" b="1" i="1" dirty="0">
                <a:latin typeface="Arial" panose="020B0604020202020204" pitchFamily="34" charset="0"/>
                <a:cs typeface="Arial" panose="020B0604020202020204" pitchFamily="34" charset="0"/>
              </a:rPr>
              <a:t>Reduced Organisational Conflict:</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discussed by </a:t>
            </a:r>
            <a:r>
              <a:rPr lang="en-GB" sz="2000" dirty="0" err="1">
                <a:latin typeface="Arial" panose="020B0604020202020204" pitchFamily="34" charset="0"/>
                <a:cs typeface="Arial" panose="020B0604020202020204" pitchFamily="34" charset="0"/>
              </a:rPr>
              <a:t>Kalogiannidis</a:t>
            </a:r>
            <a:r>
              <a:rPr lang="en-GB" sz="2000" dirty="0">
                <a:latin typeface="Arial" panose="020B0604020202020204" pitchFamily="34" charset="0"/>
                <a:cs typeface="Arial" panose="020B0604020202020204" pitchFamily="34" charset="0"/>
              </a:rPr>
              <a:t>, (2021), within the organisational setting most common types of communication strategies that can be used are written, verbal, nonverbal and visual and using all these effective communication strategies can effectively reduce the risk of operational disruption due to organisational conflict. </a:t>
            </a:r>
            <a:endParaRPr lang="en-IN" sz="2000" dirty="0">
              <a:latin typeface="Arial" panose="020B0604020202020204" pitchFamily="34" charset="0"/>
              <a:cs typeface="Arial" panose="020B0604020202020204" pitchFamily="34" charset="0"/>
            </a:endParaRPr>
          </a:p>
        </p:txBody>
      </p:sp>
      <p:sp>
        <p:nvSpPr>
          <p:cNvPr id="6" name="Rectangle 5"/>
          <p:cNvSpPr/>
          <p:nvPr/>
        </p:nvSpPr>
        <p:spPr>
          <a:xfrm>
            <a:off x="425532" y="656626"/>
            <a:ext cx="11340935" cy="461665"/>
          </a:xfrm>
          <a:prstGeom prst="rect">
            <a:avLst/>
          </a:prstGeom>
        </p:spPr>
        <p:txBody>
          <a:bodyPr wrap="square">
            <a:spAutoFit/>
          </a:bodyPr>
          <a:lstStyle/>
          <a:p>
            <a:pPr algn="ctr">
              <a:spcBef>
                <a:spcPts val="1200"/>
              </a:spcBef>
              <a:spcAft>
                <a:spcPts val="1200"/>
              </a:spcAft>
            </a:pPr>
            <a:r>
              <a:rPr lang="en-US" sz="2400" b="1" dirty="0">
                <a:solidFill>
                  <a:schemeClr val="bg1"/>
                </a:solidFill>
                <a:latin typeface="Arial" panose="020B0604020202020204" pitchFamily="34" charset="0"/>
                <a:cs typeface="Arial" panose="020B0604020202020204" pitchFamily="34" charset="0"/>
              </a:rPr>
              <a:t>Benefits of Effective Communication for Tom </a:t>
            </a:r>
            <a:endParaRPr lang="en-US" sz="2400" b="1" dirty="0">
              <a:solidFill>
                <a:schemeClr val="bg1"/>
              </a:solidFill>
              <a:effectLst/>
              <a:latin typeface="Arial" panose="020B0604020202020204" pitchFamily="34" charset="0"/>
              <a:cs typeface="Arial" panose="020B0604020202020204" pitchFamily="34" charset="0"/>
            </a:endParaRPr>
          </a:p>
        </p:txBody>
      </p:sp>
      <p:pic>
        <p:nvPicPr>
          <p:cNvPr id="2050" name="Picture 2" descr="Business Communication: What it Means, Why it Matters &amp; Mo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00037" y="1429840"/>
            <a:ext cx="6591922" cy="3295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92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239" y="567268"/>
            <a:ext cx="8761413" cy="706964"/>
          </a:xfrm>
        </p:spPr>
        <p:txBody>
          <a:bodyPr/>
          <a:lstStyle/>
          <a:p>
            <a:pPr algn="ctr"/>
            <a:r>
              <a:rPr lang="en-US" sz="2800" b="1" dirty="0">
                <a:latin typeface="Arial" panose="020B0604020202020204" pitchFamily="34" charset="0"/>
                <a:cs typeface="Arial" panose="020B0604020202020204" pitchFamily="34" charset="0"/>
              </a:rPr>
              <a:t>Models for effective business communication for Tom </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662111"/>
            <a:ext cx="12192000" cy="2358572"/>
          </a:xfrm>
        </p:spPr>
        <p:txBody>
          <a:bodyPr>
            <a:normAutofit/>
          </a:bodyPr>
          <a:lstStyle/>
          <a:p>
            <a:r>
              <a:rPr lang="en-GB" b="1" dirty="0">
                <a:latin typeface="Arial" panose="020B0604020202020204" pitchFamily="34" charset="0"/>
                <a:cs typeface="Arial" panose="020B0604020202020204" pitchFamily="34" charset="0"/>
              </a:rPr>
              <a:t>The Aristotle model of communication</a:t>
            </a:r>
            <a:endParaRPr lang="en-IN"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 observed by Sheffield, (2020), the Aristotle communication model is largely acknowledged as the most effective and common communication model where the sender delivers a message or important information to the receiver to influence the receiver to make a proper response and act accordingly. </a:t>
            </a:r>
          </a:p>
          <a:p>
            <a:r>
              <a:rPr lang="en-GB" dirty="0">
                <a:latin typeface="Arial" panose="020B0604020202020204" pitchFamily="34" charset="0"/>
                <a:cs typeface="Arial" panose="020B0604020202020204" pitchFamily="34" charset="0"/>
              </a:rPr>
              <a:t>This is mainly a speaker-centred communication model where both the speaker and the speech are important. The overall model is concentrated into five crucial elements which are the Speaker, Speech, Occasion, Audience and effects. </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pic>
        <p:nvPicPr>
          <p:cNvPr id="4" name="image1.png"/>
          <p:cNvPicPr/>
          <p:nvPr/>
        </p:nvPicPr>
        <p:blipFill>
          <a:blip r:embed="rId3"/>
          <a:srcRect/>
          <a:stretch>
            <a:fillRect/>
          </a:stretch>
        </p:blipFill>
        <p:spPr>
          <a:xfrm>
            <a:off x="3759199" y="1451431"/>
            <a:ext cx="4136571" cy="309154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050213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a:latin typeface="Arial" panose="020B0604020202020204" pitchFamily="34" charset="0"/>
                <a:cs typeface="Arial" panose="020B0604020202020204" pitchFamily="34" charset="0"/>
              </a:rPr>
              <a:t>Models for effective business communication for Tom – Continuation </a:t>
            </a:r>
            <a:endParaRPr lang="en-IN" sz="2800" dirty="0"/>
          </a:p>
        </p:txBody>
      </p:sp>
      <p:sp>
        <p:nvSpPr>
          <p:cNvPr id="3" name="Content Placeholder 2"/>
          <p:cNvSpPr>
            <a:spLocks noGrp="1"/>
          </p:cNvSpPr>
          <p:nvPr>
            <p:ph idx="1"/>
          </p:nvPr>
        </p:nvSpPr>
        <p:spPr>
          <a:xfrm>
            <a:off x="0" y="4833256"/>
            <a:ext cx="12192000" cy="2024743"/>
          </a:xfrm>
        </p:spPr>
        <p:txBody>
          <a:bodyPr>
            <a:normAutofit fontScale="92500" lnSpcReduction="10000"/>
          </a:bodyPr>
          <a:lstStyle/>
          <a:p>
            <a:r>
              <a:rPr lang="en-GB" b="1" dirty="0">
                <a:latin typeface="Arial" panose="020B0604020202020204" pitchFamily="34" charset="0"/>
                <a:cs typeface="Arial" panose="020B0604020202020204" pitchFamily="34" charset="0"/>
              </a:rPr>
              <a:t>Shannon and Weaver's Model of Communication</a:t>
            </a:r>
            <a:endParaRPr lang="en-IN"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dirty="0" err="1">
                <a:latin typeface="Arial" panose="020B0604020202020204" pitchFamily="34" charset="0"/>
                <a:cs typeface="Arial" panose="020B0604020202020204" pitchFamily="34" charset="0"/>
              </a:rPr>
              <a:t>Shanon</a:t>
            </a:r>
            <a:r>
              <a:rPr lang="en-GB" dirty="0">
                <a:latin typeface="Arial" panose="020B0604020202020204" pitchFamily="34" charset="0"/>
                <a:cs typeface="Arial" panose="020B0604020202020204" pitchFamily="34" charset="0"/>
              </a:rPr>
              <a:t>-Weaver model is identified as one of the most effective models of communication which attempts to explain the overall process of communication in terms of five basic components which are the source, a transmitter, a channel, a receiver, and a destination. </a:t>
            </a:r>
          </a:p>
          <a:p>
            <a:r>
              <a:rPr lang="en-GB" dirty="0">
                <a:latin typeface="Arial" panose="020B0604020202020204" pitchFamily="34" charset="0"/>
                <a:cs typeface="Arial" panose="020B0604020202020204" pitchFamily="34" charset="0"/>
              </a:rPr>
              <a:t>This model is identified as one of the most comprehensive models of communication which can also be applied in the organisational context. Communication cannot be effective as a one-way process of transmission, both the sender and the receiver have to be present as well as participate in the process. </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pic>
        <p:nvPicPr>
          <p:cNvPr id="4" name="image2.png"/>
          <p:cNvPicPr/>
          <p:nvPr/>
        </p:nvPicPr>
        <p:blipFill>
          <a:blip r:embed="rId3"/>
          <a:srcRect/>
          <a:stretch>
            <a:fillRect/>
          </a:stretch>
        </p:blipFill>
        <p:spPr>
          <a:xfrm>
            <a:off x="2377329" y="2235200"/>
            <a:ext cx="7684181" cy="2452913"/>
          </a:xfrm>
          <a:prstGeom prst="rect">
            <a:avLst/>
          </a:prstGeom>
          <a:ln w="25400">
            <a:solidFill>
              <a:srgbClr val="000000"/>
            </a:solidFill>
            <a:prstDash val="solid"/>
          </a:ln>
        </p:spPr>
      </p:pic>
    </p:spTree>
    <p:extLst>
      <p:ext uri="{BB962C8B-B14F-4D97-AF65-F5344CB8AC3E}">
        <p14:creationId xmlns:p14="http://schemas.microsoft.com/office/powerpoint/2010/main" val="765826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a:latin typeface="Arial" panose="020B0604020202020204" pitchFamily="34" charset="0"/>
                <a:cs typeface="Arial" panose="020B0604020202020204" pitchFamily="34" charset="0"/>
              </a:rPr>
              <a:t>Communication Barriers that can negatively affect the project team for Tom </a:t>
            </a:r>
            <a:br>
              <a:rPr lang="en-US"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713514"/>
            <a:ext cx="12192000" cy="2144486"/>
          </a:xfrm>
        </p:spPr>
        <p:txBody>
          <a:bodyPr>
            <a:normAutofit lnSpcReduction="10000"/>
          </a:bodyPr>
          <a:lstStyle/>
          <a:p>
            <a:r>
              <a:rPr lang="en-GB" sz="1600" b="1" i="1" dirty="0">
                <a:latin typeface="Arial" panose="020B0604020202020204" pitchFamily="34" charset="0"/>
                <a:cs typeface="Arial" panose="020B0604020202020204" pitchFamily="34" charset="0"/>
              </a:rPr>
              <a:t>Perceptual Barriers:</a:t>
            </a:r>
            <a:endParaRPr lang="en-IN"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As observed by Sharma, (2021), perceptual barriers exist in people's minds based on how they perceive their surroundings. </a:t>
            </a:r>
          </a:p>
          <a:p>
            <a:r>
              <a:rPr lang="en-GB" sz="1600" dirty="0">
                <a:latin typeface="Arial" panose="020B0604020202020204" pitchFamily="34" charset="0"/>
                <a:cs typeface="Arial" panose="020B0604020202020204" pitchFamily="34" charset="0"/>
              </a:rPr>
              <a:t>The perceptual barriers can result from several cognitive biases within the human mind and these prevent people from properly perceiving the situation and people accurately. </a:t>
            </a:r>
          </a:p>
          <a:p>
            <a:r>
              <a:rPr lang="en-GB" sz="1600" dirty="0">
                <a:latin typeface="Arial" panose="020B0604020202020204" pitchFamily="34" charset="0"/>
                <a:cs typeface="Arial" panose="020B0604020202020204" pitchFamily="34" charset="0"/>
              </a:rPr>
              <a:t>In addition to that, the reduction of effective physical communication can lead to perceptual conflict among individuals.</a:t>
            </a:r>
          </a:p>
          <a:p>
            <a:r>
              <a:rPr lang="en-GB" sz="1600" dirty="0">
                <a:latin typeface="Arial" panose="020B0604020202020204" pitchFamily="34" charset="0"/>
                <a:cs typeface="Arial" panose="020B0604020202020204" pitchFamily="34" charset="0"/>
              </a:rPr>
              <a:t> So, the differing perception among the employees and the managing body of the company based on the particular situation can worsen the overall business scenario. </a:t>
            </a: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pic>
        <p:nvPicPr>
          <p:cNvPr id="3074" name="Picture 2" descr="Types of Business Communication Systems | 360Connec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4471" y="1680632"/>
            <a:ext cx="4893025" cy="3187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987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Recommendation for the channels of communication to be used to improve communication for Tom </a:t>
            </a:r>
            <a:br>
              <a:rPr lang="en-US"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838700"/>
            <a:ext cx="12192000" cy="3416300"/>
          </a:xfrm>
        </p:spPr>
        <p:txBody>
          <a:bodyPr>
            <a:noAutofit/>
          </a:bodyPr>
          <a:lstStyle/>
          <a:p>
            <a:r>
              <a:rPr lang="en-GB" dirty="0">
                <a:latin typeface="Arial" panose="020B0604020202020204" pitchFamily="34" charset="0"/>
                <a:cs typeface="Arial" panose="020B0604020202020204" pitchFamily="34" charset="0"/>
              </a:rPr>
              <a:t>In order to build an effective communication level within the company, the management has to first analyse the smoothness of the communication channels within the organisation and if the receiver is capable of understanding all the messages that are being delivered by the sender. </a:t>
            </a:r>
          </a:p>
          <a:p>
            <a:r>
              <a:rPr lang="en-GB" dirty="0">
                <a:latin typeface="Arial" panose="020B0604020202020204" pitchFamily="34" charset="0"/>
                <a:cs typeface="Arial" panose="020B0604020202020204" pitchFamily="34" charset="0"/>
              </a:rPr>
              <a:t>As per the given scenario, the lack of formal communication and the lack of mutual understanding among the employees are creating issues in the path of effective team management. </a:t>
            </a:r>
            <a:endParaRPr lang="en-IN" dirty="0">
              <a:latin typeface="Arial" panose="020B0604020202020204" pitchFamily="34" charset="0"/>
              <a:cs typeface="Arial" panose="020B0604020202020204" pitchFamily="34" charset="0"/>
            </a:endParaRPr>
          </a:p>
        </p:txBody>
      </p:sp>
      <p:pic>
        <p:nvPicPr>
          <p:cNvPr id="4098" name="Picture 2" descr="8 Essential Ways to Overcome Communication Barri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3280" y="2024539"/>
            <a:ext cx="4389120" cy="28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18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rmAutofit/>
          </a:bodyPr>
          <a:lstStyle/>
          <a:p>
            <a:pPr algn="ctr"/>
            <a:r>
              <a:rPr lang="en-IN" b="1" dirty="0">
                <a:latin typeface="Arial" panose="020B0604020202020204" pitchFamily="34" charset="0"/>
                <a:cs typeface="Arial" panose="020B0604020202020204" pitchFamily="34" charset="0"/>
              </a:rPr>
              <a:t>Conclusion</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5820228"/>
            <a:ext cx="12192000" cy="1037771"/>
          </a:xfrm>
        </p:spPr>
        <p:txBody>
          <a:bodyPr>
            <a:normAutofit/>
          </a:bodyPr>
          <a:lstStyle/>
          <a:p>
            <a:pPr algn="ctr"/>
            <a:r>
              <a:rPr lang="en-GB" sz="2000" dirty="0">
                <a:latin typeface="Arial" panose="020B0604020202020204" pitchFamily="34" charset="0"/>
                <a:cs typeface="Arial" panose="020B0604020202020204" pitchFamily="34" charset="0"/>
              </a:rPr>
              <a:t>In the current task, the main areas of effective communication have been discussed within a business setting to improve the organisational operations within the company as well as reduce errors. </a:t>
            </a:r>
            <a:endParaRPr lang="en-IN" sz="2000" dirty="0">
              <a:latin typeface="Arial" panose="020B0604020202020204" pitchFamily="34" charset="0"/>
              <a:cs typeface="Arial" panose="020B0604020202020204" pitchFamily="34" charset="0"/>
            </a:endParaRPr>
          </a:p>
        </p:txBody>
      </p:sp>
      <p:pic>
        <p:nvPicPr>
          <p:cNvPr id="5122" name="Picture 2" descr="Importance of Business communication and tips to impro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2152" y="1386224"/>
            <a:ext cx="5687695" cy="4159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735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6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Autofit/>
          </a:bodyPr>
          <a:lstStyle/>
          <a:p>
            <a:pPr algn="ctr"/>
            <a:r>
              <a:rPr lang="en-US" b="1" dirty="0">
                <a:latin typeface="Arial" panose="020B0604020202020204" pitchFamily="34" charset="0"/>
                <a:cs typeface="Arial" panose="020B0604020202020204" pitchFamily="34" charset="0"/>
              </a:rPr>
              <a:t>References </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2017486"/>
            <a:ext cx="12192000" cy="3680506"/>
          </a:xfrm>
        </p:spPr>
        <p:txBody>
          <a:bodyPr>
            <a:noAutofit/>
          </a:bodyPr>
          <a:lstStyle/>
          <a:p>
            <a:r>
              <a:rPr lang="en-GB" sz="1050" b="1" dirty="0">
                <a:latin typeface="Arial" panose="020B0604020202020204" pitchFamily="34" charset="0"/>
                <a:cs typeface="Arial" panose="020B0604020202020204" pitchFamily="34" charset="0"/>
              </a:rPr>
              <a:t>Journals</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Ali, B.J., Anwar, G., </a:t>
            </a:r>
            <a:r>
              <a:rPr lang="en-GB" sz="1050" dirty="0" err="1">
                <a:latin typeface="Arial" panose="020B0604020202020204" pitchFamily="34" charset="0"/>
                <a:cs typeface="Arial" panose="020B0604020202020204" pitchFamily="34" charset="0"/>
              </a:rPr>
              <a:t>Gardi</a:t>
            </a:r>
            <a:r>
              <a:rPr lang="en-GB" sz="1050" dirty="0">
                <a:latin typeface="Arial" panose="020B0604020202020204" pitchFamily="34" charset="0"/>
                <a:cs typeface="Arial" panose="020B0604020202020204" pitchFamily="34" charset="0"/>
              </a:rPr>
              <a:t>, B., </a:t>
            </a:r>
            <a:r>
              <a:rPr lang="en-GB" sz="1050" dirty="0" err="1">
                <a:latin typeface="Arial" panose="020B0604020202020204" pitchFamily="34" charset="0"/>
                <a:cs typeface="Arial" panose="020B0604020202020204" pitchFamily="34" charset="0"/>
              </a:rPr>
              <a:t>Jabbar</a:t>
            </a:r>
            <a:r>
              <a:rPr lang="en-GB" sz="1050" dirty="0">
                <a:latin typeface="Arial" panose="020B0604020202020204" pitchFamily="34" charset="0"/>
                <a:cs typeface="Arial" panose="020B0604020202020204" pitchFamily="34" charset="0"/>
              </a:rPr>
              <a:t> Othman, B., </a:t>
            </a:r>
            <a:r>
              <a:rPr lang="en-GB" sz="1050" dirty="0" err="1">
                <a:latin typeface="Arial" panose="020B0604020202020204" pitchFamily="34" charset="0"/>
                <a:cs typeface="Arial" panose="020B0604020202020204" pitchFamily="34" charset="0"/>
              </a:rPr>
              <a:t>Mahmood</a:t>
            </a:r>
            <a:r>
              <a:rPr lang="en-GB" sz="1050" dirty="0">
                <a:latin typeface="Arial" panose="020B0604020202020204" pitchFamily="34" charset="0"/>
                <a:cs typeface="Arial" panose="020B0604020202020204" pitchFamily="34" charset="0"/>
              </a:rPr>
              <a:t> Aziz, H., Ali Ahmed, S., </a:t>
            </a:r>
            <a:r>
              <a:rPr lang="en-GB" sz="1050" dirty="0" err="1">
                <a:latin typeface="Arial" panose="020B0604020202020204" pitchFamily="34" charset="0"/>
                <a:cs typeface="Arial" panose="020B0604020202020204" pitchFamily="34" charset="0"/>
              </a:rPr>
              <a:t>Abdalla</a:t>
            </a:r>
            <a:r>
              <a:rPr lang="en-GB" sz="1050" dirty="0">
                <a:latin typeface="Arial" panose="020B0604020202020204" pitchFamily="34" charset="0"/>
                <a:cs typeface="Arial" panose="020B0604020202020204" pitchFamily="34" charset="0"/>
              </a:rPr>
              <a:t> Hamza, P., </a:t>
            </a:r>
            <a:r>
              <a:rPr lang="en-GB" sz="1050" dirty="0" err="1">
                <a:latin typeface="Arial" panose="020B0604020202020204" pitchFamily="34" charset="0"/>
                <a:cs typeface="Arial" panose="020B0604020202020204" pitchFamily="34" charset="0"/>
              </a:rPr>
              <a:t>Burhan</a:t>
            </a:r>
            <a:r>
              <a:rPr lang="en-GB" sz="1050" dirty="0">
                <a:latin typeface="Arial" panose="020B0604020202020204" pitchFamily="34" charset="0"/>
                <a:cs typeface="Arial" panose="020B0604020202020204" pitchFamily="34" charset="0"/>
              </a:rPr>
              <a:t> Ismael, N., </a:t>
            </a:r>
            <a:r>
              <a:rPr lang="en-GB" sz="1050" dirty="0" err="1">
                <a:latin typeface="Arial" panose="020B0604020202020204" pitchFamily="34" charset="0"/>
                <a:cs typeface="Arial" panose="020B0604020202020204" pitchFamily="34" charset="0"/>
              </a:rPr>
              <a:t>Sorguli</a:t>
            </a:r>
            <a:r>
              <a:rPr lang="en-GB" sz="1050" dirty="0">
                <a:latin typeface="Arial" panose="020B0604020202020204" pitchFamily="34" charset="0"/>
                <a:cs typeface="Arial" panose="020B0604020202020204" pitchFamily="34" charset="0"/>
              </a:rPr>
              <a:t>, S. and </a:t>
            </a:r>
            <a:r>
              <a:rPr lang="en-GB" sz="1050" dirty="0" err="1">
                <a:latin typeface="Arial" panose="020B0604020202020204" pitchFamily="34" charset="0"/>
                <a:cs typeface="Arial" panose="020B0604020202020204" pitchFamily="34" charset="0"/>
              </a:rPr>
              <a:t>Sabir</a:t>
            </a:r>
            <a:r>
              <a:rPr lang="en-GB" sz="1050" dirty="0">
                <a:latin typeface="Arial" panose="020B0604020202020204" pitchFamily="34" charset="0"/>
                <a:cs typeface="Arial" panose="020B0604020202020204" pitchFamily="34" charset="0"/>
              </a:rPr>
              <a:t>, B.Y., 2021. </a:t>
            </a:r>
            <a:r>
              <a:rPr lang="en-GB" sz="1050" i="1" dirty="0">
                <a:latin typeface="Arial" panose="020B0604020202020204" pitchFamily="34" charset="0"/>
                <a:cs typeface="Arial" panose="020B0604020202020204" pitchFamily="34" charset="0"/>
              </a:rPr>
              <a:t>Business Communication Strategies: Analysis of Internal Communication Processes. Journal of Humanities and Education Development</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3</a:t>
            </a:r>
            <a:r>
              <a:rPr lang="en-GB" sz="1050" dirty="0">
                <a:latin typeface="Arial" panose="020B0604020202020204" pitchFamily="34" charset="0"/>
                <a:cs typeface="Arial" panose="020B0604020202020204" pitchFamily="34" charset="0"/>
              </a:rPr>
              <a:t>(3), pp.16-38.</a:t>
            </a:r>
            <a:r>
              <a:rPr lang="en-GB" sz="1050" dirty="0">
                <a:latin typeface="Arial" panose="020B0604020202020204" pitchFamily="34" charset="0"/>
                <a:cs typeface="Arial" panose="020B0604020202020204" pitchFamily="34" charset="0"/>
                <a:hlinkClick r:id="rId4"/>
              </a:rPr>
              <a:t> </a:t>
            </a:r>
            <a:r>
              <a:rPr lang="en-GB" sz="1050" u="sng" dirty="0">
                <a:latin typeface="Arial" panose="020B0604020202020204" pitchFamily="34" charset="0"/>
                <a:cs typeface="Arial" panose="020B0604020202020204" pitchFamily="34" charset="0"/>
                <a:hlinkClick r:id="rId4"/>
              </a:rPr>
              <a:t>https://papers.ssrn.com/sol3/papers.cfm?abstract_id=3851326</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Braslauskas</a:t>
            </a:r>
            <a:r>
              <a:rPr lang="en-GB" sz="1050" dirty="0">
                <a:latin typeface="Arial" panose="020B0604020202020204" pitchFamily="34" charset="0"/>
                <a:cs typeface="Arial" panose="020B0604020202020204" pitchFamily="34" charset="0"/>
              </a:rPr>
              <a:t>, J., 2020. Effective creative intercultural communication in the context of business interaction: theoretical and practical aspects. </a:t>
            </a:r>
            <a:r>
              <a:rPr lang="en-GB" sz="1050" i="1" dirty="0">
                <a:latin typeface="Arial" panose="020B0604020202020204" pitchFamily="34" charset="0"/>
                <a:cs typeface="Arial" panose="020B0604020202020204" pitchFamily="34" charset="0"/>
              </a:rPr>
              <a:t>Creativity studies</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13</a:t>
            </a:r>
            <a:r>
              <a:rPr lang="en-GB" sz="1050" dirty="0">
                <a:latin typeface="Arial" panose="020B0604020202020204" pitchFamily="34" charset="0"/>
                <a:cs typeface="Arial" panose="020B0604020202020204" pitchFamily="34" charset="0"/>
              </a:rPr>
              <a:t>(1), pp.199-215.</a:t>
            </a:r>
            <a:r>
              <a:rPr lang="en-GB" sz="1050" dirty="0">
                <a:latin typeface="Arial" panose="020B0604020202020204" pitchFamily="34" charset="0"/>
                <a:cs typeface="Arial" panose="020B0604020202020204" pitchFamily="34" charset="0"/>
                <a:hlinkClick r:id="rId5"/>
              </a:rPr>
              <a:t> </a:t>
            </a:r>
            <a:r>
              <a:rPr lang="en-GB" sz="1050" u="sng" dirty="0">
                <a:latin typeface="Arial" panose="020B0604020202020204" pitchFamily="34" charset="0"/>
                <a:cs typeface="Arial" panose="020B0604020202020204" pitchFamily="34" charset="0"/>
                <a:hlinkClick r:id="rId5"/>
              </a:rPr>
              <a:t>https://bmee.vgtu.lt/index.php/CS/article/view/12094</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Chong, A.Y.L., Lim, E.T., Hua, X., </a:t>
            </a:r>
            <a:r>
              <a:rPr lang="en-GB" sz="1050" dirty="0" err="1">
                <a:latin typeface="Arial" panose="020B0604020202020204" pitchFamily="34" charset="0"/>
                <a:cs typeface="Arial" panose="020B0604020202020204" pitchFamily="34" charset="0"/>
              </a:rPr>
              <a:t>Zheng</a:t>
            </a:r>
            <a:r>
              <a:rPr lang="en-GB" sz="1050" dirty="0">
                <a:latin typeface="Arial" panose="020B0604020202020204" pitchFamily="34" charset="0"/>
                <a:cs typeface="Arial" panose="020B0604020202020204" pitchFamily="34" charset="0"/>
              </a:rPr>
              <a:t>, S. and Tan, C.W., 2019. Business on chain: A comparative case study of five blockchain-inspired business models. </a:t>
            </a:r>
            <a:r>
              <a:rPr lang="en-GB" sz="1050" i="1" dirty="0">
                <a:latin typeface="Arial" panose="020B0604020202020204" pitchFamily="34" charset="0"/>
                <a:cs typeface="Arial" panose="020B0604020202020204" pitchFamily="34" charset="0"/>
              </a:rPr>
              <a:t>Journal of the Association for Information Systems</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20</a:t>
            </a:r>
            <a:r>
              <a:rPr lang="en-GB" sz="1050" dirty="0">
                <a:latin typeface="Arial" panose="020B0604020202020204" pitchFamily="34" charset="0"/>
                <a:cs typeface="Arial" panose="020B0604020202020204" pitchFamily="34" charset="0"/>
              </a:rPr>
              <a:t>(9), p.9.</a:t>
            </a:r>
            <a:r>
              <a:rPr lang="en-GB" sz="1050" dirty="0">
                <a:latin typeface="Arial" panose="020B0604020202020204" pitchFamily="34" charset="0"/>
                <a:cs typeface="Arial" panose="020B0604020202020204" pitchFamily="34" charset="0"/>
                <a:hlinkClick r:id="rId6"/>
              </a:rPr>
              <a:t> </a:t>
            </a:r>
            <a:r>
              <a:rPr lang="en-GB" sz="1050" u="sng" dirty="0">
                <a:latin typeface="Arial" panose="020B0604020202020204" pitchFamily="34" charset="0"/>
                <a:cs typeface="Arial" panose="020B0604020202020204" pitchFamily="34" charset="0"/>
                <a:hlinkClick r:id="rId6"/>
              </a:rPr>
              <a:t>https://aisel.aisnet.org/jais/vol20/iss9/9/</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Cyphert</a:t>
            </a:r>
            <a:r>
              <a:rPr lang="en-GB" sz="1050" dirty="0">
                <a:latin typeface="Arial" panose="020B0604020202020204" pitchFamily="34" charset="0"/>
                <a:cs typeface="Arial" panose="020B0604020202020204" pitchFamily="34" charset="0"/>
              </a:rPr>
              <a:t>, D., </a:t>
            </a:r>
            <a:r>
              <a:rPr lang="en-GB" sz="1050" dirty="0" err="1">
                <a:latin typeface="Arial" panose="020B0604020202020204" pitchFamily="34" charset="0"/>
                <a:cs typeface="Arial" panose="020B0604020202020204" pitchFamily="34" charset="0"/>
              </a:rPr>
              <a:t>Holke-Farnam</a:t>
            </a:r>
            <a:r>
              <a:rPr lang="en-GB" sz="1050" dirty="0">
                <a:latin typeface="Arial" panose="020B0604020202020204" pitchFamily="34" charset="0"/>
                <a:cs typeface="Arial" panose="020B0604020202020204" pitchFamily="34" charset="0"/>
              </a:rPr>
              <a:t>, C., Dodge, E.N., Lee, W.E. and </a:t>
            </a:r>
            <a:r>
              <a:rPr lang="en-GB" sz="1050" dirty="0" err="1">
                <a:latin typeface="Arial" panose="020B0604020202020204" pitchFamily="34" charset="0"/>
                <a:cs typeface="Arial" panose="020B0604020202020204" pitchFamily="34" charset="0"/>
              </a:rPr>
              <a:t>Rosol</a:t>
            </a:r>
            <a:r>
              <a:rPr lang="en-GB" sz="1050" dirty="0">
                <a:latin typeface="Arial" panose="020B0604020202020204" pitchFamily="34" charset="0"/>
                <a:cs typeface="Arial" panose="020B0604020202020204" pitchFamily="34" charset="0"/>
              </a:rPr>
              <a:t>, S., 2019. Communication activities in the 21st century business environment. </a:t>
            </a:r>
            <a:r>
              <a:rPr lang="en-GB" sz="1050" i="1" dirty="0">
                <a:latin typeface="Arial" panose="020B0604020202020204" pitchFamily="34" charset="0"/>
                <a:cs typeface="Arial" panose="020B0604020202020204" pitchFamily="34" charset="0"/>
              </a:rPr>
              <a:t>Business and Professional Communication Quarterly</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82</a:t>
            </a:r>
            <a:r>
              <a:rPr lang="en-GB" sz="1050" dirty="0">
                <a:latin typeface="Arial" panose="020B0604020202020204" pitchFamily="34" charset="0"/>
                <a:cs typeface="Arial" panose="020B0604020202020204" pitchFamily="34" charset="0"/>
              </a:rPr>
              <a:t>(2), pp.169-201.</a:t>
            </a:r>
            <a:r>
              <a:rPr lang="en-GB" sz="1050" dirty="0">
                <a:latin typeface="Arial" panose="020B0604020202020204" pitchFamily="34" charset="0"/>
                <a:cs typeface="Arial" panose="020B0604020202020204" pitchFamily="34" charset="0"/>
                <a:hlinkClick r:id="rId7"/>
              </a:rPr>
              <a:t> </a:t>
            </a:r>
            <a:r>
              <a:rPr lang="en-GB" sz="1050" u="sng" dirty="0">
                <a:latin typeface="Arial" panose="020B0604020202020204" pitchFamily="34" charset="0"/>
                <a:cs typeface="Arial" panose="020B0604020202020204" pitchFamily="34" charset="0"/>
                <a:hlinkClick r:id="rId7"/>
              </a:rPr>
              <a:t>https://journals.sagepub.com/doi/pdf/10.1177/2329490619831279</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Kalogiannidis</a:t>
            </a:r>
            <a:r>
              <a:rPr lang="en-GB" sz="1050" dirty="0">
                <a:latin typeface="Arial" panose="020B0604020202020204" pitchFamily="34" charset="0"/>
                <a:cs typeface="Arial" panose="020B0604020202020204" pitchFamily="34" charset="0"/>
              </a:rPr>
              <a:t>, S. and </a:t>
            </a:r>
            <a:r>
              <a:rPr lang="en-GB" sz="1050" dirty="0" err="1">
                <a:latin typeface="Arial" panose="020B0604020202020204" pitchFamily="34" charset="0"/>
                <a:cs typeface="Arial" panose="020B0604020202020204" pitchFamily="34" charset="0"/>
              </a:rPr>
              <a:t>Papaevangelou</a:t>
            </a:r>
            <a:r>
              <a:rPr lang="en-GB" sz="1050" dirty="0">
                <a:latin typeface="Arial" panose="020B0604020202020204" pitchFamily="34" charset="0"/>
                <a:cs typeface="Arial" panose="020B0604020202020204" pitchFamily="34" charset="0"/>
              </a:rPr>
              <a:t>, O., 2020. Impact of business communication on the performance of adult trainees. </a:t>
            </a:r>
            <a:r>
              <a:rPr lang="en-GB" sz="1050" i="1" dirty="0">
                <a:latin typeface="Arial" panose="020B0604020202020204" pitchFamily="34" charset="0"/>
                <a:cs typeface="Arial" panose="020B0604020202020204" pitchFamily="34" charset="0"/>
              </a:rPr>
              <a:t>International Journal of Academic Research in Progressive Education and Development</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9</a:t>
            </a:r>
            <a:r>
              <a:rPr lang="en-GB" sz="1050" dirty="0">
                <a:latin typeface="Arial" panose="020B0604020202020204" pitchFamily="34" charset="0"/>
                <a:cs typeface="Arial" panose="020B0604020202020204" pitchFamily="34" charset="0"/>
              </a:rPr>
              <a:t>(3), pp.213-222.</a:t>
            </a:r>
            <a:r>
              <a:rPr lang="en-GB" sz="1050" dirty="0">
                <a:latin typeface="Arial" panose="020B0604020202020204" pitchFamily="34" charset="0"/>
                <a:cs typeface="Arial" panose="020B0604020202020204" pitchFamily="34" charset="0"/>
                <a:hlinkClick r:id="rId8"/>
              </a:rPr>
              <a:t> </a:t>
            </a:r>
            <a:r>
              <a:rPr lang="en-GB" sz="1050" u="sng" dirty="0">
                <a:latin typeface="Arial" panose="020B0604020202020204" pitchFamily="34" charset="0"/>
                <a:cs typeface="Arial" panose="020B0604020202020204" pitchFamily="34" charset="0"/>
                <a:hlinkClick r:id="rId8"/>
              </a:rPr>
              <a:t>https://www.researchgate.net/profile/Stavros-Kalogiannidis/publication/348199192_Impact_of_Business_Communication_on_the_Performance_of_Adult_Trainees/links/5ff9db9d92851c13feffb3a6/Impact-of-Business-Communication-on-the-Performance-of-Adult-Trainees.pdf</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Kalogiannidis</a:t>
            </a:r>
            <a:r>
              <a:rPr lang="en-GB" sz="1050" dirty="0">
                <a:latin typeface="Arial" panose="020B0604020202020204" pitchFamily="34" charset="0"/>
                <a:cs typeface="Arial" panose="020B0604020202020204" pitchFamily="34" charset="0"/>
              </a:rPr>
              <a:t>, S., 2021. Business Trust and Communication as Predictors of Business Growth. </a:t>
            </a:r>
            <a:r>
              <a:rPr lang="en-GB" sz="1050" i="1" dirty="0">
                <a:latin typeface="Arial" panose="020B0604020202020204" pitchFamily="34" charset="0"/>
                <a:cs typeface="Arial" panose="020B0604020202020204" pitchFamily="34" charset="0"/>
              </a:rPr>
              <a:t>WSEAS Transactions on Business and Economics</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18</a:t>
            </a:r>
            <a:r>
              <a:rPr lang="en-GB" sz="1050" dirty="0">
                <a:latin typeface="Arial" panose="020B0604020202020204" pitchFamily="34" charset="0"/>
                <a:cs typeface="Arial" panose="020B0604020202020204" pitchFamily="34" charset="0"/>
              </a:rPr>
              <a:t>, pp.1512-1522.</a:t>
            </a:r>
            <a:r>
              <a:rPr lang="en-GB" sz="1050" dirty="0">
                <a:latin typeface="Arial" panose="020B0604020202020204" pitchFamily="34" charset="0"/>
                <a:cs typeface="Arial" panose="020B0604020202020204" pitchFamily="34" charset="0"/>
                <a:hlinkClick r:id="rId9"/>
              </a:rPr>
              <a:t> </a:t>
            </a:r>
            <a:r>
              <a:rPr lang="en-GB" sz="1050" u="sng" dirty="0">
                <a:latin typeface="Arial" panose="020B0604020202020204" pitchFamily="34" charset="0"/>
                <a:cs typeface="Arial" panose="020B0604020202020204" pitchFamily="34" charset="0"/>
                <a:hlinkClick r:id="rId9"/>
              </a:rPr>
              <a:t>https://www.academia.edu/download/84519262/c805107-1549.pdf</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Kaya, M.F. and </a:t>
            </a:r>
            <a:r>
              <a:rPr lang="en-GB" sz="1050" dirty="0" err="1">
                <a:latin typeface="Arial" panose="020B0604020202020204" pitchFamily="34" charset="0"/>
                <a:cs typeface="Arial" panose="020B0604020202020204" pitchFamily="34" charset="0"/>
              </a:rPr>
              <a:t>Schoop</a:t>
            </a:r>
            <a:r>
              <a:rPr lang="en-GB" sz="1050" dirty="0">
                <a:latin typeface="Arial" panose="020B0604020202020204" pitchFamily="34" charset="0"/>
                <a:cs typeface="Arial" panose="020B0604020202020204" pitchFamily="34" charset="0"/>
              </a:rPr>
              <a:t>, M., 2020. Maintenance of Data Richness in Business Communication Data. In </a:t>
            </a:r>
            <a:r>
              <a:rPr lang="en-GB" sz="1050" i="1" dirty="0">
                <a:latin typeface="Arial" panose="020B0604020202020204" pitchFamily="34" charset="0"/>
                <a:cs typeface="Arial" panose="020B0604020202020204" pitchFamily="34" charset="0"/>
              </a:rPr>
              <a:t>ECIS</a:t>
            </a:r>
            <a:r>
              <a:rPr lang="en-GB"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hlinkClick r:id="rId10"/>
              </a:rPr>
              <a:t> </a:t>
            </a:r>
            <a:r>
              <a:rPr lang="en-GB" sz="1050" u="sng" dirty="0">
                <a:latin typeface="Arial" panose="020B0604020202020204" pitchFamily="34" charset="0"/>
                <a:cs typeface="Arial" panose="020B0604020202020204" pitchFamily="34" charset="0"/>
                <a:hlinkClick r:id="rId10"/>
              </a:rPr>
              <a:t>https://www.researchgate.net/profile/Muhammed-Fatih-Kaya/publication/341641911_MAINTENANCE_OF_DATA_RICHNESS_IN_BUSINESS_COMMUNICATION_DATA/links/5eccda25458515626ccc73c8/MAINTENANCE-OF-DATA-RICHNESS-IN-BUSINESS-COMMUNICATION-DATA.pdf</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Sharma, D., 2021. A business communication assessment tool based on workplace assessment processes and service-learning. </a:t>
            </a:r>
            <a:r>
              <a:rPr lang="en-GB" sz="1050" i="1" dirty="0">
                <a:latin typeface="Arial" panose="020B0604020202020204" pitchFamily="34" charset="0"/>
                <a:cs typeface="Arial" panose="020B0604020202020204" pitchFamily="34" charset="0"/>
              </a:rPr>
              <a:t>Business and Professional Communication Quarterly</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84</a:t>
            </a:r>
            <a:r>
              <a:rPr lang="en-GB" sz="1050" dirty="0">
                <a:latin typeface="Arial" panose="020B0604020202020204" pitchFamily="34" charset="0"/>
                <a:cs typeface="Arial" panose="020B0604020202020204" pitchFamily="34" charset="0"/>
              </a:rPr>
              <a:t>(2), pp.89-115.</a:t>
            </a:r>
            <a:r>
              <a:rPr lang="en-GB" sz="1050" dirty="0">
                <a:latin typeface="Arial" panose="020B0604020202020204" pitchFamily="34" charset="0"/>
                <a:cs typeface="Arial" panose="020B0604020202020204" pitchFamily="34" charset="0"/>
                <a:hlinkClick r:id="rId11"/>
              </a:rPr>
              <a:t> </a:t>
            </a:r>
            <a:r>
              <a:rPr lang="en-GB" sz="1050" u="sng" dirty="0">
                <a:latin typeface="Arial" panose="020B0604020202020204" pitchFamily="34" charset="0"/>
                <a:cs typeface="Arial" panose="020B0604020202020204" pitchFamily="34" charset="0"/>
                <a:hlinkClick r:id="rId11"/>
              </a:rPr>
              <a:t>https://journals.sagepub.com/doi/pdf/10.1177/2329490621997902</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Sheffield, J.P., 2020. Search engine optimization and business communication instruction: interviews with experts. </a:t>
            </a:r>
            <a:r>
              <a:rPr lang="en-GB" sz="1050" i="1" dirty="0">
                <a:latin typeface="Arial" panose="020B0604020202020204" pitchFamily="34" charset="0"/>
                <a:cs typeface="Arial" panose="020B0604020202020204" pitchFamily="34" charset="0"/>
              </a:rPr>
              <a:t>Business and professional communication quarterly</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83</a:t>
            </a:r>
            <a:r>
              <a:rPr lang="en-GB" sz="1050" dirty="0">
                <a:latin typeface="Arial" panose="020B0604020202020204" pitchFamily="34" charset="0"/>
                <a:cs typeface="Arial" panose="020B0604020202020204" pitchFamily="34" charset="0"/>
              </a:rPr>
              <a:t>(2), pp.153-183.</a:t>
            </a:r>
            <a:r>
              <a:rPr lang="en-GB" sz="1050" dirty="0">
                <a:latin typeface="Arial" panose="020B0604020202020204" pitchFamily="34" charset="0"/>
                <a:cs typeface="Arial" panose="020B0604020202020204" pitchFamily="34" charset="0"/>
                <a:hlinkClick r:id="rId12"/>
              </a:rPr>
              <a:t> </a:t>
            </a:r>
            <a:r>
              <a:rPr lang="en-GB" sz="1050" u="sng" dirty="0">
                <a:latin typeface="Arial" panose="020B0604020202020204" pitchFamily="34" charset="0"/>
                <a:cs typeface="Arial" panose="020B0604020202020204" pitchFamily="34" charset="0"/>
                <a:hlinkClick r:id="rId12"/>
              </a:rPr>
              <a:t>https://journals.sagepub.com/doi/pdf/10.1177/2329490619890335</a:t>
            </a:r>
            <a:endParaRPr lang="en-IN" sz="1050" dirty="0">
              <a:latin typeface="Arial" panose="020B0604020202020204" pitchFamily="34" charset="0"/>
              <a:cs typeface="Arial" panose="020B0604020202020204" pitchFamily="34" charset="0"/>
            </a:endParaRPr>
          </a:p>
          <a:p>
            <a:endParaRPr lang="en-IN"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3935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ree painted background thank you label templat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8600" y="356897"/>
            <a:ext cx="11589564" cy="6501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6882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2984</Words>
  <Application>Microsoft Office PowerPoint</Application>
  <PresentationFormat>Widescreen</PresentationFormat>
  <Paragraphs>77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BMSW4002 Strategies for Effective Communication in a Business Setting  </vt:lpstr>
      <vt:lpstr>Introduction</vt:lpstr>
      <vt:lpstr>   </vt:lpstr>
      <vt:lpstr>Models for effective business communication for Tom </vt:lpstr>
      <vt:lpstr>Models for effective business communication for Tom – Continuation </vt:lpstr>
      <vt:lpstr>Communication Barriers that can negatively affect the project team for Tom  </vt:lpstr>
      <vt:lpstr> Recommendation for the channels of communication to be used to improve communication for Tom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user</dc:creator>
  <cp:lastModifiedBy>2112981 catalina</cp:lastModifiedBy>
  <cp:revision>9</cp:revision>
  <dcterms:created xsi:type="dcterms:W3CDTF">2023-03-24T09:21:33Z</dcterms:created>
  <dcterms:modified xsi:type="dcterms:W3CDTF">2023-04-05T14:53:14Z</dcterms:modified>
</cp:coreProperties>
</file>