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820" r:id="rId1"/>
  </p:sldMasterIdLst>
  <p:notesMasterIdLst>
    <p:notesMasterId r:id="rId7"/>
  </p:notesMasterIdLst>
  <p:sldIdLst>
    <p:sldId id="257" r:id="rId2"/>
    <p:sldId id="258" r:id="rId3"/>
    <p:sldId id="259" r:id="rId4"/>
    <p:sldId id="260" r:id="rId5"/>
    <p:sldId id="261" r:id="rId6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  <p:ext uri="{2D200454-40CA-4A62-9FC3-DE9A4176ACB9}">
      <p15:notes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2487" autoAdjust="0"/>
    <p:restoredTop sz="86388" autoAdjust="0"/>
  </p:normalViewPr>
  <p:slideViewPr>
    <p:cSldViewPr snapToGrid="0">
      <p:cViewPr varScale="1">
        <p:scale>
          <a:sx n="57" d="100"/>
          <a:sy n="57" d="100"/>
        </p:scale>
        <p:origin x="1112" y="52"/>
      </p:cViewPr>
      <p:guideLst/>
    </p:cSldViewPr>
  </p:slideViewPr>
  <p:outlineViewPr>
    <p:cViewPr>
      <p:scale>
        <a:sx n="33" d="100"/>
        <a:sy n="33" d="100"/>
      </p:scale>
      <p:origin x="0" y="0"/>
    </p:cViewPr>
  </p:outlineViewPr>
  <p:notesTextViewPr>
    <p:cViewPr>
      <p:scale>
        <a:sx n="1" d="1"/>
        <a:sy n="1" d="1"/>
      </p:scale>
      <p:origin x="0" y="0"/>
    </p:cViewPr>
  </p:notesTextViewPr>
  <p:sorterViewPr>
    <p:cViewPr>
      <p:scale>
        <a:sx n="100" d="100"/>
        <a:sy n="100" d="100"/>
      </p:scale>
      <p:origin x="0" y="0"/>
    </p:cViewPr>
  </p:sorterViewPr>
  <p:notesViewPr>
    <p:cSldViewPr snapToGrid="0">
      <p:cViewPr varScale="1">
        <p:scale>
          <a:sx n="51" d="100"/>
          <a:sy n="51" d="100"/>
        </p:scale>
        <p:origin x="1836" y="28"/>
      </p:cViewPr>
      <p:guideLst/>
    </p:cSldViewPr>
  </p:notes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notesMaster" Target="notesMasters/notesMaster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ableStyles" Target="tableStyles.xml"/><Relationship Id="rId5" Type="http://schemas.openxmlformats.org/officeDocument/2006/relationships/slide" Target="slides/slide4.xml"/><Relationship Id="rId10" Type="http://schemas.openxmlformats.org/officeDocument/2006/relationships/theme" Target="theme/theme1.xml"/><Relationship Id="rId4" Type="http://schemas.openxmlformats.org/officeDocument/2006/relationships/slide" Target="slides/slide3.xml"/><Relationship Id="rId9" Type="http://schemas.openxmlformats.org/officeDocument/2006/relationships/viewProps" Target="viewProp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C9EB0EF7-722F-49F5-8984-DB18624D1EB7}" type="datetimeFigureOut">
              <a:rPr lang="en-GB" smtClean="0"/>
              <a:t>08/11/2020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4B4DB9D-FE24-4505-8BA6-22CAC747C1B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124088229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C4B4DB9D-FE24-4505-8BA6-22CAC747C1B0}" type="slidenum">
              <a:rPr lang="en-GB" smtClean="0"/>
              <a:t>2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35907857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" name="Group 6"/>
          <p:cNvGrpSpPr/>
          <p:nvPr/>
        </p:nvGrpSpPr>
        <p:grpSpPr>
          <a:xfrm>
            <a:off x="0" y="-8467"/>
            <a:ext cx="12192000" cy="6866467"/>
            <a:chOff x="0" y="-8467"/>
            <a:chExt cx="12192000" cy="6866467"/>
          </a:xfrm>
        </p:grpSpPr>
        <p:cxnSp>
          <p:nvCxnSpPr>
            <p:cNvPr id="32" name="Straight Connector 31"/>
            <p:cNvCxnSpPr/>
            <p:nvPr/>
          </p:nvCxnSpPr>
          <p:spPr>
            <a:xfrm>
              <a:off x="9371012" y="0"/>
              <a:ext cx="1219200" cy="6858000"/>
            </a:xfrm>
            <a:prstGeom prst="line">
              <a:avLst/>
            </a:prstGeom>
            <a:ln w="9525">
              <a:solidFill>
                <a:schemeClr val="bg1">
                  <a:lumMod val="75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1" name="Straight Connector 20"/>
            <p:cNvCxnSpPr/>
            <p:nvPr/>
          </p:nvCxnSpPr>
          <p:spPr>
            <a:xfrm flipH="1">
              <a:off x="7425267" y="3681413"/>
              <a:ext cx="4763558" cy="3176587"/>
            </a:xfrm>
            <a:prstGeom prst="line">
              <a:avLst/>
            </a:prstGeom>
            <a:ln w="9525">
              <a:solidFill>
                <a:schemeClr val="bg1">
                  <a:lumMod val="85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sp>
          <p:nvSpPr>
            <p:cNvPr id="24" name="Rectangle 23"/>
            <p:cNvSpPr/>
            <p:nvPr/>
          </p:nvSpPr>
          <p:spPr>
            <a:xfrm>
              <a:off x="9181476" y="-8467"/>
              <a:ext cx="3007349" cy="6866467"/>
            </a:xfrm>
            <a:custGeom>
              <a:avLst/>
              <a:gdLst/>
              <a:ahLst/>
              <a:cxnLst/>
              <a:rect l="l" t="t" r="r" b="b"/>
              <a:pathLst>
                <a:path w="3007349" h="6866467">
                  <a:moveTo>
                    <a:pt x="2045532" y="0"/>
                  </a:moveTo>
                  <a:lnTo>
                    <a:pt x="3007349" y="0"/>
                  </a:lnTo>
                  <a:lnTo>
                    <a:pt x="3007349" y="6866467"/>
                  </a:lnTo>
                  <a:lnTo>
                    <a:pt x="0" y="6866467"/>
                  </a:lnTo>
                  <a:lnTo>
                    <a:pt x="2045532" y="0"/>
                  </a:lnTo>
                  <a:close/>
                </a:path>
              </a:pathLst>
            </a:custGeom>
            <a:solidFill>
              <a:schemeClr val="accent1">
                <a:alpha val="3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6" name="Rectangle 25"/>
            <p:cNvSpPr/>
            <p:nvPr/>
          </p:nvSpPr>
          <p:spPr>
            <a:xfrm>
              <a:off x="9603442" y="-8467"/>
              <a:ext cx="2588558" cy="6866467"/>
            </a:xfrm>
            <a:custGeom>
              <a:avLst/>
              <a:gdLst/>
              <a:ahLst/>
              <a:cxnLst/>
              <a:rect l="l" t="t" r="r" b="b"/>
              <a:pathLst>
                <a:path w="2573311" h="6866467">
                  <a:moveTo>
                    <a:pt x="0" y="0"/>
                  </a:moveTo>
                  <a:lnTo>
                    <a:pt x="2573311" y="0"/>
                  </a:lnTo>
                  <a:lnTo>
                    <a:pt x="2573311" y="6866467"/>
                  </a:lnTo>
                  <a:lnTo>
                    <a:pt x="1202336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2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7" name="Isosceles Triangle 26"/>
            <p:cNvSpPr/>
            <p:nvPr/>
          </p:nvSpPr>
          <p:spPr>
            <a:xfrm>
              <a:off x="8932333" y="3048000"/>
              <a:ext cx="3259667" cy="3810000"/>
            </a:xfrm>
            <a:prstGeom prst="triangle">
              <a:avLst>
                <a:gd name="adj" fmla="val 100000"/>
              </a:avLst>
            </a:prstGeom>
            <a:solidFill>
              <a:schemeClr val="accent2">
                <a:alpha val="72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8" name="Rectangle 27"/>
            <p:cNvSpPr/>
            <p:nvPr/>
          </p:nvSpPr>
          <p:spPr>
            <a:xfrm>
              <a:off x="9334500" y="-8467"/>
              <a:ext cx="2854326" cy="6866467"/>
            </a:xfrm>
            <a:custGeom>
              <a:avLst/>
              <a:gdLst/>
              <a:ahLst/>
              <a:cxnLst/>
              <a:rect l="l" t="t" r="r" b="b"/>
              <a:pathLst>
                <a:path w="2858013" h="6866467">
                  <a:moveTo>
                    <a:pt x="0" y="0"/>
                  </a:moveTo>
                  <a:lnTo>
                    <a:pt x="2858013" y="0"/>
                  </a:lnTo>
                  <a:lnTo>
                    <a:pt x="2858013" y="6866467"/>
                  </a:lnTo>
                  <a:lnTo>
                    <a:pt x="2473942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2">
                <a:lumMod val="75000"/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9" name="Rectangle 28"/>
            <p:cNvSpPr/>
            <p:nvPr/>
          </p:nvSpPr>
          <p:spPr>
            <a:xfrm>
              <a:off x="10898730" y="-8467"/>
              <a:ext cx="1290094" cy="6866467"/>
            </a:xfrm>
            <a:custGeom>
              <a:avLst/>
              <a:gdLst/>
              <a:ahLst/>
              <a:cxnLst/>
              <a:rect l="l" t="t" r="r" b="b"/>
              <a:pathLst>
                <a:path w="1290094" h="6858000">
                  <a:moveTo>
                    <a:pt x="1019735" y="0"/>
                  </a:moveTo>
                  <a:lnTo>
                    <a:pt x="1290094" y="0"/>
                  </a:lnTo>
                  <a:lnTo>
                    <a:pt x="1290094" y="6858000"/>
                  </a:lnTo>
                  <a:lnTo>
                    <a:pt x="0" y="6858000"/>
                  </a:lnTo>
                  <a:lnTo>
                    <a:pt x="1019735" y="0"/>
                  </a:lnTo>
                  <a:close/>
                </a:path>
              </a:pathLst>
            </a:custGeom>
            <a:solidFill>
              <a:schemeClr val="accent1">
                <a:lumMod val="60000"/>
                <a:lumOff val="40000"/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30" name="Rectangle 29"/>
            <p:cNvSpPr/>
            <p:nvPr/>
          </p:nvSpPr>
          <p:spPr>
            <a:xfrm>
              <a:off x="10938999" y="-8467"/>
              <a:ext cx="1249825" cy="6866467"/>
            </a:xfrm>
            <a:custGeom>
              <a:avLst/>
              <a:gdLst/>
              <a:ahLst/>
              <a:cxnLst/>
              <a:rect l="l" t="t" r="r" b="b"/>
              <a:pathLst>
                <a:path w="1249825" h="6858000">
                  <a:moveTo>
                    <a:pt x="0" y="0"/>
                  </a:moveTo>
                  <a:lnTo>
                    <a:pt x="1249825" y="0"/>
                  </a:lnTo>
                  <a:lnTo>
                    <a:pt x="1249825" y="6858000"/>
                  </a:lnTo>
                  <a:lnTo>
                    <a:pt x="1109382" y="685800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65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31" name="Isosceles Triangle 30"/>
            <p:cNvSpPr/>
            <p:nvPr/>
          </p:nvSpPr>
          <p:spPr>
            <a:xfrm>
              <a:off x="10371666" y="3589867"/>
              <a:ext cx="1817159" cy="3268133"/>
            </a:xfrm>
            <a:prstGeom prst="triangle">
              <a:avLst>
                <a:gd name="adj" fmla="val 100000"/>
              </a:avLst>
            </a:prstGeom>
            <a:solidFill>
              <a:schemeClr val="accent1">
                <a:alpha val="8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9" name="Isosceles Triangle 18"/>
            <p:cNvSpPr/>
            <p:nvPr/>
          </p:nvSpPr>
          <p:spPr>
            <a:xfrm rot="10800000">
              <a:off x="0" y="0"/>
              <a:ext cx="842596" cy="5666154"/>
            </a:xfrm>
            <a:prstGeom prst="triangle">
              <a:avLst>
                <a:gd name="adj" fmla="val 100000"/>
              </a:avLst>
            </a:prstGeom>
            <a:solidFill>
              <a:schemeClr val="accent1">
                <a:alpha val="85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</p:grp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507067" y="2404534"/>
            <a:ext cx="7766936" cy="1646302"/>
          </a:xfrm>
        </p:spPr>
        <p:txBody>
          <a:bodyPr anchor="b">
            <a:noAutofit/>
          </a:bodyPr>
          <a:lstStyle>
            <a:lvl1pPr algn="r">
              <a:defRPr sz="5400">
                <a:solidFill>
                  <a:schemeClr val="accent1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507067" y="4050833"/>
            <a:ext cx="7766936" cy="1096899"/>
          </a:xfrm>
        </p:spPr>
        <p:txBody>
          <a:bodyPr anchor="t"/>
          <a:lstStyle>
            <a:lvl1pPr marL="0" indent="0" algn="r">
              <a:buNone/>
              <a:defRPr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1E547CC-82E5-4FF5-9E59-BDA622CCB5FD}" type="datetimeFigureOut">
              <a:rPr lang="en-GB" smtClean="0"/>
              <a:t>08/11/2020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27A57B7-F23A-46FE-B31D-0DAF818C0DC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799613358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>
            <a:lvl1pPr>
              <a:defRPr sz="36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1E547CC-82E5-4FF5-9E59-BDA622CCB5FD}" type="datetimeFigureOut">
              <a:rPr lang="en-GB" smtClean="0"/>
              <a:t>08/11/2020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27A57B7-F23A-46FE-B31D-0DAF818C0DC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723498249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5" y="2700867"/>
            <a:ext cx="8596668" cy="1826581"/>
          </a:xfrm>
        </p:spPr>
        <p:txBody>
          <a:bodyPr anchor="b"/>
          <a:lstStyle>
            <a:lvl1pPr algn="l">
              <a:defRPr sz="40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527448"/>
            <a:ext cx="8596668" cy="860400"/>
          </a:xfrm>
        </p:spPr>
        <p:txBody>
          <a:bodyPr anchor="t"/>
          <a:lstStyle>
            <a:lvl1pPr marL="0" indent="0" algn="l">
              <a:buNone/>
              <a:defRPr sz="20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1E547CC-82E5-4FF5-9E59-BDA622CCB5FD}" type="datetimeFigureOut">
              <a:rPr lang="en-GB" smtClean="0"/>
              <a:t>08/11/2020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27A57B7-F23A-46FE-B31D-0DAF818C0DC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05901521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677334" y="2160589"/>
            <a:ext cx="4184035" cy="388077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5089970" y="2160589"/>
            <a:ext cx="4184034" cy="3880773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1E547CC-82E5-4FF5-9E59-BDA622CCB5FD}" type="datetimeFigureOut">
              <a:rPr lang="en-GB" smtClean="0"/>
              <a:t>08/11/2020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27A57B7-F23A-46FE-B31D-0DAF818C0DC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638445490"/>
      </p:ext>
    </p:extLst>
  </p:cSld>
  <p:clrMapOvr>
    <a:masterClrMapping/>
  </p:clrMapOvr>
  <p:extLst>
    <p:ext uri="{DCECCB84-F9BA-43D5-87BE-67443E8EF086}">
      <p15:sldGuideLst xmlns:p15="http://schemas.microsoft.com/office/powerpoint/2012/main"/>
    </p:ext>
  </p:extLst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5745" y="2160983"/>
            <a:ext cx="4185623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75745" y="2737245"/>
            <a:ext cx="4185623" cy="3304117"/>
          </a:xfrm>
        </p:spPr>
        <p:txBody>
          <a:bodyPr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5088383" y="2160983"/>
            <a:ext cx="4185618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5088384" y="2737245"/>
            <a:ext cx="4185617" cy="3304117"/>
          </a:xfrm>
        </p:spPr>
        <p:txBody>
          <a:bodyPr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1E547CC-82E5-4FF5-9E59-BDA622CCB5FD}" type="datetimeFigureOut">
              <a:rPr lang="en-GB" smtClean="0"/>
              <a:t>08/11/2020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27A57B7-F23A-46FE-B31D-0DAF818C0DC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863745742"/>
      </p:ext>
    </p:extLst>
  </p:cSld>
  <p:clrMapOvr>
    <a:masterClrMapping/>
  </p:clrMapOvr>
  <p:extLst>
    <p:ext uri="{DCECCB84-F9BA-43D5-87BE-67443E8EF086}">
      <p15:sldGuideLst xmlns:p15="http://schemas.microsoft.com/office/powerpoint/2012/main"/>
    </p:ext>
  </p:extLst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4" y="609600"/>
            <a:ext cx="8596668" cy="1320800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1E547CC-82E5-4FF5-9E59-BDA622CCB5FD}" type="datetimeFigureOut">
              <a:rPr lang="en-GB" smtClean="0"/>
              <a:t>08/11/2020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27A57B7-F23A-46FE-B31D-0DAF818C0DC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61193002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1E547CC-82E5-4FF5-9E59-BDA622CCB5FD}" type="datetimeFigureOut">
              <a:rPr lang="en-GB" smtClean="0"/>
              <a:t>08/11/2020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27A57B7-F23A-46FE-B31D-0DAF818C0DC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038458051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4" y="1498604"/>
            <a:ext cx="3854528" cy="1278466"/>
          </a:xfrm>
        </p:spPr>
        <p:txBody>
          <a:bodyPr anchor="b">
            <a:normAutofit/>
          </a:bodyPr>
          <a:lstStyle>
            <a:lvl1pPr>
              <a:defRPr sz="20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760461" y="514924"/>
            <a:ext cx="4513541" cy="5526437"/>
          </a:xfrm>
        </p:spPr>
        <p:txBody>
          <a:bodyPr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77334" y="2777069"/>
            <a:ext cx="3854528" cy="2584449"/>
          </a:xfrm>
        </p:spPr>
        <p:txBody>
          <a:bodyPr>
            <a:normAutofit/>
          </a:bodyPr>
          <a:lstStyle>
            <a:lvl1pPr marL="0" indent="0">
              <a:buNone/>
              <a:defRPr sz="1400"/>
            </a:lvl1pPr>
            <a:lvl2pPr marL="457063" indent="0">
              <a:buNone/>
              <a:defRPr sz="1400"/>
            </a:lvl2pPr>
            <a:lvl3pPr marL="914126" indent="0">
              <a:buNone/>
              <a:defRPr sz="1200"/>
            </a:lvl3pPr>
            <a:lvl4pPr marL="1371189" indent="0">
              <a:buNone/>
              <a:defRPr sz="1000"/>
            </a:lvl4pPr>
            <a:lvl5pPr marL="1828251" indent="0">
              <a:buNone/>
              <a:defRPr sz="1000"/>
            </a:lvl5pPr>
            <a:lvl6pPr marL="2285314" indent="0">
              <a:buNone/>
              <a:defRPr sz="1000"/>
            </a:lvl6pPr>
            <a:lvl7pPr marL="2742377" indent="0">
              <a:buNone/>
              <a:defRPr sz="1000"/>
            </a:lvl7pPr>
            <a:lvl8pPr marL="3199440" indent="0">
              <a:buNone/>
              <a:defRPr sz="1000"/>
            </a:lvl8pPr>
            <a:lvl9pPr marL="3656503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1E547CC-82E5-4FF5-9E59-BDA622CCB5FD}" type="datetimeFigureOut">
              <a:rPr lang="en-GB" smtClean="0"/>
              <a:t>08/11/2020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27A57B7-F23A-46FE-B31D-0DAF818C0DC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934644459"/>
      </p:ext>
    </p:extLst>
  </p:cSld>
  <p:clrMapOvr>
    <a:masterClrMapping/>
  </p:clrMapOvr>
  <p:extLst>
    <p:ext uri="{DCECCB84-F9BA-43D5-87BE-67443E8EF086}">
      <p15:sldGuideLst xmlns:p15="http://schemas.microsoft.com/office/powerpoint/2012/main"/>
    </p:ext>
  </p:extLst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4" y="4800600"/>
            <a:ext cx="8596667" cy="566738"/>
          </a:xfrm>
        </p:spPr>
        <p:txBody>
          <a:bodyPr anchor="b">
            <a:normAutofit/>
          </a:bodyPr>
          <a:lstStyle>
            <a:lvl1pPr algn="l">
              <a:defRPr sz="24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677334" y="609600"/>
            <a:ext cx="8596668" cy="3845718"/>
          </a:xfrm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77334" y="5367338"/>
            <a:ext cx="8596667" cy="674024"/>
          </a:xfrm>
        </p:spPr>
        <p:txBody>
          <a:bodyPr>
            <a:normAutofit/>
          </a:bodyPr>
          <a:lstStyle>
            <a:lvl1pPr marL="0" indent="0">
              <a:buNone/>
              <a:defRPr sz="12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1E547CC-82E5-4FF5-9E59-BDA622CCB5FD}" type="datetimeFigureOut">
              <a:rPr lang="en-GB" smtClean="0"/>
              <a:t>08/11/2020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27A57B7-F23A-46FE-B31D-0DAF818C0DC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023289157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and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5" y="609600"/>
            <a:ext cx="8596668" cy="3403600"/>
          </a:xfrm>
        </p:spPr>
        <p:txBody>
          <a:bodyPr anchor="ctr">
            <a:normAutofit/>
          </a:bodyPr>
          <a:lstStyle>
            <a:lvl1pPr algn="l">
              <a:defRPr sz="44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470400"/>
            <a:ext cx="8596668" cy="1570962"/>
          </a:xfrm>
        </p:spPr>
        <p:txBody>
          <a:bodyPr anchor="ctr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82008CC-C8D8-4599-8EF1-1C713B605C87}" type="datetimeFigureOut">
              <a:rPr lang="en-GB" smtClean="0"/>
              <a:t>08/11/2020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CBCDBAB-6D15-45CE-8CD9-64A626C5F3A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17002916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31334" y="609600"/>
            <a:ext cx="8094134" cy="3022600"/>
          </a:xfrm>
        </p:spPr>
        <p:txBody>
          <a:bodyPr anchor="ctr">
            <a:normAutofit/>
          </a:bodyPr>
          <a:lstStyle>
            <a:lvl1pPr algn="l">
              <a:defRPr sz="44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23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1366139" y="3632200"/>
            <a:ext cx="7224524" cy="381000"/>
          </a:xfrm>
        </p:spPr>
        <p:txBody>
          <a:bodyPr anchor="ctr">
            <a:noAutofit/>
          </a:bodyPr>
          <a:lstStyle>
            <a:lvl1pPr marL="0" indent="0">
              <a:buFontTx/>
              <a:buNone/>
              <a:defRPr sz="16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470400"/>
            <a:ext cx="8596668" cy="1570962"/>
          </a:xfrm>
        </p:spPr>
        <p:txBody>
          <a:bodyPr anchor="ctr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82008CC-C8D8-4599-8EF1-1C713B605C87}" type="datetimeFigureOut">
              <a:rPr lang="en-GB" smtClean="0"/>
              <a:t>08/11/2020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CBCDBAB-6D15-45CE-8CD9-64A626C5F3A0}" type="slidenum">
              <a:rPr lang="en-GB" smtClean="0"/>
              <a:t>‹#›</a:t>
            </a:fld>
            <a:endParaRPr lang="en-GB"/>
          </a:p>
        </p:txBody>
      </p:sp>
      <p:sp>
        <p:nvSpPr>
          <p:cNvPr id="20" name="TextBox 19"/>
          <p:cNvSpPr txBox="1"/>
          <p:nvPr/>
        </p:nvSpPr>
        <p:spPr>
          <a:xfrm>
            <a:off x="541870" y="790378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>
                    <a:lumMod val="60000"/>
                    <a:lumOff val="40000"/>
                  </a:schemeClr>
                </a:solidFill>
                <a:effectLst/>
                <a:latin typeface="Arial"/>
              </a:rPr>
              <a:t>“</a:t>
            </a:r>
          </a:p>
        </p:txBody>
      </p:sp>
      <p:sp>
        <p:nvSpPr>
          <p:cNvPr id="22" name="TextBox 21"/>
          <p:cNvSpPr txBox="1"/>
          <p:nvPr/>
        </p:nvSpPr>
        <p:spPr>
          <a:xfrm>
            <a:off x="8893011" y="2886556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>
                    <a:lumMod val="60000"/>
                    <a:lumOff val="40000"/>
                  </a:schemeClr>
                </a:solidFill>
                <a:latin typeface="Arial"/>
              </a:rPr>
              <a:t>”</a:t>
            </a:r>
            <a:endParaRPr lang="en-US" dirty="0">
              <a:solidFill>
                <a:schemeClr val="accent1">
                  <a:lumMod val="60000"/>
                  <a:lumOff val="40000"/>
                </a:schemeClr>
              </a:solidFill>
              <a:latin typeface="Arial"/>
            </a:endParaRPr>
          </a:p>
        </p:txBody>
      </p:sp>
    </p:spTree>
    <p:extLst>
      <p:ext uri="{BB962C8B-B14F-4D97-AF65-F5344CB8AC3E}">
        <p14:creationId xmlns:p14="http://schemas.microsoft.com/office/powerpoint/2010/main" val="647141467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5" y="1931988"/>
            <a:ext cx="8596668" cy="2595460"/>
          </a:xfrm>
        </p:spPr>
        <p:txBody>
          <a:bodyPr anchor="b">
            <a:normAutofit/>
          </a:bodyPr>
          <a:lstStyle>
            <a:lvl1pPr algn="l">
              <a:defRPr sz="44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527448"/>
            <a:ext cx="8596668" cy="1513914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82008CC-C8D8-4599-8EF1-1C713B605C87}" type="datetimeFigureOut">
              <a:rPr lang="en-GB" smtClean="0"/>
              <a:t>08/11/2020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CBCDBAB-6D15-45CE-8CD9-64A626C5F3A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088767460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31334" y="609600"/>
            <a:ext cx="8094134" cy="3022600"/>
          </a:xfrm>
        </p:spPr>
        <p:txBody>
          <a:bodyPr anchor="ctr">
            <a:normAutofit/>
          </a:bodyPr>
          <a:lstStyle>
            <a:lvl1pPr algn="l">
              <a:defRPr sz="44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23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677332" y="4013200"/>
            <a:ext cx="8596669" cy="514248"/>
          </a:xfrm>
        </p:spPr>
        <p:txBody>
          <a:bodyPr anchor="b">
            <a:noAutofit/>
          </a:bodyPr>
          <a:lstStyle>
            <a:lvl1pPr marL="0" indent="0">
              <a:buFontTx/>
              <a:buNone/>
              <a:defRPr sz="24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527448"/>
            <a:ext cx="8596668" cy="1513914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82008CC-C8D8-4599-8EF1-1C713B605C87}" type="datetimeFigureOut">
              <a:rPr lang="en-GB" smtClean="0"/>
              <a:t>08/11/2020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CBCDBAB-6D15-45CE-8CD9-64A626C5F3A0}" type="slidenum">
              <a:rPr lang="en-GB" smtClean="0"/>
              <a:t>‹#›</a:t>
            </a:fld>
            <a:endParaRPr lang="en-GB"/>
          </a:p>
        </p:txBody>
      </p:sp>
      <p:sp>
        <p:nvSpPr>
          <p:cNvPr id="24" name="TextBox 23"/>
          <p:cNvSpPr txBox="1"/>
          <p:nvPr/>
        </p:nvSpPr>
        <p:spPr>
          <a:xfrm>
            <a:off x="541870" y="790378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>
                    <a:lumMod val="60000"/>
                    <a:lumOff val="40000"/>
                  </a:schemeClr>
                </a:solidFill>
                <a:effectLst/>
                <a:latin typeface="Arial"/>
              </a:rPr>
              <a:t>“</a:t>
            </a:r>
          </a:p>
        </p:txBody>
      </p:sp>
      <p:sp>
        <p:nvSpPr>
          <p:cNvPr id="25" name="TextBox 24"/>
          <p:cNvSpPr txBox="1"/>
          <p:nvPr/>
        </p:nvSpPr>
        <p:spPr>
          <a:xfrm>
            <a:off x="8893011" y="2886556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>
                    <a:lumMod val="60000"/>
                    <a:lumOff val="40000"/>
                  </a:schemeClr>
                </a:solidFill>
                <a:effectLst/>
                <a:latin typeface="Arial"/>
              </a:rPr>
              <a:t>”</a:t>
            </a:r>
          </a:p>
        </p:txBody>
      </p:sp>
    </p:spTree>
    <p:extLst>
      <p:ext uri="{BB962C8B-B14F-4D97-AF65-F5344CB8AC3E}">
        <p14:creationId xmlns:p14="http://schemas.microsoft.com/office/powerpoint/2010/main" val="955568164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rue or Fals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5799" y="609600"/>
            <a:ext cx="8588203" cy="3022600"/>
          </a:xfrm>
        </p:spPr>
        <p:txBody>
          <a:bodyPr anchor="ctr">
            <a:normAutofit/>
          </a:bodyPr>
          <a:lstStyle>
            <a:lvl1pPr algn="l">
              <a:defRPr sz="44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23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677332" y="4013200"/>
            <a:ext cx="8596669" cy="514248"/>
          </a:xfrm>
        </p:spPr>
        <p:txBody>
          <a:bodyPr anchor="b">
            <a:noAutofit/>
          </a:bodyPr>
          <a:lstStyle>
            <a:lvl1pPr marL="0" indent="0">
              <a:buFontTx/>
              <a:buNone/>
              <a:defRPr sz="2400">
                <a:solidFill>
                  <a:schemeClr val="accent1"/>
                </a:solidFill>
              </a:defRPr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527448"/>
            <a:ext cx="8596668" cy="1513914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82008CC-C8D8-4599-8EF1-1C713B605C87}" type="datetimeFigureOut">
              <a:rPr lang="en-GB" smtClean="0"/>
              <a:t>08/11/2020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CBCDBAB-6D15-45CE-8CD9-64A626C5F3A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68281891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1E547CC-82E5-4FF5-9E59-BDA622CCB5FD}" type="datetimeFigureOut">
              <a:rPr lang="en-GB" smtClean="0"/>
              <a:t>08/11/2020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27A57B7-F23A-46FE-B31D-0DAF818C0DC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040817428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7967673" y="609599"/>
            <a:ext cx="1304743" cy="5251451"/>
          </a:xfrm>
        </p:spPr>
        <p:txBody>
          <a:bodyPr vert="eaVert" anchor="ctr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677335" y="609600"/>
            <a:ext cx="7060150" cy="5251450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1E547CC-82E5-4FF5-9E59-BDA622CCB5FD}" type="datetimeFigureOut">
              <a:rPr lang="en-GB" smtClean="0"/>
              <a:t>08/11/2020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27A57B7-F23A-46FE-B31D-0DAF818C0DC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895916930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" name="Group 6"/>
          <p:cNvGrpSpPr/>
          <p:nvPr/>
        </p:nvGrpSpPr>
        <p:grpSpPr>
          <a:xfrm>
            <a:off x="0" y="-8467"/>
            <a:ext cx="12192000" cy="6866467"/>
            <a:chOff x="0" y="-8467"/>
            <a:chExt cx="12192000" cy="6866467"/>
          </a:xfrm>
        </p:grpSpPr>
        <p:cxnSp>
          <p:nvCxnSpPr>
            <p:cNvPr id="20" name="Straight Connector 19"/>
            <p:cNvCxnSpPr/>
            <p:nvPr/>
          </p:nvCxnSpPr>
          <p:spPr>
            <a:xfrm>
              <a:off x="9371012" y="0"/>
              <a:ext cx="1219200" cy="6858000"/>
            </a:xfrm>
            <a:prstGeom prst="line">
              <a:avLst/>
            </a:prstGeom>
            <a:ln w="9525">
              <a:solidFill>
                <a:schemeClr val="bg1">
                  <a:lumMod val="75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1" name="Straight Connector 20"/>
            <p:cNvCxnSpPr/>
            <p:nvPr/>
          </p:nvCxnSpPr>
          <p:spPr>
            <a:xfrm flipH="1">
              <a:off x="7425267" y="3681413"/>
              <a:ext cx="4763558" cy="3176587"/>
            </a:xfrm>
            <a:prstGeom prst="line">
              <a:avLst/>
            </a:prstGeom>
            <a:ln w="9525">
              <a:solidFill>
                <a:schemeClr val="bg1">
                  <a:lumMod val="85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sp>
          <p:nvSpPr>
            <p:cNvPr id="22" name="Rectangle 23"/>
            <p:cNvSpPr/>
            <p:nvPr/>
          </p:nvSpPr>
          <p:spPr>
            <a:xfrm>
              <a:off x="9181476" y="-8467"/>
              <a:ext cx="3007349" cy="6866467"/>
            </a:xfrm>
            <a:custGeom>
              <a:avLst/>
              <a:gdLst/>
              <a:ahLst/>
              <a:cxnLst/>
              <a:rect l="l" t="t" r="r" b="b"/>
              <a:pathLst>
                <a:path w="3007349" h="6866467">
                  <a:moveTo>
                    <a:pt x="2045532" y="0"/>
                  </a:moveTo>
                  <a:lnTo>
                    <a:pt x="3007349" y="0"/>
                  </a:lnTo>
                  <a:lnTo>
                    <a:pt x="3007349" y="6866467"/>
                  </a:lnTo>
                  <a:lnTo>
                    <a:pt x="0" y="6866467"/>
                  </a:lnTo>
                  <a:lnTo>
                    <a:pt x="2045532" y="0"/>
                  </a:lnTo>
                  <a:close/>
                </a:path>
              </a:pathLst>
            </a:custGeom>
            <a:solidFill>
              <a:schemeClr val="accent1">
                <a:alpha val="3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3" name="Rectangle 25"/>
            <p:cNvSpPr/>
            <p:nvPr/>
          </p:nvSpPr>
          <p:spPr>
            <a:xfrm>
              <a:off x="9603442" y="-8467"/>
              <a:ext cx="2588558" cy="6866467"/>
            </a:xfrm>
            <a:custGeom>
              <a:avLst/>
              <a:gdLst/>
              <a:ahLst/>
              <a:cxnLst/>
              <a:rect l="l" t="t" r="r" b="b"/>
              <a:pathLst>
                <a:path w="2573311" h="6866467">
                  <a:moveTo>
                    <a:pt x="0" y="0"/>
                  </a:moveTo>
                  <a:lnTo>
                    <a:pt x="2573311" y="0"/>
                  </a:lnTo>
                  <a:lnTo>
                    <a:pt x="2573311" y="6866467"/>
                  </a:lnTo>
                  <a:lnTo>
                    <a:pt x="1202336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2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4" name="Isosceles Triangle 23"/>
            <p:cNvSpPr/>
            <p:nvPr/>
          </p:nvSpPr>
          <p:spPr>
            <a:xfrm>
              <a:off x="8932333" y="3048000"/>
              <a:ext cx="3259667" cy="3810000"/>
            </a:xfrm>
            <a:prstGeom prst="triangle">
              <a:avLst>
                <a:gd name="adj" fmla="val 100000"/>
              </a:avLst>
            </a:prstGeom>
            <a:solidFill>
              <a:schemeClr val="accent2">
                <a:alpha val="72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5" name="Rectangle 27"/>
            <p:cNvSpPr/>
            <p:nvPr/>
          </p:nvSpPr>
          <p:spPr>
            <a:xfrm>
              <a:off x="9334500" y="-8467"/>
              <a:ext cx="2854326" cy="6866467"/>
            </a:xfrm>
            <a:custGeom>
              <a:avLst/>
              <a:gdLst/>
              <a:ahLst/>
              <a:cxnLst/>
              <a:rect l="l" t="t" r="r" b="b"/>
              <a:pathLst>
                <a:path w="2858013" h="6866467">
                  <a:moveTo>
                    <a:pt x="0" y="0"/>
                  </a:moveTo>
                  <a:lnTo>
                    <a:pt x="2858013" y="0"/>
                  </a:lnTo>
                  <a:lnTo>
                    <a:pt x="2858013" y="6866467"/>
                  </a:lnTo>
                  <a:lnTo>
                    <a:pt x="2473942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2">
                <a:lumMod val="75000"/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6" name="Rectangle 28"/>
            <p:cNvSpPr/>
            <p:nvPr/>
          </p:nvSpPr>
          <p:spPr>
            <a:xfrm>
              <a:off x="10898730" y="-8467"/>
              <a:ext cx="1290094" cy="6866467"/>
            </a:xfrm>
            <a:custGeom>
              <a:avLst/>
              <a:gdLst/>
              <a:ahLst/>
              <a:cxnLst/>
              <a:rect l="l" t="t" r="r" b="b"/>
              <a:pathLst>
                <a:path w="1290094" h="6858000">
                  <a:moveTo>
                    <a:pt x="1019735" y="0"/>
                  </a:moveTo>
                  <a:lnTo>
                    <a:pt x="1290094" y="0"/>
                  </a:lnTo>
                  <a:lnTo>
                    <a:pt x="1290094" y="6858000"/>
                  </a:lnTo>
                  <a:lnTo>
                    <a:pt x="0" y="6858000"/>
                  </a:lnTo>
                  <a:lnTo>
                    <a:pt x="1019735" y="0"/>
                  </a:lnTo>
                  <a:close/>
                </a:path>
              </a:pathLst>
            </a:custGeom>
            <a:solidFill>
              <a:schemeClr val="accent1">
                <a:lumMod val="60000"/>
                <a:lumOff val="40000"/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7" name="Rectangle 29"/>
            <p:cNvSpPr/>
            <p:nvPr/>
          </p:nvSpPr>
          <p:spPr>
            <a:xfrm>
              <a:off x="10938999" y="-8467"/>
              <a:ext cx="1249825" cy="6866467"/>
            </a:xfrm>
            <a:custGeom>
              <a:avLst/>
              <a:gdLst/>
              <a:ahLst/>
              <a:cxnLst/>
              <a:rect l="l" t="t" r="r" b="b"/>
              <a:pathLst>
                <a:path w="1249825" h="6858000">
                  <a:moveTo>
                    <a:pt x="0" y="0"/>
                  </a:moveTo>
                  <a:lnTo>
                    <a:pt x="1249825" y="0"/>
                  </a:lnTo>
                  <a:lnTo>
                    <a:pt x="1249825" y="6858000"/>
                  </a:lnTo>
                  <a:lnTo>
                    <a:pt x="1109382" y="685800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65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8" name="Isosceles Triangle 27"/>
            <p:cNvSpPr/>
            <p:nvPr/>
          </p:nvSpPr>
          <p:spPr>
            <a:xfrm>
              <a:off x="10371666" y="3589867"/>
              <a:ext cx="1817159" cy="3268133"/>
            </a:xfrm>
            <a:prstGeom prst="triangle">
              <a:avLst>
                <a:gd name="adj" fmla="val 100000"/>
              </a:avLst>
            </a:prstGeom>
            <a:solidFill>
              <a:schemeClr val="accent1">
                <a:alpha val="8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9" name="Isosceles Triangle 28"/>
            <p:cNvSpPr/>
            <p:nvPr/>
          </p:nvSpPr>
          <p:spPr>
            <a:xfrm>
              <a:off x="0" y="4013200"/>
              <a:ext cx="448733" cy="2844800"/>
            </a:xfrm>
            <a:prstGeom prst="triangle">
              <a:avLst>
                <a:gd name="adj" fmla="val 0"/>
              </a:avLst>
            </a:prstGeom>
            <a:solidFill>
              <a:schemeClr val="accent1">
                <a:alpha val="85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</p:grp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677334" y="609600"/>
            <a:ext cx="8596668" cy="1320800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4" y="2160589"/>
            <a:ext cx="8596668" cy="388077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7205133" y="6041362"/>
            <a:ext cx="911939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882008CC-C8D8-4599-8EF1-1C713B605C87}" type="datetimeFigureOut">
              <a:rPr lang="en-GB" smtClean="0"/>
              <a:t>08/11/2020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677334" y="6041362"/>
            <a:ext cx="6297612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590663" y="6041362"/>
            <a:ext cx="683339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>
                <a:solidFill>
                  <a:schemeClr val="accent1"/>
                </a:solidFill>
              </a:defRPr>
            </a:lvl1pPr>
          </a:lstStyle>
          <a:p>
            <a:fld id="{2CBCDBAB-6D15-45CE-8CD9-64A626C5F3A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607700451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821" r:id="rId1"/>
    <p:sldLayoutId id="2147483822" r:id="rId2"/>
    <p:sldLayoutId id="2147483823" r:id="rId3"/>
    <p:sldLayoutId id="2147483824" r:id="rId4"/>
    <p:sldLayoutId id="2147483825" r:id="rId5"/>
    <p:sldLayoutId id="2147483826" r:id="rId6"/>
    <p:sldLayoutId id="2147483827" r:id="rId7"/>
    <p:sldLayoutId id="2147483828" r:id="rId8"/>
    <p:sldLayoutId id="2147483829" r:id="rId9"/>
    <p:sldLayoutId id="2147483830" r:id="rId10"/>
    <p:sldLayoutId id="2147483831" r:id="rId11"/>
    <p:sldLayoutId id="2147483832" r:id="rId12"/>
    <p:sldLayoutId id="2147483833" r:id="rId13"/>
    <p:sldLayoutId id="2147483834" r:id="rId14"/>
    <p:sldLayoutId id="2147483835" r:id="rId15"/>
    <p:sldLayoutId id="2147483836" r:id="rId16"/>
  </p:sldLayoutIdLst>
  <p:txStyles>
    <p:titleStyle>
      <a:lvl1pPr algn="l" defTabSz="457200" rtl="0" eaLnBrk="1" latinLnBrk="0" hangingPunct="1">
        <a:spcBef>
          <a:spcPct val="0"/>
        </a:spcBef>
        <a:buNone/>
        <a:defRPr sz="3600" kern="1200">
          <a:solidFill>
            <a:schemeClr val="accent1"/>
          </a:solidFill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342900" indent="-3429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8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1pPr>
      <a:lvl2pPr marL="742950" indent="-28575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6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2pPr>
      <a:lvl3pPr marL="1143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3pPr>
      <a:lvl4pPr marL="1600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4pPr>
      <a:lvl5pPr marL="20574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5pPr>
      <a:lvl6pPr marL="25146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6pPr>
      <a:lvl7pPr marL="29718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7pPr>
      <a:lvl8pPr marL="3429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8pPr>
      <a:lvl9pPr marL="3886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>
    <p:ext uri="{27BBF7A9-308A-43DC-89C8-2F10F3537804}">
      <p15:sldGuideLst xmlns:p15="http://schemas.microsoft.com/office/powerpoint/2012/main"/>
    </p:ext>
  </p:extLst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5.jpeg"/><Relationship Id="rId4" Type="http://schemas.openxmlformats.org/officeDocument/2006/relationships/image" Target="../media/image4.png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8" Type="http://schemas.openxmlformats.org/officeDocument/2006/relationships/hyperlink" Target="https://www.simplypsychology.org/bruner.html" TargetMode="External"/><Relationship Id="rId3" Type="http://schemas.openxmlformats.org/officeDocument/2006/relationships/hyperlink" Target="https://eur01.safelinks.protection.outlook.com/?url=https%3A%2F%2Fwww.britannica.com%2Fscience%2Fchild-development-process&amp;data=04%7C01%7C%7C063920a60ad546bd88ee08d88403b4a8%7C4e0f11f9046e45059cb8db2152311e21%7C0%7C0%7C637404498739414941%7CUnknown%7CTWFpbGZsb3d8eyJWIjoiMC4wLjAwMDAiLCJQIjoiV2luMzIiLCJBTiI6Ik1haWwiLCJXVCI6Mn0%3D%7C1000&amp;sdata=OqopkkqZQju9GPNPxkNJ5%2F4dSklXMtMPTGERXgjiPVs%3D&amp;reserved=0" TargetMode="External"/><Relationship Id="rId7" Type="http://schemas.openxmlformats.org/officeDocument/2006/relationships/hyperlink" Target="https://www.simplypsychology.org/piaget.html" TargetMode="External"/><Relationship Id="rId2" Type="http://schemas.openxmlformats.org/officeDocument/2006/relationships/hyperlink" Target="https://www.biography.com/scientist/bf-skinner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s://www.simplypsychology.org/operant-conditioning.html#:~:text=Skinner%20is%20regarded%20as%20the,less%20likely%20to%20be%20repeated" TargetMode="External"/><Relationship Id="rId5" Type="http://schemas.openxmlformats.org/officeDocument/2006/relationships/hyperlink" Target="https://www.simplypsychology.org/constructivism.html" TargetMode="External"/><Relationship Id="rId4" Type="http://schemas.openxmlformats.org/officeDocument/2006/relationships/hyperlink" Target="https://www.goodreads.com/author/show/426909.Jerome_Bruner" TargetMode="External"/><Relationship Id="rId9" Type="http://schemas.openxmlformats.org/officeDocument/2006/relationships/hyperlink" Target="https://www.simplypsychology.org/behaviorism.html#:~:text=Skinner%20is%20regarded%20as%20the,less%20likely%20to%20be%20repeated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FC40088-1985-461B-AA77-8EC09F15AEF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09575" y="381000"/>
            <a:ext cx="10944225" cy="6296025"/>
          </a:xfrm>
        </p:spPr>
        <p:txBody>
          <a:bodyPr/>
          <a:lstStyle/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endParaRPr lang="en-GB" dirty="0"/>
          </a:p>
        </p:txBody>
      </p:sp>
      <p:sp>
        <p:nvSpPr>
          <p:cNvPr id="4" name="Arrow: Right 3">
            <a:extLst>
              <a:ext uri="{FF2B5EF4-FFF2-40B4-BE49-F238E27FC236}">
                <a16:creationId xmlns:a16="http://schemas.microsoft.com/office/drawing/2014/main" id="{94C5E032-6629-4F4A-AD62-2062B2C744B7}"/>
              </a:ext>
            </a:extLst>
          </p:cNvPr>
          <p:cNvSpPr/>
          <p:nvPr/>
        </p:nvSpPr>
        <p:spPr>
          <a:xfrm>
            <a:off x="838200" y="595421"/>
            <a:ext cx="3088972" cy="561264"/>
          </a:xfrm>
          <a:prstGeom prst="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indent="0" algn="ctr">
              <a:buNone/>
            </a:pPr>
            <a:r>
              <a:rPr lang="en-GB" dirty="0">
                <a:latin typeface="Aharoni" panose="02010803020104030203" pitchFamily="2" charset="-79"/>
                <a:cs typeface="Aharoni" panose="02010803020104030203" pitchFamily="2" charset="-79"/>
              </a:rPr>
              <a:t>What is Constructivism?</a:t>
            </a:r>
          </a:p>
        </p:txBody>
      </p:sp>
      <p:sp>
        <p:nvSpPr>
          <p:cNvPr id="8" name="Oval 7">
            <a:extLst>
              <a:ext uri="{FF2B5EF4-FFF2-40B4-BE49-F238E27FC236}">
                <a16:creationId xmlns:a16="http://schemas.microsoft.com/office/drawing/2014/main" id="{AE62E3AF-9F8E-4AAB-B6FB-E6694E83F1AB}"/>
              </a:ext>
            </a:extLst>
          </p:cNvPr>
          <p:cNvSpPr/>
          <p:nvPr/>
        </p:nvSpPr>
        <p:spPr>
          <a:xfrm>
            <a:off x="4196345" y="240260"/>
            <a:ext cx="7684147" cy="1271587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>
              <a:spcAft>
                <a:spcPts val="600"/>
              </a:spcAft>
            </a:pPr>
            <a:r>
              <a:rPr lang="en-GB" sz="1600" b="0" i="0" dirty="0">
                <a:solidFill>
                  <a:srgbClr val="121212"/>
                </a:solidFill>
                <a:effectLst/>
                <a:latin typeface="Arial Black" panose="020B0A04020102020204" pitchFamily="34" charset="0"/>
              </a:rPr>
              <a:t>Constructivism is ‘an approach to learning that holds that people actively construct or make their own knowledge and that reality is determined by the experiences of the learner’</a:t>
            </a:r>
            <a:endParaRPr lang="en-GB" sz="1600" dirty="0">
              <a:latin typeface="Arial Black" panose="020B0A04020102020204" pitchFamily="34" charset="0"/>
            </a:endParaRPr>
          </a:p>
        </p:txBody>
      </p:sp>
      <p:sp>
        <p:nvSpPr>
          <p:cNvPr id="10" name="TextBox 9">
            <a:extLst>
              <a:ext uri="{FF2B5EF4-FFF2-40B4-BE49-F238E27FC236}">
                <a16:creationId xmlns:a16="http://schemas.microsoft.com/office/drawing/2014/main" id="{29CAA299-96E8-4A95-AC9D-A70FCC6E0D62}"/>
              </a:ext>
            </a:extLst>
          </p:cNvPr>
          <p:cNvSpPr txBox="1"/>
          <p:nvPr/>
        </p:nvSpPr>
        <p:spPr>
          <a:xfrm>
            <a:off x="10445680" y="871628"/>
            <a:ext cx="1226394" cy="25391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050" b="0" i="0" dirty="0">
                <a:solidFill>
                  <a:srgbClr val="000000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(McLeod, 2018)</a:t>
            </a:r>
            <a:endParaRPr lang="en-GB" sz="105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12" name="Rectangle: Rounded Corners 11">
            <a:extLst>
              <a:ext uri="{FF2B5EF4-FFF2-40B4-BE49-F238E27FC236}">
                <a16:creationId xmlns:a16="http://schemas.microsoft.com/office/drawing/2014/main" id="{7AB7C00F-8AD8-4CAD-B3ED-4EAE60BA55A9}"/>
              </a:ext>
            </a:extLst>
          </p:cNvPr>
          <p:cNvSpPr/>
          <p:nvPr/>
        </p:nvSpPr>
        <p:spPr>
          <a:xfrm>
            <a:off x="199151" y="4495217"/>
            <a:ext cx="8334376" cy="2228850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b="0" i="0" dirty="0">
                <a:solidFill>
                  <a:srgbClr val="121212"/>
                </a:solidFill>
                <a:effectLst/>
                <a:latin typeface="Aharoni" panose="02010803020104030203" pitchFamily="2" charset="-79"/>
                <a:cs typeface="Aharoni" panose="02010803020104030203" pitchFamily="2" charset="-79"/>
              </a:rPr>
              <a:t>To Piaget, cognitive development was a progressive reorganization of mental processes as a result of biological maturation and environmental experience.</a:t>
            </a:r>
          </a:p>
          <a:p>
            <a:pPr algn="ctr"/>
            <a:r>
              <a:rPr lang="en-GB" dirty="0">
                <a:solidFill>
                  <a:schemeClr val="tx1"/>
                </a:solidFill>
                <a:latin typeface="Aharoni" panose="02010803020104030203" pitchFamily="2" charset="-79"/>
                <a:cs typeface="Aharoni" panose="02010803020104030203" pitchFamily="2" charset="-79"/>
              </a:rPr>
              <a:t>Bruner believes there are different modes of thinking and these are organised into three stages. Enactment, iconic and symbolic. W</a:t>
            </a:r>
            <a:r>
              <a:rPr lang="en-GB" b="0" i="0" dirty="0">
                <a:solidFill>
                  <a:srgbClr val="121212"/>
                </a:solidFill>
                <a:effectLst/>
                <a:latin typeface="Aharoni" panose="02010803020104030203" pitchFamily="2" charset="-79"/>
                <a:cs typeface="Aharoni" panose="02010803020104030203" pitchFamily="2" charset="-79"/>
              </a:rPr>
              <a:t>hen faced with new material to follow, a progression from enactive to iconic to symbolic representation takes place, regardless of age.</a:t>
            </a:r>
            <a:endParaRPr lang="en-GB" dirty="0">
              <a:solidFill>
                <a:schemeClr val="tx1"/>
              </a:solidFill>
              <a:latin typeface="Aharoni" panose="02010803020104030203" pitchFamily="2" charset="-79"/>
              <a:cs typeface="Aharoni" panose="02010803020104030203" pitchFamily="2" charset="-79"/>
            </a:endParaRPr>
          </a:p>
        </p:txBody>
      </p:sp>
      <p:sp>
        <p:nvSpPr>
          <p:cNvPr id="13" name="TextBox 12">
            <a:extLst>
              <a:ext uri="{FF2B5EF4-FFF2-40B4-BE49-F238E27FC236}">
                <a16:creationId xmlns:a16="http://schemas.microsoft.com/office/drawing/2014/main" id="{2ACA3C0E-04D6-4977-837C-AC1873D7178C}"/>
              </a:ext>
            </a:extLst>
          </p:cNvPr>
          <p:cNvSpPr txBox="1"/>
          <p:nvPr/>
        </p:nvSpPr>
        <p:spPr>
          <a:xfrm>
            <a:off x="5638800" y="2971800"/>
            <a:ext cx="914400" cy="91440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endParaRPr lang="en-GB" dirty="0"/>
          </a:p>
        </p:txBody>
      </p:sp>
      <p:sp>
        <p:nvSpPr>
          <p:cNvPr id="14" name="TextBox 13">
            <a:extLst>
              <a:ext uri="{FF2B5EF4-FFF2-40B4-BE49-F238E27FC236}">
                <a16:creationId xmlns:a16="http://schemas.microsoft.com/office/drawing/2014/main" id="{BB9FBC00-6A0D-4A5A-A27A-DD792FB56069}"/>
              </a:ext>
            </a:extLst>
          </p:cNvPr>
          <p:cNvSpPr txBox="1"/>
          <p:nvPr/>
        </p:nvSpPr>
        <p:spPr>
          <a:xfrm>
            <a:off x="5905500" y="5227476"/>
            <a:ext cx="1295400" cy="2616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100" b="0" i="0" dirty="0">
                <a:solidFill>
                  <a:srgbClr val="000000"/>
                </a:solidFill>
                <a:effectLst/>
                <a:latin typeface="Open Sans"/>
              </a:rPr>
              <a:t>(McLeod, 2018)</a:t>
            </a:r>
            <a:endParaRPr lang="en-GB" sz="1100" dirty="0"/>
          </a:p>
        </p:txBody>
      </p:sp>
      <p:sp>
        <p:nvSpPr>
          <p:cNvPr id="16" name="TextBox 15">
            <a:extLst>
              <a:ext uri="{FF2B5EF4-FFF2-40B4-BE49-F238E27FC236}">
                <a16:creationId xmlns:a16="http://schemas.microsoft.com/office/drawing/2014/main" id="{74CFD9C2-7D79-41C5-8366-F5B65C53F669}"/>
              </a:ext>
            </a:extLst>
          </p:cNvPr>
          <p:cNvSpPr txBox="1"/>
          <p:nvPr/>
        </p:nvSpPr>
        <p:spPr>
          <a:xfrm>
            <a:off x="7327254" y="6415415"/>
            <a:ext cx="2097248" cy="2616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100" b="0" i="0" dirty="0">
                <a:solidFill>
                  <a:srgbClr val="000000"/>
                </a:solidFill>
                <a:effectLst/>
                <a:latin typeface="Open Sans"/>
              </a:rPr>
              <a:t>(McLeod, 2019)</a:t>
            </a:r>
            <a:endParaRPr lang="en-GB" sz="1100" dirty="0"/>
          </a:p>
        </p:txBody>
      </p:sp>
      <p:sp>
        <p:nvSpPr>
          <p:cNvPr id="19" name="Rectangle 18">
            <a:extLst>
              <a:ext uri="{FF2B5EF4-FFF2-40B4-BE49-F238E27FC236}">
                <a16:creationId xmlns:a16="http://schemas.microsoft.com/office/drawing/2014/main" id="{4BA36274-8C49-4530-BBE3-05A26B77809A}"/>
              </a:ext>
            </a:extLst>
          </p:cNvPr>
          <p:cNvSpPr/>
          <p:nvPr/>
        </p:nvSpPr>
        <p:spPr>
          <a:xfrm>
            <a:off x="5108498" y="2404992"/>
            <a:ext cx="1546378" cy="1271587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indent="0" algn="ctr">
              <a:buNone/>
            </a:pPr>
            <a:r>
              <a:rPr lang="en-GB" dirty="0">
                <a:latin typeface="Aharoni" panose="02010803020104030203" pitchFamily="2" charset="-79"/>
                <a:cs typeface="Aharoni" panose="02010803020104030203" pitchFamily="2" charset="-79"/>
              </a:rPr>
              <a:t>Who are the main theorists?</a:t>
            </a:r>
          </a:p>
        </p:txBody>
      </p:sp>
      <p:pic>
        <p:nvPicPr>
          <p:cNvPr id="1026" name="Picture 2" descr="Jean Piaget">
            <a:extLst>
              <a:ext uri="{FF2B5EF4-FFF2-40B4-BE49-F238E27FC236}">
                <a16:creationId xmlns:a16="http://schemas.microsoft.com/office/drawing/2014/main" id="{599210D8-B717-47CB-9089-F899A19E7282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047352" y="2109881"/>
            <a:ext cx="1366837" cy="192512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0" name="TextBox 19">
            <a:extLst>
              <a:ext uri="{FF2B5EF4-FFF2-40B4-BE49-F238E27FC236}">
                <a16:creationId xmlns:a16="http://schemas.microsoft.com/office/drawing/2014/main" id="{A98AF7E7-8213-47E0-A34B-15DE033B0B31}"/>
              </a:ext>
            </a:extLst>
          </p:cNvPr>
          <p:cNvSpPr txBox="1"/>
          <p:nvPr/>
        </p:nvSpPr>
        <p:spPr>
          <a:xfrm>
            <a:off x="105177" y="2371635"/>
            <a:ext cx="2942175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0" indent="0" algn="ctr">
              <a:buNone/>
            </a:pPr>
            <a:r>
              <a:rPr lang="en-GB" dirty="0">
                <a:solidFill>
                  <a:schemeClr val="tx1"/>
                </a:solidFill>
                <a:latin typeface="Aharoni" panose="02010803020104030203" pitchFamily="2" charset="-79"/>
                <a:cs typeface="Aharoni" panose="02010803020104030203" pitchFamily="2" charset="-79"/>
              </a:rPr>
              <a:t>Jean </a:t>
            </a:r>
            <a:r>
              <a:rPr lang="en-GB" dirty="0" err="1">
                <a:solidFill>
                  <a:schemeClr val="tx1"/>
                </a:solidFill>
                <a:latin typeface="Aharoni" panose="02010803020104030203" pitchFamily="2" charset="-79"/>
                <a:cs typeface="Aharoni" panose="02010803020104030203" pitchFamily="2" charset="-79"/>
              </a:rPr>
              <a:t>Paiget</a:t>
            </a:r>
            <a:r>
              <a:rPr lang="en-GB" dirty="0">
                <a:solidFill>
                  <a:schemeClr val="tx1"/>
                </a:solidFill>
                <a:latin typeface="Aharoni" panose="02010803020104030203" pitchFamily="2" charset="-79"/>
                <a:cs typeface="Aharoni" panose="02010803020104030203" pitchFamily="2" charset="-79"/>
              </a:rPr>
              <a:t> </a:t>
            </a:r>
          </a:p>
          <a:p>
            <a:pPr marL="0" indent="0" algn="ctr">
              <a:buNone/>
            </a:pPr>
            <a:r>
              <a:rPr lang="en-GB" dirty="0">
                <a:solidFill>
                  <a:schemeClr val="tx1"/>
                </a:solidFill>
                <a:latin typeface="Aharoni" panose="02010803020104030203" pitchFamily="2" charset="-79"/>
                <a:cs typeface="Aharoni" panose="02010803020104030203" pitchFamily="2" charset="-79"/>
              </a:rPr>
              <a:t>(1896 – 1980) -</a:t>
            </a:r>
          </a:p>
          <a:p>
            <a:pPr marL="0" indent="0" algn="ctr">
              <a:buNone/>
            </a:pPr>
            <a:r>
              <a:rPr lang="en-GB" dirty="0">
                <a:solidFill>
                  <a:schemeClr val="tx1"/>
                </a:solidFill>
                <a:latin typeface="Aharoni" panose="02010803020104030203" pitchFamily="2" charset="-79"/>
                <a:cs typeface="Aharoni" panose="02010803020104030203" pitchFamily="2" charset="-79"/>
              </a:rPr>
              <a:t>Cognitive </a:t>
            </a:r>
          </a:p>
          <a:p>
            <a:pPr marL="0" indent="0" algn="ctr">
              <a:buNone/>
            </a:pPr>
            <a:r>
              <a:rPr lang="en-GB" dirty="0">
                <a:solidFill>
                  <a:schemeClr val="tx1"/>
                </a:solidFill>
                <a:latin typeface="Aharoni" panose="02010803020104030203" pitchFamily="2" charset="-79"/>
                <a:cs typeface="Aharoni" panose="02010803020104030203" pitchFamily="2" charset="-79"/>
              </a:rPr>
              <a:t>Constructivism</a:t>
            </a:r>
          </a:p>
        </p:txBody>
      </p:sp>
      <p:sp>
        <p:nvSpPr>
          <p:cNvPr id="21" name="TextBox 20">
            <a:extLst>
              <a:ext uri="{FF2B5EF4-FFF2-40B4-BE49-F238E27FC236}">
                <a16:creationId xmlns:a16="http://schemas.microsoft.com/office/drawing/2014/main" id="{819B23BA-086B-4E8C-93DE-52CD2431EA31}"/>
              </a:ext>
            </a:extLst>
          </p:cNvPr>
          <p:cNvSpPr txBox="1"/>
          <p:nvPr/>
        </p:nvSpPr>
        <p:spPr>
          <a:xfrm>
            <a:off x="9113992" y="2505143"/>
            <a:ext cx="1986155" cy="94973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dirty="0">
                <a:solidFill>
                  <a:schemeClr val="tx1"/>
                </a:solidFill>
                <a:latin typeface="Aharoni" panose="02010803020104030203" pitchFamily="2" charset="-79"/>
                <a:cs typeface="Aharoni" panose="02010803020104030203" pitchFamily="2" charset="-79"/>
              </a:rPr>
              <a:t>Jerome Bruner (1915 – 2016) -</a:t>
            </a:r>
          </a:p>
          <a:p>
            <a:pPr algn="ctr"/>
            <a:r>
              <a:rPr lang="en-GB" dirty="0">
                <a:solidFill>
                  <a:schemeClr val="tx1"/>
                </a:solidFill>
                <a:latin typeface="Aharoni" panose="02010803020104030203" pitchFamily="2" charset="-79"/>
                <a:cs typeface="Aharoni" panose="02010803020104030203" pitchFamily="2" charset="-79"/>
              </a:rPr>
              <a:t>Constructivism </a:t>
            </a:r>
          </a:p>
        </p:txBody>
      </p:sp>
      <p:pic>
        <p:nvPicPr>
          <p:cNvPr id="1028" name="Picture 4" descr="Jerome Bruner">
            <a:extLst>
              <a:ext uri="{FF2B5EF4-FFF2-40B4-BE49-F238E27FC236}">
                <a16:creationId xmlns:a16="http://schemas.microsoft.com/office/drawing/2014/main" id="{C305C3BE-FABD-4D7C-B73E-B593FC011202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428881" y="2036567"/>
            <a:ext cx="1366837" cy="193392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2" name="Arrow: Left 21">
            <a:extLst>
              <a:ext uri="{FF2B5EF4-FFF2-40B4-BE49-F238E27FC236}">
                <a16:creationId xmlns:a16="http://schemas.microsoft.com/office/drawing/2014/main" id="{F0D1CFD9-0CD8-4D11-AE44-E9C21A972E93}"/>
              </a:ext>
            </a:extLst>
          </p:cNvPr>
          <p:cNvSpPr/>
          <p:nvPr/>
        </p:nvSpPr>
        <p:spPr>
          <a:xfrm>
            <a:off x="8860339" y="5489085"/>
            <a:ext cx="3207836" cy="692639"/>
          </a:xfrm>
          <a:prstGeom prst="lef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indent="0" algn="ctr">
              <a:buNone/>
            </a:pPr>
            <a:r>
              <a:rPr lang="en-GB" dirty="0">
                <a:latin typeface="Aharoni" panose="02010803020104030203" pitchFamily="2" charset="-79"/>
                <a:cs typeface="Aharoni" panose="02010803020104030203" pitchFamily="2" charset="-79"/>
              </a:rPr>
              <a:t>What are their theories?</a:t>
            </a:r>
          </a:p>
        </p:txBody>
      </p:sp>
      <p:sp>
        <p:nvSpPr>
          <p:cNvPr id="23" name="TextBox 22">
            <a:extLst>
              <a:ext uri="{FF2B5EF4-FFF2-40B4-BE49-F238E27FC236}">
                <a16:creationId xmlns:a16="http://schemas.microsoft.com/office/drawing/2014/main" id="{0A9609B9-7A08-4D5B-B968-0C52B4302860}"/>
              </a:ext>
            </a:extLst>
          </p:cNvPr>
          <p:cNvSpPr txBox="1"/>
          <p:nvPr/>
        </p:nvSpPr>
        <p:spPr>
          <a:xfrm>
            <a:off x="8168477" y="3915157"/>
            <a:ext cx="1781175" cy="2616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100" b="0" i="0" dirty="0">
                <a:solidFill>
                  <a:srgbClr val="000000"/>
                </a:solidFill>
                <a:effectLst/>
                <a:latin typeface="Open Sans"/>
              </a:rPr>
              <a:t>(</a:t>
            </a:r>
            <a:r>
              <a:rPr lang="en-GB" sz="1100" b="0" i="0" dirty="0" err="1">
                <a:solidFill>
                  <a:srgbClr val="000000"/>
                </a:solidFill>
                <a:effectLst/>
                <a:latin typeface="Open Sans"/>
              </a:rPr>
              <a:t>GoodReads</a:t>
            </a:r>
            <a:r>
              <a:rPr lang="en-GB" sz="1100" b="0" i="0" dirty="0">
                <a:solidFill>
                  <a:srgbClr val="000000"/>
                </a:solidFill>
                <a:effectLst/>
                <a:latin typeface="Open Sans"/>
              </a:rPr>
              <a:t>, 2020)</a:t>
            </a:r>
            <a:endParaRPr lang="en-GB" sz="1100" dirty="0"/>
          </a:p>
        </p:txBody>
      </p:sp>
      <p:sp>
        <p:nvSpPr>
          <p:cNvPr id="24" name="TextBox 23">
            <a:extLst>
              <a:ext uri="{FF2B5EF4-FFF2-40B4-BE49-F238E27FC236}">
                <a16:creationId xmlns:a16="http://schemas.microsoft.com/office/drawing/2014/main" id="{910E1330-B982-4A3D-B103-719A94C661BD}"/>
              </a:ext>
            </a:extLst>
          </p:cNvPr>
          <p:cNvSpPr txBox="1"/>
          <p:nvPr/>
        </p:nvSpPr>
        <p:spPr>
          <a:xfrm>
            <a:off x="2947406" y="4003500"/>
            <a:ext cx="3605794" cy="2616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100" b="0" i="0" dirty="0">
                <a:solidFill>
                  <a:srgbClr val="000000"/>
                </a:solidFill>
                <a:effectLst/>
                <a:latin typeface="Open Sans"/>
              </a:rPr>
              <a:t>(Editors of </a:t>
            </a:r>
            <a:r>
              <a:rPr lang="en-GB" sz="1100" b="0" i="0" dirty="0" err="1">
                <a:solidFill>
                  <a:srgbClr val="000000"/>
                </a:solidFill>
                <a:effectLst/>
                <a:latin typeface="Open Sans"/>
              </a:rPr>
              <a:t>Encyclopedia</a:t>
            </a:r>
            <a:r>
              <a:rPr lang="en-GB" sz="1100" b="0" i="0" dirty="0">
                <a:solidFill>
                  <a:srgbClr val="000000"/>
                </a:solidFill>
                <a:effectLst/>
                <a:latin typeface="Open Sans"/>
              </a:rPr>
              <a:t> Britannica, 2020)</a:t>
            </a:r>
            <a:endParaRPr lang="en-GB" sz="1100" dirty="0"/>
          </a:p>
        </p:txBody>
      </p:sp>
    </p:spTree>
    <p:extLst>
      <p:ext uri="{BB962C8B-B14F-4D97-AF65-F5344CB8AC3E}">
        <p14:creationId xmlns:p14="http://schemas.microsoft.com/office/powerpoint/2010/main" val="2474860718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Speech Bubble: Oval 7">
            <a:extLst>
              <a:ext uri="{FF2B5EF4-FFF2-40B4-BE49-F238E27FC236}">
                <a16:creationId xmlns:a16="http://schemas.microsoft.com/office/drawing/2014/main" id="{724BBBD3-F6E3-471B-BD6D-38212D836504}"/>
              </a:ext>
            </a:extLst>
          </p:cNvPr>
          <p:cNvSpPr/>
          <p:nvPr/>
        </p:nvSpPr>
        <p:spPr>
          <a:xfrm>
            <a:off x="284480" y="213360"/>
            <a:ext cx="2661920" cy="1625600"/>
          </a:xfrm>
          <a:prstGeom prst="wedgeEllipseCallout">
            <a:avLst>
              <a:gd name="adj1" fmla="val 33617"/>
              <a:gd name="adj2" fmla="val 66725"/>
            </a:avLst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2000" dirty="0">
                <a:ln w="0"/>
                <a:solidFill>
                  <a:schemeClr val="tx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Aharoni" panose="02010803020104030203" pitchFamily="2" charset="-79"/>
                <a:cs typeface="Aharoni" panose="02010803020104030203" pitchFamily="2" charset="-79"/>
              </a:rPr>
              <a:t>Within the Setting!</a:t>
            </a:r>
          </a:p>
        </p:txBody>
      </p:sp>
      <p:sp>
        <p:nvSpPr>
          <p:cNvPr id="11" name="TextBox 10">
            <a:extLst>
              <a:ext uri="{FF2B5EF4-FFF2-40B4-BE49-F238E27FC236}">
                <a16:creationId xmlns:a16="http://schemas.microsoft.com/office/drawing/2014/main" id="{84B9B2D9-843D-4CED-949B-E0FF54975254}"/>
              </a:ext>
            </a:extLst>
          </p:cNvPr>
          <p:cNvSpPr txBox="1"/>
          <p:nvPr/>
        </p:nvSpPr>
        <p:spPr>
          <a:xfrm>
            <a:off x="2773680" y="335280"/>
            <a:ext cx="8402320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dirty="0">
                <a:latin typeface="Aharoni" panose="02010803020104030203" pitchFamily="2" charset="-79"/>
                <a:cs typeface="Aharoni" panose="02010803020104030203" pitchFamily="2" charset="-79"/>
              </a:rPr>
              <a:t>Constructivism is the basis that people make their own knowledge. This is developed on a learners experiences. Knowledge is learned in 3 stages. </a:t>
            </a:r>
          </a:p>
          <a:p>
            <a:pPr algn="ctr"/>
            <a:r>
              <a:rPr lang="en-GB" dirty="0">
                <a:latin typeface="Aharoni" panose="02010803020104030203" pitchFamily="2" charset="-79"/>
                <a:cs typeface="Aharoni" panose="02010803020104030203" pitchFamily="2" charset="-79"/>
              </a:rPr>
              <a:t>In an educational setting, this is seeing, visualising and then doing.</a:t>
            </a:r>
          </a:p>
        </p:txBody>
      </p:sp>
      <p:sp>
        <p:nvSpPr>
          <p:cNvPr id="14" name="TextBox 13">
            <a:extLst>
              <a:ext uri="{FF2B5EF4-FFF2-40B4-BE49-F238E27FC236}">
                <a16:creationId xmlns:a16="http://schemas.microsoft.com/office/drawing/2014/main" id="{D7848A36-3DE8-4AF9-ACF9-C58054064D85}"/>
              </a:ext>
            </a:extLst>
          </p:cNvPr>
          <p:cNvSpPr txBox="1"/>
          <p:nvPr/>
        </p:nvSpPr>
        <p:spPr>
          <a:xfrm>
            <a:off x="3923108" y="1737360"/>
            <a:ext cx="457200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dirty="0">
                <a:latin typeface="Aharoni" panose="02010803020104030203" pitchFamily="2" charset="-79"/>
                <a:cs typeface="Aharoni" panose="02010803020104030203" pitchFamily="2" charset="-79"/>
              </a:rPr>
              <a:t>In an algebra lesson</a:t>
            </a:r>
          </a:p>
        </p:txBody>
      </p:sp>
      <p:cxnSp>
        <p:nvCxnSpPr>
          <p:cNvPr id="16" name="Straight Arrow Connector 15">
            <a:extLst>
              <a:ext uri="{FF2B5EF4-FFF2-40B4-BE49-F238E27FC236}">
                <a16:creationId xmlns:a16="http://schemas.microsoft.com/office/drawing/2014/main" id="{34D59412-6E39-4283-8EE3-E53372DD4BD5}"/>
              </a:ext>
            </a:extLst>
          </p:cNvPr>
          <p:cNvCxnSpPr>
            <a:cxnSpLocks/>
          </p:cNvCxnSpPr>
          <p:nvPr/>
        </p:nvCxnSpPr>
        <p:spPr>
          <a:xfrm>
            <a:off x="6101080" y="1258610"/>
            <a:ext cx="0" cy="478750"/>
          </a:xfrm>
          <a:prstGeom prst="straightConnector1">
            <a:avLst/>
          </a:prstGeom>
          <a:ln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0" name="TextBox 19">
            <a:extLst>
              <a:ext uri="{FF2B5EF4-FFF2-40B4-BE49-F238E27FC236}">
                <a16:creationId xmlns:a16="http://schemas.microsoft.com/office/drawing/2014/main" id="{02AA045C-DFE8-48C2-A1A7-5CF0B6EEA992}"/>
              </a:ext>
            </a:extLst>
          </p:cNvPr>
          <p:cNvSpPr txBox="1"/>
          <p:nvPr/>
        </p:nvSpPr>
        <p:spPr>
          <a:xfrm>
            <a:off x="807720" y="2549882"/>
            <a:ext cx="11292840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>
                <a:latin typeface="Aharoni" panose="02010803020104030203" pitchFamily="2" charset="-79"/>
                <a:cs typeface="Aharoni" panose="02010803020104030203" pitchFamily="2" charset="-79"/>
              </a:rPr>
              <a:t>Enactive Mode				Iconic Mode				Symbolic  Mode</a:t>
            </a:r>
          </a:p>
          <a:p>
            <a:r>
              <a:rPr lang="en-GB" dirty="0">
                <a:latin typeface="Aharoni" panose="02010803020104030203" pitchFamily="2" charset="-79"/>
                <a:cs typeface="Aharoni" panose="02010803020104030203" pitchFamily="2" charset="-79"/>
              </a:rPr>
              <a:t>      Seeing                                                       Visualising                                                              Doing</a:t>
            </a:r>
          </a:p>
        </p:txBody>
      </p:sp>
      <p:pic>
        <p:nvPicPr>
          <p:cNvPr id="26" name="Picture 25">
            <a:extLst>
              <a:ext uri="{FF2B5EF4-FFF2-40B4-BE49-F238E27FC236}">
                <a16:creationId xmlns:a16="http://schemas.microsoft.com/office/drawing/2014/main" id="{55BE9892-4655-4316-AA49-AB30C23E8B94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869000" y="3287787"/>
            <a:ext cx="978059" cy="1100828"/>
          </a:xfrm>
          <a:prstGeom prst="rect">
            <a:avLst/>
          </a:prstGeom>
        </p:spPr>
      </p:pic>
      <p:pic>
        <p:nvPicPr>
          <p:cNvPr id="28" name="Picture 27">
            <a:extLst>
              <a:ext uri="{FF2B5EF4-FFF2-40B4-BE49-F238E27FC236}">
                <a16:creationId xmlns:a16="http://schemas.microsoft.com/office/drawing/2014/main" id="{7B1D5448-F704-4422-A1B3-6BC79AC82FFB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0144441" y="3458409"/>
            <a:ext cx="1559202" cy="930206"/>
          </a:xfrm>
          <a:prstGeom prst="rect">
            <a:avLst/>
          </a:prstGeom>
          <a:gradFill>
            <a:gsLst>
              <a:gs pos="51000">
                <a:srgbClr val="B6E4F6"/>
              </a:gs>
              <a:gs pos="0">
                <a:schemeClr val="accent1">
                  <a:lumMod val="5000"/>
                  <a:lumOff val="95000"/>
                </a:schemeClr>
              </a:gs>
              <a:gs pos="74000">
                <a:schemeClr val="accent1">
                  <a:lumMod val="45000"/>
                  <a:lumOff val="55000"/>
                </a:schemeClr>
              </a:gs>
              <a:gs pos="83000">
                <a:schemeClr val="accent1">
                  <a:lumMod val="45000"/>
                  <a:lumOff val="55000"/>
                </a:schemeClr>
              </a:gs>
              <a:gs pos="100000">
                <a:schemeClr val="accent1">
                  <a:lumMod val="30000"/>
                  <a:lumOff val="70000"/>
                </a:schemeClr>
              </a:gs>
            </a:gsLst>
            <a:lin ang="5400000" scaled="1"/>
          </a:gradFill>
        </p:spPr>
      </p:pic>
      <p:pic>
        <p:nvPicPr>
          <p:cNvPr id="1026" name="Picture 2" descr="Thinking about thoughts: Considerations for working therapeutically with  children">
            <a:extLst>
              <a:ext uri="{FF2B5EF4-FFF2-40B4-BE49-F238E27FC236}">
                <a16:creationId xmlns:a16="http://schemas.microsoft.com/office/drawing/2014/main" id="{3EB32A8C-D69B-4387-A8F0-E99E33FEF67B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88357" y="3206454"/>
            <a:ext cx="1912358" cy="129592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TextBox 1">
            <a:extLst>
              <a:ext uri="{FF2B5EF4-FFF2-40B4-BE49-F238E27FC236}">
                <a16:creationId xmlns:a16="http://schemas.microsoft.com/office/drawing/2014/main" id="{4BFED9E3-F32D-453C-BE38-BBB671990069}"/>
              </a:ext>
            </a:extLst>
          </p:cNvPr>
          <p:cNvSpPr txBox="1"/>
          <p:nvPr/>
        </p:nvSpPr>
        <p:spPr>
          <a:xfrm>
            <a:off x="583594" y="3429000"/>
            <a:ext cx="86094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900" dirty="0">
                <a:latin typeface="Aharoni" panose="02010803020104030203" pitchFamily="2" charset="-79"/>
                <a:cs typeface="Aharoni" panose="02010803020104030203" pitchFamily="2" charset="-79"/>
              </a:rPr>
              <a:t>Something</a:t>
            </a:r>
          </a:p>
          <a:p>
            <a:r>
              <a:rPr lang="en-GB" sz="900" dirty="0">
                <a:latin typeface="Aharoni" panose="02010803020104030203" pitchFamily="2" charset="-79"/>
                <a:cs typeface="Aharoni" panose="02010803020104030203" pitchFamily="2" charset="-79"/>
              </a:rPr>
              <a:t> plus 3……?</a:t>
            </a: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D48F26C7-DC18-4FE4-A530-E41BD3595674}"/>
              </a:ext>
            </a:extLst>
          </p:cNvPr>
          <p:cNvSpPr txBox="1"/>
          <p:nvPr/>
        </p:nvSpPr>
        <p:spPr>
          <a:xfrm>
            <a:off x="659260" y="5006897"/>
            <a:ext cx="1129284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dirty="0">
                <a:latin typeface="Aharoni" panose="02010803020104030203" pitchFamily="2" charset="-79"/>
                <a:cs typeface="Aharoni" panose="02010803020104030203" pitchFamily="2" charset="-79"/>
              </a:rPr>
              <a:t>Constructivism </a:t>
            </a:r>
          </a:p>
        </p:txBody>
      </p:sp>
    </p:spTree>
    <p:extLst>
      <p:ext uri="{BB962C8B-B14F-4D97-AF65-F5344CB8AC3E}">
        <p14:creationId xmlns:p14="http://schemas.microsoft.com/office/powerpoint/2010/main" val="3904954012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Arrow: Right 6">
            <a:extLst>
              <a:ext uri="{FF2B5EF4-FFF2-40B4-BE49-F238E27FC236}">
                <a16:creationId xmlns:a16="http://schemas.microsoft.com/office/drawing/2014/main" id="{AF7BF9BA-06D5-4FE0-8805-902A7CFC9745}"/>
              </a:ext>
            </a:extLst>
          </p:cNvPr>
          <p:cNvSpPr/>
          <p:nvPr/>
        </p:nvSpPr>
        <p:spPr>
          <a:xfrm>
            <a:off x="582295" y="737067"/>
            <a:ext cx="3707394" cy="561264"/>
          </a:xfrm>
          <a:prstGeom prst="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indent="0" algn="ctr">
              <a:buNone/>
            </a:pPr>
            <a:r>
              <a:rPr lang="en-GB" dirty="0">
                <a:latin typeface="Aharoni" panose="02010803020104030203" pitchFamily="2" charset="-79"/>
                <a:cs typeface="Aharoni" panose="02010803020104030203" pitchFamily="2" charset="-79"/>
              </a:rPr>
              <a:t>What is Behaviourism?</a:t>
            </a:r>
          </a:p>
        </p:txBody>
      </p:sp>
      <p:sp>
        <p:nvSpPr>
          <p:cNvPr id="13" name="Oval 12">
            <a:extLst>
              <a:ext uri="{FF2B5EF4-FFF2-40B4-BE49-F238E27FC236}">
                <a16:creationId xmlns:a16="http://schemas.microsoft.com/office/drawing/2014/main" id="{CB3D96EA-D5D2-4BEE-A96D-8D24D5C26AC0}"/>
              </a:ext>
            </a:extLst>
          </p:cNvPr>
          <p:cNvSpPr/>
          <p:nvPr/>
        </p:nvSpPr>
        <p:spPr>
          <a:xfrm>
            <a:off x="4415419" y="140687"/>
            <a:ext cx="7452731" cy="1952625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1600" b="0" i="0" dirty="0">
                <a:solidFill>
                  <a:srgbClr val="121212"/>
                </a:solidFill>
                <a:effectLst/>
                <a:latin typeface="Aharoni" panose="02010803020104030203" pitchFamily="2" charset="-79"/>
                <a:cs typeface="Aharoni" panose="02010803020104030203" pitchFamily="2" charset="-79"/>
              </a:rPr>
              <a:t>Behaviourism is a theory of learning </a:t>
            </a:r>
          </a:p>
          <a:p>
            <a:pPr algn="ctr"/>
            <a:r>
              <a:rPr lang="en-GB" sz="1600" b="0" i="0" dirty="0">
                <a:solidFill>
                  <a:srgbClr val="121212"/>
                </a:solidFill>
                <a:effectLst/>
                <a:latin typeface="Aharoni" panose="02010803020104030203" pitchFamily="2" charset="-79"/>
                <a:cs typeface="Aharoni" panose="02010803020104030203" pitchFamily="2" charset="-79"/>
              </a:rPr>
              <a:t>which states all behaviours are learned through</a:t>
            </a:r>
          </a:p>
          <a:p>
            <a:pPr algn="ctr"/>
            <a:r>
              <a:rPr lang="en-GB" sz="1600" b="0" i="0" dirty="0">
                <a:solidFill>
                  <a:srgbClr val="121212"/>
                </a:solidFill>
                <a:effectLst/>
                <a:latin typeface="Aharoni" panose="02010803020104030203" pitchFamily="2" charset="-79"/>
                <a:cs typeface="Aharoni" panose="02010803020104030203" pitchFamily="2" charset="-79"/>
              </a:rPr>
              <a:t>interaction with the environment through a process called conditioning. </a:t>
            </a:r>
            <a:r>
              <a:rPr lang="en-GB" sz="1600" dirty="0">
                <a:solidFill>
                  <a:srgbClr val="121212"/>
                </a:solidFill>
                <a:latin typeface="Aharoni" panose="02010803020104030203" pitchFamily="2" charset="-79"/>
                <a:cs typeface="Aharoni" panose="02010803020104030203" pitchFamily="2" charset="-79"/>
              </a:rPr>
              <a:t>B</a:t>
            </a:r>
            <a:r>
              <a:rPr lang="en-GB" sz="1600" b="0" i="0" dirty="0">
                <a:solidFill>
                  <a:srgbClr val="121212"/>
                </a:solidFill>
                <a:effectLst/>
                <a:latin typeface="Aharoni" panose="02010803020104030203" pitchFamily="2" charset="-79"/>
                <a:cs typeface="Aharoni" panose="02010803020104030203" pitchFamily="2" charset="-79"/>
              </a:rPr>
              <a:t>ehaviour is simply a response to environmental stimuli.</a:t>
            </a:r>
          </a:p>
        </p:txBody>
      </p:sp>
      <p:sp>
        <p:nvSpPr>
          <p:cNvPr id="17" name="Rectangle: Rounded Corners 16">
            <a:extLst>
              <a:ext uri="{FF2B5EF4-FFF2-40B4-BE49-F238E27FC236}">
                <a16:creationId xmlns:a16="http://schemas.microsoft.com/office/drawing/2014/main" id="{FA533673-4D14-4006-A09B-0304087D6D21}"/>
              </a:ext>
            </a:extLst>
          </p:cNvPr>
          <p:cNvSpPr/>
          <p:nvPr/>
        </p:nvSpPr>
        <p:spPr>
          <a:xfrm>
            <a:off x="409575" y="4764683"/>
            <a:ext cx="7962901" cy="1897343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b="0" i="0" dirty="0">
                <a:solidFill>
                  <a:srgbClr val="121212"/>
                </a:solidFill>
                <a:effectLst/>
                <a:latin typeface="Aharoni" panose="02010803020104030203" pitchFamily="2" charset="-79"/>
                <a:cs typeface="Aharoni" panose="02010803020104030203" pitchFamily="2" charset="-79"/>
              </a:rPr>
              <a:t>Operant conditioning is a method of learning that occurs through rewards and punishments for behaviour. </a:t>
            </a:r>
          </a:p>
          <a:p>
            <a:pPr algn="ctr"/>
            <a:r>
              <a:rPr lang="en-GB" dirty="0">
                <a:solidFill>
                  <a:srgbClr val="121212"/>
                </a:solidFill>
                <a:latin typeface="Aharoni" panose="02010803020104030203" pitchFamily="2" charset="-79"/>
                <a:cs typeface="Aharoni" panose="02010803020104030203" pitchFamily="2" charset="-79"/>
              </a:rPr>
              <a:t>To understand behaviour, one needs to looks at cause and effect.</a:t>
            </a:r>
          </a:p>
          <a:p>
            <a:pPr algn="ctr"/>
            <a:r>
              <a:rPr lang="en-GB" dirty="0">
                <a:solidFill>
                  <a:srgbClr val="121212"/>
                </a:solidFill>
                <a:latin typeface="Aharoni" panose="02010803020104030203" pitchFamily="2" charset="-79"/>
                <a:cs typeface="Aharoni" panose="02010803020104030203" pitchFamily="2" charset="-79"/>
              </a:rPr>
              <a:t>Skinner introduced 3 types of operant. Neutral – Reponses neither increase or decrease behaviour repetition. Reinforcers – These increase probability of repeated behaviour. Punishers – These decrease behaviour being repeated.</a:t>
            </a:r>
            <a:endParaRPr lang="en-GB" dirty="0">
              <a:solidFill>
                <a:schemeClr val="tx1"/>
              </a:solidFill>
              <a:latin typeface="Aharoni" panose="02010803020104030203" pitchFamily="2" charset="-79"/>
              <a:cs typeface="Aharoni" panose="02010803020104030203" pitchFamily="2" charset="-79"/>
            </a:endParaRPr>
          </a:p>
        </p:txBody>
      </p:sp>
      <p:sp>
        <p:nvSpPr>
          <p:cNvPr id="18" name="TextBox 17">
            <a:extLst>
              <a:ext uri="{FF2B5EF4-FFF2-40B4-BE49-F238E27FC236}">
                <a16:creationId xmlns:a16="http://schemas.microsoft.com/office/drawing/2014/main" id="{CBC344BD-D40C-45B4-9B8E-796D7F9732DE}"/>
              </a:ext>
            </a:extLst>
          </p:cNvPr>
          <p:cNvSpPr txBox="1"/>
          <p:nvPr/>
        </p:nvSpPr>
        <p:spPr>
          <a:xfrm>
            <a:off x="8723151" y="1700714"/>
            <a:ext cx="2257425" cy="2616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100" b="0" i="0" dirty="0">
                <a:solidFill>
                  <a:srgbClr val="000000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(McLeod, 2018)</a:t>
            </a:r>
            <a:endParaRPr lang="en-GB" sz="11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19" name="Rectangle 18">
            <a:extLst>
              <a:ext uri="{FF2B5EF4-FFF2-40B4-BE49-F238E27FC236}">
                <a16:creationId xmlns:a16="http://schemas.microsoft.com/office/drawing/2014/main" id="{C8E4983F-22D7-4644-BA82-EC42F313866A}"/>
              </a:ext>
            </a:extLst>
          </p:cNvPr>
          <p:cNvSpPr/>
          <p:nvPr/>
        </p:nvSpPr>
        <p:spPr>
          <a:xfrm>
            <a:off x="4838329" y="2857500"/>
            <a:ext cx="2743200" cy="102870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indent="0" algn="ctr">
              <a:buNone/>
            </a:pPr>
            <a:r>
              <a:rPr lang="en-GB" dirty="0">
                <a:latin typeface="Aharoni" panose="02010803020104030203" pitchFamily="2" charset="-79"/>
                <a:cs typeface="Aharoni" panose="02010803020104030203" pitchFamily="2" charset="-79"/>
              </a:rPr>
              <a:t>Who is one of the</a:t>
            </a:r>
          </a:p>
          <a:p>
            <a:pPr marL="0" indent="0" algn="ctr">
              <a:buNone/>
            </a:pPr>
            <a:r>
              <a:rPr lang="en-GB" dirty="0">
                <a:latin typeface="Aharoni" panose="02010803020104030203" pitchFamily="2" charset="-79"/>
                <a:cs typeface="Aharoni" panose="02010803020104030203" pitchFamily="2" charset="-79"/>
              </a:rPr>
              <a:t> main theorists?</a:t>
            </a:r>
          </a:p>
        </p:txBody>
      </p:sp>
      <p:sp>
        <p:nvSpPr>
          <p:cNvPr id="20" name="Arrow: Left 19">
            <a:extLst>
              <a:ext uri="{FF2B5EF4-FFF2-40B4-BE49-F238E27FC236}">
                <a16:creationId xmlns:a16="http://schemas.microsoft.com/office/drawing/2014/main" id="{A4FC5F12-4408-431D-9779-5819ABE5B233}"/>
              </a:ext>
            </a:extLst>
          </p:cNvPr>
          <p:cNvSpPr/>
          <p:nvPr/>
        </p:nvSpPr>
        <p:spPr>
          <a:xfrm>
            <a:off x="8500695" y="5403791"/>
            <a:ext cx="3524250" cy="619125"/>
          </a:xfrm>
          <a:prstGeom prst="lef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indent="0" algn="ctr">
              <a:buNone/>
            </a:pPr>
            <a:r>
              <a:rPr lang="en-GB" dirty="0">
                <a:latin typeface="Aharoni" panose="02010803020104030203" pitchFamily="2" charset="-79"/>
                <a:cs typeface="Aharoni" panose="02010803020104030203" pitchFamily="2" charset="-79"/>
              </a:rPr>
              <a:t>What are the main findings?</a:t>
            </a:r>
          </a:p>
        </p:txBody>
      </p:sp>
      <p:pic>
        <p:nvPicPr>
          <p:cNvPr id="23" name="Picture 22" descr="B.F. Skinner">
            <a:extLst>
              <a:ext uri="{FF2B5EF4-FFF2-40B4-BE49-F238E27FC236}">
                <a16:creationId xmlns:a16="http://schemas.microsoft.com/office/drawing/2014/main" id="{02548FFB-1D6A-40CF-ADA5-938E07C4515D}"/>
              </a:ext>
            </a:extLst>
          </p:cNvPr>
          <p:cNvPicPr/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787686" y="2407920"/>
            <a:ext cx="1662400" cy="1743771"/>
          </a:xfrm>
          <a:prstGeom prst="rect">
            <a:avLst/>
          </a:prstGeom>
          <a:noFill/>
          <a:ln>
            <a:noFill/>
          </a:ln>
        </p:spPr>
      </p:pic>
      <p:sp>
        <p:nvSpPr>
          <p:cNvPr id="21" name="TextBox 20">
            <a:extLst>
              <a:ext uri="{FF2B5EF4-FFF2-40B4-BE49-F238E27FC236}">
                <a16:creationId xmlns:a16="http://schemas.microsoft.com/office/drawing/2014/main" id="{27535D79-A1EC-4409-A3C9-C506034C607A}"/>
              </a:ext>
            </a:extLst>
          </p:cNvPr>
          <p:cNvSpPr txBox="1"/>
          <p:nvPr/>
        </p:nvSpPr>
        <p:spPr>
          <a:xfrm>
            <a:off x="5643880" y="2971800"/>
            <a:ext cx="914400" cy="91440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endParaRPr lang="en-GB" dirty="0"/>
          </a:p>
        </p:txBody>
      </p:sp>
      <p:sp>
        <p:nvSpPr>
          <p:cNvPr id="24" name="TextBox 23">
            <a:extLst>
              <a:ext uri="{FF2B5EF4-FFF2-40B4-BE49-F238E27FC236}">
                <a16:creationId xmlns:a16="http://schemas.microsoft.com/office/drawing/2014/main" id="{23D3E8E5-EC6B-4215-8627-8EA48DB0EC11}"/>
              </a:ext>
            </a:extLst>
          </p:cNvPr>
          <p:cNvSpPr txBox="1"/>
          <p:nvPr/>
        </p:nvSpPr>
        <p:spPr>
          <a:xfrm>
            <a:off x="5643880" y="2971800"/>
            <a:ext cx="914400" cy="91440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endParaRPr lang="en-GB" dirty="0"/>
          </a:p>
        </p:txBody>
      </p:sp>
      <p:sp>
        <p:nvSpPr>
          <p:cNvPr id="25" name="TextBox 24">
            <a:extLst>
              <a:ext uri="{FF2B5EF4-FFF2-40B4-BE49-F238E27FC236}">
                <a16:creationId xmlns:a16="http://schemas.microsoft.com/office/drawing/2014/main" id="{EDE4EEBE-9C94-4CA5-BB1D-9DE9250C3D9D}"/>
              </a:ext>
            </a:extLst>
          </p:cNvPr>
          <p:cNvSpPr txBox="1"/>
          <p:nvPr/>
        </p:nvSpPr>
        <p:spPr>
          <a:xfrm>
            <a:off x="7703024" y="2914648"/>
            <a:ext cx="2701290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dirty="0">
                <a:latin typeface="Aharoni" panose="02010803020104030203" pitchFamily="2" charset="-79"/>
                <a:cs typeface="Aharoni" panose="02010803020104030203" pitchFamily="2" charset="-79"/>
              </a:rPr>
              <a:t>Burrhus F Skinner</a:t>
            </a:r>
          </a:p>
          <a:p>
            <a:pPr algn="ctr"/>
            <a:r>
              <a:rPr lang="en-GB" dirty="0">
                <a:latin typeface="Aharoni" panose="02010803020104030203" pitchFamily="2" charset="-79"/>
                <a:cs typeface="Aharoni" panose="02010803020104030203" pitchFamily="2" charset="-79"/>
              </a:rPr>
              <a:t>(1904 – 1990)</a:t>
            </a:r>
          </a:p>
          <a:p>
            <a:pPr algn="ctr"/>
            <a:r>
              <a:rPr lang="en-GB" dirty="0">
                <a:latin typeface="Aharoni" panose="02010803020104030203" pitchFamily="2" charset="-79"/>
                <a:cs typeface="Aharoni" panose="02010803020104030203" pitchFamily="2" charset="-79"/>
              </a:rPr>
              <a:t>Operational Conditioning</a:t>
            </a:r>
          </a:p>
        </p:txBody>
      </p:sp>
      <p:sp>
        <p:nvSpPr>
          <p:cNvPr id="27" name="TextBox 26">
            <a:extLst>
              <a:ext uri="{FF2B5EF4-FFF2-40B4-BE49-F238E27FC236}">
                <a16:creationId xmlns:a16="http://schemas.microsoft.com/office/drawing/2014/main" id="{A0D3C3B4-2F72-40E1-B847-CD8F50506EAA}"/>
              </a:ext>
            </a:extLst>
          </p:cNvPr>
          <p:cNvSpPr txBox="1"/>
          <p:nvPr/>
        </p:nvSpPr>
        <p:spPr>
          <a:xfrm>
            <a:off x="1882911" y="4114977"/>
            <a:ext cx="2824793" cy="109260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rtl="0"/>
            <a:r>
              <a:rPr lang="en-GB" sz="1100" dirty="0">
                <a:solidFill>
                  <a:srgbClr val="000000"/>
                </a:solidFill>
                <a:effectLst/>
                <a:latin typeface="Open Sans"/>
              </a:rPr>
              <a:t>(</a:t>
            </a:r>
            <a:r>
              <a:rPr lang="en-GB" sz="1100" dirty="0" err="1">
                <a:solidFill>
                  <a:srgbClr val="000000"/>
                </a:solidFill>
                <a:effectLst/>
                <a:latin typeface="Open Sans"/>
              </a:rPr>
              <a:t>A&amp;ETelevisionNetworks</a:t>
            </a:r>
            <a:r>
              <a:rPr lang="en-GB" sz="1100" dirty="0">
                <a:solidFill>
                  <a:srgbClr val="000000"/>
                </a:solidFill>
                <a:effectLst/>
                <a:latin typeface="Open Sans"/>
              </a:rPr>
              <a:t>, 2014)</a:t>
            </a:r>
            <a:br>
              <a:rPr lang="en-GB" dirty="0">
                <a:solidFill>
                  <a:srgbClr val="000000"/>
                </a:solidFill>
                <a:effectLst/>
                <a:latin typeface="Open Sans"/>
              </a:rPr>
            </a:br>
            <a:endParaRPr lang="en-GB" dirty="0"/>
          </a:p>
          <a:p>
            <a:br>
              <a:rPr lang="en-GB" dirty="0"/>
            </a:br>
            <a:endParaRPr lang="en-GB" dirty="0"/>
          </a:p>
        </p:txBody>
      </p:sp>
      <p:sp>
        <p:nvSpPr>
          <p:cNvPr id="29" name="TextBox 28">
            <a:extLst>
              <a:ext uri="{FF2B5EF4-FFF2-40B4-BE49-F238E27FC236}">
                <a16:creationId xmlns:a16="http://schemas.microsoft.com/office/drawing/2014/main" id="{AB67F894-7EE4-4D25-A06A-43BD45937E51}"/>
              </a:ext>
            </a:extLst>
          </p:cNvPr>
          <p:cNvSpPr txBox="1"/>
          <p:nvPr/>
        </p:nvSpPr>
        <p:spPr>
          <a:xfrm rot="10800000" flipV="1">
            <a:off x="6986270" y="6409073"/>
            <a:ext cx="2357227" cy="2616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100" b="0" i="0" dirty="0">
                <a:solidFill>
                  <a:srgbClr val="000000"/>
                </a:solidFill>
                <a:effectLst/>
                <a:latin typeface="Open Sans"/>
              </a:rPr>
              <a:t>(McLeod, 2018)</a:t>
            </a:r>
            <a:endParaRPr lang="en-GB" sz="1100" dirty="0"/>
          </a:p>
        </p:txBody>
      </p:sp>
    </p:spTree>
    <p:extLst>
      <p:ext uri="{BB962C8B-B14F-4D97-AF65-F5344CB8AC3E}">
        <p14:creationId xmlns:p14="http://schemas.microsoft.com/office/powerpoint/2010/main" val="1117380491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098" name="Picture 2" descr="43 Skinner's reinforcement theory  Positive reinforcement-Positive... |  Download Scientific Diagram">
            <a:extLst>
              <a:ext uri="{FF2B5EF4-FFF2-40B4-BE49-F238E27FC236}">
                <a16:creationId xmlns:a16="http://schemas.microsoft.com/office/drawing/2014/main" id="{13B3404E-C1B5-4E64-A41F-46AFAE2F527C}"/>
              </a:ext>
            </a:extLst>
          </p:cNvPr>
          <p:cNvPicPr>
            <a:picLocks noGrp="1" noChangeAspect="1" noChangeArrowheads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703830" y="2265817"/>
            <a:ext cx="7140575" cy="306024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Speech Bubble: Oval 3">
            <a:extLst>
              <a:ext uri="{FF2B5EF4-FFF2-40B4-BE49-F238E27FC236}">
                <a16:creationId xmlns:a16="http://schemas.microsoft.com/office/drawing/2014/main" id="{46FB14FD-6C03-42BA-9FCE-94B4AA4281B0}"/>
              </a:ext>
            </a:extLst>
          </p:cNvPr>
          <p:cNvSpPr/>
          <p:nvPr/>
        </p:nvSpPr>
        <p:spPr>
          <a:xfrm>
            <a:off x="284480" y="213360"/>
            <a:ext cx="2661920" cy="1625600"/>
          </a:xfrm>
          <a:prstGeom prst="wedgeEllipseCallout">
            <a:avLst>
              <a:gd name="adj1" fmla="val 33617"/>
              <a:gd name="adj2" fmla="val 66725"/>
            </a:avLst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2000" dirty="0">
                <a:ln w="0"/>
                <a:solidFill>
                  <a:schemeClr val="tx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Aharoni" panose="02010803020104030203" pitchFamily="2" charset="-79"/>
                <a:cs typeface="Aharoni" panose="02010803020104030203" pitchFamily="2" charset="-79"/>
              </a:rPr>
              <a:t>Within the Setting!</a:t>
            </a:r>
          </a:p>
        </p:txBody>
      </p:sp>
    </p:spTree>
    <p:extLst>
      <p:ext uri="{BB962C8B-B14F-4D97-AF65-F5344CB8AC3E}">
        <p14:creationId xmlns:p14="http://schemas.microsoft.com/office/powerpoint/2010/main" val="3790956303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2AEB9D4-C25A-4190-884C-7F1E206531A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References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5131F7A-F7E2-44F5-93E1-B5FE1B972042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81025" y="1400175"/>
            <a:ext cx="10772775" cy="4776788"/>
          </a:xfrm>
        </p:spPr>
        <p:txBody>
          <a:bodyPr/>
          <a:lstStyle/>
          <a:p>
            <a:endParaRPr lang="en-GB" sz="1400" b="0" i="0" dirty="0">
              <a:solidFill>
                <a:srgbClr val="000000"/>
              </a:solidFill>
              <a:effectLst/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sz="1200" b="0" i="0" dirty="0" err="1">
                <a:solidFill>
                  <a:srgbClr val="000000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A&amp;ETelevisionNetworks</a:t>
            </a:r>
            <a:r>
              <a:rPr lang="en-GB" sz="1200" dirty="0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. (</a:t>
            </a:r>
            <a:r>
              <a:rPr lang="en-GB" sz="1200" b="0" i="0" dirty="0">
                <a:solidFill>
                  <a:srgbClr val="000000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2014) </a:t>
            </a:r>
            <a:r>
              <a:rPr lang="en-GB" sz="1200" b="0" i="1" dirty="0">
                <a:solidFill>
                  <a:srgbClr val="000000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B.F. Skinner</a:t>
            </a:r>
            <a:r>
              <a:rPr lang="en-GB" sz="1200" b="0" i="0" dirty="0">
                <a:solidFill>
                  <a:srgbClr val="000000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. [online] Biography. Available at: </a:t>
            </a:r>
            <a:r>
              <a:rPr lang="en-GB" sz="1200" b="0" i="0" dirty="0">
                <a:solidFill>
                  <a:srgbClr val="000000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  <a:hlinkClick r:id="rId2"/>
              </a:rPr>
              <a:t>https://www.biography.com/scientist/bf-skinner</a:t>
            </a:r>
            <a:r>
              <a:rPr lang="en-GB" sz="1200" b="0" i="0" dirty="0">
                <a:solidFill>
                  <a:srgbClr val="000000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. </a:t>
            </a:r>
            <a:r>
              <a:rPr lang="en-GB" sz="1200" dirty="0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(</a:t>
            </a:r>
            <a:r>
              <a:rPr lang="en-GB" sz="1200" b="0" i="0" dirty="0">
                <a:solidFill>
                  <a:srgbClr val="000000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Accessed 5 November 2020).</a:t>
            </a:r>
          </a:p>
          <a:p>
            <a:r>
              <a:rPr lang="en-GB" sz="1200" b="0" i="0" dirty="0">
                <a:solidFill>
                  <a:srgbClr val="000000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Editors of </a:t>
            </a:r>
            <a:r>
              <a:rPr lang="en-GB" sz="1200" b="0" i="0" dirty="0" err="1">
                <a:solidFill>
                  <a:srgbClr val="000000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Encyclopedia</a:t>
            </a:r>
            <a:r>
              <a:rPr lang="en-GB" sz="1200" b="0" i="0" dirty="0">
                <a:solidFill>
                  <a:srgbClr val="000000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 Britannica. (2020) </a:t>
            </a:r>
            <a:r>
              <a:rPr lang="en-GB" sz="1200" b="0" i="1" dirty="0">
                <a:solidFill>
                  <a:srgbClr val="000000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Child Development | Biological Process</a:t>
            </a:r>
            <a:r>
              <a:rPr lang="en-GB" sz="1200" b="0" i="0" dirty="0">
                <a:solidFill>
                  <a:srgbClr val="000000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. Available at: </a:t>
            </a:r>
            <a:r>
              <a:rPr lang="en-GB" sz="1200" b="0" i="0" dirty="0">
                <a:solidFill>
                  <a:srgbClr val="000000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  <a:hlinkClick r:id="rId3" tooltip="Original URL: https://www.britannica.com/science/child-development-process. Click or tap if you trust this link."/>
              </a:rPr>
              <a:t>https://www.britannica.com/science/child-development-process</a:t>
            </a:r>
            <a:r>
              <a:rPr lang="en-GB" sz="1200" b="0" i="0" dirty="0">
                <a:solidFill>
                  <a:srgbClr val="000000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.  (Accessed 5 November 2020).</a:t>
            </a:r>
          </a:p>
          <a:p>
            <a:r>
              <a:rPr lang="en-GB" sz="1200" b="0" i="0" dirty="0" err="1">
                <a:solidFill>
                  <a:srgbClr val="000000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GoodReads</a:t>
            </a:r>
            <a:r>
              <a:rPr lang="en-GB" sz="1200" dirty="0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.</a:t>
            </a:r>
            <a:r>
              <a:rPr lang="en-GB" sz="1200" b="0" i="0" dirty="0">
                <a:solidFill>
                  <a:srgbClr val="000000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 (2020) </a:t>
            </a:r>
            <a:r>
              <a:rPr lang="en-GB" sz="1200" b="0" i="1" dirty="0">
                <a:solidFill>
                  <a:srgbClr val="000000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Jerome Bruner</a:t>
            </a:r>
            <a:r>
              <a:rPr lang="en-GB" sz="1200" b="0" i="0" dirty="0">
                <a:solidFill>
                  <a:srgbClr val="000000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. [online] Goodreads.com. Available at: </a:t>
            </a:r>
            <a:r>
              <a:rPr lang="en-GB" sz="1200" b="0" i="0" dirty="0">
                <a:solidFill>
                  <a:srgbClr val="000000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  <a:hlinkClick r:id="rId4"/>
              </a:rPr>
              <a:t>https://www.goodreads.com/author/show/426909.Jerome_Bruner</a:t>
            </a:r>
            <a:r>
              <a:rPr lang="en-GB" sz="1200" b="0" i="0" dirty="0">
                <a:solidFill>
                  <a:srgbClr val="000000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.  (Accessed 4 November 2020)</a:t>
            </a:r>
          </a:p>
          <a:p>
            <a:r>
              <a:rPr lang="en-GB" sz="1200" b="0" i="0" dirty="0">
                <a:solidFill>
                  <a:srgbClr val="000000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McLeod, S. (2018) </a:t>
            </a:r>
            <a:r>
              <a:rPr lang="en-GB" sz="1200" b="0" i="1" dirty="0">
                <a:solidFill>
                  <a:srgbClr val="000000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 - </a:t>
            </a:r>
            <a:r>
              <a:rPr lang="en-GB" sz="1200" b="0" i="1" dirty="0" err="1">
                <a:solidFill>
                  <a:srgbClr val="000000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Constuctivism</a:t>
            </a:r>
            <a:r>
              <a:rPr lang="en-GB" sz="1200" b="0" i="1" dirty="0">
                <a:solidFill>
                  <a:srgbClr val="000000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.</a:t>
            </a:r>
            <a:r>
              <a:rPr lang="en-GB" sz="1200" b="0" i="0" dirty="0">
                <a:solidFill>
                  <a:srgbClr val="000000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. [online] Simplypsychology.org. Available at: </a:t>
            </a:r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  <a:hlinkClick r:id="rId5"/>
              </a:rPr>
              <a:t>https://www.simplypsychology.org/constructivism.html</a:t>
            </a:r>
            <a:r>
              <a:rPr lang="en-GB" sz="1200" b="0" i="0" dirty="0">
                <a:solidFill>
                  <a:srgbClr val="000000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. (Accessed 4 November 2020).</a:t>
            </a:r>
          </a:p>
          <a:p>
            <a:r>
              <a:rPr lang="en-GB" sz="1200" b="0" i="0" dirty="0">
                <a:solidFill>
                  <a:srgbClr val="000000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McLeod, S. (2018) </a:t>
            </a:r>
            <a:r>
              <a:rPr lang="en-GB" sz="1200" b="0" i="1" dirty="0">
                <a:solidFill>
                  <a:srgbClr val="000000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Skinner - Operant Conditioning.</a:t>
            </a:r>
            <a:r>
              <a:rPr lang="en-GB" sz="1200" b="0" i="0" dirty="0">
                <a:solidFill>
                  <a:srgbClr val="000000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. [online] Simplypsychology.org. Available at: </a:t>
            </a:r>
            <a:r>
              <a:rPr lang="en-GB" sz="1200" b="0" i="0" dirty="0">
                <a:solidFill>
                  <a:srgbClr val="000000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  <a:hlinkClick r:id="rId6"/>
              </a:rPr>
              <a:t>https://www.simplypsychology.org/operant-conditioning.html#:~:text=Skinner%20is%20regarded%20as%20the,less%20likely%20to%20be%20repeated</a:t>
            </a:r>
            <a:r>
              <a:rPr lang="en-GB" sz="1200" b="0" i="0" dirty="0">
                <a:solidFill>
                  <a:srgbClr val="000000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. (Accessed 5 November 2020).</a:t>
            </a:r>
          </a:p>
          <a:p>
            <a:r>
              <a:rPr lang="en-GB" sz="1200" b="0" i="0" dirty="0">
                <a:solidFill>
                  <a:srgbClr val="000000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McLeod, S. (2018) </a:t>
            </a:r>
            <a:r>
              <a:rPr lang="en-GB" sz="1200" b="0" i="1" dirty="0">
                <a:solidFill>
                  <a:srgbClr val="121212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Jean Piaget's Theory and Stages of Cognitive Development</a:t>
            </a:r>
            <a:r>
              <a:rPr lang="en-GB" sz="1200" b="0" i="0" dirty="0">
                <a:solidFill>
                  <a:srgbClr val="000000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. [online] Simplypsychology.org. Available at: </a:t>
            </a:r>
            <a:r>
              <a:rPr lang="en-GB" sz="1200" b="0" i="0" dirty="0">
                <a:solidFill>
                  <a:srgbClr val="000000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  <a:hlinkClick r:id="rId7"/>
              </a:rPr>
              <a:t>https://www.simplypsychology.org/piaget.html</a:t>
            </a:r>
            <a:r>
              <a:rPr lang="en-GB" sz="1200" dirty="0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.</a:t>
            </a:r>
            <a:r>
              <a:rPr lang="en-GB" sz="1200" b="0" i="0" dirty="0">
                <a:solidFill>
                  <a:srgbClr val="000000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 (Accessed 4 November 2020).</a:t>
            </a:r>
            <a:endParaRPr lang="en-GB" sz="12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sz="1200" b="0" i="0" dirty="0">
                <a:solidFill>
                  <a:srgbClr val="000000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McLeod, S.</a:t>
            </a:r>
            <a:r>
              <a:rPr lang="en-GB" sz="1200" dirty="0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(.2019</a:t>
            </a:r>
            <a:r>
              <a:rPr lang="en-GB" sz="1200" b="0" i="0" dirty="0">
                <a:solidFill>
                  <a:srgbClr val="000000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) </a:t>
            </a:r>
            <a:r>
              <a:rPr lang="en-GB" sz="1200" b="0" i="0" dirty="0">
                <a:solidFill>
                  <a:srgbClr val="121212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200" b="0" i="1" dirty="0">
                <a:solidFill>
                  <a:srgbClr val="121212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Bruner - Learning Theory in Education</a:t>
            </a:r>
            <a:r>
              <a:rPr lang="en-GB" sz="1200" b="0" i="0" dirty="0">
                <a:solidFill>
                  <a:srgbClr val="000000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. [online] Simplypsychology.org. Available at: </a:t>
            </a:r>
            <a:r>
              <a:rPr lang="en-GB" sz="1200" b="0" i="0" dirty="0">
                <a:solidFill>
                  <a:srgbClr val="000000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  <a:hlinkClick r:id="rId8"/>
              </a:rPr>
              <a:t>https://www.simplypsychology.org/bruner.html</a:t>
            </a:r>
            <a:r>
              <a:rPr lang="en-GB" sz="1200" b="0" i="0" dirty="0">
                <a:solidFill>
                  <a:srgbClr val="000000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.  (Accessed 4 November 2020).</a:t>
            </a:r>
          </a:p>
          <a:p>
            <a:r>
              <a:rPr lang="en-GB" sz="1200" b="0" i="0" dirty="0">
                <a:solidFill>
                  <a:srgbClr val="000000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McLeod, S. (2020) </a:t>
            </a:r>
            <a:r>
              <a:rPr lang="en-GB" sz="1200" i="1" dirty="0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-</a:t>
            </a:r>
            <a:r>
              <a:rPr lang="en-GB" sz="1200" b="0" i="1" dirty="0">
                <a:solidFill>
                  <a:srgbClr val="000000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200" b="0" i="1" dirty="0" err="1">
                <a:solidFill>
                  <a:srgbClr val="000000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Behaviorist</a:t>
            </a:r>
            <a:r>
              <a:rPr lang="en-GB" sz="1200" b="0" i="1" dirty="0">
                <a:solidFill>
                  <a:srgbClr val="000000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200" b="0" i="1" dirty="0" err="1">
                <a:solidFill>
                  <a:srgbClr val="000000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Appraoch</a:t>
            </a:r>
            <a:r>
              <a:rPr lang="en-GB" sz="1200" b="0" i="1" dirty="0">
                <a:solidFill>
                  <a:srgbClr val="000000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.</a:t>
            </a:r>
            <a:r>
              <a:rPr lang="en-GB" sz="1200" b="0" i="0" dirty="0">
                <a:solidFill>
                  <a:srgbClr val="000000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. [online] Simplypsychology.org. Available at: </a:t>
            </a:r>
            <a:r>
              <a:rPr lang="en-GB" sz="1200" b="0" i="0" dirty="0">
                <a:solidFill>
                  <a:srgbClr val="000000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  <a:hlinkClick r:id="rId9"/>
              </a:rPr>
              <a:t>https://www.simplypsychology.org/behaviorism.html#:~:text=Skinner%20is%20regarded%20as%20the,less%20likely%20to%20be%20repeated</a:t>
            </a:r>
            <a:r>
              <a:rPr lang="en-GB" sz="1200" b="0" i="0" dirty="0">
                <a:solidFill>
                  <a:srgbClr val="000000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.  (Accessed 5 November 2020).</a:t>
            </a:r>
            <a:endParaRPr lang="en-GB" sz="12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221473009"/>
      </p:ext>
    </p:extLst>
  </p:cSld>
  <p:clrMapOvr>
    <a:masterClrMapping/>
  </p:clrMapOvr>
</p:sld>
</file>

<file path=ppt/theme/theme1.xml><?xml version="1.0" encoding="utf-8"?>
<a:theme xmlns:a="http://schemas.openxmlformats.org/drawingml/2006/main" name="Facet">
  <a:themeElements>
    <a:clrScheme name="Blue II">
      <a:dk1>
        <a:sysClr val="windowText" lastClr="000000"/>
      </a:dk1>
      <a:lt1>
        <a:sysClr val="window" lastClr="FFFFFF"/>
      </a:lt1>
      <a:dk2>
        <a:srgbClr val="335B74"/>
      </a:dk2>
      <a:lt2>
        <a:srgbClr val="DFE3E5"/>
      </a:lt2>
      <a:accent1>
        <a:srgbClr val="1CADE4"/>
      </a:accent1>
      <a:accent2>
        <a:srgbClr val="2683C6"/>
      </a:accent2>
      <a:accent3>
        <a:srgbClr val="27CED7"/>
      </a:accent3>
      <a:accent4>
        <a:srgbClr val="42BA97"/>
      </a:accent4>
      <a:accent5>
        <a:srgbClr val="3E8853"/>
      </a:accent5>
      <a:accent6>
        <a:srgbClr val="62A39F"/>
      </a:accent6>
      <a:hlink>
        <a:srgbClr val="6EAC1C"/>
      </a:hlink>
      <a:folHlink>
        <a:srgbClr val="B26B02"/>
      </a:folHlink>
    </a:clrScheme>
    <a:fontScheme name="Facet">
      <a:majorFont>
        <a:latin typeface="Trebuchet MS" panose="020B0603020202020204"/>
        <a:ea typeface=""/>
        <a:cs typeface=""/>
        <a:font script="Jpan" typeface="メイリオ"/>
        <a:font script="Hang" typeface="맑은 고딕"/>
        <a:font script="Hans" typeface="方正姚体"/>
        <a:font script="Hant" typeface="微軟正黑體"/>
        <a:font script="Arab" typeface="Tahoma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Trebuchet MS" panose="020B0603020202020204"/>
        <a:ea typeface=""/>
        <a:cs typeface=""/>
        <a:font script="Jpan" typeface="メイリオ"/>
        <a:font script="Hang" typeface="HY그래픽M"/>
        <a:font script="Hans" typeface="华文新魏"/>
        <a:font script="Hant" typeface="微軟正黑體"/>
        <a:font script="Arab" typeface="Tahoma"/>
        <a:font script="Hebr" typeface="Gisha"/>
        <a:font script="Thai" typeface="Iris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Facet">
      <a:fillStyleLst>
        <a:solidFill>
          <a:schemeClr val="phClr"/>
        </a:solidFill>
        <a:gradFill rotWithShape="1">
          <a:gsLst>
            <a:gs pos="0">
              <a:schemeClr val="phClr">
                <a:tint val="65000"/>
                <a:lumMod val="110000"/>
              </a:schemeClr>
            </a:gs>
            <a:gs pos="88000">
              <a:schemeClr val="phClr">
                <a:tint val="9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6000"/>
                <a:lumMod val="100000"/>
              </a:schemeClr>
            </a:gs>
            <a:gs pos="78000">
              <a:schemeClr val="phClr">
                <a:shade val="94000"/>
                <a:lumMod val="94000"/>
              </a:schemeClr>
            </a:gs>
          </a:gsLst>
          <a:lin ang="5400000" scaled="0"/>
        </a:gradFill>
      </a:fillStyleLst>
      <a:lnStyleLst>
        <a:ln w="12700" cap="rnd" cmpd="sng" algn="ctr">
          <a:solidFill>
            <a:schemeClr val="phClr"/>
          </a:solidFill>
          <a:prstDash val="solid"/>
        </a:ln>
        <a:ln w="19050" cap="rnd" cmpd="sng" algn="ctr">
          <a:solidFill>
            <a:schemeClr val="phClr"/>
          </a:solidFill>
          <a:prstDash val="solid"/>
        </a:ln>
        <a:ln w="25400" cap="rnd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38100" dist="254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50800" dist="381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l"/>
          </a:scene3d>
          <a:sp3d prstMaterial="plastic">
            <a:bevelT w="0" h="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0000"/>
                <a:lumMod val="104000"/>
              </a:schemeClr>
            </a:gs>
            <a:gs pos="94000">
              <a:schemeClr val="phClr">
                <a:shade val="96000"/>
                <a:lumMod val="82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0000"/>
                <a:lumMod val="110000"/>
              </a:schemeClr>
            </a:gs>
            <a:gs pos="100000">
              <a:schemeClr val="phClr">
                <a:shade val="94000"/>
                <a:lumMod val="96000"/>
              </a:schemeClr>
            </a:gs>
          </a:gsLst>
          <a:path path="circle">
            <a:fillToRect l="50000" t="50000" r="100000" b="100000"/>
          </a:path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Facet" id="{C0C680CD-088A-49FC-A102-D699147F32B2}" vid="{CFBC31BA-B70F-4F30-BCAA-4F3011E16C4D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357</TotalTime>
  <Words>744</Words>
  <Application>Microsoft Office PowerPoint</Application>
  <PresentationFormat>Widescreen</PresentationFormat>
  <Paragraphs>59</Paragraphs>
  <Slides>5</Slides>
  <Notes>1</Notes>
  <HiddenSlides>0</HiddenSlides>
  <MMClips>0</MMClips>
  <ScaleCrop>false</ScaleCrop>
  <HeadingPairs>
    <vt:vector size="6" baseType="variant">
      <vt:variant>
        <vt:lpstr>Fonts Used</vt:lpstr>
      </vt:variant>
      <vt:variant>
        <vt:i4>7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5</vt:i4>
      </vt:variant>
    </vt:vector>
  </HeadingPairs>
  <TitlesOfParts>
    <vt:vector size="13" baseType="lpstr">
      <vt:lpstr>Aharoni</vt:lpstr>
      <vt:lpstr>Arial</vt:lpstr>
      <vt:lpstr>Arial Black</vt:lpstr>
      <vt:lpstr>Calibri</vt:lpstr>
      <vt:lpstr>Open Sans</vt:lpstr>
      <vt:lpstr>Trebuchet MS</vt:lpstr>
      <vt:lpstr>Wingdings 3</vt:lpstr>
      <vt:lpstr>Facet</vt:lpstr>
      <vt:lpstr>PowerPoint Presentation</vt:lpstr>
      <vt:lpstr>PowerPoint Presentation</vt:lpstr>
      <vt:lpstr>PowerPoint Presentation</vt:lpstr>
      <vt:lpstr>PowerPoint Presentation</vt:lpstr>
      <vt:lpstr>References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Principles of Learning and Teaching</dc:title>
  <dc:creator>J Holohan (Bishop Vaughan School)</dc:creator>
  <cp:lastModifiedBy>J Holohan (Bishop Vaughan School)</cp:lastModifiedBy>
  <cp:revision>48</cp:revision>
  <dcterms:created xsi:type="dcterms:W3CDTF">2020-11-08T14:04:22Z</dcterms:created>
  <dcterms:modified xsi:type="dcterms:W3CDTF">2020-11-08T20:02:52Z</dcterms:modified>
</cp:coreProperties>
</file>