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8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63F33-DBFA-4BCD-8AC7-2C71F1138D34}" type="datetimeFigureOut">
              <a:rPr lang="en-GB" smtClean="0"/>
              <a:pPr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1D015-5F1A-4958-92ED-9E0D584A388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Literary Genres of the Bible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/>
                </a:solidFill>
              </a:rPr>
              <a:t>Hebrew Narrative</a:t>
            </a:r>
          </a:p>
          <a:p>
            <a:r>
              <a:rPr lang="en-GB" b="1" dirty="0" smtClean="0">
                <a:solidFill>
                  <a:schemeClr val="tx2"/>
                </a:solidFill>
              </a:rPr>
              <a:t>Hebrew Poetry</a:t>
            </a:r>
            <a:endParaRPr lang="en-GB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Hebrew Poetry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dirty="0" smtClean="0">
                <a:solidFill>
                  <a:schemeClr val="tx2"/>
                </a:solidFill>
              </a:rPr>
              <a:t>Robert Alter, </a:t>
            </a:r>
            <a:r>
              <a:rPr lang="en-GB" sz="2400" i="1" dirty="0" smtClean="0">
                <a:solidFill>
                  <a:schemeClr val="tx2"/>
                </a:solidFill>
              </a:rPr>
              <a:t>The Art of Biblical Poetry</a:t>
            </a:r>
          </a:p>
          <a:p>
            <a:pPr algn="l"/>
            <a:r>
              <a:rPr lang="en-GB" sz="2400" dirty="0" smtClean="0">
                <a:solidFill>
                  <a:schemeClr val="tx2"/>
                </a:solidFill>
              </a:rPr>
              <a:t>Jan </a:t>
            </a:r>
            <a:r>
              <a:rPr lang="en-GB" sz="2400" dirty="0" err="1" smtClean="0">
                <a:solidFill>
                  <a:schemeClr val="tx2"/>
                </a:solidFill>
              </a:rPr>
              <a:t>Fokkelmann</a:t>
            </a:r>
            <a:r>
              <a:rPr lang="en-GB" sz="2400" dirty="0" smtClean="0">
                <a:solidFill>
                  <a:schemeClr val="tx2"/>
                </a:solidFill>
              </a:rPr>
              <a:t>, </a:t>
            </a:r>
            <a:r>
              <a:rPr lang="en-GB" sz="2400" i="1" dirty="0" smtClean="0">
                <a:solidFill>
                  <a:schemeClr val="tx2"/>
                </a:solidFill>
              </a:rPr>
              <a:t>Reading Biblical Poetry</a:t>
            </a:r>
          </a:p>
          <a:p>
            <a:pPr algn="l"/>
            <a:r>
              <a:rPr lang="en-GB" sz="2400" dirty="0" smtClean="0">
                <a:solidFill>
                  <a:schemeClr val="tx2"/>
                </a:solidFill>
              </a:rPr>
              <a:t>J. Watson, ‘Hebrew Poetry’ in A.D.H. Mayes, </a:t>
            </a:r>
            <a:r>
              <a:rPr lang="en-GB" sz="2400" i="1" dirty="0" smtClean="0">
                <a:solidFill>
                  <a:schemeClr val="tx2"/>
                </a:solidFill>
              </a:rPr>
              <a:t>Text in Context </a:t>
            </a:r>
            <a:r>
              <a:rPr lang="en-GB" sz="2400" dirty="0" smtClean="0">
                <a:solidFill>
                  <a:srgbClr val="FF0000"/>
                </a:solidFill>
              </a:rPr>
              <a:t>[e-book] 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Poetic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tx2"/>
                </a:solidFill>
              </a:rPr>
              <a:t>Assonance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tx2"/>
                </a:solidFill>
              </a:rPr>
              <a:t>Alliteration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tx2"/>
                </a:solidFill>
              </a:rPr>
              <a:t>Metaphor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tx2"/>
                </a:solidFill>
              </a:rPr>
              <a:t>Simile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tx2"/>
                </a:solidFill>
              </a:rPr>
              <a:t>Personification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tx2"/>
                </a:solidFill>
              </a:rPr>
              <a:t>Play on words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Poetic Books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Wisdom Literature</a:t>
            </a:r>
          </a:p>
          <a:p>
            <a:r>
              <a:rPr lang="en-GB" dirty="0" smtClean="0"/>
              <a:t>Psalms</a:t>
            </a:r>
          </a:p>
          <a:p>
            <a:r>
              <a:rPr lang="en-GB" dirty="0" smtClean="0"/>
              <a:t>Song of Songs</a:t>
            </a:r>
          </a:p>
          <a:p>
            <a:r>
              <a:rPr lang="en-GB" dirty="0" smtClean="0"/>
              <a:t>Prophetic Literature (in parts)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0"/>
            <a:ext cx="5760640" cy="83671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1052736"/>
            <a:ext cx="6800800" cy="4032448"/>
          </a:xfrm>
        </p:spPr>
        <p:txBody>
          <a:bodyPr>
            <a:noAutofit/>
          </a:bodyPr>
          <a:lstStyle/>
          <a:p>
            <a:r>
              <a:rPr lang="en-GB" sz="2400" b="1" u="sng" dirty="0" smtClean="0">
                <a:solidFill>
                  <a:schemeClr val="tx1"/>
                </a:solidFill>
              </a:rPr>
              <a:t>Song of Songs</a:t>
            </a:r>
          </a:p>
          <a:p>
            <a:r>
              <a:rPr lang="en-GB" sz="2400" b="1" dirty="0" smtClean="0">
                <a:solidFill>
                  <a:schemeClr val="tx1"/>
                </a:solidFill>
              </a:rPr>
              <a:t>1: 2-4</a:t>
            </a:r>
          </a:p>
          <a:p>
            <a:r>
              <a:rPr lang="en-GB" sz="2400" b="1" dirty="0" smtClean="0">
                <a:solidFill>
                  <a:schemeClr val="tx1"/>
                </a:solidFill>
              </a:rPr>
              <a:t>2: 8-14</a:t>
            </a:r>
          </a:p>
          <a:p>
            <a:r>
              <a:rPr lang="en-GB" sz="2400" b="1" dirty="0" smtClean="0">
                <a:solidFill>
                  <a:schemeClr val="tx1"/>
                </a:solidFill>
              </a:rPr>
              <a:t>4</a:t>
            </a:r>
          </a:p>
          <a:p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 u="sng" dirty="0" err="1" smtClean="0">
                <a:solidFill>
                  <a:schemeClr val="tx1"/>
                </a:solidFill>
              </a:rPr>
              <a:t>Qoheleth</a:t>
            </a:r>
            <a:endParaRPr lang="en-GB" sz="2400" b="1" u="sng" dirty="0" smtClean="0">
              <a:solidFill>
                <a:schemeClr val="tx1"/>
              </a:solidFill>
            </a:endParaRPr>
          </a:p>
          <a:p>
            <a:r>
              <a:rPr lang="en-GB" sz="2400" b="1" dirty="0" smtClean="0">
                <a:solidFill>
                  <a:schemeClr val="tx1"/>
                </a:solidFill>
              </a:rPr>
              <a:t>3: 1-8</a:t>
            </a:r>
          </a:p>
          <a:p>
            <a:endParaRPr lang="en-GB" sz="2400" b="1" dirty="0" smtClean="0">
              <a:solidFill>
                <a:schemeClr val="tx1"/>
              </a:solidFill>
            </a:endParaRPr>
          </a:p>
          <a:p>
            <a:r>
              <a:rPr lang="en-GB" sz="2400" b="1" u="sng" dirty="0" smtClean="0">
                <a:solidFill>
                  <a:schemeClr val="tx1"/>
                </a:solidFill>
              </a:rPr>
              <a:t>Psalms</a:t>
            </a:r>
          </a:p>
          <a:p>
            <a:r>
              <a:rPr lang="en-GB" sz="2400" b="1" dirty="0" smtClean="0">
                <a:solidFill>
                  <a:schemeClr val="tx1"/>
                </a:solidFill>
              </a:rPr>
              <a:t>19</a:t>
            </a:r>
          </a:p>
          <a:p>
            <a:r>
              <a:rPr lang="en-GB" sz="2400" b="1" dirty="0" smtClean="0">
                <a:solidFill>
                  <a:schemeClr val="tx1"/>
                </a:solidFill>
              </a:rPr>
              <a:t>121</a:t>
            </a:r>
          </a:p>
          <a:p>
            <a:r>
              <a:rPr lang="en-GB" sz="2400" b="1" dirty="0" smtClean="0">
                <a:solidFill>
                  <a:schemeClr val="tx1"/>
                </a:solidFill>
              </a:rPr>
              <a:t>139</a:t>
            </a:r>
            <a:endParaRPr lang="en-GB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5123" name="Content Placeholder 3" descr="babylem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7088" y="404813"/>
            <a:ext cx="7612062" cy="5708650"/>
          </a:xfrm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556792"/>
            <a:ext cx="7571184" cy="4569371"/>
          </a:xfrm>
        </p:spPr>
        <p:txBody>
          <a:bodyPr/>
          <a:lstStyle/>
          <a:p>
            <a:pPr algn="ctr">
              <a:buNone/>
            </a:pPr>
            <a:r>
              <a:rPr lang="en-GB" b="1" u="sng" dirty="0" smtClean="0"/>
              <a:t>Isaiah texts</a:t>
            </a:r>
          </a:p>
          <a:p>
            <a:pPr algn="ctr">
              <a:buNone/>
            </a:pPr>
            <a:r>
              <a:rPr lang="en-GB" dirty="0" smtClean="0"/>
              <a:t>2: 2-4</a:t>
            </a:r>
          </a:p>
          <a:p>
            <a:pPr algn="ctr">
              <a:buNone/>
            </a:pPr>
            <a:r>
              <a:rPr lang="en-GB" dirty="0" smtClean="0"/>
              <a:t>5:1-4</a:t>
            </a:r>
          </a:p>
          <a:p>
            <a:pPr algn="ctr">
              <a:buNone/>
            </a:pPr>
            <a:r>
              <a:rPr lang="en-GB" dirty="0" smtClean="0"/>
              <a:t>9: 2-7</a:t>
            </a:r>
          </a:p>
          <a:p>
            <a:pPr algn="ctr">
              <a:buNone/>
            </a:pPr>
            <a:r>
              <a:rPr lang="en-GB" dirty="0" smtClean="0"/>
              <a:t>35</a:t>
            </a:r>
          </a:p>
          <a:p>
            <a:pPr algn="ctr">
              <a:buNone/>
            </a:pPr>
            <a:r>
              <a:rPr lang="en-GB" dirty="0" smtClean="0"/>
              <a:t>40 (esp. 27-31)</a:t>
            </a:r>
          </a:p>
          <a:p>
            <a:pPr algn="ctr">
              <a:buNone/>
            </a:pPr>
            <a:r>
              <a:rPr lang="en-GB" dirty="0" smtClean="0"/>
              <a:t>60:1-3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39752" y="836712"/>
            <a:ext cx="61926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First Isaiah: 1-39 (pre-exilic)</a:t>
            </a:r>
          </a:p>
          <a:p>
            <a:endParaRPr lang="en-GB" sz="3200" dirty="0" smtClean="0"/>
          </a:p>
          <a:p>
            <a:r>
              <a:rPr lang="en-GB" sz="3200" dirty="0" smtClean="0"/>
              <a:t>Second Isaiah: 40-55 (exilic)</a:t>
            </a:r>
          </a:p>
          <a:p>
            <a:endParaRPr lang="en-GB" sz="3200" dirty="0" smtClean="0"/>
          </a:p>
          <a:p>
            <a:r>
              <a:rPr lang="en-GB" sz="3200" dirty="0" smtClean="0"/>
              <a:t>Third Isaiah: 56-66 (post-exilic)</a:t>
            </a:r>
          </a:p>
          <a:p>
            <a:endParaRPr lang="en-GB" sz="3200" dirty="0" smtClean="0"/>
          </a:p>
          <a:p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124</Words>
  <Application>Microsoft Office PowerPoint</Application>
  <PresentationFormat>On-screen Show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Literary Genres of the Bible</vt:lpstr>
      <vt:lpstr>Hebrew Poetry</vt:lpstr>
      <vt:lpstr>Poetic Techniques</vt:lpstr>
      <vt:lpstr>Poetic Books</vt:lpstr>
      <vt:lpstr>Slide 5</vt:lpstr>
      <vt:lpstr>Slide 6</vt:lpstr>
      <vt:lpstr>Slide 7</vt:lpstr>
      <vt:lpstr>Slide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Literary Genres of the Bible</dc:title>
  <dc:creator>sa002</dc:creator>
  <cp:lastModifiedBy>sa002</cp:lastModifiedBy>
  <cp:revision>6</cp:revision>
  <dcterms:created xsi:type="dcterms:W3CDTF">2012-11-28T11:27:17Z</dcterms:created>
  <dcterms:modified xsi:type="dcterms:W3CDTF">2013-12-09T08:47:46Z</dcterms:modified>
</cp:coreProperties>
</file>