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sldIdLst>
    <p:sldId id="256" r:id="rId2"/>
    <p:sldId id="257" r:id="rId3"/>
    <p:sldId id="258" r:id="rId4"/>
    <p:sldId id="259" r:id="rId5"/>
    <p:sldId id="261" r:id="rId6"/>
    <p:sldId id="262" r:id="rId7"/>
    <p:sldId id="263" r:id="rId8"/>
    <p:sldId id="264" r:id="rId9"/>
    <p:sldId id="260"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viewProps" Target="view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presProps" Target="presProps.xml" /><Relationship Id="rId5" Type="http://schemas.openxmlformats.org/officeDocument/2006/relationships/slide" Target="slides/slide4.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ableStyles" Target="tableStyles.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dirty="0"/>
              <a:t>Click to edit Master title style</a:t>
            </a:r>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7" name="Date Placeholder 6"/>
          <p:cNvSpPr>
            <a:spLocks noGrp="1"/>
          </p:cNvSpPr>
          <p:nvPr>
            <p:ph type="dt" sz="half" idx="10"/>
          </p:nvPr>
        </p:nvSpPr>
        <p:spPr/>
        <p:txBody>
          <a:bodyPr/>
          <a:lstStyle/>
          <a:p>
            <a:fld id="{1160EA64-D806-43AC-9DF2-F8C432F32B4C}" type="datetimeFigureOut">
              <a:rPr lang="en-US" dirty="0"/>
              <a:t>3/22/2026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F070A7B3-6521-4DCA-87E5-044747A908C1}" type="datetimeFigureOut">
              <a:rPr lang="en-US" dirty="0"/>
              <a:t>3/22/2026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dirty="0"/>
              <a:t>Click to edit Master title style</a:t>
            </a:r>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3/22/2026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581912" y="2638044"/>
            <a:ext cx="4271771" cy="310198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338315" y="2638044"/>
            <a:ext cx="4270247" cy="310198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Date Placeholder 7"/>
          <p:cNvSpPr>
            <a:spLocks noGrp="1"/>
          </p:cNvSpPr>
          <p:nvPr>
            <p:ph type="dt" sz="half" idx="10"/>
          </p:nvPr>
        </p:nvSpPr>
        <p:spPr/>
        <p:txBody>
          <a:bodyPr/>
          <a:lstStyle/>
          <a:p>
            <a:fld id="{AB134690-1557-4C89-A502-4959FE7FAD70}" type="datetimeFigureOut">
              <a:rPr lang="en-US" dirty="0"/>
              <a:t>3/22/2026</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3/22/2026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dirty="0"/>
              <a:t>Click to edit Master title style</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E1037C31-9E7A-4F99-8774-A0E530DE1A42}" type="datetimeFigureOut">
              <a:rPr lang="en-US" dirty="0"/>
              <a:t>3/22/2026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3/22/2026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dirty="0"/>
              <a:t>Click to edit Master title style</a:t>
            </a:r>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3/22/2026</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dirty="0"/>
              <a:t>Click to edit Master title style</a:t>
            </a:r>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3/22/2026</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E9F9C37B-1D36-470B-8223-D6C91242EC14}" type="datetimeFigureOut">
              <a:rPr lang="en-US" dirty="0"/>
              <a:t>3/22/2026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67C6F52A-A82B-47A2-A83A-8C4C91F2D59F}" type="datetimeFigureOut">
              <a:rPr lang="en-US" dirty="0"/>
              <a:t>3/22/2026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dirty="0"/>
              <a:t>Click to edit Master title style</a:t>
            </a:r>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3/22/2026</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hyperlink" Target="https://www.buffalo.edu/cas/communication" TargetMode="Externa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055E2-89B7-8834-B0E5-E43B4B6FBC57}"/>
              </a:ext>
            </a:extLst>
          </p:cNvPr>
          <p:cNvSpPr>
            <a:spLocks noGrp="1"/>
          </p:cNvSpPr>
          <p:nvPr>
            <p:ph type="ctrTitle"/>
          </p:nvPr>
        </p:nvSpPr>
        <p:spPr/>
        <p:txBody>
          <a:bodyPr/>
          <a:lstStyle/>
          <a:p>
            <a:r>
              <a:rPr lang="en-US"/>
              <a:t>Why is communication important?</a:t>
            </a:r>
          </a:p>
        </p:txBody>
      </p:sp>
      <p:sp>
        <p:nvSpPr>
          <p:cNvPr id="3" name="Subtitle 2">
            <a:extLst>
              <a:ext uri="{FF2B5EF4-FFF2-40B4-BE49-F238E27FC236}">
                <a16:creationId xmlns:a16="http://schemas.microsoft.com/office/drawing/2014/main" id="{0CC2981F-7B67-D21E-3D42-D6E219DD2416}"/>
              </a:ext>
            </a:extLst>
          </p:cNvPr>
          <p:cNvSpPr>
            <a:spLocks noGrp="1"/>
          </p:cNvSpPr>
          <p:nvPr>
            <p:ph type="subTitle" idx="1"/>
          </p:nvPr>
        </p:nvSpPr>
        <p:spPr/>
        <p:txBody>
          <a:bodyPr>
            <a:normAutofit fontScale="70000" lnSpcReduction="20000"/>
          </a:bodyPr>
          <a:lstStyle/>
          <a:p>
            <a:r>
              <a:rPr lang="en-US"/>
              <a:t>Rumaysa masoud </a:t>
            </a:r>
          </a:p>
          <a:p>
            <a:r>
              <a:rPr lang="en-US"/>
              <a:t>2438040</a:t>
            </a:r>
          </a:p>
          <a:p>
            <a:r>
              <a:rPr lang="en-US"/>
              <a:t>Christopher mafuva</a:t>
            </a:r>
          </a:p>
          <a:p>
            <a:r>
              <a:rPr lang="en-US"/>
              <a:t>LCHS4009</a:t>
            </a:r>
          </a:p>
        </p:txBody>
      </p:sp>
    </p:spTree>
    <p:extLst>
      <p:ext uri="{BB962C8B-B14F-4D97-AF65-F5344CB8AC3E}">
        <p14:creationId xmlns:p14="http://schemas.microsoft.com/office/powerpoint/2010/main" val="9900702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96502A-8EC0-F008-9319-D7D752EFACD5}"/>
              </a:ext>
            </a:extLst>
          </p:cNvPr>
          <p:cNvSpPr>
            <a:spLocks noGrp="1"/>
          </p:cNvSpPr>
          <p:nvPr>
            <p:ph type="title"/>
          </p:nvPr>
        </p:nvSpPr>
        <p:spPr/>
        <p:txBody>
          <a:bodyPr/>
          <a:lstStyle/>
          <a:p>
            <a:r>
              <a:rPr lang="en-US"/>
              <a:t>What is communication?</a:t>
            </a:r>
          </a:p>
        </p:txBody>
      </p:sp>
      <p:sp>
        <p:nvSpPr>
          <p:cNvPr id="3" name="Content Placeholder 2">
            <a:extLst>
              <a:ext uri="{FF2B5EF4-FFF2-40B4-BE49-F238E27FC236}">
                <a16:creationId xmlns:a16="http://schemas.microsoft.com/office/drawing/2014/main" id="{EDF7A825-AC3A-749F-8DBD-80FDD4082F15}"/>
              </a:ext>
            </a:extLst>
          </p:cNvPr>
          <p:cNvSpPr>
            <a:spLocks noGrp="1"/>
          </p:cNvSpPr>
          <p:nvPr>
            <p:ph idx="1"/>
          </p:nvPr>
        </p:nvSpPr>
        <p:spPr/>
        <p:txBody>
          <a:bodyPr/>
          <a:lstStyle/>
          <a:p>
            <a:pPr marL="0" indent="0">
              <a:buNone/>
            </a:pPr>
            <a:r>
              <a:rPr lang="en-US"/>
              <a:t>According to the university at buffalo (2026) department of education. </a:t>
            </a:r>
            <a:r>
              <a:rPr lang="en-US">
                <a:hlinkClick r:id="rId2"/>
              </a:rPr>
              <a:t>https://www.buffalo.edu/cas/communication</a:t>
            </a:r>
            <a:r>
              <a:rPr lang="en-US"/>
              <a:t> </a:t>
            </a:r>
          </a:p>
          <a:p>
            <a:pPr marL="0" indent="0">
              <a:buNone/>
            </a:pPr>
            <a:r>
              <a:rPr lang="en-US"/>
              <a:t>Communication is the process of exchanging information, ideas, thoughts and emotions whether it’s through spoken words, written texts, facial expressions or digital media. It’s the foundation of how we connect, influence and make sense of the world around us</a:t>
            </a:r>
          </a:p>
        </p:txBody>
      </p:sp>
    </p:spTree>
    <p:extLst>
      <p:ext uri="{BB962C8B-B14F-4D97-AF65-F5344CB8AC3E}">
        <p14:creationId xmlns:p14="http://schemas.microsoft.com/office/powerpoint/2010/main" val="18409223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36E48-BCA5-37AD-D401-59EFF577C730}"/>
              </a:ext>
            </a:extLst>
          </p:cNvPr>
          <p:cNvSpPr>
            <a:spLocks noGrp="1"/>
          </p:cNvSpPr>
          <p:nvPr>
            <p:ph type="title"/>
          </p:nvPr>
        </p:nvSpPr>
        <p:spPr/>
        <p:txBody>
          <a:bodyPr/>
          <a:lstStyle/>
          <a:p>
            <a:r>
              <a:rPr lang="en-US"/>
              <a:t>Positives and negatives </a:t>
            </a:r>
          </a:p>
        </p:txBody>
      </p:sp>
      <p:sp>
        <p:nvSpPr>
          <p:cNvPr id="3" name="Content Placeholder 2">
            <a:extLst>
              <a:ext uri="{FF2B5EF4-FFF2-40B4-BE49-F238E27FC236}">
                <a16:creationId xmlns:a16="http://schemas.microsoft.com/office/drawing/2014/main" id="{82B60F5A-6229-0073-D4D5-C377910B86C3}"/>
              </a:ext>
            </a:extLst>
          </p:cNvPr>
          <p:cNvSpPr>
            <a:spLocks noGrp="1"/>
          </p:cNvSpPr>
          <p:nvPr>
            <p:ph idx="1"/>
          </p:nvPr>
        </p:nvSpPr>
        <p:spPr>
          <a:xfrm>
            <a:off x="2231136" y="2638044"/>
            <a:ext cx="3466143" cy="3599723"/>
          </a:xfrm>
        </p:spPr>
        <p:txBody>
          <a:bodyPr/>
          <a:lstStyle/>
          <a:p>
            <a:r>
              <a:rPr lang="en-US"/>
              <a:t>Strengthens relationships </a:t>
            </a:r>
          </a:p>
          <a:p>
            <a:r>
              <a:rPr lang="en-US"/>
              <a:t>Boosts confidence </a:t>
            </a:r>
          </a:p>
          <a:p>
            <a:r>
              <a:rPr lang="en-US"/>
              <a:t>Enhances professional growth</a:t>
            </a:r>
          </a:p>
          <a:p>
            <a:r>
              <a:rPr lang="en-US"/>
              <a:t>Improve physical and mental health </a:t>
            </a:r>
          </a:p>
        </p:txBody>
      </p:sp>
      <p:sp>
        <p:nvSpPr>
          <p:cNvPr id="5" name="Content Placeholder 2">
            <a:extLst>
              <a:ext uri="{FF2B5EF4-FFF2-40B4-BE49-F238E27FC236}">
                <a16:creationId xmlns:a16="http://schemas.microsoft.com/office/drawing/2014/main" id="{4F2E4798-36A6-4D96-7993-688AA6D62216}"/>
              </a:ext>
            </a:extLst>
          </p:cNvPr>
          <p:cNvSpPr>
            <a:spLocks noGrp="1"/>
          </p:cNvSpPr>
          <p:nvPr>
            <p:ph idx="1"/>
          </p:nvPr>
        </p:nvSpPr>
        <p:spPr>
          <a:xfrm>
            <a:off x="6282068" y="2638044"/>
            <a:ext cx="3466143" cy="3599723"/>
          </a:xfrm>
        </p:spPr>
        <p:txBody>
          <a:bodyPr/>
          <a:lstStyle/>
          <a:p>
            <a:r>
              <a:rPr lang="en-US"/>
              <a:t>Reduces productivity</a:t>
            </a:r>
          </a:p>
          <a:p>
            <a:r>
              <a:rPr lang="en-US"/>
              <a:t>Promotes social isolation </a:t>
            </a:r>
          </a:p>
          <a:p>
            <a:r>
              <a:rPr lang="en-US"/>
              <a:t>Creates misinterpretations and conflict</a:t>
            </a:r>
          </a:p>
          <a:p>
            <a:endParaRPr lang="en-US"/>
          </a:p>
        </p:txBody>
      </p:sp>
    </p:spTree>
    <p:extLst>
      <p:ext uri="{BB962C8B-B14F-4D97-AF65-F5344CB8AC3E}">
        <p14:creationId xmlns:p14="http://schemas.microsoft.com/office/powerpoint/2010/main" val="22511478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41539-1077-5F84-1F19-D960F44B883E}"/>
              </a:ext>
            </a:extLst>
          </p:cNvPr>
          <p:cNvSpPr>
            <a:spLocks noGrp="1"/>
          </p:cNvSpPr>
          <p:nvPr>
            <p:ph type="title"/>
          </p:nvPr>
        </p:nvSpPr>
        <p:spPr>
          <a:xfrm>
            <a:off x="2231136" y="256954"/>
            <a:ext cx="7729728" cy="1063256"/>
          </a:xfrm>
        </p:spPr>
        <p:txBody>
          <a:bodyPr>
            <a:normAutofit fontScale="90000"/>
          </a:bodyPr>
          <a:lstStyle/>
          <a:p>
            <a:r>
              <a:rPr lang="en-US"/>
              <a:t>Importance of communication in everyday life</a:t>
            </a:r>
          </a:p>
        </p:txBody>
      </p:sp>
      <p:sp>
        <p:nvSpPr>
          <p:cNvPr id="3" name="Content Placeholder 2">
            <a:extLst>
              <a:ext uri="{FF2B5EF4-FFF2-40B4-BE49-F238E27FC236}">
                <a16:creationId xmlns:a16="http://schemas.microsoft.com/office/drawing/2014/main" id="{20514D08-3946-5060-76AD-08094FD7E00E}"/>
              </a:ext>
            </a:extLst>
          </p:cNvPr>
          <p:cNvSpPr>
            <a:spLocks noGrp="1"/>
          </p:cNvSpPr>
          <p:nvPr>
            <p:ph idx="1"/>
          </p:nvPr>
        </p:nvSpPr>
        <p:spPr>
          <a:xfrm>
            <a:off x="1249395" y="2032980"/>
            <a:ext cx="2879581" cy="3224432"/>
          </a:xfrm>
        </p:spPr>
        <p:txBody>
          <a:bodyPr/>
          <a:lstStyle/>
          <a:p>
            <a:pPr marL="0" indent="0">
              <a:buNone/>
            </a:pPr>
            <a:r>
              <a:rPr lang="en-US"/>
              <a:t>School</a:t>
            </a:r>
          </a:p>
          <a:p>
            <a:r>
              <a:rPr lang="en-US"/>
              <a:t>Better understanding </a:t>
            </a:r>
          </a:p>
          <a:p>
            <a:r>
              <a:rPr lang="en-US"/>
              <a:t>Social interaction </a:t>
            </a:r>
          </a:p>
          <a:p>
            <a:r>
              <a:rPr lang="en-US"/>
              <a:t>Team work</a:t>
            </a:r>
          </a:p>
          <a:p>
            <a:r>
              <a:rPr lang="en-US"/>
              <a:t>Career growth</a:t>
            </a:r>
          </a:p>
          <a:p>
            <a:pPr marL="0" indent="0">
              <a:buNone/>
            </a:pPr>
            <a:endParaRPr lang="en-US"/>
          </a:p>
        </p:txBody>
      </p:sp>
      <p:sp>
        <p:nvSpPr>
          <p:cNvPr id="5" name="Content Placeholder 2">
            <a:extLst>
              <a:ext uri="{FF2B5EF4-FFF2-40B4-BE49-F238E27FC236}">
                <a16:creationId xmlns:a16="http://schemas.microsoft.com/office/drawing/2014/main" id="{A8DD8655-41D3-7E6C-A5B3-7477590BFDC7}"/>
              </a:ext>
            </a:extLst>
          </p:cNvPr>
          <p:cNvSpPr>
            <a:spLocks noGrp="1"/>
          </p:cNvSpPr>
          <p:nvPr>
            <p:ph idx="1"/>
          </p:nvPr>
        </p:nvSpPr>
        <p:spPr>
          <a:xfrm>
            <a:off x="5015092" y="2032980"/>
            <a:ext cx="2879581" cy="2367516"/>
          </a:xfrm>
        </p:spPr>
        <p:txBody>
          <a:bodyPr/>
          <a:lstStyle/>
          <a:p>
            <a:pPr marL="0" indent="0">
              <a:buNone/>
            </a:pPr>
            <a:r>
              <a:rPr lang="en-US"/>
              <a:t>Work</a:t>
            </a:r>
          </a:p>
          <a:p>
            <a:r>
              <a:rPr lang="en-US"/>
              <a:t>Increase productivity </a:t>
            </a:r>
          </a:p>
          <a:p>
            <a:r>
              <a:rPr lang="en-US"/>
              <a:t>Build trust</a:t>
            </a:r>
          </a:p>
          <a:p>
            <a:r>
              <a:rPr lang="en-US"/>
              <a:t>Enhance team morale</a:t>
            </a:r>
          </a:p>
          <a:p>
            <a:r>
              <a:rPr lang="en-US"/>
              <a:t>Impacting company’s success</a:t>
            </a:r>
          </a:p>
          <a:p>
            <a:pPr marL="0" indent="0">
              <a:buNone/>
            </a:pPr>
            <a:endParaRPr lang="en-US"/>
          </a:p>
        </p:txBody>
      </p:sp>
      <p:sp>
        <p:nvSpPr>
          <p:cNvPr id="7" name="Content Placeholder 2">
            <a:extLst>
              <a:ext uri="{FF2B5EF4-FFF2-40B4-BE49-F238E27FC236}">
                <a16:creationId xmlns:a16="http://schemas.microsoft.com/office/drawing/2014/main" id="{E96C98F1-743F-9EF8-86AA-3D3DB0D28EFC}"/>
              </a:ext>
            </a:extLst>
          </p:cNvPr>
          <p:cNvSpPr>
            <a:spLocks noGrp="1"/>
          </p:cNvSpPr>
          <p:nvPr>
            <p:ph idx="1"/>
          </p:nvPr>
        </p:nvSpPr>
        <p:spPr>
          <a:xfrm>
            <a:off x="8780789" y="1942214"/>
            <a:ext cx="2879581" cy="2367516"/>
          </a:xfrm>
        </p:spPr>
        <p:txBody>
          <a:bodyPr/>
          <a:lstStyle/>
          <a:p>
            <a:pPr marL="0" indent="0">
              <a:buNone/>
            </a:pPr>
            <a:r>
              <a:rPr lang="en-US"/>
              <a:t>Home</a:t>
            </a:r>
          </a:p>
          <a:p>
            <a:r>
              <a:rPr lang="en-US"/>
              <a:t>Emotional well-being </a:t>
            </a:r>
          </a:p>
          <a:p>
            <a:r>
              <a:rPr lang="en-US"/>
              <a:t>Conflict resolution </a:t>
            </a:r>
          </a:p>
          <a:p>
            <a:r>
              <a:rPr lang="en-US"/>
              <a:t>Setting expectations and values </a:t>
            </a:r>
          </a:p>
          <a:p>
            <a:r>
              <a:rPr lang="en-US"/>
              <a:t>Child development </a:t>
            </a:r>
          </a:p>
        </p:txBody>
      </p:sp>
    </p:spTree>
    <p:extLst>
      <p:ext uri="{BB962C8B-B14F-4D97-AF65-F5344CB8AC3E}">
        <p14:creationId xmlns:p14="http://schemas.microsoft.com/office/powerpoint/2010/main" val="136692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D6132-4368-09F0-EDB5-FBB4FA94631A}"/>
              </a:ext>
            </a:extLst>
          </p:cNvPr>
          <p:cNvSpPr>
            <a:spLocks noGrp="1"/>
          </p:cNvSpPr>
          <p:nvPr>
            <p:ph type="title"/>
          </p:nvPr>
        </p:nvSpPr>
        <p:spPr/>
        <p:txBody>
          <a:bodyPr/>
          <a:lstStyle/>
          <a:p>
            <a:r>
              <a:rPr lang="en-US"/>
              <a:t>How communication builds strong relationships </a:t>
            </a:r>
          </a:p>
        </p:txBody>
      </p:sp>
      <p:sp>
        <p:nvSpPr>
          <p:cNvPr id="3" name="Content Placeholder 2">
            <a:extLst>
              <a:ext uri="{FF2B5EF4-FFF2-40B4-BE49-F238E27FC236}">
                <a16:creationId xmlns:a16="http://schemas.microsoft.com/office/drawing/2014/main" id="{5E2DA9C8-B629-2EDE-5CC2-7B94479690E2}"/>
              </a:ext>
            </a:extLst>
          </p:cNvPr>
          <p:cNvSpPr>
            <a:spLocks noGrp="1"/>
          </p:cNvSpPr>
          <p:nvPr>
            <p:ph idx="1"/>
          </p:nvPr>
        </p:nvSpPr>
        <p:spPr>
          <a:xfrm>
            <a:off x="2231136" y="2312581"/>
            <a:ext cx="2996538" cy="2984422"/>
          </a:xfrm>
        </p:spPr>
        <p:txBody>
          <a:bodyPr/>
          <a:lstStyle/>
          <a:p>
            <a:r>
              <a:rPr lang="en-US"/>
              <a:t>Encourages honesty and openness</a:t>
            </a:r>
          </a:p>
          <a:p>
            <a:r>
              <a:rPr lang="en-US"/>
              <a:t>Builds trust between people</a:t>
            </a:r>
          </a:p>
          <a:p>
            <a:r>
              <a:rPr lang="en-US"/>
              <a:t>Helps resolve disagreements calmly </a:t>
            </a:r>
          </a:p>
          <a:p>
            <a:r>
              <a:rPr lang="en-US"/>
              <a:t>Strengthens emotional connections</a:t>
            </a:r>
          </a:p>
          <a:p>
            <a:endParaRPr lang="en-US"/>
          </a:p>
        </p:txBody>
      </p:sp>
      <p:sp>
        <p:nvSpPr>
          <p:cNvPr id="4" name="TextBox 3">
            <a:extLst>
              <a:ext uri="{FF2B5EF4-FFF2-40B4-BE49-F238E27FC236}">
                <a16:creationId xmlns:a16="http://schemas.microsoft.com/office/drawing/2014/main" id="{94971B0D-D1C7-2A17-6B0F-9DC51ED19D86}"/>
              </a:ext>
            </a:extLst>
          </p:cNvPr>
          <p:cNvSpPr txBox="1"/>
          <p:nvPr/>
        </p:nvSpPr>
        <p:spPr>
          <a:xfrm>
            <a:off x="5697279" y="2311026"/>
            <a:ext cx="2826488" cy="2862322"/>
          </a:xfrm>
          <a:prstGeom prst="rect">
            <a:avLst/>
          </a:prstGeom>
          <a:noFill/>
        </p:spPr>
        <p:txBody>
          <a:bodyPr wrap="square" rtlCol="0">
            <a:spAutoFit/>
          </a:bodyPr>
          <a:lstStyle/>
          <a:p>
            <a:pPr algn="l"/>
            <a:r>
              <a:rPr lang="en-US" dirty="0"/>
              <a:t>Communication is really important in relationships as it help people understand each other better. When we communicate clearly and calmly we build trust and avoid conflict.</a:t>
            </a:r>
          </a:p>
          <a:p>
            <a:pPr algn="l"/>
            <a:r>
              <a:rPr lang="en-US" dirty="0"/>
              <a:t>Overall good communication makes strong and healthy </a:t>
            </a:r>
            <a:r>
              <a:rPr lang="en-US" dirty="0" err="1"/>
              <a:t>rer</a:t>
            </a:r>
            <a:endParaRPr lang="en-US" dirty="0"/>
          </a:p>
        </p:txBody>
      </p:sp>
    </p:spTree>
    <p:extLst>
      <p:ext uri="{BB962C8B-B14F-4D97-AF65-F5344CB8AC3E}">
        <p14:creationId xmlns:p14="http://schemas.microsoft.com/office/powerpoint/2010/main" val="7326775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FCBDF9-3B7A-3106-2595-A1C3592E5C67}"/>
              </a:ext>
            </a:extLst>
          </p:cNvPr>
          <p:cNvSpPr>
            <a:spLocks noGrp="1"/>
          </p:cNvSpPr>
          <p:nvPr>
            <p:ph type="title"/>
          </p:nvPr>
        </p:nvSpPr>
        <p:spPr/>
        <p:txBody>
          <a:bodyPr/>
          <a:lstStyle/>
          <a:p>
            <a:r>
              <a:rPr lang="en-US"/>
              <a:t>Types of communication </a:t>
            </a:r>
          </a:p>
        </p:txBody>
      </p:sp>
      <p:sp>
        <p:nvSpPr>
          <p:cNvPr id="3" name="Content Placeholder 2">
            <a:extLst>
              <a:ext uri="{FF2B5EF4-FFF2-40B4-BE49-F238E27FC236}">
                <a16:creationId xmlns:a16="http://schemas.microsoft.com/office/drawing/2014/main" id="{4AE70298-CC04-E91F-3DA1-6436915FA00C}"/>
              </a:ext>
            </a:extLst>
          </p:cNvPr>
          <p:cNvSpPr>
            <a:spLocks noGrp="1"/>
          </p:cNvSpPr>
          <p:nvPr>
            <p:ph idx="1"/>
          </p:nvPr>
        </p:nvSpPr>
        <p:spPr>
          <a:xfrm>
            <a:off x="2231136" y="2507512"/>
            <a:ext cx="2801608" cy="3677093"/>
          </a:xfrm>
        </p:spPr>
        <p:txBody>
          <a:bodyPr/>
          <a:lstStyle/>
          <a:p>
            <a:r>
              <a:rPr lang="en-US" dirty="0"/>
              <a:t>Verbal – speaking and conversation </a:t>
            </a:r>
          </a:p>
          <a:p>
            <a:r>
              <a:rPr lang="en-US" dirty="0"/>
              <a:t>Non-verbal – body language, facial expressions and gestures </a:t>
            </a:r>
          </a:p>
          <a:p>
            <a:r>
              <a:rPr lang="en-US" dirty="0"/>
              <a:t>Written – texts, emails and letters</a:t>
            </a:r>
          </a:p>
          <a:p>
            <a:r>
              <a:rPr lang="en-US" dirty="0"/>
              <a:t>Visual – images, charts and videos</a:t>
            </a:r>
          </a:p>
        </p:txBody>
      </p:sp>
      <p:sp>
        <p:nvSpPr>
          <p:cNvPr id="4" name="TextBox 3">
            <a:extLst>
              <a:ext uri="{FF2B5EF4-FFF2-40B4-BE49-F238E27FC236}">
                <a16:creationId xmlns:a16="http://schemas.microsoft.com/office/drawing/2014/main" id="{D8C61D7A-EDC3-4D85-74CC-DF8B9B635C0E}"/>
              </a:ext>
            </a:extLst>
          </p:cNvPr>
          <p:cNvSpPr txBox="1"/>
          <p:nvPr/>
        </p:nvSpPr>
        <p:spPr>
          <a:xfrm>
            <a:off x="5181599" y="2507512"/>
            <a:ext cx="4361121" cy="2585323"/>
          </a:xfrm>
          <a:prstGeom prst="rect">
            <a:avLst/>
          </a:prstGeom>
          <a:noFill/>
        </p:spPr>
        <p:txBody>
          <a:bodyPr wrap="square" rtlCol="0">
            <a:spAutoFit/>
          </a:bodyPr>
          <a:lstStyle/>
          <a:p>
            <a:pPr algn="l"/>
            <a:r>
              <a:rPr lang="en-US" dirty="0"/>
              <a:t>There are different types of communication we use everyday. Verbal communication is when we speak to others. Non-verbal communication is when you speak through body language e.g. smiling. Written communication is communicating through text emails etc. . Visual communication uses images or videos to share information </a:t>
            </a:r>
          </a:p>
          <a:p>
            <a:pPr algn="l"/>
            <a:endParaRPr lang="en-US" dirty="0"/>
          </a:p>
        </p:txBody>
      </p:sp>
    </p:spTree>
    <p:extLst>
      <p:ext uri="{BB962C8B-B14F-4D97-AF65-F5344CB8AC3E}">
        <p14:creationId xmlns:p14="http://schemas.microsoft.com/office/powerpoint/2010/main" val="3192238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0E5DF-5603-C2DA-17E1-3D841082D693}"/>
              </a:ext>
            </a:extLst>
          </p:cNvPr>
          <p:cNvSpPr>
            <a:spLocks noGrp="1"/>
          </p:cNvSpPr>
          <p:nvPr>
            <p:ph type="title"/>
          </p:nvPr>
        </p:nvSpPr>
        <p:spPr/>
        <p:txBody>
          <a:bodyPr/>
          <a:lstStyle/>
          <a:p>
            <a:r>
              <a:rPr lang="en-US" dirty="0"/>
              <a:t>How to improve communication </a:t>
            </a:r>
          </a:p>
        </p:txBody>
      </p:sp>
      <p:sp>
        <p:nvSpPr>
          <p:cNvPr id="3" name="Content Placeholder 2">
            <a:extLst>
              <a:ext uri="{FF2B5EF4-FFF2-40B4-BE49-F238E27FC236}">
                <a16:creationId xmlns:a16="http://schemas.microsoft.com/office/drawing/2014/main" id="{21E34F16-63D4-DD35-DE84-B8909F76B1BB}"/>
              </a:ext>
            </a:extLst>
          </p:cNvPr>
          <p:cNvSpPr>
            <a:spLocks noGrp="1"/>
          </p:cNvSpPr>
          <p:nvPr>
            <p:ph idx="1"/>
          </p:nvPr>
        </p:nvSpPr>
        <p:spPr>
          <a:xfrm>
            <a:off x="2231136" y="2638044"/>
            <a:ext cx="7729728" cy="3883258"/>
          </a:xfrm>
        </p:spPr>
        <p:txBody>
          <a:bodyPr>
            <a:normAutofit/>
          </a:bodyPr>
          <a:lstStyle/>
          <a:p>
            <a:r>
              <a:rPr lang="en-US" dirty="0"/>
              <a:t>Listen like you mean it- fully focus on the person who is speaking, don’t interrupt them mid-conversation. Show that you’re interacting in the conversation with eye contact or nodding</a:t>
            </a:r>
          </a:p>
          <a:p>
            <a:r>
              <a:rPr lang="en-US" dirty="0"/>
              <a:t>Be clear and simple – use easy direct language, avoid overcomplicating or story or message, say exactly what you mean. Clarity beats cleverness Every time</a:t>
            </a:r>
          </a:p>
          <a:p>
            <a:r>
              <a:rPr lang="en-US" dirty="0"/>
              <a:t>Think before you speak! – pause for a minute think of a good response. Ask yourself will this be confusing or mean</a:t>
            </a:r>
          </a:p>
          <a:p>
            <a:r>
              <a:rPr lang="en-US" dirty="0"/>
              <a:t>Pay attention to body language – maintain eye contact use your tone and facial expressions correctly because sometimes actions speak louder than words</a:t>
            </a:r>
          </a:p>
          <a:p>
            <a:r>
              <a:rPr lang="en-US" dirty="0"/>
              <a:t>Ask questions, it shows interest and engagement in the conversation </a:t>
            </a:r>
          </a:p>
          <a:p>
            <a:endParaRPr lang="en-US" dirty="0"/>
          </a:p>
        </p:txBody>
      </p:sp>
    </p:spTree>
    <p:extLst>
      <p:ext uri="{BB962C8B-B14F-4D97-AF65-F5344CB8AC3E}">
        <p14:creationId xmlns:p14="http://schemas.microsoft.com/office/powerpoint/2010/main" val="12068789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FAEB8-46AF-AAB3-183C-704DADC751CF}"/>
              </a:ext>
            </a:extLst>
          </p:cNvPr>
          <p:cNvSpPr>
            <a:spLocks noGrp="1"/>
          </p:cNvSpPr>
          <p:nvPr>
            <p:ph type="title"/>
          </p:nvPr>
        </p:nvSpPr>
        <p:spPr/>
        <p:txBody>
          <a:bodyPr/>
          <a:lstStyle/>
          <a:p>
            <a:r>
              <a:rPr lang="en-US" dirty="0"/>
              <a:t>Conclusion </a:t>
            </a:r>
          </a:p>
        </p:txBody>
      </p:sp>
      <p:sp>
        <p:nvSpPr>
          <p:cNvPr id="3" name="Content Placeholder 2">
            <a:extLst>
              <a:ext uri="{FF2B5EF4-FFF2-40B4-BE49-F238E27FC236}">
                <a16:creationId xmlns:a16="http://schemas.microsoft.com/office/drawing/2014/main" id="{CD181ECE-D4AE-CD49-9124-01D605E10505}"/>
              </a:ext>
            </a:extLst>
          </p:cNvPr>
          <p:cNvSpPr>
            <a:spLocks noGrp="1"/>
          </p:cNvSpPr>
          <p:nvPr>
            <p:ph idx="1"/>
          </p:nvPr>
        </p:nvSpPr>
        <p:spPr/>
        <p:txBody>
          <a:bodyPr/>
          <a:lstStyle/>
          <a:p>
            <a:pPr marL="0" indent="0" algn="ctr">
              <a:buNone/>
            </a:pPr>
            <a:r>
              <a:rPr lang="en-US" sz="2400" dirty="0"/>
              <a:t>In conclusion communication is a very important part of life it helps understand others and be understood. It helps avoid conflict and misunderstanding whether that’s in school, work or at home. Strong communication can lead to success</a:t>
            </a:r>
            <a:r>
              <a:rPr lang="en-US" dirty="0"/>
              <a:t>.</a:t>
            </a:r>
          </a:p>
        </p:txBody>
      </p:sp>
    </p:spTree>
    <p:extLst>
      <p:ext uri="{BB962C8B-B14F-4D97-AF65-F5344CB8AC3E}">
        <p14:creationId xmlns:p14="http://schemas.microsoft.com/office/powerpoint/2010/main" val="24702854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BA4C2E-E91E-2AAD-87DA-86BD6806044F}"/>
              </a:ext>
            </a:extLst>
          </p:cNvPr>
          <p:cNvSpPr>
            <a:spLocks noGrp="1"/>
          </p:cNvSpPr>
          <p:nvPr>
            <p:ph type="title"/>
          </p:nvPr>
        </p:nvSpPr>
        <p:spPr>
          <a:xfrm>
            <a:off x="2231136" y="2577296"/>
            <a:ext cx="7729728" cy="2065587"/>
          </a:xfrm>
        </p:spPr>
        <p:txBody>
          <a:bodyPr/>
          <a:lstStyle/>
          <a:p>
            <a:r>
              <a:rPr lang="en-US" dirty="0"/>
              <a:t>Questions?</a:t>
            </a:r>
          </a:p>
        </p:txBody>
      </p:sp>
    </p:spTree>
    <p:extLst>
      <p:ext uri="{BB962C8B-B14F-4D97-AF65-F5344CB8AC3E}">
        <p14:creationId xmlns:p14="http://schemas.microsoft.com/office/powerpoint/2010/main" val="2626189995"/>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Parcel</vt:lpstr>
      <vt:lpstr>Why is communication important?</vt:lpstr>
      <vt:lpstr>What is communication?</vt:lpstr>
      <vt:lpstr>Positives and negatives </vt:lpstr>
      <vt:lpstr>Importance of communication in everyday life</vt:lpstr>
      <vt:lpstr>How communication builds strong relationships </vt:lpstr>
      <vt:lpstr>Types of communication </vt:lpstr>
      <vt:lpstr>How to improve communication </vt:lpstr>
      <vt:lpstr>Conclusion </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Why is communication important?</dc:title>
  <dc:creator>Rumaysa Mohammed Masoud (2438040)</dc:creator>
  <cp:lastModifiedBy>Rumaysa Mohammed Masoud (2438040)</cp:lastModifiedBy>
  <cp:revision>3</cp:revision>
  <dcterms:created xsi:type="dcterms:W3CDTF">2026-03-22T13:55:40Z</dcterms:created>
  <dcterms:modified xsi:type="dcterms:W3CDTF">2026-03-22T15:09:14Z</dcterms:modified>
</cp:coreProperties>
</file>