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65" r:id="rId5"/>
    <p:sldId id="287" r:id="rId6"/>
    <p:sldId id="288" r:id="rId7"/>
    <p:sldId id="289" r:id="rId8"/>
    <p:sldId id="290" r:id="rId9"/>
    <p:sldId id="291" r:id="rId10"/>
    <p:sldId id="292" r:id="rId11"/>
    <p:sldId id="293" r:id="rId12"/>
    <p:sldId id="29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62" d="100"/>
          <a:sy n="62" d="100"/>
        </p:scale>
        <p:origin x="83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0C2641-EFD2-4FBB-B1C8-19013C3CEAFC}" type="datetimeFigureOut">
              <a:rPr lang="en-GB" smtClean="0"/>
              <a:t>21/07/2020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5313FC-9187-46CE-A659-8B96102EBD16}" type="slidenum">
              <a:rPr lang="en-GB" smtClean="0"/>
              <a:t>‹#›</a:t>
            </a:fld>
            <a:endParaRPr lang="en-GB"/>
          </a:p>
        </p:txBody>
      </p:sp>
    </p:spTree>
    <p:extLst>
      <p:ext uri="{BB962C8B-B14F-4D97-AF65-F5344CB8AC3E}">
        <p14:creationId xmlns:p14="http://schemas.microsoft.com/office/powerpoint/2010/main" val="3637094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Ecological or ecological hotels are created for the sustainable operation of the tourism industry. It will build on your ability to maintain ecological status and be in tune with the short-term economic development and morale of your neighbourhood. In addition, it can solve the problems of modern people without endangering people in the future. In addition, you can move forward in the nearby economy, conserve resources, guarantee ecological conditions and establish a pleasant contact with nature (Wang, et al., 2018). As the convenience of accommodation is closely related to the development of the tourism sector and the standards for entertainment and recreation are becoming increasingly known, the increase in tourism demand will also stimulate the inn's demand for comfort. As the usual impression shows, hotels are places that offer extravagant comfort and management (</a:t>
            </a:r>
            <a:r>
              <a:rPr lang="en-GB" sz="1200" kern="1200" dirty="0" err="1">
                <a:solidFill>
                  <a:schemeClr val="tx1"/>
                </a:solidFill>
                <a:effectLst/>
                <a:latin typeface="+mn-lt"/>
                <a:ea typeface="+mn-ea"/>
                <a:cs typeface="+mn-cs"/>
              </a:rPr>
              <a:t>Zareian</a:t>
            </a:r>
            <a:r>
              <a:rPr lang="en-GB" sz="1200" kern="1200" dirty="0">
                <a:solidFill>
                  <a:schemeClr val="tx1"/>
                </a:solidFill>
                <a:effectLst/>
                <a:latin typeface="+mn-lt"/>
                <a:ea typeface="+mn-ea"/>
                <a:cs typeface="+mn-cs"/>
              </a:rPr>
              <a:t>, et al., 2019). </a:t>
            </a:r>
            <a:endParaRPr lang="en-GB" dirty="0">
              <a:effectLst/>
            </a:endParaRPr>
          </a:p>
          <a:p>
            <a:r>
              <a:rPr lang="en-GB" sz="1200" kern="1200" dirty="0">
                <a:solidFill>
                  <a:schemeClr val="tx1"/>
                </a:solidFill>
                <a:effectLst/>
                <a:latin typeface="+mn-lt"/>
                <a:ea typeface="+mn-ea"/>
                <a:cs typeface="+mn-cs"/>
              </a:rPr>
              <a:t>In both cases, the hostel management is currently concentrating on creating clean, ecological management and protecting common resources in accordance with global environmental awareness and environmental protection as well as the requirements of environmental management (Lee and Cheng, 2018). The idea of ​​environmentally friendly hotels appeared in the corporate culture and in earlier standards. Given the increasing consideration of environmental problems and the influence of the idea of ​​ecological hotels, hotels in every country are encouraged to implement environmental management measures and save vitality (Pham and </a:t>
            </a:r>
            <a:r>
              <a:rPr lang="en-GB" sz="1200" kern="1200" dirty="0" err="1">
                <a:solidFill>
                  <a:schemeClr val="tx1"/>
                </a:solidFill>
                <a:effectLst/>
                <a:latin typeface="+mn-lt"/>
                <a:ea typeface="+mn-ea"/>
                <a:cs typeface="+mn-cs"/>
              </a:rPr>
              <a:t>Tuckova</a:t>
            </a:r>
            <a:r>
              <a:rPr lang="en-GB" sz="1200" kern="1200" dirty="0">
                <a:solidFill>
                  <a:schemeClr val="tx1"/>
                </a:solidFill>
                <a:effectLst/>
                <a:latin typeface="+mn-lt"/>
                <a:ea typeface="+mn-ea"/>
                <a:cs typeface="+mn-cs"/>
              </a:rPr>
              <a:t>, 2018).</a:t>
            </a:r>
            <a:endParaRPr lang="en-GB" dirty="0">
              <a:effectLst/>
            </a:endParaRPr>
          </a:p>
          <a:p>
            <a:r>
              <a:rPr lang="en-GB" sz="1200" kern="1200" dirty="0">
                <a:solidFill>
                  <a:schemeClr val="tx1"/>
                </a:solidFill>
                <a:effectLst/>
                <a:latin typeface="+mn-lt"/>
                <a:ea typeface="+mn-ea"/>
                <a:cs typeface="+mn-cs"/>
              </a:rPr>
              <a:t>The basic idea of ​​ecological hotels is to provide adequate elements and management to solve the problems of society in general, to increase personal satisfaction, to gradually reduce the ecological effects on the earth during the life cycle and to reduce the consumption of resources (</a:t>
            </a:r>
            <a:r>
              <a:rPr lang="en-GB" sz="1200" kern="1200" dirty="0" err="1">
                <a:solidFill>
                  <a:schemeClr val="tx1"/>
                </a:solidFill>
                <a:effectLst/>
                <a:latin typeface="+mn-lt"/>
                <a:ea typeface="+mn-ea"/>
                <a:cs typeface="+mn-cs"/>
              </a:rPr>
              <a:t>Teare</a:t>
            </a:r>
            <a:r>
              <a:rPr lang="en-GB" sz="1200" kern="1200" dirty="0">
                <a:solidFill>
                  <a:schemeClr val="tx1"/>
                </a:solidFill>
                <a:effectLst/>
                <a:latin typeface="+mn-lt"/>
                <a:ea typeface="+mn-ea"/>
                <a:cs typeface="+mn-cs"/>
              </a:rPr>
              <a:t>, et al., 2016). In both cases, the rate of profitability is agreed with the Earth's accumulation limit. The Hotel Hotels Association (2010) irrevocably confirmed ecological activities and supported and developed the management of ecological taverns. Thanks to the proper management of regular resources, the idea of ​​ecological housing in the food industry can be applied (Woodside, 2020)</a:t>
            </a:r>
            <a:endParaRPr lang="en-GB" dirty="0"/>
          </a:p>
        </p:txBody>
      </p:sp>
      <p:sp>
        <p:nvSpPr>
          <p:cNvPr id="4" name="Slide Number Placeholder 3"/>
          <p:cNvSpPr>
            <a:spLocks noGrp="1"/>
          </p:cNvSpPr>
          <p:nvPr>
            <p:ph type="sldNum" sz="quarter" idx="5"/>
          </p:nvPr>
        </p:nvSpPr>
        <p:spPr/>
        <p:txBody>
          <a:bodyPr/>
          <a:lstStyle/>
          <a:p>
            <a:fld id="{B85313FC-9187-46CE-A659-8B96102EBD16}" type="slidenum">
              <a:rPr lang="en-GB" smtClean="0"/>
              <a:t>2</a:t>
            </a:fld>
            <a:endParaRPr lang="en-GB"/>
          </a:p>
        </p:txBody>
      </p:sp>
    </p:spTree>
    <p:extLst>
      <p:ext uri="{BB962C8B-B14F-4D97-AF65-F5344CB8AC3E}">
        <p14:creationId xmlns:p14="http://schemas.microsoft.com/office/powerpoint/2010/main" val="17792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Ecological or ecological hotels are created for the sustainable operation of the tourism industry. It will build on your ability to maintain ecological status and be in tune with the short-term economic development and morale of your neighbourhood. In addition, it can solve the problems of modern people without endangering people in the future. In addition, you can move forward in the nearby economy, conserve resources, guarantee ecological conditions and establish a pleasant contact with nature (Wang, et al., 2018). As the convenience of accommodation is closely related to the development of the tourism sector and the standards for entertainment and recreation are becoming increasingly known, the increase in tourism demand will also stimulate the inn's demand for comfort. As the usual impression shows, hotels are places that offer extravagant comfort and management (</a:t>
            </a:r>
            <a:r>
              <a:rPr lang="en-GB" sz="1200" kern="1200" dirty="0" err="1">
                <a:solidFill>
                  <a:schemeClr val="tx1"/>
                </a:solidFill>
                <a:effectLst/>
                <a:latin typeface="+mn-lt"/>
                <a:ea typeface="+mn-ea"/>
                <a:cs typeface="+mn-cs"/>
              </a:rPr>
              <a:t>Zareian</a:t>
            </a:r>
            <a:r>
              <a:rPr lang="en-GB" sz="1200" kern="1200" dirty="0">
                <a:solidFill>
                  <a:schemeClr val="tx1"/>
                </a:solidFill>
                <a:effectLst/>
                <a:latin typeface="+mn-lt"/>
                <a:ea typeface="+mn-ea"/>
                <a:cs typeface="+mn-cs"/>
              </a:rPr>
              <a:t>, et al., 2019). </a:t>
            </a:r>
            <a:endParaRPr lang="en-GB" dirty="0">
              <a:effectLst/>
            </a:endParaRPr>
          </a:p>
          <a:p>
            <a:r>
              <a:rPr lang="en-GB" sz="1200" kern="1200" dirty="0">
                <a:solidFill>
                  <a:schemeClr val="tx1"/>
                </a:solidFill>
                <a:effectLst/>
                <a:latin typeface="+mn-lt"/>
                <a:ea typeface="+mn-ea"/>
                <a:cs typeface="+mn-cs"/>
              </a:rPr>
              <a:t>In both cases, the hostel management is currently concentrating on creating clean, ecological management and protecting common resources in accordance with global environmental awareness and environmental protection as well as the requirements of environmental management (Lee and Cheng, 2018). The idea of ​​environmentally friendly hotels appeared in the corporate culture and in earlier standards. Given the increasing consideration of environmental problems and the influence of the idea of ​​ecological hotels, hotels in every country are encouraged to implement environmental management measures and save vitality (Pham and </a:t>
            </a:r>
            <a:r>
              <a:rPr lang="en-GB" sz="1200" kern="1200" dirty="0" err="1">
                <a:solidFill>
                  <a:schemeClr val="tx1"/>
                </a:solidFill>
                <a:effectLst/>
                <a:latin typeface="+mn-lt"/>
                <a:ea typeface="+mn-ea"/>
                <a:cs typeface="+mn-cs"/>
              </a:rPr>
              <a:t>Tuckova</a:t>
            </a:r>
            <a:r>
              <a:rPr lang="en-GB" sz="1200" kern="1200" dirty="0">
                <a:solidFill>
                  <a:schemeClr val="tx1"/>
                </a:solidFill>
                <a:effectLst/>
                <a:latin typeface="+mn-lt"/>
                <a:ea typeface="+mn-ea"/>
                <a:cs typeface="+mn-cs"/>
              </a:rPr>
              <a:t>, 2018).</a:t>
            </a:r>
            <a:endParaRPr lang="en-GB" dirty="0">
              <a:effectLst/>
            </a:endParaRPr>
          </a:p>
          <a:p>
            <a:r>
              <a:rPr lang="en-GB" sz="1200" kern="1200" dirty="0">
                <a:solidFill>
                  <a:schemeClr val="tx1"/>
                </a:solidFill>
                <a:effectLst/>
                <a:latin typeface="+mn-lt"/>
                <a:ea typeface="+mn-ea"/>
                <a:cs typeface="+mn-cs"/>
              </a:rPr>
              <a:t>The basic idea of ​​ecological hotels is to provide adequate elements and management to solve the problems of society in general, to increase personal satisfaction, to gradually reduce the ecological effects on the earth during the life cycle and to reduce the consumption of resources (</a:t>
            </a:r>
            <a:r>
              <a:rPr lang="en-GB" sz="1200" kern="1200" dirty="0" err="1">
                <a:solidFill>
                  <a:schemeClr val="tx1"/>
                </a:solidFill>
                <a:effectLst/>
                <a:latin typeface="+mn-lt"/>
                <a:ea typeface="+mn-ea"/>
                <a:cs typeface="+mn-cs"/>
              </a:rPr>
              <a:t>Teare</a:t>
            </a:r>
            <a:r>
              <a:rPr lang="en-GB" sz="1200" kern="1200" dirty="0">
                <a:solidFill>
                  <a:schemeClr val="tx1"/>
                </a:solidFill>
                <a:effectLst/>
                <a:latin typeface="+mn-lt"/>
                <a:ea typeface="+mn-ea"/>
                <a:cs typeface="+mn-cs"/>
              </a:rPr>
              <a:t>, et al., 2016). In both cases, the rate of profitability is agreed with the Earth's accumulation limit. The Hotel Hotels Association (2010) irrevocably confirmed ecological activities and supported and developed the management of ecological taverns. Thanks to the proper management of regular resources, the idea of ​​ecological housing in the food industry can be applied (Woodside, 2020).</a:t>
            </a:r>
            <a:endParaRPr lang="en-GB" dirty="0"/>
          </a:p>
        </p:txBody>
      </p:sp>
      <p:sp>
        <p:nvSpPr>
          <p:cNvPr id="4" name="Slide Number Placeholder 3"/>
          <p:cNvSpPr>
            <a:spLocks noGrp="1"/>
          </p:cNvSpPr>
          <p:nvPr>
            <p:ph type="sldNum" sz="quarter" idx="5"/>
          </p:nvPr>
        </p:nvSpPr>
        <p:spPr/>
        <p:txBody>
          <a:bodyPr/>
          <a:lstStyle/>
          <a:p>
            <a:fld id="{B85313FC-9187-46CE-A659-8B96102EBD16}" type="slidenum">
              <a:rPr lang="en-GB" smtClean="0"/>
              <a:t>3</a:t>
            </a:fld>
            <a:endParaRPr lang="en-GB"/>
          </a:p>
        </p:txBody>
      </p:sp>
    </p:spTree>
    <p:extLst>
      <p:ext uri="{BB962C8B-B14F-4D97-AF65-F5344CB8AC3E}">
        <p14:creationId xmlns:p14="http://schemas.microsoft.com/office/powerpoint/2010/main" val="3990919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Commitment to Environmental Practices</a:t>
            </a:r>
          </a:p>
          <a:p>
            <a:r>
              <a:rPr lang="en-GB" sz="1200" kern="1200" dirty="0">
                <a:solidFill>
                  <a:schemeClr val="tx1"/>
                </a:solidFill>
                <a:effectLst/>
                <a:latin typeface="+mn-lt"/>
                <a:ea typeface="+mn-ea"/>
                <a:cs typeface="+mn-cs"/>
              </a:rPr>
              <a:t>By planning environmental committees, developing strategies, action plans, manuals, forming ecological groups, observing the effects of environmental activities, passing on environmental practices to visitors, partners, employees, dealers, and the public (</a:t>
            </a:r>
            <a:r>
              <a:rPr lang="en-GB" sz="1200" kern="1200" dirty="0" err="1">
                <a:solidFill>
                  <a:schemeClr val="tx1"/>
                </a:solidFill>
                <a:effectLst/>
                <a:latin typeface="+mn-lt"/>
                <a:ea typeface="+mn-ea"/>
                <a:cs typeface="+mn-cs"/>
              </a:rPr>
              <a:t>Olya</a:t>
            </a:r>
            <a:r>
              <a:rPr lang="en-GB" sz="1200" kern="1200" dirty="0">
                <a:solidFill>
                  <a:schemeClr val="tx1"/>
                </a:solidFill>
                <a:effectLst/>
                <a:latin typeface="+mn-lt"/>
                <a:ea typeface="+mn-ea"/>
                <a:cs typeface="+mn-cs"/>
              </a:rPr>
              <a:t>, et al., 2019).</a:t>
            </a:r>
            <a:endParaRPr lang="en-GB" dirty="0">
              <a:effectLst/>
            </a:endParaRPr>
          </a:p>
        </p:txBody>
      </p:sp>
      <p:sp>
        <p:nvSpPr>
          <p:cNvPr id="4" name="Slide Number Placeholder 3"/>
          <p:cNvSpPr>
            <a:spLocks noGrp="1"/>
          </p:cNvSpPr>
          <p:nvPr>
            <p:ph type="sldNum" sz="quarter" idx="5"/>
          </p:nvPr>
        </p:nvSpPr>
        <p:spPr/>
        <p:txBody>
          <a:bodyPr/>
          <a:lstStyle/>
          <a:p>
            <a:fld id="{B85313FC-9187-46CE-A659-8B96102EBD16}" type="slidenum">
              <a:rPr lang="en-GB" smtClean="0"/>
              <a:t>4</a:t>
            </a:fld>
            <a:endParaRPr lang="en-GB"/>
          </a:p>
        </p:txBody>
      </p:sp>
    </p:spTree>
    <p:extLst>
      <p:ext uri="{BB962C8B-B14F-4D97-AF65-F5344CB8AC3E}">
        <p14:creationId xmlns:p14="http://schemas.microsoft.com/office/powerpoint/2010/main" val="638915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Energy Efficiency &amp; Conservation</a:t>
            </a:r>
          </a:p>
          <a:p>
            <a:r>
              <a:rPr lang="en-GB" sz="1200" kern="1200" dirty="0">
                <a:solidFill>
                  <a:schemeClr val="tx1"/>
                </a:solidFill>
                <a:effectLst/>
                <a:latin typeface="+mn-lt"/>
                <a:ea typeface="+mn-ea"/>
                <a:cs typeface="+mn-cs"/>
              </a:rPr>
              <a:t>The introduction of environmental sensors, the use of types of vitality productivity devices, the use of replacement vitality sources, the appropriate maintenance of HVAC, structures, structures, and effective vitality development projects (Cabral, et al., 2020).</a:t>
            </a:r>
            <a:endParaRPr lang="en-GB" dirty="0">
              <a:effectLst/>
            </a:endParaRPr>
          </a:p>
        </p:txBody>
      </p:sp>
      <p:sp>
        <p:nvSpPr>
          <p:cNvPr id="4" name="Slide Number Placeholder 3"/>
          <p:cNvSpPr>
            <a:spLocks noGrp="1"/>
          </p:cNvSpPr>
          <p:nvPr>
            <p:ph type="sldNum" sz="quarter" idx="5"/>
          </p:nvPr>
        </p:nvSpPr>
        <p:spPr/>
        <p:txBody>
          <a:bodyPr/>
          <a:lstStyle/>
          <a:p>
            <a:fld id="{B85313FC-9187-46CE-A659-8B96102EBD16}" type="slidenum">
              <a:rPr lang="en-GB" smtClean="0"/>
              <a:t>5</a:t>
            </a:fld>
            <a:endParaRPr lang="en-GB"/>
          </a:p>
        </p:txBody>
      </p:sp>
    </p:spTree>
    <p:extLst>
      <p:ext uri="{BB962C8B-B14F-4D97-AF65-F5344CB8AC3E}">
        <p14:creationId xmlns:p14="http://schemas.microsoft.com/office/powerpoint/2010/main" val="1519854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Lighting</a:t>
            </a:r>
          </a:p>
          <a:p>
            <a:r>
              <a:rPr lang="en-GB" sz="1200" kern="1200" dirty="0">
                <a:solidFill>
                  <a:schemeClr val="tx1"/>
                </a:solidFill>
                <a:effectLst/>
                <a:latin typeface="+mn-lt"/>
                <a:ea typeface="+mn-ea"/>
                <a:cs typeface="+mn-cs"/>
              </a:rPr>
              <a:t>The introduction of programmable sensors, the use of expansion cards, corrections for ordinary lights, the use of adjustable controls, the use of compact fluorescent lamps and other effective vital lights (Tang and Lam, 2017).</a:t>
            </a:r>
            <a:endParaRPr lang="en-GB" dirty="0">
              <a:effectLst/>
            </a:endParaRPr>
          </a:p>
          <a:p>
            <a:r>
              <a:rPr lang="en-GB" sz="1200" kern="1200" dirty="0">
                <a:solidFill>
                  <a:schemeClr val="tx1"/>
                </a:solidFill>
                <a:effectLst/>
                <a:latin typeface="+mn-lt"/>
                <a:ea typeface="+mn-ea"/>
                <a:cs typeface="+mn-cs"/>
              </a:rPr>
              <a:t> </a:t>
            </a:r>
            <a:endParaRPr lang="en-GB" dirty="0">
              <a:effectLst/>
            </a:endParaRPr>
          </a:p>
          <a:p>
            <a:r>
              <a:rPr lang="en-GB" sz="1200" b="1" kern="1200" dirty="0">
                <a:solidFill>
                  <a:schemeClr val="tx1"/>
                </a:solidFill>
                <a:effectLst/>
                <a:latin typeface="+mn-lt"/>
                <a:ea typeface="+mn-ea"/>
                <a:cs typeface="+mn-cs"/>
              </a:rPr>
              <a:t>Landscape</a:t>
            </a:r>
          </a:p>
          <a:p>
            <a:r>
              <a:rPr lang="en-GB" sz="1200" kern="1200" dirty="0">
                <a:solidFill>
                  <a:schemeClr val="tx1"/>
                </a:solidFill>
                <a:effectLst/>
                <a:latin typeface="+mn-lt"/>
                <a:ea typeface="+mn-ea"/>
                <a:cs typeface="+mn-cs"/>
              </a:rPr>
              <a:t>Structures of water systems for irrigation, reused water, strategies for drip systems, use of drought-resistant plants, collection of open plants, use of natural fertilizers (Han, et al., 2019).</a:t>
            </a:r>
            <a:endParaRPr lang="en-GB" dirty="0">
              <a:effectLst/>
            </a:endParaRPr>
          </a:p>
        </p:txBody>
      </p:sp>
      <p:sp>
        <p:nvSpPr>
          <p:cNvPr id="4" name="Slide Number Placeholder 3"/>
          <p:cNvSpPr>
            <a:spLocks noGrp="1"/>
          </p:cNvSpPr>
          <p:nvPr>
            <p:ph type="sldNum" sz="quarter" idx="5"/>
          </p:nvPr>
        </p:nvSpPr>
        <p:spPr/>
        <p:txBody>
          <a:bodyPr/>
          <a:lstStyle/>
          <a:p>
            <a:fld id="{B85313FC-9187-46CE-A659-8B96102EBD16}" type="slidenum">
              <a:rPr lang="en-GB" smtClean="0"/>
              <a:t>6</a:t>
            </a:fld>
            <a:endParaRPr lang="en-GB"/>
          </a:p>
        </p:txBody>
      </p:sp>
    </p:spTree>
    <p:extLst>
      <p:ext uri="{BB962C8B-B14F-4D97-AF65-F5344CB8AC3E}">
        <p14:creationId xmlns:p14="http://schemas.microsoft.com/office/powerpoint/2010/main" val="327227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Managing Hazardous &amp; Toxic Substances</a:t>
            </a:r>
          </a:p>
          <a:p>
            <a:r>
              <a:rPr lang="en-GB" sz="1200" kern="1200" dirty="0">
                <a:solidFill>
                  <a:schemeClr val="tx1"/>
                </a:solidFill>
                <a:effectLst/>
                <a:latin typeface="+mn-lt"/>
                <a:ea typeface="+mn-ea"/>
                <a:cs typeface="+mn-cs"/>
              </a:rPr>
              <a:t>Appropriate storage methods and instructions, use of less toxic items, clothing with almost zero phosphate, use of batteries (Teng, et al., 2018).</a:t>
            </a:r>
          </a:p>
          <a:p>
            <a:r>
              <a:rPr lang="en-GB" sz="1200" b="1" kern="1200" dirty="0">
                <a:solidFill>
                  <a:schemeClr val="tx1"/>
                </a:solidFill>
                <a:effectLst/>
                <a:latin typeface="+mn-lt"/>
                <a:ea typeface="+mn-ea"/>
                <a:cs typeface="+mn-cs"/>
              </a:rPr>
              <a:t>Pest Management</a:t>
            </a:r>
          </a:p>
          <a:p>
            <a:r>
              <a:rPr lang="en-GB" sz="1200" kern="1200" dirty="0">
                <a:solidFill>
                  <a:schemeClr val="tx1"/>
                </a:solidFill>
                <a:effectLst/>
                <a:latin typeface="+mn-lt"/>
                <a:ea typeface="+mn-ea"/>
                <a:cs typeface="+mn-cs"/>
              </a:rPr>
              <a:t>Implementation of an environmentally friendly program for coordinated disease management, the use of natural insect repellents, the use of traps and obstacles and the care of solid and destructive synthetic substances (Wang, et al., 2018).</a:t>
            </a:r>
            <a:endParaRPr lang="en-GB" dirty="0">
              <a:effectLst/>
            </a:endParaRPr>
          </a:p>
        </p:txBody>
      </p:sp>
      <p:sp>
        <p:nvSpPr>
          <p:cNvPr id="4" name="Slide Number Placeholder 3"/>
          <p:cNvSpPr>
            <a:spLocks noGrp="1"/>
          </p:cNvSpPr>
          <p:nvPr>
            <p:ph type="sldNum" sz="quarter" idx="5"/>
          </p:nvPr>
        </p:nvSpPr>
        <p:spPr/>
        <p:txBody>
          <a:bodyPr/>
          <a:lstStyle/>
          <a:p>
            <a:fld id="{B85313FC-9187-46CE-A659-8B96102EBD16}" type="slidenum">
              <a:rPr lang="en-GB" smtClean="0"/>
              <a:t>7</a:t>
            </a:fld>
            <a:endParaRPr lang="en-GB"/>
          </a:p>
        </p:txBody>
      </p:sp>
    </p:spTree>
    <p:extLst>
      <p:ext uri="{BB962C8B-B14F-4D97-AF65-F5344CB8AC3E}">
        <p14:creationId xmlns:p14="http://schemas.microsoft.com/office/powerpoint/2010/main" val="1988344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Hotels do important work and force open travel. In some countries, however, the hotel industry is exposed to an increasing amount of heavy waste and abuse of vitality and water. On this basis, this study aimed to analyse the problems associated with the ecological practices of hotels in these two creative countries. It has become necessary for hotels to mitigate their negative impact on nature. Regarding the availability of strategies for environmental management, the review found that the hotels that participated most in the surveys did not use methods of environmental management but updated some environmental activities.</a:t>
            </a:r>
            <a:endParaRPr lang="en-GB" dirty="0">
              <a:effectLst/>
            </a:endParaRPr>
          </a:p>
        </p:txBody>
      </p:sp>
      <p:sp>
        <p:nvSpPr>
          <p:cNvPr id="4" name="Slide Number Placeholder 3"/>
          <p:cNvSpPr>
            <a:spLocks noGrp="1"/>
          </p:cNvSpPr>
          <p:nvPr>
            <p:ph type="sldNum" sz="quarter" idx="5"/>
          </p:nvPr>
        </p:nvSpPr>
        <p:spPr/>
        <p:txBody>
          <a:bodyPr/>
          <a:lstStyle/>
          <a:p>
            <a:fld id="{B85313FC-9187-46CE-A659-8B96102EBD16}" type="slidenum">
              <a:rPr lang="en-GB" smtClean="0"/>
              <a:t>8</a:t>
            </a:fld>
            <a:endParaRPr lang="en-GB"/>
          </a:p>
        </p:txBody>
      </p:sp>
    </p:spTree>
    <p:extLst>
      <p:ext uri="{BB962C8B-B14F-4D97-AF65-F5344CB8AC3E}">
        <p14:creationId xmlns:p14="http://schemas.microsoft.com/office/powerpoint/2010/main" val="4237872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Cabral, C. and </a:t>
            </a:r>
            <a:r>
              <a:rPr lang="en-GB" sz="1200" kern="1200" dirty="0" err="1">
                <a:solidFill>
                  <a:schemeClr val="tx1"/>
                </a:solidFill>
                <a:effectLst/>
                <a:latin typeface="+mn-lt"/>
                <a:ea typeface="+mn-ea"/>
                <a:cs typeface="+mn-cs"/>
              </a:rPr>
              <a:t>Jabbour</a:t>
            </a:r>
            <a:r>
              <a:rPr lang="en-GB" sz="1200" kern="1200" dirty="0">
                <a:solidFill>
                  <a:schemeClr val="tx1"/>
                </a:solidFill>
                <a:effectLst/>
                <a:latin typeface="+mn-lt"/>
                <a:ea typeface="+mn-ea"/>
                <a:cs typeface="+mn-cs"/>
              </a:rPr>
              <a:t>, C.J.C., 2020. Understanding the human side of green hospitality management. </a:t>
            </a:r>
            <a:r>
              <a:rPr lang="en-GB" i="1" dirty="0">
                <a:effectLst/>
              </a:rPr>
              <a:t>International Journal of Hospitality Management</a:t>
            </a:r>
            <a:r>
              <a:rPr lang="en-GB" dirty="0">
                <a:effectLst/>
              </a:rPr>
              <a:t>, </a:t>
            </a:r>
            <a:r>
              <a:rPr lang="en-GB" i="1" dirty="0">
                <a:effectLst/>
              </a:rPr>
              <a:t>88</a:t>
            </a:r>
            <a:r>
              <a:rPr lang="en-GB" dirty="0">
                <a:effectLst/>
              </a:rPr>
              <a:t>, p.102389.</a:t>
            </a:r>
          </a:p>
          <a:p>
            <a:r>
              <a:rPr lang="en-GB" sz="1200" kern="1200" dirty="0">
                <a:solidFill>
                  <a:schemeClr val="tx1"/>
                </a:solidFill>
                <a:effectLst/>
                <a:latin typeface="+mn-lt"/>
                <a:ea typeface="+mn-ea"/>
                <a:cs typeface="+mn-cs"/>
              </a:rPr>
              <a:t>Han, H., Moon, H. and Hyun, S.S., 2019. Uncovering the determinants of pro-environmental consumption for green hotels and green restaurants. </a:t>
            </a:r>
            <a:r>
              <a:rPr lang="en-GB" i="1" dirty="0">
                <a:effectLst/>
              </a:rPr>
              <a:t>International Journal of Contemporary Hospitality Management</a:t>
            </a:r>
            <a:r>
              <a:rPr lang="en-GB" dirty="0">
                <a:effectLst/>
              </a:rPr>
              <a:t>.</a:t>
            </a:r>
          </a:p>
          <a:p>
            <a:r>
              <a:rPr lang="en-GB" sz="1200" kern="1200" dirty="0">
                <a:solidFill>
                  <a:schemeClr val="tx1"/>
                </a:solidFill>
                <a:effectLst/>
                <a:latin typeface="+mn-lt"/>
                <a:ea typeface="+mn-ea"/>
                <a:cs typeface="+mn-cs"/>
              </a:rPr>
              <a:t>Lee, W.H. and Cheng, C.C., 2018. Less is more: A new insight for measuring service quality of green hotels. </a:t>
            </a:r>
            <a:r>
              <a:rPr lang="en-GB" i="1" dirty="0">
                <a:effectLst/>
              </a:rPr>
              <a:t>International Journal of Hospitality Management</a:t>
            </a:r>
            <a:r>
              <a:rPr lang="en-GB" dirty="0">
                <a:effectLst/>
              </a:rPr>
              <a:t>, </a:t>
            </a:r>
            <a:r>
              <a:rPr lang="en-GB" i="1" dirty="0">
                <a:effectLst/>
              </a:rPr>
              <a:t>68</a:t>
            </a:r>
            <a:r>
              <a:rPr lang="en-GB" dirty="0">
                <a:effectLst/>
              </a:rPr>
              <a:t>, pp.32-40.</a:t>
            </a:r>
          </a:p>
          <a:p>
            <a:r>
              <a:rPr lang="en-GB" sz="1200" kern="1200" dirty="0" err="1">
                <a:solidFill>
                  <a:schemeClr val="tx1"/>
                </a:solidFill>
                <a:effectLst/>
                <a:latin typeface="+mn-lt"/>
                <a:ea typeface="+mn-ea"/>
                <a:cs typeface="+mn-cs"/>
              </a:rPr>
              <a:t>Olya</a:t>
            </a:r>
            <a:r>
              <a:rPr lang="en-GB" sz="1200" kern="1200" dirty="0">
                <a:solidFill>
                  <a:schemeClr val="tx1"/>
                </a:solidFill>
                <a:effectLst/>
                <a:latin typeface="+mn-lt"/>
                <a:ea typeface="+mn-ea"/>
                <a:cs typeface="+mn-cs"/>
              </a:rPr>
              <a:t>, H.G., Bagheri, P. and </a:t>
            </a:r>
            <a:r>
              <a:rPr lang="en-GB" sz="1200" kern="1200" dirty="0" err="1">
                <a:solidFill>
                  <a:schemeClr val="tx1"/>
                </a:solidFill>
                <a:effectLst/>
                <a:latin typeface="+mn-lt"/>
                <a:ea typeface="+mn-ea"/>
                <a:cs typeface="+mn-cs"/>
              </a:rPr>
              <a:t>Tümer</a:t>
            </a:r>
            <a:r>
              <a:rPr lang="en-GB" sz="1200" kern="1200" dirty="0">
                <a:solidFill>
                  <a:schemeClr val="tx1"/>
                </a:solidFill>
                <a:effectLst/>
                <a:latin typeface="+mn-lt"/>
                <a:ea typeface="+mn-ea"/>
                <a:cs typeface="+mn-cs"/>
              </a:rPr>
              <a:t>, M., 2019. Decoding behavioural responses of green hotel guests. </a:t>
            </a:r>
            <a:r>
              <a:rPr lang="en-GB" i="1" dirty="0">
                <a:effectLst/>
              </a:rPr>
              <a:t>International Journal of Contemporary Hospitality Management</a:t>
            </a:r>
            <a:r>
              <a:rPr lang="en-GB" dirty="0">
                <a:effectLst/>
              </a:rPr>
              <a:t>.</a:t>
            </a:r>
          </a:p>
          <a:p>
            <a:r>
              <a:rPr lang="en-GB" sz="1200" kern="1200" dirty="0">
                <a:solidFill>
                  <a:schemeClr val="tx1"/>
                </a:solidFill>
                <a:effectLst/>
                <a:latin typeface="+mn-lt"/>
                <a:ea typeface="+mn-ea"/>
                <a:cs typeface="+mn-cs"/>
              </a:rPr>
              <a:t>Pham, N.T. and </a:t>
            </a:r>
            <a:r>
              <a:rPr lang="en-GB" sz="1200" kern="1200" dirty="0" err="1">
                <a:solidFill>
                  <a:schemeClr val="tx1"/>
                </a:solidFill>
                <a:effectLst/>
                <a:latin typeface="+mn-lt"/>
                <a:ea typeface="+mn-ea"/>
                <a:cs typeface="+mn-cs"/>
              </a:rPr>
              <a:t>Tuckova</a:t>
            </a:r>
            <a:r>
              <a:rPr lang="en-GB" sz="1200" kern="1200" dirty="0">
                <a:solidFill>
                  <a:schemeClr val="tx1"/>
                </a:solidFill>
                <a:effectLst/>
                <a:latin typeface="+mn-lt"/>
                <a:ea typeface="+mn-ea"/>
                <a:cs typeface="+mn-cs"/>
              </a:rPr>
              <a:t>, Z., 2018, March. Green human resource management practices in the hospitality sector. In </a:t>
            </a:r>
            <a:r>
              <a:rPr lang="en-GB" i="1" dirty="0">
                <a:effectLst/>
              </a:rPr>
              <a:t>International Conference on Tourism Research</a:t>
            </a:r>
            <a:r>
              <a:rPr lang="en-GB" dirty="0">
                <a:effectLst/>
              </a:rPr>
              <a:t> (pp. 219-X). Academic Conferences International Limited.</a:t>
            </a:r>
          </a:p>
          <a:p>
            <a:r>
              <a:rPr lang="en-GB" sz="1200" kern="1200" dirty="0">
                <a:solidFill>
                  <a:schemeClr val="tx1"/>
                </a:solidFill>
                <a:effectLst/>
                <a:latin typeface="+mn-lt"/>
                <a:ea typeface="+mn-ea"/>
                <a:cs typeface="+mn-cs"/>
              </a:rPr>
              <a:t>Tang, C.M.F. and Lam, D., 2017. The role of extraversion and agreeableness traits on Gen Y’s attitudes and willingness to pay for green hotels. </a:t>
            </a:r>
            <a:r>
              <a:rPr lang="en-GB" i="1" dirty="0">
                <a:effectLst/>
              </a:rPr>
              <a:t>International Journal of Contemporary Hospitality Management</a:t>
            </a:r>
            <a:r>
              <a:rPr lang="en-GB" dirty="0">
                <a:effectLst/>
              </a:rPr>
              <a:t>.</a:t>
            </a:r>
          </a:p>
          <a:p>
            <a:r>
              <a:rPr lang="en-GB" sz="1200" kern="1200" dirty="0" err="1">
                <a:solidFill>
                  <a:schemeClr val="tx1"/>
                </a:solidFill>
                <a:effectLst/>
                <a:latin typeface="+mn-lt"/>
                <a:ea typeface="+mn-ea"/>
                <a:cs typeface="+mn-cs"/>
              </a:rPr>
              <a:t>Teare</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Séraphin</a:t>
            </a:r>
            <a:r>
              <a:rPr lang="en-GB" sz="1200" kern="1200" dirty="0">
                <a:solidFill>
                  <a:schemeClr val="tx1"/>
                </a:solidFill>
                <a:effectLst/>
                <a:latin typeface="+mn-lt"/>
                <a:ea typeface="+mn-ea"/>
                <a:cs typeface="+mn-cs"/>
              </a:rPr>
              <a:t>, H. and </a:t>
            </a:r>
            <a:r>
              <a:rPr lang="en-GB" sz="1200" kern="1200" dirty="0" err="1">
                <a:solidFill>
                  <a:schemeClr val="tx1"/>
                </a:solidFill>
                <a:effectLst/>
                <a:latin typeface="+mn-lt"/>
                <a:ea typeface="+mn-ea"/>
                <a:cs typeface="+mn-cs"/>
              </a:rPr>
              <a:t>Gowreesunkar</a:t>
            </a:r>
            <a:r>
              <a:rPr lang="en-GB" sz="1200" kern="1200" dirty="0">
                <a:solidFill>
                  <a:schemeClr val="tx1"/>
                </a:solidFill>
                <a:effectLst/>
                <a:latin typeface="+mn-lt"/>
                <a:ea typeface="+mn-ea"/>
                <a:cs typeface="+mn-cs"/>
              </a:rPr>
              <a:t>, V.G., 2016. Worldwide Hospitality and Tourism Themes.</a:t>
            </a:r>
            <a:endParaRPr lang="en-GB" dirty="0">
              <a:effectLst/>
            </a:endParaRPr>
          </a:p>
          <a:p>
            <a:r>
              <a:rPr lang="en-GB" sz="1200" kern="1200" dirty="0">
                <a:solidFill>
                  <a:schemeClr val="tx1"/>
                </a:solidFill>
                <a:effectLst/>
                <a:latin typeface="+mn-lt"/>
                <a:ea typeface="+mn-ea"/>
                <a:cs typeface="+mn-cs"/>
              </a:rPr>
              <a:t>Teng, C.C., Lu, A.C.C. and Huang, T.T., 2018. Drivers of consumers’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intention toward green hotels. </a:t>
            </a:r>
            <a:r>
              <a:rPr lang="en-GB" i="1" dirty="0">
                <a:effectLst/>
              </a:rPr>
              <a:t>International Journal of Contemporary Hospitality Management</a:t>
            </a:r>
            <a:r>
              <a:rPr lang="en-GB" dirty="0">
                <a:effectLst/>
              </a:rPr>
              <a:t>.</a:t>
            </a:r>
          </a:p>
          <a:p>
            <a:r>
              <a:rPr lang="en-GB" sz="1200" kern="1200" dirty="0">
                <a:solidFill>
                  <a:schemeClr val="tx1"/>
                </a:solidFill>
                <a:effectLst/>
                <a:latin typeface="+mn-lt"/>
                <a:ea typeface="+mn-ea"/>
                <a:cs typeface="+mn-cs"/>
              </a:rPr>
              <a:t>Wang, J., Wang, S., Wang, Y., Li, J. and Zhao, D., 2018. Extending the theory of planned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to understand consumers’ intentions to visit green hotels in the Chinese context. </a:t>
            </a:r>
            <a:r>
              <a:rPr lang="en-GB" i="1" dirty="0">
                <a:effectLst/>
              </a:rPr>
              <a:t>International Journal of Contemporary Hospitality Management</a:t>
            </a:r>
            <a:r>
              <a:rPr lang="en-GB" dirty="0">
                <a:effectLst/>
              </a:rPr>
              <a:t>.</a:t>
            </a:r>
          </a:p>
          <a:p>
            <a:r>
              <a:rPr lang="en-GB" sz="1200" kern="1200" dirty="0">
                <a:solidFill>
                  <a:schemeClr val="tx1"/>
                </a:solidFill>
                <a:effectLst/>
                <a:latin typeface="+mn-lt"/>
                <a:ea typeface="+mn-ea"/>
                <a:cs typeface="+mn-cs"/>
              </a:rPr>
              <a:t>Woodside, A.G., 2020. Interventions as experiments: Connecting the dots in forecasting and overcoming pandemics, global warming, corruption, civil rights violations, misogyny, income inequality, and guns. </a:t>
            </a:r>
            <a:r>
              <a:rPr lang="en-GB" i="1" dirty="0">
                <a:effectLst/>
              </a:rPr>
              <a:t>Journal of Business Research</a:t>
            </a:r>
            <a:r>
              <a:rPr lang="en-GB" dirty="0">
                <a:effectLst/>
              </a:rPr>
              <a:t>, </a:t>
            </a:r>
            <a:r>
              <a:rPr lang="en-GB" i="1" dirty="0">
                <a:effectLst/>
              </a:rPr>
              <a:t>117</a:t>
            </a:r>
            <a:r>
              <a:rPr lang="en-GB" dirty="0">
                <a:effectLst/>
              </a:rPr>
              <a:t>, pp.212-218.</a:t>
            </a:r>
          </a:p>
          <a:p>
            <a:r>
              <a:rPr lang="en-GB" sz="1200" kern="1200" dirty="0" err="1">
                <a:solidFill>
                  <a:schemeClr val="tx1"/>
                </a:solidFill>
                <a:effectLst/>
                <a:latin typeface="+mn-lt"/>
                <a:ea typeface="+mn-ea"/>
                <a:cs typeface="+mn-cs"/>
              </a:rPr>
              <a:t>Zareian</a:t>
            </a:r>
            <a:r>
              <a:rPr lang="en-GB" sz="1200" kern="1200" dirty="0">
                <a:solidFill>
                  <a:schemeClr val="tx1"/>
                </a:solidFill>
                <a:effectLst/>
                <a:latin typeface="+mn-lt"/>
                <a:ea typeface="+mn-ea"/>
                <a:cs typeface="+mn-cs"/>
              </a:rPr>
              <a:t>, M.J., </a:t>
            </a:r>
            <a:r>
              <a:rPr lang="en-GB" sz="1200" kern="1200" dirty="0" err="1">
                <a:solidFill>
                  <a:schemeClr val="tx1"/>
                </a:solidFill>
                <a:effectLst/>
                <a:latin typeface="+mn-lt"/>
                <a:ea typeface="+mn-ea"/>
                <a:cs typeface="+mn-cs"/>
              </a:rPr>
              <a:t>Eslamian</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Ostad</a:t>
            </a:r>
            <a:r>
              <a:rPr lang="en-GB" sz="1200" kern="1200" dirty="0">
                <a:solidFill>
                  <a:schemeClr val="tx1"/>
                </a:solidFill>
                <a:effectLst/>
                <a:latin typeface="+mn-lt"/>
                <a:ea typeface="+mn-ea"/>
                <a:cs typeface="+mn-cs"/>
              </a:rPr>
              <a:t>-Ali-Askari, K., 2019. Global Warming and Sustainable Development: Restrictions in the Face of Climate Change in </a:t>
            </a:r>
            <a:r>
              <a:rPr lang="en-GB" sz="1200" kern="1200" dirty="0" err="1">
                <a:solidFill>
                  <a:schemeClr val="tx1"/>
                </a:solidFill>
                <a:effectLst/>
                <a:latin typeface="+mn-lt"/>
                <a:ea typeface="+mn-ea"/>
                <a:cs typeface="+mn-cs"/>
              </a:rPr>
              <a:t>Zayandeh-Rud</a:t>
            </a:r>
            <a:r>
              <a:rPr lang="en-GB" sz="1200" kern="1200" dirty="0">
                <a:solidFill>
                  <a:schemeClr val="tx1"/>
                </a:solidFill>
                <a:effectLst/>
                <a:latin typeface="+mn-lt"/>
                <a:ea typeface="+mn-ea"/>
                <a:cs typeface="+mn-cs"/>
              </a:rPr>
              <a:t> River Basin, Iran. </a:t>
            </a:r>
            <a:r>
              <a:rPr lang="en-GB" i="1" dirty="0" err="1">
                <a:effectLst/>
              </a:rPr>
              <a:t>Encyclopedia</a:t>
            </a:r>
            <a:r>
              <a:rPr lang="en-GB" i="1" dirty="0">
                <a:effectLst/>
              </a:rPr>
              <a:t> of Sustainability in Higher Education</a:t>
            </a:r>
            <a:r>
              <a:rPr lang="en-GB" dirty="0">
                <a:effectLst/>
              </a:rPr>
              <a:t>, pp.778-790.</a:t>
            </a:r>
          </a:p>
        </p:txBody>
      </p:sp>
      <p:sp>
        <p:nvSpPr>
          <p:cNvPr id="4" name="Slide Number Placeholder 3"/>
          <p:cNvSpPr>
            <a:spLocks noGrp="1"/>
          </p:cNvSpPr>
          <p:nvPr>
            <p:ph type="sldNum" sz="quarter" idx="5"/>
          </p:nvPr>
        </p:nvSpPr>
        <p:spPr/>
        <p:txBody>
          <a:bodyPr/>
          <a:lstStyle/>
          <a:p>
            <a:fld id="{B85313FC-9187-46CE-A659-8B96102EBD16}" type="slidenum">
              <a:rPr lang="en-GB" smtClean="0"/>
              <a:t>9</a:t>
            </a:fld>
            <a:endParaRPr lang="en-GB"/>
          </a:p>
        </p:txBody>
      </p:sp>
    </p:spTree>
    <p:extLst>
      <p:ext uri="{BB962C8B-B14F-4D97-AF65-F5344CB8AC3E}">
        <p14:creationId xmlns:p14="http://schemas.microsoft.com/office/powerpoint/2010/main" val="1004205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7/21/2020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527306"/>
            <a:ext cx="3214307" cy="2901694"/>
          </a:xfrm>
        </p:spPr>
        <p:txBody>
          <a:bodyPr anchor="b">
            <a:normAutofit/>
          </a:bodyPr>
          <a:lstStyle/>
          <a:p>
            <a:pPr algn="ctr"/>
            <a:r>
              <a:rPr lang="en-US" sz="3600" b="1" dirty="0">
                <a:solidFill>
                  <a:schemeClr val="tx1"/>
                </a:solidFill>
              </a:rPr>
              <a:t>Hospitality Management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lnSpc>
                <a:spcPct val="100000"/>
              </a:lnSpc>
            </a:pPr>
            <a:r>
              <a:rPr lang="en-US" sz="1600" dirty="0"/>
              <a:t>Establishment of eco-friendly Hotels</a:t>
            </a:r>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338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F7501A-7502-48BA-A663-489F7675F7E3}"/>
              </a:ext>
            </a:extLst>
          </p:cNvPr>
          <p:cNvSpPr>
            <a:spLocks noGrp="1"/>
          </p:cNvSpPr>
          <p:nvPr>
            <p:ph type="title"/>
          </p:nvPr>
        </p:nvSpPr>
        <p:spPr>
          <a:xfrm>
            <a:off x="1097280" y="286603"/>
            <a:ext cx="10058400" cy="1450757"/>
          </a:xfrm>
        </p:spPr>
        <p:txBody>
          <a:bodyPr anchor="ctr">
            <a:normAutofit/>
          </a:bodyPr>
          <a:lstStyle/>
          <a:p>
            <a:r>
              <a:rPr lang="en-GB" b="1" i="1">
                <a:solidFill>
                  <a:srgbClr val="FFFFFF"/>
                </a:solidFill>
              </a:rPr>
              <a:t>Development of Green Hotels</a:t>
            </a:r>
            <a:br>
              <a:rPr lang="en-GB" b="1" i="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1990557A-A911-49D7-BAD0-3FE46EB8D74A}"/>
              </a:ext>
            </a:extLst>
          </p:cNvPr>
          <p:cNvSpPr>
            <a:spLocks noGrp="1"/>
          </p:cNvSpPr>
          <p:nvPr>
            <p:ph idx="1"/>
          </p:nvPr>
        </p:nvSpPr>
        <p:spPr>
          <a:xfrm>
            <a:off x="1096963" y="1905000"/>
            <a:ext cx="10058400" cy="4495800"/>
          </a:xfrm>
        </p:spPr>
        <p:txBody>
          <a:bodyPr>
            <a:normAutofit lnSpcReduction="10000"/>
          </a:bodyPr>
          <a:lstStyle/>
          <a:p>
            <a:pPr>
              <a:lnSpc>
                <a:spcPct val="100000"/>
              </a:lnSpc>
              <a:buFont typeface="Arial" panose="020B0604020202020204" pitchFamily="34" charset="0"/>
              <a:buChar char="•"/>
            </a:pPr>
            <a:r>
              <a:rPr lang="en-GB" sz="1600" dirty="0"/>
              <a:t>Ecological or ecological hotels are created for the sustainable operation of the tourism industry. </a:t>
            </a:r>
          </a:p>
          <a:p>
            <a:pPr>
              <a:lnSpc>
                <a:spcPct val="100000"/>
              </a:lnSpc>
              <a:buFont typeface="Arial" panose="020B0604020202020204" pitchFamily="34" charset="0"/>
              <a:buChar char="•"/>
            </a:pPr>
            <a:r>
              <a:rPr lang="en-GB" sz="1600" dirty="0"/>
              <a:t>It will build on your ability to maintain ecological status and be in tune with the short-term economic development and morale of your neighbourhood. In addition, it can solve the problems of modern people without endangering people in the future. </a:t>
            </a:r>
          </a:p>
          <a:p>
            <a:pPr>
              <a:lnSpc>
                <a:spcPct val="100000"/>
              </a:lnSpc>
              <a:buFont typeface="Arial" panose="020B0604020202020204" pitchFamily="34" charset="0"/>
              <a:buChar char="•"/>
            </a:pPr>
            <a:r>
              <a:rPr lang="en-GB" sz="1600" dirty="0"/>
              <a:t>In addition, you can move forward in the nearby economy, conserve resources, guarantee ecological conditions and establish a pleasant contact with nature (Wang, et al., 2018). </a:t>
            </a:r>
          </a:p>
          <a:p>
            <a:pPr>
              <a:lnSpc>
                <a:spcPct val="100000"/>
              </a:lnSpc>
              <a:buFont typeface="Arial" panose="020B0604020202020204" pitchFamily="34" charset="0"/>
              <a:buChar char="•"/>
            </a:pPr>
            <a:r>
              <a:rPr lang="en-GB" sz="1600" dirty="0"/>
              <a:t>As the convenience of accommodation is closely related to the development of the tourism sector and the standards for entertainment and recreation are becoming increasingly known, the increase in tourism demand will also stimulate the inn's demand for comfort. </a:t>
            </a:r>
          </a:p>
          <a:p>
            <a:pPr>
              <a:lnSpc>
                <a:spcPct val="100000"/>
              </a:lnSpc>
              <a:buFont typeface="Arial" panose="020B0604020202020204" pitchFamily="34" charset="0"/>
              <a:buChar char="•"/>
            </a:pPr>
            <a:r>
              <a:rPr lang="en-GB" sz="1600" dirty="0"/>
              <a:t>As the usual impression shows, hotels are places that offer extravagant comfort and management (</a:t>
            </a:r>
            <a:r>
              <a:rPr lang="en-GB" sz="1600" dirty="0" err="1"/>
              <a:t>Zareian</a:t>
            </a:r>
            <a:r>
              <a:rPr lang="en-GB" sz="1600" dirty="0"/>
              <a:t>, et al., 2019). </a:t>
            </a:r>
          </a:p>
          <a:p>
            <a:pPr>
              <a:lnSpc>
                <a:spcPct val="100000"/>
              </a:lnSpc>
            </a:pPr>
            <a:r>
              <a:rPr lang="en-GB" sz="1600" dirty="0"/>
              <a:t>In both cases, the hostel management is currently concentrating on creating clean, ecological management and protecting common resources in accordance with global environmental awareness and environmental protection as well as the requirements of environmental management (Lee and Cheng, 2018). </a:t>
            </a:r>
          </a:p>
          <a:p>
            <a:pPr>
              <a:lnSpc>
                <a:spcPct val="100000"/>
              </a:lnSpc>
            </a:pPr>
            <a:r>
              <a:rPr lang="en-GB" sz="1600" dirty="0"/>
              <a:t>The idea of ​​environmentally friendly hotels appeared in the corporate culture and in earlier standards</a:t>
            </a: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3213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3ED9E-A51C-46B9-841C-7081ABAD4A02}"/>
              </a:ext>
            </a:extLst>
          </p:cNvPr>
          <p:cNvSpPr>
            <a:spLocks noGrp="1"/>
          </p:cNvSpPr>
          <p:nvPr>
            <p:ph type="title"/>
          </p:nvPr>
        </p:nvSpPr>
        <p:spPr>
          <a:xfrm>
            <a:off x="1097280" y="286603"/>
            <a:ext cx="10058400" cy="1450757"/>
          </a:xfrm>
        </p:spPr>
        <p:txBody>
          <a:bodyPr>
            <a:normAutofit/>
          </a:bodyPr>
          <a:lstStyle/>
          <a:p>
            <a:r>
              <a:rPr lang="en-GB" b="1" i="1"/>
              <a:t>Development of Green Hotels</a:t>
            </a:r>
            <a:endParaRPr lang="en-GB"/>
          </a:p>
        </p:txBody>
      </p:sp>
      <p:cxnSp>
        <p:nvCxnSpPr>
          <p:cNvPr id="19" name="Straight Connector 18">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A115E9-EDB2-4863-9342-AAE46BC04429}"/>
              </a:ext>
            </a:extLst>
          </p:cNvPr>
          <p:cNvSpPr>
            <a:spLocks noGrp="1"/>
          </p:cNvSpPr>
          <p:nvPr>
            <p:ph idx="1"/>
          </p:nvPr>
        </p:nvSpPr>
        <p:spPr>
          <a:xfrm>
            <a:off x="1097280" y="2108201"/>
            <a:ext cx="5575367" cy="4292598"/>
          </a:xfrm>
        </p:spPr>
        <p:txBody>
          <a:bodyPr>
            <a:normAutofit fontScale="92500"/>
          </a:bodyPr>
          <a:lstStyle/>
          <a:p>
            <a:pPr>
              <a:lnSpc>
                <a:spcPct val="100000"/>
              </a:lnSpc>
              <a:buFont typeface="Arial" panose="020B0604020202020204" pitchFamily="34" charset="0"/>
              <a:buChar char="•"/>
            </a:pPr>
            <a:r>
              <a:rPr lang="en-GB" sz="1600" dirty="0"/>
              <a:t>Given the increasing consideration of environmental problems and the influence of the idea of ​​ecological hotels, hotels in every country are encouraged to implement environmental management measures and save vitality (Pham and </a:t>
            </a:r>
            <a:r>
              <a:rPr lang="en-GB" sz="1600" dirty="0" err="1"/>
              <a:t>Tuckova</a:t>
            </a:r>
            <a:r>
              <a:rPr lang="en-GB" sz="1600" dirty="0"/>
              <a:t>, 2018).</a:t>
            </a:r>
          </a:p>
          <a:p>
            <a:pPr>
              <a:lnSpc>
                <a:spcPct val="100000"/>
              </a:lnSpc>
              <a:buFont typeface="Arial" panose="020B0604020202020204" pitchFamily="34" charset="0"/>
              <a:buChar char="•"/>
            </a:pPr>
            <a:r>
              <a:rPr lang="en-GB" sz="1600" dirty="0"/>
              <a:t>The basic idea of ​​ecological hotels is to provide adequate elements and management to solve the problems of society in general, to increase personal satisfaction, to gradually reduce the ecological effects on the earth during the life cycle and to reduce the consumption of resources (</a:t>
            </a:r>
            <a:r>
              <a:rPr lang="en-GB" sz="1600" dirty="0" err="1"/>
              <a:t>Teare</a:t>
            </a:r>
            <a:r>
              <a:rPr lang="en-GB" sz="1600" dirty="0"/>
              <a:t>, et al., 2016). </a:t>
            </a:r>
          </a:p>
          <a:p>
            <a:pPr>
              <a:lnSpc>
                <a:spcPct val="100000"/>
              </a:lnSpc>
              <a:buFont typeface="Arial" panose="020B0604020202020204" pitchFamily="34" charset="0"/>
              <a:buChar char="•"/>
            </a:pPr>
            <a:r>
              <a:rPr lang="en-GB" sz="1600" dirty="0"/>
              <a:t>In both cases, the rate of profitability is agreed with the Earth's accumulation limit. The Hotel Hotels Association (2010) irrevocably confirmed ecological activities and supported and developed the management of ecological taverns. </a:t>
            </a:r>
          </a:p>
          <a:p>
            <a:pPr>
              <a:lnSpc>
                <a:spcPct val="100000"/>
              </a:lnSpc>
              <a:buFont typeface="Arial" panose="020B0604020202020204" pitchFamily="34" charset="0"/>
              <a:buChar char="•"/>
            </a:pPr>
            <a:r>
              <a:rPr lang="en-GB" sz="1600" dirty="0"/>
              <a:t>Thanks to the proper management of regular resources, the idea of ​​ecological housing in the food industry can be applied (Woodside, 2020).</a:t>
            </a:r>
          </a:p>
        </p:txBody>
      </p:sp>
      <p:pic>
        <p:nvPicPr>
          <p:cNvPr id="4" name="Picture 3">
            <a:extLst>
              <a:ext uri="{FF2B5EF4-FFF2-40B4-BE49-F238E27FC236}">
                <a16:creationId xmlns:a16="http://schemas.microsoft.com/office/drawing/2014/main" id="{66CBF900-905A-42BE-93C2-A1B6448E0B76}"/>
              </a:ext>
            </a:extLst>
          </p:cNvPr>
          <p:cNvPicPr>
            <a:picLocks noChangeAspect="1"/>
          </p:cNvPicPr>
          <p:nvPr/>
        </p:nvPicPr>
        <p:blipFill rotWithShape="1">
          <a:blip r:embed="rId3"/>
          <a:srcRect l="18315" r="28807" b="2"/>
          <a:stretch/>
        </p:blipFill>
        <p:spPr>
          <a:xfrm>
            <a:off x="7534656" y="2108200"/>
            <a:ext cx="3621024" cy="3600613"/>
          </a:xfrm>
          <a:prstGeom prst="rect">
            <a:avLst/>
          </a:prstGeom>
        </p:spPr>
      </p:pic>
      <p:sp>
        <p:nvSpPr>
          <p:cNvPr id="21" name="Rectangle 20">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29054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49057D-7F9C-4B5B-886A-33E4854E2C56}"/>
              </a:ext>
            </a:extLst>
          </p:cNvPr>
          <p:cNvSpPr>
            <a:spLocks noGrp="1"/>
          </p:cNvSpPr>
          <p:nvPr>
            <p:ph type="title"/>
          </p:nvPr>
        </p:nvSpPr>
        <p:spPr>
          <a:xfrm>
            <a:off x="1097280" y="516835"/>
            <a:ext cx="5977937" cy="1666501"/>
          </a:xfrm>
        </p:spPr>
        <p:txBody>
          <a:bodyPr>
            <a:normAutofit/>
          </a:bodyPr>
          <a:lstStyle/>
          <a:p>
            <a:r>
              <a:rPr lang="en-GB" sz="4000" b="1" i="1">
                <a:solidFill>
                  <a:srgbClr val="FFFFFF"/>
                </a:solidFill>
              </a:rPr>
              <a:t>Green Practices</a:t>
            </a:r>
            <a:br>
              <a:rPr lang="en-GB" sz="4000" b="1" i="1">
                <a:solidFill>
                  <a:srgbClr val="FFFFFF"/>
                </a:solidFill>
              </a:rPr>
            </a:br>
            <a:endParaRPr lang="en-GB" sz="4000">
              <a:solidFill>
                <a:srgbClr val="FFFFFF"/>
              </a:solidFill>
            </a:endParaRP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E1BBD5-98B1-4BB7-BA48-93B159786D5D}"/>
              </a:ext>
            </a:extLst>
          </p:cNvPr>
          <p:cNvSpPr>
            <a:spLocks noGrp="1"/>
          </p:cNvSpPr>
          <p:nvPr>
            <p:ph idx="1"/>
          </p:nvPr>
        </p:nvSpPr>
        <p:spPr>
          <a:xfrm>
            <a:off x="1097279" y="2546224"/>
            <a:ext cx="5977938" cy="3342747"/>
          </a:xfrm>
        </p:spPr>
        <p:txBody>
          <a:bodyPr>
            <a:normAutofit/>
          </a:bodyPr>
          <a:lstStyle/>
          <a:p>
            <a:r>
              <a:rPr lang="en-GB" sz="1800" b="1">
                <a:solidFill>
                  <a:srgbClr val="FFFFFF"/>
                </a:solidFill>
              </a:rPr>
              <a:t>Commitment to Environmental Practices</a:t>
            </a:r>
          </a:p>
          <a:p>
            <a:pPr>
              <a:buFont typeface="Arial" panose="020B0604020202020204" pitchFamily="34" charset="0"/>
              <a:buChar char="•"/>
            </a:pPr>
            <a:r>
              <a:rPr lang="en-GB" sz="1800">
                <a:solidFill>
                  <a:srgbClr val="FFFFFF"/>
                </a:solidFill>
              </a:rPr>
              <a:t> By planning environmental committees, developing strategies, action plans, manuals, forming ecological groups, observing the effects of environmental activities, passing on environmental practices to visitors, partners, employees, dealers, and the public (Olya, et al., 2019).</a:t>
            </a:r>
          </a:p>
          <a:p>
            <a:endParaRPr lang="en-GB" sz="1800">
              <a:solidFill>
                <a:srgbClr val="FFFFFF"/>
              </a:solidFill>
            </a:endParaRPr>
          </a:p>
        </p:txBody>
      </p:sp>
      <p:pic>
        <p:nvPicPr>
          <p:cNvPr id="5" name="Picture 4">
            <a:extLst>
              <a:ext uri="{FF2B5EF4-FFF2-40B4-BE49-F238E27FC236}">
                <a16:creationId xmlns:a16="http://schemas.microsoft.com/office/drawing/2014/main" id="{8C0E0A53-8CE3-4236-ACF8-588AD6E94D9E}"/>
              </a:ext>
            </a:extLst>
          </p:cNvPr>
          <p:cNvPicPr>
            <a:picLocks noChangeAspect="1"/>
          </p:cNvPicPr>
          <p:nvPr/>
        </p:nvPicPr>
        <p:blipFill rotWithShape="1">
          <a:blip r:embed="rId3"/>
          <a:srcRect r="13700" b="2"/>
          <a:stretch/>
        </p:blipFill>
        <p:spPr>
          <a:xfrm>
            <a:off x="7611900" y="-10230"/>
            <a:ext cx="4580098" cy="3383279"/>
          </a:xfrm>
          <a:prstGeom prst="rect">
            <a:avLst/>
          </a:prstGeom>
        </p:spPr>
      </p:pic>
      <p:pic>
        <p:nvPicPr>
          <p:cNvPr id="4" name="Picture 3">
            <a:extLst>
              <a:ext uri="{FF2B5EF4-FFF2-40B4-BE49-F238E27FC236}">
                <a16:creationId xmlns:a16="http://schemas.microsoft.com/office/drawing/2014/main" id="{2C33115E-E17C-4DFB-93D7-A6E7955407AF}"/>
              </a:ext>
            </a:extLst>
          </p:cNvPr>
          <p:cNvPicPr>
            <a:picLocks noChangeAspect="1"/>
          </p:cNvPicPr>
          <p:nvPr/>
        </p:nvPicPr>
        <p:blipFill rotWithShape="1">
          <a:blip r:embed="rId4"/>
          <a:srcRect r="9634" b="-4"/>
          <a:stretch/>
        </p:blipFill>
        <p:spPr>
          <a:xfrm>
            <a:off x="7611904" y="3474718"/>
            <a:ext cx="4580097" cy="3383280"/>
          </a:xfrm>
          <a:prstGeom prst="rect">
            <a:avLst/>
          </a:prstGeom>
        </p:spPr>
      </p:pic>
    </p:spTree>
    <p:extLst>
      <p:ext uri="{BB962C8B-B14F-4D97-AF65-F5344CB8AC3E}">
        <p14:creationId xmlns:p14="http://schemas.microsoft.com/office/powerpoint/2010/main" val="22362367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7288D18-39F6-4850-9953-32DD884E051E}"/>
              </a:ext>
            </a:extLst>
          </p:cNvPr>
          <p:cNvSpPr>
            <a:spLocks noGrp="1"/>
          </p:cNvSpPr>
          <p:nvPr>
            <p:ph type="title"/>
          </p:nvPr>
        </p:nvSpPr>
        <p:spPr>
          <a:xfrm>
            <a:off x="1097280" y="516835"/>
            <a:ext cx="5977937" cy="1666501"/>
          </a:xfrm>
        </p:spPr>
        <p:txBody>
          <a:bodyPr>
            <a:normAutofit/>
          </a:bodyPr>
          <a:lstStyle/>
          <a:p>
            <a:r>
              <a:rPr lang="en-GB" sz="3700" b="1">
                <a:solidFill>
                  <a:srgbClr val="FFFFFF"/>
                </a:solidFill>
              </a:rPr>
              <a:t>Energy Efficiency &amp; Conservation</a:t>
            </a:r>
            <a:br>
              <a:rPr lang="en-GB" sz="3700" b="1">
                <a:solidFill>
                  <a:srgbClr val="FFFFFF"/>
                </a:solidFill>
              </a:rPr>
            </a:br>
            <a:endParaRPr lang="en-GB" sz="3700">
              <a:solidFill>
                <a:srgbClr val="FFFFFF"/>
              </a:solidFill>
            </a:endParaRPr>
          </a:p>
        </p:txBody>
      </p:sp>
      <p:cxnSp>
        <p:nvCxnSpPr>
          <p:cNvPr id="15"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234979-A39A-4EBF-9AFF-4C936273CA7F}"/>
              </a:ext>
            </a:extLst>
          </p:cNvPr>
          <p:cNvSpPr>
            <a:spLocks noGrp="1"/>
          </p:cNvSpPr>
          <p:nvPr>
            <p:ph idx="1"/>
          </p:nvPr>
        </p:nvSpPr>
        <p:spPr>
          <a:xfrm>
            <a:off x="1097279" y="2546224"/>
            <a:ext cx="5977938" cy="3342747"/>
          </a:xfrm>
        </p:spPr>
        <p:txBody>
          <a:bodyPr>
            <a:normAutofit/>
          </a:bodyPr>
          <a:lstStyle/>
          <a:p>
            <a:pPr>
              <a:buFont typeface="Arial" panose="020B0604020202020204" pitchFamily="34" charset="0"/>
              <a:buChar char="•"/>
            </a:pPr>
            <a:r>
              <a:rPr lang="en-GB" sz="1800">
                <a:solidFill>
                  <a:srgbClr val="FFFFFF"/>
                </a:solidFill>
              </a:rPr>
              <a:t>The introduction of environmental sensors, the use of types of vitality productivity devices, the use of replacement vitality sources, the appropriate maintenance of HVAC, structures, structures, and effective vitality development projects (Cabral, et al., 2020).</a:t>
            </a:r>
          </a:p>
          <a:p>
            <a:endParaRPr lang="en-GB" sz="1800">
              <a:solidFill>
                <a:srgbClr val="FFFFFF"/>
              </a:solidFill>
            </a:endParaRPr>
          </a:p>
        </p:txBody>
      </p:sp>
      <p:pic>
        <p:nvPicPr>
          <p:cNvPr id="4" name="Picture 3">
            <a:extLst>
              <a:ext uri="{FF2B5EF4-FFF2-40B4-BE49-F238E27FC236}">
                <a16:creationId xmlns:a16="http://schemas.microsoft.com/office/drawing/2014/main" id="{1DF106CA-1466-4FE3-AA30-F1900CB5890F}"/>
              </a:ext>
            </a:extLst>
          </p:cNvPr>
          <p:cNvPicPr>
            <a:picLocks noChangeAspect="1"/>
          </p:cNvPicPr>
          <p:nvPr/>
        </p:nvPicPr>
        <p:blipFill rotWithShape="1">
          <a:blip r:embed="rId3"/>
          <a:srcRect l="79" r="8545" b="3"/>
          <a:stretch/>
        </p:blipFill>
        <p:spPr>
          <a:xfrm>
            <a:off x="7611900" y="-10230"/>
            <a:ext cx="4580098" cy="3383279"/>
          </a:xfrm>
          <a:prstGeom prst="rect">
            <a:avLst/>
          </a:prstGeom>
        </p:spPr>
      </p:pic>
      <p:pic>
        <p:nvPicPr>
          <p:cNvPr id="5" name="Picture 4">
            <a:extLst>
              <a:ext uri="{FF2B5EF4-FFF2-40B4-BE49-F238E27FC236}">
                <a16:creationId xmlns:a16="http://schemas.microsoft.com/office/drawing/2014/main" id="{24672876-4503-42B7-83FB-E4A02DC61C40}"/>
              </a:ext>
            </a:extLst>
          </p:cNvPr>
          <p:cNvPicPr>
            <a:picLocks noChangeAspect="1"/>
          </p:cNvPicPr>
          <p:nvPr/>
        </p:nvPicPr>
        <p:blipFill rotWithShape="1">
          <a:blip r:embed="rId4"/>
          <a:srcRect t="7251" r="-2" b="3119"/>
          <a:stretch/>
        </p:blipFill>
        <p:spPr>
          <a:xfrm>
            <a:off x="7611888" y="3484952"/>
            <a:ext cx="4580097" cy="3130060"/>
          </a:xfrm>
          <a:prstGeom prst="rect">
            <a:avLst/>
          </a:prstGeom>
        </p:spPr>
      </p:pic>
    </p:spTree>
    <p:extLst>
      <p:ext uri="{BB962C8B-B14F-4D97-AF65-F5344CB8AC3E}">
        <p14:creationId xmlns:p14="http://schemas.microsoft.com/office/powerpoint/2010/main" val="55703806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009F255-F3D2-4476-A05E-FAF7F63EC8D3}"/>
              </a:ext>
            </a:extLst>
          </p:cNvPr>
          <p:cNvSpPr>
            <a:spLocks noGrp="1"/>
          </p:cNvSpPr>
          <p:nvPr>
            <p:ph idx="1"/>
          </p:nvPr>
        </p:nvSpPr>
        <p:spPr>
          <a:xfrm>
            <a:off x="1096963" y="2025747"/>
            <a:ext cx="10058400" cy="4248443"/>
          </a:xfrm>
        </p:spPr>
        <p:txBody>
          <a:bodyPr>
            <a:normAutofit/>
          </a:bodyPr>
          <a:lstStyle/>
          <a:p>
            <a:pPr>
              <a:lnSpc>
                <a:spcPct val="100000"/>
              </a:lnSpc>
            </a:pPr>
            <a:r>
              <a:rPr lang="en-GB" b="1" dirty="0"/>
              <a:t>Lighting</a:t>
            </a:r>
          </a:p>
          <a:p>
            <a:pPr>
              <a:lnSpc>
                <a:spcPct val="100000"/>
              </a:lnSpc>
              <a:buFont typeface="Arial" panose="020B0604020202020204" pitchFamily="34" charset="0"/>
              <a:buChar char="•"/>
            </a:pPr>
            <a:r>
              <a:rPr lang="en-GB" dirty="0"/>
              <a:t> The introduction of programmable sensors, the use of expansion cards, corrections for ordinary lights, the use of adjustable controls, the use of compact fluorescent lamps and other effective vital lights (Tang and Lam, 2017).</a:t>
            </a:r>
          </a:p>
          <a:p>
            <a:pPr>
              <a:lnSpc>
                <a:spcPct val="100000"/>
              </a:lnSpc>
            </a:pPr>
            <a:r>
              <a:rPr lang="en-GB" dirty="0"/>
              <a:t> </a:t>
            </a:r>
          </a:p>
          <a:p>
            <a:pPr>
              <a:lnSpc>
                <a:spcPct val="100000"/>
              </a:lnSpc>
            </a:pPr>
            <a:r>
              <a:rPr lang="en-GB" b="1" dirty="0"/>
              <a:t>Landscape</a:t>
            </a:r>
          </a:p>
          <a:p>
            <a:pPr>
              <a:lnSpc>
                <a:spcPct val="100000"/>
              </a:lnSpc>
              <a:buFont typeface="Arial" panose="020B0604020202020204" pitchFamily="34" charset="0"/>
              <a:buChar char="•"/>
            </a:pPr>
            <a:r>
              <a:rPr lang="en-GB" dirty="0"/>
              <a:t>Structures of water systems for irrigation, reused water, strategies for drip systems, use of drought-resistant plants, collection of open plants, use of natural fertilizers (Han, et al., 2019).</a:t>
            </a:r>
          </a:p>
          <a:p>
            <a:pPr>
              <a:lnSpc>
                <a:spcPct val="100000"/>
              </a:lnSpc>
            </a:pPr>
            <a:endParaRPr lang="en-GB" dirty="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9116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A03496-3FE2-4500-9B53-EBAFE2C8CD15}"/>
              </a:ext>
            </a:extLst>
          </p:cNvPr>
          <p:cNvSpPr>
            <a:spLocks noGrp="1"/>
          </p:cNvSpPr>
          <p:nvPr>
            <p:ph idx="1"/>
          </p:nvPr>
        </p:nvSpPr>
        <p:spPr>
          <a:xfrm>
            <a:off x="1097279" y="2546224"/>
            <a:ext cx="5977938" cy="3342747"/>
          </a:xfrm>
        </p:spPr>
        <p:txBody>
          <a:bodyPr>
            <a:normAutofit/>
          </a:bodyPr>
          <a:lstStyle/>
          <a:p>
            <a:r>
              <a:rPr lang="en-GB" sz="1700" b="1" dirty="0">
                <a:solidFill>
                  <a:srgbClr val="FFFFFF"/>
                </a:solidFill>
              </a:rPr>
              <a:t>Managing Hazardous &amp; Toxic Substances</a:t>
            </a:r>
          </a:p>
          <a:p>
            <a:pPr>
              <a:buFont typeface="Arial" panose="020B0604020202020204" pitchFamily="34" charset="0"/>
              <a:buChar char="•"/>
            </a:pPr>
            <a:r>
              <a:rPr lang="en-GB" sz="1700" dirty="0">
                <a:solidFill>
                  <a:srgbClr val="FFFFFF"/>
                </a:solidFill>
              </a:rPr>
              <a:t> Appropriate storage methods and instructions, use of less toxic items, clothing with almost zero phosphate, use of batteries (Teng, et al., 2018).</a:t>
            </a:r>
          </a:p>
          <a:p>
            <a:r>
              <a:rPr lang="en-GB" sz="1700" b="1" dirty="0">
                <a:solidFill>
                  <a:srgbClr val="FFFFFF"/>
                </a:solidFill>
              </a:rPr>
              <a:t>Pest Management</a:t>
            </a:r>
          </a:p>
          <a:p>
            <a:pPr>
              <a:buFont typeface="Arial" panose="020B0604020202020204" pitchFamily="34" charset="0"/>
              <a:buChar char="•"/>
            </a:pPr>
            <a:r>
              <a:rPr lang="en-GB" sz="1700" dirty="0">
                <a:solidFill>
                  <a:srgbClr val="FFFFFF"/>
                </a:solidFill>
              </a:rPr>
              <a:t>Implementation of an environmentally friendly program for coordinated disease management, the use of natural insect repellents, the use of traps and obstacles and the care of solid and destructive synthetic substances (Wang, et al., 2018).</a:t>
            </a:r>
          </a:p>
          <a:p>
            <a:endParaRPr lang="en-GB" sz="1700" dirty="0">
              <a:solidFill>
                <a:srgbClr val="FFFFFF"/>
              </a:solidFill>
            </a:endParaRPr>
          </a:p>
        </p:txBody>
      </p:sp>
      <p:pic>
        <p:nvPicPr>
          <p:cNvPr id="4" name="Picture 3">
            <a:extLst>
              <a:ext uri="{FF2B5EF4-FFF2-40B4-BE49-F238E27FC236}">
                <a16:creationId xmlns:a16="http://schemas.microsoft.com/office/drawing/2014/main" id="{1BC5C008-092C-4439-9ACB-5086551B94A7}"/>
              </a:ext>
            </a:extLst>
          </p:cNvPr>
          <p:cNvPicPr>
            <a:picLocks noChangeAspect="1"/>
          </p:cNvPicPr>
          <p:nvPr/>
        </p:nvPicPr>
        <p:blipFill rotWithShape="1">
          <a:blip r:embed="rId3"/>
          <a:srcRect l="27599" r="33165"/>
          <a:stretch/>
        </p:blipFill>
        <p:spPr>
          <a:xfrm>
            <a:off x="7611902" y="10"/>
            <a:ext cx="4580097" cy="6857990"/>
          </a:xfrm>
          <a:prstGeom prst="rect">
            <a:avLst/>
          </a:prstGeom>
        </p:spPr>
      </p:pic>
    </p:spTree>
    <p:extLst>
      <p:ext uri="{BB962C8B-B14F-4D97-AF65-F5344CB8AC3E}">
        <p14:creationId xmlns:p14="http://schemas.microsoft.com/office/powerpoint/2010/main" val="428477450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F8D76FA-7A61-4BC9-A66C-EF631692CA53}"/>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Conclusion</a:t>
            </a:r>
            <a:endParaRPr lang="en-GB">
              <a:solidFill>
                <a:srgbClr val="FFFFFF"/>
              </a:solidFill>
            </a:endParaRPr>
          </a:p>
        </p:txBody>
      </p:sp>
      <p:sp>
        <p:nvSpPr>
          <p:cNvPr id="3" name="Content Placeholder 2">
            <a:extLst>
              <a:ext uri="{FF2B5EF4-FFF2-40B4-BE49-F238E27FC236}">
                <a16:creationId xmlns:a16="http://schemas.microsoft.com/office/drawing/2014/main" id="{FF6A44E7-BD6C-47BD-8D29-38E5AE18D20E}"/>
              </a:ext>
            </a:extLst>
          </p:cNvPr>
          <p:cNvSpPr>
            <a:spLocks noGrp="1"/>
          </p:cNvSpPr>
          <p:nvPr>
            <p:ph idx="1"/>
          </p:nvPr>
        </p:nvSpPr>
        <p:spPr>
          <a:xfrm>
            <a:off x="1096963" y="2675694"/>
            <a:ext cx="10058400" cy="3193294"/>
          </a:xfrm>
        </p:spPr>
        <p:txBody>
          <a:bodyPr>
            <a:normAutofit/>
          </a:bodyPr>
          <a:lstStyle/>
          <a:p>
            <a:pPr>
              <a:lnSpc>
                <a:spcPct val="100000"/>
              </a:lnSpc>
              <a:buFont typeface="Arial" panose="020B0604020202020204" pitchFamily="34" charset="0"/>
              <a:buChar char="•"/>
            </a:pPr>
            <a:r>
              <a:rPr lang="en-GB" dirty="0"/>
              <a:t>Hotels do important work and force open travel. In some countries, however, the hotel industry is exposed to an increasing amount of heavy waste and abuse of vitality and water.  </a:t>
            </a:r>
            <a:endParaRPr lang="en-GB"/>
          </a:p>
          <a:p>
            <a:pPr>
              <a:lnSpc>
                <a:spcPct val="100000"/>
              </a:lnSpc>
              <a:buFont typeface="Arial" panose="020B0604020202020204" pitchFamily="34" charset="0"/>
              <a:buChar char="•"/>
            </a:pPr>
            <a:r>
              <a:rPr lang="en-GB" dirty="0"/>
              <a:t>On this basis, this study aimed to analyse the problems associated with the ecological practices of hotels in these two creative countries. </a:t>
            </a:r>
            <a:endParaRPr lang="en-GB"/>
          </a:p>
          <a:p>
            <a:pPr>
              <a:lnSpc>
                <a:spcPct val="100000"/>
              </a:lnSpc>
              <a:buFont typeface="Arial" panose="020B0604020202020204" pitchFamily="34" charset="0"/>
              <a:buChar char="•"/>
            </a:pPr>
            <a:r>
              <a:rPr lang="en-GB" dirty="0"/>
              <a:t>It has become necessary for hotels to mitigate their negative impact on nature. </a:t>
            </a:r>
            <a:endParaRPr lang="en-GB"/>
          </a:p>
          <a:p>
            <a:pPr>
              <a:lnSpc>
                <a:spcPct val="100000"/>
              </a:lnSpc>
              <a:buFont typeface="Arial" panose="020B0604020202020204" pitchFamily="34" charset="0"/>
              <a:buChar char="•"/>
            </a:pPr>
            <a:r>
              <a:rPr lang="en-GB" dirty="0"/>
              <a:t>Regarding the availability of strategies for environmental management, the review found that the hotels that participated most in the surveys did not use methods of environmental management but updated some environmental activities.</a:t>
            </a:r>
            <a:endParaRPr lang="en-GB"/>
          </a:p>
          <a:p>
            <a:pPr>
              <a:lnSpc>
                <a:spcPct val="100000"/>
              </a:lnSpc>
            </a:pPr>
            <a:endParaRPr lang="en-GB"/>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894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4DB40D-6644-424C-92DD-A9F58E1D09F3}"/>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References</a:t>
            </a:r>
            <a:endParaRPr lang="en-GB">
              <a:solidFill>
                <a:srgbClr val="FFFFFF"/>
              </a:solidFill>
            </a:endParaRPr>
          </a:p>
        </p:txBody>
      </p:sp>
      <p:sp>
        <p:nvSpPr>
          <p:cNvPr id="3" name="Content Placeholder 2">
            <a:extLst>
              <a:ext uri="{FF2B5EF4-FFF2-40B4-BE49-F238E27FC236}">
                <a16:creationId xmlns:a16="http://schemas.microsoft.com/office/drawing/2014/main" id="{C726110E-1E31-4462-986D-27C16FEA535B}"/>
              </a:ext>
            </a:extLst>
          </p:cNvPr>
          <p:cNvSpPr>
            <a:spLocks noGrp="1"/>
          </p:cNvSpPr>
          <p:nvPr>
            <p:ph idx="1"/>
          </p:nvPr>
        </p:nvSpPr>
        <p:spPr>
          <a:xfrm>
            <a:off x="1096963" y="2023963"/>
            <a:ext cx="10058400" cy="4547434"/>
          </a:xfrm>
        </p:spPr>
        <p:txBody>
          <a:bodyPr>
            <a:normAutofit/>
          </a:bodyPr>
          <a:lstStyle/>
          <a:p>
            <a:pPr>
              <a:lnSpc>
                <a:spcPct val="100000"/>
              </a:lnSpc>
            </a:pPr>
            <a:r>
              <a:rPr lang="en-GB" sz="1000" dirty="0"/>
              <a:t>Cabral, C. and </a:t>
            </a:r>
            <a:r>
              <a:rPr lang="en-GB" sz="1000" dirty="0" err="1"/>
              <a:t>Jabbour</a:t>
            </a:r>
            <a:r>
              <a:rPr lang="en-GB" sz="1000" dirty="0"/>
              <a:t>, C.J.C., 2020. Understanding the human side of green hospitality management. </a:t>
            </a:r>
            <a:r>
              <a:rPr lang="en-GB" sz="1000" i="1" dirty="0"/>
              <a:t>International Journal of Hospitality Management</a:t>
            </a:r>
            <a:r>
              <a:rPr lang="en-GB" sz="1000" dirty="0"/>
              <a:t>, </a:t>
            </a:r>
            <a:r>
              <a:rPr lang="en-GB" sz="1000" i="1" dirty="0"/>
              <a:t>88</a:t>
            </a:r>
            <a:r>
              <a:rPr lang="en-GB" sz="1000" dirty="0"/>
              <a:t>, p.102389.</a:t>
            </a:r>
          </a:p>
          <a:p>
            <a:pPr>
              <a:lnSpc>
                <a:spcPct val="100000"/>
              </a:lnSpc>
            </a:pPr>
            <a:r>
              <a:rPr lang="en-GB" sz="1000" dirty="0"/>
              <a:t>Han, H., Moon, H. and Hyun, S.S., 2019. Uncovering the determinants of pro-environmental consumption for green hotels and green restaurants. </a:t>
            </a:r>
            <a:r>
              <a:rPr lang="en-GB" sz="1000" i="1" dirty="0"/>
              <a:t>International Journal of Contemporary Hospitality Management</a:t>
            </a:r>
            <a:r>
              <a:rPr lang="en-GB" sz="1000" dirty="0"/>
              <a:t>.</a:t>
            </a:r>
          </a:p>
          <a:p>
            <a:pPr>
              <a:lnSpc>
                <a:spcPct val="100000"/>
              </a:lnSpc>
            </a:pPr>
            <a:r>
              <a:rPr lang="en-GB" sz="1000" dirty="0"/>
              <a:t>Lee, W.H. and Cheng, C.C., 2018. Less is more: A new insight for measuring service quality of green hotels. </a:t>
            </a:r>
            <a:r>
              <a:rPr lang="en-GB" sz="1000" i="1" dirty="0"/>
              <a:t>International Journal of Hospitality Management</a:t>
            </a:r>
            <a:r>
              <a:rPr lang="en-GB" sz="1000" dirty="0"/>
              <a:t>, </a:t>
            </a:r>
            <a:r>
              <a:rPr lang="en-GB" sz="1000" i="1" dirty="0"/>
              <a:t>68</a:t>
            </a:r>
            <a:r>
              <a:rPr lang="en-GB" sz="1000" dirty="0"/>
              <a:t>, pp.32-40.</a:t>
            </a:r>
          </a:p>
          <a:p>
            <a:pPr>
              <a:lnSpc>
                <a:spcPct val="100000"/>
              </a:lnSpc>
            </a:pPr>
            <a:r>
              <a:rPr lang="en-GB" sz="1000" dirty="0" err="1"/>
              <a:t>Olya</a:t>
            </a:r>
            <a:r>
              <a:rPr lang="en-GB" sz="1000" dirty="0"/>
              <a:t>, H.G., Bagheri, P. and </a:t>
            </a:r>
            <a:r>
              <a:rPr lang="en-GB" sz="1000" dirty="0" err="1"/>
              <a:t>Tümer</a:t>
            </a:r>
            <a:r>
              <a:rPr lang="en-GB" sz="1000" dirty="0"/>
              <a:t>, M., 2019. Decoding behavioural responses of green hotel guests. </a:t>
            </a:r>
            <a:r>
              <a:rPr lang="en-GB" sz="1000" i="1" dirty="0"/>
              <a:t>International Journal of Contemporary Hospitality Management</a:t>
            </a:r>
            <a:r>
              <a:rPr lang="en-GB" sz="1000" dirty="0"/>
              <a:t>.</a:t>
            </a:r>
          </a:p>
          <a:p>
            <a:pPr>
              <a:lnSpc>
                <a:spcPct val="100000"/>
              </a:lnSpc>
            </a:pPr>
            <a:r>
              <a:rPr lang="en-GB" sz="1000" dirty="0"/>
              <a:t>Pham, N.T. and </a:t>
            </a:r>
            <a:r>
              <a:rPr lang="en-GB" sz="1000" dirty="0" err="1"/>
              <a:t>Tuckova</a:t>
            </a:r>
            <a:r>
              <a:rPr lang="en-GB" sz="1000" dirty="0"/>
              <a:t>, Z., 2018, March. Green human resource management practices in the hospitality sector. In </a:t>
            </a:r>
            <a:r>
              <a:rPr lang="en-GB" sz="1000" i="1" dirty="0"/>
              <a:t>International Conference on Tourism Research</a:t>
            </a:r>
            <a:r>
              <a:rPr lang="en-GB" sz="1000" dirty="0"/>
              <a:t> (pp. 219-X). Academic Conferences International Limited.</a:t>
            </a:r>
          </a:p>
          <a:p>
            <a:pPr>
              <a:lnSpc>
                <a:spcPct val="100000"/>
              </a:lnSpc>
            </a:pPr>
            <a:r>
              <a:rPr lang="en-GB" sz="1000" dirty="0"/>
              <a:t>Tang, C.M.F. and Lam, D., 2017. The role of extraversion and agreeableness traits on Gen Y’s attitudes and willingness to pay for green hotels. </a:t>
            </a:r>
            <a:r>
              <a:rPr lang="en-GB" sz="1000" i="1" dirty="0"/>
              <a:t>International Journal of Contemporary Hospitality Management</a:t>
            </a:r>
            <a:r>
              <a:rPr lang="en-GB" sz="1000" dirty="0"/>
              <a:t>.</a:t>
            </a:r>
          </a:p>
          <a:p>
            <a:pPr>
              <a:lnSpc>
                <a:spcPct val="100000"/>
              </a:lnSpc>
            </a:pPr>
            <a:r>
              <a:rPr lang="en-GB" sz="1000" dirty="0" err="1"/>
              <a:t>Teare</a:t>
            </a:r>
            <a:r>
              <a:rPr lang="en-GB" sz="1000" dirty="0"/>
              <a:t>, R., </a:t>
            </a:r>
            <a:r>
              <a:rPr lang="en-GB" sz="1000" dirty="0" err="1"/>
              <a:t>Séraphin</a:t>
            </a:r>
            <a:r>
              <a:rPr lang="en-GB" sz="1000" dirty="0"/>
              <a:t>, H. and </a:t>
            </a:r>
            <a:r>
              <a:rPr lang="en-GB" sz="1000" dirty="0" err="1"/>
              <a:t>Gowreesunkar</a:t>
            </a:r>
            <a:r>
              <a:rPr lang="en-GB" sz="1000" dirty="0"/>
              <a:t>, V.G., 2016. Worldwide Hospitality and Tourism Themes.</a:t>
            </a:r>
          </a:p>
          <a:p>
            <a:pPr>
              <a:lnSpc>
                <a:spcPct val="100000"/>
              </a:lnSpc>
            </a:pPr>
            <a:r>
              <a:rPr lang="en-GB" sz="1000" dirty="0"/>
              <a:t>Teng, C.C., Lu, A.C.C. and Huang, T.T., 2018. Drivers of consumers’ </a:t>
            </a:r>
            <a:r>
              <a:rPr lang="en-GB" sz="1000" dirty="0" err="1"/>
              <a:t>behavioral</a:t>
            </a:r>
            <a:r>
              <a:rPr lang="en-GB" sz="1000" dirty="0"/>
              <a:t> intention toward green hotels. </a:t>
            </a:r>
            <a:r>
              <a:rPr lang="en-GB" sz="1000" i="1" dirty="0"/>
              <a:t>International Journal of Contemporary Hospitality Management</a:t>
            </a:r>
            <a:r>
              <a:rPr lang="en-GB" sz="1000" dirty="0"/>
              <a:t>.</a:t>
            </a:r>
          </a:p>
          <a:p>
            <a:pPr>
              <a:lnSpc>
                <a:spcPct val="100000"/>
              </a:lnSpc>
            </a:pPr>
            <a:r>
              <a:rPr lang="en-GB" sz="1000" dirty="0"/>
              <a:t>Wang, J., Wang, S., Wang, Y., Li, J. and Zhao, D., 2018. Extending the theory of planned </a:t>
            </a:r>
            <a:r>
              <a:rPr lang="en-GB" sz="1000" dirty="0" err="1"/>
              <a:t>behavior</a:t>
            </a:r>
            <a:r>
              <a:rPr lang="en-GB" sz="1000" dirty="0"/>
              <a:t> to understand consumers’ intentions to visit green hotels in the Chinese context. </a:t>
            </a:r>
            <a:r>
              <a:rPr lang="en-GB" sz="1000" i="1" dirty="0"/>
              <a:t>International Journal of Contemporary Hospitality Management</a:t>
            </a:r>
            <a:r>
              <a:rPr lang="en-GB" sz="1000" dirty="0"/>
              <a:t>.</a:t>
            </a:r>
          </a:p>
          <a:p>
            <a:pPr>
              <a:lnSpc>
                <a:spcPct val="100000"/>
              </a:lnSpc>
            </a:pPr>
            <a:r>
              <a:rPr lang="en-GB" sz="1000" dirty="0"/>
              <a:t>Woodside, A.G., 2020. Interventions as experiments: Connecting the dots in forecasting and overcoming pandemics, global warming, corruption, civil rights violations, misogyny, income inequality, and guns. </a:t>
            </a:r>
            <a:r>
              <a:rPr lang="en-GB" sz="1000" i="1" dirty="0"/>
              <a:t>Journal of Business Research</a:t>
            </a:r>
            <a:r>
              <a:rPr lang="en-GB" sz="1000" dirty="0"/>
              <a:t>, </a:t>
            </a:r>
            <a:r>
              <a:rPr lang="en-GB" sz="1000" i="1" dirty="0"/>
              <a:t>117</a:t>
            </a:r>
            <a:r>
              <a:rPr lang="en-GB" sz="1000" dirty="0"/>
              <a:t>, pp.212-218.</a:t>
            </a:r>
          </a:p>
          <a:p>
            <a:pPr>
              <a:lnSpc>
                <a:spcPct val="100000"/>
              </a:lnSpc>
            </a:pPr>
            <a:r>
              <a:rPr lang="en-GB" sz="1000" dirty="0" err="1"/>
              <a:t>Zareian</a:t>
            </a:r>
            <a:r>
              <a:rPr lang="en-GB" sz="1000" dirty="0"/>
              <a:t>, M.J., </a:t>
            </a:r>
            <a:r>
              <a:rPr lang="en-GB" sz="1000" dirty="0" err="1"/>
              <a:t>Eslamian</a:t>
            </a:r>
            <a:r>
              <a:rPr lang="en-GB" sz="1000" dirty="0"/>
              <a:t>, S. and </a:t>
            </a:r>
            <a:r>
              <a:rPr lang="en-GB" sz="1000" dirty="0" err="1"/>
              <a:t>Ostad</a:t>
            </a:r>
            <a:r>
              <a:rPr lang="en-GB" sz="1000" dirty="0"/>
              <a:t>-Ali-Askari, K., 2019. Global Warming and Sustainable Development: Restrictions in the Face of Climate Change in </a:t>
            </a:r>
            <a:r>
              <a:rPr lang="en-GB" sz="1000" dirty="0" err="1"/>
              <a:t>Zayandeh-Rud</a:t>
            </a:r>
            <a:r>
              <a:rPr lang="en-GB" sz="1000" dirty="0"/>
              <a:t> River Basin, Iran. </a:t>
            </a:r>
            <a:r>
              <a:rPr lang="en-GB" sz="1000" i="1" dirty="0" err="1"/>
              <a:t>Encyclopedia</a:t>
            </a:r>
            <a:r>
              <a:rPr lang="en-GB" sz="1000" i="1" dirty="0"/>
              <a:t> of Sustainability in Higher Education</a:t>
            </a:r>
            <a:r>
              <a:rPr lang="en-GB" sz="1000" dirty="0"/>
              <a:t>, pp.778-790.</a:t>
            </a:r>
          </a:p>
          <a:p>
            <a:pPr>
              <a:lnSpc>
                <a:spcPct val="100000"/>
              </a:lnSpc>
            </a:pPr>
            <a:endParaRPr lang="en-GB" sz="600" dirty="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4460752"/>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2.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2765</Words>
  <Application>Microsoft Office PowerPoint</Application>
  <PresentationFormat>Widescreen</PresentationFormat>
  <Paragraphs>86</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Bookman Old Style</vt:lpstr>
      <vt:lpstr>Calibri</vt:lpstr>
      <vt:lpstr>Franklin Gothic Book</vt:lpstr>
      <vt:lpstr>1_RetrospectVTI</vt:lpstr>
      <vt:lpstr>Hospitality Management</vt:lpstr>
      <vt:lpstr>Development of Green Hotels </vt:lpstr>
      <vt:lpstr>Development of Green Hotels</vt:lpstr>
      <vt:lpstr>Green Practices </vt:lpstr>
      <vt:lpstr>Energy Efficiency &amp; Conservation </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Management</dc:title>
  <cp:lastModifiedBy>Rumen Grozdanov</cp:lastModifiedBy>
  <cp:revision>1</cp:revision>
  <dcterms:created xsi:type="dcterms:W3CDTF">2020-07-10T17:53:43Z</dcterms:created>
  <dcterms:modified xsi:type="dcterms:W3CDTF">2020-07-21T11:56:43Z</dcterms:modified>
</cp:coreProperties>
</file>