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76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92" d="100"/>
          <a:sy n="92" d="100"/>
        </p:scale>
        <p:origin x="36" y="27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596E16-785C-434B-97DF-0BC207AB7F26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0CA988-8D09-4A50-B754-E95A265213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615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E6EB5-D4BF-0944-AB5E-68F2BB1EBD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FF3EDB-6DFD-51C0-D932-CE83E763AD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4BB39E-5098-4959-E759-A0E8F3B5D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81664-75EB-409E-842F-B390DEFB0B9F}" type="datetime1">
              <a:rPr lang="en-US" smtClean="0"/>
              <a:t>6/11/2023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C3CF3E-03A5-F330-4360-041E1B30E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1_ Course Introduction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4647BD-8AE4-464F-DFDB-33AF008D0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667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36011-8AB9-9C34-034E-23033F83D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919A8-D258-79BC-A9FB-62F1354119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485597-16C4-1053-FB9B-D72BA862D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3AA6F-2A89-48A0-90F9-B8535EACA58A}" type="datetime1">
              <a:rPr lang="en-US" smtClean="0"/>
              <a:t>6/11/2023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A9ED1-DDF7-C1D2-4744-891EAB245E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1_ Course Introduction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910EF7-3E5B-10C0-E317-169B99330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680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616F8-FA22-D03F-5BF9-DB86483AC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B58A77-86E7-5ADF-C33C-DBEC0D77D1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491606-901D-F310-9326-0B450E283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5CBFD-9339-496F-84F5-4127CC9E23ED}" type="datetime1">
              <a:rPr lang="en-US" smtClean="0"/>
              <a:t>6/11/2023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62D601-49A5-DCE2-2C31-5047A9BC7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1_ Course Introduction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FA5998-FB6B-2AE5-A191-D0D835C0E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199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E327B-53BD-9E64-23F9-DAD52B170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AEA29-C90F-0CD6-BD6C-9E36045F95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0FFC01-B007-5F31-B310-18B6428974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0C03C9-D559-19B2-25C1-3FB7C70B7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43879-E9C5-4099-A920-AFB794F4DD17}" type="datetime1">
              <a:rPr lang="en-US" smtClean="0"/>
              <a:t>6/11/2023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4B4EB7-9932-22AD-CE92-69C45F5BEF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1_ Course Introduction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1E736D-4BEF-FCD1-BD3B-66181271C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991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9ADC0-E964-82C8-C1E8-DE11EE8F8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8588DF-FF56-69B3-D6E3-0FBB2EF807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FC69D7-565C-17AE-A3F1-15E38DB8EA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A60BF3-9522-204D-E479-172C45DF57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D720B7-B8ED-3684-F2BB-CD118CA186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7E5094-5D0A-D875-F02B-4E1EC69F8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09356-3B4F-4E28-BBC9-0F1394B15463}" type="datetime1">
              <a:rPr lang="en-US" smtClean="0"/>
              <a:t>6/11/2023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5EAF90-4B97-B71F-4132-8EC00AE53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1_ Course Introduction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FB2163-2676-B0E1-224D-DD4724804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249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5A637-5850-E1BB-9951-34C55F55C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BDE586-BF27-4B08-CFFF-236D5FC07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79EC5-013D-4F22-B854-B65235CBD38E}" type="datetime1">
              <a:rPr lang="en-US" smtClean="0"/>
              <a:t>6/11/2023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1C126D-24D4-C164-676B-32009129A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1_ Course Introduction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603BCF-FB69-238A-3878-830C11033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99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E8BCA6-E8EB-E9C2-C63A-292652E97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F4631-598D-41D6-906A-869CAE03C196}" type="datetime1">
              <a:rPr lang="en-US" smtClean="0"/>
              <a:t>6/11/2023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6AE6A9-09D7-F333-DAB9-8BCB59F68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1_ Course Introduction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570925-42D9-762B-CDEC-15AF85CF8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0289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7CF28-C1FD-63F8-BB9B-BCBB650A8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625BB-6693-7337-A93C-723331D24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B555B3-105F-A809-FFE2-9D635D782B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765676-377F-12E7-8941-74F79209F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3926-A97E-4961-9630-69FD26A27462}" type="datetime1">
              <a:rPr lang="en-US" smtClean="0"/>
              <a:t>6/11/2023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C810FB-0E75-1580-DC62-F87E213A9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1_ Course Introduction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4FB61D-AF40-9A4D-8AA4-6927AE383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302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9023A-221C-0C14-B513-A48F1F81C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E9C466-F0DF-6F64-ED8B-667576E3D0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99190-BD74-3899-CF18-860FBB1068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3339AB-AED6-5BA6-635D-5E3820549F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9010C-53E3-4E11-BD93-2094A2D56D75}" type="datetime1">
              <a:rPr lang="en-US" smtClean="0"/>
              <a:t>6/11/2023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1D98A5-4604-7866-877E-8EF72888C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1_ Course Introduction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5BF0EE-192F-3A01-47FC-7B48EAAC6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724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36A27-A7A0-1D0B-47A5-749718BA3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73017D-5235-159A-A26E-1D6D6D5EE5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B87F8F-C4E1-9AA1-E46C-6B14FE933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ABB53-5DFA-4221-A7B1-09CC919C3C88}" type="datetime1">
              <a:rPr lang="en-US" smtClean="0"/>
              <a:t>6/11/2023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95E9E5-5C32-B7CB-2FAD-1B1EBACFE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1_ Course Introduction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D517B-5240-991E-ACF3-A8A1D0916D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634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FBD61C-F38B-55C8-76C2-9F12118F79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7A9925-ACBF-0464-5446-F1351BF7A3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C812B-AB92-99B9-E1CD-1812C9EC7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62F4C-BDFC-4909-8133-CEAD4577AA59}" type="datetime1">
              <a:rPr lang="en-US" smtClean="0"/>
              <a:t>6/11/2023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4DBD25-8087-AB42-BCCE-3BCCC2ACC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1_ Course Introduction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5DADCB-4CBD-56D0-2687-B145B69EC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546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A996D6-052E-B082-4203-906358581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7D2710-9D7E-95BB-911F-28087C4619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F2396F-0ABF-8E00-C91F-DDD9FF86C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68FDC6-5B86-4DA3-A158-63CB12525DAF}" type="datetime1">
              <a:rPr lang="en-US" smtClean="0"/>
              <a:t>6/11/2023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927E81-0668-9FDC-1796-8CEFB3C6E7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Lecture 1_ Course Introduction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925C4-B823-9C36-1EE2-1E3493CFC7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8B3671-A306-4A69-8480-FA9BE83924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40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6121187"/>
            <a:ext cx="12192000" cy="866699"/>
          </a:xfrm>
          <a:prstGeom prst="rect">
            <a:avLst/>
          </a:prstGeom>
        </p:spPr>
      </p:pic>
      <p:sp>
        <p:nvSpPr>
          <p:cNvPr id="40" name="Title 1">
            <a:extLst>
              <a:ext uri="{FF2B5EF4-FFF2-40B4-BE49-F238E27FC236}">
                <a16:creationId xmlns:a16="http://schemas.microsoft.com/office/drawing/2014/main" id="{48F7F850-56EB-1C9C-2345-FBA1407DDD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5961" y="2175778"/>
            <a:ext cx="10515600" cy="1325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>
              <a:lnSpc>
                <a:spcPct val="150000"/>
              </a:lnSpc>
            </a:pPr>
            <a:r>
              <a:rPr lang="en-US" sz="33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Module Name	: Instrumentation and Control</a:t>
            </a:r>
            <a:br>
              <a:rPr lang="en-US" sz="33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</a:br>
            <a:r>
              <a:rPr lang="en-US" sz="33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Module Code	:  ACDB5011</a:t>
            </a:r>
            <a:br>
              <a:rPr lang="en-US" sz="33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</a:br>
            <a:r>
              <a:rPr lang="en-US" sz="33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Topic 		: Course Introduction	</a:t>
            </a:r>
            <a:br>
              <a:rPr lang="en-US" sz="33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</a:br>
            <a:br>
              <a:rPr lang="en-US" sz="1400" b="1" dirty="0">
                <a:latin typeface="Calibri "/>
                <a:ea typeface="Cambria" panose="02040503050406030204" pitchFamily="18" charset="0"/>
              </a:rPr>
            </a:br>
            <a:endParaRPr lang="en-US" sz="1400" dirty="0"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41" name="Subtitle 2">
            <a:extLst>
              <a:ext uri="{FF2B5EF4-FFF2-40B4-BE49-F238E27FC236}">
                <a16:creationId xmlns:a16="http://schemas.microsoft.com/office/drawing/2014/main" id="{2D561C81-47F3-5E00-A489-B660AD8AC4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5193" y="4169639"/>
            <a:ext cx="4611709" cy="1922127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spcBef>
                <a:spcPts val="783"/>
              </a:spcBef>
            </a:pPr>
            <a:r>
              <a:rPr lang="en-US" sz="1600" b="1" i="1" dirty="0">
                <a:latin typeface="Amasis MT Pro Light" panose="020B0604020202020204" pitchFamily="18" charset="0"/>
              </a:rPr>
              <a:t>Lecture By,</a:t>
            </a:r>
          </a:p>
          <a:p>
            <a:pPr algn="l">
              <a:spcBef>
                <a:spcPts val="783"/>
              </a:spcBef>
            </a:pPr>
            <a:r>
              <a:rPr lang="en-US" sz="1600" b="1" i="1" dirty="0">
                <a:latin typeface="Amasis MT Pro Light" panose="020B0604020202020204" pitchFamily="18" charset="0"/>
              </a:rPr>
              <a:t>       	Mr. Stalin Jacob,</a:t>
            </a:r>
          </a:p>
          <a:p>
            <a:pPr algn="l">
              <a:spcBef>
                <a:spcPts val="783"/>
              </a:spcBef>
            </a:pPr>
            <a:r>
              <a:rPr lang="en-US" sz="1600" b="1" i="1" dirty="0">
                <a:latin typeface="Amasis MT Pro Light" panose="020B0604020202020204" pitchFamily="18" charset="0"/>
              </a:rPr>
              <a:t>         	Senior Lecturer, </a:t>
            </a:r>
          </a:p>
          <a:p>
            <a:pPr algn="l">
              <a:spcBef>
                <a:spcPts val="783"/>
              </a:spcBef>
            </a:pPr>
            <a:r>
              <a:rPr lang="en-US" sz="1600" b="1" i="1" dirty="0">
                <a:latin typeface="Amasis MT Pro Light" panose="020B0604020202020204" pitchFamily="18" charset="0"/>
              </a:rPr>
              <a:t>	Faculty of Applied Computing,</a:t>
            </a:r>
          </a:p>
          <a:p>
            <a:pPr algn="l">
              <a:spcBef>
                <a:spcPts val="783"/>
              </a:spcBef>
            </a:pPr>
            <a:r>
              <a:rPr lang="en-US" sz="1600" b="1" i="1" dirty="0">
                <a:latin typeface="Amasis MT Pro Light" panose="020B0604020202020204" pitchFamily="18" charset="0"/>
              </a:rPr>
              <a:t>	UWTSD</a:t>
            </a:r>
          </a:p>
          <a:p>
            <a:pPr algn="l">
              <a:spcBef>
                <a:spcPts val="783"/>
              </a:spcBef>
            </a:pPr>
            <a:r>
              <a:rPr lang="en-US" sz="1600" b="1" i="1" dirty="0">
                <a:latin typeface="Amasis MT Pro Light" panose="020B0604020202020204" pitchFamily="18" charset="0"/>
              </a:rPr>
              <a:t>	Email: </a:t>
            </a:r>
            <a:r>
              <a:rPr lang="en-US" sz="1600" b="1" i="1" u="sng" dirty="0">
                <a:latin typeface="Amasis MT Pro Light" panose="020B0604020202020204" pitchFamily="18" charset="0"/>
              </a:rPr>
              <a:t>s.wpackiadhas@uwtsd.ac.uk</a:t>
            </a:r>
            <a:endParaRPr lang="en-US" sz="1600" b="1" u="sng" dirty="0">
              <a:latin typeface="Amasis MT Pro Light" panose="020B0604020202020204" pitchFamily="18" charset="0"/>
            </a:endParaRPr>
          </a:p>
          <a:p>
            <a:pPr algn="l"/>
            <a:endParaRPr lang="en-US" sz="1600" b="1" dirty="0">
              <a:latin typeface="Amasis MT Pro Light" panose="020B0604020202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3745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2325" y="1895369"/>
            <a:ext cx="9144000" cy="23876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>
              <a:lnSpc>
                <a:spcPct val="150000"/>
              </a:lnSpc>
            </a:pPr>
            <a:r>
              <a:rPr lang="en-US" sz="3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Module Name	: Instrumentation and Control</a:t>
            </a:r>
            <a:br>
              <a:rPr lang="en-US" sz="3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</a:br>
            <a:r>
              <a:rPr lang="en-US" sz="3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Module Code	:  ACDB5011</a:t>
            </a:r>
            <a:br>
              <a:rPr lang="en-US" sz="3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</a:br>
            <a:r>
              <a:rPr lang="en-US" sz="3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Level			: 5	</a:t>
            </a:r>
            <a:br>
              <a:rPr lang="en-US" sz="3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</a:br>
            <a:r>
              <a:rPr lang="en-US" sz="3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Credits		: 10</a:t>
            </a:r>
            <a:br>
              <a:rPr lang="en-US" sz="3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</a:br>
            <a:r>
              <a:rPr lang="en-US" sz="3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Pre- Requisite  	: None</a:t>
            </a:r>
            <a:br>
              <a:rPr lang="en-US" sz="3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</a:br>
            <a:r>
              <a:rPr lang="en-US" sz="3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Lecturer		: Stalin Jacob</a:t>
            </a:r>
            <a:br>
              <a:rPr lang="en-US" sz="3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</a:br>
            <a:r>
              <a:rPr lang="en-US" sz="3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e-mail		: s.wpackiadhas@uwtsd.ac.uk</a:t>
            </a:r>
            <a:br>
              <a:rPr lang="en-US" sz="1400" dirty="0">
                <a:latin typeface="Calibri "/>
                <a:ea typeface="Cambria" panose="02040503050406030204" pitchFamily="18" charset="0"/>
              </a:rPr>
            </a:br>
            <a:endParaRPr lang="en-US" sz="1400" dirty="0"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7719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0725" y="1433944"/>
            <a:ext cx="9144000" cy="67212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>
              <a:lnSpc>
                <a:spcPct val="150000"/>
              </a:lnSpc>
            </a:pP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  <a:t>Aim of the Module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61C812-F874-3190-2D1A-CDDC95AE16CB}"/>
              </a:ext>
            </a:extLst>
          </p:cNvPr>
          <p:cNvSpPr txBox="1"/>
          <p:nvPr/>
        </p:nvSpPr>
        <p:spPr>
          <a:xfrm>
            <a:off x="1018310" y="2513696"/>
            <a:ext cx="9824605" cy="16970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/>
              <a:t>To develop an understanding of instrumentation and control systems in terms of measurement systems, instrument design and system responses through the use of practical exercises and software simulation.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336F63-D10D-7E70-E511-B200BA862C0B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043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448" y="300456"/>
            <a:ext cx="9144000" cy="67212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>
              <a:lnSpc>
                <a:spcPct val="150000"/>
              </a:lnSpc>
            </a:pP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  <a:t>Learning Outcomes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61C812-F874-3190-2D1A-CDDC95AE16CB}"/>
              </a:ext>
            </a:extLst>
          </p:cNvPr>
          <p:cNvSpPr txBox="1"/>
          <p:nvPr/>
        </p:nvSpPr>
        <p:spPr>
          <a:xfrm>
            <a:off x="810491" y="1316239"/>
            <a:ext cx="11154641" cy="39130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/>
              <a:t>Upon the successful completion of this module, the student should be able to: </a:t>
            </a:r>
          </a:p>
          <a:p>
            <a:pPr algn="just">
              <a:lnSpc>
                <a:spcPct val="150000"/>
              </a:lnSpc>
            </a:pPr>
            <a:endParaRPr lang="en-GB" sz="2400" dirty="0"/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Critically analyse the range of responses of specified instrumentation and control system scenarios in order to develop solutions to specified problems;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Create with simulation software mathematical models of control and instrumentation systems, solve their time response and compare their transient and steady-state responses with given specifications</a:t>
            </a:r>
            <a:endParaRPr lang="en-GB" sz="2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486413-6A9C-2B1E-DFDD-CB1460335B1F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8866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448" y="300456"/>
            <a:ext cx="9144000" cy="67212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>
              <a:lnSpc>
                <a:spcPct val="150000"/>
              </a:lnSpc>
            </a:pP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  <a:t>Study time for the module </a:t>
            </a:r>
            <a:endParaRPr lang="en-US" sz="3600" b="1" dirty="0">
              <a:solidFill>
                <a:schemeClr val="accent1">
                  <a:lumMod val="75000"/>
                </a:schemeClr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61C812-F874-3190-2D1A-CDDC95AE16CB}"/>
              </a:ext>
            </a:extLst>
          </p:cNvPr>
          <p:cNvSpPr txBox="1"/>
          <p:nvPr/>
        </p:nvSpPr>
        <p:spPr>
          <a:xfrm>
            <a:off x="810491" y="1316239"/>
            <a:ext cx="11154641" cy="36822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400" b="1" dirty="0"/>
              <a:t>Activity type 			Hours 			Percentage</a:t>
            </a:r>
          </a:p>
          <a:p>
            <a:pPr algn="just">
              <a:lnSpc>
                <a:spcPct val="200000"/>
              </a:lnSpc>
            </a:pPr>
            <a:r>
              <a:rPr lang="en-GB" sz="2400" dirty="0"/>
              <a:t>Scheduled learning 		24 			24%</a:t>
            </a:r>
          </a:p>
          <a:p>
            <a:pPr algn="just">
              <a:lnSpc>
                <a:spcPct val="200000"/>
              </a:lnSpc>
            </a:pPr>
            <a:r>
              <a:rPr lang="en-GB" sz="2400" dirty="0"/>
              <a:t>Independent learning 		76 			76%</a:t>
            </a:r>
          </a:p>
          <a:p>
            <a:pPr algn="just">
              <a:lnSpc>
                <a:spcPct val="200000"/>
              </a:lnSpc>
            </a:pPr>
            <a:r>
              <a:rPr lang="en-GB" sz="2400" dirty="0"/>
              <a:t>Placement learning 		0 			0%</a:t>
            </a:r>
          </a:p>
          <a:p>
            <a:pPr algn="just">
              <a:lnSpc>
                <a:spcPct val="200000"/>
              </a:lnSpc>
            </a:pPr>
            <a:r>
              <a:rPr lang="en-GB" sz="2400" dirty="0"/>
              <a:t>TOTAL 				100 			100%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B9ACABA-D406-E9B7-204B-1DBFDA3118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3153289"/>
              </p:ext>
            </p:extLst>
          </p:nvPr>
        </p:nvGraphicFramePr>
        <p:xfrm>
          <a:off x="841664" y="1361209"/>
          <a:ext cx="8364681" cy="3642014"/>
        </p:xfrm>
        <a:graphic>
          <a:graphicData uri="http://schemas.openxmlformats.org/drawingml/2006/table">
            <a:tbl>
              <a:tblPr/>
              <a:tblGrid>
                <a:gridCol w="8364681">
                  <a:extLst>
                    <a:ext uri="{9D8B030D-6E8A-4147-A177-3AD203B41FA5}">
                      <a16:colId xmlns:a16="http://schemas.microsoft.com/office/drawing/2014/main" val="2481718211"/>
                    </a:ext>
                  </a:extLst>
                </a:gridCol>
              </a:tblGrid>
              <a:tr h="364201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751137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0C1B911-4C9F-A727-72FA-A6A6F3F1ECAB}"/>
              </a:ext>
            </a:extLst>
          </p:cNvPr>
          <p:cNvGraphicFramePr>
            <a:graphicFrameLocks noGrp="1"/>
          </p:cNvGraphicFramePr>
          <p:nvPr/>
        </p:nvGraphicFramePr>
        <p:xfrm>
          <a:off x="841664" y="1356014"/>
          <a:ext cx="8354291" cy="706581"/>
        </p:xfrm>
        <a:graphic>
          <a:graphicData uri="http://schemas.openxmlformats.org/drawingml/2006/table">
            <a:tbl>
              <a:tblPr/>
              <a:tblGrid>
                <a:gridCol w="8354291">
                  <a:extLst>
                    <a:ext uri="{9D8B030D-6E8A-4147-A177-3AD203B41FA5}">
                      <a16:colId xmlns:a16="http://schemas.microsoft.com/office/drawing/2014/main" val="3983409411"/>
                    </a:ext>
                  </a:extLst>
                </a:gridCol>
              </a:tblGrid>
              <a:tr h="70658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15832447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9CA5836-834E-BFB6-1A4A-1192D62C4C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9893758"/>
              </p:ext>
            </p:extLst>
          </p:nvPr>
        </p:nvGraphicFramePr>
        <p:xfrm>
          <a:off x="826077" y="1361209"/>
          <a:ext cx="3060123" cy="3636818"/>
        </p:xfrm>
        <a:graphic>
          <a:graphicData uri="http://schemas.openxmlformats.org/drawingml/2006/table">
            <a:tbl>
              <a:tblPr/>
              <a:tblGrid>
                <a:gridCol w="3060123">
                  <a:extLst>
                    <a:ext uri="{9D8B030D-6E8A-4147-A177-3AD203B41FA5}">
                      <a16:colId xmlns:a16="http://schemas.microsoft.com/office/drawing/2014/main" val="945017305"/>
                    </a:ext>
                  </a:extLst>
                </a:gridCol>
              </a:tblGrid>
              <a:tr h="363681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1520464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716DE0B-FEAB-BA00-D1D5-9161ADB388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6091763"/>
              </p:ext>
            </p:extLst>
          </p:nvPr>
        </p:nvGraphicFramePr>
        <p:xfrm>
          <a:off x="3875809" y="1366405"/>
          <a:ext cx="2306782" cy="3642013"/>
        </p:xfrm>
        <a:graphic>
          <a:graphicData uri="http://schemas.openxmlformats.org/drawingml/2006/table">
            <a:tbl>
              <a:tblPr/>
              <a:tblGrid>
                <a:gridCol w="2306782">
                  <a:extLst>
                    <a:ext uri="{9D8B030D-6E8A-4147-A177-3AD203B41FA5}">
                      <a16:colId xmlns:a16="http://schemas.microsoft.com/office/drawing/2014/main" val="2849307210"/>
                    </a:ext>
                  </a:extLst>
                </a:gridCol>
              </a:tblGrid>
              <a:tr h="364201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88909932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99D7AF67-FDFD-06A0-BB96-1720DCC2B5B2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32477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6496"/>
            <a:ext cx="12192000" cy="86669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4854" y="947896"/>
            <a:ext cx="9144000" cy="67212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>
              <a:lnSpc>
                <a:spcPct val="150000"/>
              </a:lnSpc>
            </a:pP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  <a:t>ASSESSMENT</a:t>
            </a:r>
            <a:b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</a:br>
            <a:r>
              <a:rPr lang="en-US" sz="3600" b="1" dirty="0" err="1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  <a:t>Assessment</a:t>
            </a: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  <a:t> Component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61C812-F874-3190-2D1A-CDDC95AE16CB}"/>
              </a:ext>
            </a:extLst>
          </p:cNvPr>
          <p:cNvSpPr txBox="1"/>
          <p:nvPr/>
        </p:nvSpPr>
        <p:spPr>
          <a:xfrm>
            <a:off x="2104159" y="2750667"/>
            <a:ext cx="11154641" cy="22510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/>
              <a:t>☐ Written exam ☒ Coursework ☐ Practical</a:t>
            </a:r>
          </a:p>
          <a:p>
            <a:pPr algn="just">
              <a:lnSpc>
                <a:spcPct val="150000"/>
              </a:lnSpc>
            </a:pPr>
            <a:endParaRPr lang="en-GB" sz="2400" dirty="0"/>
          </a:p>
          <a:p>
            <a:pPr algn="just">
              <a:lnSpc>
                <a:spcPct val="150000"/>
              </a:lnSpc>
            </a:pPr>
            <a:r>
              <a:rPr lang="en-GB" sz="2400" dirty="0"/>
              <a:t>Mode of assessment 		Volume 		Weighting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Report 				2,500 words 		100%</a:t>
            </a:r>
            <a:endParaRPr lang="en-GB" sz="2200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41FE76C-47D7-49AA-FA72-D2374646BD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1104940"/>
              </p:ext>
            </p:extLst>
          </p:nvPr>
        </p:nvGraphicFramePr>
        <p:xfrm>
          <a:off x="1927513" y="3906982"/>
          <a:ext cx="8037368" cy="1148196"/>
        </p:xfrm>
        <a:graphic>
          <a:graphicData uri="http://schemas.openxmlformats.org/drawingml/2006/table">
            <a:tbl>
              <a:tblPr/>
              <a:tblGrid>
                <a:gridCol w="8037368">
                  <a:extLst>
                    <a:ext uri="{9D8B030D-6E8A-4147-A177-3AD203B41FA5}">
                      <a16:colId xmlns:a16="http://schemas.microsoft.com/office/drawing/2014/main" val="1403947099"/>
                    </a:ext>
                  </a:extLst>
                </a:gridCol>
              </a:tblGrid>
              <a:tr h="114819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03644640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2ED1E1C-7750-E031-93B4-3AB2792C9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845444"/>
              </p:ext>
            </p:extLst>
          </p:nvPr>
        </p:nvGraphicFramePr>
        <p:xfrm>
          <a:off x="1922318" y="3912178"/>
          <a:ext cx="8052954" cy="602672"/>
        </p:xfrm>
        <a:graphic>
          <a:graphicData uri="http://schemas.openxmlformats.org/drawingml/2006/table">
            <a:tbl>
              <a:tblPr/>
              <a:tblGrid>
                <a:gridCol w="8052954">
                  <a:extLst>
                    <a:ext uri="{9D8B030D-6E8A-4147-A177-3AD203B41FA5}">
                      <a16:colId xmlns:a16="http://schemas.microsoft.com/office/drawing/2014/main" val="1823566703"/>
                    </a:ext>
                  </a:extLst>
                </a:gridCol>
              </a:tblGrid>
              <a:tr h="60267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05231583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10DB5CC-9CB3-489C-5AE3-4A00E60506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6405028"/>
              </p:ext>
            </p:extLst>
          </p:nvPr>
        </p:nvGraphicFramePr>
        <p:xfrm>
          <a:off x="1911927" y="3917373"/>
          <a:ext cx="3054927" cy="1148196"/>
        </p:xfrm>
        <a:graphic>
          <a:graphicData uri="http://schemas.openxmlformats.org/drawingml/2006/table">
            <a:tbl>
              <a:tblPr/>
              <a:tblGrid>
                <a:gridCol w="3054927">
                  <a:extLst>
                    <a:ext uri="{9D8B030D-6E8A-4147-A177-3AD203B41FA5}">
                      <a16:colId xmlns:a16="http://schemas.microsoft.com/office/drawing/2014/main" val="865922885"/>
                    </a:ext>
                  </a:extLst>
                </a:gridCol>
              </a:tblGrid>
              <a:tr h="114819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2378073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7F513BE-E55D-D871-52BC-DD11D75111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9600704"/>
              </p:ext>
            </p:extLst>
          </p:nvPr>
        </p:nvGraphicFramePr>
        <p:xfrm>
          <a:off x="4956463" y="3912178"/>
          <a:ext cx="2613314" cy="1143000"/>
        </p:xfrm>
        <a:graphic>
          <a:graphicData uri="http://schemas.openxmlformats.org/drawingml/2006/table">
            <a:tbl>
              <a:tblPr/>
              <a:tblGrid>
                <a:gridCol w="2613314">
                  <a:extLst>
                    <a:ext uri="{9D8B030D-6E8A-4147-A177-3AD203B41FA5}">
                      <a16:colId xmlns:a16="http://schemas.microsoft.com/office/drawing/2014/main" val="2040810185"/>
                    </a:ext>
                  </a:extLst>
                </a:gridCol>
              </a:tblGrid>
              <a:tr h="11430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29826919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5CE70C4D-AB80-5502-6CC3-4DE9188E1154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45559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87413"/>
            <a:ext cx="12192000" cy="86669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3739" y="831273"/>
            <a:ext cx="9144000" cy="67212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>
              <a:lnSpc>
                <a:spcPct val="150000"/>
              </a:lnSpc>
            </a:pP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  <a:t>Assessment Summary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61C812-F874-3190-2D1A-CDDC95AE16CB}"/>
              </a:ext>
            </a:extLst>
          </p:cNvPr>
          <p:cNvSpPr txBox="1"/>
          <p:nvPr/>
        </p:nvSpPr>
        <p:spPr>
          <a:xfrm>
            <a:off x="3044539" y="1960960"/>
            <a:ext cx="11154641" cy="28050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/>
              <a:t>Activity type 			Percentage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Written exam 			0%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Coursework 			100%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Practical 			0%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TOTAL 				100</a:t>
            </a:r>
            <a:endParaRPr lang="en-GB" sz="2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4408BB-3F7C-E3E6-ACF0-55C6C60E02CF}"/>
              </a:ext>
            </a:extLst>
          </p:cNvPr>
          <p:cNvSpPr txBox="1"/>
          <p:nvPr/>
        </p:nvSpPr>
        <p:spPr>
          <a:xfrm>
            <a:off x="9297739" y="3888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76A2862-DF85-60A7-83E0-CF48628017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17481"/>
              </p:ext>
            </p:extLst>
          </p:nvPr>
        </p:nvGraphicFramePr>
        <p:xfrm>
          <a:off x="3075709" y="1984664"/>
          <a:ext cx="5605896" cy="2774373"/>
        </p:xfrm>
        <a:graphic>
          <a:graphicData uri="http://schemas.openxmlformats.org/drawingml/2006/table">
            <a:tbl>
              <a:tblPr/>
              <a:tblGrid>
                <a:gridCol w="5605896">
                  <a:extLst>
                    <a:ext uri="{9D8B030D-6E8A-4147-A177-3AD203B41FA5}">
                      <a16:colId xmlns:a16="http://schemas.microsoft.com/office/drawing/2014/main" val="2541913129"/>
                    </a:ext>
                  </a:extLst>
                </a:gridCol>
              </a:tblGrid>
              <a:tr h="277437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59329599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AF1EDED-D3E7-5AC5-B54F-4B46D58009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2358136"/>
              </p:ext>
            </p:extLst>
          </p:nvPr>
        </p:nvGraphicFramePr>
        <p:xfrm>
          <a:off x="3060123" y="1984664"/>
          <a:ext cx="2815936" cy="2769178"/>
        </p:xfrm>
        <a:graphic>
          <a:graphicData uri="http://schemas.openxmlformats.org/drawingml/2006/table">
            <a:tbl>
              <a:tblPr/>
              <a:tblGrid>
                <a:gridCol w="2815936">
                  <a:extLst>
                    <a:ext uri="{9D8B030D-6E8A-4147-A177-3AD203B41FA5}">
                      <a16:colId xmlns:a16="http://schemas.microsoft.com/office/drawing/2014/main" val="3185299906"/>
                    </a:ext>
                  </a:extLst>
                </a:gridCol>
              </a:tblGrid>
              <a:tr h="276917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5890663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FFB5DA6-7684-4BC1-482A-19D70B933B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8695852"/>
              </p:ext>
            </p:extLst>
          </p:nvPr>
        </p:nvGraphicFramePr>
        <p:xfrm>
          <a:off x="3065317" y="1984664"/>
          <a:ext cx="5605896" cy="592282"/>
        </p:xfrm>
        <a:graphic>
          <a:graphicData uri="http://schemas.openxmlformats.org/drawingml/2006/table">
            <a:tbl>
              <a:tblPr/>
              <a:tblGrid>
                <a:gridCol w="5605896">
                  <a:extLst>
                    <a:ext uri="{9D8B030D-6E8A-4147-A177-3AD203B41FA5}">
                      <a16:colId xmlns:a16="http://schemas.microsoft.com/office/drawing/2014/main" val="3909751713"/>
                    </a:ext>
                  </a:extLst>
                </a:gridCol>
              </a:tblGrid>
              <a:tr h="59228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941587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21979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87413"/>
            <a:ext cx="12192000" cy="86669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5076" y="718499"/>
            <a:ext cx="9144000" cy="67212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>
              <a:lnSpc>
                <a:spcPct val="150000"/>
              </a:lnSpc>
            </a:pP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  <a:t>Reading List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61C812-F874-3190-2D1A-CDDC95AE16CB}"/>
              </a:ext>
            </a:extLst>
          </p:cNvPr>
          <p:cNvSpPr txBox="1"/>
          <p:nvPr/>
        </p:nvSpPr>
        <p:spPr>
          <a:xfrm>
            <a:off x="987136" y="1711678"/>
            <a:ext cx="10827332" cy="42024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Calibri" panose="020F0502020204030204" pitchFamily="34" charset="0"/>
              <a:buChar char="―"/>
            </a:pPr>
            <a:r>
              <a:rPr lang="en-GB" dirty="0" err="1"/>
              <a:t>Nise</a:t>
            </a:r>
            <a:r>
              <a:rPr lang="en-GB" dirty="0"/>
              <a:t>, N.S. (2013) Control Systems Engineering; International Student Version - 7 </a:t>
            </a:r>
            <a:r>
              <a:rPr lang="en-GB" dirty="0" err="1"/>
              <a:t>th</a:t>
            </a:r>
            <a:r>
              <a:rPr lang="en-GB" dirty="0"/>
              <a:t> ed, New Jersey : John Wiley</a:t>
            </a:r>
          </a:p>
          <a:p>
            <a:pPr marL="285750" indent="-285750" algn="just">
              <a:lnSpc>
                <a:spcPct val="150000"/>
              </a:lnSpc>
              <a:buFont typeface="Calibri" panose="020F0502020204030204" pitchFamily="34" charset="0"/>
              <a:buChar char="―"/>
            </a:pPr>
            <a:r>
              <a:rPr lang="en-GB" dirty="0"/>
              <a:t>Dorf, R.C. and Bishop, R.H. (2016) Modern Control  Systems: International Version, New Jersey : Pearson </a:t>
            </a:r>
          </a:p>
          <a:p>
            <a:pPr marL="285750" indent="-285750" algn="just">
              <a:lnSpc>
                <a:spcPct val="150000"/>
              </a:lnSpc>
              <a:buFont typeface="Calibri" panose="020F0502020204030204" pitchFamily="34" charset="0"/>
              <a:buChar char="―"/>
            </a:pPr>
            <a:r>
              <a:rPr lang="en-GB" dirty="0" err="1"/>
              <a:t>Distenfano</a:t>
            </a:r>
            <a:r>
              <a:rPr lang="en-GB" dirty="0"/>
              <a:t>, J., </a:t>
            </a:r>
            <a:r>
              <a:rPr lang="en-GB" dirty="0" err="1"/>
              <a:t>Stubberd</a:t>
            </a:r>
            <a:r>
              <a:rPr lang="en-GB" dirty="0"/>
              <a:t>, A. and Williams, I. (2013)  </a:t>
            </a:r>
            <a:r>
              <a:rPr lang="en-GB" dirty="0" err="1"/>
              <a:t>Schaum’s</a:t>
            </a:r>
            <a:r>
              <a:rPr lang="en-GB" dirty="0"/>
              <a:t> Outline of Feedback and Control Systems -2nd ed, New York : </a:t>
            </a:r>
            <a:r>
              <a:rPr lang="en-GB" dirty="0" err="1"/>
              <a:t>Schaum’s</a:t>
            </a:r>
            <a:r>
              <a:rPr lang="en-GB" dirty="0"/>
              <a:t> Outlines</a:t>
            </a:r>
          </a:p>
          <a:p>
            <a:pPr marL="285750" indent="-285750" algn="just">
              <a:lnSpc>
                <a:spcPct val="150000"/>
              </a:lnSpc>
              <a:buFont typeface="Calibri" panose="020F0502020204030204" pitchFamily="34" charset="0"/>
              <a:buChar char="―"/>
            </a:pPr>
            <a:r>
              <a:rPr lang="en-GB" dirty="0"/>
              <a:t>Franklin, G.F., Powell, J.D. and </a:t>
            </a:r>
            <a:r>
              <a:rPr lang="en-GB" dirty="0" err="1"/>
              <a:t>Emami-Naeini</a:t>
            </a:r>
            <a:r>
              <a:rPr lang="en-GB" dirty="0"/>
              <a:t>, A. (2014) Feedback Control of Dynamic Systems, 7th ed, New Jersey : Pearson</a:t>
            </a:r>
          </a:p>
          <a:p>
            <a:pPr marL="285750" indent="-285750" algn="just">
              <a:lnSpc>
                <a:spcPct val="150000"/>
              </a:lnSpc>
              <a:buFont typeface="Calibri" panose="020F0502020204030204" pitchFamily="34" charset="0"/>
              <a:buChar char="―"/>
            </a:pPr>
            <a:r>
              <a:rPr lang="en-GB" dirty="0" err="1"/>
              <a:t>Patranabis</a:t>
            </a:r>
            <a:r>
              <a:rPr lang="en-GB" dirty="0"/>
              <a:t>, A. (2011) Instrumentation and Control, New Jersey : Prentice Hall  Prasad, J., Jayaswal, M. and </a:t>
            </a:r>
            <a:r>
              <a:rPr lang="en-GB" dirty="0" err="1"/>
              <a:t>Priye</a:t>
            </a:r>
            <a:r>
              <a:rPr lang="en-GB" dirty="0"/>
              <a:t>, V. ( 2013) </a:t>
            </a:r>
          </a:p>
          <a:p>
            <a:pPr marL="285750" indent="-285750" algn="just">
              <a:lnSpc>
                <a:spcPct val="150000"/>
              </a:lnSpc>
              <a:buFont typeface="Calibri" panose="020F0502020204030204" pitchFamily="34" charset="0"/>
              <a:buChar char="―"/>
            </a:pPr>
            <a:r>
              <a:rPr lang="en-GB" dirty="0"/>
              <a:t>Instrumentation and Process Control, New Delhi, India : IK International Publishing </a:t>
            </a:r>
          </a:p>
          <a:p>
            <a:pPr marL="285750" indent="-285750" algn="just">
              <a:lnSpc>
                <a:spcPct val="150000"/>
              </a:lnSpc>
              <a:buFont typeface="Calibri" panose="020F0502020204030204" pitchFamily="34" charset="0"/>
              <a:buChar char="―"/>
            </a:pPr>
            <a:r>
              <a:rPr lang="en-GB" dirty="0"/>
              <a:t>Ogata, K. (2015) Modern Control Engineering; International Version – 5 </a:t>
            </a:r>
            <a:r>
              <a:rPr lang="en-GB" dirty="0" err="1"/>
              <a:t>th</a:t>
            </a:r>
            <a:r>
              <a:rPr lang="en-GB" dirty="0"/>
              <a:t> ed, New Jersey : </a:t>
            </a:r>
            <a:r>
              <a:rPr lang="en-GB"/>
              <a:t>Pearson 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4408BB-3F7C-E3E6-ACF0-55C6C60E02CF}"/>
              </a:ext>
            </a:extLst>
          </p:cNvPr>
          <p:cNvSpPr txBox="1"/>
          <p:nvPr/>
        </p:nvSpPr>
        <p:spPr>
          <a:xfrm>
            <a:off x="9297739" y="3888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9243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562</Words>
  <Application>Microsoft Office PowerPoint</Application>
  <PresentationFormat>Widescreen</PresentationFormat>
  <Paragraphs>47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Calibri </vt:lpstr>
      <vt:lpstr>Amasis MT Pro Light</vt:lpstr>
      <vt:lpstr>Arial</vt:lpstr>
      <vt:lpstr>Calibri</vt:lpstr>
      <vt:lpstr>Calibri Light</vt:lpstr>
      <vt:lpstr>Office Theme</vt:lpstr>
      <vt:lpstr>Module Name : Instrumentation and Control Module Code :  ACDB5011 Topic   : Course Introduction   </vt:lpstr>
      <vt:lpstr>Module Name : Instrumentation and Control Module Code :  ACDB5011 Level   : 5  Credits  : 10 Pre- Requisite   : None Lecturer  : Stalin Jacob e-mail  : s.wpackiadhas@uwtsd.ac.uk </vt:lpstr>
      <vt:lpstr>Aim of the Module</vt:lpstr>
      <vt:lpstr>Learning Outcomes</vt:lpstr>
      <vt:lpstr>Study time for the module </vt:lpstr>
      <vt:lpstr>ASSESSMENT Assessment Component 1</vt:lpstr>
      <vt:lpstr>Assessment Summary</vt:lpstr>
      <vt:lpstr>Reading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: Instrumentation and Control Module Code :  ACDB5011 Topic   : Course Introduction  Lecture   : 1</dc:title>
  <dc:creator>Jenifer Prince Devaraj</dc:creator>
  <cp:lastModifiedBy>Stalin Jacob Wilson Packia Dhas</cp:lastModifiedBy>
  <cp:revision>2</cp:revision>
  <dcterms:created xsi:type="dcterms:W3CDTF">2023-06-09T12:03:14Z</dcterms:created>
  <dcterms:modified xsi:type="dcterms:W3CDTF">2023-06-11T18:44:34Z</dcterms:modified>
</cp:coreProperties>
</file>