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187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4DCC0-2CE7-0E73-EBC2-369042B6E3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BDE53F-29B4-9D11-833A-031253A171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CAA608-7F6D-E398-8C10-E0ABC5C9E6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27631-AC31-4BF9-BC7D-A9B89E31D8FC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6283BC-F7D5-5EEF-6EE2-E5274CB7F2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95BC9B-8353-0577-39D3-59D5A4C35B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BB973-44D5-438C-8F25-45E516EA0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5883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8AAF2-948A-2576-13EB-6CAEFF0D0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B52298-061F-45E7-FD95-9328EFC96F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31B50B-A86B-C018-9236-75C8954196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27631-AC31-4BF9-BC7D-A9B89E31D8FC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E08F07-5C9B-2FE9-2BFD-180ADA93FA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7D9A8B-24E8-2844-CAAB-94966CC45B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BB973-44D5-438C-8F25-45E516EA0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1697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01641-705D-B346-2835-6992A2752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4CF762-485F-D0CE-B18C-A76DD57C35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66B2D8-34F5-0227-D4EC-EFCC5722C8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27631-AC31-4BF9-BC7D-A9B89E31D8FC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F6A870-0221-E3BE-D121-555C3191E2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4818A5-7A0C-0BB7-67B6-C0EC1E4C1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BB973-44D5-438C-8F25-45E516EA0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17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DF774-96B0-9399-FB68-FE99FDEC94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B175CF-0A81-334D-71BA-CC1A6B5951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31036F-7CDC-F20D-5182-2E0A73E8D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C044D9-2BBA-6224-5960-6FD2FA77E2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27631-AC31-4BF9-BC7D-A9B89E31D8FC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153211-AD38-795D-828F-87C9A7763C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20FDB9-768B-FC73-25EB-50E75F0584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BB973-44D5-438C-8F25-45E516EA0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282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F5838-E4BD-0373-790A-22212F7CFB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1CA9E0-F93D-7B5E-F3D6-095219D451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DD8281-9D0A-7BDF-6AF6-55359ED47C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235419-9546-EBCF-8172-46FEA4F29B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EF0CF9-EC95-C7C1-42DA-1DEBCDD9987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28A1E7E-73CC-590A-67BF-A61FE057E7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27631-AC31-4BF9-BC7D-A9B89E31D8FC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685C29-926E-53B8-53E7-B700CFDFA8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0BB6AE-7704-9990-36D3-B396FF6005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BB973-44D5-438C-8F25-45E516EA0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2762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98903-4DC9-9CB6-28D9-7AD3847BC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7E37A86-31DF-6722-F425-E1EDFF3A0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27631-AC31-4BF9-BC7D-A9B89E31D8FC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0C8517-AAB4-B930-0080-77C34C818D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B32C01-DAD4-F62A-FE3D-A8C5C4BA7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BB973-44D5-438C-8F25-45E516EA0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5825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F3FA69-D73B-68BC-54EC-C49BB1995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27631-AC31-4BF9-BC7D-A9B89E31D8FC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9734942-72AD-E4F5-2FD9-3EB56993EF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0473DF-6711-3061-64DE-2ED04D1BA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BB973-44D5-438C-8F25-45E516EA0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6923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DB9B5-24FF-9BAD-ACF8-F1F59EA4E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9F084-4690-649B-7B87-64D942F14C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00969D-43F6-0B46-6CEB-6C290E0D0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96A1E3-B984-71D1-53D4-D040ABD589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27631-AC31-4BF9-BC7D-A9B89E31D8FC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85A7C8-A8AE-A071-54C8-42926B35AC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90A8C2-FC23-51D2-B26B-F034EA936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BB973-44D5-438C-8F25-45E516EA0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20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1E95A-0CB4-CF8F-03B8-12CD859100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4B9FBE-A669-DC3E-97DA-7DC36931C1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C8A560-C640-EC6F-D338-42556D9A2D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8BAE1B-1F24-12EF-A037-89379588F5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27631-AC31-4BF9-BC7D-A9B89E31D8FC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01DA03-6FCF-C49D-91B7-02A8A3862B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8F0235-30BD-0797-7653-D277CE1E38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BB973-44D5-438C-8F25-45E516EA0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3338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8DBC4-4F56-13B6-EAFB-0B5B31184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B63915-EF84-D202-9CFB-21D0785D3F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0EF28A-1635-F2FA-21BB-A72B97826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27631-AC31-4BF9-BC7D-A9B89E31D8FC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0FC971-8749-9C43-E388-3ECD92C782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58F63-7DFD-CAE1-A17C-FBB41B5239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BB973-44D5-438C-8F25-45E516EA0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009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C812043-7679-9EAE-87B9-8A3FC119A22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9EF3E9-0635-BEFD-26D0-7D40F63D3E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1EF7DC-44CF-902F-32B9-7CC5E272BC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27631-AC31-4BF9-BC7D-A9B89E31D8FC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9F2499-B31F-2AA2-B4F8-8AE75086C4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A539EF-E3A6-2881-405F-E5810E5B3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BB973-44D5-438C-8F25-45E516EA0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7282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6E0787-8F0A-AECE-EE2F-6FA9AC89C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3035E5-F097-162E-B8F9-135C86B666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C67290-8D85-9C9B-44D6-996F1F626A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0527631-AC31-4BF9-BC7D-A9B89E31D8FC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FEB11D-2146-FFF9-F79A-E8C72687A9F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C4DA1F-B992-3A5B-66F1-32897C2179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F5BB973-44D5-438C-8F25-45E516EA0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659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rammarly.com/" TargetMode="External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" TargetMode="External" /><Relationship Id="rId2" Type="http://schemas.openxmlformats.org/officeDocument/2006/relationships/hyperlink" Target="https://www.simplypsychology.org/" TargetMode="External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72B1599-3E01-58EB-5549-13F2B9A01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Erik Erikson – </a:t>
            </a:r>
            <a:r>
              <a:rPr lang="en-US" sz="3600" i="1">
                <a:solidFill>
                  <a:schemeClr val="tx2"/>
                </a:solidFill>
              </a:rPr>
              <a:t>Psychosocial Development Theory applied to Amira (3 years old)</a:t>
            </a: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4E4B5-DE12-8689-E351-A0959F6C3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800" b="1">
                <a:solidFill>
                  <a:schemeClr val="tx2"/>
                </a:solidFill>
              </a:rPr>
              <a:t>Psychology in Health and Social Care</a:t>
            </a:r>
            <a:br>
              <a:rPr lang="en-US" sz="1800">
                <a:solidFill>
                  <a:schemeClr val="tx2"/>
                </a:solidFill>
              </a:rPr>
            </a:br>
            <a:r>
              <a:rPr lang="en-US" sz="1800" b="1">
                <a:solidFill>
                  <a:schemeClr val="tx2"/>
                </a:solidFill>
              </a:rPr>
              <a:t>Assessment 1: Individual Presentation</a:t>
            </a:r>
            <a:br>
              <a:rPr lang="en-US" sz="1800">
                <a:solidFill>
                  <a:schemeClr val="tx2"/>
                </a:solidFill>
              </a:rPr>
            </a:br>
            <a:r>
              <a:rPr lang="en-US" sz="1800">
                <a:solidFill>
                  <a:schemeClr val="tx2"/>
                </a:solidFill>
              </a:rPr>
              <a:t>Student name: </a:t>
            </a:r>
            <a:r>
              <a:rPr lang="en-US" sz="1800" b="1">
                <a:solidFill>
                  <a:schemeClr val="tx2"/>
                </a:solidFill>
              </a:rPr>
              <a:t>Franco Cristian Manole</a:t>
            </a:r>
            <a:br>
              <a:rPr lang="en-US" sz="1800">
                <a:solidFill>
                  <a:schemeClr val="tx2"/>
                </a:solidFill>
              </a:rPr>
            </a:br>
            <a:r>
              <a:rPr lang="en-US" sz="1800">
                <a:solidFill>
                  <a:schemeClr val="tx2"/>
                </a:solidFill>
              </a:rPr>
              <a:t>Student ID: </a:t>
            </a:r>
            <a:r>
              <a:rPr lang="en-US" sz="1800" b="1">
                <a:solidFill>
                  <a:schemeClr val="tx2"/>
                </a:solidFill>
              </a:rPr>
              <a:t>2423131</a:t>
            </a:r>
            <a:br>
              <a:rPr lang="en-US" sz="1800">
                <a:solidFill>
                  <a:schemeClr val="tx2"/>
                </a:solidFill>
              </a:rPr>
            </a:br>
            <a:r>
              <a:rPr lang="en-US" sz="1800">
                <a:solidFill>
                  <a:schemeClr val="tx2"/>
                </a:solidFill>
              </a:rPr>
              <a:t>Programme: Certificate of Higher Education in Health and Social Care</a:t>
            </a:r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7522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DC49EF4-D90A-70E0-547C-ED385E5A4A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Acknowledgement of the use of AI</a:t>
            </a: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D4E49-EB86-1365-87A1-AF067BF4F7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US" sz="1800">
                <a:solidFill>
                  <a:schemeClr val="tx2"/>
                </a:solidFill>
              </a:rPr>
              <a:t>I acknowledge the use of </a:t>
            </a:r>
            <a:r>
              <a:rPr lang="en-US" sz="1800" b="1">
                <a:solidFill>
                  <a:schemeClr val="tx2"/>
                </a:solidFill>
              </a:rPr>
              <a:t>Grammarly</a:t>
            </a:r>
            <a:r>
              <a:rPr lang="en-US" sz="1800">
                <a:solidFill>
                  <a:schemeClr val="tx2"/>
                </a:solidFill>
              </a:rPr>
              <a:t> (</a:t>
            </a:r>
            <a:r>
              <a:rPr lang="en-US" sz="1800">
                <a:solidFill>
                  <a:schemeClr val="tx2"/>
                </a:solidFill>
                <a:hlinkClick r:id="rId2"/>
              </a:rPr>
              <a:t>https://www.grammarly.com/</a:t>
            </a:r>
            <a:r>
              <a:rPr lang="en-US" sz="1800">
                <a:solidFill>
                  <a:schemeClr val="tx2"/>
                </a:solidFill>
              </a:rPr>
              <a:t>) on </a:t>
            </a:r>
            <a:r>
              <a:rPr lang="en-US" sz="1800" b="1">
                <a:solidFill>
                  <a:schemeClr val="tx2"/>
                </a:solidFill>
              </a:rPr>
              <a:t>17th November 2025</a:t>
            </a:r>
            <a:r>
              <a:rPr lang="en-US" sz="1800">
                <a:solidFill>
                  <a:schemeClr val="tx2"/>
                </a:solidFill>
              </a:rPr>
              <a:t> to support checking my work using the prompt(s):</a:t>
            </a:r>
            <a:r>
              <a:rPr lang="en-US" sz="1800" i="1">
                <a:solidFill>
                  <a:schemeClr val="tx2"/>
                </a:solidFill>
              </a:rPr>
              <a:t>Please check the following text for readability, grammar and syntax.</a:t>
            </a:r>
            <a:endParaRPr lang="en-US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</a:rPr>
              <a:t>I confirm that I have not presented any AI-generated text as my own work.</a:t>
            </a:r>
            <a:br>
              <a:rPr lang="en-US" sz="1800">
                <a:solidFill>
                  <a:schemeClr val="tx2"/>
                </a:solidFill>
              </a:rPr>
            </a:br>
            <a:r>
              <a:rPr lang="en-US" sz="1800">
                <a:solidFill>
                  <a:schemeClr val="tx2"/>
                </a:solidFill>
              </a:rPr>
              <a:t>I confirm I have copies of my drafts, notes, and other resources I used before and after the use of AI tools, which I may be asked to provide in evidence.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42664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97659D-F381-BF20-1A9A-351615264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Psychology in Health and Social Care</a:t>
            </a: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16DF51-7EDE-220F-61C6-0AB4D69B7A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400">
                <a:solidFill>
                  <a:schemeClr val="tx2"/>
                </a:solidFill>
              </a:rPr>
              <a:t> It is the study of how people think, feel, and act in everyday life.</a:t>
            </a:r>
          </a:p>
          <a:p>
            <a:pPr marL="0" indent="0">
              <a:buNone/>
            </a:pPr>
            <a:r>
              <a:rPr lang="en-US" sz="1400">
                <a:solidFill>
                  <a:schemeClr val="tx2"/>
                </a:solidFill>
              </a:rPr>
              <a:t>Psychology is important in health and social care because it helps workers understand and care for kids, adults, and families.</a:t>
            </a:r>
            <a:br>
              <a:rPr lang="en-US" sz="1400">
                <a:solidFill>
                  <a:schemeClr val="tx2"/>
                </a:solidFill>
              </a:rPr>
            </a:br>
            <a:br>
              <a:rPr lang="en-US" sz="1400">
                <a:solidFill>
                  <a:schemeClr val="tx2"/>
                </a:solidFill>
              </a:rPr>
            </a:br>
            <a:r>
              <a:rPr lang="en-US" sz="1400">
                <a:solidFill>
                  <a:schemeClr val="tx2"/>
                </a:solidFill>
              </a:rPr>
              <a:t>The study of developmental psychology looks at how people change emotionally, socially, and mentally from birth to old age.</a:t>
            </a:r>
            <a:br>
              <a:rPr lang="en-US" sz="1400">
                <a:solidFill>
                  <a:schemeClr val="tx2"/>
                </a:solidFill>
              </a:rPr>
            </a:br>
            <a:r>
              <a:rPr lang="en-US" sz="1400">
                <a:solidFill>
                  <a:schemeClr val="tx2"/>
                </a:solidFill>
              </a:rPr>
              <a:t>This information helps care workers understand what is normal for kids of different ages and how to help them build confidence and freedom.</a:t>
            </a:r>
            <a:br>
              <a:rPr lang="en-US" sz="1400">
                <a:solidFill>
                  <a:schemeClr val="tx2"/>
                </a:solidFill>
              </a:rPr>
            </a:br>
            <a:br>
              <a:rPr lang="en-US" sz="1400">
                <a:solidFill>
                  <a:schemeClr val="tx2"/>
                </a:solidFill>
              </a:rPr>
            </a:br>
            <a:r>
              <a:rPr lang="en-US" sz="1400">
                <a:solidFill>
                  <a:schemeClr val="tx2"/>
                </a:solidFill>
              </a:rPr>
              <a:t>We can better help kids like Amira, who need to feel safe in order to learn, play, and grow if we understand psychology.</a:t>
            </a:r>
          </a:p>
          <a:p>
            <a:endParaRPr lang="en-GB" sz="1400">
              <a:solidFill>
                <a:schemeClr val="tx2"/>
              </a:solidFill>
            </a:endParaRPr>
          </a:p>
        </p:txBody>
      </p:sp>
      <p:grpSp>
        <p:nvGrpSpPr>
          <p:cNvPr id="1037" name="Group 1036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028" name="Picture 4">
            <a:extLst>
              <a:ext uri="{FF2B5EF4-FFF2-40B4-BE49-F238E27FC236}">
                <a16:creationId xmlns:a16="http://schemas.microsoft.com/office/drawing/2014/main" id="{07DEA7B6-9F59-AC7F-A61F-B96EF9441F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8392" y="2627391"/>
            <a:ext cx="4142232" cy="2526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49356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05C76D1-04B8-FDEB-24C0-2540FB06C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Early Childhood (Ages 3–5): Amira</a:t>
            </a: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A6E531-153C-07F6-0BFA-D15CB575D3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US" sz="1800">
                <a:solidFill>
                  <a:schemeClr val="tx2"/>
                </a:solidFill>
              </a:rPr>
              <a:t>Amira is </a:t>
            </a:r>
            <a:r>
              <a:rPr lang="en-US" sz="1800" b="1">
                <a:solidFill>
                  <a:schemeClr val="tx2"/>
                </a:solidFill>
              </a:rPr>
              <a:t>three years old</a:t>
            </a:r>
            <a:r>
              <a:rPr lang="en-US" sz="1800">
                <a:solidFill>
                  <a:schemeClr val="tx2"/>
                </a:solidFill>
              </a:rPr>
              <a:t>. She becomes upset when her parents leave, speaks very little, and prefers to play alone.</a:t>
            </a:r>
            <a:br>
              <a:rPr lang="en-US" sz="1800">
                <a:solidFill>
                  <a:schemeClr val="tx2"/>
                </a:solidFill>
              </a:rPr>
            </a:br>
            <a:r>
              <a:rPr lang="en-US" sz="1800">
                <a:solidFill>
                  <a:schemeClr val="tx2"/>
                </a:solidFill>
              </a:rPr>
              <a:t>At this age, children are learning how to express emotions, make friends, and become more independent.</a:t>
            </a:r>
            <a:br>
              <a:rPr lang="en-US" sz="1800">
                <a:solidFill>
                  <a:schemeClr val="tx2"/>
                </a:solidFill>
              </a:rPr>
            </a:br>
            <a:r>
              <a:rPr lang="en-US" sz="1800">
                <a:solidFill>
                  <a:schemeClr val="tx2"/>
                </a:solidFill>
              </a:rPr>
              <a:t>They also start to test limits and explore the world on their own.</a:t>
            </a:r>
          </a:p>
          <a:p>
            <a:r>
              <a:rPr lang="en-US" sz="1800">
                <a:solidFill>
                  <a:schemeClr val="tx2"/>
                </a:solidFill>
              </a:rPr>
              <a:t>The </a:t>
            </a:r>
            <a:r>
              <a:rPr lang="en-US" sz="1800" b="1">
                <a:solidFill>
                  <a:schemeClr val="tx2"/>
                </a:solidFill>
              </a:rPr>
              <a:t>NHS (2023)</a:t>
            </a:r>
            <a:r>
              <a:rPr lang="en-US" sz="1800">
                <a:solidFill>
                  <a:schemeClr val="tx2"/>
                </a:solidFill>
              </a:rPr>
              <a:t> says that between ages 3–5, children learn to use language, understand simple rules, and gain control over their emotions and actions.</a:t>
            </a:r>
            <a:br>
              <a:rPr lang="en-US" sz="1800">
                <a:solidFill>
                  <a:schemeClr val="tx2"/>
                </a:solidFill>
              </a:rPr>
            </a:br>
            <a:r>
              <a:rPr lang="en-US" sz="1800">
                <a:solidFill>
                  <a:schemeClr val="tx2"/>
                </a:solidFill>
              </a:rPr>
              <a:t>Amira’s behaviour shows that she might need </a:t>
            </a:r>
            <a:r>
              <a:rPr lang="en-US" sz="1800" b="1">
                <a:solidFill>
                  <a:schemeClr val="tx2"/>
                </a:solidFill>
              </a:rPr>
              <a:t>extra emotional support</a:t>
            </a:r>
            <a:r>
              <a:rPr lang="en-US" sz="1800">
                <a:solidFill>
                  <a:schemeClr val="tx2"/>
                </a:solidFill>
              </a:rPr>
              <a:t> to feel confident and comfortable in social settings.</a:t>
            </a:r>
          </a:p>
          <a:p>
            <a:pPr marL="0" indent="0">
              <a:buNone/>
            </a:pPr>
            <a:r>
              <a:rPr lang="en-US" sz="1800" i="1">
                <a:solidFill>
                  <a:schemeClr val="tx2"/>
                </a:solidFill>
              </a:rPr>
              <a:t>(Berk, 2021; NHS, 2023)</a:t>
            </a:r>
            <a:endParaRPr lang="en-US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3567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B10C8A-DEC3-9439-82CA-132E9DA7D3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Erik Erikson (1902–1994)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4829B0-813B-C071-6D2A-5CB1323C71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/>
          </a:bodyPr>
          <a:lstStyle/>
          <a:p>
            <a:r>
              <a:rPr lang="en-US" sz="1100">
                <a:solidFill>
                  <a:schemeClr val="tx2"/>
                </a:solidFill>
              </a:rPr>
              <a:t>Erik Erikson was a German-American psychologist who studied how people grow emotionally and socially.</a:t>
            </a:r>
            <a:br>
              <a:rPr lang="en-US" sz="1100">
                <a:solidFill>
                  <a:schemeClr val="tx2"/>
                </a:solidFill>
              </a:rPr>
            </a:br>
            <a:r>
              <a:rPr lang="en-US" sz="1100">
                <a:solidFill>
                  <a:schemeClr val="tx2"/>
                </a:solidFill>
              </a:rPr>
              <a:t>He thought that people go through eight stages of psychosocial growth, and that each stage has its own problems that need to be solved.</a:t>
            </a:r>
          </a:p>
          <a:p>
            <a:r>
              <a:rPr lang="en-US" sz="1100">
                <a:solidFill>
                  <a:schemeClr val="tx2"/>
                </a:solidFill>
              </a:rPr>
              <a:t>"Autonomy vs. Shame and Doubt" is the main stage for kids ages 1 to 3.</a:t>
            </a:r>
            <a:br>
              <a:rPr lang="en-US" sz="1100">
                <a:solidFill>
                  <a:schemeClr val="tx2"/>
                </a:solidFill>
              </a:rPr>
            </a:br>
            <a:r>
              <a:rPr lang="en-US" sz="1100">
                <a:solidFill>
                  <a:schemeClr val="tx2"/>
                </a:solidFill>
              </a:rPr>
              <a:t>Kids at this age start to want to be in charge. They want to eat, pick out toys, and say "no.“</a:t>
            </a:r>
          </a:p>
          <a:p>
            <a:r>
              <a:rPr lang="en-US" sz="1100">
                <a:solidFill>
                  <a:schemeClr val="tx2"/>
                </a:solidFill>
              </a:rPr>
              <a:t>Kids can develop autonomy, or a sense of freedom, if adults help and encourage them.</a:t>
            </a:r>
            <a:br>
              <a:rPr lang="en-US" sz="1100">
                <a:solidFill>
                  <a:schemeClr val="tx2"/>
                </a:solidFill>
              </a:rPr>
            </a:br>
            <a:r>
              <a:rPr lang="en-US" sz="1100">
                <a:solidFill>
                  <a:schemeClr val="tx2"/>
                </a:solidFill>
              </a:rPr>
              <a:t>If they are criticized or told what to do too often, they might feel bad about themselves and question their skills.</a:t>
            </a:r>
            <a:br>
              <a:rPr lang="en-US" sz="1100">
                <a:solidFill>
                  <a:schemeClr val="tx2"/>
                </a:solidFill>
              </a:rPr>
            </a:br>
            <a:br>
              <a:rPr lang="en-US" sz="1100">
                <a:solidFill>
                  <a:schemeClr val="tx2"/>
                </a:solidFill>
              </a:rPr>
            </a:br>
            <a:r>
              <a:rPr lang="en-US" sz="1100">
                <a:solidFill>
                  <a:schemeClr val="tx2"/>
                </a:solidFill>
              </a:rPr>
              <a:t>Erikson (1950) and Cherry (2022)  </a:t>
            </a:r>
            <a:br>
              <a:rPr lang="en-US" sz="1100">
                <a:solidFill>
                  <a:schemeClr val="tx2"/>
                </a:solidFill>
              </a:rPr>
            </a:br>
            <a:br>
              <a:rPr lang="en-US" sz="1100">
                <a:solidFill>
                  <a:schemeClr val="tx2"/>
                </a:solidFill>
              </a:rPr>
            </a:br>
            <a:endParaRPr lang="en-GB" sz="1100">
              <a:solidFill>
                <a:schemeClr val="tx2"/>
              </a:solidFill>
            </a:endParaRPr>
          </a:p>
        </p:txBody>
      </p:sp>
      <p:grpSp>
        <p:nvGrpSpPr>
          <p:cNvPr id="2059" name="Group 2058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2060" name="Freeform: Shape 2059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61" name="Freeform: Shape 2060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62" name="Freeform: Shape 2061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63" name="Freeform: Shape 2062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050" name="Picture 2">
            <a:extLst>
              <a:ext uri="{FF2B5EF4-FFF2-40B4-BE49-F238E27FC236}">
                <a16:creationId xmlns:a16="http://schemas.microsoft.com/office/drawing/2014/main" id="{5C48CCCD-1960-0903-6304-DED6A4C119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8392" y="2803436"/>
            <a:ext cx="4142232" cy="2174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91922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A74D19-3F26-CFE9-B87C-F183DCF795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Erikson’s Psychosocial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4E728-5AC5-D6D1-D4A4-6D6AE7A078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300">
                <a:solidFill>
                  <a:schemeClr val="tx2"/>
                </a:solidFill>
              </a:rPr>
              <a:t> Erikson said that each stage of life has its own challenges that help people grow as people and boost their confidence.</a:t>
            </a:r>
          </a:p>
          <a:p>
            <a:pPr marL="0" indent="0">
              <a:buNone/>
            </a:pPr>
            <a:r>
              <a:rPr lang="en-US" sz="1300">
                <a:solidFill>
                  <a:schemeClr val="tx2"/>
                </a:solidFill>
              </a:rPr>
              <a:t>The goal for young kids is to learn to trust and take care of themselves.</a:t>
            </a:r>
            <a:br>
              <a:rPr lang="en-US" sz="1300">
                <a:solidFill>
                  <a:schemeClr val="tx2"/>
                </a:solidFill>
              </a:rPr>
            </a:br>
            <a:br>
              <a:rPr lang="en-US" sz="1300">
                <a:solidFill>
                  <a:schemeClr val="tx2"/>
                </a:solidFill>
              </a:rPr>
            </a:br>
            <a:r>
              <a:rPr lang="en-US" sz="1300">
                <a:solidFill>
                  <a:schemeClr val="tx2"/>
                </a:solidFill>
              </a:rPr>
              <a:t>In the stage Autonomy vs. Shame and Doubt , Kids learn how to:</a:t>
            </a:r>
            <a:br>
              <a:rPr lang="en-US" sz="1300">
                <a:solidFill>
                  <a:schemeClr val="tx2"/>
                </a:solidFill>
              </a:rPr>
            </a:br>
            <a:br>
              <a:rPr lang="en-US" sz="1300">
                <a:solidFill>
                  <a:schemeClr val="tx2"/>
                </a:solidFill>
              </a:rPr>
            </a:br>
            <a:r>
              <a:rPr lang="en-US" sz="1300">
                <a:solidFill>
                  <a:schemeClr val="tx2"/>
                </a:solidFill>
              </a:rPr>
              <a:t>-Pick out easy options for themselves.</a:t>
            </a:r>
            <a:br>
              <a:rPr lang="en-US" sz="1300">
                <a:solidFill>
                  <a:schemeClr val="tx2"/>
                </a:solidFill>
              </a:rPr>
            </a:br>
            <a:br>
              <a:rPr lang="en-US" sz="1300">
                <a:solidFill>
                  <a:schemeClr val="tx2"/>
                </a:solidFill>
              </a:rPr>
            </a:br>
            <a:r>
              <a:rPr lang="en-US" sz="1300">
                <a:solidFill>
                  <a:schemeClr val="tx2"/>
                </a:solidFill>
              </a:rPr>
              <a:t>-Say what you need with words.</a:t>
            </a:r>
            <a:br>
              <a:rPr lang="en-US" sz="1300">
                <a:solidFill>
                  <a:schemeClr val="tx2"/>
                </a:solidFill>
              </a:rPr>
            </a:br>
            <a:br>
              <a:rPr lang="en-US" sz="1300">
                <a:solidFill>
                  <a:schemeClr val="tx2"/>
                </a:solidFill>
              </a:rPr>
            </a:br>
            <a:r>
              <a:rPr lang="en-US" sz="1300">
                <a:solidFill>
                  <a:schemeClr val="tx2"/>
                </a:solidFill>
              </a:rPr>
              <a:t>-Try out new things like getting dressed, eating, and playing.</a:t>
            </a:r>
            <a:br>
              <a:rPr lang="en-US" sz="1300">
                <a:solidFill>
                  <a:schemeClr val="tx2"/>
                </a:solidFill>
              </a:rPr>
            </a:br>
            <a:br>
              <a:rPr lang="en-US" sz="1300">
                <a:solidFill>
                  <a:schemeClr val="tx2"/>
                </a:solidFill>
              </a:rPr>
            </a:br>
            <a:r>
              <a:rPr lang="en-US" sz="1300">
                <a:solidFill>
                  <a:schemeClr val="tx2"/>
                </a:solidFill>
              </a:rPr>
              <a:t>Kids feel strong and proud when adults back them in a good way.</a:t>
            </a:r>
            <a:br>
              <a:rPr lang="en-US" sz="1300">
                <a:solidFill>
                  <a:schemeClr val="tx2"/>
                </a:solidFill>
              </a:rPr>
            </a:br>
            <a:r>
              <a:rPr lang="en-US" sz="1300">
                <a:solidFill>
                  <a:schemeClr val="tx2"/>
                </a:solidFill>
              </a:rPr>
              <a:t>If you protect them too much, they might become shy, scared, or reliant on other people.</a:t>
            </a:r>
            <a:br>
              <a:rPr lang="en-US" sz="1300">
                <a:solidFill>
                  <a:schemeClr val="tx2"/>
                </a:solidFill>
              </a:rPr>
            </a:br>
            <a:r>
              <a:rPr lang="en-US" sz="1300">
                <a:solidFill>
                  <a:schemeClr val="tx2"/>
                </a:solidFill>
              </a:rPr>
              <a:t>Being gentle while still letting them be independent is key.  </a:t>
            </a:r>
            <a:endParaRPr lang="en-GB" sz="1300">
              <a:solidFill>
                <a:schemeClr val="tx2"/>
              </a:solidFill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AC9B9DF2-D4C1-249B-68F6-006B5B554D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8392" y="2808614"/>
            <a:ext cx="4142232" cy="2164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6041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5" name="Rectangle 4104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7E31F2-A585-EE00-64D3-9848FAD9CB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Applying Erikson’s Theory to Amira</a:t>
            </a: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503850-FFD0-512F-8DE0-7EFF4EE314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/>
          </a:bodyPr>
          <a:lstStyle/>
          <a:p>
            <a:r>
              <a:rPr lang="en-US" sz="1400">
                <a:solidFill>
                  <a:schemeClr val="tx2"/>
                </a:solidFill>
              </a:rPr>
              <a:t>Amira’s behaviour shows that she is still developing independence and confidence.</a:t>
            </a:r>
            <a:br>
              <a:rPr lang="en-US" sz="1400">
                <a:solidFill>
                  <a:schemeClr val="tx2"/>
                </a:solidFill>
              </a:rPr>
            </a:br>
            <a:r>
              <a:rPr lang="en-US" sz="1400">
                <a:solidFill>
                  <a:schemeClr val="tx2"/>
                </a:solidFill>
              </a:rPr>
              <a:t>She feels anxious when separated from her parents and prefers to stay alone, which suggests that she may lack a sense of autonomy.</a:t>
            </a:r>
          </a:p>
          <a:p>
            <a:r>
              <a:rPr lang="en-US" sz="1400">
                <a:solidFill>
                  <a:schemeClr val="tx2"/>
                </a:solidFill>
              </a:rPr>
              <a:t>According to Erikson, Amira needs </a:t>
            </a:r>
            <a:r>
              <a:rPr lang="en-US" sz="1400" b="1">
                <a:solidFill>
                  <a:schemeClr val="tx2"/>
                </a:solidFill>
              </a:rPr>
              <a:t>encouragement and trust</a:t>
            </a:r>
            <a:r>
              <a:rPr lang="en-US" sz="1400">
                <a:solidFill>
                  <a:schemeClr val="tx2"/>
                </a:solidFill>
              </a:rPr>
              <a:t> from her carers.</a:t>
            </a:r>
            <a:br>
              <a:rPr lang="en-US" sz="1400">
                <a:solidFill>
                  <a:schemeClr val="tx2"/>
                </a:solidFill>
              </a:rPr>
            </a:br>
            <a:r>
              <a:rPr lang="en-US" sz="1400">
                <a:solidFill>
                  <a:schemeClr val="tx2"/>
                </a:solidFill>
              </a:rPr>
              <a:t>She should be given small choices, like picking a toy or choosing a colour to paint with.</a:t>
            </a:r>
            <a:br>
              <a:rPr lang="en-US" sz="1400">
                <a:solidFill>
                  <a:schemeClr val="tx2"/>
                </a:solidFill>
              </a:rPr>
            </a:br>
            <a:r>
              <a:rPr lang="en-US" sz="1400">
                <a:solidFill>
                  <a:schemeClr val="tx2"/>
                </a:solidFill>
              </a:rPr>
              <a:t>When she succeeds, she should be praised — not corrected — so she learns that her actions are good and that she is capable.</a:t>
            </a:r>
          </a:p>
          <a:p>
            <a:r>
              <a:rPr lang="en-US" sz="1400">
                <a:solidFill>
                  <a:schemeClr val="tx2"/>
                </a:solidFill>
              </a:rPr>
              <a:t>With time, Amira can move from fear to confidence, from doubt to pride.</a:t>
            </a:r>
          </a:p>
          <a:p>
            <a:pPr marL="0" indent="0">
              <a:buNone/>
            </a:pPr>
            <a:r>
              <a:rPr lang="en-US" sz="1400" i="1">
                <a:solidFill>
                  <a:schemeClr val="tx2"/>
                </a:solidFill>
              </a:rPr>
              <a:t>(Berk, 2021; Erikson, 1950)</a:t>
            </a:r>
            <a:endParaRPr lang="en-US" sz="1400">
              <a:solidFill>
                <a:schemeClr val="tx2"/>
              </a:solidFill>
            </a:endParaRPr>
          </a:p>
          <a:p>
            <a:endParaRPr lang="en-GB" sz="1400">
              <a:solidFill>
                <a:schemeClr val="tx2"/>
              </a:solidFill>
            </a:endParaRPr>
          </a:p>
        </p:txBody>
      </p:sp>
      <p:grpSp>
        <p:nvGrpSpPr>
          <p:cNvPr id="4107" name="Group 4106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4108" name="Freeform: Shape 4107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09" name="Freeform: Shape 4108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10" name="Freeform: Shape 4109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11" name="Freeform: Shape 4110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098" name="Picture 2">
            <a:extLst>
              <a:ext uri="{FF2B5EF4-FFF2-40B4-BE49-F238E27FC236}">
                <a16:creationId xmlns:a16="http://schemas.microsoft.com/office/drawing/2014/main" id="{C577BD07-5931-65B0-CB4A-B0D4585C8E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8392" y="1819656"/>
            <a:ext cx="4142232" cy="4142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09649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9F6E7A3-7524-34E9-816D-A335A7A87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chemeClr val="tx2"/>
                </a:solidFill>
              </a:rPr>
              <a:t>Practical Strategies to Support Amira</a:t>
            </a:r>
            <a:endParaRPr lang="en-GB" sz="40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E0BB57-D359-F38C-5061-94639118AC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  <a:noFill/>
          <a:ln>
            <a:noFill/>
          </a:ln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</a:rPr>
              <a:t>To help Amira, carers can:</a:t>
            </a:r>
          </a:p>
          <a:p>
            <a:r>
              <a:rPr lang="en-US" sz="1800">
                <a:solidFill>
                  <a:schemeClr val="tx2"/>
                </a:solidFill>
              </a:rPr>
              <a:t>Give her </a:t>
            </a:r>
            <a:r>
              <a:rPr lang="en-US" sz="1800" b="1">
                <a:solidFill>
                  <a:schemeClr val="tx2"/>
                </a:solidFill>
              </a:rPr>
              <a:t>small tasks</a:t>
            </a:r>
            <a:r>
              <a:rPr lang="en-US" sz="1800">
                <a:solidFill>
                  <a:schemeClr val="tx2"/>
                </a:solidFill>
              </a:rPr>
              <a:t> she can do by herself — like tidying toys or choosing a snack.</a:t>
            </a:r>
          </a:p>
          <a:p>
            <a:r>
              <a:rPr lang="en-US" sz="1800">
                <a:solidFill>
                  <a:schemeClr val="tx2"/>
                </a:solidFill>
              </a:rPr>
              <a:t>Use </a:t>
            </a:r>
            <a:r>
              <a:rPr lang="en-US" sz="1800" b="1">
                <a:solidFill>
                  <a:schemeClr val="tx2"/>
                </a:solidFill>
              </a:rPr>
              <a:t>positive reinforcement</a:t>
            </a:r>
            <a:r>
              <a:rPr lang="en-US" sz="1800">
                <a:solidFill>
                  <a:schemeClr val="tx2"/>
                </a:solidFill>
              </a:rPr>
              <a:t> — praise and smiles instead of criticism.</a:t>
            </a:r>
          </a:p>
          <a:p>
            <a:r>
              <a:rPr lang="en-US" sz="1800">
                <a:solidFill>
                  <a:schemeClr val="tx2"/>
                </a:solidFill>
              </a:rPr>
              <a:t>Keep a </a:t>
            </a:r>
            <a:r>
              <a:rPr lang="en-US" sz="1800" b="1">
                <a:solidFill>
                  <a:schemeClr val="tx2"/>
                </a:solidFill>
              </a:rPr>
              <a:t>routine</a:t>
            </a:r>
            <a:r>
              <a:rPr lang="en-US" sz="1800">
                <a:solidFill>
                  <a:schemeClr val="tx2"/>
                </a:solidFill>
              </a:rPr>
              <a:t> so she knows what to expect every day.</a:t>
            </a:r>
          </a:p>
          <a:p>
            <a:r>
              <a:rPr lang="en-US" sz="1800">
                <a:solidFill>
                  <a:schemeClr val="tx2"/>
                </a:solidFill>
              </a:rPr>
              <a:t>Let her try things on her own, even if she makes small mistakes.</a:t>
            </a:r>
          </a:p>
          <a:p>
            <a:r>
              <a:rPr lang="en-US" sz="1800">
                <a:solidFill>
                  <a:schemeClr val="tx2"/>
                </a:solidFill>
              </a:rPr>
              <a:t>Encourage her to use words and play with others in simple, friendly games.</a:t>
            </a:r>
          </a:p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</a:rPr>
              <a:t>These strategies help Amira build </a:t>
            </a:r>
            <a:r>
              <a:rPr lang="en-US" sz="1800" b="1">
                <a:solidFill>
                  <a:schemeClr val="tx2"/>
                </a:solidFill>
              </a:rPr>
              <a:t>confidence, language, and emotional strength</a:t>
            </a:r>
            <a:r>
              <a:rPr lang="en-US" sz="1800">
                <a:solidFill>
                  <a:schemeClr val="tx2"/>
                </a:solidFill>
              </a:rPr>
              <a:t>, leading to a healthy sense of independence.</a:t>
            </a:r>
            <a:r>
              <a:rPr lang="en-US" sz="1800" i="1">
                <a:solidFill>
                  <a:schemeClr val="tx2"/>
                </a:solidFill>
              </a:rPr>
              <a:t>(Cherry, 2022; NHS, 2023)</a:t>
            </a:r>
            <a:endParaRPr lang="en-US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84541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C981D4-AAB2-40AC-0365-98D9243D3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Nature and Nurture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9539F-B201-46D0-E8A8-B0F1ECFF46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</a:rPr>
              <a:t>Erikson understood that both nature and nurture affect how people grow and change.</a:t>
            </a:r>
            <a:br>
              <a:rPr lang="en-US" sz="1800">
                <a:solidFill>
                  <a:schemeClr val="tx2"/>
                </a:solidFill>
              </a:rPr>
            </a:br>
            <a:r>
              <a:rPr lang="en-US" sz="1800">
                <a:solidFill>
                  <a:schemeClr val="tx2"/>
                </a:solidFill>
              </a:rPr>
              <a:t>Each child is born with a basic attitude and way of expressing emotions.</a:t>
            </a:r>
            <a:br>
              <a:rPr lang="en-US" sz="1800">
                <a:solidFill>
                  <a:schemeClr val="tx2"/>
                </a:solidFill>
              </a:rPr>
            </a:br>
            <a:r>
              <a:rPr lang="en-US" sz="1800">
                <a:solidFill>
                  <a:schemeClr val="tx2"/>
                </a:solidFill>
              </a:rPr>
              <a:t>What they do with these traits is shaped by the care and attention they get.</a:t>
            </a:r>
            <a:br>
              <a:rPr lang="en-US" sz="1800">
                <a:solidFill>
                  <a:schemeClr val="tx2"/>
                </a:solidFill>
              </a:rPr>
            </a:br>
            <a:br>
              <a:rPr lang="en-US" sz="1800">
                <a:solidFill>
                  <a:schemeClr val="tx2"/>
                </a:solidFill>
              </a:rPr>
            </a:br>
            <a:r>
              <a:rPr lang="en-US" sz="1800">
                <a:solidFill>
                  <a:schemeClr val="tx2"/>
                </a:solidFill>
              </a:rPr>
              <a:t>If you show Amira love and care, she can learn to trust and become confident, even though she is usually more sensitive and shy.</a:t>
            </a:r>
            <a:br>
              <a:rPr lang="en-US" sz="1800">
                <a:solidFill>
                  <a:schemeClr val="tx2"/>
                </a:solidFill>
              </a:rPr>
            </a:br>
            <a:r>
              <a:rPr lang="en-US" sz="1800">
                <a:solidFill>
                  <a:schemeClr val="tx2"/>
                </a:solidFill>
              </a:rPr>
              <a:t>Every child can grow mentally and socially stronger in the right setting.  </a:t>
            </a:r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F37458D4-7BD9-C721-4B66-1A7A4B8B04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1658" y="2421683"/>
            <a:ext cx="4823137" cy="2508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2461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B7CD58C-7872-747C-F826-024CF4F62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Evaluation and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3C575-CAC0-6E4F-DB6F-DBAE6FCC2C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700" b="1">
                <a:solidFill>
                  <a:schemeClr val="tx2"/>
                </a:solidFill>
              </a:rPr>
              <a:t>Strengths:</a:t>
            </a:r>
            <a:endParaRPr lang="en-US" sz="1700">
              <a:solidFill>
                <a:schemeClr val="tx2"/>
              </a:solidFill>
            </a:endParaRPr>
          </a:p>
          <a:p>
            <a:r>
              <a:rPr lang="en-US" sz="1700">
                <a:solidFill>
                  <a:schemeClr val="tx2"/>
                </a:solidFill>
              </a:rPr>
              <a:t>Explains emotional and social growth across life stages.</a:t>
            </a:r>
          </a:p>
          <a:p>
            <a:r>
              <a:rPr lang="en-US" sz="1700">
                <a:solidFill>
                  <a:schemeClr val="tx2"/>
                </a:solidFill>
              </a:rPr>
              <a:t>Emphasises positive relationships and confidence building.</a:t>
            </a:r>
          </a:p>
          <a:p>
            <a:r>
              <a:rPr lang="en-US" sz="1700">
                <a:solidFill>
                  <a:schemeClr val="tx2"/>
                </a:solidFill>
              </a:rPr>
              <a:t>Useful for understanding behaviour in care settings.</a:t>
            </a:r>
          </a:p>
          <a:p>
            <a:pPr marL="0" indent="0">
              <a:buNone/>
            </a:pPr>
            <a:r>
              <a:rPr lang="en-US" sz="1700" b="1">
                <a:solidFill>
                  <a:schemeClr val="tx2"/>
                </a:solidFill>
              </a:rPr>
              <a:t>Limitations:</a:t>
            </a:r>
            <a:endParaRPr lang="en-US" sz="1700">
              <a:solidFill>
                <a:schemeClr val="tx2"/>
              </a:solidFill>
            </a:endParaRPr>
          </a:p>
          <a:p>
            <a:r>
              <a:rPr lang="en-US" sz="1700">
                <a:solidFill>
                  <a:schemeClr val="tx2"/>
                </a:solidFill>
              </a:rPr>
              <a:t>Does not focus much on biology or cognitive learning.</a:t>
            </a:r>
          </a:p>
          <a:p>
            <a:r>
              <a:rPr lang="en-US" sz="1700">
                <a:solidFill>
                  <a:schemeClr val="tx2"/>
                </a:solidFill>
              </a:rPr>
              <a:t>Stages may not fit everyone perfectly.</a:t>
            </a:r>
          </a:p>
          <a:p>
            <a:pPr marL="0" indent="0">
              <a:buNone/>
            </a:pPr>
            <a:r>
              <a:rPr lang="en-US" sz="1700" b="1">
                <a:solidFill>
                  <a:schemeClr val="tx2"/>
                </a:solidFill>
              </a:rPr>
              <a:t>Conclusion:</a:t>
            </a:r>
            <a:br>
              <a:rPr lang="en-US" sz="1700">
                <a:solidFill>
                  <a:schemeClr val="tx2"/>
                </a:solidFill>
              </a:rPr>
            </a:br>
            <a:r>
              <a:rPr lang="en-US" sz="1700">
                <a:solidFill>
                  <a:schemeClr val="tx2"/>
                </a:solidFill>
              </a:rPr>
              <a:t>Amira’s case shows Erikson’s theory in practice: children need trust, encouragement, and freedom to try things on their own.</a:t>
            </a:r>
            <a:br>
              <a:rPr lang="en-US" sz="1700">
                <a:solidFill>
                  <a:schemeClr val="tx2"/>
                </a:solidFill>
              </a:rPr>
            </a:br>
            <a:r>
              <a:rPr lang="en-US" sz="1700">
                <a:solidFill>
                  <a:schemeClr val="tx2"/>
                </a:solidFill>
              </a:rPr>
              <a:t>With patient and supportive carers, Amira can develop independence and confidence — key steps for a happy and healthy future.</a:t>
            </a:r>
          </a:p>
          <a:p>
            <a:endParaRPr lang="en-GB" sz="17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23758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2C8A2C9-0A76-E749-FDB8-742DD5FB6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56D884-5ADF-4E1E-2C4D-85ED1255DC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US" sz="1800">
                <a:solidFill>
                  <a:schemeClr val="tx2"/>
                </a:solidFill>
              </a:rPr>
              <a:t>Berk, L. (2021) </a:t>
            </a:r>
            <a:r>
              <a:rPr lang="en-US" sz="1800" i="1">
                <a:solidFill>
                  <a:schemeClr val="tx2"/>
                </a:solidFill>
              </a:rPr>
              <a:t>Development Through the Lifespan.</a:t>
            </a:r>
            <a:r>
              <a:rPr lang="en-US" sz="1800">
                <a:solidFill>
                  <a:schemeClr val="tx2"/>
                </a:solidFill>
              </a:rPr>
              <a:t> 8th ed. Boston: Pearson.</a:t>
            </a:r>
            <a:br>
              <a:rPr lang="en-US" sz="1800">
                <a:solidFill>
                  <a:schemeClr val="tx2"/>
                </a:solidFill>
              </a:rPr>
            </a:br>
            <a:r>
              <a:rPr lang="en-US" sz="1800">
                <a:solidFill>
                  <a:schemeClr val="tx2"/>
                </a:solidFill>
              </a:rPr>
              <a:t>Bornstein, M.H. (2018) </a:t>
            </a:r>
            <a:r>
              <a:rPr lang="en-US" sz="1800" i="1">
                <a:solidFill>
                  <a:schemeClr val="tx2"/>
                </a:solidFill>
              </a:rPr>
              <a:t>Developmental Science: An Advanced Textbook.</a:t>
            </a:r>
            <a:r>
              <a:rPr lang="en-US" sz="1800">
                <a:solidFill>
                  <a:schemeClr val="tx2"/>
                </a:solidFill>
              </a:rPr>
              <a:t> New York: Psychology Press.</a:t>
            </a:r>
            <a:br>
              <a:rPr lang="en-US" sz="1800">
                <a:solidFill>
                  <a:schemeClr val="tx2"/>
                </a:solidFill>
              </a:rPr>
            </a:br>
            <a:r>
              <a:rPr lang="en-US" sz="1800">
                <a:solidFill>
                  <a:schemeClr val="tx2"/>
                </a:solidFill>
              </a:rPr>
              <a:t>Cherry, K. (2022) </a:t>
            </a:r>
            <a:r>
              <a:rPr lang="en-US" sz="1800" i="1">
                <a:solidFill>
                  <a:schemeClr val="tx2"/>
                </a:solidFill>
              </a:rPr>
              <a:t>An Overview of Erikson’s Psychosocial Stages of Development.</a:t>
            </a:r>
            <a:r>
              <a:rPr lang="en-US" sz="1800">
                <a:solidFill>
                  <a:schemeClr val="tx2"/>
                </a:solidFill>
              </a:rPr>
              <a:t> Verywell Mind. Available at: https://www.verywellmind.com</a:t>
            </a:r>
            <a:br>
              <a:rPr lang="en-US" sz="1800">
                <a:solidFill>
                  <a:schemeClr val="tx2"/>
                </a:solidFill>
              </a:rPr>
            </a:br>
            <a:r>
              <a:rPr lang="en-US" sz="1800">
                <a:solidFill>
                  <a:schemeClr val="tx2"/>
                </a:solidFill>
              </a:rPr>
              <a:t>Erikson, E.H. (1950) </a:t>
            </a:r>
            <a:r>
              <a:rPr lang="en-US" sz="1800" i="1">
                <a:solidFill>
                  <a:schemeClr val="tx2"/>
                </a:solidFill>
              </a:rPr>
              <a:t>Childhood and Society.</a:t>
            </a:r>
            <a:r>
              <a:rPr lang="en-US" sz="1800">
                <a:solidFill>
                  <a:schemeClr val="tx2"/>
                </a:solidFill>
              </a:rPr>
              <a:t> New York: Norton.</a:t>
            </a:r>
            <a:br>
              <a:rPr lang="en-US" sz="1800">
                <a:solidFill>
                  <a:schemeClr val="tx2"/>
                </a:solidFill>
              </a:rPr>
            </a:br>
            <a:r>
              <a:rPr lang="en-US" sz="1800">
                <a:solidFill>
                  <a:schemeClr val="tx2"/>
                </a:solidFill>
              </a:rPr>
              <a:t>McLeod, S. (2018) </a:t>
            </a:r>
            <a:r>
              <a:rPr lang="en-US" sz="1800" i="1">
                <a:solidFill>
                  <a:schemeClr val="tx2"/>
                </a:solidFill>
              </a:rPr>
              <a:t>Erik Erikson’s Theory of Psychosocial Development.</a:t>
            </a:r>
            <a:r>
              <a:rPr lang="en-US" sz="1800">
                <a:solidFill>
                  <a:schemeClr val="tx2"/>
                </a:solidFill>
              </a:rPr>
              <a:t> Simply Psychology. Available at: </a:t>
            </a:r>
            <a:r>
              <a:rPr lang="en-US" sz="1800">
                <a:solidFill>
                  <a:schemeClr val="tx2"/>
                </a:solidFill>
                <a:hlinkClick r:id="rId2"/>
              </a:rPr>
              <a:t>https://www.simplypsychology.org</a:t>
            </a:r>
            <a:br>
              <a:rPr lang="en-US" sz="1800">
                <a:solidFill>
                  <a:schemeClr val="tx2"/>
                </a:solidFill>
              </a:rPr>
            </a:br>
            <a:r>
              <a:rPr lang="en-US" sz="1800">
                <a:solidFill>
                  <a:schemeClr val="tx2"/>
                </a:solidFill>
              </a:rPr>
              <a:t>NHS (2023) </a:t>
            </a:r>
            <a:r>
              <a:rPr lang="en-US" sz="1800" i="1">
                <a:solidFill>
                  <a:schemeClr val="tx2"/>
                </a:solidFill>
              </a:rPr>
              <a:t>Child Development (Ages 3 to 5 Years).</a:t>
            </a:r>
            <a:r>
              <a:rPr lang="en-US" sz="1800">
                <a:solidFill>
                  <a:schemeClr val="tx2"/>
                </a:solidFill>
              </a:rPr>
              <a:t> Available at: </a:t>
            </a:r>
            <a:r>
              <a:rPr lang="en-US" sz="1800">
                <a:solidFill>
                  <a:schemeClr val="tx2"/>
                </a:solidFill>
                <a:hlinkClick r:id="rId3"/>
              </a:rPr>
              <a:t>https://www.nhs.uk</a:t>
            </a:r>
            <a:br>
              <a:rPr lang="en-US" sz="1800">
                <a:solidFill>
                  <a:schemeClr val="tx2"/>
                </a:solidFill>
              </a:rPr>
            </a:br>
            <a:r>
              <a:rPr lang="en-US" sz="1800">
                <a:solidFill>
                  <a:schemeClr val="tx2"/>
                </a:solidFill>
              </a:rPr>
              <a:t>UNICEF (2022) </a:t>
            </a:r>
            <a:r>
              <a:rPr lang="en-US" sz="1800" i="1">
                <a:solidFill>
                  <a:schemeClr val="tx2"/>
                </a:solidFill>
              </a:rPr>
              <a:t>Early Childhood Development: A Secure Start for Every Child.</a:t>
            </a:r>
            <a:r>
              <a:rPr lang="en-US" sz="1800">
                <a:solidFill>
                  <a:schemeClr val="tx2"/>
                </a:solidFill>
              </a:rPr>
              <a:t> New York: UNICEF.</a:t>
            </a:r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3546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1286</Words>
  <Application>Microsoft Office PowerPoint</Application>
  <PresentationFormat>Widescreen</PresentationFormat>
  <Paragraphs>45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Erik Erikson – Psychosocial Development Theory applied to Amira (3 years old)</vt:lpstr>
      <vt:lpstr>Acknowledgement of the use of AI</vt:lpstr>
      <vt:lpstr>Psychology in Health and Social Care</vt:lpstr>
      <vt:lpstr>Early Childhood (Ages 3–5): Amira</vt:lpstr>
      <vt:lpstr>Erik Erikson (1902–1994)</vt:lpstr>
      <vt:lpstr>Erikson’s Psychosocial Theory</vt:lpstr>
      <vt:lpstr>Applying Erikson’s Theory to Amira</vt:lpstr>
      <vt:lpstr>Practical Strategies to Support Amira</vt:lpstr>
      <vt:lpstr>Nature and Nurture</vt:lpstr>
      <vt:lpstr>Evaluation and 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Erik Erikson – Psychosocial Development Theory applied to Amira (3 years old)</dc:title>
  <dc:creator>balan bianca</dc:creator>
  <cp:lastModifiedBy>Franco Cristian Manole (2423131)</cp:lastModifiedBy>
  <cp:revision>2</cp:revision>
  <dcterms:created xsi:type="dcterms:W3CDTF">2025-11-06T14:09:30Z</dcterms:created>
  <dcterms:modified xsi:type="dcterms:W3CDTF">2025-11-17T09:02:27Z</dcterms:modified>
</cp:coreProperties>
</file>