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57" r:id="rId3"/>
    <p:sldId id="258" r:id="rId4"/>
    <p:sldId id="259" r:id="rId5"/>
    <p:sldId id="260" r:id="rId6"/>
    <p:sldId id="266" r:id="rId7"/>
    <p:sldId id="269" r:id="rId8"/>
    <p:sldId id="261" r:id="rId9"/>
    <p:sldId id="262" r:id="rId10"/>
    <p:sldId id="264" r:id="rId11"/>
    <p:sldId id="265"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41" autoAdjust="0"/>
    <p:restoredTop sz="94660"/>
  </p:normalViewPr>
  <p:slideViewPr>
    <p:cSldViewPr>
      <p:cViewPr varScale="1">
        <p:scale>
          <a:sx n="68" d="100"/>
          <a:sy n="68" d="100"/>
        </p:scale>
        <p:origin x="1452"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626B2DB-1E14-460E-B80C-1D1468A0C404}" type="datetimeFigureOut">
              <a:rPr lang="en-IN" smtClean="0"/>
              <a:pPr/>
              <a:t>19-04-2018</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FA9F333-5D16-4223-AFCD-A40590DDAC7C}" type="slidenum">
              <a:rPr lang="en-IN" smtClean="0"/>
              <a:pPr/>
              <a:t>‹#›</a:t>
            </a:fld>
            <a:endParaRPr lang="en-IN"/>
          </a:p>
        </p:txBody>
      </p:sp>
    </p:spTree>
    <p:extLst>
      <p:ext uri="{BB962C8B-B14F-4D97-AF65-F5344CB8AC3E}">
        <p14:creationId xmlns:p14="http://schemas.microsoft.com/office/powerpoint/2010/main" val="29446136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is evident that it is a land of already established hotels and each of the hotels offer superior quality of services. Major competition might be faced by Majestic hotel from International hotel groups (IHG), Hilton hotels, JW Marriot hotel, Premier Inn, Travelodge, Ibis, etc.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these hotels are quite expensive and cannot be afforded by the people having low to medium level of income. Majestic hotel focuses on grabbing this opportunity to attract people from all segments of income profile. However, the company might face intense competition from new entrants into this hotel industry offering similar services to the potential customers in UK. The hotel is hence required to ensure that they offer best services to remain best among the hotels offer similar services at similar prices.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FA9F333-5D16-4223-AFCD-A40590DDAC7C}" type="slidenum">
              <a:rPr lang="en-IN" smtClean="0"/>
              <a:pPr/>
              <a:t>6</a:t>
            </a:fld>
            <a:endParaRPr lang="en-IN"/>
          </a:p>
        </p:txBody>
      </p:sp>
    </p:spTree>
    <p:extLst>
      <p:ext uri="{BB962C8B-B14F-4D97-AF65-F5344CB8AC3E}">
        <p14:creationId xmlns:p14="http://schemas.microsoft.com/office/powerpoint/2010/main" val="20920951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1D8BD707-D9CF-40AE-B4C6-C98DA3205C09}" type="datetimeFigureOut">
              <a:rPr lang="en-US" smtClean="0"/>
              <a:pPr/>
              <a:t>4/19/2018</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4/19/2018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4/19/2018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4/19/2018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4/19/2018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4/19/2018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4/19/2018</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4648200"/>
            <a:ext cx="8229600" cy="1143000"/>
          </a:xfrm>
        </p:spPr>
        <p:txBody>
          <a:bodyPr>
            <a:normAutofit fontScale="90000"/>
          </a:bodyPr>
          <a:lstStyle/>
          <a:p>
            <a:r>
              <a:rPr lang="en-US" b="1" u="sng" dirty="0"/>
              <a:t>Entrepreneurship- Setting up of Hotel Business </a:t>
            </a:r>
            <a:br>
              <a:rPr lang="en-US" b="1" u="sng" dirty="0"/>
            </a:br>
            <a:r>
              <a:rPr lang="en-IN" dirty="0"/>
              <a:t>SBMA7111</a:t>
            </a:r>
            <a:br>
              <a:rPr lang="en-IN" dirty="0"/>
            </a:br>
            <a:br>
              <a:rPr lang="en-IN" dirty="0"/>
            </a:br>
            <a:r>
              <a:rPr lang="en-IN" dirty="0"/>
              <a:t>presented by</a:t>
            </a:r>
            <a:br>
              <a:rPr lang="en-IN" dirty="0"/>
            </a:br>
            <a:r>
              <a:rPr lang="en-IN" dirty="0" err="1"/>
              <a:t>Satishchandra</a:t>
            </a:r>
            <a:r>
              <a:rPr lang="en-IN" dirty="0"/>
              <a:t> </a:t>
            </a:r>
            <a:r>
              <a:rPr lang="en-IN" dirty="0" err="1"/>
              <a:t>Sonera</a:t>
            </a:r>
            <a:r>
              <a:rPr lang="en-IN" dirty="0"/>
              <a:t> </a:t>
            </a:r>
            <a:br>
              <a:rPr lang="en-IN" dirty="0"/>
            </a:br>
            <a:r>
              <a:rPr lang="en-IN" dirty="0"/>
              <a:t>(1705988)</a:t>
            </a:r>
            <a:endParaRPr lang="en-IN" b="1" u="sng" dirty="0"/>
          </a:p>
        </p:txBody>
      </p:sp>
    </p:spTree>
    <p:extLst>
      <p:ext uri="{BB962C8B-B14F-4D97-AF65-F5344CB8AC3E}">
        <p14:creationId xmlns:p14="http://schemas.microsoft.com/office/powerpoint/2010/main" val="856946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62000" y="704088"/>
            <a:ext cx="7924800" cy="819912"/>
          </a:xfrm>
        </p:spPr>
        <p:txBody>
          <a:bodyPr>
            <a:normAutofit/>
          </a:bodyPr>
          <a:lstStyle/>
          <a:p>
            <a:r>
              <a:rPr lang="en-US" sz="3200" b="1" dirty="0"/>
              <a:t>Introduction</a:t>
            </a:r>
            <a:endParaRPr lang="en-IN" sz="3200" b="1" dirty="0"/>
          </a:p>
        </p:txBody>
      </p:sp>
      <p:sp>
        <p:nvSpPr>
          <p:cNvPr id="6" name="Content Placeholder 5"/>
          <p:cNvSpPr>
            <a:spLocks noGrp="1"/>
          </p:cNvSpPr>
          <p:nvPr>
            <p:ph sz="half" idx="2"/>
          </p:nvPr>
        </p:nvSpPr>
        <p:spPr>
          <a:xfrm flipH="1">
            <a:off x="609600" y="1920085"/>
            <a:ext cx="7696200" cy="4434840"/>
          </a:xfrm>
        </p:spPr>
        <p:txBody>
          <a:bodyPr>
            <a:normAutofit fontScale="92500" lnSpcReduction="10000"/>
          </a:bodyPr>
          <a:lstStyle/>
          <a:p>
            <a:pPr algn="just">
              <a:buFont typeface="Wingdings" pitchFamily="2" charset="2"/>
              <a:buChar char="v"/>
            </a:pPr>
            <a:r>
              <a:rPr lang="en-US" sz="2000" i="1" dirty="0">
                <a:solidFill>
                  <a:srgbClr val="00B050"/>
                </a:solidFill>
              </a:rPr>
              <a:t>Entrepreneurship is extremely important for the overall growth of the economy and the help in the development of the economy. </a:t>
            </a:r>
          </a:p>
          <a:p>
            <a:pPr algn="just">
              <a:buFont typeface="Wingdings" pitchFamily="2" charset="2"/>
              <a:buChar char="v"/>
            </a:pPr>
            <a:endParaRPr lang="en-US" dirty="0">
              <a:solidFill>
                <a:srgbClr val="00B050"/>
              </a:solidFill>
            </a:endParaRPr>
          </a:p>
          <a:p>
            <a:pPr algn="just">
              <a:buFont typeface="Wingdings" pitchFamily="2" charset="2"/>
              <a:buChar char="v"/>
            </a:pPr>
            <a:r>
              <a:rPr lang="en-US" sz="2000" i="1" dirty="0">
                <a:solidFill>
                  <a:srgbClr val="00B050"/>
                </a:solidFill>
              </a:rPr>
              <a:t>A business start up should be of a excellent idea which meets the needs and requirement of the people for effective sustainability of the business </a:t>
            </a:r>
          </a:p>
          <a:p>
            <a:pPr algn="just">
              <a:buFont typeface="Wingdings" pitchFamily="2" charset="2"/>
              <a:buChar char="v"/>
            </a:pPr>
            <a:endParaRPr lang="en-US" sz="2000" i="1" dirty="0">
              <a:solidFill>
                <a:srgbClr val="00B050"/>
              </a:solidFill>
            </a:endParaRPr>
          </a:p>
          <a:p>
            <a:pPr algn="just">
              <a:buFont typeface="Wingdings" pitchFamily="2" charset="2"/>
              <a:buChar char="v"/>
            </a:pPr>
            <a:r>
              <a:rPr lang="en-US" sz="2000" i="1" dirty="0">
                <a:solidFill>
                  <a:srgbClr val="00B050"/>
                </a:solidFill>
              </a:rPr>
              <a:t>Therefore, opening up of budget hotel in a close proximity to the city centers like London would be an excellent idea because people always looks for budget hotel near the city those who have a stringent budgets. </a:t>
            </a:r>
          </a:p>
          <a:p>
            <a:pPr algn="just">
              <a:buFont typeface="Wingdings" pitchFamily="2" charset="2"/>
              <a:buChar char="v"/>
            </a:pPr>
            <a:endParaRPr lang="en-US" sz="2000" i="1" dirty="0">
              <a:solidFill>
                <a:srgbClr val="00B050"/>
              </a:solidFill>
            </a:endParaRPr>
          </a:p>
          <a:p>
            <a:pPr algn="just">
              <a:buFont typeface="Wingdings" pitchFamily="2" charset="2"/>
              <a:buChar char="v"/>
            </a:pPr>
            <a:r>
              <a:rPr lang="en-US" sz="2000" i="1" dirty="0">
                <a:solidFill>
                  <a:srgbClr val="00B050"/>
                </a:solidFill>
              </a:rPr>
              <a:t>There is a high demand of hotel and at an average price range among budget travelers and business executives who are always looking for </a:t>
            </a:r>
          </a:p>
        </p:txBody>
      </p:sp>
    </p:spTree>
    <p:extLst>
      <p:ext uri="{BB962C8B-B14F-4D97-AF65-F5344CB8AC3E}">
        <p14:creationId xmlns:p14="http://schemas.microsoft.com/office/powerpoint/2010/main" val="1892980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91312"/>
          </a:xfrm>
        </p:spPr>
        <p:txBody>
          <a:bodyPr>
            <a:noAutofit/>
          </a:bodyPr>
          <a:lstStyle/>
          <a:p>
            <a:pPr algn="ctr"/>
            <a:r>
              <a:rPr lang="en-US" sz="3200" b="1" u="sng" dirty="0"/>
              <a:t>Analysis the landscape of the Hotel industry in UK</a:t>
            </a:r>
            <a:endParaRPr lang="en-IN" sz="3200" b="1" u="sng" dirty="0"/>
          </a:p>
        </p:txBody>
      </p:sp>
      <p:sp>
        <p:nvSpPr>
          <p:cNvPr id="3" name="Content Placeholder 2"/>
          <p:cNvSpPr>
            <a:spLocks noGrp="1"/>
          </p:cNvSpPr>
          <p:nvPr>
            <p:ph sz="half" idx="1"/>
          </p:nvPr>
        </p:nvSpPr>
        <p:spPr>
          <a:xfrm flipH="1">
            <a:off x="533400" y="1920085"/>
            <a:ext cx="7772400" cy="4434840"/>
          </a:xfrm>
        </p:spPr>
        <p:txBody>
          <a:bodyPr>
            <a:normAutofit fontScale="92500" lnSpcReduction="10000"/>
          </a:bodyPr>
          <a:lstStyle/>
          <a:p>
            <a:pPr>
              <a:buFont typeface="Wingdings" pitchFamily="2" charset="2"/>
              <a:buChar char="v"/>
            </a:pPr>
            <a:r>
              <a:rPr lang="en-US" sz="2000" dirty="0"/>
              <a:t>Hotel business is one of the major business in UK due to the high amount of business activity and being one of the most preferred holiday destination among traveler. </a:t>
            </a:r>
          </a:p>
          <a:p>
            <a:pPr>
              <a:buFont typeface="Wingdings" pitchFamily="2" charset="2"/>
              <a:buChar char="v"/>
            </a:pPr>
            <a:endParaRPr lang="en-US" sz="2000" dirty="0"/>
          </a:p>
          <a:p>
            <a:pPr>
              <a:buFont typeface="Wingdings" pitchFamily="2" charset="2"/>
              <a:buChar char="v"/>
            </a:pPr>
            <a:r>
              <a:rPr lang="en-US" sz="2000" dirty="0"/>
              <a:t>4%  of the GDP contribution of UK comes from the hospitality and the hotel industry of UK.</a:t>
            </a:r>
          </a:p>
          <a:p>
            <a:pPr>
              <a:buFont typeface="Wingdings" pitchFamily="2" charset="2"/>
              <a:buChar char="v"/>
            </a:pPr>
            <a:endParaRPr lang="en-US" sz="2000" dirty="0"/>
          </a:p>
          <a:p>
            <a:pPr>
              <a:buFont typeface="Wingdings" pitchFamily="2" charset="2"/>
              <a:buChar char="v"/>
            </a:pPr>
            <a:r>
              <a:rPr lang="en-US" sz="2000" dirty="0"/>
              <a:t>The hotel industry in </a:t>
            </a:r>
            <a:r>
              <a:rPr lang="en-US" sz="2000" dirty="0" err="1"/>
              <a:t>Uk</a:t>
            </a:r>
            <a:r>
              <a:rPr lang="en-US" sz="2000" dirty="0"/>
              <a:t> alone provides 2.9 million workforce  which is almost 9% o f the workforce. </a:t>
            </a:r>
          </a:p>
          <a:p>
            <a:pPr>
              <a:buFont typeface="Wingdings" pitchFamily="2" charset="2"/>
              <a:buChar char="v"/>
            </a:pPr>
            <a:endParaRPr lang="en-US" sz="2000" dirty="0"/>
          </a:p>
          <a:p>
            <a:pPr>
              <a:buFont typeface="Wingdings" pitchFamily="2" charset="2"/>
              <a:buChar char="v"/>
            </a:pPr>
            <a:r>
              <a:rPr lang="en-US" sz="2000" dirty="0"/>
              <a:t>There has been a growth of 2.6% in the occupancy rate in 2017 as per the PWC report. </a:t>
            </a:r>
          </a:p>
          <a:p>
            <a:pPr>
              <a:buFont typeface="Wingdings" pitchFamily="2" charset="2"/>
              <a:buChar char="v"/>
            </a:pPr>
            <a:r>
              <a:rPr lang="en-US" sz="2000" dirty="0"/>
              <a:t>The </a:t>
            </a:r>
            <a:r>
              <a:rPr lang="en-US" sz="2000" dirty="0" err="1"/>
              <a:t>tunreover</a:t>
            </a:r>
            <a:r>
              <a:rPr lang="en-US" sz="2000" dirty="0"/>
              <a:t> of hotel industry in </a:t>
            </a:r>
            <a:r>
              <a:rPr lang="en-US" sz="2000" dirty="0" err="1"/>
              <a:t>Uk</a:t>
            </a:r>
            <a:r>
              <a:rPr lang="en-US" sz="2000" dirty="0"/>
              <a:t> grown from GBP 13596  million in 2008 to almost GBP 18428 million in 2016. Thu there is a growth of 38% in last 10 years. </a:t>
            </a:r>
          </a:p>
          <a:p>
            <a:pPr>
              <a:buNone/>
            </a:pPr>
            <a:endParaRPr lang="en-US" sz="2000" dirty="0"/>
          </a:p>
          <a:p>
            <a:pPr>
              <a:buNone/>
            </a:pPr>
            <a:endParaRPr lang="en-US" sz="2000" dirty="0"/>
          </a:p>
          <a:p>
            <a:pPr>
              <a:buNone/>
            </a:pPr>
            <a:endParaRPr lang="en-US" sz="2000" dirty="0"/>
          </a:p>
          <a:p>
            <a:pPr>
              <a:buNone/>
            </a:pPr>
            <a:endParaRPr lang="en-US" sz="2000" dirty="0"/>
          </a:p>
          <a:p>
            <a:pPr>
              <a:buNone/>
            </a:pPr>
            <a:endParaRPr lang="en-IN" sz="2000" dirty="0"/>
          </a:p>
        </p:txBody>
      </p:sp>
    </p:spTree>
    <p:extLst>
      <p:ext uri="{BB962C8B-B14F-4D97-AF65-F5344CB8AC3E}">
        <p14:creationId xmlns:p14="http://schemas.microsoft.com/office/powerpoint/2010/main" val="12370669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idea</a:t>
            </a:r>
            <a:endParaRPr lang="en-IN" dirty="0"/>
          </a:p>
        </p:txBody>
      </p:sp>
      <p:sp>
        <p:nvSpPr>
          <p:cNvPr id="3" name="Content Placeholder 2"/>
          <p:cNvSpPr>
            <a:spLocks noGrp="1"/>
          </p:cNvSpPr>
          <p:nvPr>
            <p:ph sz="half" idx="1"/>
          </p:nvPr>
        </p:nvSpPr>
        <p:spPr>
          <a:xfrm flipH="1">
            <a:off x="533400" y="1752600"/>
            <a:ext cx="8153400" cy="3200400"/>
          </a:xfrm>
        </p:spPr>
        <p:txBody>
          <a:bodyPr>
            <a:normAutofit/>
          </a:bodyPr>
          <a:lstStyle/>
          <a:p>
            <a:r>
              <a:rPr lang="en-US" dirty="0"/>
              <a:t>As the hotel industry is growing in very fast manner, so it will be very profit making with venturing in this field.</a:t>
            </a:r>
            <a:endParaRPr lang="en-IN" dirty="0"/>
          </a:p>
          <a:p>
            <a:r>
              <a:rPr lang="en-US" dirty="0"/>
              <a:t>Development of hotel can be a part of good idea generation and it will be very profitable as well.</a:t>
            </a:r>
          </a:p>
        </p:txBody>
      </p:sp>
    </p:spTree>
    <p:extLst>
      <p:ext uri="{BB962C8B-B14F-4D97-AF65-F5344CB8AC3E}">
        <p14:creationId xmlns:p14="http://schemas.microsoft.com/office/powerpoint/2010/main" val="304092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a:bodyPr>
          <a:lstStyle/>
          <a:p>
            <a:r>
              <a:rPr lang="en-IN" sz="2000" b="1" u="sng" dirty="0"/>
              <a:t>Proposed product and Service offered to the customer:</a:t>
            </a:r>
          </a:p>
        </p:txBody>
      </p:sp>
      <p:sp>
        <p:nvSpPr>
          <p:cNvPr id="3" name="Content Placeholder 2"/>
          <p:cNvSpPr>
            <a:spLocks noGrp="1"/>
          </p:cNvSpPr>
          <p:nvPr>
            <p:ph sz="half" idx="1"/>
          </p:nvPr>
        </p:nvSpPr>
        <p:spPr>
          <a:xfrm flipH="1">
            <a:off x="609600" y="1920085"/>
            <a:ext cx="7924800" cy="4434840"/>
          </a:xfrm>
        </p:spPr>
        <p:txBody>
          <a:bodyPr>
            <a:normAutofit fontScale="92500" lnSpcReduction="20000"/>
          </a:bodyPr>
          <a:lstStyle/>
          <a:p>
            <a:pPr>
              <a:buNone/>
            </a:pPr>
            <a:r>
              <a:rPr lang="en-IN" sz="2000" dirty="0">
                <a:latin typeface="Times New Roman" pitchFamily="18" charset="0"/>
                <a:cs typeface="Times New Roman" pitchFamily="18" charset="0"/>
              </a:rPr>
              <a:t>The budget hotel will actually provide the following service to its customer. Therefore arrangements  of the various service and proper business operations would be maintained for the product and services from the hotel:</a:t>
            </a:r>
          </a:p>
          <a:p>
            <a:pPr>
              <a:buNone/>
            </a:pPr>
            <a:r>
              <a:rPr lang="en-IN" sz="2000" b="1" dirty="0">
                <a:latin typeface="Times New Roman" pitchFamily="18" charset="0"/>
                <a:cs typeface="Times New Roman" pitchFamily="18" charset="0"/>
              </a:rPr>
              <a:t>Basic Accommodation Service: </a:t>
            </a:r>
            <a:r>
              <a:rPr lang="en-IN" sz="2000" dirty="0">
                <a:latin typeface="Times New Roman" pitchFamily="18" charset="0"/>
                <a:cs typeface="Times New Roman" pitchFamily="18" charset="0"/>
              </a:rPr>
              <a:t>Rooms  must be booked by guest for taking the </a:t>
            </a:r>
            <a:r>
              <a:rPr lang="en-IN" sz="2000" dirty="0" err="1">
                <a:latin typeface="Times New Roman" pitchFamily="18" charset="0"/>
                <a:cs typeface="Times New Roman" pitchFamily="18" charset="0"/>
              </a:rPr>
              <a:t>accomodation</a:t>
            </a:r>
            <a:r>
              <a:rPr lang="en-IN" sz="2000" dirty="0">
                <a:latin typeface="Times New Roman" pitchFamily="18" charset="0"/>
                <a:cs typeface="Times New Roman" pitchFamily="18" charset="0"/>
              </a:rPr>
              <a:t>  </a:t>
            </a:r>
            <a:r>
              <a:rPr lang="en-IN" sz="2000" dirty="0" err="1">
                <a:latin typeface="Times New Roman" pitchFamily="18" charset="0"/>
                <a:cs typeface="Times New Roman" pitchFamily="18" charset="0"/>
              </a:rPr>
              <a:t>servcie</a:t>
            </a:r>
            <a:r>
              <a:rPr lang="en-IN" sz="2000" dirty="0">
                <a:latin typeface="Times New Roman" pitchFamily="18" charset="0"/>
                <a:cs typeface="Times New Roman" pitchFamily="18" charset="0"/>
              </a:rPr>
              <a:t>. There would be various type of rooms like Deluxe, Super Deluxe and standard rooms. Rates will vary as per the category of the room.</a:t>
            </a:r>
          </a:p>
          <a:p>
            <a:pPr>
              <a:buNone/>
            </a:pPr>
            <a:r>
              <a:rPr lang="en-IN" sz="2000" b="1" dirty="0">
                <a:latin typeface="Times New Roman" pitchFamily="18" charset="0"/>
                <a:cs typeface="Times New Roman" pitchFamily="18" charset="0"/>
              </a:rPr>
              <a:t>Food and Catering Service</a:t>
            </a:r>
            <a:r>
              <a:rPr lang="en-IN" sz="2000" dirty="0">
                <a:latin typeface="Times New Roman" pitchFamily="18" charset="0"/>
                <a:cs typeface="Times New Roman" pitchFamily="18" charset="0"/>
              </a:rPr>
              <a:t>: Food services will be offered to </a:t>
            </a:r>
            <a:r>
              <a:rPr lang="en-IN" sz="2000" dirty="0" err="1">
                <a:latin typeface="Times New Roman" pitchFamily="18" charset="0"/>
                <a:cs typeface="Times New Roman" pitchFamily="18" charset="0"/>
              </a:rPr>
              <a:t>teh</a:t>
            </a:r>
            <a:r>
              <a:rPr lang="en-IN" sz="2000" dirty="0">
                <a:latin typeface="Times New Roman" pitchFamily="18" charset="0"/>
                <a:cs typeface="Times New Roman" pitchFamily="18" charset="0"/>
              </a:rPr>
              <a:t> guest who are taking the accommodation services. The customers have to pay extra and applicable taxes for food. Other visitor can also take food services upon payments. </a:t>
            </a:r>
          </a:p>
          <a:p>
            <a:pPr>
              <a:buNone/>
            </a:pPr>
            <a:r>
              <a:rPr lang="en-IN" sz="2000" b="1" dirty="0">
                <a:latin typeface="Times New Roman" pitchFamily="18" charset="0"/>
                <a:cs typeface="Times New Roman" pitchFamily="18" charset="0"/>
              </a:rPr>
              <a:t>Laundry Services: </a:t>
            </a:r>
            <a:r>
              <a:rPr lang="en-IN" sz="2000" dirty="0">
                <a:latin typeface="Times New Roman" pitchFamily="18" charset="0"/>
                <a:cs typeface="Times New Roman" pitchFamily="18" charset="0"/>
              </a:rPr>
              <a:t>The hotel will have laundry services for the guests taking the accommodation in the hotel. </a:t>
            </a:r>
          </a:p>
          <a:p>
            <a:pPr>
              <a:buNone/>
            </a:pPr>
            <a:r>
              <a:rPr lang="en-IN" sz="2000" dirty="0">
                <a:latin typeface="Times New Roman" pitchFamily="18" charset="0"/>
                <a:cs typeface="Times New Roman" pitchFamily="18" charset="0"/>
              </a:rPr>
              <a:t>Cab Services: The hotel will have tie up with various cab service company for its guest. </a:t>
            </a:r>
          </a:p>
          <a:p>
            <a:pPr>
              <a:buNone/>
            </a:pPr>
            <a:r>
              <a:rPr lang="en-IN" sz="2000" dirty="0">
                <a:latin typeface="Times New Roman" pitchFamily="18" charset="0"/>
                <a:cs typeface="Times New Roman" pitchFamily="18" charset="0"/>
              </a:rPr>
              <a:t>The availability of the different service will increase the probability of the better sales. </a:t>
            </a:r>
          </a:p>
        </p:txBody>
      </p:sp>
    </p:spTree>
    <p:extLst>
      <p:ext uri="{BB962C8B-B14F-4D97-AF65-F5344CB8AC3E}">
        <p14:creationId xmlns:p14="http://schemas.microsoft.com/office/powerpoint/2010/main" val="2115121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rmAutofit/>
          </a:bodyPr>
          <a:lstStyle/>
          <a:p>
            <a:r>
              <a:rPr lang="en-US" sz="2000" dirty="0">
                <a:latin typeface="Times New Roman" pitchFamily="18" charset="0"/>
                <a:cs typeface="Times New Roman" pitchFamily="18" charset="0"/>
              </a:rPr>
              <a:t>Competition Analysis</a:t>
            </a:r>
            <a:endParaRPr lang="en-IN" sz="2000" dirty="0">
              <a:latin typeface="Times New Roman" pitchFamily="18" charset="0"/>
              <a:cs typeface="Times New Roman" pitchFamily="18" charset="0"/>
            </a:endParaRPr>
          </a:p>
        </p:txBody>
      </p:sp>
      <p:pic>
        <p:nvPicPr>
          <p:cNvPr id="6" name="Content Placeholder 5"/>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b="6478"/>
          <a:stretch/>
        </p:blipFill>
        <p:spPr>
          <a:xfrm>
            <a:off x="457200" y="1752600"/>
            <a:ext cx="7848600" cy="4364181"/>
          </a:xfrm>
        </p:spPr>
      </p:pic>
    </p:spTree>
    <p:extLst>
      <p:ext uri="{BB962C8B-B14F-4D97-AF65-F5344CB8AC3E}">
        <p14:creationId xmlns:p14="http://schemas.microsoft.com/office/powerpoint/2010/main" val="4018150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fontScale="90000"/>
          </a:bodyPr>
          <a:lstStyle/>
          <a:p>
            <a:r>
              <a:rPr lang="en-US" dirty="0"/>
              <a:t>STP Analysis </a:t>
            </a:r>
            <a:endParaRPr lang="en-IN" dirty="0"/>
          </a:p>
        </p:txBody>
      </p:sp>
      <p:sp>
        <p:nvSpPr>
          <p:cNvPr id="3" name="Content Placeholder 2"/>
          <p:cNvSpPr>
            <a:spLocks noGrp="1"/>
          </p:cNvSpPr>
          <p:nvPr>
            <p:ph idx="1"/>
          </p:nvPr>
        </p:nvSpPr>
        <p:spPr/>
        <p:txBody>
          <a:bodyPr/>
          <a:lstStyle/>
          <a:p>
            <a:pPr>
              <a:buNone/>
            </a:pPr>
            <a:r>
              <a:rPr lang="en-US" sz="2000" dirty="0"/>
              <a:t>S- Segmentation : It is basically segmenting the entire customer based on various segmentation category such as geographic, demographic, psychographic segmentation. </a:t>
            </a:r>
          </a:p>
          <a:p>
            <a:pPr>
              <a:buNone/>
            </a:pPr>
            <a:endParaRPr lang="en-US" sz="2000" dirty="0"/>
          </a:p>
          <a:p>
            <a:pPr>
              <a:buNone/>
            </a:pPr>
            <a:r>
              <a:rPr lang="en-US" sz="2000" dirty="0"/>
              <a:t>T- Targeting : It is basically the analysis of the target customers who would mainly be the prospective customer base of the hotel. </a:t>
            </a:r>
          </a:p>
          <a:p>
            <a:pPr>
              <a:buNone/>
            </a:pPr>
            <a:r>
              <a:rPr lang="en-US" sz="2000" dirty="0"/>
              <a:t>P- Positioning: It is strategy through which the customers minds are attracted and brand can be imbibed in the customer mind. </a:t>
            </a:r>
            <a:endParaRPr lang="en-IN" dirty="0"/>
          </a:p>
        </p:txBody>
      </p:sp>
      <p:pic>
        <p:nvPicPr>
          <p:cNvPr id="4" name="Picture 2" descr="Image result for STP"/>
          <p:cNvPicPr>
            <a:picLocks noChangeAspect="1" noChangeArrowheads="1"/>
          </p:cNvPicPr>
          <p:nvPr/>
        </p:nvPicPr>
        <p:blipFill>
          <a:blip r:embed="rId2" cstate="print"/>
          <a:srcRect/>
          <a:stretch>
            <a:fillRect/>
          </a:stretch>
        </p:blipFill>
        <p:spPr bwMode="auto">
          <a:xfrm>
            <a:off x="28575" y="4724400"/>
            <a:ext cx="9115425" cy="2971801"/>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a:bodyPr>
          <a:lstStyle/>
          <a:p>
            <a:r>
              <a:rPr lang="en-US" sz="2800" b="1" u="sng" dirty="0">
                <a:solidFill>
                  <a:srgbClr val="00B050"/>
                </a:solidFill>
                <a:latin typeface="Times New Roman" pitchFamily="18" charset="0"/>
                <a:cs typeface="Times New Roman" pitchFamily="18" charset="0"/>
              </a:rPr>
              <a:t>Target Market Analysis: </a:t>
            </a:r>
            <a:endParaRPr lang="en-IN" sz="2800" b="1" u="sng" dirty="0">
              <a:solidFill>
                <a:srgbClr val="00B050"/>
              </a:solidFill>
              <a:latin typeface="Times New Roman" pitchFamily="18" charset="0"/>
              <a:cs typeface="Times New Roman" pitchFamily="18" charset="0"/>
            </a:endParaRPr>
          </a:p>
        </p:txBody>
      </p:sp>
      <p:sp>
        <p:nvSpPr>
          <p:cNvPr id="6" name="Text Placeholder 5"/>
          <p:cNvSpPr>
            <a:spLocks noGrp="1"/>
          </p:cNvSpPr>
          <p:nvPr>
            <p:ph type="body" sz="half" idx="3"/>
          </p:nvPr>
        </p:nvSpPr>
        <p:spPr/>
        <p:txBody>
          <a:bodyPr/>
          <a:lstStyle/>
          <a:p>
            <a:endParaRPr lang="en-US" dirty="0"/>
          </a:p>
          <a:p>
            <a:endParaRPr lang="en-IN" dirty="0"/>
          </a:p>
        </p:txBody>
      </p:sp>
      <p:sp>
        <p:nvSpPr>
          <p:cNvPr id="3" name="Content Placeholder 2"/>
          <p:cNvSpPr>
            <a:spLocks noGrp="1"/>
          </p:cNvSpPr>
          <p:nvPr>
            <p:ph sz="quarter" idx="2"/>
          </p:nvPr>
        </p:nvSpPr>
        <p:spPr>
          <a:xfrm>
            <a:off x="457200" y="2362200"/>
            <a:ext cx="3657600" cy="1981200"/>
          </a:xfrm>
        </p:spPr>
        <p:txBody>
          <a:bodyPr/>
          <a:lstStyle/>
          <a:p>
            <a:pPr>
              <a:buNone/>
            </a:pPr>
            <a:endParaRPr lang="en-US" dirty="0"/>
          </a:p>
          <a:p>
            <a:endParaRPr lang="en-US" dirty="0"/>
          </a:p>
        </p:txBody>
      </p:sp>
      <p:sp>
        <p:nvSpPr>
          <p:cNvPr id="7" name="Content Placeholder 6"/>
          <p:cNvSpPr>
            <a:spLocks noGrp="1"/>
          </p:cNvSpPr>
          <p:nvPr>
            <p:ph sz="quarter" idx="4"/>
          </p:nvPr>
        </p:nvSpPr>
        <p:spPr>
          <a:xfrm flipH="1">
            <a:off x="457200" y="1676401"/>
            <a:ext cx="7239000" cy="4191000"/>
          </a:xfrm>
        </p:spPr>
        <p:txBody>
          <a:bodyPr>
            <a:normAutofit fontScale="85000" lnSpcReduction="20000"/>
          </a:bodyPr>
          <a:lstStyle/>
          <a:p>
            <a:pPr>
              <a:buNone/>
            </a:pPr>
            <a:r>
              <a:rPr lang="en-IN" sz="2000" dirty="0">
                <a:latin typeface="Times New Roman" pitchFamily="18" charset="0"/>
                <a:cs typeface="Times New Roman" pitchFamily="18" charset="0"/>
              </a:rPr>
              <a:t>The main target customers of the hotel is depicted below:</a:t>
            </a:r>
          </a:p>
          <a:p>
            <a:pPr>
              <a:buFont typeface="Wingdings" pitchFamily="2" charset="2"/>
              <a:buChar char="v"/>
            </a:pPr>
            <a:r>
              <a:rPr lang="en-IN" sz="2000" dirty="0">
                <a:latin typeface="Times New Roman" pitchFamily="18" charset="0"/>
                <a:cs typeface="Times New Roman" pitchFamily="18" charset="0"/>
              </a:rPr>
              <a:t>Business Travellers who comes to London  regularly for business purpose. </a:t>
            </a:r>
          </a:p>
          <a:p>
            <a:pPr>
              <a:buFont typeface="Wingdings" pitchFamily="2" charset="2"/>
              <a:buChar char="v"/>
            </a:pPr>
            <a:endParaRPr lang="en-IN" sz="2000" dirty="0">
              <a:latin typeface="Times New Roman" pitchFamily="18" charset="0"/>
              <a:cs typeface="Times New Roman" pitchFamily="18" charset="0"/>
            </a:endParaRPr>
          </a:p>
          <a:p>
            <a:pPr>
              <a:buFont typeface="Wingdings" pitchFamily="2" charset="2"/>
              <a:buChar char="v"/>
            </a:pPr>
            <a:r>
              <a:rPr lang="en-IN" sz="2000" dirty="0">
                <a:latin typeface="Times New Roman" pitchFamily="18" charset="0"/>
                <a:cs typeface="Times New Roman" pitchFamily="18" charset="0"/>
              </a:rPr>
              <a:t>Budget Travellers around the world who comes to UK for Holiday and leisure.</a:t>
            </a:r>
          </a:p>
          <a:p>
            <a:pPr>
              <a:buFont typeface="Wingdings" pitchFamily="2" charset="2"/>
              <a:buChar char="v"/>
            </a:pPr>
            <a:endParaRPr lang="en-IN" sz="2000" dirty="0">
              <a:latin typeface="Times New Roman" pitchFamily="18" charset="0"/>
              <a:cs typeface="Times New Roman" pitchFamily="18" charset="0"/>
            </a:endParaRPr>
          </a:p>
          <a:p>
            <a:pPr>
              <a:buFont typeface="Wingdings" pitchFamily="2" charset="2"/>
              <a:buChar char="v"/>
            </a:pPr>
            <a:r>
              <a:rPr lang="en-IN" sz="2000" dirty="0">
                <a:latin typeface="Times New Roman" pitchFamily="18" charset="0"/>
                <a:cs typeface="Times New Roman" pitchFamily="18" charset="0"/>
              </a:rPr>
              <a:t>Residents of other parts of UK like Scotland , Wales and EU people who comes often to UK for various purpose. </a:t>
            </a:r>
          </a:p>
          <a:p>
            <a:pPr>
              <a:buFont typeface="Wingdings" pitchFamily="2" charset="2"/>
              <a:buChar char="v"/>
            </a:pPr>
            <a:endParaRPr lang="en-IN" sz="2000" dirty="0">
              <a:latin typeface="Times New Roman" pitchFamily="18" charset="0"/>
              <a:cs typeface="Times New Roman" pitchFamily="18" charset="0"/>
            </a:endParaRPr>
          </a:p>
          <a:p>
            <a:pPr>
              <a:buFont typeface="Wingdings" pitchFamily="2" charset="2"/>
              <a:buChar char="v"/>
            </a:pPr>
            <a:r>
              <a:rPr lang="en-IN" sz="2000" dirty="0">
                <a:latin typeface="Times New Roman" pitchFamily="18" charset="0"/>
                <a:cs typeface="Times New Roman" pitchFamily="18" charset="0"/>
              </a:rPr>
              <a:t>Corporate Houses and Businesses who have regular conferences can take banquet service of the hotel.</a:t>
            </a:r>
          </a:p>
          <a:p>
            <a:pPr>
              <a:buNone/>
            </a:pPr>
            <a:endParaRPr lang="en-IN" sz="2000" dirty="0">
              <a:latin typeface="Times New Roman" pitchFamily="18" charset="0"/>
              <a:cs typeface="Times New Roman" pitchFamily="18" charset="0"/>
            </a:endParaRPr>
          </a:p>
          <a:p>
            <a:pPr>
              <a:buFont typeface="Wingdings" pitchFamily="2" charset="2"/>
              <a:buChar char="v"/>
            </a:pPr>
            <a:r>
              <a:rPr lang="en-IN" sz="2000" dirty="0">
                <a:latin typeface="Times New Roman" pitchFamily="18" charset="0"/>
                <a:cs typeface="Times New Roman" pitchFamily="18" charset="0"/>
              </a:rPr>
              <a:t>The company will promote country side travel which will also enable the people from London to take the accommodation service at the hotel. </a:t>
            </a:r>
          </a:p>
          <a:p>
            <a:pPr>
              <a:buNone/>
            </a:pPr>
            <a:endParaRPr lang="en-IN" sz="2000" dirty="0">
              <a:latin typeface="Times New Roman" pitchFamily="18" charset="0"/>
              <a:cs typeface="Times New Roman" pitchFamily="18" charset="0"/>
            </a:endParaRPr>
          </a:p>
          <a:p>
            <a:pPr>
              <a:buNone/>
            </a:pPr>
            <a:r>
              <a:rPr lang="en-IN" sz="2000" dirty="0">
                <a:latin typeface="Times New Roman" pitchFamily="18" charset="0"/>
                <a:cs typeface="Times New Roman" pitchFamily="18" charset="0"/>
              </a:rPr>
              <a:t> </a:t>
            </a:r>
          </a:p>
        </p:txBody>
      </p:sp>
    </p:spTree>
    <p:extLst>
      <p:ext uri="{BB962C8B-B14F-4D97-AF65-F5344CB8AC3E}">
        <p14:creationId xmlns:p14="http://schemas.microsoft.com/office/powerpoint/2010/main" val="7705834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fontScale="90000"/>
          </a:bodyPr>
          <a:lstStyle/>
          <a:p>
            <a:r>
              <a:rPr lang="en-IN" u="sng" dirty="0"/>
              <a:t>HR planning for the Hotel:  </a:t>
            </a:r>
          </a:p>
        </p:txBody>
      </p:sp>
      <p:sp>
        <p:nvSpPr>
          <p:cNvPr id="7" name="Content Placeholder 6"/>
          <p:cNvSpPr>
            <a:spLocks noGrp="1"/>
          </p:cNvSpPr>
          <p:nvPr>
            <p:ph sz="half" idx="1"/>
          </p:nvPr>
        </p:nvSpPr>
        <p:spPr>
          <a:xfrm>
            <a:off x="457200" y="1920085"/>
            <a:ext cx="7620000" cy="3185315"/>
          </a:xfrm>
        </p:spPr>
        <p:txBody>
          <a:bodyPr>
            <a:normAutofit fontScale="92500"/>
          </a:bodyPr>
          <a:lstStyle/>
          <a:p>
            <a:r>
              <a:rPr lang="en-US" dirty="0"/>
              <a:t>Administration staffs </a:t>
            </a:r>
          </a:p>
          <a:p>
            <a:r>
              <a:rPr lang="en-US" dirty="0"/>
              <a:t>Polished receptionists</a:t>
            </a:r>
          </a:p>
          <a:p>
            <a:r>
              <a:rPr lang="en-US" dirty="0"/>
              <a:t>Marketing consultant</a:t>
            </a:r>
          </a:p>
          <a:p>
            <a:r>
              <a:rPr lang="en-US" dirty="0"/>
              <a:t>Customer service staffs</a:t>
            </a:r>
          </a:p>
          <a:p>
            <a:r>
              <a:rPr lang="en-US" dirty="0"/>
              <a:t>Managers for HR, Marketing and finance department.</a:t>
            </a:r>
          </a:p>
          <a:p>
            <a:r>
              <a:rPr lang="en-US" dirty="0"/>
              <a:t>Room service executives</a:t>
            </a:r>
          </a:p>
          <a:p>
            <a:r>
              <a:rPr lang="en-US" dirty="0"/>
              <a:t>Others</a:t>
            </a:r>
            <a:endParaRPr lang="en-IN" dirty="0"/>
          </a:p>
        </p:txBody>
      </p:sp>
      <p:sp>
        <p:nvSpPr>
          <p:cNvPr id="18434" name="AutoShape 2" descr="Image result for HR individual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
        <p:nvSpPr>
          <p:cNvPr id="18436" name="AutoShape 4" descr="Image result for HR individual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
        <p:nvSpPr>
          <p:cNvPr id="18438" name="AutoShape 6" descr="Image result for HR individual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Tree>
    <p:extLst>
      <p:ext uri="{BB962C8B-B14F-4D97-AF65-F5344CB8AC3E}">
        <p14:creationId xmlns:p14="http://schemas.microsoft.com/office/powerpoint/2010/main" val="1528453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rmAutofit/>
          </a:bodyPr>
          <a:lstStyle/>
          <a:p>
            <a:r>
              <a:rPr lang="en-US" sz="2800" dirty="0"/>
              <a:t>Attracting investors &amp; Funding Strategy</a:t>
            </a:r>
            <a:endParaRPr lang="en-IN" sz="2800" dirty="0"/>
          </a:p>
        </p:txBody>
      </p:sp>
      <p:sp>
        <p:nvSpPr>
          <p:cNvPr id="5" name="Content Placeholder 4"/>
          <p:cNvSpPr>
            <a:spLocks noGrp="1"/>
          </p:cNvSpPr>
          <p:nvPr>
            <p:ph idx="1"/>
          </p:nvPr>
        </p:nvSpPr>
        <p:spPr>
          <a:xfrm>
            <a:off x="457200" y="1935480"/>
            <a:ext cx="8229600" cy="3474720"/>
          </a:xfrm>
        </p:spPr>
        <p:txBody>
          <a:bodyPr>
            <a:normAutofit fontScale="62500" lnSpcReduction="20000"/>
          </a:bodyPr>
          <a:lstStyle/>
          <a:p>
            <a:pPr lvl="0">
              <a:lnSpc>
                <a:spcPct val="200000"/>
              </a:lnSpc>
              <a:buFont typeface="Wingdings" pitchFamily="2" charset="2"/>
              <a:buChar char="v"/>
            </a:pPr>
            <a:r>
              <a:rPr lang="en-GB" sz="2000" b="1" i="1" dirty="0">
                <a:latin typeface="Times New Roman" pitchFamily="18" charset="0"/>
                <a:cs typeface="Times New Roman" pitchFamily="18" charset="0"/>
              </a:rPr>
              <a:t>UK is one of the most sought after destination for travellers around the world and is indeed a business hub. </a:t>
            </a:r>
          </a:p>
          <a:p>
            <a:pPr lvl="0">
              <a:lnSpc>
                <a:spcPct val="200000"/>
              </a:lnSpc>
              <a:buFont typeface="Wingdings" pitchFamily="2" charset="2"/>
              <a:buChar char="v"/>
            </a:pPr>
            <a:r>
              <a:rPr lang="en-GB" sz="2000" b="1" i="1" dirty="0">
                <a:latin typeface="Times New Roman" pitchFamily="18" charset="0"/>
                <a:cs typeface="Times New Roman" pitchFamily="18" charset="0"/>
              </a:rPr>
              <a:t>So attracting equity investors would not be a problem.</a:t>
            </a:r>
          </a:p>
          <a:p>
            <a:pPr lvl="0">
              <a:lnSpc>
                <a:spcPct val="200000"/>
              </a:lnSpc>
              <a:buFont typeface="Wingdings" pitchFamily="2" charset="2"/>
              <a:buChar char="v"/>
            </a:pPr>
            <a:endParaRPr lang="en-GB" sz="2000" b="1" i="1" dirty="0">
              <a:latin typeface="Times New Roman" pitchFamily="18" charset="0"/>
              <a:cs typeface="Times New Roman" pitchFamily="18" charset="0"/>
            </a:endParaRPr>
          </a:p>
          <a:p>
            <a:pPr lvl="0">
              <a:lnSpc>
                <a:spcPct val="200000"/>
              </a:lnSpc>
              <a:buFont typeface="Wingdings" pitchFamily="2" charset="2"/>
              <a:buChar char="v"/>
            </a:pPr>
            <a:r>
              <a:rPr lang="en-GB" sz="2000" b="1" i="1" dirty="0">
                <a:latin typeface="Times New Roman" pitchFamily="18" charset="0"/>
                <a:cs typeface="Times New Roman" pitchFamily="18" charset="0"/>
              </a:rPr>
              <a:t>The company will also approach venture capitalists and angel investors for private investment. </a:t>
            </a:r>
          </a:p>
          <a:p>
            <a:pPr lvl="0">
              <a:lnSpc>
                <a:spcPct val="200000"/>
              </a:lnSpc>
              <a:buFont typeface="Wingdings" pitchFamily="2" charset="2"/>
              <a:buChar char="v"/>
            </a:pPr>
            <a:endParaRPr lang="en-GB" sz="2000" b="1" i="1" dirty="0">
              <a:latin typeface="Times New Roman" pitchFamily="18" charset="0"/>
              <a:cs typeface="Times New Roman" pitchFamily="18" charset="0"/>
            </a:endParaRPr>
          </a:p>
          <a:p>
            <a:pPr lvl="0">
              <a:lnSpc>
                <a:spcPct val="200000"/>
              </a:lnSpc>
              <a:buFont typeface="Wingdings" pitchFamily="2" charset="2"/>
              <a:buChar char="v"/>
            </a:pPr>
            <a:r>
              <a:rPr lang="en-GB" sz="2000" b="1" i="1" dirty="0">
                <a:latin typeface="Times New Roman" pitchFamily="18" charset="0"/>
                <a:cs typeface="Times New Roman" pitchFamily="18" charset="0"/>
              </a:rPr>
              <a:t>Debt funding would be procured from banks and other financial institution for the development of the hotel.</a:t>
            </a:r>
          </a:p>
          <a:p>
            <a:pPr lvl="0">
              <a:lnSpc>
                <a:spcPct val="200000"/>
              </a:lnSpc>
              <a:buFont typeface="Wingdings" pitchFamily="2" charset="2"/>
              <a:buChar char="v"/>
            </a:pPr>
            <a:endParaRPr lang="en-GB" sz="2000" b="1" i="1" dirty="0">
              <a:latin typeface="Times New Roman" pitchFamily="18" charset="0"/>
              <a:cs typeface="Times New Roman" pitchFamily="18" charset="0"/>
            </a:endParaRPr>
          </a:p>
          <a:p>
            <a:pPr lvl="0">
              <a:lnSpc>
                <a:spcPct val="200000"/>
              </a:lnSpc>
              <a:buFont typeface="Wingdings" pitchFamily="2" charset="2"/>
              <a:buChar char="v"/>
            </a:pPr>
            <a:r>
              <a:rPr lang="en-GB" sz="2000" b="1" i="1" dirty="0">
                <a:latin typeface="Times New Roman" pitchFamily="18" charset="0"/>
                <a:cs typeface="Times New Roman" pitchFamily="18" charset="0"/>
              </a:rPr>
              <a:t>Equity funding would be also taken from private investors who would be repaid back on timely manner. </a:t>
            </a:r>
          </a:p>
          <a:p>
            <a:pPr lvl="0">
              <a:buNone/>
            </a:pPr>
            <a:endParaRPr lang="en-GB" sz="2000" i="1" dirty="0">
              <a:latin typeface="Times New Roman" pitchFamily="18" charset="0"/>
              <a:cs typeface="Times New Roman" pitchFamily="18" charset="0"/>
            </a:endParaRPr>
          </a:p>
          <a:p>
            <a:pPr lvl="0">
              <a:buNone/>
            </a:pPr>
            <a:endParaRPr lang="en-GB" sz="2000" i="1" dirty="0">
              <a:latin typeface="Times New Roman" pitchFamily="18" charset="0"/>
              <a:cs typeface="Times New Roman" pitchFamily="18" charset="0"/>
            </a:endParaRPr>
          </a:p>
          <a:p>
            <a:pPr lvl="0">
              <a:buNone/>
            </a:pPr>
            <a:endParaRPr lang="en-GB" i="1" dirty="0"/>
          </a:p>
          <a:p>
            <a:pPr lvl="0">
              <a:buNone/>
            </a:pPr>
            <a:endParaRPr lang="en-GB" i="1" dirty="0"/>
          </a:p>
          <a:p>
            <a:endParaRPr lang="en-IN" dirty="0"/>
          </a:p>
        </p:txBody>
      </p:sp>
    </p:spTree>
    <p:extLst>
      <p:ext uri="{BB962C8B-B14F-4D97-AF65-F5344CB8AC3E}">
        <p14:creationId xmlns:p14="http://schemas.microsoft.com/office/powerpoint/2010/main" val="2963065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endParaRPr lang="en-IN" dirty="0"/>
          </a:p>
        </p:txBody>
      </p:sp>
      <p:sp>
        <p:nvSpPr>
          <p:cNvPr id="3" name="Content Placeholder 2"/>
          <p:cNvSpPr>
            <a:spLocks noGrp="1"/>
          </p:cNvSpPr>
          <p:nvPr>
            <p:ph idx="1"/>
          </p:nvPr>
        </p:nvSpPr>
        <p:spPr/>
        <p:txBody>
          <a:bodyPr/>
          <a:lstStyle/>
          <a:p>
            <a:pPr marL="114300" indent="0">
              <a:buNone/>
            </a:pPr>
            <a:r>
              <a:rPr lang="en-IN" i="1"/>
              <a:t>This presentation </a:t>
            </a:r>
            <a:r>
              <a:rPr lang="en-IN" i="1" dirty="0"/>
              <a:t>is the reflection of the venture planning for three star hotel in UK in order to enhance the business and maximize the profitability. Growth of the hotel business in the UK can be maximized as there is full pledge support from government, upgraded technologies, and sound economic conditions.</a:t>
            </a:r>
          </a:p>
        </p:txBody>
      </p:sp>
    </p:spTree>
    <p:extLst>
      <p:ext uri="{BB962C8B-B14F-4D97-AF65-F5344CB8AC3E}">
        <p14:creationId xmlns:p14="http://schemas.microsoft.com/office/powerpoint/2010/main" val="3773443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endParaRPr lang="en-IN" dirty="0"/>
          </a:p>
        </p:txBody>
      </p:sp>
      <p:sp>
        <p:nvSpPr>
          <p:cNvPr id="3" name="Content Placeholder 2"/>
          <p:cNvSpPr>
            <a:spLocks noGrp="1"/>
          </p:cNvSpPr>
          <p:nvPr>
            <p:ph idx="1"/>
          </p:nvPr>
        </p:nvSpPr>
        <p:spPr/>
        <p:txBody>
          <a:bodyPr>
            <a:normAutofit/>
          </a:bodyPr>
          <a:lstStyle/>
          <a:p>
            <a:pPr>
              <a:buNone/>
            </a:pPr>
            <a:endParaRPr lang="en-US" dirty="0"/>
          </a:p>
          <a:p>
            <a:r>
              <a:rPr lang="en-IN" dirty="0"/>
              <a:t>Chang, W.J. and </a:t>
            </a:r>
            <a:r>
              <a:rPr lang="en-IN" dirty="0" err="1"/>
              <a:t>Wyszomirski</a:t>
            </a:r>
            <a:r>
              <a:rPr lang="en-IN" dirty="0"/>
              <a:t>, M., 2015. What is arts entrepreneurship? Tracking the development of its definition in scholarly journals. </a:t>
            </a:r>
            <a:r>
              <a:rPr lang="en-IN" i="1" dirty="0" err="1"/>
              <a:t>Artivate</a:t>
            </a:r>
            <a:r>
              <a:rPr lang="en-IN" i="1" dirty="0"/>
              <a:t>: a journal of entrepreneurship in the arts</a:t>
            </a:r>
            <a:r>
              <a:rPr lang="en-IN" dirty="0"/>
              <a:t>, </a:t>
            </a:r>
            <a:r>
              <a:rPr lang="en-IN" i="1" dirty="0"/>
              <a:t>4</a:t>
            </a:r>
            <a:r>
              <a:rPr lang="en-IN" dirty="0"/>
              <a:t>(2), pp.11-31.</a:t>
            </a:r>
          </a:p>
          <a:p>
            <a:r>
              <a:rPr lang="en-IN" dirty="0" err="1"/>
              <a:t>Elbanna</a:t>
            </a:r>
            <a:r>
              <a:rPr lang="en-IN" dirty="0"/>
              <a:t>, S., 2016. Managers' autonomy, strategic control, organizational politics and strategic planning effectiveness: An empirical investigation into missing links in the hotel sector. </a:t>
            </a:r>
            <a:r>
              <a:rPr lang="en-IN" i="1" dirty="0"/>
              <a:t>Tourism Management</a:t>
            </a:r>
            <a:r>
              <a:rPr lang="en-IN" dirty="0"/>
              <a:t>, </a:t>
            </a:r>
            <a:r>
              <a:rPr lang="en-IN" i="1" dirty="0"/>
              <a:t>52</a:t>
            </a:r>
            <a:r>
              <a:rPr lang="en-IN" dirty="0"/>
              <a:t>, pp.210-220.</a:t>
            </a:r>
          </a:p>
          <a:p>
            <a:endParaRPr lang="en-IN" dirty="0"/>
          </a:p>
        </p:txBody>
      </p:sp>
    </p:spTree>
    <p:extLst>
      <p:ext uri="{BB962C8B-B14F-4D97-AF65-F5344CB8AC3E}">
        <p14:creationId xmlns:p14="http://schemas.microsoft.com/office/powerpoint/2010/main" val="30109693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AutoShape 4" descr="Image result for thank you present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pic>
        <p:nvPicPr>
          <p:cNvPr id="13318" name="Picture 6" descr="Image result for thank you presentation blue"/>
          <p:cNvPicPr>
            <a:picLocks noChangeAspect="1" noChangeArrowheads="1"/>
          </p:cNvPicPr>
          <p:nvPr/>
        </p:nvPicPr>
        <p:blipFill>
          <a:blip r:embed="rId2" cstate="print"/>
          <a:srcRect/>
          <a:stretch>
            <a:fillRect/>
          </a:stretch>
        </p:blipFill>
        <p:spPr bwMode="auto">
          <a:xfrm>
            <a:off x="1600200" y="1371600"/>
            <a:ext cx="6096000" cy="4267200"/>
          </a:xfrm>
          <a:prstGeom prst="rect">
            <a:avLst/>
          </a:prstGeom>
          <a:noFill/>
        </p:spPr>
      </p:pic>
    </p:spTree>
    <p:extLst>
      <p:ext uri="{BB962C8B-B14F-4D97-AF65-F5344CB8AC3E}">
        <p14:creationId xmlns:p14="http://schemas.microsoft.com/office/powerpoint/2010/main" val="36234134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228</TotalTime>
  <Words>996</Words>
  <Application>Microsoft Office PowerPoint</Application>
  <PresentationFormat>On-screen Show (4:3)</PresentationFormat>
  <Paragraphs>79</Paragraphs>
  <Slides>13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Calibri</vt:lpstr>
      <vt:lpstr>Constantia</vt:lpstr>
      <vt:lpstr>Times New Roman</vt:lpstr>
      <vt:lpstr>Wingdings</vt:lpstr>
      <vt:lpstr>Wingdings 2</vt:lpstr>
      <vt:lpstr>Flow</vt:lpstr>
      <vt:lpstr>Entrepreneurship- Setting up of Hotel Business  SBMA7111  presented by Satishchandra Sonera  (1705988)</vt:lpstr>
      <vt:lpstr>Introduction</vt:lpstr>
      <vt:lpstr>Analysis the landscape of the Hotel industry in UK</vt:lpstr>
      <vt:lpstr>Business idea</vt:lpstr>
      <vt:lpstr>Proposed product and Service offered to the customer:</vt:lpstr>
      <vt:lpstr>Competition Analysis</vt:lpstr>
      <vt:lpstr>STP Analysis </vt:lpstr>
      <vt:lpstr>Target Market Analysis: </vt:lpstr>
      <vt:lpstr>HR planning for the Hotel:  </vt:lpstr>
      <vt:lpstr>Attracting investors &amp; Funding Strategy</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dc:title>
  <dc:creator>Hp</dc:creator>
  <cp:lastModifiedBy>nimisha rana</cp:lastModifiedBy>
  <cp:revision>24</cp:revision>
  <dcterms:created xsi:type="dcterms:W3CDTF">2006-08-16T00:00:00Z</dcterms:created>
  <dcterms:modified xsi:type="dcterms:W3CDTF">2018-04-19T13:21:13Z</dcterms:modified>
</cp:coreProperties>
</file>