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AEB63E-5F9A-E9F3-A521-856D29CBF288}" v="147" dt="2023-10-29T20:52:41.239"/>
    <p1510:client id="{1FEEC50F-0529-514C-E29C-85F8CF63D698}" v="310" dt="2023-10-29T21:22:37.301"/>
    <p1510:client id="{E957AEA9-BDA3-2ACA-784D-6A6E67D17204}" v="121" dt="2023-10-17T19:29:20.828"/>
    <p1510:client id="{F82297B3-8C4E-480C-B439-BF4CC93FA7BA}" v="495" dt="2023-10-14T21:17:03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462D00-BC2C-4A67-9C38-5CB6A695FFFE}" type="doc">
      <dgm:prSet loTypeId="urn:microsoft.com/office/officeart/2005/8/layout/vProcess5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2473F7D-CE2C-4094-84FA-1D23BB28B734}">
      <dgm:prSet/>
      <dgm:spPr/>
      <dgm:t>
        <a:bodyPr/>
        <a:lstStyle/>
        <a:p>
          <a:r>
            <a:rPr lang="en-US" dirty="0"/>
            <a:t>Stress due increased workloads and deadlines</a:t>
          </a:r>
        </a:p>
      </dgm:t>
    </dgm:pt>
    <dgm:pt modelId="{5877CA7C-5B6D-4B92-A5A6-3B6C3EF417A2}" type="parTrans" cxnId="{F1F9E5E6-EE6D-49B5-82A4-6B81F4EB16B3}">
      <dgm:prSet/>
      <dgm:spPr/>
      <dgm:t>
        <a:bodyPr/>
        <a:lstStyle/>
        <a:p>
          <a:endParaRPr lang="en-US"/>
        </a:p>
      </dgm:t>
    </dgm:pt>
    <dgm:pt modelId="{AB119845-0EEA-4930-8F72-C40903937B0C}" type="sibTrans" cxnId="{F1F9E5E6-EE6D-49B5-82A4-6B81F4EB16B3}">
      <dgm:prSet/>
      <dgm:spPr/>
      <dgm:t>
        <a:bodyPr/>
        <a:lstStyle/>
        <a:p>
          <a:endParaRPr lang="en-US"/>
        </a:p>
      </dgm:t>
    </dgm:pt>
    <dgm:pt modelId="{E1AA908A-D199-4D5B-B795-B95712412BAA}">
      <dgm:prSet/>
      <dgm:spPr/>
      <dgm:t>
        <a:bodyPr/>
        <a:lstStyle/>
        <a:p>
          <a:r>
            <a:rPr lang="en-US"/>
            <a:t>Lack of sleep </a:t>
          </a:r>
        </a:p>
      </dgm:t>
    </dgm:pt>
    <dgm:pt modelId="{25765109-B3EA-4626-BED7-B52FB5FA4E01}" type="parTrans" cxnId="{C447977A-4A81-4119-B76A-9198F25038E8}">
      <dgm:prSet/>
      <dgm:spPr/>
      <dgm:t>
        <a:bodyPr/>
        <a:lstStyle/>
        <a:p>
          <a:endParaRPr lang="en-US"/>
        </a:p>
      </dgm:t>
    </dgm:pt>
    <dgm:pt modelId="{8DDB2B87-C294-449B-B6D7-DEA8C494C98E}" type="sibTrans" cxnId="{C447977A-4A81-4119-B76A-9198F25038E8}">
      <dgm:prSet/>
      <dgm:spPr/>
      <dgm:t>
        <a:bodyPr/>
        <a:lstStyle/>
        <a:p>
          <a:endParaRPr lang="en-US"/>
        </a:p>
      </dgm:t>
    </dgm:pt>
    <dgm:pt modelId="{B91C6737-CDD3-42E5-977D-179830AE90C7}">
      <dgm:prSet/>
      <dgm:spPr/>
      <dgm:t>
        <a:bodyPr/>
        <a:lstStyle/>
        <a:p>
          <a:r>
            <a:rPr lang="en-US"/>
            <a:t>Dietary problems such as an unhealthy diet and lack of exercise </a:t>
          </a:r>
        </a:p>
      </dgm:t>
    </dgm:pt>
    <dgm:pt modelId="{958DF8B3-5502-4E8C-BC37-482914609193}" type="parTrans" cxnId="{C75F5BA7-4848-4CB3-833E-2E55E256DE58}">
      <dgm:prSet/>
      <dgm:spPr/>
      <dgm:t>
        <a:bodyPr/>
        <a:lstStyle/>
        <a:p>
          <a:endParaRPr lang="en-US"/>
        </a:p>
      </dgm:t>
    </dgm:pt>
    <dgm:pt modelId="{007359C1-F101-4693-9A9C-4BCF14BE069B}" type="sibTrans" cxnId="{C75F5BA7-4848-4CB3-833E-2E55E256DE58}">
      <dgm:prSet/>
      <dgm:spPr/>
      <dgm:t>
        <a:bodyPr/>
        <a:lstStyle/>
        <a:p>
          <a:endParaRPr lang="en-US"/>
        </a:p>
      </dgm:t>
    </dgm:pt>
    <dgm:pt modelId="{8E2BE535-19FC-4403-AB69-499C9E23A8EE}">
      <dgm:prSet/>
      <dgm:spPr/>
      <dgm:t>
        <a:bodyPr/>
        <a:lstStyle/>
        <a:p>
          <a:r>
            <a:rPr lang="en-US"/>
            <a:t>Loneliness </a:t>
          </a:r>
        </a:p>
      </dgm:t>
    </dgm:pt>
    <dgm:pt modelId="{D59EB87D-5F56-4500-BA77-25829B9D52AD}" type="parTrans" cxnId="{C3CA4ADB-3DDF-4294-B3A0-0E0FCC6576AB}">
      <dgm:prSet/>
      <dgm:spPr/>
      <dgm:t>
        <a:bodyPr/>
        <a:lstStyle/>
        <a:p>
          <a:endParaRPr lang="en-US"/>
        </a:p>
      </dgm:t>
    </dgm:pt>
    <dgm:pt modelId="{1FF6B19D-52B2-4CC2-B3B3-945D8DEB5435}" type="sibTrans" cxnId="{C3CA4ADB-3DDF-4294-B3A0-0E0FCC6576AB}">
      <dgm:prSet/>
      <dgm:spPr/>
      <dgm:t>
        <a:bodyPr/>
        <a:lstStyle/>
        <a:p>
          <a:endParaRPr lang="en-US"/>
        </a:p>
      </dgm:t>
    </dgm:pt>
    <dgm:pt modelId="{50FA9917-7FFB-4775-985B-F28EB1605AA2}">
      <dgm:prSet/>
      <dgm:spPr/>
      <dgm:t>
        <a:bodyPr/>
        <a:lstStyle/>
        <a:p>
          <a:r>
            <a:rPr lang="en-US"/>
            <a:t>Andrews B, Wilding JM suggests in a 2004 study that young people’s mental health is poorer during university study than before entry. </a:t>
          </a:r>
        </a:p>
      </dgm:t>
    </dgm:pt>
    <dgm:pt modelId="{F2790F52-E5EE-4D79-8C3B-96874DEDC45B}" type="parTrans" cxnId="{2F2B2288-BEF1-490F-BE96-1F5A49AB28B2}">
      <dgm:prSet/>
      <dgm:spPr/>
      <dgm:t>
        <a:bodyPr/>
        <a:lstStyle/>
        <a:p>
          <a:endParaRPr lang="en-US"/>
        </a:p>
      </dgm:t>
    </dgm:pt>
    <dgm:pt modelId="{A99B9EA4-33B7-4B6E-9068-FAFCD5A52A16}" type="sibTrans" cxnId="{2F2B2288-BEF1-490F-BE96-1F5A49AB28B2}">
      <dgm:prSet/>
      <dgm:spPr/>
      <dgm:t>
        <a:bodyPr/>
        <a:lstStyle/>
        <a:p>
          <a:endParaRPr lang="en-US"/>
        </a:p>
      </dgm:t>
    </dgm:pt>
    <dgm:pt modelId="{63B9C7F7-D702-4A60-A054-5E89E4F48B0B}" type="pres">
      <dgm:prSet presAssocID="{7D462D00-BC2C-4A67-9C38-5CB6A695FFFE}" presName="outerComposite" presStyleCnt="0">
        <dgm:presLayoutVars>
          <dgm:chMax val="5"/>
          <dgm:dir/>
          <dgm:resizeHandles val="exact"/>
        </dgm:presLayoutVars>
      </dgm:prSet>
      <dgm:spPr/>
    </dgm:pt>
    <dgm:pt modelId="{064C79E8-26A0-4CF9-9FF7-5458AA05FBD5}" type="pres">
      <dgm:prSet presAssocID="{7D462D00-BC2C-4A67-9C38-5CB6A695FFFE}" presName="dummyMaxCanvas" presStyleCnt="0">
        <dgm:presLayoutVars/>
      </dgm:prSet>
      <dgm:spPr/>
    </dgm:pt>
    <dgm:pt modelId="{F253EBB4-28CA-47AD-9215-00D38405E200}" type="pres">
      <dgm:prSet presAssocID="{7D462D00-BC2C-4A67-9C38-5CB6A695FFFE}" presName="FiveNodes_1" presStyleLbl="node1" presStyleIdx="0" presStyleCnt="5">
        <dgm:presLayoutVars>
          <dgm:bulletEnabled val="1"/>
        </dgm:presLayoutVars>
      </dgm:prSet>
      <dgm:spPr/>
    </dgm:pt>
    <dgm:pt modelId="{0FFA96D8-BC30-4D8E-95BB-CD22C9BD758B}" type="pres">
      <dgm:prSet presAssocID="{7D462D00-BC2C-4A67-9C38-5CB6A695FFFE}" presName="FiveNodes_2" presStyleLbl="node1" presStyleIdx="1" presStyleCnt="5">
        <dgm:presLayoutVars>
          <dgm:bulletEnabled val="1"/>
        </dgm:presLayoutVars>
      </dgm:prSet>
      <dgm:spPr/>
    </dgm:pt>
    <dgm:pt modelId="{7B147E90-425B-428A-B68F-D404D932A435}" type="pres">
      <dgm:prSet presAssocID="{7D462D00-BC2C-4A67-9C38-5CB6A695FFFE}" presName="FiveNodes_3" presStyleLbl="node1" presStyleIdx="2" presStyleCnt="5">
        <dgm:presLayoutVars>
          <dgm:bulletEnabled val="1"/>
        </dgm:presLayoutVars>
      </dgm:prSet>
      <dgm:spPr/>
    </dgm:pt>
    <dgm:pt modelId="{8722C5C8-9F11-4DDA-8A61-41DF184D26E1}" type="pres">
      <dgm:prSet presAssocID="{7D462D00-BC2C-4A67-9C38-5CB6A695FFFE}" presName="FiveNodes_4" presStyleLbl="node1" presStyleIdx="3" presStyleCnt="5">
        <dgm:presLayoutVars>
          <dgm:bulletEnabled val="1"/>
        </dgm:presLayoutVars>
      </dgm:prSet>
      <dgm:spPr/>
    </dgm:pt>
    <dgm:pt modelId="{564C771F-5E01-4008-ADE8-2B69446601FE}" type="pres">
      <dgm:prSet presAssocID="{7D462D00-BC2C-4A67-9C38-5CB6A695FFFE}" presName="FiveNodes_5" presStyleLbl="node1" presStyleIdx="4" presStyleCnt="5">
        <dgm:presLayoutVars>
          <dgm:bulletEnabled val="1"/>
        </dgm:presLayoutVars>
      </dgm:prSet>
      <dgm:spPr/>
    </dgm:pt>
    <dgm:pt modelId="{96838130-59AC-45B9-948B-62A951A173F2}" type="pres">
      <dgm:prSet presAssocID="{7D462D00-BC2C-4A67-9C38-5CB6A695FFFE}" presName="FiveConn_1-2" presStyleLbl="fgAccFollowNode1" presStyleIdx="0" presStyleCnt="4">
        <dgm:presLayoutVars>
          <dgm:bulletEnabled val="1"/>
        </dgm:presLayoutVars>
      </dgm:prSet>
      <dgm:spPr/>
    </dgm:pt>
    <dgm:pt modelId="{81440DAB-CC66-4B9A-A8C9-E1B290A1527C}" type="pres">
      <dgm:prSet presAssocID="{7D462D00-BC2C-4A67-9C38-5CB6A695FFFE}" presName="FiveConn_2-3" presStyleLbl="fgAccFollowNode1" presStyleIdx="1" presStyleCnt="4">
        <dgm:presLayoutVars>
          <dgm:bulletEnabled val="1"/>
        </dgm:presLayoutVars>
      </dgm:prSet>
      <dgm:spPr/>
    </dgm:pt>
    <dgm:pt modelId="{B74FD164-2F32-47A8-8831-DE95F9A9E3F1}" type="pres">
      <dgm:prSet presAssocID="{7D462D00-BC2C-4A67-9C38-5CB6A695FFFE}" presName="FiveConn_3-4" presStyleLbl="fgAccFollowNode1" presStyleIdx="2" presStyleCnt="4">
        <dgm:presLayoutVars>
          <dgm:bulletEnabled val="1"/>
        </dgm:presLayoutVars>
      </dgm:prSet>
      <dgm:spPr/>
    </dgm:pt>
    <dgm:pt modelId="{13E7809A-B6BB-4472-B3E5-7F52A6E82AFD}" type="pres">
      <dgm:prSet presAssocID="{7D462D00-BC2C-4A67-9C38-5CB6A695FFFE}" presName="FiveConn_4-5" presStyleLbl="fgAccFollowNode1" presStyleIdx="3" presStyleCnt="4">
        <dgm:presLayoutVars>
          <dgm:bulletEnabled val="1"/>
        </dgm:presLayoutVars>
      </dgm:prSet>
      <dgm:spPr/>
    </dgm:pt>
    <dgm:pt modelId="{241D710E-57BF-44DE-890F-F4C2D6AA7B93}" type="pres">
      <dgm:prSet presAssocID="{7D462D00-BC2C-4A67-9C38-5CB6A695FFFE}" presName="FiveNodes_1_text" presStyleLbl="node1" presStyleIdx="4" presStyleCnt="5">
        <dgm:presLayoutVars>
          <dgm:bulletEnabled val="1"/>
        </dgm:presLayoutVars>
      </dgm:prSet>
      <dgm:spPr/>
    </dgm:pt>
    <dgm:pt modelId="{015228CC-1999-4DD6-A50C-D5583A934648}" type="pres">
      <dgm:prSet presAssocID="{7D462D00-BC2C-4A67-9C38-5CB6A695FFFE}" presName="FiveNodes_2_text" presStyleLbl="node1" presStyleIdx="4" presStyleCnt="5">
        <dgm:presLayoutVars>
          <dgm:bulletEnabled val="1"/>
        </dgm:presLayoutVars>
      </dgm:prSet>
      <dgm:spPr/>
    </dgm:pt>
    <dgm:pt modelId="{C00F48CC-43EB-4CE7-B0F0-0984A8CB598C}" type="pres">
      <dgm:prSet presAssocID="{7D462D00-BC2C-4A67-9C38-5CB6A695FFFE}" presName="FiveNodes_3_text" presStyleLbl="node1" presStyleIdx="4" presStyleCnt="5">
        <dgm:presLayoutVars>
          <dgm:bulletEnabled val="1"/>
        </dgm:presLayoutVars>
      </dgm:prSet>
      <dgm:spPr/>
    </dgm:pt>
    <dgm:pt modelId="{D0D44E44-525D-4748-A32A-8F93F45D9B75}" type="pres">
      <dgm:prSet presAssocID="{7D462D00-BC2C-4A67-9C38-5CB6A695FFFE}" presName="FiveNodes_4_text" presStyleLbl="node1" presStyleIdx="4" presStyleCnt="5">
        <dgm:presLayoutVars>
          <dgm:bulletEnabled val="1"/>
        </dgm:presLayoutVars>
      </dgm:prSet>
      <dgm:spPr/>
    </dgm:pt>
    <dgm:pt modelId="{F9F613DE-1C1B-45DF-B08B-165345FE7809}" type="pres">
      <dgm:prSet presAssocID="{7D462D00-BC2C-4A67-9C38-5CB6A695FF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D9D3C0B-15FE-4CF7-B0EA-7CA7F8418230}" type="presOf" srcId="{1FF6B19D-52B2-4CC2-B3B3-945D8DEB5435}" destId="{13E7809A-B6BB-4472-B3E5-7F52A6E82AFD}" srcOrd="0" destOrd="0" presId="urn:microsoft.com/office/officeart/2005/8/layout/vProcess5"/>
    <dgm:cxn modelId="{EC3D641E-EB55-4039-87E1-A94B4AB7A037}" type="presOf" srcId="{8E2BE535-19FC-4403-AB69-499C9E23A8EE}" destId="{D0D44E44-525D-4748-A32A-8F93F45D9B75}" srcOrd="1" destOrd="0" presId="urn:microsoft.com/office/officeart/2005/8/layout/vProcess5"/>
    <dgm:cxn modelId="{9FEA4728-6609-43F3-8E8B-B52F48476CAA}" type="presOf" srcId="{C2473F7D-CE2C-4094-84FA-1D23BB28B734}" destId="{F253EBB4-28CA-47AD-9215-00D38405E200}" srcOrd="0" destOrd="0" presId="urn:microsoft.com/office/officeart/2005/8/layout/vProcess5"/>
    <dgm:cxn modelId="{DE799529-AA9D-479B-80A6-08874DFFEE7B}" type="presOf" srcId="{50FA9917-7FFB-4775-985B-F28EB1605AA2}" destId="{F9F613DE-1C1B-45DF-B08B-165345FE7809}" srcOrd="1" destOrd="0" presId="urn:microsoft.com/office/officeart/2005/8/layout/vProcess5"/>
    <dgm:cxn modelId="{D7B1FC2E-501E-4BC9-AC7E-1FE5B9A14C1B}" type="presOf" srcId="{B91C6737-CDD3-42E5-977D-179830AE90C7}" destId="{C00F48CC-43EB-4CE7-B0F0-0984A8CB598C}" srcOrd="1" destOrd="0" presId="urn:microsoft.com/office/officeart/2005/8/layout/vProcess5"/>
    <dgm:cxn modelId="{D272AE41-89C3-4C9E-8D09-8B3759E4620C}" type="presOf" srcId="{8E2BE535-19FC-4403-AB69-499C9E23A8EE}" destId="{8722C5C8-9F11-4DDA-8A61-41DF184D26E1}" srcOrd="0" destOrd="0" presId="urn:microsoft.com/office/officeart/2005/8/layout/vProcess5"/>
    <dgm:cxn modelId="{12DBF347-4E8A-4A55-8303-62D20439E906}" type="presOf" srcId="{50FA9917-7FFB-4775-985B-F28EB1605AA2}" destId="{564C771F-5E01-4008-ADE8-2B69446601FE}" srcOrd="0" destOrd="0" presId="urn:microsoft.com/office/officeart/2005/8/layout/vProcess5"/>
    <dgm:cxn modelId="{B7F03A53-676C-4643-8D5D-C7CCEBFA0F75}" type="presOf" srcId="{007359C1-F101-4693-9A9C-4BCF14BE069B}" destId="{B74FD164-2F32-47A8-8831-DE95F9A9E3F1}" srcOrd="0" destOrd="0" presId="urn:microsoft.com/office/officeart/2005/8/layout/vProcess5"/>
    <dgm:cxn modelId="{C447977A-4A81-4119-B76A-9198F25038E8}" srcId="{7D462D00-BC2C-4A67-9C38-5CB6A695FFFE}" destId="{E1AA908A-D199-4D5B-B795-B95712412BAA}" srcOrd="1" destOrd="0" parTransId="{25765109-B3EA-4626-BED7-B52FB5FA4E01}" sibTransId="{8DDB2B87-C294-449B-B6D7-DEA8C494C98E}"/>
    <dgm:cxn modelId="{CE6D087D-A79F-480F-B627-00A5C842F0E9}" type="presOf" srcId="{7D462D00-BC2C-4A67-9C38-5CB6A695FFFE}" destId="{63B9C7F7-D702-4A60-A054-5E89E4F48B0B}" srcOrd="0" destOrd="0" presId="urn:microsoft.com/office/officeart/2005/8/layout/vProcess5"/>
    <dgm:cxn modelId="{2F2B2288-BEF1-490F-BE96-1F5A49AB28B2}" srcId="{7D462D00-BC2C-4A67-9C38-5CB6A695FFFE}" destId="{50FA9917-7FFB-4775-985B-F28EB1605AA2}" srcOrd="4" destOrd="0" parTransId="{F2790F52-E5EE-4D79-8C3B-96874DEDC45B}" sibTransId="{A99B9EA4-33B7-4B6E-9068-FAFCD5A52A16}"/>
    <dgm:cxn modelId="{7A7F798B-C185-46A6-8346-DBCBBE59D1F6}" type="presOf" srcId="{C2473F7D-CE2C-4094-84FA-1D23BB28B734}" destId="{241D710E-57BF-44DE-890F-F4C2D6AA7B93}" srcOrd="1" destOrd="0" presId="urn:microsoft.com/office/officeart/2005/8/layout/vProcess5"/>
    <dgm:cxn modelId="{0238799E-26DD-416C-8129-A54396CDD5B3}" type="presOf" srcId="{B91C6737-CDD3-42E5-977D-179830AE90C7}" destId="{7B147E90-425B-428A-B68F-D404D932A435}" srcOrd="0" destOrd="0" presId="urn:microsoft.com/office/officeart/2005/8/layout/vProcess5"/>
    <dgm:cxn modelId="{C75F5BA7-4848-4CB3-833E-2E55E256DE58}" srcId="{7D462D00-BC2C-4A67-9C38-5CB6A695FFFE}" destId="{B91C6737-CDD3-42E5-977D-179830AE90C7}" srcOrd="2" destOrd="0" parTransId="{958DF8B3-5502-4E8C-BC37-482914609193}" sibTransId="{007359C1-F101-4693-9A9C-4BCF14BE069B}"/>
    <dgm:cxn modelId="{42E6A1A8-9DD9-4E93-A66B-C030AD7FC733}" type="presOf" srcId="{AB119845-0EEA-4930-8F72-C40903937B0C}" destId="{96838130-59AC-45B9-948B-62A951A173F2}" srcOrd="0" destOrd="0" presId="urn:microsoft.com/office/officeart/2005/8/layout/vProcess5"/>
    <dgm:cxn modelId="{D37333AA-2048-4AC2-815C-7146456F5202}" type="presOf" srcId="{E1AA908A-D199-4D5B-B795-B95712412BAA}" destId="{0FFA96D8-BC30-4D8E-95BB-CD22C9BD758B}" srcOrd="0" destOrd="0" presId="urn:microsoft.com/office/officeart/2005/8/layout/vProcess5"/>
    <dgm:cxn modelId="{C3CA4ADB-3DDF-4294-B3A0-0E0FCC6576AB}" srcId="{7D462D00-BC2C-4A67-9C38-5CB6A695FFFE}" destId="{8E2BE535-19FC-4403-AB69-499C9E23A8EE}" srcOrd="3" destOrd="0" parTransId="{D59EB87D-5F56-4500-BA77-25829B9D52AD}" sibTransId="{1FF6B19D-52B2-4CC2-B3B3-945D8DEB5435}"/>
    <dgm:cxn modelId="{A9E0D3E0-044E-4E6D-9363-06BB487C6D13}" type="presOf" srcId="{E1AA908A-D199-4D5B-B795-B95712412BAA}" destId="{015228CC-1999-4DD6-A50C-D5583A934648}" srcOrd="1" destOrd="0" presId="urn:microsoft.com/office/officeart/2005/8/layout/vProcess5"/>
    <dgm:cxn modelId="{088DD8E4-F10E-47CF-8FB0-B3F631CD342B}" type="presOf" srcId="{8DDB2B87-C294-449B-B6D7-DEA8C494C98E}" destId="{81440DAB-CC66-4B9A-A8C9-E1B290A1527C}" srcOrd="0" destOrd="0" presId="urn:microsoft.com/office/officeart/2005/8/layout/vProcess5"/>
    <dgm:cxn modelId="{F1F9E5E6-EE6D-49B5-82A4-6B81F4EB16B3}" srcId="{7D462D00-BC2C-4A67-9C38-5CB6A695FFFE}" destId="{C2473F7D-CE2C-4094-84FA-1D23BB28B734}" srcOrd="0" destOrd="0" parTransId="{5877CA7C-5B6D-4B92-A5A6-3B6C3EF417A2}" sibTransId="{AB119845-0EEA-4930-8F72-C40903937B0C}"/>
    <dgm:cxn modelId="{B0DB2E3F-7677-44F5-998D-F69BF971617C}" type="presParOf" srcId="{63B9C7F7-D702-4A60-A054-5E89E4F48B0B}" destId="{064C79E8-26A0-4CF9-9FF7-5458AA05FBD5}" srcOrd="0" destOrd="0" presId="urn:microsoft.com/office/officeart/2005/8/layout/vProcess5"/>
    <dgm:cxn modelId="{39D629EC-4606-41A9-8A1B-2EED4C0A08AB}" type="presParOf" srcId="{63B9C7F7-D702-4A60-A054-5E89E4F48B0B}" destId="{F253EBB4-28CA-47AD-9215-00D38405E200}" srcOrd="1" destOrd="0" presId="urn:microsoft.com/office/officeart/2005/8/layout/vProcess5"/>
    <dgm:cxn modelId="{62B9D381-C337-4E42-8D56-A0885EE93C31}" type="presParOf" srcId="{63B9C7F7-D702-4A60-A054-5E89E4F48B0B}" destId="{0FFA96D8-BC30-4D8E-95BB-CD22C9BD758B}" srcOrd="2" destOrd="0" presId="urn:microsoft.com/office/officeart/2005/8/layout/vProcess5"/>
    <dgm:cxn modelId="{4C337741-E2AE-4051-8A04-FD88B00FEDB9}" type="presParOf" srcId="{63B9C7F7-D702-4A60-A054-5E89E4F48B0B}" destId="{7B147E90-425B-428A-B68F-D404D932A435}" srcOrd="3" destOrd="0" presId="urn:microsoft.com/office/officeart/2005/8/layout/vProcess5"/>
    <dgm:cxn modelId="{DD897922-4603-4B7A-9F12-C704C59BC623}" type="presParOf" srcId="{63B9C7F7-D702-4A60-A054-5E89E4F48B0B}" destId="{8722C5C8-9F11-4DDA-8A61-41DF184D26E1}" srcOrd="4" destOrd="0" presId="urn:microsoft.com/office/officeart/2005/8/layout/vProcess5"/>
    <dgm:cxn modelId="{C714B2B2-8BA8-4795-8411-E1D1680E2ED2}" type="presParOf" srcId="{63B9C7F7-D702-4A60-A054-5E89E4F48B0B}" destId="{564C771F-5E01-4008-ADE8-2B69446601FE}" srcOrd="5" destOrd="0" presId="urn:microsoft.com/office/officeart/2005/8/layout/vProcess5"/>
    <dgm:cxn modelId="{24860007-9907-4F5F-B68E-349B6B0CC5FE}" type="presParOf" srcId="{63B9C7F7-D702-4A60-A054-5E89E4F48B0B}" destId="{96838130-59AC-45B9-948B-62A951A173F2}" srcOrd="6" destOrd="0" presId="urn:microsoft.com/office/officeart/2005/8/layout/vProcess5"/>
    <dgm:cxn modelId="{152D0D23-AB25-420F-A65B-2F1E525E7E07}" type="presParOf" srcId="{63B9C7F7-D702-4A60-A054-5E89E4F48B0B}" destId="{81440DAB-CC66-4B9A-A8C9-E1B290A1527C}" srcOrd="7" destOrd="0" presId="urn:microsoft.com/office/officeart/2005/8/layout/vProcess5"/>
    <dgm:cxn modelId="{82CF3341-AF02-4AF4-8EAA-246FD89762E3}" type="presParOf" srcId="{63B9C7F7-D702-4A60-A054-5E89E4F48B0B}" destId="{B74FD164-2F32-47A8-8831-DE95F9A9E3F1}" srcOrd="8" destOrd="0" presId="urn:microsoft.com/office/officeart/2005/8/layout/vProcess5"/>
    <dgm:cxn modelId="{4BB6CBBB-BC89-4DB5-9653-AAD879713513}" type="presParOf" srcId="{63B9C7F7-D702-4A60-A054-5E89E4F48B0B}" destId="{13E7809A-B6BB-4472-B3E5-7F52A6E82AFD}" srcOrd="9" destOrd="0" presId="urn:microsoft.com/office/officeart/2005/8/layout/vProcess5"/>
    <dgm:cxn modelId="{1AAFF2DA-AE1C-45A3-936D-C81AB8666678}" type="presParOf" srcId="{63B9C7F7-D702-4A60-A054-5E89E4F48B0B}" destId="{241D710E-57BF-44DE-890F-F4C2D6AA7B93}" srcOrd="10" destOrd="0" presId="urn:microsoft.com/office/officeart/2005/8/layout/vProcess5"/>
    <dgm:cxn modelId="{BB87F420-7D1C-4EED-BB79-A75B0612230C}" type="presParOf" srcId="{63B9C7F7-D702-4A60-A054-5E89E4F48B0B}" destId="{015228CC-1999-4DD6-A50C-D5583A934648}" srcOrd="11" destOrd="0" presId="urn:microsoft.com/office/officeart/2005/8/layout/vProcess5"/>
    <dgm:cxn modelId="{0FE36C88-B582-4668-B86E-6BEF22CF9008}" type="presParOf" srcId="{63B9C7F7-D702-4A60-A054-5E89E4F48B0B}" destId="{C00F48CC-43EB-4CE7-B0F0-0984A8CB598C}" srcOrd="12" destOrd="0" presId="urn:microsoft.com/office/officeart/2005/8/layout/vProcess5"/>
    <dgm:cxn modelId="{C51C0D7E-0EC3-4A58-BFDA-357B833D73A2}" type="presParOf" srcId="{63B9C7F7-D702-4A60-A054-5E89E4F48B0B}" destId="{D0D44E44-525D-4748-A32A-8F93F45D9B75}" srcOrd="13" destOrd="0" presId="urn:microsoft.com/office/officeart/2005/8/layout/vProcess5"/>
    <dgm:cxn modelId="{3467CA6D-030D-4690-A5E4-EADF4D567283}" type="presParOf" srcId="{63B9C7F7-D702-4A60-A054-5E89E4F48B0B}" destId="{F9F613DE-1C1B-45DF-B08B-165345FE78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3EBB4-28CA-47AD-9215-00D38405E200}">
      <dsp:nvSpPr>
        <dsp:cNvPr id="0" name=""/>
        <dsp:cNvSpPr/>
      </dsp:nvSpPr>
      <dsp:spPr>
        <a:xfrm>
          <a:off x="0" y="0"/>
          <a:ext cx="5296143" cy="7132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Stress due increased workloads and deadlines</a:t>
          </a:r>
        </a:p>
      </dsp:txBody>
      <dsp:txXfrm>
        <a:off x="20889" y="20889"/>
        <a:ext cx="4443091" cy="671429"/>
      </dsp:txXfrm>
    </dsp:sp>
    <dsp:sp modelId="{0FFA96D8-BC30-4D8E-95BB-CD22C9BD758B}">
      <dsp:nvSpPr>
        <dsp:cNvPr id="0" name=""/>
        <dsp:cNvSpPr/>
      </dsp:nvSpPr>
      <dsp:spPr>
        <a:xfrm>
          <a:off x="395491" y="812264"/>
          <a:ext cx="5296143" cy="7132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Lack of sleep </a:t>
          </a:r>
        </a:p>
      </dsp:txBody>
      <dsp:txXfrm>
        <a:off x="416380" y="833153"/>
        <a:ext cx="4395288" cy="671429"/>
      </dsp:txXfrm>
    </dsp:sp>
    <dsp:sp modelId="{7B147E90-425B-428A-B68F-D404D932A435}">
      <dsp:nvSpPr>
        <dsp:cNvPr id="0" name=""/>
        <dsp:cNvSpPr/>
      </dsp:nvSpPr>
      <dsp:spPr>
        <a:xfrm>
          <a:off x="790982" y="1624529"/>
          <a:ext cx="5296143" cy="7132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Dietary problems such as an unhealthy diet and lack of exercise </a:t>
          </a:r>
        </a:p>
      </dsp:txBody>
      <dsp:txXfrm>
        <a:off x="811871" y="1645418"/>
        <a:ext cx="4395288" cy="671429"/>
      </dsp:txXfrm>
    </dsp:sp>
    <dsp:sp modelId="{8722C5C8-9F11-4DDA-8A61-41DF184D26E1}">
      <dsp:nvSpPr>
        <dsp:cNvPr id="0" name=""/>
        <dsp:cNvSpPr/>
      </dsp:nvSpPr>
      <dsp:spPr>
        <a:xfrm>
          <a:off x="1186473" y="2436793"/>
          <a:ext cx="5296143" cy="7132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Loneliness </a:t>
          </a:r>
        </a:p>
      </dsp:txBody>
      <dsp:txXfrm>
        <a:off x="1207362" y="2457682"/>
        <a:ext cx="4395288" cy="671429"/>
      </dsp:txXfrm>
    </dsp:sp>
    <dsp:sp modelId="{564C771F-5E01-4008-ADE8-2B69446601FE}">
      <dsp:nvSpPr>
        <dsp:cNvPr id="0" name=""/>
        <dsp:cNvSpPr/>
      </dsp:nvSpPr>
      <dsp:spPr>
        <a:xfrm>
          <a:off x="1581964" y="3249058"/>
          <a:ext cx="5296143" cy="7132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Andrews B, Wilding JM suggests in a 2004 study that young people’s mental health is poorer during university study than before entry. </a:t>
          </a:r>
        </a:p>
      </dsp:txBody>
      <dsp:txXfrm>
        <a:off x="1602853" y="3269947"/>
        <a:ext cx="4395288" cy="671429"/>
      </dsp:txXfrm>
    </dsp:sp>
    <dsp:sp modelId="{96838130-59AC-45B9-948B-62A951A173F2}">
      <dsp:nvSpPr>
        <dsp:cNvPr id="0" name=""/>
        <dsp:cNvSpPr/>
      </dsp:nvSpPr>
      <dsp:spPr>
        <a:xfrm>
          <a:off x="4832558" y="521037"/>
          <a:ext cx="463585" cy="4635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936865" y="521037"/>
        <a:ext cx="254971" cy="348848"/>
      </dsp:txXfrm>
    </dsp:sp>
    <dsp:sp modelId="{81440DAB-CC66-4B9A-A8C9-E1B290A1527C}">
      <dsp:nvSpPr>
        <dsp:cNvPr id="0" name=""/>
        <dsp:cNvSpPr/>
      </dsp:nvSpPr>
      <dsp:spPr>
        <a:xfrm>
          <a:off x="5228049" y="1333302"/>
          <a:ext cx="463585" cy="4635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332356" y="1333302"/>
        <a:ext cx="254971" cy="348848"/>
      </dsp:txXfrm>
    </dsp:sp>
    <dsp:sp modelId="{B74FD164-2F32-47A8-8831-DE95F9A9E3F1}">
      <dsp:nvSpPr>
        <dsp:cNvPr id="0" name=""/>
        <dsp:cNvSpPr/>
      </dsp:nvSpPr>
      <dsp:spPr>
        <a:xfrm>
          <a:off x="5623540" y="2133680"/>
          <a:ext cx="463585" cy="4635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727847" y="2133680"/>
        <a:ext cx="254971" cy="348848"/>
      </dsp:txXfrm>
    </dsp:sp>
    <dsp:sp modelId="{13E7809A-B6BB-4472-B3E5-7F52A6E82AFD}">
      <dsp:nvSpPr>
        <dsp:cNvPr id="0" name=""/>
        <dsp:cNvSpPr/>
      </dsp:nvSpPr>
      <dsp:spPr>
        <a:xfrm>
          <a:off x="6019031" y="2953869"/>
          <a:ext cx="463585" cy="4635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123338" y="2953869"/>
        <a:ext cx="254971" cy="348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317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224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802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928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023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0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832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406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250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192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03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953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0317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773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0954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698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850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11/1/2023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500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jpe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1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video" Target="../media/media4.mp4"/><Relationship Id="rId7" Type="http://schemas.openxmlformats.org/officeDocument/2006/relationships/diagramQuickStyle" Target="../diagrams/quickStyle1.xml"/><Relationship Id="rId2" Type="http://schemas.microsoft.com/office/2007/relationships/media" Target="../media/media4.mp4"/><Relationship Id="rId1" Type="http://schemas.openxmlformats.org/officeDocument/2006/relationships/tags" Target="../tags/tag2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11.png"/><Relationship Id="rId5" Type="http://schemas.openxmlformats.org/officeDocument/2006/relationships/diagramData" Target="../diagrams/data1.xml"/><Relationship Id="rId10" Type="http://schemas.openxmlformats.org/officeDocument/2006/relationships/image" Target="../media/image10.jpe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7" Type="http://schemas.openxmlformats.org/officeDocument/2006/relationships/image" Target="../media/image14.png"/><Relationship Id="rId2" Type="http://schemas.microsoft.com/office/2007/relationships/media" Target="../media/media5.mp4"/><Relationship Id="rId1" Type="http://schemas.openxmlformats.org/officeDocument/2006/relationships/tags" Target="../tags/tag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7" Type="http://schemas.openxmlformats.org/officeDocument/2006/relationships/image" Target="../media/image17.png"/><Relationship Id="rId2" Type="http://schemas.microsoft.com/office/2007/relationships/media" Target="../media/media6.mp4"/><Relationship Id="rId1" Type="http://schemas.openxmlformats.org/officeDocument/2006/relationships/tags" Target="../tags/tag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8.png"/><Relationship Id="rId4" Type="http://schemas.openxmlformats.org/officeDocument/2006/relationships/hyperlink" Target="http://www.apa.org/topics/resili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i="1">
                <a:solidFill>
                  <a:srgbClr val="FFFFFF"/>
                </a:solidFill>
                <a:latin typeface="Arial"/>
                <a:cs typeface="Arial"/>
              </a:rPr>
              <a:t>The importance of resilience, health and wellbeing as a university student.</a:t>
            </a:r>
            <a:endParaRPr lang="en-US" sz="31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US" sz="3100" b="1" i="1">
              <a:solidFill>
                <a:srgbClr val="FFFFFF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endParaRPr lang="en-US" sz="31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>
                    <a:alpha val="75000"/>
                  </a:srgbClr>
                </a:solidFill>
              </a:rPr>
              <a:t>By Paul Fair </a:t>
            </a:r>
          </a:p>
        </p:txBody>
      </p:sp>
      <p:pic>
        <p:nvPicPr>
          <p:cNvPr id="4" name="Picture 3" descr="Graduates Throwing Hats">
            <a:extLst>
              <a:ext uri="{FF2B5EF4-FFF2-40B4-BE49-F238E27FC236}">
                <a16:creationId xmlns:a16="http://schemas.microsoft.com/office/drawing/2014/main" id="{056EF512-10B9-3D6E-AB64-B6934897B0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r="6274" b="6250"/>
          <a:stretch/>
        </p:blipFill>
        <p:spPr>
          <a:xfrm>
            <a:off x="4765053" y="1514041"/>
            <a:ext cx="6764864" cy="3806209"/>
          </a:xfrm>
          <a:prstGeom prst="rect">
            <a:avLst/>
          </a:prstGeom>
        </p:spPr>
      </p:pic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E9951FE3-A1F9-1A18-95A7-C41CD77705B6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94"/>
    </mc:Choice>
    <mc:Fallback xmlns="">
      <p:transition spd="slow" advTm="12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A4A94-E8C5-8BF0-6256-0EE328AB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93A27913-6A15-8183-1D4F-0A1686CE9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05435" indent="-305435"/>
            <a:r>
              <a:rPr lang="en-US" dirty="0">
                <a:solidFill>
                  <a:schemeClr val="tx2"/>
                </a:solidFill>
              </a:rPr>
              <a:t>American Psychological Association (APA) defines resilience as the process and outcome of successfully adapting to difficult or challenging life experiences</a:t>
            </a:r>
          </a:p>
          <a:p>
            <a:pPr marL="305435" indent="-305435"/>
            <a:r>
              <a:rPr lang="en-US" dirty="0">
                <a:solidFill>
                  <a:schemeClr val="tx2"/>
                </a:solidFill>
              </a:rPr>
              <a:t>World Health </a:t>
            </a:r>
            <a:r>
              <a:rPr lang="en-US" dirty="0" err="1">
                <a:solidFill>
                  <a:schemeClr val="tx2"/>
                </a:solidFill>
              </a:rPr>
              <a:t>Organisation</a:t>
            </a:r>
            <a:r>
              <a:rPr lang="en-US" dirty="0">
                <a:solidFill>
                  <a:schemeClr val="tx2"/>
                </a:solidFill>
              </a:rPr>
              <a:t> (WHO) define  health as "a state of complete physical, mental and social well-being" </a:t>
            </a:r>
          </a:p>
          <a:p>
            <a:pPr marL="305435" indent="-305435"/>
            <a:r>
              <a:rPr lang="en-US" dirty="0">
                <a:solidFill>
                  <a:schemeClr val="tx2"/>
                </a:solidFill>
              </a:rPr>
              <a:t>The following PowerPoint highlights the importance of these in relation to university students </a:t>
            </a:r>
          </a:p>
          <a:p>
            <a:pPr marL="305435" indent="-305435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1" name="Picture 20" descr="Close up image of hands applauding">
            <a:extLst>
              <a:ext uri="{FF2B5EF4-FFF2-40B4-BE49-F238E27FC236}">
                <a16:creationId xmlns:a16="http://schemas.microsoft.com/office/drawing/2014/main" id="{D2DCB42F-5D59-0351-BA49-6FF4A9B0C4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170" r="20372" b="4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E6494878-6649-1689-DE30-D76A7E52A2A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986272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35405">
        <p159:morph option="byObject"/>
      </p:transition>
    </mc:Choice>
    <mc:Fallback xmlns="">
      <p:transition spd="slow" advTm="354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4C318-A465-0FCE-7D3B-1636FF250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Factors that can affect health </a:t>
            </a:r>
            <a:r>
              <a:rPr lang="en-US" dirty="0"/>
              <a:t>and</a:t>
            </a:r>
            <a:r>
              <a:rPr lang="en-US" dirty="0">
                <a:solidFill>
                  <a:schemeClr val="tx2"/>
                </a:solidFill>
              </a:rPr>
              <a:t> wellbeing of students: </a:t>
            </a:r>
          </a:p>
        </p:txBody>
      </p:sp>
      <p:graphicFrame>
        <p:nvGraphicFramePr>
          <p:cNvPr id="52" name="Content Placeholder 2">
            <a:extLst>
              <a:ext uri="{FF2B5EF4-FFF2-40B4-BE49-F238E27FC236}">
                <a16:creationId xmlns:a16="http://schemas.microsoft.com/office/drawing/2014/main" id="{DFDEFABC-246F-DAF3-EF89-847FA77A6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8108264"/>
              </p:ext>
            </p:extLst>
          </p:nvPr>
        </p:nvGraphicFramePr>
        <p:xfrm>
          <a:off x="4382726" y="1896533"/>
          <a:ext cx="6878108" cy="396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Picture 18" descr="all alone clipart 10 free Cliparts | Download images on Clipground 2022">
            <a:extLst>
              <a:ext uri="{FF2B5EF4-FFF2-40B4-BE49-F238E27FC236}">
                <a16:creationId xmlns:a16="http://schemas.microsoft.com/office/drawing/2014/main" id="{262EE6EE-805E-5D64-FBED-5AF13787239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7434" r="18432" b="3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B30D5EF1-9E33-A4BA-B8C5-36D28F31211C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838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61466">
        <p159:morph option="byObject"/>
      </p:transition>
    </mc:Choice>
    <mc:Fallback xmlns="">
      <p:transition spd="slow" advTm="614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Graphic spid="5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FB06F-FEBF-3E9D-68C8-82CE0F43E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Resilience: how to overcome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27B95-EB77-D5D1-1A6D-B28EA4713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0120" y="1782233"/>
            <a:ext cx="7183597" cy="315236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000" dirty="0"/>
              <a:t>Mind.org suggests the following to help with managing stress:</a:t>
            </a:r>
          </a:p>
          <a:p>
            <a:pPr marL="305435" indent="-305435"/>
            <a:r>
              <a:rPr lang="en-US" sz="2000" dirty="0"/>
              <a:t>Take care of yourself </a:t>
            </a:r>
          </a:p>
          <a:p>
            <a:pPr marL="305435" indent="-305435"/>
            <a:r>
              <a:rPr lang="en-US" sz="2000" dirty="0"/>
              <a:t>Communicate with friends and family members </a:t>
            </a:r>
          </a:p>
          <a:p>
            <a:pPr marL="305435" indent="-305435"/>
            <a:r>
              <a:rPr lang="en-US" sz="2000" dirty="0"/>
              <a:t>Getting enough sleep and having a balanced diet</a:t>
            </a:r>
          </a:p>
          <a:p>
            <a:pPr marL="305435" indent="-305435"/>
            <a:endParaRPr lang="en-US" sz="2000" dirty="0"/>
          </a:p>
          <a:p>
            <a:pPr marL="0" indent="0">
              <a:buNone/>
            </a:pPr>
            <a:r>
              <a:rPr lang="en-US" sz="2000" dirty="0"/>
              <a:t>The British Red Cross (2020) website have videos on how to be resilient when dealing with loneliness they include: </a:t>
            </a:r>
          </a:p>
          <a:p>
            <a:pPr marL="305435" indent="-305435">
              <a:spcBef>
                <a:spcPts val="20"/>
              </a:spcBef>
            </a:pPr>
            <a:r>
              <a:rPr lang="en-US" sz="2000" dirty="0"/>
              <a:t>a healthy routine and sense of stability</a:t>
            </a:r>
          </a:p>
          <a:p>
            <a:pPr marL="305435" indent="-305435">
              <a:lnSpc>
                <a:spcPct val="90000"/>
              </a:lnSpc>
              <a:spcBef>
                <a:spcPts val="20"/>
              </a:spcBef>
            </a:pPr>
            <a:r>
              <a:rPr lang="en-US" sz="2000" dirty="0"/>
              <a:t>the ability to adapt to change</a:t>
            </a:r>
          </a:p>
          <a:p>
            <a:pPr marL="305435" indent="-305435">
              <a:lnSpc>
                <a:spcPct val="90000"/>
              </a:lnSpc>
              <a:spcBef>
                <a:spcPts val="20"/>
              </a:spcBef>
            </a:pPr>
            <a:r>
              <a:rPr lang="en-US" sz="2000" dirty="0"/>
              <a:t>meaningful connections who support you</a:t>
            </a:r>
          </a:p>
          <a:p>
            <a:pPr marL="305435" indent="-305435">
              <a:lnSpc>
                <a:spcPct val="90000"/>
              </a:lnSpc>
              <a:spcBef>
                <a:spcPts val="20"/>
              </a:spcBef>
            </a:pPr>
            <a:r>
              <a:rPr lang="en-US" sz="2000" dirty="0"/>
              <a:t>resources you can use to support yourself</a:t>
            </a:r>
          </a:p>
          <a:p>
            <a:pPr marL="305435" indent="-305435">
              <a:spcBef>
                <a:spcPts val="20"/>
              </a:spcBef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305435" indent="-305435"/>
            <a:endParaRPr lang="en-US" dirty="0"/>
          </a:p>
          <a:p>
            <a:pPr marL="305435" indent="-305435"/>
            <a:endParaRPr lang="en-US" dirty="0"/>
          </a:p>
        </p:txBody>
      </p:sp>
      <p:pic>
        <p:nvPicPr>
          <p:cNvPr id="4" name="Picture 3" descr="A blue text with a black background&#10;&#10;Description automatically generated">
            <a:extLst>
              <a:ext uri="{FF2B5EF4-FFF2-40B4-BE49-F238E27FC236}">
                <a16:creationId xmlns:a16="http://schemas.microsoft.com/office/drawing/2014/main" id="{62D14A70-0613-7485-EC84-E851891960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5323" y="5477125"/>
            <a:ext cx="2793394" cy="1202005"/>
          </a:xfrm>
          <a:prstGeom prst="rect">
            <a:avLst/>
          </a:prstGeom>
        </p:spPr>
      </p:pic>
      <p:pic>
        <p:nvPicPr>
          <p:cNvPr id="5" name="Picture 4" descr="British Red Cross">
            <a:extLst>
              <a:ext uri="{FF2B5EF4-FFF2-40B4-BE49-F238E27FC236}">
                <a16:creationId xmlns:a16="http://schemas.microsoft.com/office/drawing/2014/main" id="{3B0753A4-8BAC-5C88-86BF-68A223C568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1987" y="5308846"/>
            <a:ext cx="1552844" cy="1552844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D130333D-86B7-C8AA-9F13-D023719DC88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240756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48861">
        <p159:morph option="byObject"/>
      </p:transition>
    </mc:Choice>
    <mc:Fallback xmlns="">
      <p:transition spd="slow" advTm="488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714AC-CEAD-E05B-B589-060A78089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0" kern="1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UWTSD Offers: </a:t>
            </a:r>
          </a:p>
        </p:txBody>
      </p:sp>
      <p:pic>
        <p:nvPicPr>
          <p:cNvPr id="4" name="Content Placeholder 3" descr="A logo for a university&#10;&#10;Description automatically generated">
            <a:extLst>
              <a:ext uri="{FF2B5EF4-FFF2-40B4-BE49-F238E27FC236}">
                <a16:creationId xmlns:a16="http://schemas.microsoft.com/office/drawing/2014/main" id="{15AB29F2-93C1-94AC-C22C-8A45A1F6FA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188827" y="1152338"/>
            <a:ext cx="3400442" cy="1441611"/>
          </a:xfrm>
          <a:prstGeom prst="rect">
            <a:avLst/>
          </a:prstGeom>
        </p:spPr>
      </p:pic>
      <p:pic>
        <p:nvPicPr>
          <p:cNvPr id="6" name="Picture 5" descr="A blue and white puzzle pieces&#10;&#10;Description automatically generated">
            <a:extLst>
              <a:ext uri="{FF2B5EF4-FFF2-40B4-BE49-F238E27FC236}">
                <a16:creationId xmlns:a16="http://schemas.microsoft.com/office/drawing/2014/main" id="{715A5294-A567-9E72-0F60-2A02CF0CD5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2798" y="997979"/>
            <a:ext cx="3397924" cy="17329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C86C6A-A25E-89FC-EBDC-2D56BCCA39FD}"/>
              </a:ext>
            </a:extLst>
          </p:cNvPr>
          <p:cNvSpPr txBox="1"/>
          <p:nvPr/>
        </p:nvSpPr>
        <p:spPr>
          <a:xfrm>
            <a:off x="4561870" y="3425295"/>
            <a:ext cx="6864154" cy="28004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Feeling Good app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TogetherAll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Socom App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Alcohol support 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MYF.CYMRU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Student assistance program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0C21728-22A7-93DB-6B6A-BB842ED1022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724896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28634">
        <p159:morph option="byObject"/>
      </p:transition>
    </mc:Choice>
    <mc:Fallback xmlns="">
      <p:transition spd="slow" advTm="286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9FA28-C20F-2B54-0E29-795275B4A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A6699-B37C-F147-50AB-AEC6C0E52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05435" indent="-305435"/>
            <a:r>
              <a:rPr lang="en-US" dirty="0"/>
              <a:t>American Phycological Association (2022) Resilience definition found at: </a:t>
            </a:r>
            <a:r>
              <a:rPr lang="en-US" dirty="0">
                <a:hlinkClick r:id="rId4"/>
              </a:rPr>
              <a:t>www.apa.org/topics/resilience</a:t>
            </a:r>
            <a:endParaRPr lang="en-US" dirty="0"/>
          </a:p>
          <a:p>
            <a:pPr marL="305435" indent="-305435"/>
            <a:r>
              <a:rPr lang="en-US" dirty="0"/>
              <a:t>World health </a:t>
            </a:r>
            <a:r>
              <a:rPr lang="en-US" dirty="0" err="1"/>
              <a:t>organisation</a:t>
            </a:r>
            <a:r>
              <a:rPr lang="en-US" dirty="0"/>
              <a:t> (ND) health and wellbeing found on :www.who.int</a:t>
            </a:r>
          </a:p>
          <a:p>
            <a:pPr marL="305435" indent="-305435"/>
            <a:r>
              <a:rPr lang="en-US" dirty="0"/>
              <a:t>Andrews B, Wilding JM.(2004) British Journal of Psychology. The relation of depression and anxiety to life-stress and achievement in students.</a:t>
            </a:r>
          </a:p>
          <a:p>
            <a:pPr marL="305435" indent="-305435"/>
            <a:r>
              <a:rPr lang="en-US" dirty="0">
                <a:ea typeface="+mn-lt"/>
                <a:cs typeface="+mn-lt"/>
              </a:rPr>
              <a:t>Mind (2022) Managing Stress and building resilience. found on</a:t>
            </a:r>
            <a:r>
              <a:rPr lang="en-US" u="sng" dirty="0">
                <a:ea typeface="+mn-lt"/>
                <a:cs typeface="+mn-lt"/>
              </a:rPr>
              <a:t>:</a:t>
            </a:r>
            <a:r>
              <a:rPr lang="en-US" dirty="0">
                <a:ea typeface="+mn-lt"/>
                <a:cs typeface="+mn-lt"/>
              </a:rPr>
              <a:t> /www.mind.org.uk/</a:t>
            </a:r>
            <a:endParaRPr lang="en-US" dirty="0"/>
          </a:p>
          <a:p>
            <a:pPr marL="305435" indent="-305435"/>
            <a:r>
              <a:rPr lang="en-US" dirty="0"/>
              <a:t>British Red Cross (2020) Get help with loneliness available at :  britishredcross.org.uk/get-help/get-help-with-loneliness/wellbeing-support/resilience-building-activities</a:t>
            </a:r>
          </a:p>
          <a:p>
            <a:pPr marL="305435" indent="-305435"/>
            <a:r>
              <a:rPr lang="en-US" dirty="0"/>
              <a:t>UWTSD Wellbeing support (2023) found on https://www.uwtsd.ac.uk/student-services/wellbeing-support/</a:t>
            </a:r>
          </a:p>
          <a:p>
            <a:pPr marL="305435" indent="-305435"/>
            <a:endParaRPr lang="en-US" dirty="0"/>
          </a:p>
          <a:p>
            <a:pPr marL="305435" indent="-305435"/>
            <a:endParaRPr lang="en-US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8135B98-7D23-8AD6-20C6-9C79555465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9057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39"/>
    </mc:Choice>
    <mc:Fallback xmlns="">
      <p:transition spd="slow" advTm="10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12.6|9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5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6|2.7|5.4|4.7|8.6|4.8|4|3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</TotalTime>
  <Words>363</Words>
  <Application>Microsoft Office PowerPoint</Application>
  <PresentationFormat>Widescreen</PresentationFormat>
  <Paragraphs>41</Paragraphs>
  <Slides>6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Wingdings 2</vt:lpstr>
      <vt:lpstr>Wingdings 3</vt:lpstr>
      <vt:lpstr>Ion</vt:lpstr>
      <vt:lpstr>The importance of resilience, health and wellbeing as a university student.  </vt:lpstr>
      <vt:lpstr>Introduction</vt:lpstr>
      <vt:lpstr>Factors that can affect health and wellbeing of students: </vt:lpstr>
      <vt:lpstr>Resilience: how to overcome  </vt:lpstr>
      <vt:lpstr>UWTSD Offers: 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Paul Fair</cp:lastModifiedBy>
  <cp:revision>281</cp:revision>
  <dcterms:created xsi:type="dcterms:W3CDTF">2023-10-14T20:13:16Z</dcterms:created>
  <dcterms:modified xsi:type="dcterms:W3CDTF">2023-11-01T20:48:56Z</dcterms:modified>
</cp:coreProperties>
</file>