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52"/>
    <p:restoredTop sz="96296"/>
  </p:normalViewPr>
  <p:slideViewPr>
    <p:cSldViewPr snapToGrid="0" snapToObjects="1">
      <p:cViewPr varScale="1">
        <p:scale>
          <a:sx n="95" d="100"/>
          <a:sy n="95" d="100"/>
        </p:scale>
        <p:origin x="192" y="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18104-E4D3-7441-8ED9-714D6FC283D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9C6E1A1-61E6-724A-8EC3-2687063895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EDCED0D-797E-0241-A7DA-03C8C84F08B6}"/>
              </a:ext>
            </a:extLst>
          </p:cNvPr>
          <p:cNvSpPr>
            <a:spLocks noGrp="1"/>
          </p:cNvSpPr>
          <p:nvPr>
            <p:ph type="dt" sz="half" idx="10"/>
          </p:nvPr>
        </p:nvSpPr>
        <p:spPr/>
        <p:txBody>
          <a:bodyPr/>
          <a:lstStyle/>
          <a:p>
            <a:fld id="{21BB106B-0B92-8049-A831-3157B12C9F84}" type="datetimeFigureOut">
              <a:rPr lang="en-US" smtClean="0"/>
              <a:t>11/13/23</a:t>
            </a:fld>
            <a:endParaRPr lang="en-US"/>
          </a:p>
        </p:txBody>
      </p:sp>
      <p:sp>
        <p:nvSpPr>
          <p:cNvPr id="5" name="Footer Placeholder 4">
            <a:extLst>
              <a:ext uri="{FF2B5EF4-FFF2-40B4-BE49-F238E27FC236}">
                <a16:creationId xmlns:a16="http://schemas.microsoft.com/office/drawing/2014/main" id="{053C7BF7-AF49-454D-9793-5EBE2282B6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EA43FA-6671-E640-8ADC-F58F974A2301}"/>
              </a:ext>
            </a:extLst>
          </p:cNvPr>
          <p:cNvSpPr>
            <a:spLocks noGrp="1"/>
          </p:cNvSpPr>
          <p:nvPr>
            <p:ph type="sldNum" sz="quarter" idx="12"/>
          </p:nvPr>
        </p:nvSpPr>
        <p:spPr/>
        <p:txBody>
          <a:bodyPr/>
          <a:lstStyle/>
          <a:p>
            <a:fld id="{3554EE61-B0FE-384E-BAD6-12C204A31130}" type="slidenum">
              <a:rPr lang="en-US" smtClean="0"/>
              <a:t>‹#›</a:t>
            </a:fld>
            <a:endParaRPr lang="en-US"/>
          </a:p>
        </p:txBody>
      </p:sp>
    </p:spTree>
    <p:extLst>
      <p:ext uri="{BB962C8B-B14F-4D97-AF65-F5344CB8AC3E}">
        <p14:creationId xmlns:p14="http://schemas.microsoft.com/office/powerpoint/2010/main" val="3666166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5AE12-174F-484E-AA32-CE77853B8A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984708A-142D-EB4A-AD04-78E8AF5A134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A09059-68DF-2C47-ABCB-BEE5DDB46C28}"/>
              </a:ext>
            </a:extLst>
          </p:cNvPr>
          <p:cNvSpPr>
            <a:spLocks noGrp="1"/>
          </p:cNvSpPr>
          <p:nvPr>
            <p:ph type="dt" sz="half" idx="10"/>
          </p:nvPr>
        </p:nvSpPr>
        <p:spPr/>
        <p:txBody>
          <a:bodyPr/>
          <a:lstStyle/>
          <a:p>
            <a:fld id="{21BB106B-0B92-8049-A831-3157B12C9F84}" type="datetimeFigureOut">
              <a:rPr lang="en-US" smtClean="0"/>
              <a:t>11/13/23</a:t>
            </a:fld>
            <a:endParaRPr lang="en-US"/>
          </a:p>
        </p:txBody>
      </p:sp>
      <p:sp>
        <p:nvSpPr>
          <p:cNvPr id="5" name="Footer Placeholder 4">
            <a:extLst>
              <a:ext uri="{FF2B5EF4-FFF2-40B4-BE49-F238E27FC236}">
                <a16:creationId xmlns:a16="http://schemas.microsoft.com/office/drawing/2014/main" id="{0C2F8B5C-6AA4-CA40-BEDB-CEA16C3CB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189E8E-95E6-DD47-BF37-E2A28C501DFA}"/>
              </a:ext>
            </a:extLst>
          </p:cNvPr>
          <p:cNvSpPr>
            <a:spLocks noGrp="1"/>
          </p:cNvSpPr>
          <p:nvPr>
            <p:ph type="sldNum" sz="quarter" idx="12"/>
          </p:nvPr>
        </p:nvSpPr>
        <p:spPr/>
        <p:txBody>
          <a:bodyPr/>
          <a:lstStyle/>
          <a:p>
            <a:fld id="{3554EE61-B0FE-384E-BAD6-12C204A31130}" type="slidenum">
              <a:rPr lang="en-US" smtClean="0"/>
              <a:t>‹#›</a:t>
            </a:fld>
            <a:endParaRPr lang="en-US"/>
          </a:p>
        </p:txBody>
      </p:sp>
    </p:spTree>
    <p:extLst>
      <p:ext uri="{BB962C8B-B14F-4D97-AF65-F5344CB8AC3E}">
        <p14:creationId xmlns:p14="http://schemas.microsoft.com/office/powerpoint/2010/main" val="2722832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65069-B19A-3443-AE4E-3B06AEA6FF9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205C55E-D674-DD4E-B87B-B897B988E2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F71EB16-2BB7-AC4D-8C24-236214DAF0BC}"/>
              </a:ext>
            </a:extLst>
          </p:cNvPr>
          <p:cNvSpPr>
            <a:spLocks noGrp="1"/>
          </p:cNvSpPr>
          <p:nvPr>
            <p:ph type="dt" sz="half" idx="10"/>
          </p:nvPr>
        </p:nvSpPr>
        <p:spPr/>
        <p:txBody>
          <a:bodyPr/>
          <a:lstStyle/>
          <a:p>
            <a:fld id="{21BB106B-0B92-8049-A831-3157B12C9F84}" type="datetimeFigureOut">
              <a:rPr lang="en-US" smtClean="0"/>
              <a:t>11/13/23</a:t>
            </a:fld>
            <a:endParaRPr lang="en-US"/>
          </a:p>
        </p:txBody>
      </p:sp>
      <p:sp>
        <p:nvSpPr>
          <p:cNvPr id="5" name="Footer Placeholder 4">
            <a:extLst>
              <a:ext uri="{FF2B5EF4-FFF2-40B4-BE49-F238E27FC236}">
                <a16:creationId xmlns:a16="http://schemas.microsoft.com/office/drawing/2014/main" id="{9D4A9538-3E6B-B040-9176-365F37672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6F01E6-B46F-0947-AC4F-50AA81865FEB}"/>
              </a:ext>
            </a:extLst>
          </p:cNvPr>
          <p:cNvSpPr>
            <a:spLocks noGrp="1"/>
          </p:cNvSpPr>
          <p:nvPr>
            <p:ph type="sldNum" sz="quarter" idx="12"/>
          </p:nvPr>
        </p:nvSpPr>
        <p:spPr/>
        <p:txBody>
          <a:bodyPr/>
          <a:lstStyle/>
          <a:p>
            <a:fld id="{3554EE61-B0FE-384E-BAD6-12C204A31130}" type="slidenum">
              <a:rPr lang="en-US" smtClean="0"/>
              <a:t>‹#›</a:t>
            </a:fld>
            <a:endParaRPr lang="en-US"/>
          </a:p>
        </p:txBody>
      </p:sp>
    </p:spTree>
    <p:extLst>
      <p:ext uri="{BB962C8B-B14F-4D97-AF65-F5344CB8AC3E}">
        <p14:creationId xmlns:p14="http://schemas.microsoft.com/office/powerpoint/2010/main" val="4227282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CB32C-2553-B74E-83B2-311BAF8C3E1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5C4BE5A-B5BE-6A45-87EC-F82C7936435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45A20B0-2FD0-F546-B2D4-A15B24862BA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F1156EF-A1CB-0F4D-9B65-D51D768A116F}"/>
              </a:ext>
            </a:extLst>
          </p:cNvPr>
          <p:cNvSpPr>
            <a:spLocks noGrp="1"/>
          </p:cNvSpPr>
          <p:nvPr>
            <p:ph type="dt" sz="half" idx="10"/>
          </p:nvPr>
        </p:nvSpPr>
        <p:spPr/>
        <p:txBody>
          <a:bodyPr/>
          <a:lstStyle/>
          <a:p>
            <a:fld id="{21BB106B-0B92-8049-A831-3157B12C9F84}" type="datetimeFigureOut">
              <a:rPr lang="en-US" smtClean="0"/>
              <a:t>11/13/23</a:t>
            </a:fld>
            <a:endParaRPr lang="en-US"/>
          </a:p>
        </p:txBody>
      </p:sp>
      <p:sp>
        <p:nvSpPr>
          <p:cNvPr id="6" name="Footer Placeholder 5">
            <a:extLst>
              <a:ext uri="{FF2B5EF4-FFF2-40B4-BE49-F238E27FC236}">
                <a16:creationId xmlns:a16="http://schemas.microsoft.com/office/drawing/2014/main" id="{2AF332D4-7F9A-F74C-BA55-B48AC0A997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71D414-3764-A544-A8DF-90EF358FB79A}"/>
              </a:ext>
            </a:extLst>
          </p:cNvPr>
          <p:cNvSpPr>
            <a:spLocks noGrp="1"/>
          </p:cNvSpPr>
          <p:nvPr>
            <p:ph type="sldNum" sz="quarter" idx="12"/>
          </p:nvPr>
        </p:nvSpPr>
        <p:spPr/>
        <p:txBody>
          <a:bodyPr/>
          <a:lstStyle/>
          <a:p>
            <a:fld id="{3554EE61-B0FE-384E-BAD6-12C204A31130}" type="slidenum">
              <a:rPr lang="en-US" smtClean="0"/>
              <a:t>‹#›</a:t>
            </a:fld>
            <a:endParaRPr lang="en-US"/>
          </a:p>
        </p:txBody>
      </p:sp>
    </p:spTree>
    <p:extLst>
      <p:ext uri="{BB962C8B-B14F-4D97-AF65-F5344CB8AC3E}">
        <p14:creationId xmlns:p14="http://schemas.microsoft.com/office/powerpoint/2010/main" val="4016556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5E040-3236-164F-B5AA-114127EB12E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DFCEC12-EE50-8E4A-AFAE-A5379B1A9D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449AEF4-563C-9749-B068-4D928AD0EA8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C3B36E1-36BA-3C40-B56A-025F8B43A5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FEE2C0D-1CB2-DB42-9436-3463AB225EA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2CE14F8-6725-FF48-A2E1-5C87E458F9F9}"/>
              </a:ext>
            </a:extLst>
          </p:cNvPr>
          <p:cNvSpPr>
            <a:spLocks noGrp="1"/>
          </p:cNvSpPr>
          <p:nvPr>
            <p:ph type="dt" sz="half" idx="10"/>
          </p:nvPr>
        </p:nvSpPr>
        <p:spPr/>
        <p:txBody>
          <a:bodyPr/>
          <a:lstStyle/>
          <a:p>
            <a:fld id="{21BB106B-0B92-8049-A831-3157B12C9F84}" type="datetimeFigureOut">
              <a:rPr lang="en-US" smtClean="0"/>
              <a:t>11/13/23</a:t>
            </a:fld>
            <a:endParaRPr lang="en-US"/>
          </a:p>
        </p:txBody>
      </p:sp>
      <p:sp>
        <p:nvSpPr>
          <p:cNvPr id="8" name="Footer Placeholder 7">
            <a:extLst>
              <a:ext uri="{FF2B5EF4-FFF2-40B4-BE49-F238E27FC236}">
                <a16:creationId xmlns:a16="http://schemas.microsoft.com/office/drawing/2014/main" id="{34F49211-D694-5B41-9D88-51FABC1B54D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638B05D-8CD0-E241-B375-B5E52DCB9E0A}"/>
              </a:ext>
            </a:extLst>
          </p:cNvPr>
          <p:cNvSpPr>
            <a:spLocks noGrp="1"/>
          </p:cNvSpPr>
          <p:nvPr>
            <p:ph type="sldNum" sz="quarter" idx="12"/>
          </p:nvPr>
        </p:nvSpPr>
        <p:spPr/>
        <p:txBody>
          <a:bodyPr/>
          <a:lstStyle/>
          <a:p>
            <a:fld id="{3554EE61-B0FE-384E-BAD6-12C204A31130}" type="slidenum">
              <a:rPr lang="en-US" smtClean="0"/>
              <a:t>‹#›</a:t>
            </a:fld>
            <a:endParaRPr lang="en-US"/>
          </a:p>
        </p:txBody>
      </p:sp>
    </p:spTree>
    <p:extLst>
      <p:ext uri="{BB962C8B-B14F-4D97-AF65-F5344CB8AC3E}">
        <p14:creationId xmlns:p14="http://schemas.microsoft.com/office/powerpoint/2010/main" val="1042020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EEAC0-C370-734C-8001-7BE43838D8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2406C4B-713E-7C48-B342-74B185F56536}"/>
              </a:ext>
            </a:extLst>
          </p:cNvPr>
          <p:cNvSpPr>
            <a:spLocks noGrp="1"/>
          </p:cNvSpPr>
          <p:nvPr>
            <p:ph type="dt" sz="half" idx="10"/>
          </p:nvPr>
        </p:nvSpPr>
        <p:spPr/>
        <p:txBody>
          <a:bodyPr/>
          <a:lstStyle/>
          <a:p>
            <a:fld id="{21BB106B-0B92-8049-A831-3157B12C9F84}" type="datetimeFigureOut">
              <a:rPr lang="en-US" smtClean="0"/>
              <a:t>11/13/23</a:t>
            </a:fld>
            <a:endParaRPr lang="en-US"/>
          </a:p>
        </p:txBody>
      </p:sp>
      <p:sp>
        <p:nvSpPr>
          <p:cNvPr id="4" name="Footer Placeholder 3">
            <a:extLst>
              <a:ext uri="{FF2B5EF4-FFF2-40B4-BE49-F238E27FC236}">
                <a16:creationId xmlns:a16="http://schemas.microsoft.com/office/drawing/2014/main" id="{53ABF586-D960-4546-B342-262A1ADF446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9975BA0-C1F7-774D-880C-D1F3288678EE}"/>
              </a:ext>
            </a:extLst>
          </p:cNvPr>
          <p:cNvSpPr>
            <a:spLocks noGrp="1"/>
          </p:cNvSpPr>
          <p:nvPr>
            <p:ph type="sldNum" sz="quarter" idx="12"/>
          </p:nvPr>
        </p:nvSpPr>
        <p:spPr/>
        <p:txBody>
          <a:bodyPr/>
          <a:lstStyle/>
          <a:p>
            <a:fld id="{3554EE61-B0FE-384E-BAD6-12C204A31130}" type="slidenum">
              <a:rPr lang="en-US" smtClean="0"/>
              <a:t>‹#›</a:t>
            </a:fld>
            <a:endParaRPr lang="en-US"/>
          </a:p>
        </p:txBody>
      </p:sp>
    </p:spTree>
    <p:extLst>
      <p:ext uri="{BB962C8B-B14F-4D97-AF65-F5344CB8AC3E}">
        <p14:creationId xmlns:p14="http://schemas.microsoft.com/office/powerpoint/2010/main" val="3819311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4864AF-CE50-CB4A-BBDA-AEA0A35A6A5D}"/>
              </a:ext>
            </a:extLst>
          </p:cNvPr>
          <p:cNvSpPr>
            <a:spLocks noGrp="1"/>
          </p:cNvSpPr>
          <p:nvPr>
            <p:ph type="dt" sz="half" idx="10"/>
          </p:nvPr>
        </p:nvSpPr>
        <p:spPr/>
        <p:txBody>
          <a:bodyPr/>
          <a:lstStyle/>
          <a:p>
            <a:fld id="{21BB106B-0B92-8049-A831-3157B12C9F84}" type="datetimeFigureOut">
              <a:rPr lang="en-US" smtClean="0"/>
              <a:t>11/13/23</a:t>
            </a:fld>
            <a:endParaRPr lang="en-US"/>
          </a:p>
        </p:txBody>
      </p:sp>
      <p:sp>
        <p:nvSpPr>
          <p:cNvPr id="3" name="Footer Placeholder 2">
            <a:extLst>
              <a:ext uri="{FF2B5EF4-FFF2-40B4-BE49-F238E27FC236}">
                <a16:creationId xmlns:a16="http://schemas.microsoft.com/office/drawing/2014/main" id="{7E351CCA-000A-D24B-A5CC-A9BFAF7703C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0CA2B4-D8C2-1C4F-8F27-E7F2BBA26A32}"/>
              </a:ext>
            </a:extLst>
          </p:cNvPr>
          <p:cNvSpPr>
            <a:spLocks noGrp="1"/>
          </p:cNvSpPr>
          <p:nvPr>
            <p:ph type="sldNum" sz="quarter" idx="12"/>
          </p:nvPr>
        </p:nvSpPr>
        <p:spPr/>
        <p:txBody>
          <a:bodyPr/>
          <a:lstStyle/>
          <a:p>
            <a:fld id="{3554EE61-B0FE-384E-BAD6-12C204A31130}" type="slidenum">
              <a:rPr lang="en-US" smtClean="0"/>
              <a:t>‹#›</a:t>
            </a:fld>
            <a:endParaRPr lang="en-US"/>
          </a:p>
        </p:txBody>
      </p:sp>
    </p:spTree>
    <p:extLst>
      <p:ext uri="{BB962C8B-B14F-4D97-AF65-F5344CB8AC3E}">
        <p14:creationId xmlns:p14="http://schemas.microsoft.com/office/powerpoint/2010/main" val="3671744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85845-314D-3D43-BE5B-DA2354095B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1CADA74-C9AB-444B-9908-DEAF6A15C7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4C4BDCD-3EFE-574D-A394-7FEBB684D2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8534FC-F0A9-024D-BD49-E7767198E6E5}"/>
              </a:ext>
            </a:extLst>
          </p:cNvPr>
          <p:cNvSpPr>
            <a:spLocks noGrp="1"/>
          </p:cNvSpPr>
          <p:nvPr>
            <p:ph type="dt" sz="half" idx="10"/>
          </p:nvPr>
        </p:nvSpPr>
        <p:spPr/>
        <p:txBody>
          <a:bodyPr/>
          <a:lstStyle/>
          <a:p>
            <a:fld id="{21BB106B-0B92-8049-A831-3157B12C9F84}" type="datetimeFigureOut">
              <a:rPr lang="en-US" smtClean="0"/>
              <a:t>11/13/23</a:t>
            </a:fld>
            <a:endParaRPr lang="en-US"/>
          </a:p>
        </p:txBody>
      </p:sp>
      <p:sp>
        <p:nvSpPr>
          <p:cNvPr id="6" name="Footer Placeholder 5">
            <a:extLst>
              <a:ext uri="{FF2B5EF4-FFF2-40B4-BE49-F238E27FC236}">
                <a16:creationId xmlns:a16="http://schemas.microsoft.com/office/drawing/2014/main" id="{E4BB3E49-76CC-1644-994D-C711F8EC17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B64F6A-DCBE-6F45-937A-7A3EAC513B2C}"/>
              </a:ext>
            </a:extLst>
          </p:cNvPr>
          <p:cNvSpPr>
            <a:spLocks noGrp="1"/>
          </p:cNvSpPr>
          <p:nvPr>
            <p:ph type="sldNum" sz="quarter" idx="12"/>
          </p:nvPr>
        </p:nvSpPr>
        <p:spPr/>
        <p:txBody>
          <a:bodyPr/>
          <a:lstStyle/>
          <a:p>
            <a:fld id="{3554EE61-B0FE-384E-BAD6-12C204A31130}" type="slidenum">
              <a:rPr lang="en-US" smtClean="0"/>
              <a:t>‹#›</a:t>
            </a:fld>
            <a:endParaRPr lang="en-US"/>
          </a:p>
        </p:txBody>
      </p:sp>
    </p:spTree>
    <p:extLst>
      <p:ext uri="{BB962C8B-B14F-4D97-AF65-F5344CB8AC3E}">
        <p14:creationId xmlns:p14="http://schemas.microsoft.com/office/powerpoint/2010/main" val="1737556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F2771-9A14-0741-B79A-D202B74BFCB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B275FEA-3853-A74D-9483-88A964401F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8D240D-B377-4448-B699-77641FFEE9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8F37AA-31B0-2346-A30E-97960B922763}"/>
              </a:ext>
            </a:extLst>
          </p:cNvPr>
          <p:cNvSpPr>
            <a:spLocks noGrp="1"/>
          </p:cNvSpPr>
          <p:nvPr>
            <p:ph type="dt" sz="half" idx="10"/>
          </p:nvPr>
        </p:nvSpPr>
        <p:spPr/>
        <p:txBody>
          <a:bodyPr/>
          <a:lstStyle/>
          <a:p>
            <a:fld id="{21BB106B-0B92-8049-A831-3157B12C9F84}" type="datetimeFigureOut">
              <a:rPr lang="en-US" smtClean="0"/>
              <a:t>11/13/23</a:t>
            </a:fld>
            <a:endParaRPr lang="en-US"/>
          </a:p>
        </p:txBody>
      </p:sp>
      <p:sp>
        <p:nvSpPr>
          <p:cNvPr id="6" name="Footer Placeholder 5">
            <a:extLst>
              <a:ext uri="{FF2B5EF4-FFF2-40B4-BE49-F238E27FC236}">
                <a16:creationId xmlns:a16="http://schemas.microsoft.com/office/drawing/2014/main" id="{0788CE06-0E33-C042-AD07-38B0077BA2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5885E0B-4DD6-5B47-87CB-9E3CB366E7EF}"/>
              </a:ext>
            </a:extLst>
          </p:cNvPr>
          <p:cNvSpPr>
            <a:spLocks noGrp="1"/>
          </p:cNvSpPr>
          <p:nvPr>
            <p:ph type="sldNum" sz="quarter" idx="12"/>
          </p:nvPr>
        </p:nvSpPr>
        <p:spPr/>
        <p:txBody>
          <a:bodyPr/>
          <a:lstStyle/>
          <a:p>
            <a:fld id="{3554EE61-B0FE-384E-BAD6-12C204A31130}" type="slidenum">
              <a:rPr lang="en-US" smtClean="0"/>
              <a:t>‹#›</a:t>
            </a:fld>
            <a:endParaRPr lang="en-US"/>
          </a:p>
        </p:txBody>
      </p:sp>
    </p:spTree>
    <p:extLst>
      <p:ext uri="{BB962C8B-B14F-4D97-AF65-F5344CB8AC3E}">
        <p14:creationId xmlns:p14="http://schemas.microsoft.com/office/powerpoint/2010/main" val="3164515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A7A87-93B2-4348-8F79-5D519CC4CC6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B340AF-E880-5843-8C47-FFC14E695C6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B155B9-524B-7342-B425-E1C88EC927A4}"/>
              </a:ext>
            </a:extLst>
          </p:cNvPr>
          <p:cNvSpPr>
            <a:spLocks noGrp="1"/>
          </p:cNvSpPr>
          <p:nvPr>
            <p:ph type="dt" sz="half" idx="10"/>
          </p:nvPr>
        </p:nvSpPr>
        <p:spPr/>
        <p:txBody>
          <a:bodyPr/>
          <a:lstStyle/>
          <a:p>
            <a:fld id="{21BB106B-0B92-8049-A831-3157B12C9F84}" type="datetimeFigureOut">
              <a:rPr lang="en-US" smtClean="0"/>
              <a:t>11/13/23</a:t>
            </a:fld>
            <a:endParaRPr lang="en-US"/>
          </a:p>
        </p:txBody>
      </p:sp>
      <p:sp>
        <p:nvSpPr>
          <p:cNvPr id="5" name="Footer Placeholder 4">
            <a:extLst>
              <a:ext uri="{FF2B5EF4-FFF2-40B4-BE49-F238E27FC236}">
                <a16:creationId xmlns:a16="http://schemas.microsoft.com/office/drawing/2014/main" id="{E111D8B8-D99D-2A46-9AB7-8E03D4EDB4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A1EC50-7CDE-224F-B4A5-C5A9EB5AA1CC}"/>
              </a:ext>
            </a:extLst>
          </p:cNvPr>
          <p:cNvSpPr>
            <a:spLocks noGrp="1"/>
          </p:cNvSpPr>
          <p:nvPr>
            <p:ph type="sldNum" sz="quarter" idx="12"/>
          </p:nvPr>
        </p:nvSpPr>
        <p:spPr/>
        <p:txBody>
          <a:bodyPr/>
          <a:lstStyle/>
          <a:p>
            <a:fld id="{3554EE61-B0FE-384E-BAD6-12C204A31130}" type="slidenum">
              <a:rPr lang="en-US" smtClean="0"/>
              <a:t>‹#›</a:t>
            </a:fld>
            <a:endParaRPr lang="en-US"/>
          </a:p>
        </p:txBody>
      </p:sp>
    </p:spTree>
    <p:extLst>
      <p:ext uri="{BB962C8B-B14F-4D97-AF65-F5344CB8AC3E}">
        <p14:creationId xmlns:p14="http://schemas.microsoft.com/office/powerpoint/2010/main" val="3186491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3CCE1A-BD1A-AA4D-90B1-6269F1AA8B9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340A52F-58E0-AC4B-BFB3-0D977A42AB1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7DDAB8-2E99-C24E-B4A4-32E96C0253DA}"/>
              </a:ext>
            </a:extLst>
          </p:cNvPr>
          <p:cNvSpPr>
            <a:spLocks noGrp="1"/>
          </p:cNvSpPr>
          <p:nvPr>
            <p:ph type="dt" sz="half" idx="10"/>
          </p:nvPr>
        </p:nvSpPr>
        <p:spPr/>
        <p:txBody>
          <a:bodyPr/>
          <a:lstStyle/>
          <a:p>
            <a:fld id="{21BB106B-0B92-8049-A831-3157B12C9F84}" type="datetimeFigureOut">
              <a:rPr lang="en-US" smtClean="0"/>
              <a:t>11/13/23</a:t>
            </a:fld>
            <a:endParaRPr lang="en-US"/>
          </a:p>
        </p:txBody>
      </p:sp>
      <p:sp>
        <p:nvSpPr>
          <p:cNvPr id="5" name="Footer Placeholder 4">
            <a:extLst>
              <a:ext uri="{FF2B5EF4-FFF2-40B4-BE49-F238E27FC236}">
                <a16:creationId xmlns:a16="http://schemas.microsoft.com/office/drawing/2014/main" id="{FD4CC1D3-449B-B446-8EB6-C25279F7C4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79FA2C-BCF4-AF43-BC40-FE3E1E3DDACE}"/>
              </a:ext>
            </a:extLst>
          </p:cNvPr>
          <p:cNvSpPr>
            <a:spLocks noGrp="1"/>
          </p:cNvSpPr>
          <p:nvPr>
            <p:ph type="sldNum" sz="quarter" idx="12"/>
          </p:nvPr>
        </p:nvSpPr>
        <p:spPr/>
        <p:txBody>
          <a:bodyPr/>
          <a:lstStyle/>
          <a:p>
            <a:fld id="{3554EE61-B0FE-384E-BAD6-12C204A31130}" type="slidenum">
              <a:rPr lang="en-US" smtClean="0"/>
              <a:t>‹#›</a:t>
            </a:fld>
            <a:endParaRPr lang="en-US"/>
          </a:p>
        </p:txBody>
      </p:sp>
    </p:spTree>
    <p:extLst>
      <p:ext uri="{BB962C8B-B14F-4D97-AF65-F5344CB8AC3E}">
        <p14:creationId xmlns:p14="http://schemas.microsoft.com/office/powerpoint/2010/main" val="2603122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0A057E-3782-A24D-8C96-37451D4245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2A56062-B8AD-F243-842F-5C37B69287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113FA7-049C-1C42-94B5-D78177B80F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BB106B-0B92-8049-A831-3157B12C9F84}" type="datetimeFigureOut">
              <a:rPr lang="en-US" smtClean="0"/>
              <a:t>11/13/23</a:t>
            </a:fld>
            <a:endParaRPr lang="en-US"/>
          </a:p>
        </p:txBody>
      </p:sp>
      <p:sp>
        <p:nvSpPr>
          <p:cNvPr id="5" name="Footer Placeholder 4">
            <a:extLst>
              <a:ext uri="{FF2B5EF4-FFF2-40B4-BE49-F238E27FC236}">
                <a16:creationId xmlns:a16="http://schemas.microsoft.com/office/drawing/2014/main" id="{7F051BE6-4C16-0541-B825-9C5B5480D9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EB529C6-7113-404E-ADBC-415571E017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54EE61-B0FE-384E-BAD6-12C204A31130}" type="slidenum">
              <a:rPr lang="en-US" smtClean="0"/>
              <a:t>‹#›</a:t>
            </a:fld>
            <a:endParaRPr lang="en-US"/>
          </a:p>
        </p:txBody>
      </p:sp>
    </p:spTree>
    <p:extLst>
      <p:ext uri="{BB962C8B-B14F-4D97-AF65-F5344CB8AC3E}">
        <p14:creationId xmlns:p14="http://schemas.microsoft.com/office/powerpoint/2010/main" val="13410244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mmquinto.blogspot.com/2020/03/natural-science-lunes-30032020.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mmquinto.blogspot.com/2020/03/natural-science-lunes-30032020.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mmquinto.blogspot.com/2020/03/natural-science-lunes-30032020.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mmquinto.blogspot.com/2020/03/natural-science-lunes-30032020.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mmquinto.blogspot.com/2020/03/natural-science-lunes-30032020.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indeed.com/career-advice/career-development/target-market-analysis" TargetMode="External"/><Relationship Id="rId2" Type="http://schemas.openxmlformats.org/officeDocument/2006/relationships/hyperlink" Target="https://www.gov.uk/set-up-limited-company" TargetMode="External"/><Relationship Id="rId1" Type="http://schemas.openxmlformats.org/officeDocument/2006/relationships/slideLayout" Target="../slideLayouts/slideLayout1.xml"/><Relationship Id="rId6" Type="http://schemas.openxmlformats.org/officeDocument/2006/relationships/hyperlink" Target="https://santandertrade.com/en/portal/analyse-markets/united-kingdom/reaching-the-consumers" TargetMode="External"/><Relationship Id="rId5" Type="http://schemas.openxmlformats.org/officeDocument/2006/relationships/hyperlink" Target="https://www.nationalgrid.com/stories/energy-explained/how-much-uks-energy-renewable" TargetMode="External"/><Relationship Id="rId4" Type="http://schemas.openxmlformats.org/officeDocument/2006/relationships/hyperlink" Target="https://mcscertified.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E6F63-71F4-524B-A584-6EB87D57F9A4}"/>
              </a:ext>
            </a:extLst>
          </p:cNvPr>
          <p:cNvSpPr>
            <a:spLocks noGrp="1"/>
          </p:cNvSpPr>
          <p:nvPr>
            <p:ph type="ctrTitle"/>
          </p:nvPr>
        </p:nvSpPr>
        <p:spPr>
          <a:xfrm>
            <a:off x="1524000" y="142874"/>
            <a:ext cx="9144000" cy="6357939"/>
          </a:xfrm>
        </p:spPr>
        <p:txBody>
          <a:bodyPr>
            <a:noAutofit/>
          </a:bodyPr>
          <a:lstStyle/>
          <a:p>
            <a:pPr>
              <a:lnSpc>
                <a:spcPct val="150000"/>
              </a:lnSpc>
            </a:pPr>
            <a:r>
              <a:rPr lang="en-GB" sz="3200" b="1" dirty="0">
                <a:effectLst/>
                <a:latin typeface="Arial" panose="020B0604020202020204" pitchFamily="34" charset="0"/>
                <a:ea typeface="Times New Roman" panose="02020603050405020304" pitchFamily="18" charset="0"/>
                <a:cs typeface="Arial" panose="020B0604020202020204" pitchFamily="34" charset="0"/>
              </a:rPr>
              <a:t>STUDENT NAME: </a:t>
            </a:r>
            <a:r>
              <a:rPr lang="en-GB" sz="3200" dirty="0">
                <a:effectLst/>
                <a:latin typeface="Arial" panose="020B0604020202020204" pitchFamily="34" charset="0"/>
                <a:ea typeface="Times New Roman" panose="02020603050405020304" pitchFamily="18" charset="0"/>
                <a:cs typeface="Arial" panose="020B0604020202020204" pitchFamily="34" charset="0"/>
              </a:rPr>
              <a:t>ANDREEA MARIANA IORDACHE</a:t>
            </a:r>
            <a:br>
              <a:rPr lang="en-GB" sz="3200" b="1" dirty="0">
                <a:effectLst/>
                <a:latin typeface="Arial" panose="020B0604020202020204" pitchFamily="34" charset="0"/>
                <a:ea typeface="Times New Roman" panose="02020603050405020304" pitchFamily="18" charset="0"/>
                <a:cs typeface="Arial" panose="020B0604020202020204" pitchFamily="34" charset="0"/>
              </a:rPr>
            </a:br>
            <a:r>
              <a:rPr lang="en-GB" sz="3200" b="1" dirty="0">
                <a:effectLst/>
                <a:latin typeface="Arial" panose="020B0604020202020204" pitchFamily="34" charset="0"/>
                <a:ea typeface="Times New Roman" panose="02020603050405020304" pitchFamily="18" charset="0"/>
                <a:cs typeface="Arial" panose="020B0604020202020204" pitchFamily="34" charset="0"/>
              </a:rPr>
              <a:t>STUDENT ID: </a:t>
            </a:r>
            <a:r>
              <a:rPr lang="en-GB" sz="3200" dirty="0">
                <a:effectLst/>
                <a:latin typeface="Arial" panose="020B0604020202020204" pitchFamily="34" charset="0"/>
                <a:ea typeface="Times New Roman" panose="02020603050405020304" pitchFamily="18" charset="0"/>
                <a:cs typeface="Arial" panose="020B0604020202020204" pitchFamily="34" charset="0"/>
              </a:rPr>
              <a:t>1918418</a:t>
            </a:r>
            <a:br>
              <a:rPr lang="en-GB" sz="3200" b="1" dirty="0">
                <a:effectLst/>
                <a:latin typeface="Arial" panose="020B0604020202020204" pitchFamily="34" charset="0"/>
                <a:ea typeface="Times New Roman" panose="02020603050405020304" pitchFamily="18" charset="0"/>
                <a:cs typeface="Arial" panose="020B0604020202020204" pitchFamily="34" charset="0"/>
              </a:rPr>
            </a:br>
            <a:r>
              <a:rPr lang="en-GB" sz="3200" b="1" dirty="0">
                <a:effectLst/>
                <a:latin typeface="Arial" panose="020B0604020202020204" pitchFamily="34" charset="0"/>
                <a:ea typeface="Times New Roman" panose="02020603050405020304" pitchFamily="18" charset="0"/>
                <a:cs typeface="Arial" panose="020B0604020202020204" pitchFamily="34" charset="0"/>
              </a:rPr>
              <a:t>MODULE:</a:t>
            </a:r>
            <a:br>
              <a:rPr lang="en-GB" sz="3200" b="1" dirty="0">
                <a:effectLst/>
                <a:latin typeface="Arial" panose="020B0604020202020204" pitchFamily="34" charset="0"/>
                <a:ea typeface="Times New Roman" panose="02020603050405020304" pitchFamily="18" charset="0"/>
                <a:cs typeface="Arial" panose="020B0604020202020204" pitchFamily="34" charset="0"/>
              </a:rPr>
            </a:br>
            <a:r>
              <a:rPr lang="en-GB" sz="3200" dirty="0">
                <a:effectLst/>
                <a:latin typeface="Arial" panose="020B0604020202020204" pitchFamily="34" charset="0"/>
                <a:ea typeface="Times New Roman" panose="02020603050405020304" pitchFamily="18" charset="0"/>
                <a:cs typeface="Arial" panose="020B0604020202020204" pitchFamily="34" charset="0"/>
              </a:rPr>
              <a:t>ENTREPRENEURSHIP</a:t>
            </a:r>
            <a:br>
              <a:rPr lang="en-GB" sz="3200" dirty="0">
                <a:effectLst/>
                <a:latin typeface="Arial" panose="020B0604020202020204" pitchFamily="34" charset="0"/>
                <a:ea typeface="Times New Roman" panose="02020603050405020304" pitchFamily="18" charset="0"/>
                <a:cs typeface="Arial" panose="020B0604020202020204" pitchFamily="34" charset="0"/>
              </a:rPr>
            </a:br>
            <a:r>
              <a:rPr lang="en-GB" sz="3200" b="1" dirty="0">
                <a:effectLst/>
                <a:latin typeface="Arial" panose="020B0604020202020204" pitchFamily="34" charset="0"/>
                <a:ea typeface="Times New Roman" panose="02020603050405020304" pitchFamily="18" charset="0"/>
                <a:cs typeface="Arial" panose="020B0604020202020204" pitchFamily="34" charset="0"/>
              </a:rPr>
              <a:t>MODULE CODE: </a:t>
            </a:r>
            <a:r>
              <a:rPr lang="en-GB" sz="3200" dirty="0">
                <a:effectLst/>
                <a:latin typeface="Arial" panose="020B0604020202020204" pitchFamily="34" charset="0"/>
                <a:ea typeface="Times New Roman" panose="02020603050405020304" pitchFamily="18" charset="0"/>
                <a:cs typeface="Arial" panose="020B0604020202020204" pitchFamily="34" charset="0"/>
              </a:rPr>
              <a:t>MBA LCMC 7004</a:t>
            </a:r>
            <a:br>
              <a:rPr lang="en-GB" sz="3200" b="1" dirty="0">
                <a:effectLst/>
                <a:latin typeface="Arial" panose="020B0604020202020204" pitchFamily="34" charset="0"/>
                <a:ea typeface="Times New Roman" panose="02020603050405020304" pitchFamily="18" charset="0"/>
                <a:cs typeface="Arial" panose="020B0604020202020204" pitchFamily="34" charset="0"/>
              </a:rPr>
            </a:br>
            <a:r>
              <a:rPr lang="en-GB" sz="3200" b="1" dirty="0">
                <a:effectLst/>
                <a:latin typeface="Arial" panose="020B0604020202020204" pitchFamily="34" charset="0"/>
                <a:ea typeface="Times New Roman" panose="02020603050405020304" pitchFamily="18" charset="0"/>
                <a:cs typeface="Arial" panose="020B0604020202020204" pitchFamily="34" charset="0"/>
              </a:rPr>
              <a:t>LECTURER: </a:t>
            </a:r>
            <a:r>
              <a:rPr lang="en-GB" sz="3200" dirty="0">
                <a:effectLst/>
                <a:latin typeface="Arial" panose="020B0604020202020204" pitchFamily="34" charset="0"/>
                <a:ea typeface="Times New Roman" panose="02020603050405020304" pitchFamily="18" charset="0"/>
                <a:cs typeface="Arial" panose="020B0604020202020204" pitchFamily="34" charset="0"/>
              </a:rPr>
              <a:t>NAZIA SAEED</a:t>
            </a:r>
            <a:br>
              <a:rPr lang="en-GB" sz="3200" dirty="0">
                <a:effectLst/>
                <a:latin typeface="Arial" panose="020B0604020202020204" pitchFamily="34" charset="0"/>
                <a:ea typeface="Times New Roman" panose="02020603050405020304" pitchFamily="18" charset="0"/>
                <a:cs typeface="Arial" panose="020B0604020202020204" pitchFamily="34" charset="0"/>
              </a:rPr>
            </a:br>
            <a:endParaRPr lang="en-US"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1CC1938-C8A5-B94C-BACA-BBC2230905AD}"/>
              </a:ext>
            </a:extLst>
          </p:cNvPr>
          <p:cNvSpPr>
            <a:spLocks noGrp="1"/>
          </p:cNvSpPr>
          <p:nvPr>
            <p:ph type="subTitle" idx="1"/>
          </p:nvPr>
        </p:nvSpPr>
        <p:spPr>
          <a:xfrm flipV="1">
            <a:off x="1524000" y="6500813"/>
            <a:ext cx="9144000" cy="214313"/>
          </a:xfrm>
        </p:spPr>
        <p:txBody>
          <a:bodyPr>
            <a:normAutofit fontScale="40000" lnSpcReduction="20000"/>
          </a:bodyPr>
          <a:lstStyle/>
          <a:p>
            <a:endParaRPr lang="en-US" dirty="0"/>
          </a:p>
        </p:txBody>
      </p:sp>
    </p:spTree>
    <p:extLst>
      <p:ext uri="{BB962C8B-B14F-4D97-AF65-F5344CB8AC3E}">
        <p14:creationId xmlns:p14="http://schemas.microsoft.com/office/powerpoint/2010/main" val="30570403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73EF-89C3-B745-9818-0B4A871328A1}"/>
              </a:ext>
            </a:extLst>
          </p:cNvPr>
          <p:cNvSpPr>
            <a:spLocks noGrp="1"/>
          </p:cNvSpPr>
          <p:nvPr>
            <p:ph type="ctrTitle"/>
          </p:nvPr>
        </p:nvSpPr>
        <p:spPr>
          <a:xfrm>
            <a:off x="1524000" y="1"/>
            <a:ext cx="9144000" cy="755903"/>
          </a:xfrm>
        </p:spPr>
        <p:txBody>
          <a:bodyPr>
            <a:normAutofit/>
          </a:bodyPr>
          <a:lstStyle/>
          <a:p>
            <a:r>
              <a:rPr lang="en-US" sz="3600" b="1" dirty="0">
                <a:latin typeface="Arial" panose="020B0604020202020204" pitchFamily="34" charset="0"/>
                <a:cs typeface="Arial" panose="020B0604020202020204" pitchFamily="34" charset="0"/>
              </a:rPr>
              <a:t>TABLE OF CONTENTS</a:t>
            </a:r>
          </a:p>
        </p:txBody>
      </p:sp>
      <p:sp>
        <p:nvSpPr>
          <p:cNvPr id="3" name="Subtitle 2">
            <a:extLst>
              <a:ext uri="{FF2B5EF4-FFF2-40B4-BE49-F238E27FC236}">
                <a16:creationId xmlns:a16="http://schemas.microsoft.com/office/drawing/2014/main" id="{2DE70E69-4A48-9447-8E24-AB4F78EE4D6C}"/>
              </a:ext>
            </a:extLst>
          </p:cNvPr>
          <p:cNvSpPr>
            <a:spLocks noGrp="1"/>
          </p:cNvSpPr>
          <p:nvPr>
            <p:ph type="subTitle" idx="1"/>
          </p:nvPr>
        </p:nvSpPr>
        <p:spPr>
          <a:xfrm>
            <a:off x="182880" y="841248"/>
            <a:ext cx="11862816" cy="5913120"/>
          </a:xfrm>
        </p:spPr>
        <p:txBody>
          <a:bodyPr>
            <a:normAutofit fontScale="92500" lnSpcReduction="20000"/>
          </a:bodyPr>
          <a:lstStyle/>
          <a:p>
            <a:pPr marL="457200" indent="-457200">
              <a:lnSpc>
                <a:spcPct val="150000"/>
              </a:lnSpc>
              <a:buFont typeface="Arial" panose="020B0604020202020204" pitchFamily="34" charset="0"/>
              <a:buChar char="•"/>
            </a:pPr>
            <a:r>
              <a:rPr lang="en-US" sz="3200" b="1" dirty="0">
                <a:latin typeface="Arial" panose="020B0604020202020204" pitchFamily="34" charset="0"/>
                <a:cs typeface="Arial" panose="020B0604020202020204" pitchFamily="34" charset="0"/>
              </a:rPr>
              <a:t>OVERVIEW</a:t>
            </a:r>
          </a:p>
          <a:p>
            <a:pPr marL="457200" indent="-457200">
              <a:lnSpc>
                <a:spcPct val="150000"/>
              </a:lnSpc>
              <a:buFont typeface="Arial" panose="020B0604020202020204" pitchFamily="34" charset="0"/>
              <a:buChar char="•"/>
            </a:pPr>
            <a:r>
              <a:rPr lang="en-US" sz="3200" b="1" dirty="0">
                <a:latin typeface="Arial" panose="020B0604020202020204" pitchFamily="34" charset="0"/>
                <a:cs typeface="Arial" panose="020B0604020202020204" pitchFamily="34" charset="0"/>
              </a:rPr>
              <a:t>GAP IN THE MARKET</a:t>
            </a:r>
          </a:p>
          <a:p>
            <a:pPr marL="457200" indent="-457200">
              <a:lnSpc>
                <a:spcPct val="150000"/>
              </a:lnSpc>
              <a:buFont typeface="Arial" panose="020B0604020202020204" pitchFamily="34" charset="0"/>
              <a:buChar char="•"/>
            </a:pPr>
            <a:r>
              <a:rPr lang="en-US" sz="3200" b="1" dirty="0">
                <a:latin typeface="Arial" panose="020B0604020202020204" pitchFamily="34" charset="0"/>
                <a:cs typeface="Arial" panose="020B0604020202020204" pitchFamily="34" charset="0"/>
              </a:rPr>
              <a:t>LOCATION AND LEGAL ENTITY</a:t>
            </a:r>
          </a:p>
          <a:p>
            <a:pPr marL="457200" indent="-457200">
              <a:lnSpc>
                <a:spcPct val="150000"/>
              </a:lnSpc>
              <a:buFont typeface="Arial" panose="020B0604020202020204" pitchFamily="34" charset="0"/>
              <a:buChar char="•"/>
            </a:pPr>
            <a:r>
              <a:rPr lang="en-US" sz="3200" b="1" dirty="0">
                <a:latin typeface="Arial" panose="020B0604020202020204" pitchFamily="34" charset="0"/>
                <a:cs typeface="Arial" panose="020B0604020202020204" pitchFamily="34" charset="0"/>
              </a:rPr>
              <a:t>SWOT ANALYSIS</a:t>
            </a:r>
          </a:p>
          <a:p>
            <a:pPr marL="457200" indent="-457200">
              <a:lnSpc>
                <a:spcPct val="150000"/>
              </a:lnSpc>
              <a:buFont typeface="Arial" panose="020B0604020202020204" pitchFamily="34" charset="0"/>
              <a:buChar char="•"/>
            </a:pPr>
            <a:r>
              <a:rPr lang="en-US" sz="3200" b="1" dirty="0">
                <a:latin typeface="Arial" panose="020B0604020202020204" pitchFamily="34" charset="0"/>
                <a:cs typeface="Arial" panose="020B0604020202020204" pitchFamily="34" charset="0"/>
              </a:rPr>
              <a:t>TARGET MARKET</a:t>
            </a:r>
          </a:p>
          <a:p>
            <a:pPr marL="457200" indent="-457200">
              <a:lnSpc>
                <a:spcPct val="150000"/>
              </a:lnSpc>
              <a:buFont typeface="Arial" panose="020B0604020202020204" pitchFamily="34" charset="0"/>
              <a:buChar char="•"/>
            </a:pPr>
            <a:r>
              <a:rPr lang="en-US" sz="3200" b="1" dirty="0">
                <a:latin typeface="Arial" panose="020B0604020202020204" pitchFamily="34" charset="0"/>
                <a:cs typeface="Arial" panose="020B0604020202020204" pitchFamily="34" charset="0"/>
              </a:rPr>
              <a:t>FINANCIAL PLAN</a:t>
            </a:r>
          </a:p>
          <a:p>
            <a:pPr marL="457200" indent="-457200">
              <a:lnSpc>
                <a:spcPct val="150000"/>
              </a:lnSpc>
              <a:buFont typeface="Arial" panose="020B0604020202020204" pitchFamily="34" charset="0"/>
              <a:buChar char="•"/>
            </a:pPr>
            <a:r>
              <a:rPr lang="en-US" sz="3200" b="1" dirty="0">
                <a:latin typeface="Arial" panose="020B0604020202020204" pitchFamily="34" charset="0"/>
                <a:cs typeface="Arial" panose="020B0604020202020204" pitchFamily="34" charset="0"/>
              </a:rPr>
              <a:t>PLAN B</a:t>
            </a:r>
          </a:p>
          <a:p>
            <a:pPr marL="457200" indent="-457200">
              <a:lnSpc>
                <a:spcPct val="150000"/>
              </a:lnSpc>
              <a:buFont typeface="Arial" panose="020B0604020202020204" pitchFamily="34" charset="0"/>
              <a:buChar char="•"/>
            </a:pPr>
            <a:r>
              <a:rPr lang="en-US" sz="3200" b="1"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1238653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1F108D-1A97-4116-9C32-E0CD6F627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3276E0C7-D588-440B-8F4A-876392DB7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436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BDEA8D4-D640-4088-B589-8760DC702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0655" y="854168"/>
            <a:ext cx="7151345" cy="6088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08A22B1-9011-459B-BCED-99F879F1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0655" y="6022991"/>
            <a:ext cx="7151345" cy="6088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ar panels on a sunny day&#10;&#10;Description automatically generated">
            <a:extLst>
              <a:ext uri="{FF2B5EF4-FFF2-40B4-BE49-F238E27FC236}">
                <a16:creationId xmlns:a16="http://schemas.microsoft.com/office/drawing/2014/main" id="{1BA920AD-2EB1-F94B-BBC6-A407E76B14E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38775" y="1355725"/>
            <a:ext cx="6415088" cy="4244975"/>
          </a:xfrm>
          <a:prstGeom prst="rect">
            <a:avLst/>
          </a:prstGeom>
        </p:spPr>
      </p:pic>
      <p:sp>
        <p:nvSpPr>
          <p:cNvPr id="6" name="TextBox 5">
            <a:extLst>
              <a:ext uri="{FF2B5EF4-FFF2-40B4-BE49-F238E27FC236}">
                <a16:creationId xmlns:a16="http://schemas.microsoft.com/office/drawing/2014/main" id="{479DEF0D-43B6-BE4F-80FA-4B67A84735C2}"/>
              </a:ext>
            </a:extLst>
          </p:cNvPr>
          <p:cNvSpPr txBox="1"/>
          <p:nvPr/>
        </p:nvSpPr>
        <p:spPr>
          <a:xfrm>
            <a:off x="5438775" y="4751388"/>
            <a:ext cx="6415088" cy="849313"/>
          </a:xfrm>
          <a:prstGeom prst="rect">
            <a:avLst/>
          </a:prstGeom>
          <a:solidFill>
            <a:srgbClr val="000000">
              <a:alpha val="50000"/>
            </a:srgbClr>
          </a:solidFill>
          <a:ln>
            <a:noFill/>
          </a:ln>
        </p:spPr>
        <p:txBody>
          <a:bodyPr wrap="square" rtlCol="0" anchor="ctr">
            <a:noAutofit/>
          </a:bodyPr>
          <a:lstStyle/>
          <a:p>
            <a:pPr algn="ctr">
              <a:spcAft>
                <a:spcPts val="600"/>
              </a:spcAft>
            </a:pPr>
            <a:r>
              <a:rPr lang="en-US" sz="1300">
                <a:solidFill>
                  <a:srgbClr val="FFFFFF"/>
                </a:solidFill>
                <a:hlinkClick r:id="rId3" tooltip="https://mmquinto.blogspot.com/2020/03/natural-science-lunes-30032020.html">
                  <a:extLst>
                    <a:ext uri="{A12FA001-AC4F-418D-AE19-62706E023703}">
                      <ahyp:hlinkClr xmlns:ahyp="http://schemas.microsoft.com/office/drawing/2018/hyperlinkcolor" val="tx"/>
                    </a:ext>
                  </a:extLst>
                </a:hlinkClick>
              </a:rPr>
              <a:t>This Photo</a:t>
            </a:r>
            <a:r>
              <a:rPr lang="en-US" sz="1300">
                <a:solidFill>
                  <a:srgbClr val="FFFFFF"/>
                </a:solidFill>
              </a:rPr>
              <a:t> by Unknown Author is licensed under </a:t>
            </a:r>
            <a:r>
              <a:rPr lang="en-US" sz="13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1300">
              <a:solidFill>
                <a:srgbClr val="FFFFFF"/>
              </a:solidFill>
            </a:endParaRPr>
          </a:p>
        </p:txBody>
      </p:sp>
      <p:sp>
        <p:nvSpPr>
          <p:cNvPr id="2" name="Title 1">
            <a:extLst>
              <a:ext uri="{FF2B5EF4-FFF2-40B4-BE49-F238E27FC236}">
                <a16:creationId xmlns:a16="http://schemas.microsoft.com/office/drawing/2014/main" id="{6A6F56CE-358D-8D46-8470-2D3E445624D8}"/>
              </a:ext>
            </a:extLst>
          </p:cNvPr>
          <p:cNvSpPr>
            <a:spLocks noGrp="1"/>
          </p:cNvSpPr>
          <p:nvPr>
            <p:ph type="ctrTitle"/>
          </p:nvPr>
        </p:nvSpPr>
        <p:spPr>
          <a:xfrm>
            <a:off x="292609" y="0"/>
            <a:ext cx="4028443" cy="739588"/>
          </a:xfrm>
        </p:spPr>
        <p:txBody>
          <a:bodyPr>
            <a:normAutofit/>
          </a:bodyPr>
          <a:lstStyle/>
          <a:p>
            <a:r>
              <a:rPr lang="en-US" sz="3200" b="1" dirty="0">
                <a:latin typeface="Arial" panose="020B0604020202020204" pitchFamily="34" charset="0"/>
                <a:cs typeface="Arial" panose="020B0604020202020204" pitchFamily="34" charset="0"/>
              </a:rPr>
              <a:t>OVERVIEW</a:t>
            </a:r>
          </a:p>
        </p:txBody>
      </p:sp>
      <p:sp>
        <p:nvSpPr>
          <p:cNvPr id="3" name="Subtitle 2">
            <a:extLst>
              <a:ext uri="{FF2B5EF4-FFF2-40B4-BE49-F238E27FC236}">
                <a16:creationId xmlns:a16="http://schemas.microsoft.com/office/drawing/2014/main" id="{57E5B30D-7490-184D-BCE8-C1F714203C0B}"/>
              </a:ext>
            </a:extLst>
          </p:cNvPr>
          <p:cNvSpPr>
            <a:spLocks noGrp="1"/>
          </p:cNvSpPr>
          <p:nvPr>
            <p:ph type="subTitle" idx="1"/>
          </p:nvPr>
        </p:nvSpPr>
        <p:spPr>
          <a:xfrm>
            <a:off x="198479" y="854169"/>
            <a:ext cx="4591901" cy="6003832"/>
          </a:xfrm>
        </p:spPr>
        <p:txBody>
          <a:bodyPr>
            <a:normAutofit fontScale="85000" lnSpcReduction="10000"/>
          </a:bodyPr>
          <a:lstStyle/>
          <a:p>
            <a:pPr marL="342900" indent="-342900">
              <a:lnSpc>
                <a:spcPct val="150000"/>
              </a:lnSpc>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name of the company is Panels with Dee. </a:t>
            </a:r>
          </a:p>
          <a:p>
            <a:pPr marL="342900" indent="-342900">
              <a:lnSpc>
                <a:spcPct val="150000"/>
              </a:lnSpc>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 Company’s vision is to be the number one seller of solar panels in UK. </a:t>
            </a:r>
          </a:p>
          <a:p>
            <a:pPr marL="342900" indent="-342900">
              <a:lnSpc>
                <a:spcPct val="150000"/>
              </a:lnSpc>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 Company’s mission is to facilitate UK’s transition to renewable energy at affordable prices.</a:t>
            </a:r>
          </a:p>
          <a:p>
            <a:pPr marL="342900" indent="-342900">
              <a:lnSpc>
                <a:spcPct val="150000"/>
              </a:lnSpc>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overall investment is not a big amount. The total needed amount is £40,000 where the company needs a loan of only £15,000. </a:t>
            </a:r>
          </a:p>
          <a:p>
            <a:pPr marL="342900" indent="-342900">
              <a:lnSpc>
                <a:spcPct val="150000"/>
              </a:lnSpc>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 Panels with Dee cannot bring you the sun from Spain but will bring you the warmth!</a:t>
            </a: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5078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1F108D-1A97-4116-9C32-E0CD6F627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3276E0C7-D588-440B-8F4A-876392DB7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436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BDEA8D4-D640-4088-B589-8760DC702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0655" y="854168"/>
            <a:ext cx="7151345" cy="6088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08A22B1-9011-459B-BCED-99F879F1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0655" y="6022991"/>
            <a:ext cx="7151345" cy="6088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ar panels on a sunny day&#10;&#10;Description automatically generated">
            <a:extLst>
              <a:ext uri="{FF2B5EF4-FFF2-40B4-BE49-F238E27FC236}">
                <a16:creationId xmlns:a16="http://schemas.microsoft.com/office/drawing/2014/main" id="{86F404AF-B850-E747-B6A6-26289E764B2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38775" y="1355725"/>
            <a:ext cx="6415088" cy="4244975"/>
          </a:xfrm>
          <a:prstGeom prst="rect">
            <a:avLst/>
          </a:prstGeom>
        </p:spPr>
      </p:pic>
      <p:sp>
        <p:nvSpPr>
          <p:cNvPr id="6" name="TextBox 5">
            <a:extLst>
              <a:ext uri="{FF2B5EF4-FFF2-40B4-BE49-F238E27FC236}">
                <a16:creationId xmlns:a16="http://schemas.microsoft.com/office/drawing/2014/main" id="{26D6100E-92B1-4A49-873E-2C7C97CB559A}"/>
              </a:ext>
            </a:extLst>
          </p:cNvPr>
          <p:cNvSpPr txBox="1"/>
          <p:nvPr/>
        </p:nvSpPr>
        <p:spPr>
          <a:xfrm>
            <a:off x="5438775" y="4751388"/>
            <a:ext cx="6415088" cy="849313"/>
          </a:xfrm>
          <a:prstGeom prst="rect">
            <a:avLst/>
          </a:prstGeom>
          <a:solidFill>
            <a:srgbClr val="000000">
              <a:alpha val="50000"/>
            </a:srgbClr>
          </a:solidFill>
          <a:ln>
            <a:noFill/>
          </a:ln>
        </p:spPr>
        <p:txBody>
          <a:bodyPr wrap="square" rtlCol="0" anchor="ctr">
            <a:noAutofit/>
          </a:bodyPr>
          <a:lstStyle/>
          <a:p>
            <a:pPr algn="ctr">
              <a:spcAft>
                <a:spcPts val="600"/>
              </a:spcAft>
            </a:pPr>
            <a:r>
              <a:rPr lang="en-US" sz="1300">
                <a:solidFill>
                  <a:srgbClr val="FFFFFF"/>
                </a:solidFill>
                <a:hlinkClick r:id="rId3" tooltip="https://mmquinto.blogspot.com/2020/03/natural-science-lunes-30032020.html">
                  <a:extLst>
                    <a:ext uri="{A12FA001-AC4F-418D-AE19-62706E023703}">
                      <ahyp:hlinkClr xmlns:ahyp="http://schemas.microsoft.com/office/drawing/2018/hyperlinkcolor" val="tx"/>
                    </a:ext>
                  </a:extLst>
                </a:hlinkClick>
              </a:rPr>
              <a:t>This Photo</a:t>
            </a:r>
            <a:r>
              <a:rPr lang="en-US" sz="1300">
                <a:solidFill>
                  <a:srgbClr val="FFFFFF"/>
                </a:solidFill>
              </a:rPr>
              <a:t> by Unknown Author is licensed under </a:t>
            </a:r>
            <a:r>
              <a:rPr lang="en-US" sz="13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1300">
              <a:solidFill>
                <a:srgbClr val="FFFFFF"/>
              </a:solidFill>
            </a:endParaRPr>
          </a:p>
        </p:txBody>
      </p:sp>
      <p:sp>
        <p:nvSpPr>
          <p:cNvPr id="2" name="Title 1">
            <a:extLst>
              <a:ext uri="{FF2B5EF4-FFF2-40B4-BE49-F238E27FC236}">
                <a16:creationId xmlns:a16="http://schemas.microsoft.com/office/drawing/2014/main" id="{1B2AD042-8426-E94F-AE40-19A7FCEE74C7}"/>
              </a:ext>
            </a:extLst>
          </p:cNvPr>
          <p:cNvSpPr>
            <a:spLocks noGrp="1"/>
          </p:cNvSpPr>
          <p:nvPr>
            <p:ph type="ctrTitle"/>
          </p:nvPr>
        </p:nvSpPr>
        <p:spPr>
          <a:xfrm>
            <a:off x="793935" y="0"/>
            <a:ext cx="3527117" cy="1089212"/>
          </a:xfrm>
        </p:spPr>
        <p:txBody>
          <a:bodyPr>
            <a:normAutofit/>
          </a:bodyPr>
          <a:lstStyle/>
          <a:p>
            <a:r>
              <a:rPr lang="en-US" sz="3200" b="1" dirty="0">
                <a:latin typeface="Arial" panose="020B0604020202020204" pitchFamily="34" charset="0"/>
                <a:cs typeface="Arial" panose="020B0604020202020204" pitchFamily="34" charset="0"/>
              </a:rPr>
              <a:t>GAP IN THE MARKET </a:t>
            </a:r>
          </a:p>
        </p:txBody>
      </p:sp>
      <p:sp>
        <p:nvSpPr>
          <p:cNvPr id="3" name="Subtitle 2">
            <a:extLst>
              <a:ext uri="{FF2B5EF4-FFF2-40B4-BE49-F238E27FC236}">
                <a16:creationId xmlns:a16="http://schemas.microsoft.com/office/drawing/2014/main" id="{12EC5704-B072-2740-BCE2-5418D0B5EC66}"/>
              </a:ext>
            </a:extLst>
          </p:cNvPr>
          <p:cNvSpPr>
            <a:spLocks noGrp="1"/>
          </p:cNvSpPr>
          <p:nvPr>
            <p:ph type="subTitle" idx="1"/>
          </p:nvPr>
        </p:nvSpPr>
        <p:spPr>
          <a:xfrm>
            <a:off x="1" y="1223682"/>
            <a:ext cx="4976646" cy="5634317"/>
          </a:xfrm>
        </p:spPr>
        <p:txBody>
          <a:bodyPr>
            <a:normAutofit fontScale="85000" lnSpcReduction="10000"/>
          </a:bodyPr>
          <a:lstStyle/>
          <a:p>
            <a:endParaRPr lang="en-GB" sz="9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The United Kingdom's objective of achieving net zero emissions by 2050 requires an essential part of transitioning to an electricity system that relies entirely on zero-carbon generation. Renewable energy sources are expected to play a significant role in fulfilling this objective (National Grid, 2022).</a:t>
            </a:r>
            <a:r>
              <a:rPr lang="en-GB" sz="1800" dirty="0">
                <a:effectLst/>
                <a:latin typeface="Arial" panose="020B0604020202020204" pitchFamily="34" charset="0"/>
                <a:cs typeface="Arial" panose="020B0604020202020204" pitchFamily="34" charset="0"/>
              </a:rPr>
              <a:t> </a:t>
            </a:r>
          </a:p>
          <a:p>
            <a:pPr>
              <a:lnSpc>
                <a:spcPct val="150000"/>
              </a:lnSpc>
            </a:pPr>
            <a:endParaRPr lang="en-GB" sz="1800" dirty="0">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In early 2023, energy-bill payers switched to renewable energy to avoid rising expenses, resulting in the biggest number of residences installing rooftop solar panels in more than seven years. Between January and March, more than 50,700 households installed arrays, more than quadruple the number installed last year and the highest total since late 2015  (Ambrose, 2023).</a:t>
            </a:r>
          </a:p>
          <a:p>
            <a:endParaRPr lang="en-US"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0890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6B1F108D-1A97-4116-9C32-E0CD6F627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1B7D232-8021-6741-B22A-0B50B278ACD4}"/>
              </a:ext>
            </a:extLst>
          </p:cNvPr>
          <p:cNvSpPr>
            <a:spLocks noGrp="1"/>
          </p:cNvSpPr>
          <p:nvPr>
            <p:ph type="ctrTitle"/>
          </p:nvPr>
        </p:nvSpPr>
        <p:spPr>
          <a:xfrm>
            <a:off x="793935" y="107576"/>
            <a:ext cx="3527117" cy="1075765"/>
          </a:xfrm>
        </p:spPr>
        <p:txBody>
          <a:bodyPr>
            <a:normAutofit/>
          </a:bodyPr>
          <a:lstStyle/>
          <a:p>
            <a:r>
              <a:rPr lang="en-US" sz="3200" b="1" dirty="0">
                <a:latin typeface="Arial" panose="020B0604020202020204" pitchFamily="34" charset="0"/>
                <a:cs typeface="Arial" panose="020B0604020202020204" pitchFamily="34" charset="0"/>
              </a:rPr>
              <a:t>LOCATION AND LEGAL ENTITY</a:t>
            </a:r>
          </a:p>
        </p:txBody>
      </p:sp>
      <p:sp>
        <p:nvSpPr>
          <p:cNvPr id="3" name="Subtitle 2">
            <a:extLst>
              <a:ext uri="{FF2B5EF4-FFF2-40B4-BE49-F238E27FC236}">
                <a16:creationId xmlns:a16="http://schemas.microsoft.com/office/drawing/2014/main" id="{7F64B255-B507-0E4B-A0F9-EAA6F4B9653B}"/>
              </a:ext>
            </a:extLst>
          </p:cNvPr>
          <p:cNvSpPr>
            <a:spLocks noGrp="1"/>
          </p:cNvSpPr>
          <p:nvPr>
            <p:ph type="subTitle" idx="1"/>
          </p:nvPr>
        </p:nvSpPr>
        <p:spPr>
          <a:xfrm>
            <a:off x="128017" y="1183341"/>
            <a:ext cx="4766712" cy="5567083"/>
          </a:xfrm>
        </p:spPr>
        <p:txBody>
          <a:bodyPr>
            <a:normAutofit fontScale="62500" lnSpcReduction="20000"/>
          </a:bodyPr>
          <a:lstStyle/>
          <a:p>
            <a:endParaRPr lang="en-US" sz="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location of the firm is currently being considered to be in the United Kingdom (UK), given that the sales market is currently expanding </a:t>
            </a:r>
            <a:r>
              <a:rPr lang="en-US" sz="2000" dirty="0">
                <a:effectLst/>
                <a:latin typeface="Arial" panose="020B0604020202020204" pitchFamily="34" charset="0"/>
                <a:ea typeface="Times New Roman" panose="02020603050405020304" pitchFamily="18" charset="0"/>
                <a:cs typeface="Arial" panose="020B0604020202020204" pitchFamily="34" charset="0"/>
              </a:rPr>
              <a:t>. </a:t>
            </a:r>
            <a:r>
              <a:rPr lang="en-GB" sz="2000" dirty="0">
                <a:effectLst/>
                <a:latin typeface="Arial" panose="020B0604020202020204" pitchFamily="34" charset="0"/>
                <a:ea typeface="Times New Roman" panose="02020603050405020304" pitchFamily="18" charset="0"/>
                <a:cs typeface="Arial" panose="020B0604020202020204" pitchFamily="34" charset="0"/>
              </a:rPr>
              <a:t>According to Santander Bank (2023) the United Kingdom is a society that has been constructed around the principle of mass consumption, even though there is a growing inclination towards ecologically mindful and responsible buying practises</a:t>
            </a:r>
            <a:r>
              <a:rPr lang="en-GB" sz="2000" dirty="0">
                <a:effectLst/>
                <a:latin typeface="Arial" panose="020B0604020202020204" pitchFamily="34" charset="0"/>
                <a:cs typeface="Arial" panose="020B0604020202020204" pitchFamily="34" charset="0"/>
              </a:rPr>
              <a:t> </a:t>
            </a:r>
            <a:r>
              <a:rPr lang="en-US" sz="2000" dirty="0">
                <a:effectLst/>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When talking about Panels with Dee, having a Limited Company would give a higher professional position, which will in turn generate higher levels of confidence from other companies with whom the company intends to collaborate</a:t>
            </a:r>
            <a:r>
              <a:rPr lang="en-GB" sz="2000" dirty="0">
                <a:effectLst/>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 </a:t>
            </a:r>
            <a:r>
              <a:rPr lang="en-GB" sz="2000" dirty="0">
                <a:effectLst/>
                <a:latin typeface="Arial" panose="020B0604020202020204" pitchFamily="34" charset="0"/>
                <a:ea typeface="Times New Roman" panose="02020603050405020304" pitchFamily="18" charset="0"/>
                <a:cs typeface="Arial" panose="020B0604020202020204" pitchFamily="34" charset="0"/>
              </a:rPr>
              <a:t>On GOV. UK (2023) there are 7 steps to follow in order to register as a Limited Company</a:t>
            </a:r>
            <a:r>
              <a:rPr lang="en-GB" sz="2000" dirty="0">
                <a:effectLst/>
                <a:latin typeface="Arial" panose="020B0604020202020204" pitchFamily="34" charset="0"/>
                <a:cs typeface="Arial" panose="020B0604020202020204" pitchFamily="34" charset="0"/>
              </a:rPr>
              <a:t> . </a:t>
            </a:r>
          </a:p>
          <a:p>
            <a:pPr marL="285750" indent="-285750">
              <a:lnSpc>
                <a:spcPct val="150000"/>
              </a:lnSpc>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In UK, MCS is a regulating company for low-carbon energy. MCS collaborates with industry to establish, uphold, and enhance quality standards through the certification of low-carbon energy contractors and technologies (MCS, 2023</a:t>
            </a:r>
            <a:r>
              <a:rPr lang="en-GB" sz="600" dirty="0">
                <a:effectLst/>
                <a:latin typeface="Arial" panose="020B0604020202020204" pitchFamily="34" charset="0"/>
                <a:ea typeface="Times New Roman" panose="02020603050405020304" pitchFamily="18" charset="0"/>
                <a:cs typeface="Arial" panose="020B0604020202020204" pitchFamily="34" charset="0"/>
              </a:rPr>
              <a:t>).</a:t>
            </a:r>
            <a:endParaRPr lang="en-US" sz="600" dirty="0">
              <a:latin typeface="Arial" panose="020B0604020202020204" pitchFamily="34" charset="0"/>
              <a:cs typeface="Arial" panose="020B0604020202020204" pitchFamily="34" charset="0"/>
            </a:endParaRPr>
          </a:p>
        </p:txBody>
      </p:sp>
      <p:sp>
        <p:nvSpPr>
          <p:cNvPr id="24" name="Rectangle 12">
            <a:extLst>
              <a:ext uri="{FF2B5EF4-FFF2-40B4-BE49-F238E27FC236}">
                <a16:creationId xmlns:a16="http://schemas.microsoft.com/office/drawing/2014/main" id="{3276E0C7-D588-440B-8F4A-876392DB7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436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4">
            <a:extLst>
              <a:ext uri="{FF2B5EF4-FFF2-40B4-BE49-F238E27FC236}">
                <a16:creationId xmlns:a16="http://schemas.microsoft.com/office/drawing/2014/main" id="{5BDEA8D4-D640-4088-B589-8760DC702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0655" y="854168"/>
            <a:ext cx="7151345" cy="6088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ar panels on a sunny day&#10;&#10;Description automatically generated">
            <a:extLst>
              <a:ext uri="{FF2B5EF4-FFF2-40B4-BE49-F238E27FC236}">
                <a16:creationId xmlns:a16="http://schemas.microsoft.com/office/drawing/2014/main" id="{7A9AABA5-4A3F-5E47-83EB-5C2DC672DB4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56553" y="1357081"/>
            <a:ext cx="6383556" cy="4245065"/>
          </a:xfrm>
          <a:prstGeom prst="rect">
            <a:avLst/>
          </a:prstGeom>
        </p:spPr>
      </p:pic>
      <p:sp>
        <p:nvSpPr>
          <p:cNvPr id="26" name="Rectangle 16">
            <a:extLst>
              <a:ext uri="{FF2B5EF4-FFF2-40B4-BE49-F238E27FC236}">
                <a16:creationId xmlns:a16="http://schemas.microsoft.com/office/drawing/2014/main" id="{708A22B1-9011-459B-BCED-99F879F1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0655" y="6022991"/>
            <a:ext cx="7151345" cy="6088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35D4E46-A084-FB4B-B85B-0082230EF311}"/>
              </a:ext>
            </a:extLst>
          </p:cNvPr>
          <p:cNvSpPr txBox="1"/>
          <p:nvPr/>
        </p:nvSpPr>
        <p:spPr>
          <a:xfrm>
            <a:off x="9533067" y="5402091"/>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mmquinto.blogspot.com/2020/03/natural-science-lunes-30032020.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854562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EEE9-8B26-B643-95D0-73A71E6D683E}"/>
              </a:ext>
            </a:extLst>
          </p:cNvPr>
          <p:cNvSpPr>
            <a:spLocks noGrp="1"/>
          </p:cNvSpPr>
          <p:nvPr>
            <p:ph type="ctrTitle"/>
          </p:nvPr>
        </p:nvSpPr>
        <p:spPr>
          <a:xfrm>
            <a:off x="1524000" y="170689"/>
            <a:ext cx="9144000" cy="609600"/>
          </a:xfrm>
        </p:spPr>
        <p:txBody>
          <a:bodyPr>
            <a:normAutofit/>
          </a:bodyPr>
          <a:lstStyle/>
          <a:p>
            <a:r>
              <a:rPr lang="en-US" sz="3600" b="1" dirty="0">
                <a:latin typeface="Arial" panose="020B0604020202020204" pitchFamily="34" charset="0"/>
                <a:cs typeface="Arial" panose="020B0604020202020204" pitchFamily="34" charset="0"/>
              </a:rPr>
              <a:t>SWOT ANALYSIS</a:t>
            </a:r>
          </a:p>
        </p:txBody>
      </p:sp>
      <p:sp>
        <p:nvSpPr>
          <p:cNvPr id="3" name="Subtitle 2">
            <a:extLst>
              <a:ext uri="{FF2B5EF4-FFF2-40B4-BE49-F238E27FC236}">
                <a16:creationId xmlns:a16="http://schemas.microsoft.com/office/drawing/2014/main" id="{60C6E70B-C90A-FA45-90F4-9C24DF397CCB}"/>
              </a:ext>
            </a:extLst>
          </p:cNvPr>
          <p:cNvSpPr>
            <a:spLocks noGrp="1"/>
          </p:cNvSpPr>
          <p:nvPr>
            <p:ph type="subTitle" idx="1"/>
          </p:nvPr>
        </p:nvSpPr>
        <p:spPr>
          <a:xfrm>
            <a:off x="182880" y="902207"/>
            <a:ext cx="12009120" cy="5785103"/>
          </a:xfrm>
        </p:spPr>
        <p:txBody>
          <a:bodyPr/>
          <a:lstStyle/>
          <a:p>
            <a:endParaRPr lang="en-US"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BB78D088-3643-0049-ADFA-FC82834840D4}"/>
              </a:ext>
            </a:extLst>
          </p:cNvPr>
          <p:cNvGraphicFramePr>
            <a:graphicFrameLocks noGrp="1"/>
          </p:cNvGraphicFramePr>
          <p:nvPr>
            <p:extLst>
              <p:ext uri="{D42A27DB-BD31-4B8C-83A1-F6EECF244321}">
                <p14:modId xmlns:p14="http://schemas.microsoft.com/office/powerpoint/2010/main" val="1023131861"/>
              </p:ext>
            </p:extLst>
          </p:nvPr>
        </p:nvGraphicFramePr>
        <p:xfrm>
          <a:off x="182880" y="1463040"/>
          <a:ext cx="12009120" cy="5224269"/>
        </p:xfrm>
        <a:graphic>
          <a:graphicData uri="http://schemas.openxmlformats.org/drawingml/2006/table">
            <a:tbl>
              <a:tblPr firstRow="1" firstCol="1" bandRow="1">
                <a:tableStyleId>{5C22544A-7EE6-4342-B048-85BDC9FD1C3A}</a:tableStyleId>
              </a:tblPr>
              <a:tblGrid>
                <a:gridCol w="5702846">
                  <a:extLst>
                    <a:ext uri="{9D8B030D-6E8A-4147-A177-3AD203B41FA5}">
                      <a16:colId xmlns:a16="http://schemas.microsoft.com/office/drawing/2014/main" val="4004795490"/>
                    </a:ext>
                  </a:extLst>
                </a:gridCol>
                <a:gridCol w="6306274">
                  <a:extLst>
                    <a:ext uri="{9D8B030D-6E8A-4147-A177-3AD203B41FA5}">
                      <a16:colId xmlns:a16="http://schemas.microsoft.com/office/drawing/2014/main" val="80518899"/>
                    </a:ext>
                  </a:extLst>
                </a:gridCol>
              </a:tblGrid>
              <a:tr h="441346">
                <a:tc>
                  <a:txBody>
                    <a:bodyPr/>
                    <a:lstStyle/>
                    <a:p>
                      <a:pPr algn="ctr">
                        <a:lnSpc>
                          <a:spcPct val="150000"/>
                        </a:lnSpc>
                      </a:pPr>
                      <a:r>
                        <a:rPr lang="en-GB" sz="1800" dirty="0">
                          <a:effectLst/>
                          <a:latin typeface="Arial" panose="020B0604020202020204" pitchFamily="34" charset="0"/>
                          <a:cs typeface="Arial" panose="020B0604020202020204" pitchFamily="34" charset="0"/>
                        </a:rPr>
                        <a:t>STRENGTHS</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800">
                          <a:effectLst/>
                          <a:latin typeface="Arial" panose="020B0604020202020204" pitchFamily="34" charset="0"/>
                          <a:cs typeface="Arial" panose="020B0604020202020204" pitchFamily="34" charset="0"/>
                        </a:rPr>
                        <a:t>WEAKNESSES</a:t>
                      </a:r>
                      <a:endParaRPr lang="en-GB" sz="1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898515962"/>
                  </a:ext>
                </a:extLst>
              </a:tr>
              <a:tr h="1923725">
                <a:tc>
                  <a:txBody>
                    <a:bodyPr/>
                    <a:lstStyle/>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Direct sales</a:t>
                      </a:r>
                    </a:p>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Ownership appeal</a:t>
                      </a:r>
                    </a:p>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Financing options</a:t>
                      </a:r>
                    </a:p>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Replace services</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High upfront costs</a:t>
                      </a:r>
                    </a:p>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Dependent on government incentives</a:t>
                      </a:r>
                    </a:p>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Costs of replacement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758301793"/>
                  </a:ext>
                </a:extLst>
              </a:tr>
              <a:tr h="441346">
                <a:tc>
                  <a:txBody>
                    <a:bodyPr/>
                    <a:lstStyle/>
                    <a:p>
                      <a:pPr algn="ctr">
                        <a:lnSpc>
                          <a:spcPct val="150000"/>
                        </a:lnSpc>
                      </a:pPr>
                      <a:r>
                        <a:rPr lang="en-GB" sz="1800">
                          <a:effectLst/>
                          <a:latin typeface="Arial" panose="020B0604020202020204" pitchFamily="34" charset="0"/>
                          <a:cs typeface="Arial" panose="020B0604020202020204" pitchFamily="34" charset="0"/>
                        </a:rPr>
                        <a:t>OPPORTUNITIES</a:t>
                      </a:r>
                      <a:endParaRPr lang="en-GB" sz="1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800">
                          <a:effectLst/>
                          <a:latin typeface="Arial" panose="020B0604020202020204" pitchFamily="34" charset="0"/>
                          <a:cs typeface="Arial" panose="020B0604020202020204" pitchFamily="34" charset="0"/>
                        </a:rPr>
                        <a:t>THREATS</a:t>
                      </a:r>
                      <a:endParaRPr lang="en-GB" sz="1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245018459"/>
                  </a:ext>
                </a:extLst>
              </a:tr>
              <a:tr h="2417852">
                <a:tc>
                  <a:txBody>
                    <a:bodyPr/>
                    <a:lstStyle/>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Government incentives</a:t>
                      </a:r>
                    </a:p>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Low cost of solar panels</a:t>
                      </a:r>
                    </a:p>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Increased demand</a:t>
                      </a:r>
                    </a:p>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Global market </a:t>
                      </a:r>
                    </a:p>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Technological innovation</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Competition</a:t>
                      </a:r>
                    </a:p>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Government policies</a:t>
                      </a:r>
                    </a:p>
                    <a:p>
                      <a:pPr marL="342900" lvl="0" indent="-34290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Weather conditions</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999934691"/>
                  </a:ext>
                </a:extLst>
              </a:tr>
            </a:tbl>
          </a:graphicData>
        </a:graphic>
      </p:graphicFrame>
    </p:spTree>
    <p:extLst>
      <p:ext uri="{BB962C8B-B14F-4D97-AF65-F5344CB8AC3E}">
        <p14:creationId xmlns:p14="http://schemas.microsoft.com/office/powerpoint/2010/main" val="3245420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1F108D-1A97-4116-9C32-E0CD6F627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2675C81-BE5B-674B-951A-CA0536C6D9E0}"/>
              </a:ext>
            </a:extLst>
          </p:cNvPr>
          <p:cNvSpPr>
            <a:spLocks noGrp="1"/>
          </p:cNvSpPr>
          <p:nvPr>
            <p:ph type="ctrTitle"/>
          </p:nvPr>
        </p:nvSpPr>
        <p:spPr>
          <a:xfrm>
            <a:off x="793935" y="1"/>
            <a:ext cx="3527117" cy="835008"/>
          </a:xfrm>
        </p:spPr>
        <p:txBody>
          <a:bodyPr>
            <a:normAutofit fontScale="90000"/>
          </a:bodyPr>
          <a:lstStyle/>
          <a:p>
            <a:r>
              <a:rPr lang="en-US" sz="3200" b="1" dirty="0">
                <a:latin typeface="Arial" panose="020B0604020202020204" pitchFamily="34" charset="0"/>
                <a:cs typeface="Arial" panose="020B0604020202020204" pitchFamily="34" charset="0"/>
              </a:rPr>
              <a:t>TARGET MARKET</a:t>
            </a:r>
          </a:p>
        </p:txBody>
      </p:sp>
      <p:sp>
        <p:nvSpPr>
          <p:cNvPr id="3" name="Subtitle 2">
            <a:extLst>
              <a:ext uri="{FF2B5EF4-FFF2-40B4-BE49-F238E27FC236}">
                <a16:creationId xmlns:a16="http://schemas.microsoft.com/office/drawing/2014/main" id="{FA543C09-2929-5844-988F-EAA19B80190E}"/>
              </a:ext>
            </a:extLst>
          </p:cNvPr>
          <p:cNvSpPr>
            <a:spLocks noGrp="1"/>
          </p:cNvSpPr>
          <p:nvPr>
            <p:ph type="subTitle" idx="1"/>
          </p:nvPr>
        </p:nvSpPr>
        <p:spPr>
          <a:xfrm>
            <a:off x="94129" y="854169"/>
            <a:ext cx="4946526" cy="6003830"/>
          </a:xfrm>
        </p:spPr>
        <p:txBody>
          <a:bodyPr>
            <a:normAutofit fontScale="85000" lnSpcReduction="10000"/>
          </a:bodyPr>
          <a:lstStyle/>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Target market strategies aim to boost sales and brand exposure within a specified group of consumers</a:t>
            </a:r>
            <a:r>
              <a:rPr lang="en-GB" sz="1800" dirty="0">
                <a:effectLst/>
                <a:latin typeface="Arial" panose="020B0604020202020204" pitchFamily="34" charset="0"/>
                <a:cs typeface="Arial" panose="020B0604020202020204" pitchFamily="34" charset="0"/>
              </a:rPr>
              <a:t>  (Indeed, 2023).</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The market intended for my business are the companies that install the solar panels, or the persons that do not need fitting of the panels. </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The company’s target market is everyone in the United Kingdom that owns a house or is looking to buy a house, and the target audience is the companies that install the solar panels. </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To reach to my target market will create leaflets that will be distributed in industrial areas, but also to specific businesses, develop a professional website that will be maintained monthly with SEO, create social media for my business, and be active daily, offer incentives and discounts for new customers, and create packages for big customers. </a:t>
            </a:r>
            <a:endParaRPr lang="en-US" sz="18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3276E0C7-D588-440B-8F4A-876392DB7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436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BDEA8D4-D640-4088-B589-8760DC702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0655" y="854168"/>
            <a:ext cx="7151345" cy="6088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ar panels on a sunny day&#10;&#10;Description automatically generated">
            <a:extLst>
              <a:ext uri="{FF2B5EF4-FFF2-40B4-BE49-F238E27FC236}">
                <a16:creationId xmlns:a16="http://schemas.microsoft.com/office/drawing/2014/main" id="{52B3C604-78E6-8249-98FB-E3AFA6817C0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56553" y="1357081"/>
            <a:ext cx="6383556" cy="4245065"/>
          </a:xfrm>
          <a:prstGeom prst="rect">
            <a:avLst/>
          </a:prstGeom>
        </p:spPr>
      </p:pic>
      <p:sp>
        <p:nvSpPr>
          <p:cNvPr id="17" name="Rectangle 16">
            <a:extLst>
              <a:ext uri="{FF2B5EF4-FFF2-40B4-BE49-F238E27FC236}">
                <a16:creationId xmlns:a16="http://schemas.microsoft.com/office/drawing/2014/main" id="{708A22B1-9011-459B-BCED-99F879F1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0655" y="6022991"/>
            <a:ext cx="7151345" cy="6088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6665983-2D48-E342-9130-CCFE06220F38}"/>
              </a:ext>
            </a:extLst>
          </p:cNvPr>
          <p:cNvSpPr txBox="1"/>
          <p:nvPr/>
        </p:nvSpPr>
        <p:spPr>
          <a:xfrm>
            <a:off x="9533067" y="5402091"/>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mmquinto.blogspot.com/2020/03/natural-science-lunes-30032020.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903996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B1F6D-AC01-5749-B781-68FD4F274BFD}"/>
              </a:ext>
            </a:extLst>
          </p:cNvPr>
          <p:cNvSpPr>
            <a:spLocks noGrp="1"/>
          </p:cNvSpPr>
          <p:nvPr>
            <p:ph type="ctrTitle"/>
          </p:nvPr>
        </p:nvSpPr>
        <p:spPr>
          <a:xfrm>
            <a:off x="1524000" y="1"/>
            <a:ext cx="9144000" cy="731519"/>
          </a:xfrm>
        </p:spPr>
        <p:txBody>
          <a:bodyPr>
            <a:normAutofit/>
          </a:bodyPr>
          <a:lstStyle/>
          <a:p>
            <a:r>
              <a:rPr lang="en-US" sz="3600" b="1" dirty="0">
                <a:latin typeface="Arial" panose="020B0604020202020204" pitchFamily="34" charset="0"/>
                <a:cs typeface="Arial" panose="020B0604020202020204" pitchFamily="34" charset="0"/>
              </a:rPr>
              <a:t>FINANCIAL PLAN</a:t>
            </a:r>
          </a:p>
        </p:txBody>
      </p:sp>
      <p:sp>
        <p:nvSpPr>
          <p:cNvPr id="3" name="Subtitle 2">
            <a:extLst>
              <a:ext uri="{FF2B5EF4-FFF2-40B4-BE49-F238E27FC236}">
                <a16:creationId xmlns:a16="http://schemas.microsoft.com/office/drawing/2014/main" id="{9ECB8C09-3AAE-D84E-97A9-DED83E5742BE}"/>
              </a:ext>
            </a:extLst>
          </p:cNvPr>
          <p:cNvSpPr>
            <a:spLocks noGrp="1"/>
          </p:cNvSpPr>
          <p:nvPr>
            <p:ph type="subTitle" idx="1"/>
          </p:nvPr>
        </p:nvSpPr>
        <p:spPr>
          <a:xfrm>
            <a:off x="134112" y="999744"/>
            <a:ext cx="11875008" cy="5766816"/>
          </a:xfrm>
        </p:spPr>
        <p:txBody>
          <a:bodyPr/>
          <a:lstStyle/>
          <a:p>
            <a:endParaRPr lang="en-US"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FF308532-B572-044F-9AE2-9A5F213ADAA1}"/>
              </a:ext>
            </a:extLst>
          </p:cNvPr>
          <p:cNvGraphicFramePr>
            <a:graphicFrameLocks noGrp="1"/>
          </p:cNvGraphicFramePr>
          <p:nvPr>
            <p:extLst>
              <p:ext uri="{D42A27DB-BD31-4B8C-83A1-F6EECF244321}">
                <p14:modId xmlns:p14="http://schemas.microsoft.com/office/powerpoint/2010/main" val="1084993702"/>
              </p:ext>
            </p:extLst>
          </p:nvPr>
        </p:nvGraphicFramePr>
        <p:xfrm>
          <a:off x="182881" y="841240"/>
          <a:ext cx="3535679" cy="5925322"/>
        </p:xfrm>
        <a:graphic>
          <a:graphicData uri="http://schemas.openxmlformats.org/drawingml/2006/table">
            <a:tbl>
              <a:tblPr firstRow="1" firstCol="1" bandRow="1">
                <a:tableStyleId>{5C22544A-7EE6-4342-B048-85BDC9FD1C3A}</a:tableStyleId>
              </a:tblPr>
              <a:tblGrid>
                <a:gridCol w="1901194">
                  <a:extLst>
                    <a:ext uri="{9D8B030D-6E8A-4147-A177-3AD203B41FA5}">
                      <a16:colId xmlns:a16="http://schemas.microsoft.com/office/drawing/2014/main" val="460337050"/>
                    </a:ext>
                  </a:extLst>
                </a:gridCol>
                <a:gridCol w="815627">
                  <a:extLst>
                    <a:ext uri="{9D8B030D-6E8A-4147-A177-3AD203B41FA5}">
                      <a16:colId xmlns:a16="http://schemas.microsoft.com/office/drawing/2014/main" val="1401392146"/>
                    </a:ext>
                  </a:extLst>
                </a:gridCol>
                <a:gridCol w="818858">
                  <a:extLst>
                    <a:ext uri="{9D8B030D-6E8A-4147-A177-3AD203B41FA5}">
                      <a16:colId xmlns:a16="http://schemas.microsoft.com/office/drawing/2014/main" val="2024247789"/>
                    </a:ext>
                  </a:extLst>
                </a:gridCol>
              </a:tblGrid>
              <a:tr h="1198590">
                <a:tc>
                  <a:txBody>
                    <a:bodyPr/>
                    <a:lstStyle/>
                    <a:p>
                      <a:pPr algn="ctr">
                        <a:lnSpc>
                          <a:spcPct val="150000"/>
                        </a:lnSpc>
                      </a:pPr>
                      <a:r>
                        <a:rPr lang="en-GB" sz="1200">
                          <a:effectLst/>
                          <a:latin typeface="Arial" panose="020B0604020202020204" pitchFamily="34" charset="0"/>
                          <a:cs typeface="Arial" panose="020B0604020202020204" pitchFamily="34" charset="0"/>
                        </a:rPr>
                        <a:t>Cash in-flows</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200" dirty="0">
                          <a:effectLst/>
                          <a:latin typeface="Arial" panose="020B0604020202020204" pitchFamily="34" charset="0"/>
                          <a:cs typeface="Arial" panose="020B0604020202020204" pitchFamily="34" charset="0"/>
                        </a:rPr>
                        <a:t>Budget</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Year 1 2023</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931448207"/>
                  </a:ext>
                </a:extLst>
              </a:tr>
              <a:tr h="1198590">
                <a:tc>
                  <a:txBody>
                    <a:bodyPr/>
                    <a:lstStyle/>
                    <a:p>
                      <a:pPr algn="ctr">
                        <a:lnSpc>
                          <a:spcPct val="150000"/>
                        </a:lnSpc>
                      </a:pPr>
                      <a:r>
                        <a:rPr lang="en-GB" sz="1200">
                          <a:effectLst/>
                          <a:latin typeface="Arial" panose="020B0604020202020204" pitchFamily="34" charset="0"/>
                          <a:cs typeface="Arial" panose="020B0604020202020204" pitchFamily="34" charset="0"/>
                        </a:rPr>
                        <a:t>Total anticipated sales/ Yearly average</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£200,000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199188845"/>
                  </a:ext>
                </a:extLst>
              </a:tr>
              <a:tr h="565481">
                <a:tc>
                  <a:txBody>
                    <a:bodyPr/>
                    <a:lstStyle/>
                    <a:p>
                      <a:pPr algn="ctr">
                        <a:lnSpc>
                          <a:spcPct val="150000"/>
                        </a:lnSpc>
                      </a:pPr>
                      <a:r>
                        <a:rPr lang="en-GB" sz="1200">
                          <a:effectLst/>
                          <a:latin typeface="Arial" panose="020B0604020202020204" pitchFamily="34" charset="0"/>
                          <a:cs typeface="Arial" panose="020B0604020202020204" pitchFamily="34" charset="0"/>
                        </a:rPr>
                        <a:t>Start Up Loan</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£15,000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850187165"/>
                  </a:ext>
                </a:extLst>
              </a:tr>
              <a:tr h="565481">
                <a:tc>
                  <a:txBody>
                    <a:bodyPr/>
                    <a:lstStyle/>
                    <a:p>
                      <a:pPr algn="ctr">
                        <a:lnSpc>
                          <a:spcPct val="150000"/>
                        </a:lnSpc>
                      </a:pPr>
                      <a:r>
                        <a:rPr lang="en-GB" sz="1200" dirty="0">
                          <a:effectLst/>
                          <a:latin typeface="Arial" panose="020B0604020202020204" pitchFamily="34" charset="0"/>
                          <a:cs typeface="Arial" panose="020B0604020202020204" pitchFamily="34" charset="0"/>
                        </a:rPr>
                        <a:t>Investment by owner</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£5,000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424170604"/>
                  </a:ext>
                </a:extLst>
              </a:tr>
              <a:tr h="1198590">
                <a:tc>
                  <a:txBody>
                    <a:bodyPr/>
                    <a:lstStyle/>
                    <a:p>
                      <a:pPr algn="ctr">
                        <a:lnSpc>
                          <a:spcPct val="150000"/>
                        </a:lnSpc>
                      </a:pPr>
                      <a:r>
                        <a:rPr lang="en-GB" sz="1200">
                          <a:effectLst/>
                          <a:latin typeface="Arial" panose="020B0604020202020204" pitchFamily="34" charset="0"/>
                          <a:cs typeface="Arial" panose="020B0604020202020204" pitchFamily="34" charset="0"/>
                        </a:rPr>
                        <a:t>Other sources of cash or equity -grants</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£15,000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204849188"/>
                  </a:ext>
                </a:extLst>
              </a:tr>
              <a:tr h="1198590">
                <a:tc>
                  <a:txBody>
                    <a:bodyPr/>
                    <a:lstStyle/>
                    <a:p>
                      <a:pPr algn="ctr">
                        <a:lnSpc>
                          <a:spcPct val="150000"/>
                        </a:lnSpc>
                      </a:pPr>
                      <a:r>
                        <a:rPr lang="en-GB" sz="1200">
                          <a:effectLst/>
                          <a:latin typeface="Arial" panose="020B0604020202020204" pitchFamily="34" charset="0"/>
                          <a:cs typeface="Arial" panose="020B0604020202020204" pitchFamily="34" charset="0"/>
                        </a:rPr>
                        <a:t>Other sources of cash or equity -family</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200" dirty="0">
                          <a:effectLst/>
                          <a:latin typeface="Arial" panose="020B0604020202020204" pitchFamily="34" charset="0"/>
                          <a:cs typeface="Arial" panose="020B0604020202020204" pitchFamily="34" charset="0"/>
                        </a:rPr>
                        <a:t>£5,000</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200" dirty="0">
                          <a:effectLst/>
                          <a:latin typeface="Arial" panose="020B0604020202020204" pitchFamily="34" charset="0"/>
                          <a:cs typeface="Arial" panose="020B0604020202020204" pitchFamily="34" charset="0"/>
                        </a:rPr>
                        <a:t>£0</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081294141"/>
                  </a:ext>
                </a:extLst>
              </a:tr>
            </a:tbl>
          </a:graphicData>
        </a:graphic>
      </p:graphicFrame>
      <p:graphicFrame>
        <p:nvGraphicFramePr>
          <p:cNvPr id="5" name="Table 4">
            <a:extLst>
              <a:ext uri="{FF2B5EF4-FFF2-40B4-BE49-F238E27FC236}">
                <a16:creationId xmlns:a16="http://schemas.microsoft.com/office/drawing/2014/main" id="{BCBE795D-A9E5-B544-870D-ADEE9BF0D788}"/>
              </a:ext>
            </a:extLst>
          </p:cNvPr>
          <p:cNvGraphicFramePr>
            <a:graphicFrameLocks noGrp="1"/>
          </p:cNvGraphicFramePr>
          <p:nvPr>
            <p:extLst>
              <p:ext uri="{D42A27DB-BD31-4B8C-83A1-F6EECF244321}">
                <p14:modId xmlns:p14="http://schemas.microsoft.com/office/powerpoint/2010/main" val="1676936523"/>
              </p:ext>
            </p:extLst>
          </p:nvPr>
        </p:nvGraphicFramePr>
        <p:xfrm>
          <a:off x="3767329" y="841248"/>
          <a:ext cx="8107679" cy="5925320"/>
        </p:xfrm>
        <a:graphic>
          <a:graphicData uri="http://schemas.openxmlformats.org/drawingml/2006/table">
            <a:tbl>
              <a:tblPr firstRow="1" firstCol="1" bandRow="1">
                <a:tableStyleId>{5C22544A-7EE6-4342-B048-85BDC9FD1C3A}</a:tableStyleId>
              </a:tblPr>
              <a:tblGrid>
                <a:gridCol w="2968988">
                  <a:extLst>
                    <a:ext uri="{9D8B030D-6E8A-4147-A177-3AD203B41FA5}">
                      <a16:colId xmlns:a16="http://schemas.microsoft.com/office/drawing/2014/main" val="92109062"/>
                    </a:ext>
                  </a:extLst>
                </a:gridCol>
                <a:gridCol w="1415465">
                  <a:extLst>
                    <a:ext uri="{9D8B030D-6E8A-4147-A177-3AD203B41FA5}">
                      <a16:colId xmlns:a16="http://schemas.microsoft.com/office/drawing/2014/main" val="2534424949"/>
                    </a:ext>
                  </a:extLst>
                </a:gridCol>
                <a:gridCol w="1861613">
                  <a:extLst>
                    <a:ext uri="{9D8B030D-6E8A-4147-A177-3AD203B41FA5}">
                      <a16:colId xmlns:a16="http://schemas.microsoft.com/office/drawing/2014/main" val="1772037955"/>
                    </a:ext>
                  </a:extLst>
                </a:gridCol>
                <a:gridCol w="1861613">
                  <a:extLst>
                    <a:ext uri="{9D8B030D-6E8A-4147-A177-3AD203B41FA5}">
                      <a16:colId xmlns:a16="http://schemas.microsoft.com/office/drawing/2014/main" val="1263879762"/>
                    </a:ext>
                  </a:extLst>
                </a:gridCol>
              </a:tblGrid>
              <a:tr h="423184">
                <a:tc>
                  <a:txBody>
                    <a:bodyPr/>
                    <a:lstStyle/>
                    <a:p>
                      <a:pPr algn="ctr">
                        <a:lnSpc>
                          <a:spcPct val="150000"/>
                        </a:lnSpc>
                      </a:pPr>
                      <a:r>
                        <a:rPr lang="en-GB" sz="1200">
                          <a:effectLst/>
                          <a:latin typeface="Arial" panose="020B0604020202020204" pitchFamily="34" charset="0"/>
                          <a:cs typeface="Arial" panose="020B0604020202020204" pitchFamily="34" charset="0"/>
                        </a:rPr>
                        <a:t>Cash out-flows</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dirty="0">
                          <a:effectLst/>
                          <a:latin typeface="Arial" panose="020B0604020202020204" pitchFamily="34" charset="0"/>
                          <a:cs typeface="Arial" panose="020B0604020202020204" pitchFamily="34" charset="0"/>
                        </a:rPr>
                        <a:t>Budget</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Total yearly </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Year 1 2023</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2312659914"/>
                  </a:ext>
                </a:extLst>
              </a:tr>
              <a:tr h="423184">
                <a:tc>
                  <a:txBody>
                    <a:bodyPr/>
                    <a:lstStyle/>
                    <a:p>
                      <a:pPr algn="ctr">
                        <a:lnSpc>
                          <a:spcPct val="150000"/>
                        </a:lnSpc>
                      </a:pPr>
                      <a:r>
                        <a:rPr lang="en-GB" sz="1200" dirty="0">
                          <a:effectLst/>
                          <a:latin typeface="Arial" panose="020B0604020202020204" pitchFamily="34" charset="0"/>
                          <a:cs typeface="Arial" panose="020B0604020202020204" pitchFamily="34" charset="0"/>
                        </a:rPr>
                        <a:t>Stock to start with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dirty="0">
                          <a:effectLst/>
                          <a:latin typeface="Arial" panose="020B0604020202020204" pitchFamily="34" charset="0"/>
                          <a:cs typeface="Arial" panose="020B0604020202020204" pitchFamily="34" charset="0"/>
                        </a:rPr>
                        <a:t>£ 15,000</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£80,000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£80,000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3328257791"/>
                  </a:ext>
                </a:extLst>
              </a:tr>
              <a:tr h="423184">
                <a:tc>
                  <a:txBody>
                    <a:bodyPr/>
                    <a:lstStyle/>
                    <a:p>
                      <a:pPr algn="ctr">
                        <a:lnSpc>
                          <a:spcPct val="150000"/>
                        </a:lnSpc>
                      </a:pPr>
                      <a:r>
                        <a:rPr lang="en-GB" sz="1200">
                          <a:effectLst/>
                          <a:latin typeface="Arial" panose="020B0604020202020204" pitchFamily="34" charset="0"/>
                          <a:cs typeface="Arial" panose="020B0604020202020204" pitchFamily="34" charset="0"/>
                        </a:rPr>
                        <a:t>Rent/ monthly </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£700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£8,400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£8,400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468841124"/>
                  </a:ext>
                </a:extLst>
              </a:tr>
              <a:tr h="423184">
                <a:tc>
                  <a:txBody>
                    <a:bodyPr/>
                    <a:lstStyle/>
                    <a:p>
                      <a:pPr algn="ctr">
                        <a:lnSpc>
                          <a:spcPct val="150000"/>
                        </a:lnSpc>
                      </a:pPr>
                      <a:r>
                        <a:rPr lang="en-GB" sz="1200">
                          <a:effectLst/>
                          <a:latin typeface="Arial" panose="020B0604020202020204" pitchFamily="34" charset="0"/>
                          <a:cs typeface="Arial" panose="020B0604020202020204" pitchFamily="34" charset="0"/>
                        </a:rPr>
                        <a:t>Utilities/ monthly </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£200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£2,400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£2,400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1938688779"/>
                  </a:ext>
                </a:extLst>
              </a:tr>
              <a:tr h="423184">
                <a:tc>
                  <a:txBody>
                    <a:bodyPr/>
                    <a:lstStyle/>
                    <a:p>
                      <a:pPr algn="ctr">
                        <a:lnSpc>
                          <a:spcPct val="150000"/>
                        </a:lnSpc>
                      </a:pPr>
                      <a:r>
                        <a:rPr lang="en-GB" sz="1200">
                          <a:effectLst/>
                          <a:latin typeface="Arial" panose="020B0604020202020204" pitchFamily="34" charset="0"/>
                          <a:cs typeface="Arial" panose="020B0604020202020204" pitchFamily="34" charset="0"/>
                        </a:rPr>
                        <a:t>Insurances/ monthly </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£200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£2,400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£2,400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3580224142"/>
                  </a:ext>
                </a:extLst>
              </a:tr>
              <a:tr h="423184">
                <a:tc>
                  <a:txBody>
                    <a:bodyPr/>
                    <a:lstStyle/>
                    <a:p>
                      <a:pPr algn="ctr">
                        <a:lnSpc>
                          <a:spcPct val="150000"/>
                        </a:lnSpc>
                      </a:pPr>
                      <a:r>
                        <a:rPr lang="en-GB" sz="1200">
                          <a:effectLst/>
                          <a:latin typeface="Arial" panose="020B0604020202020204" pitchFamily="34" charset="0"/>
                          <a:cs typeface="Arial" panose="020B0604020202020204" pitchFamily="34" charset="0"/>
                        </a:rPr>
                        <a:t>Marketing and advertising/ monthly </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£50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£600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£600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3386114374"/>
                  </a:ext>
                </a:extLst>
              </a:tr>
              <a:tr h="423184">
                <a:tc>
                  <a:txBody>
                    <a:bodyPr/>
                    <a:lstStyle/>
                    <a:p>
                      <a:pPr algn="ctr">
                        <a:lnSpc>
                          <a:spcPct val="150000"/>
                        </a:lnSpc>
                      </a:pPr>
                      <a:r>
                        <a:rPr lang="en-GB" sz="1200" dirty="0">
                          <a:effectLst/>
                          <a:latin typeface="Arial" panose="020B0604020202020204" pitchFamily="34" charset="0"/>
                          <a:cs typeface="Arial" panose="020B0604020202020204" pitchFamily="34" charset="0"/>
                        </a:rPr>
                        <a:t>Transport Spain to UK/ per transport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£750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Depending on demand </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Depending on demand </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4002379834"/>
                  </a:ext>
                </a:extLst>
              </a:tr>
              <a:tr h="423184">
                <a:tc>
                  <a:txBody>
                    <a:bodyPr/>
                    <a:lstStyle/>
                    <a:p>
                      <a:pPr algn="ctr">
                        <a:lnSpc>
                          <a:spcPct val="150000"/>
                        </a:lnSpc>
                      </a:pPr>
                      <a:r>
                        <a:rPr lang="en-GB" sz="1200">
                          <a:effectLst/>
                          <a:latin typeface="Arial" panose="020B0604020202020204" pitchFamily="34" charset="0"/>
                          <a:cs typeface="Arial" panose="020B0604020202020204" pitchFamily="34" charset="0"/>
                        </a:rPr>
                        <a:t>Professional fees/ accountant monthly</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£50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£600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£600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3648865096"/>
                  </a:ext>
                </a:extLst>
              </a:tr>
              <a:tr h="423184">
                <a:tc>
                  <a:txBody>
                    <a:bodyPr/>
                    <a:lstStyle/>
                    <a:p>
                      <a:pPr algn="ctr">
                        <a:lnSpc>
                          <a:spcPct val="150000"/>
                        </a:lnSpc>
                      </a:pPr>
                      <a:r>
                        <a:rPr lang="en-GB" sz="1200">
                          <a:effectLst/>
                          <a:latin typeface="Arial" panose="020B0604020202020204" pitchFamily="34" charset="0"/>
                          <a:cs typeface="Arial" panose="020B0604020202020204" pitchFamily="34" charset="0"/>
                        </a:rPr>
                        <a:t>My salary/ monthly</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£1,200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£14,400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£14,400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3672638918"/>
                  </a:ext>
                </a:extLst>
              </a:tr>
              <a:tr h="423184">
                <a:tc>
                  <a:txBody>
                    <a:bodyPr/>
                    <a:lstStyle/>
                    <a:p>
                      <a:pPr algn="ctr">
                        <a:lnSpc>
                          <a:spcPct val="150000"/>
                        </a:lnSpc>
                      </a:pPr>
                      <a:r>
                        <a:rPr lang="en-GB" sz="1200">
                          <a:effectLst/>
                          <a:latin typeface="Arial" panose="020B0604020202020204" pitchFamily="34" charset="0"/>
                          <a:cs typeface="Arial" panose="020B0604020202020204" pitchFamily="34" charset="0"/>
                        </a:rPr>
                        <a:t>Staff cost/ monthly</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£1,200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£14,400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£14,400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1107231819"/>
                  </a:ext>
                </a:extLst>
              </a:tr>
              <a:tr h="423184">
                <a:tc>
                  <a:txBody>
                    <a:bodyPr/>
                    <a:lstStyle/>
                    <a:p>
                      <a:pPr algn="ctr">
                        <a:lnSpc>
                          <a:spcPct val="150000"/>
                        </a:lnSpc>
                      </a:pPr>
                      <a:r>
                        <a:rPr lang="en-GB" sz="1200">
                          <a:effectLst/>
                          <a:latin typeface="Arial" panose="020B0604020202020204" pitchFamily="34" charset="0"/>
                          <a:cs typeface="Arial" panose="020B0604020202020204" pitchFamily="34" charset="0"/>
                        </a:rPr>
                        <a:t>Repayment of the loan/ monthly</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£300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£3,600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£3,600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550568388"/>
                  </a:ext>
                </a:extLst>
              </a:tr>
              <a:tr h="423184">
                <a:tc>
                  <a:txBody>
                    <a:bodyPr/>
                    <a:lstStyle/>
                    <a:p>
                      <a:pPr algn="ctr">
                        <a:lnSpc>
                          <a:spcPct val="150000"/>
                        </a:lnSpc>
                      </a:pPr>
                      <a:r>
                        <a:rPr lang="en-GB" sz="1200">
                          <a:effectLst/>
                          <a:latin typeface="Arial" panose="020B0604020202020204" pitchFamily="34" charset="0"/>
                          <a:cs typeface="Arial" panose="020B0604020202020204" pitchFamily="34" charset="0"/>
                        </a:rPr>
                        <a:t>Website development </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£2,000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£2,000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One-time payment </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2221001609"/>
                  </a:ext>
                </a:extLst>
              </a:tr>
              <a:tr h="423556">
                <a:tc>
                  <a:txBody>
                    <a:bodyPr/>
                    <a:lstStyle/>
                    <a:p>
                      <a:pPr algn="ctr">
                        <a:lnSpc>
                          <a:spcPct val="150000"/>
                        </a:lnSpc>
                      </a:pPr>
                      <a:r>
                        <a:rPr lang="en-GB" sz="1200">
                          <a:effectLst/>
                          <a:latin typeface="Arial" panose="020B0604020202020204" pitchFamily="34" charset="0"/>
                          <a:cs typeface="Arial" panose="020B0604020202020204" pitchFamily="34" charset="0"/>
                        </a:rPr>
                        <a:t>Other expenses (SEO)/ monthly </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£300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£3,600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£3,600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3521333776"/>
                  </a:ext>
                </a:extLst>
              </a:tr>
              <a:tr h="423556">
                <a:tc>
                  <a:txBody>
                    <a:bodyPr/>
                    <a:lstStyle/>
                    <a:p>
                      <a:pPr algn="ctr">
                        <a:lnSpc>
                          <a:spcPct val="150000"/>
                        </a:lnSpc>
                      </a:pPr>
                      <a:r>
                        <a:rPr lang="en-GB" sz="1200" dirty="0">
                          <a:effectLst/>
                          <a:latin typeface="Arial" panose="020B0604020202020204" pitchFamily="34" charset="0"/>
                          <a:cs typeface="Arial" panose="020B0604020202020204" pitchFamily="34" charset="0"/>
                        </a:rPr>
                        <a:t>Total</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£21,200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£132,400</a:t>
                      </a:r>
                      <a:endParaRPr lang="en-GB" sz="120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tc>
                  <a:txBody>
                    <a:bodyPr/>
                    <a:lstStyle/>
                    <a:p>
                      <a:pPr algn="ctr">
                        <a:lnSpc>
                          <a:spcPct val="150000"/>
                        </a:lnSpc>
                      </a:pPr>
                      <a:r>
                        <a:rPr lang="en-GB" sz="1200" dirty="0">
                          <a:effectLst/>
                          <a:latin typeface="Arial" panose="020B0604020202020204" pitchFamily="34" charset="0"/>
                          <a:cs typeface="Arial" panose="020B0604020202020204" pitchFamily="34" charset="0"/>
                        </a:rPr>
                        <a:t>£130,400</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29493" marR="29493" marT="0" marB="0"/>
                </a:tc>
                <a:extLst>
                  <a:ext uri="{0D108BD9-81ED-4DB2-BD59-A6C34878D82A}">
                    <a16:rowId xmlns:a16="http://schemas.microsoft.com/office/drawing/2014/main" val="3262636876"/>
                  </a:ext>
                </a:extLst>
              </a:tr>
            </a:tbl>
          </a:graphicData>
        </a:graphic>
      </p:graphicFrame>
    </p:spTree>
    <p:extLst>
      <p:ext uri="{BB962C8B-B14F-4D97-AF65-F5344CB8AC3E}">
        <p14:creationId xmlns:p14="http://schemas.microsoft.com/office/powerpoint/2010/main" val="3812955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1F108D-1A97-4116-9C32-E0CD6F627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3276E0C7-D588-440B-8F4A-876392DB7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436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BDEA8D4-D640-4088-B589-8760DC702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0655" y="854168"/>
            <a:ext cx="7151345" cy="6088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08A22B1-9011-459B-BCED-99F879F1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0655" y="6022991"/>
            <a:ext cx="7151345" cy="6088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ar panels on a sunny day&#10;&#10;Description automatically generated">
            <a:extLst>
              <a:ext uri="{FF2B5EF4-FFF2-40B4-BE49-F238E27FC236}">
                <a16:creationId xmlns:a16="http://schemas.microsoft.com/office/drawing/2014/main" id="{11638982-06C9-4440-9400-F6B90A34F7F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38775" y="1355725"/>
            <a:ext cx="6415088" cy="4244975"/>
          </a:xfrm>
          <a:prstGeom prst="rect">
            <a:avLst/>
          </a:prstGeom>
        </p:spPr>
      </p:pic>
      <p:sp>
        <p:nvSpPr>
          <p:cNvPr id="6" name="TextBox 5">
            <a:extLst>
              <a:ext uri="{FF2B5EF4-FFF2-40B4-BE49-F238E27FC236}">
                <a16:creationId xmlns:a16="http://schemas.microsoft.com/office/drawing/2014/main" id="{90B13A13-FA38-7B44-B7B1-8CE29C223736}"/>
              </a:ext>
            </a:extLst>
          </p:cNvPr>
          <p:cNvSpPr txBox="1"/>
          <p:nvPr/>
        </p:nvSpPr>
        <p:spPr>
          <a:xfrm>
            <a:off x="5438775" y="4751388"/>
            <a:ext cx="6415088" cy="849313"/>
          </a:xfrm>
          <a:prstGeom prst="rect">
            <a:avLst/>
          </a:prstGeom>
          <a:solidFill>
            <a:srgbClr val="000000">
              <a:alpha val="50000"/>
            </a:srgbClr>
          </a:solidFill>
          <a:ln>
            <a:noFill/>
          </a:ln>
        </p:spPr>
        <p:txBody>
          <a:bodyPr wrap="square" rtlCol="0" anchor="ctr">
            <a:noAutofit/>
          </a:bodyPr>
          <a:lstStyle/>
          <a:p>
            <a:pPr algn="ctr">
              <a:spcAft>
                <a:spcPts val="600"/>
              </a:spcAft>
            </a:pPr>
            <a:r>
              <a:rPr lang="en-US" sz="1300">
                <a:solidFill>
                  <a:srgbClr val="FFFFFF"/>
                </a:solidFill>
                <a:hlinkClick r:id="rId3" tooltip="https://mmquinto.blogspot.com/2020/03/natural-science-lunes-30032020.html">
                  <a:extLst>
                    <a:ext uri="{A12FA001-AC4F-418D-AE19-62706E023703}">
                      <ahyp:hlinkClr xmlns:ahyp="http://schemas.microsoft.com/office/drawing/2018/hyperlinkcolor" val="tx"/>
                    </a:ext>
                  </a:extLst>
                </a:hlinkClick>
              </a:rPr>
              <a:t>This Photo</a:t>
            </a:r>
            <a:r>
              <a:rPr lang="en-US" sz="1300">
                <a:solidFill>
                  <a:srgbClr val="FFFFFF"/>
                </a:solidFill>
              </a:rPr>
              <a:t> by Unknown Author is licensed under </a:t>
            </a:r>
            <a:r>
              <a:rPr lang="en-US" sz="13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1300">
              <a:solidFill>
                <a:srgbClr val="FFFFFF"/>
              </a:solidFill>
            </a:endParaRPr>
          </a:p>
        </p:txBody>
      </p:sp>
      <p:sp>
        <p:nvSpPr>
          <p:cNvPr id="2" name="Title 1">
            <a:extLst>
              <a:ext uri="{FF2B5EF4-FFF2-40B4-BE49-F238E27FC236}">
                <a16:creationId xmlns:a16="http://schemas.microsoft.com/office/drawing/2014/main" id="{E2AC0DFC-2D04-EC40-B4F1-BCB8BC52B829}"/>
              </a:ext>
            </a:extLst>
          </p:cNvPr>
          <p:cNvSpPr>
            <a:spLocks noGrp="1"/>
          </p:cNvSpPr>
          <p:nvPr>
            <p:ph type="ctrTitle"/>
          </p:nvPr>
        </p:nvSpPr>
        <p:spPr>
          <a:xfrm>
            <a:off x="793935" y="-1"/>
            <a:ext cx="3527117" cy="685801"/>
          </a:xfrm>
        </p:spPr>
        <p:txBody>
          <a:bodyPr>
            <a:normAutofit/>
          </a:bodyPr>
          <a:lstStyle/>
          <a:p>
            <a:r>
              <a:rPr lang="en-US" sz="3200" b="1" dirty="0">
                <a:latin typeface="Arial" panose="020B0604020202020204" pitchFamily="34" charset="0"/>
                <a:cs typeface="Arial" panose="020B0604020202020204" pitchFamily="34" charset="0"/>
              </a:rPr>
              <a:t>PLAN B</a:t>
            </a:r>
          </a:p>
        </p:txBody>
      </p:sp>
      <p:sp>
        <p:nvSpPr>
          <p:cNvPr id="3" name="Subtitle 2">
            <a:extLst>
              <a:ext uri="{FF2B5EF4-FFF2-40B4-BE49-F238E27FC236}">
                <a16:creationId xmlns:a16="http://schemas.microsoft.com/office/drawing/2014/main" id="{AA196BFA-0AB8-A048-A83D-2D79F72C57F9}"/>
              </a:ext>
            </a:extLst>
          </p:cNvPr>
          <p:cNvSpPr>
            <a:spLocks noGrp="1"/>
          </p:cNvSpPr>
          <p:nvPr>
            <p:ph type="subTitle" idx="1"/>
          </p:nvPr>
        </p:nvSpPr>
        <p:spPr>
          <a:xfrm>
            <a:off x="128017" y="854168"/>
            <a:ext cx="4848630" cy="5882807"/>
          </a:xfrm>
        </p:spPr>
        <p:txBody>
          <a:bodyPr>
            <a:normAutofit fontScale="85000" lnSpcReduction="10000"/>
          </a:bodyPr>
          <a:lstStyle/>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There should always be a second plan to follow in case the initial plan is not working. </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Labor costs for installing a 4kW solar panel range between £300 and £500 per individual per day, and the installation process can be completed in one to two days (Sadler,2023).</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So, the plan B to Panels with Dee, will be to higher laborers, that will also install the solar panels that the company is only intending to trade. </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This way the costs of selling the product and the service are going to be a lot higher, but the service will be complete, as well as the target market will change.</a:t>
            </a:r>
          </a:p>
        </p:txBody>
      </p:sp>
    </p:spTree>
    <p:extLst>
      <p:ext uri="{BB962C8B-B14F-4D97-AF65-F5344CB8AC3E}">
        <p14:creationId xmlns:p14="http://schemas.microsoft.com/office/powerpoint/2010/main" val="1239873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D3133-C296-1F42-A0DB-11A85B27BB9E}"/>
              </a:ext>
            </a:extLst>
          </p:cNvPr>
          <p:cNvSpPr>
            <a:spLocks noGrp="1"/>
          </p:cNvSpPr>
          <p:nvPr>
            <p:ph type="ctrTitle"/>
          </p:nvPr>
        </p:nvSpPr>
        <p:spPr>
          <a:xfrm>
            <a:off x="1524000" y="121921"/>
            <a:ext cx="9144000" cy="670560"/>
          </a:xfrm>
        </p:spPr>
        <p:txBody>
          <a:bodyPr>
            <a:normAutofit/>
          </a:bodyPr>
          <a:lstStyle/>
          <a:p>
            <a:r>
              <a:rPr lang="en-US" sz="3600" b="1" dirty="0">
                <a:latin typeface="Arial" panose="020B0604020202020204" pitchFamily="34" charset="0"/>
                <a:cs typeface="Arial" panose="020B0604020202020204" pitchFamily="34" charset="0"/>
              </a:rPr>
              <a:t>REFERENCE LIST</a:t>
            </a:r>
          </a:p>
        </p:txBody>
      </p:sp>
      <p:sp>
        <p:nvSpPr>
          <p:cNvPr id="3" name="Subtitle 2">
            <a:extLst>
              <a:ext uri="{FF2B5EF4-FFF2-40B4-BE49-F238E27FC236}">
                <a16:creationId xmlns:a16="http://schemas.microsoft.com/office/drawing/2014/main" id="{A4F5474D-F97E-F94D-B5E5-514E25D07E21}"/>
              </a:ext>
            </a:extLst>
          </p:cNvPr>
          <p:cNvSpPr>
            <a:spLocks noGrp="1"/>
          </p:cNvSpPr>
          <p:nvPr>
            <p:ph type="subTitle" idx="1"/>
          </p:nvPr>
        </p:nvSpPr>
        <p:spPr>
          <a:xfrm>
            <a:off x="85344" y="902207"/>
            <a:ext cx="12106656" cy="5833871"/>
          </a:xfrm>
        </p:spPr>
        <p:txBody>
          <a:bodyPr>
            <a:normAutofit/>
          </a:bodyPr>
          <a:lstStyle/>
          <a:p>
            <a:pPr marL="285750" indent="-285750" algn="l">
              <a:lnSpc>
                <a:spcPct val="160000"/>
              </a:lnSpc>
              <a:buFont typeface="Arial" panose="020B0604020202020204" pitchFamily="34" charset="0"/>
              <a:buChar char="•"/>
            </a:pP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Ambrose, J. (2023) 'Number of UK homes installing rooftop solar panels highest in over seven years', </a:t>
            </a:r>
            <a:r>
              <a:rPr lang="en-GB"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Guardian (London), </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Apr 26.</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l">
              <a:lnSpc>
                <a:spcPct val="160000"/>
              </a:lnSpc>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GOV.UK (2023) ‘Set up a limited company: step by step’.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https://www.gov.uk/set-up-limited-company</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on: 5</a:t>
            </a:r>
            <a:r>
              <a:rPr lang="en-GB" sz="16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600" dirty="0">
                <a:effectLst/>
                <a:latin typeface="Arial" panose="020B0604020202020204" pitchFamily="34" charset="0"/>
                <a:ea typeface="Times New Roman" panose="02020603050405020304" pitchFamily="18" charset="0"/>
                <a:cs typeface="Arial" panose="020B0604020202020204" pitchFamily="34" charset="0"/>
              </a:rPr>
              <a:t> November 2023)</a:t>
            </a:r>
          </a:p>
          <a:p>
            <a:pPr marL="285750" indent="-285750" algn="l">
              <a:lnSpc>
                <a:spcPct val="160000"/>
              </a:lnSpc>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 Indeed, (2023) ‘Target Market Analysis: What It Is and How To Make One’.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https://www.indeed.com/career-advice/career-development/target-market-analysis</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on: 29</a:t>
            </a:r>
            <a:r>
              <a:rPr lang="en-GB" sz="16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600" dirty="0">
                <a:effectLst/>
                <a:latin typeface="Arial" panose="020B0604020202020204" pitchFamily="34" charset="0"/>
                <a:ea typeface="Times New Roman" panose="02020603050405020304" pitchFamily="18" charset="0"/>
                <a:cs typeface="Arial" panose="020B0604020202020204" pitchFamily="34" charset="0"/>
              </a:rPr>
              <a:t> October 2023)</a:t>
            </a:r>
          </a:p>
          <a:p>
            <a:pPr marL="285750" indent="-285750" algn="l">
              <a:lnSpc>
                <a:spcPct val="160000"/>
              </a:lnSpc>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MCS, (2023) ‘Low-Carbon Technologies’.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https://mcscertified.com</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on: 5</a:t>
            </a:r>
            <a:r>
              <a:rPr lang="en-GB" sz="16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600" dirty="0">
                <a:effectLst/>
                <a:latin typeface="Arial" panose="020B0604020202020204" pitchFamily="34" charset="0"/>
                <a:ea typeface="Times New Roman" panose="02020603050405020304" pitchFamily="18" charset="0"/>
                <a:cs typeface="Arial" panose="020B0604020202020204" pitchFamily="34" charset="0"/>
              </a:rPr>
              <a:t> November 2023)</a:t>
            </a:r>
          </a:p>
          <a:p>
            <a:pPr marL="285750" indent="-285750" algn="l">
              <a:lnSpc>
                <a:spcPct val="160000"/>
              </a:lnSpc>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 National Grid, (2023), ‘How much of UK’s energy is renewable?’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https://www.nationalgrid.com/stories/energy-explained/how-much-uks-energy-renewable</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rPr>
              <a:t>  (accessed on: 29</a:t>
            </a:r>
            <a:r>
              <a:rPr lang="en-GB" sz="1600" u="sng" baseline="30000" dirty="0">
                <a:solidFill>
                  <a:srgbClr val="0563C1"/>
                </a:solidFill>
                <a:effectLst/>
                <a:latin typeface="Arial" panose="020B0604020202020204" pitchFamily="34" charset="0"/>
                <a:ea typeface="Times New Roman" panose="02020603050405020304" pitchFamily="18" charset="0"/>
                <a:cs typeface="Arial" panose="020B0604020202020204" pitchFamily="34" charset="0"/>
              </a:rPr>
              <a:t>th</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rPr>
              <a:t> October 2023)</a:t>
            </a:r>
          </a:p>
          <a:p>
            <a:pPr marL="285750" indent="-285750" algn="l">
              <a:lnSpc>
                <a:spcPct val="160000"/>
              </a:lnSpc>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Sadler, R. (2023), ‘Solar panels UK cost guide 203’,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Independent</a:t>
            </a:r>
            <a:r>
              <a:rPr lang="en-GB" sz="1600" dirty="0">
                <a:effectLst/>
                <a:latin typeface="Arial" panose="020B0604020202020204" pitchFamily="34" charset="0"/>
                <a:ea typeface="Times New Roman" panose="02020603050405020304" pitchFamily="18" charset="0"/>
                <a:cs typeface="Arial" panose="020B0604020202020204" pitchFamily="34" charset="0"/>
              </a:rPr>
              <a:t>, November 01.</a:t>
            </a:r>
          </a:p>
          <a:p>
            <a:pPr marL="285750" indent="-285750" algn="l">
              <a:lnSpc>
                <a:spcPct val="160000"/>
              </a:lnSpc>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Santander Bank, (2023), ‘United Kingdom: Reaching the consumer’.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https://santandertrade.com/en/portal/analyse-markets/united-kingdom/reaching-the-consumers</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on 29th October 2023)</a:t>
            </a: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3699079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TotalTime>
  <Words>1221</Words>
  <Application>Microsoft Macintosh PowerPoint</Application>
  <PresentationFormat>Widescreen</PresentationFormat>
  <Paragraphs>144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STUDENT NAME: ANDREEA MARIANA IORDACHE STUDENT ID: 1918418 MODULE: ENTREPRENEURSHIP MODULE CODE: MBA LCMC 7004 LECTURER: NAZIA SAEED </vt:lpstr>
      <vt:lpstr>TABLE OF CONTENTS</vt:lpstr>
      <vt:lpstr>OVERVIEW</vt:lpstr>
      <vt:lpstr>GAP IN THE MARKET </vt:lpstr>
      <vt:lpstr>LOCATION AND LEGAL ENTITY</vt:lpstr>
      <vt:lpstr>SWOT ANALYSIS</vt:lpstr>
      <vt:lpstr>TARGET MARKET</vt:lpstr>
      <vt:lpstr>FINANCIAL PLAN</vt:lpstr>
      <vt:lpstr>PLAN B</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ANDREEA MARIANA IORDACHE STUDENT ID: 1918418 MODULE: ENTREPRENEURSHIP MODULE CODE: MBA LCMC 7004 LECTURER: NAZIA SAEED </dc:title>
  <dc:creator>Andreea Iordache (1918418)</dc:creator>
  <cp:lastModifiedBy>Andreea Iordache (1918418)</cp:lastModifiedBy>
  <cp:revision>1</cp:revision>
  <dcterms:created xsi:type="dcterms:W3CDTF">2023-11-13T11:27:55Z</dcterms:created>
  <dcterms:modified xsi:type="dcterms:W3CDTF">2023-11-13T12:50:34Z</dcterms:modified>
</cp:coreProperties>
</file>