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0265"/>
    <p:restoredTop sz="93371"/>
  </p:normalViewPr>
  <p:slideViewPr>
    <p:cSldViewPr snapToObjects="1">
      <p:cViewPr varScale="1">
        <p:scale>
          <a:sx n="56" d="100"/>
          <a:sy n="56" d="100"/>
        </p:scale>
        <p:origin x="200" y="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39E14F-BDB4-B44C-BB70-56046B8133E0}" type="datetimeFigureOut">
              <a:rPr lang="en-US" smtClean="0"/>
              <a:t>5/16/18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F073BB-0CA4-1E40-855D-CDF9E17EE7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654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DDEA0F7D-F646-2145-A7B8-3C4D3DF3F38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effectLst>
            <a:outerShdw blurRad="63500" dist="35915" dir="16979978" algn="ctr" rotWithShape="0">
              <a:srgbClr val="808080">
                <a:alpha val="75000"/>
              </a:srgbClr>
            </a:outerShdw>
          </a:effectLst>
        </p:spPr>
        <p:txBody>
          <a:bodyPr/>
          <a:lstStyle/>
          <a:p>
            <a:pPr eaLnBrk="1" hangingPunct="1">
              <a:defRPr/>
            </a:pPr>
            <a:r>
              <a:rPr lang="en-US"/>
              <a:t>The Gospel of Mark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0C17416C-4F0A-2F48-AE09-76B04B02C437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effectLst>
            <a:outerShdw blurRad="63500" dist="25399" dir="16979931" algn="ctr" rotWithShape="0">
              <a:srgbClr val="808080">
                <a:alpha val="75000"/>
              </a:srgbClr>
            </a:outerShdw>
          </a:effectLst>
        </p:spPr>
        <p:txBody>
          <a:bodyPr/>
          <a:lstStyle/>
          <a:p>
            <a:pPr eaLnBrk="1" hangingPunct="1">
              <a:defRPr/>
            </a:pPr>
            <a:r>
              <a:rPr lang="en-US"/>
              <a:t>Introduction to Narrative Criticism</a:t>
            </a:r>
          </a:p>
        </p:txBody>
      </p:sp>
    </p:spTree>
    <p:extLst>
      <p:ext uri="{BB962C8B-B14F-4D97-AF65-F5344CB8AC3E}">
        <p14:creationId xmlns:p14="http://schemas.microsoft.com/office/powerpoint/2010/main" val="3499053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>
            <a:extLst>
              <a:ext uri="{FF2B5EF4-FFF2-40B4-BE49-F238E27FC236}">
                <a16:creationId xmlns:a16="http://schemas.microsoft.com/office/drawing/2014/main" id="{854FAD65-5F3E-E341-B765-B65348E0E7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What is Mark?</a:t>
            </a:r>
          </a:p>
        </p:txBody>
      </p:sp>
      <p:sp>
        <p:nvSpPr>
          <p:cNvPr id="14338" name="Rectangle 3">
            <a:extLst>
              <a:ext uri="{FF2B5EF4-FFF2-40B4-BE49-F238E27FC236}">
                <a16:creationId xmlns:a16="http://schemas.microsoft.com/office/drawing/2014/main" id="{7C832125-04D2-9A4B-B246-1224E65D0D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Summary of Matthew (cf. the later Griesbach hypothesis).</a:t>
            </a:r>
          </a:p>
          <a:p>
            <a:pPr eaLnBrk="1" hangingPunct="1"/>
            <a:r>
              <a:rPr lang="en-US" altLang="en-US"/>
              <a:t>Markan priority (closer links with oral transmission).</a:t>
            </a:r>
          </a:p>
          <a:p>
            <a:pPr eaLnBrk="1" hangingPunct="1"/>
            <a:r>
              <a:rPr lang="en-US" altLang="en-US"/>
              <a:t>Not simply a random collection of units, but a carefully woven account.</a:t>
            </a:r>
          </a:p>
        </p:txBody>
      </p:sp>
    </p:spTree>
    <p:extLst>
      <p:ext uri="{BB962C8B-B14F-4D97-AF65-F5344CB8AC3E}">
        <p14:creationId xmlns:p14="http://schemas.microsoft.com/office/powerpoint/2010/main" val="27574612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>
            <a:extLst>
              <a:ext uri="{FF2B5EF4-FFF2-40B4-BE49-F238E27FC236}">
                <a16:creationId xmlns:a16="http://schemas.microsoft.com/office/drawing/2014/main" id="{A8059CE1-D473-3E47-9942-E9D8649747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Who was Mark?</a:t>
            </a:r>
          </a:p>
        </p:txBody>
      </p:sp>
      <p:sp>
        <p:nvSpPr>
          <p:cNvPr id="15362" name="Rectangle 3">
            <a:extLst>
              <a:ext uri="{FF2B5EF4-FFF2-40B4-BE49-F238E27FC236}">
                <a16:creationId xmlns:a16="http://schemas.microsoft.com/office/drawing/2014/main" id="{953B4DE0-2256-7240-8D3C-19DE449866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214438"/>
            <a:ext cx="8229600" cy="4114800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None/>
            </a:pPr>
            <a:endParaRPr lang="en-US" altLang="en-US"/>
          </a:p>
          <a:p>
            <a:pPr eaLnBrk="1" hangingPunct="1">
              <a:buFont typeface="Wingdings" pitchFamily="2" charset="2"/>
              <a:buNone/>
            </a:pPr>
            <a:r>
              <a:rPr lang="en-US" altLang="en-US">
                <a:solidFill>
                  <a:schemeClr val="hlink"/>
                </a:solidFill>
              </a:rPr>
              <a:t>	</a:t>
            </a:r>
            <a:r>
              <a:rPr lang="en-US" altLang="en-US" sz="2400">
                <a:solidFill>
                  <a:schemeClr val="hlink"/>
                </a:solidFill>
              </a:rPr>
              <a:t>‘</a:t>
            </a:r>
            <a:r>
              <a:rPr lang="en-US" altLang="en-US" sz="2400">
                <a:solidFill>
                  <a:srgbClr val="FFC000"/>
                </a:solidFill>
              </a:rPr>
              <a:t>Mark, who had been Peter’s interpreter, wrote down carefully, but not in order, all that he remembered of the Lord’s sayings and doings’ (Papias, quoted by Eusebius in </a:t>
            </a:r>
            <a:r>
              <a:rPr lang="en-US" altLang="en-US" sz="2400" i="1">
                <a:solidFill>
                  <a:srgbClr val="FFC000"/>
                </a:solidFill>
              </a:rPr>
              <a:t>Ecclesiastical History).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altLang="en-US" sz="2400" i="1">
              <a:solidFill>
                <a:srgbClr val="FFC000"/>
              </a:solidFill>
            </a:endParaRPr>
          </a:p>
          <a:p>
            <a:pPr algn="just" eaLnBrk="1" hangingPunct="1">
              <a:buFont typeface="Wingdings" pitchFamily="2" charset="2"/>
              <a:buNone/>
            </a:pPr>
            <a:endParaRPr lang="en-US" altLang="en-US" sz="2400" i="1">
              <a:solidFill>
                <a:schemeClr val="hlink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400" i="1">
                <a:solidFill>
                  <a:schemeClr val="hlink"/>
                </a:solidFill>
              </a:rPr>
              <a:t>	</a:t>
            </a:r>
            <a:r>
              <a:rPr lang="en-US" altLang="en-US" sz="2400"/>
              <a:t>He is traditionally linked to John Mark, the companion of Paul (cf. Acts 12:12, 25; 13:13; 15:37-39; Philemon 24).</a:t>
            </a:r>
          </a:p>
          <a:p>
            <a:pPr algn="just" eaLnBrk="1" hangingPunct="1">
              <a:buFont typeface="Wingdings" pitchFamily="2" charset="2"/>
              <a:buNone/>
            </a:pPr>
            <a:r>
              <a:rPr lang="en-US" altLang="en-US" sz="240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779126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>
            <a:extLst>
              <a:ext uri="{FF2B5EF4-FFF2-40B4-BE49-F238E27FC236}">
                <a16:creationId xmlns:a16="http://schemas.microsoft.com/office/drawing/2014/main" id="{DA3C0804-397F-FA43-90B1-6BCB71E5B8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Mark’s Original Setting</a:t>
            </a:r>
          </a:p>
        </p:txBody>
      </p:sp>
      <p:sp>
        <p:nvSpPr>
          <p:cNvPr id="16386" name="Rectangle 3">
            <a:extLst>
              <a:ext uri="{FF2B5EF4-FFF2-40B4-BE49-F238E27FC236}">
                <a16:creationId xmlns:a16="http://schemas.microsoft.com/office/drawing/2014/main" id="{B45F1BDA-5200-654E-A853-16950BA098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Arial" panose="020B0604020202020204" pitchFamily="34" charset="0"/>
              <a:buAutoNum type="arabicPeriod"/>
            </a:pPr>
            <a:r>
              <a:rPr lang="en-US" altLang="en-US" sz="2800"/>
              <a:t>Rome - link with Peter; ‘Latinisms’ (3:6; 15:39); anti-Jewish sentiment.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eriod"/>
            </a:pPr>
            <a:r>
              <a:rPr lang="en-US" altLang="en-US" sz="2800"/>
              <a:t>Galilee - setting of the narrative; no explanation of place names; response to events surrounding 70 CE.</a:t>
            </a:r>
          </a:p>
          <a:p>
            <a:pPr marL="609600" indent="-609600" eaLnBrk="1" hangingPunct="1">
              <a:buFont typeface="Arial" panose="020B0604020202020204" pitchFamily="34" charset="0"/>
              <a:buAutoNum type="arabicPeriod"/>
            </a:pPr>
            <a:r>
              <a:rPr lang="en-US" altLang="en-US" sz="2800"/>
              <a:t>Antioch – key city for Rome, Jews and Christians; links with Peter (Gal. 2:11) and John Mark (Acts 11:22-26).</a:t>
            </a:r>
          </a:p>
        </p:txBody>
      </p:sp>
    </p:spTree>
    <p:extLst>
      <p:ext uri="{BB962C8B-B14F-4D97-AF65-F5344CB8AC3E}">
        <p14:creationId xmlns:p14="http://schemas.microsoft.com/office/powerpoint/2010/main" val="1683270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>
            <a:extLst>
              <a:ext uri="{FF2B5EF4-FFF2-40B4-BE49-F238E27FC236}">
                <a16:creationId xmlns:a16="http://schemas.microsoft.com/office/drawing/2014/main" id="{2C4C93DB-9762-C44F-AE19-F73A7EA924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Date of Mark’s Gospel</a:t>
            </a:r>
          </a:p>
        </p:txBody>
      </p:sp>
      <p:sp>
        <p:nvSpPr>
          <p:cNvPr id="17410" name="Rectangle 3">
            <a:extLst>
              <a:ext uri="{FF2B5EF4-FFF2-40B4-BE49-F238E27FC236}">
                <a16:creationId xmlns:a16="http://schemas.microsoft.com/office/drawing/2014/main" id="{A9539E8B-988E-5648-BF54-CDF5430D71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/>
              <a:t>	Tradition and the Markan text offer clues.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  <a:p>
            <a:pPr eaLnBrk="1" hangingPunct="1">
              <a:buFont typeface="Wingdings" pitchFamily="2" charset="2"/>
              <a:buNone/>
            </a:pPr>
            <a:r>
              <a:rPr lang="en-US" altLang="en-US"/>
              <a:t>	Link with Peter - late 60s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  <a:p>
            <a:pPr eaLnBrk="1" hangingPunct="1">
              <a:buFont typeface="Wingdings" pitchFamily="2" charset="2"/>
              <a:buNone/>
            </a:pPr>
            <a:r>
              <a:rPr lang="en-US" altLang="en-US"/>
              <a:t>	Response to events surrounding the Jewish War - 69-70 CE</a:t>
            </a:r>
          </a:p>
        </p:txBody>
      </p:sp>
    </p:spTree>
    <p:extLst>
      <p:ext uri="{BB962C8B-B14F-4D97-AF65-F5344CB8AC3E}">
        <p14:creationId xmlns:p14="http://schemas.microsoft.com/office/powerpoint/2010/main" val="12495751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>
            <a:extLst>
              <a:ext uri="{FF2B5EF4-FFF2-40B4-BE49-F238E27FC236}">
                <a16:creationId xmlns:a16="http://schemas.microsoft.com/office/drawing/2014/main" id="{18E212C7-90F6-A548-956B-B6961A09D5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Content of Mark’s Gospel</a:t>
            </a:r>
          </a:p>
        </p:txBody>
      </p:sp>
      <p:sp>
        <p:nvSpPr>
          <p:cNvPr id="18434" name="Rectangle 3">
            <a:extLst>
              <a:ext uri="{FF2B5EF4-FFF2-40B4-BE49-F238E27FC236}">
                <a16:creationId xmlns:a16="http://schemas.microsoft.com/office/drawing/2014/main" id="{32C4CEC6-4D07-8948-8C2C-5D5033F7B7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Prologue (1:1-13)</a:t>
            </a:r>
          </a:p>
          <a:p>
            <a:pPr eaLnBrk="1" hangingPunct="1"/>
            <a:r>
              <a:rPr lang="en-US" altLang="en-US"/>
              <a:t>The kingdom proclaimed (1:14-8:26)</a:t>
            </a:r>
          </a:p>
          <a:p>
            <a:pPr eaLnBrk="1" hangingPunct="1"/>
            <a:r>
              <a:rPr lang="en-US" altLang="en-US"/>
              <a:t>Watershed (8:27-30)</a:t>
            </a:r>
          </a:p>
          <a:p>
            <a:pPr eaLnBrk="1" hangingPunct="1"/>
            <a:r>
              <a:rPr lang="en-US" altLang="en-US"/>
              <a:t>The road to Jerusalem (8:31-15:39)</a:t>
            </a:r>
          </a:p>
          <a:p>
            <a:pPr eaLnBrk="1" hangingPunct="1"/>
            <a:r>
              <a:rPr lang="en-US" altLang="en-US"/>
              <a:t>Epilogue (15:40-16:8)</a:t>
            </a:r>
          </a:p>
          <a:p>
            <a:pPr eaLnBrk="1" hangingPunct="1"/>
            <a:r>
              <a:rPr lang="en-US" altLang="en-US"/>
              <a:t>[Later ending?]</a:t>
            </a:r>
          </a:p>
        </p:txBody>
      </p:sp>
    </p:spTree>
    <p:extLst>
      <p:ext uri="{BB962C8B-B14F-4D97-AF65-F5344CB8AC3E}">
        <p14:creationId xmlns:p14="http://schemas.microsoft.com/office/powerpoint/2010/main" val="3330807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>
            <a:extLst>
              <a:ext uri="{FF2B5EF4-FFF2-40B4-BE49-F238E27FC236}">
                <a16:creationId xmlns:a16="http://schemas.microsoft.com/office/drawing/2014/main" id="{17663292-EB45-8B4C-B027-28F4832860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Style and Message</a:t>
            </a:r>
          </a:p>
        </p:txBody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EB328546-4A9E-0F45-94F7-F921B191BF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Direct style of writing gives an ‘immediate’ feel to the narrative.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Interpretation as well as reporting.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No ‘gospel’ without the cross (the sufferings of early Christians in the late 60s).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The crucified Jesus is the Son of God (important christological theme).</a:t>
            </a:r>
          </a:p>
        </p:txBody>
      </p:sp>
    </p:spTree>
    <p:extLst>
      <p:ext uri="{BB962C8B-B14F-4D97-AF65-F5344CB8AC3E}">
        <p14:creationId xmlns:p14="http://schemas.microsoft.com/office/powerpoint/2010/main" val="2563376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>
            <a:extLst>
              <a:ext uri="{FF2B5EF4-FFF2-40B4-BE49-F238E27FC236}">
                <a16:creationId xmlns:a16="http://schemas.microsoft.com/office/drawing/2014/main" id="{7A407AE2-6A28-2143-9052-723B29FE6C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‘Messianic Secret’</a:t>
            </a:r>
          </a:p>
        </p:txBody>
      </p:sp>
      <p:sp>
        <p:nvSpPr>
          <p:cNvPr id="20482" name="Rectangle 3">
            <a:extLst>
              <a:ext uri="{FF2B5EF4-FFF2-40B4-BE49-F238E27FC236}">
                <a16:creationId xmlns:a16="http://schemas.microsoft.com/office/drawing/2014/main" id="{E5E68B0E-E648-2B49-B757-2A43D7BD08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9248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/>
              <a:t>	First identified by William Wrede (1901): Jesus commands silence from those whom he heals (1:34; 1:44; 5:43; 7:36; 9:9; 9:30).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/>
              <a:t>	Attempt by Early Church to explain why Jesus made no such messianic claim?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601082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>
            <a:extLst>
              <a:ext uri="{FF2B5EF4-FFF2-40B4-BE49-F238E27FC236}">
                <a16:creationId xmlns:a16="http://schemas.microsoft.com/office/drawing/2014/main" id="{B5C87375-D134-A741-AC86-5BD7565685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‘Messianic’ Titles</a:t>
            </a:r>
          </a:p>
        </p:txBody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FBC46EFC-B044-5D4B-97A7-0B64C988A1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/>
              <a:t>	Others, not Jesus, refer to him as the Son of God (1:1; 1:11; 15:39).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  <a:p>
            <a:pPr eaLnBrk="1" hangingPunct="1">
              <a:buFont typeface="Wingdings" pitchFamily="2" charset="2"/>
              <a:buNone/>
            </a:pPr>
            <a:r>
              <a:rPr lang="en-US" altLang="en-US"/>
              <a:t>	Son of Man  -Jesus’ form of self-reference: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/>
              <a:t>	a) Aramaic: ‘one such as I’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/>
              <a:t>	b) Daniel 7: ‘one like a son of man’ (title?)</a:t>
            </a:r>
          </a:p>
        </p:txBody>
      </p:sp>
    </p:spTree>
    <p:extLst>
      <p:ext uri="{BB962C8B-B14F-4D97-AF65-F5344CB8AC3E}">
        <p14:creationId xmlns:p14="http://schemas.microsoft.com/office/powerpoint/2010/main" val="3802900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>
            <a:extLst>
              <a:ext uri="{FF2B5EF4-FFF2-40B4-BE49-F238E27FC236}">
                <a16:creationId xmlns:a16="http://schemas.microsoft.com/office/drawing/2014/main" id="{EBE810D1-3A50-2A4C-A9D5-8BDC48B27C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Mark and Narrative Criticism</a:t>
            </a:r>
          </a:p>
        </p:txBody>
      </p:sp>
      <p:sp>
        <p:nvSpPr>
          <p:cNvPr id="22530" name="Rectangle 3">
            <a:extLst>
              <a:ext uri="{FF2B5EF4-FFF2-40B4-BE49-F238E27FC236}">
                <a16:creationId xmlns:a16="http://schemas.microsoft.com/office/drawing/2014/main" id="{659F8AFF-F57A-0940-A9B5-8162D978BA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400"/>
              <a:t>Implied author and reader - what clues does the narrative offer about the author and reader?</a:t>
            </a:r>
          </a:p>
          <a:p>
            <a:pPr eaLnBrk="1" hangingPunct="1"/>
            <a:endParaRPr lang="en-US" altLang="en-US" sz="2400"/>
          </a:p>
          <a:p>
            <a:pPr eaLnBrk="1" hangingPunct="1"/>
            <a:r>
              <a:rPr lang="en-US" altLang="en-US" sz="2400"/>
              <a:t>Point of view - what worldview is assumed by the text?</a:t>
            </a:r>
          </a:p>
          <a:p>
            <a:pPr eaLnBrk="1" hangingPunct="1"/>
            <a:r>
              <a:rPr lang="en-US" altLang="en-US" sz="2400"/>
              <a:t>Narration - shaping of perception of characters and events.</a:t>
            </a:r>
          </a:p>
          <a:p>
            <a:pPr eaLnBrk="1" hangingPunct="1"/>
            <a:r>
              <a:rPr lang="en-US" altLang="en-US" sz="2400"/>
              <a:t>Symbolism and irony - universal, cultural, and text symbols</a:t>
            </a:r>
          </a:p>
          <a:p>
            <a:pPr eaLnBrk="1" hangingPunct="1"/>
            <a:r>
              <a:rPr lang="en-US" altLang="en-US" sz="2400"/>
              <a:t>Narrative patterns - structure and content, patterns.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745111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>
            <a:extLst>
              <a:ext uri="{FF2B5EF4-FFF2-40B4-BE49-F238E27FC236}">
                <a16:creationId xmlns:a16="http://schemas.microsoft.com/office/drawing/2014/main" id="{2CD7EA8B-1848-4248-886C-16ED72AAE6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Mark as Narrative</a:t>
            </a:r>
          </a:p>
        </p:txBody>
      </p:sp>
      <p:sp>
        <p:nvSpPr>
          <p:cNvPr id="23554" name="Rectangle 3">
            <a:extLst>
              <a:ext uri="{FF2B5EF4-FFF2-40B4-BE49-F238E27FC236}">
                <a16:creationId xmlns:a16="http://schemas.microsoft.com/office/drawing/2014/main" id="{D8BC35D6-2AED-5A46-AD99-2FCF702739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571625"/>
            <a:ext cx="8229600" cy="45243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/>
              <a:t>	Mark develops the narrative through the plot, characters and setting.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  <a:p>
            <a:pPr eaLnBrk="1" hangingPunct="1">
              <a:buFont typeface="Wingdings" pitchFamily="2" charset="2"/>
              <a:buNone/>
            </a:pPr>
            <a:r>
              <a:rPr lang="en-US" altLang="en-US"/>
              <a:t>	Note use of repetition and intercalation (‘sandwich effect’).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  <a:p>
            <a:pPr eaLnBrk="1" hangingPunct="1">
              <a:buFont typeface="Wingdings" pitchFamily="2" charset="2"/>
              <a:buNone/>
            </a:pPr>
            <a:r>
              <a:rPr lang="en-US" altLang="en-US"/>
              <a:t>	Ending of Mark: torn scroll or attempt to draw the reader into the story</a:t>
            </a:r>
          </a:p>
        </p:txBody>
      </p:sp>
    </p:spTree>
    <p:extLst>
      <p:ext uri="{BB962C8B-B14F-4D97-AF65-F5344CB8AC3E}">
        <p14:creationId xmlns:p14="http://schemas.microsoft.com/office/powerpoint/2010/main" val="2363322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848</TotalTime>
  <Words>283</Words>
  <Application>Microsoft Macintosh PowerPoint</Application>
  <PresentationFormat>On-screen Show (4:3)</PresentationFormat>
  <Paragraphs>62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Wingdings</vt:lpstr>
      <vt:lpstr>Office Theme</vt:lpstr>
      <vt:lpstr>The Gospel of Mark</vt:lpstr>
      <vt:lpstr>What is Mark?</vt:lpstr>
      <vt:lpstr>Who was Mark?</vt:lpstr>
      <vt:lpstr>Mark’s Original Setting</vt:lpstr>
      <vt:lpstr>Date of Mark’s Gospel</vt:lpstr>
      <vt:lpstr>Content of Mark’s Gospel</vt:lpstr>
      <vt:lpstr>Style and Message</vt:lpstr>
      <vt:lpstr>The ‘Messianic Secret’</vt:lpstr>
      <vt:lpstr>‘Messianic’ Titles</vt:lpstr>
      <vt:lpstr>Mark and Narrative Criticism</vt:lpstr>
      <vt:lpstr>Mark as Narrative</vt:lpstr>
    </vt:vector>
  </TitlesOfParts>
  <Company/>
  <LinksUpToDate>false</LinksUpToDate>
  <SharedDoc>false</SharedDoc>
  <HyperlinksChanged>false</HyperlinksChanged>
  <AppVersion>16.0011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(HUSK5001)</dc:title>
  <dc:creator>Catrin Williams</dc:creator>
  <cp:lastModifiedBy>Microsoft Office User</cp:lastModifiedBy>
  <cp:revision>100</cp:revision>
  <dcterms:created xsi:type="dcterms:W3CDTF">2015-10-16T14:23:02Z</dcterms:created>
  <dcterms:modified xsi:type="dcterms:W3CDTF">2018-05-16T15:03:05Z</dcterms:modified>
</cp:coreProperties>
</file>