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5"/>
  </p:handoutMasterIdLst>
  <p:sldIdLst>
    <p:sldId id="256" r:id="rId2"/>
    <p:sldId id="257" r:id="rId3"/>
    <p:sldId id="276" r:id="rId4"/>
    <p:sldId id="275" r:id="rId5"/>
    <p:sldId id="258" r:id="rId6"/>
    <p:sldId id="259" r:id="rId7"/>
    <p:sldId id="274" r:id="rId8"/>
    <p:sldId id="260" r:id="rId9"/>
    <p:sldId id="261" r:id="rId10"/>
    <p:sldId id="262" r:id="rId11"/>
    <p:sldId id="263" r:id="rId12"/>
    <p:sldId id="266" r:id="rId13"/>
    <p:sldId id="264" r:id="rId14"/>
  </p:sldIdLst>
  <p:sldSz cx="9144000" cy="6858000" type="screen4x3"/>
  <p:notesSz cx="6667500" cy="99044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89250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AF5615-D076-40AF-A3FD-F56DADB4289B}" type="datetimeFigureOut">
              <a:rPr lang="en-GB" smtClean="0"/>
              <a:t>04/01/2016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07525"/>
            <a:ext cx="2889250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663" y="9407525"/>
            <a:ext cx="2889250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A7AED3-6DC9-4DD7-91BB-E15F4B55B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494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166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726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753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516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567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072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638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540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741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102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091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9267A-FDBF-4CBE-B522-06CAC59E71D4}" type="datetimeFigureOut">
              <a:rPr lang="en-GB" smtClean="0"/>
              <a:pPr/>
              <a:t>04/01/2016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07AE5E-D795-4FFB-B3EC-6809DBF1C5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976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052736"/>
            <a:ext cx="7772400" cy="254771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</a:t>
            </a:r>
            <a:r>
              <a:rPr lang="en-GB" b="1" dirty="0" smtClean="0"/>
              <a:t>arketing in the 21</a:t>
            </a:r>
            <a:r>
              <a:rPr lang="en-GB" b="1" baseline="30000" dirty="0" smtClean="0"/>
              <a:t>st</a:t>
            </a:r>
            <a:r>
              <a:rPr lang="en-GB" b="1" dirty="0" smtClean="0"/>
              <a:t> century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- or marketing in </a:t>
            </a:r>
            <a:br>
              <a:rPr lang="en-GB" dirty="0" smtClean="0"/>
            </a:br>
            <a:r>
              <a:rPr lang="en-GB" sz="4000" i="1" dirty="0" smtClean="0"/>
              <a:t>a complex, confusing, contradictory, contrite &amp; challenging context!</a:t>
            </a:r>
            <a:endParaRPr lang="en-GB" sz="40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157192"/>
            <a:ext cx="6400800" cy="792088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0134" y="3717032"/>
            <a:ext cx="4248472" cy="1181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735574"/>
            <a:ext cx="4054598" cy="119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497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Towards a definition of marketing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86808" cy="4525963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b="1" dirty="0" smtClean="0"/>
              <a:t>What is marketing?</a:t>
            </a:r>
          </a:p>
          <a:p>
            <a:r>
              <a:rPr lang="en-GB" dirty="0" smtClean="0"/>
              <a:t>A management approach?</a:t>
            </a:r>
          </a:p>
          <a:p>
            <a:r>
              <a:rPr lang="en-GB" dirty="0" smtClean="0"/>
              <a:t>A function?</a:t>
            </a:r>
          </a:p>
          <a:p>
            <a:r>
              <a:rPr lang="en-GB" dirty="0" smtClean="0"/>
              <a:t>A philosophy?</a:t>
            </a:r>
          </a:p>
          <a:p>
            <a:r>
              <a:rPr lang="en-GB" dirty="0"/>
              <a:t>Is it universal?</a:t>
            </a:r>
          </a:p>
          <a:p>
            <a:r>
              <a:rPr lang="en-GB" dirty="0" smtClean="0"/>
              <a:t>Is it retro-marketing? are we just re-hashing old ideas?</a:t>
            </a:r>
          </a:p>
          <a:p>
            <a:r>
              <a:rPr lang="en-GB" dirty="0"/>
              <a:t>Is it post-modern</a:t>
            </a:r>
            <a:r>
              <a:rPr lang="en-GB" dirty="0" smtClean="0"/>
              <a:t>? and what does it mean to </a:t>
            </a:r>
            <a:r>
              <a:rPr lang="en-GB" dirty="0" err="1" smtClean="0"/>
              <a:t>practioners</a:t>
            </a:r>
            <a:r>
              <a:rPr lang="en-GB" dirty="0" smtClean="0"/>
              <a:t>?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5" name="Content Placeholder 4" descr="132045492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16016" y="1556792"/>
            <a:ext cx="4248472" cy="4608512"/>
          </a:xfrm>
        </p:spPr>
      </p:pic>
    </p:spTree>
    <p:extLst>
      <p:ext uri="{BB962C8B-B14F-4D97-AF65-F5344CB8AC3E}">
        <p14:creationId xmlns:p14="http://schemas.microsoft.com/office/powerpoint/2010/main" val="1594037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and the organisation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Continued outsourcing of all specialisms which brings </a:t>
            </a:r>
            <a:r>
              <a:rPr lang="en-GB" b="1" dirty="0" smtClean="0"/>
              <a:t>selection &amp; management </a:t>
            </a:r>
            <a:r>
              <a:rPr lang="en-GB" dirty="0" smtClean="0"/>
              <a:t>problems.</a:t>
            </a:r>
          </a:p>
          <a:p>
            <a:r>
              <a:rPr lang="en-GB" dirty="0" smtClean="0"/>
              <a:t>Greater use of e-commerce placing </a:t>
            </a:r>
            <a:r>
              <a:rPr lang="en-GB" b="1" dirty="0" smtClean="0"/>
              <a:t>pressure on existing distribution channels &amp; relations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Power </a:t>
            </a:r>
            <a:r>
              <a:rPr lang="en-GB" b="1" dirty="0" smtClean="0"/>
              <a:t>balance</a:t>
            </a:r>
            <a:r>
              <a:rPr lang="en-GB" dirty="0" smtClean="0"/>
              <a:t> of Relationship </a:t>
            </a:r>
            <a:r>
              <a:rPr lang="en-GB" dirty="0"/>
              <a:t>M</a:t>
            </a:r>
            <a:r>
              <a:rPr lang="en-GB" dirty="0" smtClean="0"/>
              <a:t>arketing</a:t>
            </a:r>
          </a:p>
          <a:p>
            <a:r>
              <a:rPr lang="en-GB" dirty="0" smtClean="0"/>
              <a:t>Contribution of </a:t>
            </a:r>
            <a:r>
              <a:rPr lang="en-GB" b="1" dirty="0" smtClean="0"/>
              <a:t>data management </a:t>
            </a:r>
            <a:r>
              <a:rPr lang="en-GB" dirty="0" smtClean="0"/>
              <a:t>techniques</a:t>
            </a:r>
          </a:p>
          <a:p>
            <a:r>
              <a:rPr lang="en-GB" dirty="0" smtClean="0"/>
              <a:t>Decentralised/ </a:t>
            </a:r>
            <a:r>
              <a:rPr lang="en-GB" b="1" dirty="0" smtClean="0"/>
              <a:t>complex management</a:t>
            </a:r>
          </a:p>
          <a:p>
            <a:r>
              <a:rPr lang="en-GB" b="1" dirty="0"/>
              <a:t>Reengineering</a:t>
            </a:r>
            <a:r>
              <a:rPr lang="en-GB" dirty="0"/>
              <a:t> </a:t>
            </a:r>
            <a:r>
              <a:rPr lang="en-GB" dirty="0" smtClean="0"/>
              <a:t>it from </a:t>
            </a:r>
            <a:r>
              <a:rPr lang="en-GB" dirty="0"/>
              <a:t>function to processes </a:t>
            </a:r>
            <a:r>
              <a:rPr lang="en-GB" dirty="0" smtClean="0"/>
              <a:t>contribution</a:t>
            </a:r>
          </a:p>
          <a:p>
            <a:r>
              <a:rPr lang="en-GB" dirty="0"/>
              <a:t>Complexity in marketing </a:t>
            </a:r>
            <a:r>
              <a:rPr lang="en-GB" dirty="0" smtClean="0"/>
              <a:t>management: </a:t>
            </a:r>
            <a:r>
              <a:rPr lang="en-GB" b="1" dirty="0" smtClean="0"/>
              <a:t>Post/ modernism, Chaotic environment, Disruptive technologies. </a:t>
            </a:r>
            <a:endParaRPr lang="en-GB" b="1" dirty="0"/>
          </a:p>
          <a:p>
            <a:r>
              <a:rPr lang="en-GB" b="1" i="1" dirty="0" smtClean="0"/>
              <a:t>Every employee as a marketer!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in the organisation</a:t>
            </a:r>
            <a:endParaRPr lang="en-GB" dirty="0"/>
          </a:p>
        </p:txBody>
      </p:sp>
      <p:pic>
        <p:nvPicPr>
          <p:cNvPr id="4" name="Content Placeholder 3" descr="271009040400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628800"/>
            <a:ext cx="7992888" cy="40324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role of the marketer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435280" cy="50405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Create a marketing culture to get it to the heart of the business or </a:t>
            </a:r>
            <a:r>
              <a:rPr lang="en-GB" b="1" i="1" dirty="0" smtClean="0"/>
              <a:t>the market-led organisation</a:t>
            </a:r>
            <a:r>
              <a:rPr lang="en-GB" dirty="0"/>
              <a:t>;</a:t>
            </a:r>
            <a:endParaRPr lang="en-GB" dirty="0" smtClean="0"/>
          </a:p>
          <a:p>
            <a:r>
              <a:rPr lang="en-GB" dirty="0" smtClean="0"/>
              <a:t>“Live” closer to the customers.</a:t>
            </a:r>
          </a:p>
          <a:p>
            <a:r>
              <a:rPr lang="en-GB" dirty="0" smtClean="0"/>
              <a:t>Create more satisfying customer solutions/ experiences.</a:t>
            </a:r>
          </a:p>
          <a:p>
            <a:r>
              <a:rPr lang="en-GB" dirty="0" smtClean="0"/>
              <a:t>Identify the organisation core competences. </a:t>
            </a:r>
          </a:p>
          <a:p>
            <a:r>
              <a:rPr lang="en-GB" dirty="0" smtClean="0"/>
              <a:t>Negotiating skills for vendors, agencies &amp; internal</a:t>
            </a:r>
          </a:p>
          <a:p>
            <a:r>
              <a:rPr lang="en-GB" dirty="0" smtClean="0"/>
              <a:t>The need to be more digitally minded. </a:t>
            </a:r>
          </a:p>
          <a:p>
            <a:r>
              <a:rPr lang="en-GB" dirty="0" smtClean="0"/>
              <a:t>Stretch resources (including budget management) and measure its impact.</a:t>
            </a:r>
          </a:p>
          <a:p>
            <a:r>
              <a:rPr lang="en-GB" dirty="0" smtClean="0"/>
              <a:t>Need for  a more professional approach and to have  board aspirations.</a:t>
            </a:r>
          </a:p>
          <a:p>
            <a:r>
              <a:rPr lang="en-GB" dirty="0" smtClean="0"/>
              <a:t>Entrepreneurial/formulated/</a:t>
            </a:r>
            <a:r>
              <a:rPr lang="en-GB" dirty="0" err="1" smtClean="0"/>
              <a:t>intrapreneurial</a:t>
            </a:r>
            <a:r>
              <a:rPr lang="en-GB" dirty="0" smtClean="0"/>
              <a:t> marketing approaches in systems dominated organisations.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747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concepts consistency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 smtClean="0"/>
              <a:t>THE CUSTOMER</a:t>
            </a:r>
          </a:p>
          <a:p>
            <a:r>
              <a:rPr lang="en-GB" b="1" i="1" dirty="0" smtClean="0"/>
              <a:t>Is still and always will be the KEY!</a:t>
            </a:r>
          </a:p>
          <a:p>
            <a:r>
              <a:rPr lang="en-GB" dirty="0" smtClean="0"/>
              <a:t>Priority is value and satisfaction.</a:t>
            </a:r>
          </a:p>
          <a:p>
            <a:r>
              <a:rPr lang="en-GB" dirty="0" smtClean="0"/>
              <a:t>Need for “real” customer service</a:t>
            </a:r>
          </a:p>
          <a:p>
            <a:r>
              <a:rPr lang="en-GB" dirty="0" smtClean="0"/>
              <a:t>Social aspects and opportunities</a:t>
            </a:r>
          </a:p>
          <a:p>
            <a:r>
              <a:rPr lang="en-GB" dirty="0" smtClean="0"/>
              <a:t>Encourage more feedback, use complaints </a:t>
            </a:r>
          </a:p>
          <a:p>
            <a:r>
              <a:rPr lang="en-GB" dirty="0" smtClean="0"/>
              <a:t>Listen to the emerging voice of the customer</a:t>
            </a:r>
          </a:p>
          <a:p>
            <a:r>
              <a:rPr lang="en-GB" dirty="0" smtClean="0"/>
              <a:t>Build relationship, use permission marketing</a:t>
            </a:r>
          </a:p>
          <a:p>
            <a:r>
              <a:rPr lang="en-GB" dirty="0" smtClean="0"/>
              <a:t>Lifetime value</a:t>
            </a:r>
          </a:p>
          <a:p>
            <a:r>
              <a:rPr lang="en-GB" dirty="0" smtClean="0"/>
              <a:t>Individualisation/ personalisation</a:t>
            </a:r>
          </a:p>
          <a:p>
            <a:r>
              <a:rPr lang="en-GB" dirty="0" smtClean="0"/>
              <a:t>Centre of database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4" name="Picture 3" descr="ima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1196751"/>
            <a:ext cx="2304256" cy="2448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71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concepts consistency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smtClean="0"/>
              <a:t>Segmentation targeting and positioning will always be A core concept.</a:t>
            </a:r>
          </a:p>
          <a:p>
            <a:r>
              <a:rPr lang="en-GB" dirty="0" smtClean="0"/>
              <a:t>Integrated marketing communications</a:t>
            </a:r>
          </a:p>
          <a:p>
            <a:r>
              <a:rPr lang="en-GB" dirty="0" smtClean="0"/>
              <a:t>Channels as partners</a:t>
            </a:r>
          </a:p>
          <a:p>
            <a:r>
              <a:rPr lang="en-GB" dirty="0" smtClean="0"/>
              <a:t>Internal marketing</a:t>
            </a:r>
          </a:p>
          <a:p>
            <a:r>
              <a:rPr lang="en-GB" dirty="0" smtClean="0"/>
              <a:t>Know core competences for appropriate and relevant strategy selection.</a:t>
            </a:r>
          </a:p>
          <a:p>
            <a:r>
              <a:rPr lang="en-GB" dirty="0" smtClean="0"/>
              <a:t>CRM and networking</a:t>
            </a:r>
          </a:p>
          <a:p>
            <a:r>
              <a:rPr lang="en-GB" dirty="0" smtClean="0"/>
              <a:t>Focus on values and satisfactions for customer to provide added value</a:t>
            </a:r>
          </a:p>
          <a:p>
            <a:r>
              <a:rPr lang="en-GB" dirty="0" smtClean="0"/>
              <a:t>...........................anytime, anywhere, anyway!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2115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concepts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/>
              <a:t>Globalisation goals</a:t>
            </a:r>
            <a:endParaRPr lang="en-GB" b="1" i="1" dirty="0" smtClean="0"/>
          </a:p>
          <a:p>
            <a:r>
              <a:rPr lang="en-GB" dirty="0" smtClean="0"/>
              <a:t>We will always be trying to balance the argument to </a:t>
            </a:r>
            <a:r>
              <a:rPr lang="en-GB" i="1" dirty="0" smtClean="0"/>
              <a:t>standardise or adapt!</a:t>
            </a:r>
          </a:p>
          <a:p>
            <a:r>
              <a:rPr lang="en-GB" dirty="0" smtClean="0"/>
              <a:t>The continued payment of lip-service to the cultural dimension</a:t>
            </a:r>
          </a:p>
          <a:p>
            <a:r>
              <a:rPr lang="en-GB" dirty="0" smtClean="0"/>
              <a:t>The new global realities, goodbye USA hello BRIC (</a:t>
            </a:r>
            <a:r>
              <a:rPr lang="en-GB" dirty="0" err="1" smtClean="0"/>
              <a:t>Brazil.Russia.India.China</a:t>
            </a:r>
            <a:r>
              <a:rPr lang="en-GB" dirty="0" smtClean="0"/>
              <a:t>.) &amp; MINT (</a:t>
            </a:r>
            <a:r>
              <a:rPr lang="en-GB" dirty="0" err="1" smtClean="0"/>
              <a:t>Malaysia.Indonesia.Nigeria</a:t>
            </a:r>
            <a:r>
              <a:rPr lang="en-GB" dirty="0" smtClean="0"/>
              <a:t> &amp; Turkey!</a:t>
            </a:r>
          </a:p>
          <a:p>
            <a:r>
              <a:rPr lang="en-GB" dirty="0" smtClean="0"/>
              <a:t>The need for the super brand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39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/>
              <a:t>Core </a:t>
            </a:r>
            <a:r>
              <a:rPr lang="en-GB" dirty="0" smtClean="0"/>
              <a:t>concepts</a:t>
            </a:r>
            <a:br>
              <a:rPr lang="en-GB" dirty="0" smtClean="0"/>
            </a:br>
            <a:r>
              <a:rPr lang="en-GB" dirty="0" smtClean="0"/>
              <a:t>consistency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 smtClean="0"/>
              <a:t>Turbulent technology</a:t>
            </a:r>
          </a:p>
          <a:p>
            <a:r>
              <a:rPr lang="en-GB" dirty="0" smtClean="0"/>
              <a:t>Role of social media</a:t>
            </a:r>
          </a:p>
          <a:p>
            <a:r>
              <a:rPr lang="en-GB" dirty="0" smtClean="0"/>
              <a:t>Get a firmer grip on their data</a:t>
            </a:r>
          </a:p>
          <a:p>
            <a:r>
              <a:rPr lang="en-GB" dirty="0" smtClean="0"/>
              <a:t>Massive data collection</a:t>
            </a:r>
          </a:p>
          <a:p>
            <a:r>
              <a:rPr lang="en-GB" dirty="0" smtClean="0"/>
              <a:t>Speed and agility</a:t>
            </a:r>
          </a:p>
          <a:p>
            <a:r>
              <a:rPr lang="en-GB" dirty="0" smtClean="0"/>
              <a:t>Programmatic marketing</a:t>
            </a:r>
          </a:p>
          <a:p>
            <a:r>
              <a:rPr lang="en-GB" dirty="0" smtClean="0"/>
              <a:t>Innovative/ creative</a:t>
            </a:r>
            <a:endParaRPr lang="en-GB" dirty="0"/>
          </a:p>
        </p:txBody>
      </p:sp>
      <p:pic>
        <p:nvPicPr>
          <p:cNvPr id="5" name="Content Placeholder 4" descr="6-ways-business-marketers-can-use-new-tech1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11960" y="116633"/>
            <a:ext cx="4536504" cy="4104455"/>
          </a:xfrm>
        </p:spPr>
      </p:pic>
      <p:pic>
        <p:nvPicPr>
          <p:cNvPr id="6" name="Picture 5" descr="futureQuoteNewParadigmTechnolog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4149080"/>
            <a:ext cx="4752528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059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Core concepts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466728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 smtClean="0"/>
              <a:t>Best Behaviour</a:t>
            </a:r>
          </a:p>
          <a:p>
            <a:r>
              <a:rPr lang="en-GB" dirty="0" smtClean="0"/>
              <a:t>Sustainability </a:t>
            </a:r>
          </a:p>
          <a:p>
            <a:r>
              <a:rPr lang="en-GB" dirty="0" smtClean="0"/>
              <a:t>Ethics </a:t>
            </a:r>
          </a:p>
          <a:p>
            <a:r>
              <a:rPr lang="en-GB" dirty="0" smtClean="0"/>
              <a:t>Marketing to vulnerable people</a:t>
            </a:r>
          </a:p>
          <a:p>
            <a:r>
              <a:rPr lang="en-GB" dirty="0" smtClean="0"/>
              <a:t>The increasing use of psychology in marketing</a:t>
            </a:r>
          </a:p>
          <a:p>
            <a:r>
              <a:rPr lang="en-GB" dirty="0" smtClean="0"/>
              <a:t>Good citizenship</a:t>
            </a:r>
          </a:p>
          <a:p>
            <a:r>
              <a:rPr lang="en-GB" dirty="0" smtClean="0"/>
              <a:t>CSR</a:t>
            </a:r>
            <a:endParaRPr lang="en-GB" dirty="0"/>
          </a:p>
        </p:txBody>
      </p:sp>
      <p:pic>
        <p:nvPicPr>
          <p:cNvPr id="5" name="Content Placeholder 4" descr="mcdonalds-logo_gree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7092280" y="3501008"/>
            <a:ext cx="1656184" cy="2952327"/>
          </a:xfrm>
        </p:spPr>
      </p:pic>
      <p:pic>
        <p:nvPicPr>
          <p:cNvPr id="6" name="Picture 5" descr="images (2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1920" y="3501008"/>
            <a:ext cx="3240360" cy="2952327"/>
          </a:xfrm>
          <a:prstGeom prst="rect">
            <a:avLst/>
          </a:prstGeom>
        </p:spPr>
      </p:pic>
      <p:pic>
        <p:nvPicPr>
          <p:cNvPr id="7" name="Picture 6" descr="images (1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1920" y="1124745"/>
            <a:ext cx="4896544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999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concepts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 smtClean="0"/>
              <a:t>Marketing Research</a:t>
            </a:r>
          </a:p>
          <a:p>
            <a:r>
              <a:rPr lang="en-GB" dirty="0" smtClean="0"/>
              <a:t>Leading edge research is needed</a:t>
            </a:r>
          </a:p>
          <a:p>
            <a:r>
              <a:rPr lang="en-GB" dirty="0" smtClean="0"/>
              <a:t>More use of psychology/ sociology techniques</a:t>
            </a:r>
          </a:p>
          <a:p>
            <a:r>
              <a:rPr lang="en-GB" dirty="0" smtClean="0"/>
              <a:t>Technology driven</a:t>
            </a:r>
          </a:p>
          <a:p>
            <a:r>
              <a:rPr lang="en-GB" dirty="0" smtClean="0"/>
              <a:t>Greater use of data for secondary</a:t>
            </a:r>
          </a:p>
          <a:p>
            <a:r>
              <a:rPr lang="en-GB" dirty="0" smtClean="0"/>
              <a:t>Need for gaining real insights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b="1" i="1" u="sng" dirty="0" smtClean="0"/>
              <a:t>Yet there is more scepticism regarding its impact</a:t>
            </a:r>
          </a:p>
          <a:p>
            <a:endParaRPr lang="en-GB" dirty="0"/>
          </a:p>
        </p:txBody>
      </p:sp>
      <p:pic>
        <p:nvPicPr>
          <p:cNvPr id="5" name="Content Placeholder 4" descr="marketing-research-word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55976" y="1628800"/>
            <a:ext cx="4788024" cy="4248472"/>
          </a:xfrm>
        </p:spPr>
      </p:pic>
    </p:spTree>
    <p:extLst>
      <p:ext uri="{BB962C8B-B14F-4D97-AF65-F5344CB8AC3E}">
        <p14:creationId xmlns:p14="http://schemas.microsoft.com/office/powerpoint/2010/main" val="238104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concepts consistency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b="1" dirty="0" smtClean="0"/>
              <a:t>Measuring Marketing </a:t>
            </a:r>
          </a:p>
          <a:p>
            <a:r>
              <a:rPr lang="en-GB" dirty="0"/>
              <a:t>R.O.I</a:t>
            </a:r>
            <a:r>
              <a:rPr lang="en-GB" dirty="0" smtClean="0"/>
              <a:t>. of marketing</a:t>
            </a:r>
            <a:endParaRPr lang="en-GB" dirty="0"/>
          </a:p>
          <a:p>
            <a:r>
              <a:rPr lang="en-GB" dirty="0" smtClean="0"/>
              <a:t>Brand value</a:t>
            </a:r>
          </a:p>
          <a:p>
            <a:r>
              <a:rPr lang="en-GB" dirty="0" smtClean="0"/>
              <a:t>Strategies </a:t>
            </a:r>
          </a:p>
          <a:p>
            <a:r>
              <a:rPr lang="en-GB" dirty="0" smtClean="0"/>
              <a:t>Communications – advertising, direct marketing</a:t>
            </a:r>
          </a:p>
          <a:p>
            <a:r>
              <a:rPr lang="en-GB" dirty="0" smtClean="0"/>
              <a:t>Digital activities</a:t>
            </a:r>
          </a:p>
          <a:p>
            <a:r>
              <a:rPr lang="en-GB" dirty="0"/>
              <a:t>Staff </a:t>
            </a:r>
            <a:r>
              <a:rPr lang="en-GB" dirty="0" smtClean="0"/>
              <a:t>performance</a:t>
            </a:r>
            <a:endParaRPr lang="en-GB" dirty="0"/>
          </a:p>
        </p:txBody>
      </p:sp>
      <p:pic>
        <p:nvPicPr>
          <p:cNvPr id="9" name="Content Placeholder 8" descr="Marketing_ROI_2008_measurement_ability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11960" y="1268760"/>
            <a:ext cx="4932040" cy="2952328"/>
          </a:xfrm>
        </p:spPr>
      </p:pic>
      <p:pic>
        <p:nvPicPr>
          <p:cNvPr id="10" name="Picture 9" descr="Measure_Marketing-1024x51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4221087"/>
            <a:ext cx="4932040" cy="2636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374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Trends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importance and rise of B2B, micro and small businesses.</a:t>
            </a:r>
          </a:p>
          <a:p>
            <a:r>
              <a:rPr lang="en-GB" dirty="0" smtClean="0"/>
              <a:t>De-regulation and privatisation</a:t>
            </a:r>
          </a:p>
          <a:p>
            <a:r>
              <a:rPr lang="en-GB" dirty="0" smtClean="0"/>
              <a:t>The death of retailing as we know it?</a:t>
            </a:r>
          </a:p>
          <a:p>
            <a:r>
              <a:rPr lang="en-GB" dirty="0" smtClean="0"/>
              <a:t>The move towards direct &amp; digital marketing</a:t>
            </a:r>
          </a:p>
          <a:p>
            <a:r>
              <a:rPr lang="en-GB" dirty="0" smtClean="0"/>
              <a:t>The multicultural society in a fragmented nation</a:t>
            </a:r>
          </a:p>
          <a:p>
            <a:r>
              <a:rPr lang="en-GB" dirty="0" smtClean="0"/>
              <a:t>The frequency of change – </a:t>
            </a:r>
            <a:r>
              <a:rPr lang="en-GB" dirty="0" err="1" smtClean="0"/>
              <a:t>esp</a:t>
            </a:r>
            <a:r>
              <a:rPr lang="en-GB" dirty="0" smtClean="0"/>
              <a:t> societal and technological driven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781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542</Words>
  <Application>Microsoft Office PowerPoint</Application>
  <PresentationFormat>On-screen Show (4:3)</PresentationFormat>
  <Paragraphs>98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Marketing in the 21st century - or marketing in  a complex, confusing, contradictory, contrite &amp; challenging context!</vt:lpstr>
      <vt:lpstr>Towards a definition of marketing</vt:lpstr>
      <vt:lpstr>Marketing and the organisation</vt:lpstr>
      <vt:lpstr>Marketing in the organisation</vt:lpstr>
      <vt:lpstr>The role of the marketer</vt:lpstr>
      <vt:lpstr>Core concepts consistency</vt:lpstr>
      <vt:lpstr>Core concepts consistency</vt:lpstr>
      <vt:lpstr>Core concepts consistency</vt:lpstr>
      <vt:lpstr>Core concepts consistency</vt:lpstr>
      <vt:lpstr>Core concepts consistency</vt:lpstr>
      <vt:lpstr>Core concepts consistency</vt:lpstr>
      <vt:lpstr>Core concepts consistency</vt:lpstr>
      <vt:lpstr>Trends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in the 21st century</dc:title>
  <dc:creator>Wil Fleming</dc:creator>
  <cp:lastModifiedBy>Fleming</cp:lastModifiedBy>
  <cp:revision>25</cp:revision>
  <cp:lastPrinted>2014-04-24T07:39:55Z</cp:lastPrinted>
  <dcterms:created xsi:type="dcterms:W3CDTF">2014-04-23T14:01:23Z</dcterms:created>
  <dcterms:modified xsi:type="dcterms:W3CDTF">2016-01-04T18:14:48Z</dcterms:modified>
</cp:coreProperties>
</file>