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4"/>
  </p:notesMasterIdLst>
  <p:sldIdLst>
    <p:sldId id="265" r:id="rId5"/>
    <p:sldId id="286" r:id="rId6"/>
    <p:sldId id="287" r:id="rId7"/>
    <p:sldId id="304" r:id="rId8"/>
    <p:sldId id="337" r:id="rId9"/>
    <p:sldId id="297" r:id="rId10"/>
    <p:sldId id="334" r:id="rId11"/>
    <p:sldId id="317" r:id="rId12"/>
    <p:sldId id="335" r:id="rId13"/>
    <p:sldId id="318" r:id="rId14"/>
    <p:sldId id="327" r:id="rId15"/>
    <p:sldId id="330" r:id="rId16"/>
    <p:sldId id="328" r:id="rId17"/>
    <p:sldId id="333" r:id="rId18"/>
    <p:sldId id="338" r:id="rId19"/>
    <p:sldId id="289" r:id="rId20"/>
    <p:sldId id="292" r:id="rId21"/>
    <p:sldId id="298" r:id="rId22"/>
    <p:sldId id="299" r:id="rId23"/>
    <p:sldId id="294" r:id="rId24"/>
    <p:sldId id="295" r:id="rId25"/>
    <p:sldId id="300" r:id="rId26"/>
    <p:sldId id="301" r:id="rId27"/>
    <p:sldId id="340" r:id="rId28"/>
    <p:sldId id="331" r:id="rId29"/>
    <p:sldId id="336" r:id="rId30"/>
    <p:sldId id="332" r:id="rId31"/>
    <p:sldId id="320" r:id="rId32"/>
    <p:sldId id="31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94" autoAdjust="0"/>
  </p:normalViewPr>
  <p:slideViewPr>
    <p:cSldViewPr snapToGrid="0">
      <p:cViewPr>
        <p:scale>
          <a:sx n="66" d="100"/>
          <a:sy n="66" d="100"/>
        </p:scale>
        <p:origin x="231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9.png"/><Relationship Id="rId7"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9.png"/><Relationship Id="rId7"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F15700-5017-4D58-9DEE-8E2D0F7C3F14}" type="doc">
      <dgm:prSet loTypeId="urn:microsoft.com/office/officeart/2005/8/layout/hList1" loCatId="list" qsTypeId="urn:microsoft.com/office/officeart/2005/8/quickstyle/simple4" qsCatId="simple" csTypeId="urn:microsoft.com/office/officeart/2005/8/colors/colorful1" csCatId="colorful" phldr="1"/>
      <dgm:spPr/>
      <dgm:t>
        <a:bodyPr/>
        <a:lstStyle/>
        <a:p>
          <a:endParaRPr lang="en-US"/>
        </a:p>
      </dgm:t>
    </dgm:pt>
    <dgm:pt modelId="{0228AD6A-51CC-4056-B81C-C5D92C6A58BE}">
      <dgm:prSet/>
      <dgm:spPr/>
      <dgm:t>
        <a:bodyPr/>
        <a:lstStyle/>
        <a:p>
          <a:r>
            <a:rPr lang="en-US"/>
            <a:t>Muscular</a:t>
          </a:r>
        </a:p>
      </dgm:t>
    </dgm:pt>
    <dgm:pt modelId="{87FD5BAC-E522-480A-82D0-7C833F97EBFE}" type="parTrans" cxnId="{9FC6C3D1-4CC3-4981-898F-BE94102B6F82}">
      <dgm:prSet/>
      <dgm:spPr/>
      <dgm:t>
        <a:bodyPr/>
        <a:lstStyle/>
        <a:p>
          <a:endParaRPr lang="en-US"/>
        </a:p>
      </dgm:t>
    </dgm:pt>
    <dgm:pt modelId="{7E40404D-876A-4B07-8109-E3C5AC24983F}" type="sibTrans" cxnId="{9FC6C3D1-4CC3-4981-898F-BE94102B6F82}">
      <dgm:prSet/>
      <dgm:spPr/>
      <dgm:t>
        <a:bodyPr/>
        <a:lstStyle/>
        <a:p>
          <a:endParaRPr lang="en-US"/>
        </a:p>
      </dgm:t>
    </dgm:pt>
    <dgm:pt modelId="{7162D52E-DF25-4B8D-A806-7E58DFC0A118}">
      <dgm:prSet/>
      <dgm:spPr/>
      <dgm:t>
        <a:bodyPr/>
        <a:lstStyle/>
        <a:p>
          <a:r>
            <a:rPr lang="en-US" dirty="0"/>
            <a:t>Hamstring</a:t>
          </a:r>
        </a:p>
      </dgm:t>
    </dgm:pt>
    <dgm:pt modelId="{FCDD0493-680F-43B2-8EF8-F53CA77B2051}" type="parTrans" cxnId="{B394C109-7D54-48F7-B3D6-7B4D906B02E9}">
      <dgm:prSet/>
      <dgm:spPr/>
      <dgm:t>
        <a:bodyPr/>
        <a:lstStyle/>
        <a:p>
          <a:endParaRPr lang="en-US"/>
        </a:p>
      </dgm:t>
    </dgm:pt>
    <dgm:pt modelId="{3355EE19-95BB-4718-B7DC-2A137EB0107E}" type="sibTrans" cxnId="{B394C109-7D54-48F7-B3D6-7B4D906B02E9}">
      <dgm:prSet/>
      <dgm:spPr/>
      <dgm:t>
        <a:bodyPr/>
        <a:lstStyle/>
        <a:p>
          <a:endParaRPr lang="en-US"/>
        </a:p>
      </dgm:t>
    </dgm:pt>
    <dgm:pt modelId="{6A50C171-D295-4E59-AEEC-1C110283010C}">
      <dgm:prSet/>
      <dgm:spPr/>
      <dgm:t>
        <a:bodyPr/>
        <a:lstStyle/>
        <a:p>
          <a:r>
            <a:rPr lang="en-US" dirty="0"/>
            <a:t>Adductor</a:t>
          </a:r>
        </a:p>
      </dgm:t>
    </dgm:pt>
    <dgm:pt modelId="{F3F2F21A-6645-4249-AC8F-AE0ACD98980B}" type="parTrans" cxnId="{F95BF465-B241-44EC-A568-BB1E6779E342}">
      <dgm:prSet/>
      <dgm:spPr/>
      <dgm:t>
        <a:bodyPr/>
        <a:lstStyle/>
        <a:p>
          <a:endParaRPr lang="en-US"/>
        </a:p>
      </dgm:t>
    </dgm:pt>
    <dgm:pt modelId="{8C6B831C-6D39-43FC-B59F-23666E3DE3BC}" type="sibTrans" cxnId="{F95BF465-B241-44EC-A568-BB1E6779E342}">
      <dgm:prSet/>
      <dgm:spPr/>
      <dgm:t>
        <a:bodyPr/>
        <a:lstStyle/>
        <a:p>
          <a:endParaRPr lang="en-US"/>
        </a:p>
      </dgm:t>
    </dgm:pt>
    <dgm:pt modelId="{C861743B-90CD-4448-A662-BCF20A331DCF}">
      <dgm:prSet/>
      <dgm:spPr/>
      <dgm:t>
        <a:bodyPr/>
        <a:lstStyle/>
        <a:p>
          <a:r>
            <a:rPr lang="en-GB"/>
            <a:t>Joint</a:t>
          </a:r>
          <a:endParaRPr lang="en-US"/>
        </a:p>
      </dgm:t>
    </dgm:pt>
    <dgm:pt modelId="{058773A0-3473-41DC-A4CE-D4FAECD4A60E}" type="parTrans" cxnId="{47834A90-97CD-4768-9178-42478BB89F77}">
      <dgm:prSet/>
      <dgm:spPr/>
      <dgm:t>
        <a:bodyPr/>
        <a:lstStyle/>
        <a:p>
          <a:endParaRPr lang="en-US"/>
        </a:p>
      </dgm:t>
    </dgm:pt>
    <dgm:pt modelId="{BE7197A0-8032-49A8-8BF4-A3CF89C17F1D}" type="sibTrans" cxnId="{47834A90-97CD-4768-9178-42478BB89F77}">
      <dgm:prSet/>
      <dgm:spPr/>
      <dgm:t>
        <a:bodyPr/>
        <a:lstStyle/>
        <a:p>
          <a:endParaRPr lang="en-US"/>
        </a:p>
      </dgm:t>
    </dgm:pt>
    <dgm:pt modelId="{80719363-96A2-483E-B785-02FD3D838724}">
      <dgm:prSet/>
      <dgm:spPr/>
      <dgm:t>
        <a:bodyPr/>
        <a:lstStyle/>
        <a:p>
          <a:r>
            <a:rPr lang="en-US"/>
            <a:t>Knee cartilage damage</a:t>
          </a:r>
        </a:p>
      </dgm:t>
    </dgm:pt>
    <dgm:pt modelId="{CAB863C2-221E-4C41-88D2-FB81EEFF8985}" type="parTrans" cxnId="{99032BB5-C7DE-42C2-9A19-EC1F73C58B83}">
      <dgm:prSet/>
      <dgm:spPr/>
      <dgm:t>
        <a:bodyPr/>
        <a:lstStyle/>
        <a:p>
          <a:endParaRPr lang="en-US"/>
        </a:p>
      </dgm:t>
    </dgm:pt>
    <dgm:pt modelId="{C5FF9F21-A915-4D79-A7CE-BEE3D373192A}" type="sibTrans" cxnId="{99032BB5-C7DE-42C2-9A19-EC1F73C58B83}">
      <dgm:prSet/>
      <dgm:spPr/>
      <dgm:t>
        <a:bodyPr/>
        <a:lstStyle/>
        <a:p>
          <a:endParaRPr lang="en-US"/>
        </a:p>
      </dgm:t>
    </dgm:pt>
    <dgm:pt modelId="{7EDA3B26-372B-4519-9398-5A46997A7F09}">
      <dgm:prSet/>
      <dgm:spPr/>
      <dgm:t>
        <a:bodyPr/>
        <a:lstStyle/>
        <a:p>
          <a:r>
            <a:rPr lang="en-US"/>
            <a:t>ACL</a:t>
          </a:r>
        </a:p>
      </dgm:t>
    </dgm:pt>
    <dgm:pt modelId="{4E273A54-5C2B-4672-8A6B-335A5ACAC1F3}" type="parTrans" cxnId="{8CA3E823-D178-46C0-B42B-BEFE54854970}">
      <dgm:prSet/>
      <dgm:spPr/>
      <dgm:t>
        <a:bodyPr/>
        <a:lstStyle/>
        <a:p>
          <a:endParaRPr lang="en-US"/>
        </a:p>
      </dgm:t>
    </dgm:pt>
    <dgm:pt modelId="{5B7CC1CE-D4A3-45E8-BF36-D0354EC05AC8}" type="sibTrans" cxnId="{8CA3E823-D178-46C0-B42B-BEFE54854970}">
      <dgm:prSet/>
      <dgm:spPr/>
      <dgm:t>
        <a:bodyPr/>
        <a:lstStyle/>
        <a:p>
          <a:endParaRPr lang="en-US"/>
        </a:p>
      </dgm:t>
    </dgm:pt>
    <dgm:pt modelId="{BDF39AE4-BBBA-4C81-A456-21F71F49B26C}">
      <dgm:prSet/>
      <dgm:spPr/>
      <dgm:t>
        <a:bodyPr/>
        <a:lstStyle/>
        <a:p>
          <a:r>
            <a:rPr lang="en-US"/>
            <a:t>Rotator cuff</a:t>
          </a:r>
        </a:p>
      </dgm:t>
    </dgm:pt>
    <dgm:pt modelId="{B1B16A73-F2A7-4A4B-A888-8DBFEE4B9AD6}" type="parTrans" cxnId="{1E01341D-0123-43A5-AFD3-48DA68594655}">
      <dgm:prSet/>
      <dgm:spPr/>
      <dgm:t>
        <a:bodyPr/>
        <a:lstStyle/>
        <a:p>
          <a:endParaRPr lang="en-US"/>
        </a:p>
      </dgm:t>
    </dgm:pt>
    <dgm:pt modelId="{BB574918-E84A-4A35-B8B9-5D798B95847E}" type="sibTrans" cxnId="{1E01341D-0123-43A5-AFD3-48DA68594655}">
      <dgm:prSet/>
      <dgm:spPr/>
      <dgm:t>
        <a:bodyPr/>
        <a:lstStyle/>
        <a:p>
          <a:endParaRPr lang="en-US"/>
        </a:p>
      </dgm:t>
    </dgm:pt>
    <dgm:pt modelId="{5EA4DD7C-6656-4FBE-B320-1576336B59E7}" type="pres">
      <dgm:prSet presAssocID="{6FF15700-5017-4D58-9DEE-8E2D0F7C3F14}" presName="Name0" presStyleCnt="0">
        <dgm:presLayoutVars>
          <dgm:dir/>
          <dgm:animLvl val="lvl"/>
          <dgm:resizeHandles val="exact"/>
        </dgm:presLayoutVars>
      </dgm:prSet>
      <dgm:spPr/>
    </dgm:pt>
    <dgm:pt modelId="{8417B253-0EA9-4F5A-8442-DED77D1D615E}" type="pres">
      <dgm:prSet presAssocID="{0228AD6A-51CC-4056-B81C-C5D92C6A58BE}" presName="composite" presStyleCnt="0"/>
      <dgm:spPr/>
    </dgm:pt>
    <dgm:pt modelId="{8A01B260-6658-400B-8FF5-278593406ED5}" type="pres">
      <dgm:prSet presAssocID="{0228AD6A-51CC-4056-B81C-C5D92C6A58BE}" presName="parTx" presStyleLbl="alignNode1" presStyleIdx="0" presStyleCnt="2">
        <dgm:presLayoutVars>
          <dgm:chMax val="0"/>
          <dgm:chPref val="0"/>
          <dgm:bulletEnabled val="1"/>
        </dgm:presLayoutVars>
      </dgm:prSet>
      <dgm:spPr/>
    </dgm:pt>
    <dgm:pt modelId="{8B09BEBF-E504-4F07-AA2B-99E5C791A738}" type="pres">
      <dgm:prSet presAssocID="{0228AD6A-51CC-4056-B81C-C5D92C6A58BE}" presName="desTx" presStyleLbl="alignAccFollowNode1" presStyleIdx="0" presStyleCnt="2">
        <dgm:presLayoutVars>
          <dgm:bulletEnabled val="1"/>
        </dgm:presLayoutVars>
      </dgm:prSet>
      <dgm:spPr/>
    </dgm:pt>
    <dgm:pt modelId="{5684B2D5-D28D-406E-AAEC-BC8D6CC45520}" type="pres">
      <dgm:prSet presAssocID="{7E40404D-876A-4B07-8109-E3C5AC24983F}" presName="space" presStyleCnt="0"/>
      <dgm:spPr/>
    </dgm:pt>
    <dgm:pt modelId="{03EC0F03-EEC3-40D2-8B36-CE5CD992C7E4}" type="pres">
      <dgm:prSet presAssocID="{C861743B-90CD-4448-A662-BCF20A331DCF}" presName="composite" presStyleCnt="0"/>
      <dgm:spPr/>
    </dgm:pt>
    <dgm:pt modelId="{0F4C098B-2C92-42A9-B4B0-A2436A00A751}" type="pres">
      <dgm:prSet presAssocID="{C861743B-90CD-4448-A662-BCF20A331DCF}" presName="parTx" presStyleLbl="alignNode1" presStyleIdx="1" presStyleCnt="2">
        <dgm:presLayoutVars>
          <dgm:chMax val="0"/>
          <dgm:chPref val="0"/>
          <dgm:bulletEnabled val="1"/>
        </dgm:presLayoutVars>
      </dgm:prSet>
      <dgm:spPr/>
    </dgm:pt>
    <dgm:pt modelId="{F16B192B-5839-465D-B093-FD646F2EAF84}" type="pres">
      <dgm:prSet presAssocID="{C861743B-90CD-4448-A662-BCF20A331DCF}" presName="desTx" presStyleLbl="alignAccFollowNode1" presStyleIdx="1" presStyleCnt="2">
        <dgm:presLayoutVars>
          <dgm:bulletEnabled val="1"/>
        </dgm:presLayoutVars>
      </dgm:prSet>
      <dgm:spPr/>
    </dgm:pt>
  </dgm:ptLst>
  <dgm:cxnLst>
    <dgm:cxn modelId="{B394C109-7D54-48F7-B3D6-7B4D906B02E9}" srcId="{0228AD6A-51CC-4056-B81C-C5D92C6A58BE}" destId="{7162D52E-DF25-4B8D-A806-7E58DFC0A118}" srcOrd="0" destOrd="0" parTransId="{FCDD0493-680F-43B2-8EF8-F53CA77B2051}" sibTransId="{3355EE19-95BB-4718-B7DC-2A137EB0107E}"/>
    <dgm:cxn modelId="{1E01341D-0123-43A5-AFD3-48DA68594655}" srcId="{C861743B-90CD-4448-A662-BCF20A331DCF}" destId="{BDF39AE4-BBBA-4C81-A456-21F71F49B26C}" srcOrd="2" destOrd="0" parTransId="{B1B16A73-F2A7-4A4B-A888-8DBFEE4B9AD6}" sibTransId="{BB574918-E84A-4A35-B8B9-5D798B95847E}"/>
    <dgm:cxn modelId="{8CA3E823-D178-46C0-B42B-BEFE54854970}" srcId="{C861743B-90CD-4448-A662-BCF20A331DCF}" destId="{7EDA3B26-372B-4519-9398-5A46997A7F09}" srcOrd="1" destOrd="0" parTransId="{4E273A54-5C2B-4672-8A6B-335A5ACAC1F3}" sibTransId="{5B7CC1CE-D4A3-45E8-BF36-D0354EC05AC8}"/>
    <dgm:cxn modelId="{B9DA7635-72F0-4C4C-AD91-8B0441C0F7A5}" type="presOf" srcId="{80719363-96A2-483E-B785-02FD3D838724}" destId="{F16B192B-5839-465D-B093-FD646F2EAF84}" srcOrd="0" destOrd="0" presId="urn:microsoft.com/office/officeart/2005/8/layout/hList1"/>
    <dgm:cxn modelId="{BF15CF5D-CC84-42F5-9C27-27976173EB04}" type="presOf" srcId="{7162D52E-DF25-4B8D-A806-7E58DFC0A118}" destId="{8B09BEBF-E504-4F07-AA2B-99E5C791A738}" srcOrd="0" destOrd="0" presId="urn:microsoft.com/office/officeart/2005/8/layout/hList1"/>
    <dgm:cxn modelId="{326E1560-31FD-4C6D-8171-DA8D8833F4AA}" type="presOf" srcId="{6FF15700-5017-4D58-9DEE-8E2D0F7C3F14}" destId="{5EA4DD7C-6656-4FBE-B320-1576336B59E7}" srcOrd="0" destOrd="0" presId="urn:microsoft.com/office/officeart/2005/8/layout/hList1"/>
    <dgm:cxn modelId="{F95BF465-B241-44EC-A568-BB1E6779E342}" srcId="{0228AD6A-51CC-4056-B81C-C5D92C6A58BE}" destId="{6A50C171-D295-4E59-AEEC-1C110283010C}" srcOrd="1" destOrd="0" parTransId="{F3F2F21A-6645-4249-AC8F-AE0ACD98980B}" sibTransId="{8C6B831C-6D39-43FC-B59F-23666E3DE3BC}"/>
    <dgm:cxn modelId="{31987171-4DEC-42A1-958C-51A46FB90C76}" type="presOf" srcId="{7EDA3B26-372B-4519-9398-5A46997A7F09}" destId="{F16B192B-5839-465D-B093-FD646F2EAF84}" srcOrd="0" destOrd="1" presId="urn:microsoft.com/office/officeart/2005/8/layout/hList1"/>
    <dgm:cxn modelId="{47834A90-97CD-4768-9178-42478BB89F77}" srcId="{6FF15700-5017-4D58-9DEE-8E2D0F7C3F14}" destId="{C861743B-90CD-4448-A662-BCF20A331DCF}" srcOrd="1" destOrd="0" parTransId="{058773A0-3473-41DC-A4CE-D4FAECD4A60E}" sibTransId="{BE7197A0-8032-49A8-8BF4-A3CF89C17F1D}"/>
    <dgm:cxn modelId="{99032BB5-C7DE-42C2-9A19-EC1F73C58B83}" srcId="{C861743B-90CD-4448-A662-BCF20A331DCF}" destId="{80719363-96A2-483E-B785-02FD3D838724}" srcOrd="0" destOrd="0" parTransId="{CAB863C2-221E-4C41-88D2-FB81EEFF8985}" sibTransId="{C5FF9F21-A915-4D79-A7CE-BEE3D373192A}"/>
    <dgm:cxn modelId="{2CAF65CB-2F52-4877-9AC1-F8042CCD5C43}" type="presOf" srcId="{6A50C171-D295-4E59-AEEC-1C110283010C}" destId="{8B09BEBF-E504-4F07-AA2B-99E5C791A738}" srcOrd="0" destOrd="1" presId="urn:microsoft.com/office/officeart/2005/8/layout/hList1"/>
    <dgm:cxn modelId="{02F5EFD0-7348-44B1-A092-C420B8D4C249}" type="presOf" srcId="{BDF39AE4-BBBA-4C81-A456-21F71F49B26C}" destId="{F16B192B-5839-465D-B093-FD646F2EAF84}" srcOrd="0" destOrd="2" presId="urn:microsoft.com/office/officeart/2005/8/layout/hList1"/>
    <dgm:cxn modelId="{9FC6C3D1-4CC3-4981-898F-BE94102B6F82}" srcId="{6FF15700-5017-4D58-9DEE-8E2D0F7C3F14}" destId="{0228AD6A-51CC-4056-B81C-C5D92C6A58BE}" srcOrd="0" destOrd="0" parTransId="{87FD5BAC-E522-480A-82D0-7C833F97EBFE}" sibTransId="{7E40404D-876A-4B07-8109-E3C5AC24983F}"/>
    <dgm:cxn modelId="{89F698E0-4C1A-4CA0-AEC7-9FB748B8C79F}" type="presOf" srcId="{C861743B-90CD-4448-A662-BCF20A331DCF}" destId="{0F4C098B-2C92-42A9-B4B0-A2436A00A751}" srcOrd="0" destOrd="0" presId="urn:microsoft.com/office/officeart/2005/8/layout/hList1"/>
    <dgm:cxn modelId="{B1DD53F2-2029-401D-B9F1-A26A5B1E6C41}" type="presOf" srcId="{0228AD6A-51CC-4056-B81C-C5D92C6A58BE}" destId="{8A01B260-6658-400B-8FF5-278593406ED5}" srcOrd="0" destOrd="0" presId="urn:microsoft.com/office/officeart/2005/8/layout/hList1"/>
    <dgm:cxn modelId="{B73C502D-7FE2-4A81-92D9-A3A7925D20E9}" type="presParOf" srcId="{5EA4DD7C-6656-4FBE-B320-1576336B59E7}" destId="{8417B253-0EA9-4F5A-8442-DED77D1D615E}" srcOrd="0" destOrd="0" presId="urn:microsoft.com/office/officeart/2005/8/layout/hList1"/>
    <dgm:cxn modelId="{026D41C1-13BE-435B-A269-643202337C42}" type="presParOf" srcId="{8417B253-0EA9-4F5A-8442-DED77D1D615E}" destId="{8A01B260-6658-400B-8FF5-278593406ED5}" srcOrd="0" destOrd="0" presId="urn:microsoft.com/office/officeart/2005/8/layout/hList1"/>
    <dgm:cxn modelId="{4D890707-04E2-4C10-AD85-C8B6BC2BEFEE}" type="presParOf" srcId="{8417B253-0EA9-4F5A-8442-DED77D1D615E}" destId="{8B09BEBF-E504-4F07-AA2B-99E5C791A738}" srcOrd="1" destOrd="0" presId="urn:microsoft.com/office/officeart/2005/8/layout/hList1"/>
    <dgm:cxn modelId="{4AB7A7D6-CCDF-4219-AEE5-B5CB83BE15EE}" type="presParOf" srcId="{5EA4DD7C-6656-4FBE-B320-1576336B59E7}" destId="{5684B2D5-D28D-406E-AAEC-BC8D6CC45520}" srcOrd="1" destOrd="0" presId="urn:microsoft.com/office/officeart/2005/8/layout/hList1"/>
    <dgm:cxn modelId="{BA98F372-C247-41DE-9289-2B39AB2D5277}" type="presParOf" srcId="{5EA4DD7C-6656-4FBE-B320-1576336B59E7}" destId="{03EC0F03-EEC3-40D2-8B36-CE5CD992C7E4}" srcOrd="2" destOrd="0" presId="urn:microsoft.com/office/officeart/2005/8/layout/hList1"/>
    <dgm:cxn modelId="{93F011C2-76AB-46D9-AB9F-A78A63CD0C32}" type="presParOf" srcId="{03EC0F03-EEC3-40D2-8B36-CE5CD992C7E4}" destId="{0F4C098B-2C92-42A9-B4B0-A2436A00A751}" srcOrd="0" destOrd="0" presId="urn:microsoft.com/office/officeart/2005/8/layout/hList1"/>
    <dgm:cxn modelId="{0C393743-7651-4F27-AC99-DA3D2D3921C6}" type="presParOf" srcId="{03EC0F03-EEC3-40D2-8B36-CE5CD992C7E4}" destId="{F16B192B-5839-465D-B093-FD646F2EAF8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B6365C-E78D-4F9B-9104-3AF1CF7C541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869C49A-F946-40EC-ABB4-203CBB4ADCA3}">
      <dgm:prSet/>
      <dgm:spPr/>
      <dgm:t>
        <a:bodyPr/>
        <a:lstStyle/>
        <a:p>
          <a:r>
            <a:rPr lang="en-GB"/>
            <a:t>Sports therapy is a constantly changing area </a:t>
          </a:r>
          <a:endParaRPr lang="en-US"/>
        </a:p>
      </dgm:t>
    </dgm:pt>
    <dgm:pt modelId="{369713BB-8AA1-4109-95B9-EC908230B11A}" type="parTrans" cxnId="{4C1A2186-8F5B-44FE-BDE3-25FF8DAAAA6B}">
      <dgm:prSet/>
      <dgm:spPr/>
      <dgm:t>
        <a:bodyPr/>
        <a:lstStyle/>
        <a:p>
          <a:endParaRPr lang="en-US"/>
        </a:p>
      </dgm:t>
    </dgm:pt>
    <dgm:pt modelId="{4F971D92-E21A-4653-8BB0-97B1FA86FCDD}" type="sibTrans" cxnId="{4C1A2186-8F5B-44FE-BDE3-25FF8DAAAA6B}">
      <dgm:prSet/>
      <dgm:spPr/>
      <dgm:t>
        <a:bodyPr/>
        <a:lstStyle/>
        <a:p>
          <a:endParaRPr lang="en-US"/>
        </a:p>
      </dgm:t>
    </dgm:pt>
    <dgm:pt modelId="{2F242D60-57A5-43C3-A964-7272E80AA719}">
      <dgm:prSet/>
      <dgm:spPr/>
      <dgm:t>
        <a:bodyPr/>
        <a:lstStyle/>
        <a:p>
          <a:r>
            <a:rPr lang="en-GB"/>
            <a:t>5 Typical injuries</a:t>
          </a:r>
          <a:endParaRPr lang="en-US"/>
        </a:p>
      </dgm:t>
    </dgm:pt>
    <dgm:pt modelId="{AE678470-0E7E-4F35-96B0-FA45EC3E4EA0}" type="parTrans" cxnId="{AE2BB98B-1D8C-44BD-80E2-105F045FF23A}">
      <dgm:prSet/>
      <dgm:spPr/>
      <dgm:t>
        <a:bodyPr/>
        <a:lstStyle/>
        <a:p>
          <a:endParaRPr lang="en-US"/>
        </a:p>
      </dgm:t>
    </dgm:pt>
    <dgm:pt modelId="{12E2E87F-6E37-417E-8BA8-86D5F1119CF4}" type="sibTrans" cxnId="{AE2BB98B-1D8C-44BD-80E2-105F045FF23A}">
      <dgm:prSet/>
      <dgm:spPr/>
      <dgm:t>
        <a:bodyPr/>
        <a:lstStyle/>
        <a:p>
          <a:endParaRPr lang="en-US"/>
        </a:p>
      </dgm:t>
    </dgm:pt>
    <dgm:pt modelId="{7D5D924B-DE2D-49D6-AADE-60DED9AC308A}">
      <dgm:prSet/>
      <dgm:spPr/>
      <dgm:t>
        <a:bodyPr/>
        <a:lstStyle/>
        <a:p>
          <a:r>
            <a:rPr lang="en-GB"/>
            <a:t>Governing body</a:t>
          </a:r>
          <a:endParaRPr lang="en-US"/>
        </a:p>
      </dgm:t>
    </dgm:pt>
    <dgm:pt modelId="{179797A4-1D31-4E97-A80E-83DECCEAC8F5}" type="parTrans" cxnId="{39A122EB-BD6B-4D62-9AE7-1B8633B698A5}">
      <dgm:prSet/>
      <dgm:spPr/>
      <dgm:t>
        <a:bodyPr/>
        <a:lstStyle/>
        <a:p>
          <a:endParaRPr lang="en-US"/>
        </a:p>
      </dgm:t>
    </dgm:pt>
    <dgm:pt modelId="{45D71C8F-621D-4561-A04E-453666CABB5E}" type="sibTrans" cxnId="{39A122EB-BD6B-4D62-9AE7-1B8633B698A5}">
      <dgm:prSet/>
      <dgm:spPr/>
      <dgm:t>
        <a:bodyPr/>
        <a:lstStyle/>
        <a:p>
          <a:endParaRPr lang="en-US"/>
        </a:p>
      </dgm:t>
    </dgm:pt>
    <dgm:pt modelId="{C263BB9E-F3A0-43B5-8591-3737BA141985}">
      <dgm:prSet/>
      <dgm:spPr/>
      <dgm:t>
        <a:bodyPr/>
        <a:lstStyle/>
        <a:p>
          <a:r>
            <a:rPr lang="en-GB"/>
            <a:t>Degree Level</a:t>
          </a:r>
          <a:endParaRPr lang="en-US"/>
        </a:p>
      </dgm:t>
    </dgm:pt>
    <dgm:pt modelId="{ED9E12CD-2D54-4226-8A2A-8FABED9F0FAE}" type="parTrans" cxnId="{A3F763CE-DB0F-4711-8921-81C0758E3DEC}">
      <dgm:prSet/>
      <dgm:spPr/>
      <dgm:t>
        <a:bodyPr/>
        <a:lstStyle/>
        <a:p>
          <a:endParaRPr lang="en-US"/>
        </a:p>
      </dgm:t>
    </dgm:pt>
    <dgm:pt modelId="{7AA181FC-3E05-4F49-9E80-40C443364DCC}" type="sibTrans" cxnId="{A3F763CE-DB0F-4711-8921-81C0758E3DEC}">
      <dgm:prSet/>
      <dgm:spPr/>
      <dgm:t>
        <a:bodyPr/>
        <a:lstStyle/>
        <a:p>
          <a:endParaRPr lang="en-US"/>
        </a:p>
      </dgm:t>
    </dgm:pt>
    <dgm:pt modelId="{AEEE66C1-B3D7-4535-ADA4-16A6121D0EA2}">
      <dgm:prSet/>
      <dgm:spPr/>
      <dgm:t>
        <a:bodyPr/>
        <a:lstStyle/>
        <a:p>
          <a:r>
            <a:rPr lang="en-GB"/>
            <a:t>Injury preventions</a:t>
          </a:r>
          <a:endParaRPr lang="en-US"/>
        </a:p>
      </dgm:t>
    </dgm:pt>
    <dgm:pt modelId="{61EED2BF-DA18-4D61-8246-916EC3B8E9DA}" type="parTrans" cxnId="{23036DB1-3FA4-40F5-9A8B-B8B6F2EB78BB}">
      <dgm:prSet/>
      <dgm:spPr/>
      <dgm:t>
        <a:bodyPr/>
        <a:lstStyle/>
        <a:p>
          <a:endParaRPr lang="en-US"/>
        </a:p>
      </dgm:t>
    </dgm:pt>
    <dgm:pt modelId="{5994FC28-F502-4EE1-9C91-D599A561EB61}" type="sibTrans" cxnId="{23036DB1-3FA4-40F5-9A8B-B8B6F2EB78BB}">
      <dgm:prSet/>
      <dgm:spPr/>
      <dgm:t>
        <a:bodyPr/>
        <a:lstStyle/>
        <a:p>
          <a:endParaRPr lang="en-US"/>
        </a:p>
      </dgm:t>
    </dgm:pt>
    <dgm:pt modelId="{46AEB657-9914-4146-A50F-D05FC7BC6152}">
      <dgm:prSet/>
      <dgm:spPr/>
      <dgm:t>
        <a:bodyPr/>
        <a:lstStyle/>
        <a:p>
          <a:r>
            <a:rPr lang="en-GB"/>
            <a:t>Java was chosen</a:t>
          </a:r>
          <a:endParaRPr lang="en-US"/>
        </a:p>
      </dgm:t>
    </dgm:pt>
    <dgm:pt modelId="{92320BA5-016C-49A9-B1E2-D92DA0D82117}" type="parTrans" cxnId="{49796CC9-B832-4D71-ACD5-EA870AD7BE03}">
      <dgm:prSet/>
      <dgm:spPr/>
      <dgm:t>
        <a:bodyPr/>
        <a:lstStyle/>
        <a:p>
          <a:endParaRPr lang="en-US"/>
        </a:p>
      </dgm:t>
    </dgm:pt>
    <dgm:pt modelId="{6113BC9D-2952-4474-82C0-D55B66767A16}" type="sibTrans" cxnId="{49796CC9-B832-4D71-ACD5-EA870AD7BE03}">
      <dgm:prSet/>
      <dgm:spPr/>
      <dgm:t>
        <a:bodyPr/>
        <a:lstStyle/>
        <a:p>
          <a:endParaRPr lang="en-US"/>
        </a:p>
      </dgm:t>
    </dgm:pt>
    <dgm:pt modelId="{2FA711FB-D49A-44ED-83A5-A592CBF199CF}" type="pres">
      <dgm:prSet presAssocID="{03B6365C-E78D-4F9B-9104-3AF1CF7C5410}" presName="linear" presStyleCnt="0">
        <dgm:presLayoutVars>
          <dgm:animLvl val="lvl"/>
          <dgm:resizeHandles val="exact"/>
        </dgm:presLayoutVars>
      </dgm:prSet>
      <dgm:spPr/>
    </dgm:pt>
    <dgm:pt modelId="{38635617-1CA9-44BB-8A9C-18F5B5701B99}" type="pres">
      <dgm:prSet presAssocID="{A869C49A-F946-40EC-ABB4-203CBB4ADCA3}" presName="parentText" presStyleLbl="node1" presStyleIdx="0" presStyleCnt="6">
        <dgm:presLayoutVars>
          <dgm:chMax val="0"/>
          <dgm:bulletEnabled val="1"/>
        </dgm:presLayoutVars>
      </dgm:prSet>
      <dgm:spPr/>
    </dgm:pt>
    <dgm:pt modelId="{C3A3B186-B971-4446-A4DF-D87E656C8EF9}" type="pres">
      <dgm:prSet presAssocID="{4F971D92-E21A-4653-8BB0-97B1FA86FCDD}" presName="spacer" presStyleCnt="0"/>
      <dgm:spPr/>
    </dgm:pt>
    <dgm:pt modelId="{F42F9CA3-2C91-4439-B220-AD0871E4BBED}" type="pres">
      <dgm:prSet presAssocID="{2F242D60-57A5-43C3-A964-7272E80AA719}" presName="parentText" presStyleLbl="node1" presStyleIdx="1" presStyleCnt="6">
        <dgm:presLayoutVars>
          <dgm:chMax val="0"/>
          <dgm:bulletEnabled val="1"/>
        </dgm:presLayoutVars>
      </dgm:prSet>
      <dgm:spPr/>
    </dgm:pt>
    <dgm:pt modelId="{091FCE87-DF39-4B2A-A35A-CA51766F766F}" type="pres">
      <dgm:prSet presAssocID="{12E2E87F-6E37-417E-8BA8-86D5F1119CF4}" presName="spacer" presStyleCnt="0"/>
      <dgm:spPr/>
    </dgm:pt>
    <dgm:pt modelId="{4DC77717-DFA2-4B16-95D6-D23E67E3D1A1}" type="pres">
      <dgm:prSet presAssocID="{7D5D924B-DE2D-49D6-AADE-60DED9AC308A}" presName="parentText" presStyleLbl="node1" presStyleIdx="2" presStyleCnt="6">
        <dgm:presLayoutVars>
          <dgm:chMax val="0"/>
          <dgm:bulletEnabled val="1"/>
        </dgm:presLayoutVars>
      </dgm:prSet>
      <dgm:spPr/>
    </dgm:pt>
    <dgm:pt modelId="{E1A30BFB-4093-4CB2-A3F0-D34ACAEB0D89}" type="pres">
      <dgm:prSet presAssocID="{45D71C8F-621D-4561-A04E-453666CABB5E}" presName="spacer" presStyleCnt="0"/>
      <dgm:spPr/>
    </dgm:pt>
    <dgm:pt modelId="{E3A3FAB2-9BF8-4F1D-AF85-246CC466CFE7}" type="pres">
      <dgm:prSet presAssocID="{C263BB9E-F3A0-43B5-8591-3737BA141985}" presName="parentText" presStyleLbl="node1" presStyleIdx="3" presStyleCnt="6">
        <dgm:presLayoutVars>
          <dgm:chMax val="0"/>
          <dgm:bulletEnabled val="1"/>
        </dgm:presLayoutVars>
      </dgm:prSet>
      <dgm:spPr/>
    </dgm:pt>
    <dgm:pt modelId="{CCC7E2F0-016F-4F42-A76E-B4FD1E6C2824}" type="pres">
      <dgm:prSet presAssocID="{7AA181FC-3E05-4F49-9E80-40C443364DCC}" presName="spacer" presStyleCnt="0"/>
      <dgm:spPr/>
    </dgm:pt>
    <dgm:pt modelId="{8EC048D7-555F-4656-B33C-8B071D48084B}" type="pres">
      <dgm:prSet presAssocID="{AEEE66C1-B3D7-4535-ADA4-16A6121D0EA2}" presName="parentText" presStyleLbl="node1" presStyleIdx="4" presStyleCnt="6">
        <dgm:presLayoutVars>
          <dgm:chMax val="0"/>
          <dgm:bulletEnabled val="1"/>
        </dgm:presLayoutVars>
      </dgm:prSet>
      <dgm:spPr/>
    </dgm:pt>
    <dgm:pt modelId="{4D0384FA-9101-40E9-9A93-060AE2A19360}" type="pres">
      <dgm:prSet presAssocID="{5994FC28-F502-4EE1-9C91-D599A561EB61}" presName="spacer" presStyleCnt="0"/>
      <dgm:spPr/>
    </dgm:pt>
    <dgm:pt modelId="{3B50DB23-3131-4F23-94FC-156B61ABA3D0}" type="pres">
      <dgm:prSet presAssocID="{46AEB657-9914-4146-A50F-D05FC7BC6152}" presName="parentText" presStyleLbl="node1" presStyleIdx="5" presStyleCnt="6">
        <dgm:presLayoutVars>
          <dgm:chMax val="0"/>
          <dgm:bulletEnabled val="1"/>
        </dgm:presLayoutVars>
      </dgm:prSet>
      <dgm:spPr/>
    </dgm:pt>
  </dgm:ptLst>
  <dgm:cxnLst>
    <dgm:cxn modelId="{53F6D010-E58F-4AB6-9E49-65EA58CC1D93}" type="presOf" srcId="{03B6365C-E78D-4F9B-9104-3AF1CF7C5410}" destId="{2FA711FB-D49A-44ED-83A5-A592CBF199CF}" srcOrd="0" destOrd="0" presId="urn:microsoft.com/office/officeart/2005/8/layout/vList2"/>
    <dgm:cxn modelId="{3A98AD1F-21B6-466E-A7DC-79F0A229450F}" type="presOf" srcId="{AEEE66C1-B3D7-4535-ADA4-16A6121D0EA2}" destId="{8EC048D7-555F-4656-B33C-8B071D48084B}" srcOrd="0" destOrd="0" presId="urn:microsoft.com/office/officeart/2005/8/layout/vList2"/>
    <dgm:cxn modelId="{2D3AC63D-BC1A-45D4-9670-D78BB4D5A901}" type="presOf" srcId="{46AEB657-9914-4146-A50F-D05FC7BC6152}" destId="{3B50DB23-3131-4F23-94FC-156B61ABA3D0}" srcOrd="0" destOrd="0" presId="urn:microsoft.com/office/officeart/2005/8/layout/vList2"/>
    <dgm:cxn modelId="{DB63F183-BF6C-4B25-800E-1A46201ABCDC}" type="presOf" srcId="{C263BB9E-F3A0-43B5-8591-3737BA141985}" destId="{E3A3FAB2-9BF8-4F1D-AF85-246CC466CFE7}" srcOrd="0" destOrd="0" presId="urn:microsoft.com/office/officeart/2005/8/layout/vList2"/>
    <dgm:cxn modelId="{4C1A2186-8F5B-44FE-BDE3-25FF8DAAAA6B}" srcId="{03B6365C-E78D-4F9B-9104-3AF1CF7C5410}" destId="{A869C49A-F946-40EC-ABB4-203CBB4ADCA3}" srcOrd="0" destOrd="0" parTransId="{369713BB-8AA1-4109-95B9-EC908230B11A}" sibTransId="{4F971D92-E21A-4653-8BB0-97B1FA86FCDD}"/>
    <dgm:cxn modelId="{AE2BB98B-1D8C-44BD-80E2-105F045FF23A}" srcId="{03B6365C-E78D-4F9B-9104-3AF1CF7C5410}" destId="{2F242D60-57A5-43C3-A964-7272E80AA719}" srcOrd="1" destOrd="0" parTransId="{AE678470-0E7E-4F35-96B0-FA45EC3E4EA0}" sibTransId="{12E2E87F-6E37-417E-8BA8-86D5F1119CF4}"/>
    <dgm:cxn modelId="{23036DB1-3FA4-40F5-9A8B-B8B6F2EB78BB}" srcId="{03B6365C-E78D-4F9B-9104-3AF1CF7C5410}" destId="{AEEE66C1-B3D7-4535-ADA4-16A6121D0EA2}" srcOrd="4" destOrd="0" parTransId="{61EED2BF-DA18-4D61-8246-916EC3B8E9DA}" sibTransId="{5994FC28-F502-4EE1-9C91-D599A561EB61}"/>
    <dgm:cxn modelId="{99B764B5-96F7-4C99-BDEB-279A3300C3D8}" type="presOf" srcId="{A869C49A-F946-40EC-ABB4-203CBB4ADCA3}" destId="{38635617-1CA9-44BB-8A9C-18F5B5701B99}" srcOrd="0" destOrd="0" presId="urn:microsoft.com/office/officeart/2005/8/layout/vList2"/>
    <dgm:cxn modelId="{713245B6-DA65-461A-8AB9-BD77B64719C2}" type="presOf" srcId="{2F242D60-57A5-43C3-A964-7272E80AA719}" destId="{F42F9CA3-2C91-4439-B220-AD0871E4BBED}" srcOrd="0" destOrd="0" presId="urn:microsoft.com/office/officeart/2005/8/layout/vList2"/>
    <dgm:cxn modelId="{6F3592C0-1DC7-4222-B62F-879DF65107FE}" type="presOf" srcId="{7D5D924B-DE2D-49D6-AADE-60DED9AC308A}" destId="{4DC77717-DFA2-4B16-95D6-D23E67E3D1A1}" srcOrd="0" destOrd="0" presId="urn:microsoft.com/office/officeart/2005/8/layout/vList2"/>
    <dgm:cxn modelId="{49796CC9-B832-4D71-ACD5-EA870AD7BE03}" srcId="{03B6365C-E78D-4F9B-9104-3AF1CF7C5410}" destId="{46AEB657-9914-4146-A50F-D05FC7BC6152}" srcOrd="5" destOrd="0" parTransId="{92320BA5-016C-49A9-B1E2-D92DA0D82117}" sibTransId="{6113BC9D-2952-4474-82C0-D55B66767A16}"/>
    <dgm:cxn modelId="{A3F763CE-DB0F-4711-8921-81C0758E3DEC}" srcId="{03B6365C-E78D-4F9B-9104-3AF1CF7C5410}" destId="{C263BB9E-F3A0-43B5-8591-3737BA141985}" srcOrd="3" destOrd="0" parTransId="{ED9E12CD-2D54-4226-8A2A-8FABED9F0FAE}" sibTransId="{7AA181FC-3E05-4F49-9E80-40C443364DCC}"/>
    <dgm:cxn modelId="{39A122EB-BD6B-4D62-9AE7-1B8633B698A5}" srcId="{03B6365C-E78D-4F9B-9104-3AF1CF7C5410}" destId="{7D5D924B-DE2D-49D6-AADE-60DED9AC308A}" srcOrd="2" destOrd="0" parTransId="{179797A4-1D31-4E97-A80E-83DECCEAC8F5}" sibTransId="{45D71C8F-621D-4561-A04E-453666CABB5E}"/>
    <dgm:cxn modelId="{577392AA-61F2-4BC7-8F56-A0FB211C65B0}" type="presParOf" srcId="{2FA711FB-D49A-44ED-83A5-A592CBF199CF}" destId="{38635617-1CA9-44BB-8A9C-18F5B5701B99}" srcOrd="0" destOrd="0" presId="urn:microsoft.com/office/officeart/2005/8/layout/vList2"/>
    <dgm:cxn modelId="{E295EE76-DFCD-41BA-AB63-8458DE0763BE}" type="presParOf" srcId="{2FA711FB-D49A-44ED-83A5-A592CBF199CF}" destId="{C3A3B186-B971-4446-A4DF-D87E656C8EF9}" srcOrd="1" destOrd="0" presId="urn:microsoft.com/office/officeart/2005/8/layout/vList2"/>
    <dgm:cxn modelId="{0DE6C3FB-2254-4916-AEED-DA5A834C5A6D}" type="presParOf" srcId="{2FA711FB-D49A-44ED-83A5-A592CBF199CF}" destId="{F42F9CA3-2C91-4439-B220-AD0871E4BBED}" srcOrd="2" destOrd="0" presId="urn:microsoft.com/office/officeart/2005/8/layout/vList2"/>
    <dgm:cxn modelId="{1617F018-A931-426C-8A51-F1775C7A0A71}" type="presParOf" srcId="{2FA711FB-D49A-44ED-83A5-A592CBF199CF}" destId="{091FCE87-DF39-4B2A-A35A-CA51766F766F}" srcOrd="3" destOrd="0" presId="urn:microsoft.com/office/officeart/2005/8/layout/vList2"/>
    <dgm:cxn modelId="{08100A40-9B50-4E18-BE8F-B3D6AB8488C5}" type="presParOf" srcId="{2FA711FB-D49A-44ED-83A5-A592CBF199CF}" destId="{4DC77717-DFA2-4B16-95D6-D23E67E3D1A1}" srcOrd="4" destOrd="0" presId="urn:microsoft.com/office/officeart/2005/8/layout/vList2"/>
    <dgm:cxn modelId="{5B48CA52-BFA1-4772-A88F-C1C0D203BD5A}" type="presParOf" srcId="{2FA711FB-D49A-44ED-83A5-A592CBF199CF}" destId="{E1A30BFB-4093-4CB2-A3F0-D34ACAEB0D89}" srcOrd="5" destOrd="0" presId="urn:microsoft.com/office/officeart/2005/8/layout/vList2"/>
    <dgm:cxn modelId="{94DAF8AC-0CD6-4AB3-9E9B-B8317B802AA9}" type="presParOf" srcId="{2FA711FB-D49A-44ED-83A5-A592CBF199CF}" destId="{E3A3FAB2-9BF8-4F1D-AF85-246CC466CFE7}" srcOrd="6" destOrd="0" presId="urn:microsoft.com/office/officeart/2005/8/layout/vList2"/>
    <dgm:cxn modelId="{283DEBFC-3196-48A4-BA77-3B9D035D4FAC}" type="presParOf" srcId="{2FA711FB-D49A-44ED-83A5-A592CBF199CF}" destId="{CCC7E2F0-016F-4F42-A76E-B4FD1E6C2824}" srcOrd="7" destOrd="0" presId="urn:microsoft.com/office/officeart/2005/8/layout/vList2"/>
    <dgm:cxn modelId="{CA57CFD5-4842-4E75-B6A9-3321E055F3CF}" type="presParOf" srcId="{2FA711FB-D49A-44ED-83A5-A592CBF199CF}" destId="{8EC048D7-555F-4656-B33C-8B071D48084B}" srcOrd="8" destOrd="0" presId="urn:microsoft.com/office/officeart/2005/8/layout/vList2"/>
    <dgm:cxn modelId="{19BFFF29-C89E-4771-9874-2A453C7D6456}" type="presParOf" srcId="{2FA711FB-D49A-44ED-83A5-A592CBF199CF}" destId="{4D0384FA-9101-40E9-9A93-060AE2A19360}" srcOrd="9" destOrd="0" presId="urn:microsoft.com/office/officeart/2005/8/layout/vList2"/>
    <dgm:cxn modelId="{0A86BEA0-A746-4B58-8522-2DD0679539F1}" type="presParOf" srcId="{2FA711FB-D49A-44ED-83A5-A592CBF199CF}" destId="{3B50DB23-3131-4F23-94FC-156B61ABA3D0}"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D83A88-5EE7-472A-9890-1E5164E352F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CA93A0-20D2-4D27-AF4F-7499AFF6C368}">
      <dgm:prSet/>
      <dgm:spPr/>
      <dgm:t>
        <a:bodyPr/>
        <a:lstStyle/>
        <a:p>
          <a:r>
            <a:rPr lang="en-GB"/>
            <a:t>Generic</a:t>
          </a:r>
          <a:endParaRPr lang="en-US"/>
        </a:p>
      </dgm:t>
    </dgm:pt>
    <dgm:pt modelId="{695746EA-1526-4482-86B5-2D04CA40DA37}" type="parTrans" cxnId="{BB8EB086-27F2-4EFB-936F-E355D06549CD}">
      <dgm:prSet/>
      <dgm:spPr/>
      <dgm:t>
        <a:bodyPr/>
        <a:lstStyle/>
        <a:p>
          <a:endParaRPr lang="en-US"/>
        </a:p>
      </dgm:t>
    </dgm:pt>
    <dgm:pt modelId="{CAA50D56-DBEA-4FFB-9B73-E70CC103EC91}" type="sibTrans" cxnId="{BB8EB086-27F2-4EFB-936F-E355D06549CD}">
      <dgm:prSet/>
      <dgm:spPr/>
      <dgm:t>
        <a:bodyPr/>
        <a:lstStyle/>
        <a:p>
          <a:endParaRPr lang="en-US"/>
        </a:p>
      </dgm:t>
    </dgm:pt>
    <dgm:pt modelId="{C5F9BA43-9C15-49E9-AB34-6D3C5FE08495}">
      <dgm:prSet/>
      <dgm:spPr/>
      <dgm:t>
        <a:bodyPr/>
        <a:lstStyle/>
        <a:p>
          <a:r>
            <a:rPr lang="en-GB"/>
            <a:t>Pain therapy</a:t>
          </a:r>
          <a:endParaRPr lang="en-US"/>
        </a:p>
      </dgm:t>
    </dgm:pt>
    <dgm:pt modelId="{B77DDF8E-BC3B-405C-8D9B-F32CC74BD8A5}" type="parTrans" cxnId="{A488FCDA-B5A7-49BE-9492-DC48BD661426}">
      <dgm:prSet/>
      <dgm:spPr/>
      <dgm:t>
        <a:bodyPr/>
        <a:lstStyle/>
        <a:p>
          <a:endParaRPr lang="en-US"/>
        </a:p>
      </dgm:t>
    </dgm:pt>
    <dgm:pt modelId="{E65FB3F0-EC92-481D-BECB-3A63986E6D6A}" type="sibTrans" cxnId="{A488FCDA-B5A7-49BE-9492-DC48BD661426}">
      <dgm:prSet/>
      <dgm:spPr/>
      <dgm:t>
        <a:bodyPr/>
        <a:lstStyle/>
        <a:p>
          <a:endParaRPr lang="en-US"/>
        </a:p>
      </dgm:t>
    </dgm:pt>
    <dgm:pt modelId="{9DC53E24-7198-43D0-AEBE-78E0CA942D8E}">
      <dgm:prSet/>
      <dgm:spPr/>
      <dgm:t>
        <a:bodyPr/>
        <a:lstStyle/>
        <a:p>
          <a:r>
            <a:rPr lang="en-GB"/>
            <a:t>Skeleton UI design</a:t>
          </a:r>
          <a:endParaRPr lang="en-US"/>
        </a:p>
      </dgm:t>
    </dgm:pt>
    <dgm:pt modelId="{BBAC1C54-7E05-4609-B6E6-2F5267C1E464}" type="parTrans" cxnId="{47A04E31-7087-407E-8736-B9623F9D66F4}">
      <dgm:prSet/>
      <dgm:spPr/>
      <dgm:t>
        <a:bodyPr/>
        <a:lstStyle/>
        <a:p>
          <a:endParaRPr lang="en-US"/>
        </a:p>
      </dgm:t>
    </dgm:pt>
    <dgm:pt modelId="{75CC093B-7CED-4409-957B-19C7B1192809}" type="sibTrans" cxnId="{47A04E31-7087-407E-8736-B9623F9D66F4}">
      <dgm:prSet/>
      <dgm:spPr/>
      <dgm:t>
        <a:bodyPr/>
        <a:lstStyle/>
        <a:p>
          <a:endParaRPr lang="en-US"/>
        </a:p>
      </dgm:t>
    </dgm:pt>
    <dgm:pt modelId="{13951561-3FA5-47CA-BC1D-BC415D88B427}">
      <dgm:prSet/>
      <dgm:spPr/>
      <dgm:t>
        <a:bodyPr/>
        <a:lstStyle/>
        <a:p>
          <a:r>
            <a:rPr lang="en-GB"/>
            <a:t>Self diagnoses and links to booking</a:t>
          </a:r>
          <a:endParaRPr lang="en-US"/>
        </a:p>
      </dgm:t>
    </dgm:pt>
    <dgm:pt modelId="{4F513D38-FBD8-4E73-A5C8-5108F863AA49}" type="parTrans" cxnId="{F943DAB5-E24F-4381-8680-5094648CCFDC}">
      <dgm:prSet/>
      <dgm:spPr/>
      <dgm:t>
        <a:bodyPr/>
        <a:lstStyle/>
        <a:p>
          <a:endParaRPr lang="en-US"/>
        </a:p>
      </dgm:t>
    </dgm:pt>
    <dgm:pt modelId="{8CF81DC4-B522-4C4C-8AD2-40F7F224AE92}" type="sibTrans" cxnId="{F943DAB5-E24F-4381-8680-5094648CCFDC}">
      <dgm:prSet/>
      <dgm:spPr/>
      <dgm:t>
        <a:bodyPr/>
        <a:lstStyle/>
        <a:p>
          <a:endParaRPr lang="en-US"/>
        </a:p>
      </dgm:t>
    </dgm:pt>
    <dgm:pt modelId="{B383940D-A4AC-43A6-BC46-D528C7101E24}" type="pres">
      <dgm:prSet presAssocID="{E6D83A88-5EE7-472A-9890-1E5164E352FB}" presName="linear" presStyleCnt="0">
        <dgm:presLayoutVars>
          <dgm:animLvl val="lvl"/>
          <dgm:resizeHandles val="exact"/>
        </dgm:presLayoutVars>
      </dgm:prSet>
      <dgm:spPr/>
    </dgm:pt>
    <dgm:pt modelId="{5F78C725-19B4-44DE-AABC-65763E1AA317}" type="pres">
      <dgm:prSet presAssocID="{DECA93A0-20D2-4D27-AF4F-7499AFF6C368}" presName="parentText" presStyleLbl="node1" presStyleIdx="0" presStyleCnt="4">
        <dgm:presLayoutVars>
          <dgm:chMax val="0"/>
          <dgm:bulletEnabled val="1"/>
        </dgm:presLayoutVars>
      </dgm:prSet>
      <dgm:spPr/>
    </dgm:pt>
    <dgm:pt modelId="{7593B8AD-68FA-4401-88EE-E66245EA4E75}" type="pres">
      <dgm:prSet presAssocID="{CAA50D56-DBEA-4FFB-9B73-E70CC103EC91}" presName="spacer" presStyleCnt="0"/>
      <dgm:spPr/>
    </dgm:pt>
    <dgm:pt modelId="{2D166AC9-378B-4781-9DD1-BC36189AD1C4}" type="pres">
      <dgm:prSet presAssocID="{C5F9BA43-9C15-49E9-AB34-6D3C5FE08495}" presName="parentText" presStyleLbl="node1" presStyleIdx="1" presStyleCnt="4">
        <dgm:presLayoutVars>
          <dgm:chMax val="0"/>
          <dgm:bulletEnabled val="1"/>
        </dgm:presLayoutVars>
      </dgm:prSet>
      <dgm:spPr/>
    </dgm:pt>
    <dgm:pt modelId="{003D69B4-74B9-4B8E-91E4-EF321E68AE9B}" type="pres">
      <dgm:prSet presAssocID="{E65FB3F0-EC92-481D-BECB-3A63986E6D6A}" presName="spacer" presStyleCnt="0"/>
      <dgm:spPr/>
    </dgm:pt>
    <dgm:pt modelId="{2BB859F2-A546-4D9F-B492-0C829C14A0E5}" type="pres">
      <dgm:prSet presAssocID="{9DC53E24-7198-43D0-AEBE-78E0CA942D8E}" presName="parentText" presStyleLbl="node1" presStyleIdx="2" presStyleCnt="4">
        <dgm:presLayoutVars>
          <dgm:chMax val="0"/>
          <dgm:bulletEnabled val="1"/>
        </dgm:presLayoutVars>
      </dgm:prSet>
      <dgm:spPr/>
    </dgm:pt>
    <dgm:pt modelId="{918D3319-0978-4E62-984A-92097BC554AD}" type="pres">
      <dgm:prSet presAssocID="{75CC093B-7CED-4409-957B-19C7B1192809}" presName="spacer" presStyleCnt="0"/>
      <dgm:spPr/>
    </dgm:pt>
    <dgm:pt modelId="{512689FD-C661-4121-9996-925F2A73EA9C}" type="pres">
      <dgm:prSet presAssocID="{13951561-3FA5-47CA-BC1D-BC415D88B427}" presName="parentText" presStyleLbl="node1" presStyleIdx="3" presStyleCnt="4">
        <dgm:presLayoutVars>
          <dgm:chMax val="0"/>
          <dgm:bulletEnabled val="1"/>
        </dgm:presLayoutVars>
      </dgm:prSet>
      <dgm:spPr/>
    </dgm:pt>
  </dgm:ptLst>
  <dgm:cxnLst>
    <dgm:cxn modelId="{7D23F207-DD9F-430E-BF8F-E4116ED23164}" type="presOf" srcId="{E6D83A88-5EE7-472A-9890-1E5164E352FB}" destId="{B383940D-A4AC-43A6-BC46-D528C7101E24}" srcOrd="0" destOrd="0" presId="urn:microsoft.com/office/officeart/2005/8/layout/vList2"/>
    <dgm:cxn modelId="{ABF80C25-4342-449D-B33A-1646D0FBDF36}" type="presOf" srcId="{9DC53E24-7198-43D0-AEBE-78E0CA942D8E}" destId="{2BB859F2-A546-4D9F-B492-0C829C14A0E5}" srcOrd="0" destOrd="0" presId="urn:microsoft.com/office/officeart/2005/8/layout/vList2"/>
    <dgm:cxn modelId="{47A04E31-7087-407E-8736-B9623F9D66F4}" srcId="{E6D83A88-5EE7-472A-9890-1E5164E352FB}" destId="{9DC53E24-7198-43D0-AEBE-78E0CA942D8E}" srcOrd="2" destOrd="0" parTransId="{BBAC1C54-7E05-4609-B6E6-2F5267C1E464}" sibTransId="{75CC093B-7CED-4409-957B-19C7B1192809}"/>
    <dgm:cxn modelId="{19123C37-E2DF-4CED-90A0-088692273C44}" type="presOf" srcId="{C5F9BA43-9C15-49E9-AB34-6D3C5FE08495}" destId="{2D166AC9-378B-4781-9DD1-BC36189AD1C4}" srcOrd="0" destOrd="0" presId="urn:microsoft.com/office/officeart/2005/8/layout/vList2"/>
    <dgm:cxn modelId="{BB8EB086-27F2-4EFB-936F-E355D06549CD}" srcId="{E6D83A88-5EE7-472A-9890-1E5164E352FB}" destId="{DECA93A0-20D2-4D27-AF4F-7499AFF6C368}" srcOrd="0" destOrd="0" parTransId="{695746EA-1526-4482-86B5-2D04CA40DA37}" sibTransId="{CAA50D56-DBEA-4FFB-9B73-E70CC103EC91}"/>
    <dgm:cxn modelId="{BE546088-A1E0-4758-B554-91185E8E080A}" type="presOf" srcId="{13951561-3FA5-47CA-BC1D-BC415D88B427}" destId="{512689FD-C661-4121-9996-925F2A73EA9C}" srcOrd="0" destOrd="0" presId="urn:microsoft.com/office/officeart/2005/8/layout/vList2"/>
    <dgm:cxn modelId="{F943DAB5-E24F-4381-8680-5094648CCFDC}" srcId="{E6D83A88-5EE7-472A-9890-1E5164E352FB}" destId="{13951561-3FA5-47CA-BC1D-BC415D88B427}" srcOrd="3" destOrd="0" parTransId="{4F513D38-FBD8-4E73-A5C8-5108F863AA49}" sibTransId="{8CF81DC4-B522-4C4C-8AD2-40F7F224AE92}"/>
    <dgm:cxn modelId="{A488FCDA-B5A7-49BE-9492-DC48BD661426}" srcId="{E6D83A88-5EE7-472A-9890-1E5164E352FB}" destId="{C5F9BA43-9C15-49E9-AB34-6D3C5FE08495}" srcOrd="1" destOrd="0" parTransId="{B77DDF8E-BC3B-405C-8D9B-F32CC74BD8A5}" sibTransId="{E65FB3F0-EC92-481D-BECB-3A63986E6D6A}"/>
    <dgm:cxn modelId="{CAC03DF4-2AFF-4357-89A0-604AA2F5418F}" type="presOf" srcId="{DECA93A0-20D2-4D27-AF4F-7499AFF6C368}" destId="{5F78C725-19B4-44DE-AABC-65763E1AA317}" srcOrd="0" destOrd="0" presId="urn:microsoft.com/office/officeart/2005/8/layout/vList2"/>
    <dgm:cxn modelId="{FD121399-3785-48FF-A5E3-B4750F822682}" type="presParOf" srcId="{B383940D-A4AC-43A6-BC46-D528C7101E24}" destId="{5F78C725-19B4-44DE-AABC-65763E1AA317}" srcOrd="0" destOrd="0" presId="urn:microsoft.com/office/officeart/2005/8/layout/vList2"/>
    <dgm:cxn modelId="{7C62127B-C7BD-4734-A974-374BF5EE7937}" type="presParOf" srcId="{B383940D-A4AC-43A6-BC46-D528C7101E24}" destId="{7593B8AD-68FA-4401-88EE-E66245EA4E75}" srcOrd="1" destOrd="0" presId="urn:microsoft.com/office/officeart/2005/8/layout/vList2"/>
    <dgm:cxn modelId="{EE0CAE2E-03BA-4FC1-B5E8-9ED14E8FD472}" type="presParOf" srcId="{B383940D-A4AC-43A6-BC46-D528C7101E24}" destId="{2D166AC9-378B-4781-9DD1-BC36189AD1C4}" srcOrd="2" destOrd="0" presId="urn:microsoft.com/office/officeart/2005/8/layout/vList2"/>
    <dgm:cxn modelId="{1ECB6B4B-7E00-49FD-A9EC-324CDCE88384}" type="presParOf" srcId="{B383940D-A4AC-43A6-BC46-D528C7101E24}" destId="{003D69B4-74B9-4B8E-91E4-EF321E68AE9B}" srcOrd="3" destOrd="0" presId="urn:microsoft.com/office/officeart/2005/8/layout/vList2"/>
    <dgm:cxn modelId="{8A382DB1-7787-4865-A10D-C0179AA1DBFB}" type="presParOf" srcId="{B383940D-A4AC-43A6-BC46-D528C7101E24}" destId="{2BB859F2-A546-4D9F-B492-0C829C14A0E5}" srcOrd="4" destOrd="0" presId="urn:microsoft.com/office/officeart/2005/8/layout/vList2"/>
    <dgm:cxn modelId="{F3BF3BA4-C699-4C76-B1F5-9C70EC61B1EF}" type="presParOf" srcId="{B383940D-A4AC-43A6-BC46-D528C7101E24}" destId="{918D3319-0978-4E62-984A-92097BC554AD}" srcOrd="5" destOrd="0" presId="urn:microsoft.com/office/officeart/2005/8/layout/vList2"/>
    <dgm:cxn modelId="{D32B8BCB-62B3-46B2-BA4B-3ECB5D314F0C}" type="presParOf" srcId="{B383940D-A4AC-43A6-BC46-D528C7101E24}" destId="{512689FD-C661-4121-9996-925F2A73EA9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D4D594-8B8D-42FF-947C-D0861BF126A6}"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CA332262-30E2-4509-9EDA-A4AD0AF7CDFB}">
      <dgm:prSet/>
      <dgm:spPr/>
      <dgm:t>
        <a:bodyPr/>
        <a:lstStyle/>
        <a:p>
          <a:r>
            <a:rPr lang="en-GB"/>
            <a:t>100% of participants said they would continue the app.</a:t>
          </a:r>
          <a:endParaRPr lang="en-US"/>
        </a:p>
      </dgm:t>
    </dgm:pt>
    <dgm:pt modelId="{23EF41ED-3434-424D-BC0F-AECBE4B03D62}" type="parTrans" cxnId="{24688CE2-8343-4CD7-9352-72D79F200F0E}">
      <dgm:prSet/>
      <dgm:spPr/>
      <dgm:t>
        <a:bodyPr/>
        <a:lstStyle/>
        <a:p>
          <a:endParaRPr lang="en-US"/>
        </a:p>
      </dgm:t>
    </dgm:pt>
    <dgm:pt modelId="{B142827F-96AB-4858-A8A7-D253277E0F8F}" type="sibTrans" cxnId="{24688CE2-8343-4CD7-9352-72D79F200F0E}">
      <dgm:prSet/>
      <dgm:spPr/>
      <dgm:t>
        <a:bodyPr/>
        <a:lstStyle/>
        <a:p>
          <a:endParaRPr lang="en-US"/>
        </a:p>
      </dgm:t>
    </dgm:pt>
    <dgm:pt modelId="{FFCB3DEC-E2C9-4BF7-A845-7AE3B225CFC7}">
      <dgm:prSet/>
      <dgm:spPr/>
      <dgm:t>
        <a:bodyPr/>
        <a:lstStyle/>
        <a:p>
          <a:r>
            <a:rPr lang="en-GB"/>
            <a:t>“because it gives the therapist more time to treat clients”</a:t>
          </a:r>
          <a:endParaRPr lang="en-US"/>
        </a:p>
      </dgm:t>
    </dgm:pt>
    <dgm:pt modelId="{951BF589-D61D-41CA-81C4-1B938D1E1577}" type="parTrans" cxnId="{A7C44B5C-BE7D-4FC9-8279-D78453386F8E}">
      <dgm:prSet/>
      <dgm:spPr/>
      <dgm:t>
        <a:bodyPr/>
        <a:lstStyle/>
        <a:p>
          <a:endParaRPr lang="en-US"/>
        </a:p>
      </dgm:t>
    </dgm:pt>
    <dgm:pt modelId="{F5D8A458-E10D-4BB7-8925-C6231F752E8A}" type="sibTrans" cxnId="{A7C44B5C-BE7D-4FC9-8279-D78453386F8E}">
      <dgm:prSet/>
      <dgm:spPr/>
      <dgm:t>
        <a:bodyPr/>
        <a:lstStyle/>
        <a:p>
          <a:endParaRPr lang="en-US"/>
        </a:p>
      </dgm:t>
    </dgm:pt>
    <dgm:pt modelId="{17268E7C-D12D-4B17-9622-EBFDA60C6B72}">
      <dgm:prSet/>
      <dgm:spPr/>
      <dgm:t>
        <a:bodyPr/>
        <a:lstStyle/>
        <a:p>
          <a:r>
            <a:rPr lang="en-GB"/>
            <a:t>“The booking system is more accurate and is available 24/7”</a:t>
          </a:r>
          <a:endParaRPr lang="en-US"/>
        </a:p>
      </dgm:t>
    </dgm:pt>
    <dgm:pt modelId="{2953107B-C10A-49C0-B532-B2674A273EB6}" type="parTrans" cxnId="{8FD69549-1251-4D04-BC30-8B1763EADA76}">
      <dgm:prSet/>
      <dgm:spPr/>
      <dgm:t>
        <a:bodyPr/>
        <a:lstStyle/>
        <a:p>
          <a:endParaRPr lang="en-US"/>
        </a:p>
      </dgm:t>
    </dgm:pt>
    <dgm:pt modelId="{FB1A1B1B-AEAC-4A24-91A1-516B3847F93B}" type="sibTrans" cxnId="{8FD69549-1251-4D04-BC30-8B1763EADA76}">
      <dgm:prSet/>
      <dgm:spPr/>
      <dgm:t>
        <a:bodyPr/>
        <a:lstStyle/>
        <a:p>
          <a:endParaRPr lang="en-US"/>
        </a:p>
      </dgm:t>
    </dgm:pt>
    <dgm:pt modelId="{AE7F0E4B-CB0D-44B4-B2E2-35AECEEF638A}">
      <dgm:prSet/>
      <dgm:spPr/>
      <dgm:t>
        <a:bodyPr/>
        <a:lstStyle/>
        <a:p>
          <a:r>
            <a:rPr lang="en-GB"/>
            <a:t>100% of the participants said that it does support sports therapists</a:t>
          </a:r>
          <a:endParaRPr lang="en-US"/>
        </a:p>
      </dgm:t>
    </dgm:pt>
    <dgm:pt modelId="{3AC5CE3F-1E15-4EB0-A45E-D4BFD56DFD44}" type="parTrans" cxnId="{5FC3270A-715C-4BD8-BDD2-5DF25E173E1D}">
      <dgm:prSet/>
      <dgm:spPr/>
      <dgm:t>
        <a:bodyPr/>
        <a:lstStyle/>
        <a:p>
          <a:endParaRPr lang="en-US"/>
        </a:p>
      </dgm:t>
    </dgm:pt>
    <dgm:pt modelId="{5CF59883-13A4-4241-8EAC-B905E7010396}" type="sibTrans" cxnId="{5FC3270A-715C-4BD8-BDD2-5DF25E173E1D}">
      <dgm:prSet/>
      <dgm:spPr/>
      <dgm:t>
        <a:bodyPr/>
        <a:lstStyle/>
        <a:p>
          <a:endParaRPr lang="en-US"/>
        </a:p>
      </dgm:t>
    </dgm:pt>
    <dgm:pt modelId="{1CB476D8-31DF-40AA-9068-1062E1F298E2}">
      <dgm:prSet/>
      <dgm:spPr/>
      <dgm:t>
        <a:bodyPr/>
        <a:lstStyle/>
        <a:p>
          <a:r>
            <a:rPr lang="en-GB"/>
            <a:t>“Users can easily create and cancel bookings more efficiently without contacting the therapists directly”</a:t>
          </a:r>
          <a:endParaRPr lang="en-US"/>
        </a:p>
      </dgm:t>
    </dgm:pt>
    <dgm:pt modelId="{3DF77C27-9C2A-491B-979F-CEB45FF4CC8B}" type="parTrans" cxnId="{3B4D60FA-CD8F-4352-8899-E166EB7C08A3}">
      <dgm:prSet/>
      <dgm:spPr/>
      <dgm:t>
        <a:bodyPr/>
        <a:lstStyle/>
        <a:p>
          <a:endParaRPr lang="en-US"/>
        </a:p>
      </dgm:t>
    </dgm:pt>
    <dgm:pt modelId="{C31F39C9-9460-4E3D-9E7A-1FF13506B9B9}" type="sibTrans" cxnId="{3B4D60FA-CD8F-4352-8899-E166EB7C08A3}">
      <dgm:prSet/>
      <dgm:spPr/>
      <dgm:t>
        <a:bodyPr/>
        <a:lstStyle/>
        <a:p>
          <a:endParaRPr lang="en-US"/>
        </a:p>
      </dgm:t>
    </dgm:pt>
    <dgm:pt modelId="{707DDCBF-48E8-4EAB-B7B1-1A45E71CF8ED}">
      <dgm:prSet/>
      <dgm:spPr/>
      <dgm:t>
        <a:bodyPr/>
        <a:lstStyle/>
        <a:p>
          <a:r>
            <a:rPr lang="en-GB"/>
            <a:t>100% of the participants said yes</a:t>
          </a:r>
          <a:endParaRPr lang="en-US"/>
        </a:p>
      </dgm:t>
    </dgm:pt>
    <dgm:pt modelId="{7D53713D-C0C2-4EC7-A033-BD2C8CD297E7}" type="parTrans" cxnId="{6459BA55-1AAD-4E44-A7DA-3D1EA84BE58F}">
      <dgm:prSet/>
      <dgm:spPr/>
      <dgm:t>
        <a:bodyPr/>
        <a:lstStyle/>
        <a:p>
          <a:endParaRPr lang="en-US"/>
        </a:p>
      </dgm:t>
    </dgm:pt>
    <dgm:pt modelId="{2A80D9D7-0954-4A31-9F49-50B9B5509A3B}" type="sibTrans" cxnId="{6459BA55-1AAD-4E44-A7DA-3D1EA84BE58F}">
      <dgm:prSet/>
      <dgm:spPr/>
      <dgm:t>
        <a:bodyPr/>
        <a:lstStyle/>
        <a:p>
          <a:endParaRPr lang="en-US"/>
        </a:p>
      </dgm:t>
    </dgm:pt>
    <dgm:pt modelId="{C6951809-F512-4F1D-BF35-D3CFDF381861}">
      <dgm:prSet/>
      <dgm:spPr/>
      <dgm:t>
        <a:bodyPr/>
        <a:lstStyle/>
        <a:p>
          <a:r>
            <a:rPr lang="en-GB"/>
            <a:t>“easy to navigate with clear instructions for the treatments”</a:t>
          </a:r>
          <a:endParaRPr lang="en-US"/>
        </a:p>
      </dgm:t>
    </dgm:pt>
    <dgm:pt modelId="{7152CC81-5874-4602-ABE0-47E24E82C786}" type="parTrans" cxnId="{CF6A4E5C-C7FC-45E8-BD07-3DAFF88D553F}">
      <dgm:prSet/>
      <dgm:spPr/>
      <dgm:t>
        <a:bodyPr/>
        <a:lstStyle/>
        <a:p>
          <a:endParaRPr lang="en-US"/>
        </a:p>
      </dgm:t>
    </dgm:pt>
    <dgm:pt modelId="{099241F7-81C2-483D-92AE-DD6C933D7A6E}" type="sibTrans" cxnId="{CF6A4E5C-C7FC-45E8-BD07-3DAFF88D553F}">
      <dgm:prSet/>
      <dgm:spPr/>
      <dgm:t>
        <a:bodyPr/>
        <a:lstStyle/>
        <a:p>
          <a:endParaRPr lang="en-US"/>
        </a:p>
      </dgm:t>
    </dgm:pt>
    <dgm:pt modelId="{63A1A666-BE19-44B1-8DD8-6EED87182376}" type="pres">
      <dgm:prSet presAssocID="{2CD4D594-8B8D-42FF-947C-D0861BF126A6}" presName="diagram" presStyleCnt="0">
        <dgm:presLayoutVars>
          <dgm:dir/>
          <dgm:resizeHandles val="exact"/>
        </dgm:presLayoutVars>
      </dgm:prSet>
      <dgm:spPr/>
    </dgm:pt>
    <dgm:pt modelId="{06A17FE2-B5D7-43B4-BB3D-E0152339D21D}" type="pres">
      <dgm:prSet presAssocID="{CA332262-30E2-4509-9EDA-A4AD0AF7CDFB}" presName="node" presStyleLbl="node1" presStyleIdx="0" presStyleCnt="7">
        <dgm:presLayoutVars>
          <dgm:bulletEnabled val="1"/>
        </dgm:presLayoutVars>
      </dgm:prSet>
      <dgm:spPr/>
    </dgm:pt>
    <dgm:pt modelId="{9EC20F11-5839-4B26-95E4-7A2BD149787E}" type="pres">
      <dgm:prSet presAssocID="{B142827F-96AB-4858-A8A7-D253277E0F8F}" presName="sibTrans" presStyleCnt="0"/>
      <dgm:spPr/>
    </dgm:pt>
    <dgm:pt modelId="{820579DA-F392-4A26-92D6-4524C71AED7F}" type="pres">
      <dgm:prSet presAssocID="{FFCB3DEC-E2C9-4BF7-A845-7AE3B225CFC7}" presName="node" presStyleLbl="node1" presStyleIdx="1" presStyleCnt="7">
        <dgm:presLayoutVars>
          <dgm:bulletEnabled val="1"/>
        </dgm:presLayoutVars>
      </dgm:prSet>
      <dgm:spPr/>
    </dgm:pt>
    <dgm:pt modelId="{64E46233-7D20-4211-808D-8352C9A205C5}" type="pres">
      <dgm:prSet presAssocID="{F5D8A458-E10D-4BB7-8925-C6231F752E8A}" presName="sibTrans" presStyleCnt="0"/>
      <dgm:spPr/>
    </dgm:pt>
    <dgm:pt modelId="{A580E21E-D36A-48B5-AAA7-EE6C898292BF}" type="pres">
      <dgm:prSet presAssocID="{17268E7C-D12D-4B17-9622-EBFDA60C6B72}" presName="node" presStyleLbl="node1" presStyleIdx="2" presStyleCnt="7">
        <dgm:presLayoutVars>
          <dgm:bulletEnabled val="1"/>
        </dgm:presLayoutVars>
      </dgm:prSet>
      <dgm:spPr/>
    </dgm:pt>
    <dgm:pt modelId="{1799BF6A-ACEB-4218-AA84-D3C510E1E829}" type="pres">
      <dgm:prSet presAssocID="{FB1A1B1B-AEAC-4A24-91A1-516B3847F93B}" presName="sibTrans" presStyleCnt="0"/>
      <dgm:spPr/>
    </dgm:pt>
    <dgm:pt modelId="{717C062C-9D98-4C36-9317-F39478362C69}" type="pres">
      <dgm:prSet presAssocID="{AE7F0E4B-CB0D-44B4-B2E2-35AECEEF638A}" presName="node" presStyleLbl="node1" presStyleIdx="3" presStyleCnt="7">
        <dgm:presLayoutVars>
          <dgm:bulletEnabled val="1"/>
        </dgm:presLayoutVars>
      </dgm:prSet>
      <dgm:spPr/>
    </dgm:pt>
    <dgm:pt modelId="{8180EB6B-BDF9-48C4-9400-6AE03CE75C5B}" type="pres">
      <dgm:prSet presAssocID="{5CF59883-13A4-4241-8EAC-B905E7010396}" presName="sibTrans" presStyleCnt="0"/>
      <dgm:spPr/>
    </dgm:pt>
    <dgm:pt modelId="{55E617B6-EF7B-4BB1-AD9F-12F839402664}" type="pres">
      <dgm:prSet presAssocID="{1CB476D8-31DF-40AA-9068-1062E1F298E2}" presName="node" presStyleLbl="node1" presStyleIdx="4" presStyleCnt="7">
        <dgm:presLayoutVars>
          <dgm:bulletEnabled val="1"/>
        </dgm:presLayoutVars>
      </dgm:prSet>
      <dgm:spPr/>
    </dgm:pt>
    <dgm:pt modelId="{4F0C0565-4071-440F-9C4D-5908E9697C91}" type="pres">
      <dgm:prSet presAssocID="{C31F39C9-9460-4E3D-9E7A-1FF13506B9B9}" presName="sibTrans" presStyleCnt="0"/>
      <dgm:spPr/>
    </dgm:pt>
    <dgm:pt modelId="{9E213145-05EE-4203-8E13-25EA9D269A06}" type="pres">
      <dgm:prSet presAssocID="{707DDCBF-48E8-4EAB-B7B1-1A45E71CF8ED}" presName="node" presStyleLbl="node1" presStyleIdx="5" presStyleCnt="7">
        <dgm:presLayoutVars>
          <dgm:bulletEnabled val="1"/>
        </dgm:presLayoutVars>
      </dgm:prSet>
      <dgm:spPr/>
    </dgm:pt>
    <dgm:pt modelId="{5B3EA853-84A5-4EE9-BEFB-B3784A6C9984}" type="pres">
      <dgm:prSet presAssocID="{2A80D9D7-0954-4A31-9F49-50B9B5509A3B}" presName="sibTrans" presStyleCnt="0"/>
      <dgm:spPr/>
    </dgm:pt>
    <dgm:pt modelId="{5875D111-1086-4A37-B380-18B47107FC8D}" type="pres">
      <dgm:prSet presAssocID="{C6951809-F512-4F1D-BF35-D3CFDF381861}" presName="node" presStyleLbl="node1" presStyleIdx="6" presStyleCnt="7">
        <dgm:presLayoutVars>
          <dgm:bulletEnabled val="1"/>
        </dgm:presLayoutVars>
      </dgm:prSet>
      <dgm:spPr/>
    </dgm:pt>
  </dgm:ptLst>
  <dgm:cxnLst>
    <dgm:cxn modelId="{A45F4702-7222-4E53-832D-2DB4AC303A92}" type="presOf" srcId="{2CD4D594-8B8D-42FF-947C-D0861BF126A6}" destId="{63A1A666-BE19-44B1-8DD8-6EED87182376}" srcOrd="0" destOrd="0" presId="urn:microsoft.com/office/officeart/2005/8/layout/default"/>
    <dgm:cxn modelId="{5FC3270A-715C-4BD8-BDD2-5DF25E173E1D}" srcId="{2CD4D594-8B8D-42FF-947C-D0861BF126A6}" destId="{AE7F0E4B-CB0D-44B4-B2E2-35AECEEF638A}" srcOrd="3" destOrd="0" parTransId="{3AC5CE3F-1E15-4EB0-A45E-D4BFD56DFD44}" sibTransId="{5CF59883-13A4-4241-8EAC-B905E7010396}"/>
    <dgm:cxn modelId="{B4E39E1C-D321-4859-AF4B-98AC1EE2ED2F}" type="presOf" srcId="{AE7F0E4B-CB0D-44B4-B2E2-35AECEEF638A}" destId="{717C062C-9D98-4C36-9317-F39478362C69}" srcOrd="0" destOrd="0" presId="urn:microsoft.com/office/officeart/2005/8/layout/default"/>
    <dgm:cxn modelId="{A7C44B5C-BE7D-4FC9-8279-D78453386F8E}" srcId="{2CD4D594-8B8D-42FF-947C-D0861BF126A6}" destId="{FFCB3DEC-E2C9-4BF7-A845-7AE3B225CFC7}" srcOrd="1" destOrd="0" parTransId="{951BF589-D61D-41CA-81C4-1B938D1E1577}" sibTransId="{F5D8A458-E10D-4BB7-8925-C6231F752E8A}"/>
    <dgm:cxn modelId="{CF6A4E5C-C7FC-45E8-BD07-3DAFF88D553F}" srcId="{2CD4D594-8B8D-42FF-947C-D0861BF126A6}" destId="{C6951809-F512-4F1D-BF35-D3CFDF381861}" srcOrd="6" destOrd="0" parTransId="{7152CC81-5874-4602-ABE0-47E24E82C786}" sibTransId="{099241F7-81C2-483D-92AE-DD6C933D7A6E}"/>
    <dgm:cxn modelId="{8FD69549-1251-4D04-BC30-8B1763EADA76}" srcId="{2CD4D594-8B8D-42FF-947C-D0861BF126A6}" destId="{17268E7C-D12D-4B17-9622-EBFDA60C6B72}" srcOrd="2" destOrd="0" parTransId="{2953107B-C10A-49C0-B532-B2674A273EB6}" sibTransId="{FB1A1B1B-AEAC-4A24-91A1-516B3847F93B}"/>
    <dgm:cxn modelId="{AF6C866E-56A9-4E1F-8095-650A5DDE607A}" type="presOf" srcId="{FFCB3DEC-E2C9-4BF7-A845-7AE3B225CFC7}" destId="{820579DA-F392-4A26-92D6-4524C71AED7F}" srcOrd="0" destOrd="0" presId="urn:microsoft.com/office/officeart/2005/8/layout/default"/>
    <dgm:cxn modelId="{D46C3270-4EAF-4BEA-891D-1881A6DF4EB6}" type="presOf" srcId="{707DDCBF-48E8-4EAB-B7B1-1A45E71CF8ED}" destId="{9E213145-05EE-4203-8E13-25EA9D269A06}" srcOrd="0" destOrd="0" presId="urn:microsoft.com/office/officeart/2005/8/layout/default"/>
    <dgm:cxn modelId="{59543253-A731-4DD8-B08E-7BC638AB57B7}" type="presOf" srcId="{17268E7C-D12D-4B17-9622-EBFDA60C6B72}" destId="{A580E21E-D36A-48B5-AAA7-EE6C898292BF}" srcOrd="0" destOrd="0" presId="urn:microsoft.com/office/officeart/2005/8/layout/default"/>
    <dgm:cxn modelId="{6459BA55-1AAD-4E44-A7DA-3D1EA84BE58F}" srcId="{2CD4D594-8B8D-42FF-947C-D0861BF126A6}" destId="{707DDCBF-48E8-4EAB-B7B1-1A45E71CF8ED}" srcOrd="5" destOrd="0" parTransId="{7D53713D-C0C2-4EC7-A033-BD2C8CD297E7}" sibTransId="{2A80D9D7-0954-4A31-9F49-50B9B5509A3B}"/>
    <dgm:cxn modelId="{F51CE788-70BC-4DDF-AB43-D9A991D9B417}" type="presOf" srcId="{1CB476D8-31DF-40AA-9068-1062E1F298E2}" destId="{55E617B6-EF7B-4BB1-AD9F-12F839402664}" srcOrd="0" destOrd="0" presId="urn:microsoft.com/office/officeart/2005/8/layout/default"/>
    <dgm:cxn modelId="{C6710BAD-B532-40FF-B844-9A2119B14920}" type="presOf" srcId="{CA332262-30E2-4509-9EDA-A4AD0AF7CDFB}" destId="{06A17FE2-B5D7-43B4-BB3D-E0152339D21D}" srcOrd="0" destOrd="0" presId="urn:microsoft.com/office/officeart/2005/8/layout/default"/>
    <dgm:cxn modelId="{FDBCC4BA-7845-4A6D-A35A-7B50A4345B83}" type="presOf" srcId="{C6951809-F512-4F1D-BF35-D3CFDF381861}" destId="{5875D111-1086-4A37-B380-18B47107FC8D}" srcOrd="0" destOrd="0" presId="urn:microsoft.com/office/officeart/2005/8/layout/default"/>
    <dgm:cxn modelId="{24688CE2-8343-4CD7-9352-72D79F200F0E}" srcId="{2CD4D594-8B8D-42FF-947C-D0861BF126A6}" destId="{CA332262-30E2-4509-9EDA-A4AD0AF7CDFB}" srcOrd="0" destOrd="0" parTransId="{23EF41ED-3434-424D-BC0F-AECBE4B03D62}" sibTransId="{B142827F-96AB-4858-A8A7-D253277E0F8F}"/>
    <dgm:cxn modelId="{3B4D60FA-CD8F-4352-8899-E166EB7C08A3}" srcId="{2CD4D594-8B8D-42FF-947C-D0861BF126A6}" destId="{1CB476D8-31DF-40AA-9068-1062E1F298E2}" srcOrd="4" destOrd="0" parTransId="{3DF77C27-9C2A-491B-979F-CEB45FF4CC8B}" sibTransId="{C31F39C9-9460-4E3D-9E7A-1FF13506B9B9}"/>
    <dgm:cxn modelId="{648D4FF5-A857-4031-B694-FC228B6E7C42}" type="presParOf" srcId="{63A1A666-BE19-44B1-8DD8-6EED87182376}" destId="{06A17FE2-B5D7-43B4-BB3D-E0152339D21D}" srcOrd="0" destOrd="0" presId="urn:microsoft.com/office/officeart/2005/8/layout/default"/>
    <dgm:cxn modelId="{97E9081D-6622-4BB0-861E-F25C85F8B35F}" type="presParOf" srcId="{63A1A666-BE19-44B1-8DD8-6EED87182376}" destId="{9EC20F11-5839-4B26-95E4-7A2BD149787E}" srcOrd="1" destOrd="0" presId="urn:microsoft.com/office/officeart/2005/8/layout/default"/>
    <dgm:cxn modelId="{67820CEB-939A-43D7-9078-F247A8BC56B6}" type="presParOf" srcId="{63A1A666-BE19-44B1-8DD8-6EED87182376}" destId="{820579DA-F392-4A26-92D6-4524C71AED7F}" srcOrd="2" destOrd="0" presId="urn:microsoft.com/office/officeart/2005/8/layout/default"/>
    <dgm:cxn modelId="{491EDE9D-DA82-4FF0-8D15-8DA616897E07}" type="presParOf" srcId="{63A1A666-BE19-44B1-8DD8-6EED87182376}" destId="{64E46233-7D20-4211-808D-8352C9A205C5}" srcOrd="3" destOrd="0" presId="urn:microsoft.com/office/officeart/2005/8/layout/default"/>
    <dgm:cxn modelId="{165AE9E4-A1CD-45C6-92D0-A40B1E5AEBEB}" type="presParOf" srcId="{63A1A666-BE19-44B1-8DD8-6EED87182376}" destId="{A580E21E-D36A-48B5-AAA7-EE6C898292BF}" srcOrd="4" destOrd="0" presId="urn:microsoft.com/office/officeart/2005/8/layout/default"/>
    <dgm:cxn modelId="{0FD64AE4-A301-41F2-9CB8-49F3B5979E1A}" type="presParOf" srcId="{63A1A666-BE19-44B1-8DD8-6EED87182376}" destId="{1799BF6A-ACEB-4218-AA84-D3C510E1E829}" srcOrd="5" destOrd="0" presId="urn:microsoft.com/office/officeart/2005/8/layout/default"/>
    <dgm:cxn modelId="{E3C8051A-B2A8-4F46-B06A-E9EDA853722D}" type="presParOf" srcId="{63A1A666-BE19-44B1-8DD8-6EED87182376}" destId="{717C062C-9D98-4C36-9317-F39478362C69}" srcOrd="6" destOrd="0" presId="urn:microsoft.com/office/officeart/2005/8/layout/default"/>
    <dgm:cxn modelId="{64FD4FFF-B2BF-4D7B-AE2C-0FCDC6469DCE}" type="presParOf" srcId="{63A1A666-BE19-44B1-8DD8-6EED87182376}" destId="{8180EB6B-BDF9-48C4-9400-6AE03CE75C5B}" srcOrd="7" destOrd="0" presId="urn:microsoft.com/office/officeart/2005/8/layout/default"/>
    <dgm:cxn modelId="{220E9DC4-87DE-4B05-9EFC-7B14B9B94188}" type="presParOf" srcId="{63A1A666-BE19-44B1-8DD8-6EED87182376}" destId="{55E617B6-EF7B-4BB1-AD9F-12F839402664}" srcOrd="8" destOrd="0" presId="urn:microsoft.com/office/officeart/2005/8/layout/default"/>
    <dgm:cxn modelId="{CD9A73C0-B051-49C2-A3E0-9E9773495302}" type="presParOf" srcId="{63A1A666-BE19-44B1-8DD8-6EED87182376}" destId="{4F0C0565-4071-440F-9C4D-5908E9697C91}" srcOrd="9" destOrd="0" presId="urn:microsoft.com/office/officeart/2005/8/layout/default"/>
    <dgm:cxn modelId="{5049A64D-8B1C-4DB9-AEFE-498127E9FC9D}" type="presParOf" srcId="{63A1A666-BE19-44B1-8DD8-6EED87182376}" destId="{9E213145-05EE-4203-8E13-25EA9D269A06}" srcOrd="10" destOrd="0" presId="urn:microsoft.com/office/officeart/2005/8/layout/default"/>
    <dgm:cxn modelId="{19139282-30EB-4169-B2F2-1BF852EF75B7}" type="presParOf" srcId="{63A1A666-BE19-44B1-8DD8-6EED87182376}" destId="{5B3EA853-84A5-4EE9-BEFB-B3784A6C9984}" srcOrd="11" destOrd="0" presId="urn:microsoft.com/office/officeart/2005/8/layout/default"/>
    <dgm:cxn modelId="{F8718B5F-526A-4C6D-B377-910964F2EDC3}" type="presParOf" srcId="{63A1A666-BE19-44B1-8DD8-6EED87182376}" destId="{5875D111-1086-4A37-B380-18B47107FC8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C63582-D096-4A1E-8125-924E0670EBD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04A713D-ACAF-493F-AFF6-3296F3114661}">
      <dgm:prSet/>
      <dgm:spPr/>
      <dgm:t>
        <a:bodyPr/>
        <a:lstStyle/>
        <a:p>
          <a:pPr>
            <a:defRPr cap="all"/>
          </a:pPr>
          <a:r>
            <a:rPr lang="en-GB"/>
            <a:t>Objectives met the aim</a:t>
          </a:r>
          <a:endParaRPr lang="en-US"/>
        </a:p>
      </dgm:t>
    </dgm:pt>
    <dgm:pt modelId="{5BD10BED-FFE0-4E70-8B9A-06B36FD1C0C6}" type="parTrans" cxnId="{BA62431E-B5BB-4F36-B77E-C61D92C19D1B}">
      <dgm:prSet/>
      <dgm:spPr/>
      <dgm:t>
        <a:bodyPr/>
        <a:lstStyle/>
        <a:p>
          <a:endParaRPr lang="en-US"/>
        </a:p>
      </dgm:t>
    </dgm:pt>
    <dgm:pt modelId="{6C0B8E8E-C680-4163-8946-1E3D936F56C9}" type="sibTrans" cxnId="{BA62431E-B5BB-4F36-B77E-C61D92C19D1B}">
      <dgm:prSet/>
      <dgm:spPr/>
      <dgm:t>
        <a:bodyPr/>
        <a:lstStyle/>
        <a:p>
          <a:endParaRPr lang="en-US"/>
        </a:p>
      </dgm:t>
    </dgm:pt>
    <dgm:pt modelId="{41581B29-02A0-4C1F-BD65-D324D1504530}">
      <dgm:prSet/>
      <dgm:spPr/>
      <dgm:t>
        <a:bodyPr/>
        <a:lstStyle/>
        <a:p>
          <a:pPr>
            <a:defRPr cap="all"/>
          </a:pPr>
          <a:r>
            <a:rPr lang="en-GB"/>
            <a:t>Need for a sports therapist app</a:t>
          </a:r>
          <a:endParaRPr lang="en-US"/>
        </a:p>
      </dgm:t>
    </dgm:pt>
    <dgm:pt modelId="{3A057E94-DBD7-4656-8EE7-73DD7A96F1F8}" type="parTrans" cxnId="{0F280B2F-4257-4813-AE1B-E24A89967905}">
      <dgm:prSet/>
      <dgm:spPr/>
      <dgm:t>
        <a:bodyPr/>
        <a:lstStyle/>
        <a:p>
          <a:endParaRPr lang="en-US"/>
        </a:p>
      </dgm:t>
    </dgm:pt>
    <dgm:pt modelId="{6F727465-97B1-45E9-B682-0966AE8C6B40}" type="sibTrans" cxnId="{0F280B2F-4257-4813-AE1B-E24A89967905}">
      <dgm:prSet/>
      <dgm:spPr/>
      <dgm:t>
        <a:bodyPr/>
        <a:lstStyle/>
        <a:p>
          <a:endParaRPr lang="en-US"/>
        </a:p>
      </dgm:t>
    </dgm:pt>
    <dgm:pt modelId="{22CAAB7D-EC49-4686-9868-FA904DCEFFE1}">
      <dgm:prSet/>
      <dgm:spPr/>
      <dgm:t>
        <a:bodyPr/>
        <a:lstStyle/>
        <a:p>
          <a:pPr>
            <a:defRPr cap="all"/>
          </a:pPr>
          <a:r>
            <a:rPr lang="en-GB"/>
            <a:t>Current apps are generic</a:t>
          </a:r>
          <a:endParaRPr lang="en-US"/>
        </a:p>
      </dgm:t>
    </dgm:pt>
    <dgm:pt modelId="{305B6796-EB81-4A88-847F-DA08860862B0}" type="parTrans" cxnId="{3A4477F8-DB6F-4B8B-8A08-40A3AE627329}">
      <dgm:prSet/>
      <dgm:spPr/>
      <dgm:t>
        <a:bodyPr/>
        <a:lstStyle/>
        <a:p>
          <a:endParaRPr lang="en-US"/>
        </a:p>
      </dgm:t>
    </dgm:pt>
    <dgm:pt modelId="{CE2E3E41-DF81-4CD6-BAAB-1969B9140C72}" type="sibTrans" cxnId="{3A4477F8-DB6F-4B8B-8A08-40A3AE627329}">
      <dgm:prSet/>
      <dgm:spPr/>
      <dgm:t>
        <a:bodyPr/>
        <a:lstStyle/>
        <a:p>
          <a:endParaRPr lang="en-US"/>
        </a:p>
      </dgm:t>
    </dgm:pt>
    <dgm:pt modelId="{F24438E6-D353-4B9A-911F-C20D8BB44F2D}">
      <dgm:prSet/>
      <dgm:spPr/>
      <dgm:t>
        <a:bodyPr/>
        <a:lstStyle/>
        <a:p>
          <a:pPr>
            <a:defRPr cap="all"/>
          </a:pPr>
          <a:r>
            <a:rPr lang="en-GB"/>
            <a:t>Clients benefitted from the app</a:t>
          </a:r>
          <a:endParaRPr lang="en-US"/>
        </a:p>
      </dgm:t>
    </dgm:pt>
    <dgm:pt modelId="{BB418D43-F1E5-4258-A11D-8ACA25E937E5}" type="parTrans" cxnId="{E13F5ECD-415D-45A9-8E20-78DB2C15A6BC}">
      <dgm:prSet/>
      <dgm:spPr/>
      <dgm:t>
        <a:bodyPr/>
        <a:lstStyle/>
        <a:p>
          <a:endParaRPr lang="en-US"/>
        </a:p>
      </dgm:t>
    </dgm:pt>
    <dgm:pt modelId="{DDF4729C-6617-4F56-AA1E-8F4F8A6A59B6}" type="sibTrans" cxnId="{E13F5ECD-415D-45A9-8E20-78DB2C15A6BC}">
      <dgm:prSet/>
      <dgm:spPr/>
      <dgm:t>
        <a:bodyPr/>
        <a:lstStyle/>
        <a:p>
          <a:endParaRPr lang="en-US"/>
        </a:p>
      </dgm:t>
    </dgm:pt>
    <dgm:pt modelId="{E653A560-4C05-4E6E-BBAD-86B3713B29F7}">
      <dgm:prSet/>
      <dgm:spPr/>
      <dgm:t>
        <a:bodyPr/>
        <a:lstStyle/>
        <a:p>
          <a:pPr>
            <a:defRPr cap="all"/>
          </a:pPr>
          <a:r>
            <a:rPr lang="en-GB"/>
            <a:t>Treatments researched</a:t>
          </a:r>
          <a:endParaRPr lang="en-US"/>
        </a:p>
      </dgm:t>
    </dgm:pt>
    <dgm:pt modelId="{E8937C84-1670-4920-8E38-EDAEFC77ED90}" type="parTrans" cxnId="{74B08138-FC1B-448C-B9C6-290577454D4D}">
      <dgm:prSet/>
      <dgm:spPr/>
      <dgm:t>
        <a:bodyPr/>
        <a:lstStyle/>
        <a:p>
          <a:endParaRPr lang="en-US"/>
        </a:p>
      </dgm:t>
    </dgm:pt>
    <dgm:pt modelId="{9953EEA8-3BA0-4227-89C5-4A687A8F39B8}" type="sibTrans" cxnId="{74B08138-FC1B-448C-B9C6-290577454D4D}">
      <dgm:prSet/>
      <dgm:spPr/>
      <dgm:t>
        <a:bodyPr/>
        <a:lstStyle/>
        <a:p>
          <a:endParaRPr lang="en-US"/>
        </a:p>
      </dgm:t>
    </dgm:pt>
    <dgm:pt modelId="{C64F2711-BA75-4BF6-B538-C346C7B41B4D}" type="pres">
      <dgm:prSet presAssocID="{B2C63582-D096-4A1E-8125-924E0670EBDA}" presName="root" presStyleCnt="0">
        <dgm:presLayoutVars>
          <dgm:dir/>
          <dgm:resizeHandles val="exact"/>
        </dgm:presLayoutVars>
      </dgm:prSet>
      <dgm:spPr/>
    </dgm:pt>
    <dgm:pt modelId="{C902E715-8A99-486B-9D96-43F9B94F765B}" type="pres">
      <dgm:prSet presAssocID="{504A713D-ACAF-493F-AFF6-3296F3114661}" presName="compNode" presStyleCnt="0"/>
      <dgm:spPr/>
    </dgm:pt>
    <dgm:pt modelId="{3F34C3AB-7157-4F4B-B88A-84D7F2C72D0D}" type="pres">
      <dgm:prSet presAssocID="{504A713D-ACAF-493F-AFF6-3296F3114661}" presName="iconBgRect" presStyleLbl="bgShp" presStyleIdx="0" presStyleCnt="5"/>
      <dgm:spPr/>
    </dgm:pt>
    <dgm:pt modelId="{90681BA5-96E8-4B22-BF4B-33C7B81036F7}" type="pres">
      <dgm:prSet presAssocID="{504A713D-ACAF-493F-AFF6-3296F31146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514B40EB-E457-4397-A06C-A08B3851F9F6}" type="pres">
      <dgm:prSet presAssocID="{504A713D-ACAF-493F-AFF6-3296F3114661}" presName="spaceRect" presStyleCnt="0"/>
      <dgm:spPr/>
    </dgm:pt>
    <dgm:pt modelId="{016C8530-E10D-4486-9E78-2233D1211547}" type="pres">
      <dgm:prSet presAssocID="{504A713D-ACAF-493F-AFF6-3296F3114661}" presName="textRect" presStyleLbl="revTx" presStyleIdx="0" presStyleCnt="5">
        <dgm:presLayoutVars>
          <dgm:chMax val="1"/>
          <dgm:chPref val="1"/>
        </dgm:presLayoutVars>
      </dgm:prSet>
      <dgm:spPr/>
    </dgm:pt>
    <dgm:pt modelId="{14CDBCBD-FD29-48E3-857C-161386ED9FC9}" type="pres">
      <dgm:prSet presAssocID="{6C0B8E8E-C680-4163-8946-1E3D936F56C9}" presName="sibTrans" presStyleCnt="0"/>
      <dgm:spPr/>
    </dgm:pt>
    <dgm:pt modelId="{321064CE-ABD1-4600-ADD3-F968EE217F15}" type="pres">
      <dgm:prSet presAssocID="{41581B29-02A0-4C1F-BD65-D324D1504530}" presName="compNode" presStyleCnt="0"/>
      <dgm:spPr/>
    </dgm:pt>
    <dgm:pt modelId="{A317BC65-4252-4FE1-90CD-75B6C9A9FDF0}" type="pres">
      <dgm:prSet presAssocID="{41581B29-02A0-4C1F-BD65-D324D1504530}" presName="iconBgRect" presStyleLbl="bgShp" presStyleIdx="1" presStyleCnt="5"/>
      <dgm:spPr/>
    </dgm:pt>
    <dgm:pt modelId="{897CBD00-C0B8-420B-B52D-FBD155B4C71B}" type="pres">
      <dgm:prSet presAssocID="{41581B29-02A0-4C1F-BD65-D324D15045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ketball"/>
        </a:ext>
      </dgm:extLst>
    </dgm:pt>
    <dgm:pt modelId="{31A566D5-3432-4A24-95EF-58FB043036EE}" type="pres">
      <dgm:prSet presAssocID="{41581B29-02A0-4C1F-BD65-D324D1504530}" presName="spaceRect" presStyleCnt="0"/>
      <dgm:spPr/>
    </dgm:pt>
    <dgm:pt modelId="{0F4D3842-12B3-4D8B-B4B3-DA2907EA2B3B}" type="pres">
      <dgm:prSet presAssocID="{41581B29-02A0-4C1F-BD65-D324D1504530}" presName="textRect" presStyleLbl="revTx" presStyleIdx="1" presStyleCnt="5">
        <dgm:presLayoutVars>
          <dgm:chMax val="1"/>
          <dgm:chPref val="1"/>
        </dgm:presLayoutVars>
      </dgm:prSet>
      <dgm:spPr/>
    </dgm:pt>
    <dgm:pt modelId="{B4C5EE3C-E032-43D1-8561-AC05C6D4EC53}" type="pres">
      <dgm:prSet presAssocID="{6F727465-97B1-45E9-B682-0966AE8C6B40}" presName="sibTrans" presStyleCnt="0"/>
      <dgm:spPr/>
    </dgm:pt>
    <dgm:pt modelId="{99C2BB68-2879-4AC1-B150-5489E600084B}" type="pres">
      <dgm:prSet presAssocID="{22CAAB7D-EC49-4686-9868-FA904DCEFFE1}" presName="compNode" presStyleCnt="0"/>
      <dgm:spPr/>
    </dgm:pt>
    <dgm:pt modelId="{32E4153F-7AB0-4A6B-86AF-83F2E8DF248D}" type="pres">
      <dgm:prSet presAssocID="{22CAAB7D-EC49-4686-9868-FA904DCEFFE1}" presName="iconBgRect" presStyleLbl="bgShp" presStyleIdx="2" presStyleCnt="5"/>
      <dgm:spPr/>
    </dgm:pt>
    <dgm:pt modelId="{9CE4E52C-DE7C-4C09-B0B5-1F7F949D6FF6}" type="pres">
      <dgm:prSet presAssocID="{22CAAB7D-EC49-4686-9868-FA904DCEFFE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F0AC8317-B1AE-436D-A4E7-5894F8F231FB}" type="pres">
      <dgm:prSet presAssocID="{22CAAB7D-EC49-4686-9868-FA904DCEFFE1}" presName="spaceRect" presStyleCnt="0"/>
      <dgm:spPr/>
    </dgm:pt>
    <dgm:pt modelId="{CFC96605-A452-472E-BD7C-2719B06F051F}" type="pres">
      <dgm:prSet presAssocID="{22CAAB7D-EC49-4686-9868-FA904DCEFFE1}" presName="textRect" presStyleLbl="revTx" presStyleIdx="2" presStyleCnt="5">
        <dgm:presLayoutVars>
          <dgm:chMax val="1"/>
          <dgm:chPref val="1"/>
        </dgm:presLayoutVars>
      </dgm:prSet>
      <dgm:spPr/>
    </dgm:pt>
    <dgm:pt modelId="{2A90FF32-385F-4CCF-AFA6-BA28B90DD158}" type="pres">
      <dgm:prSet presAssocID="{CE2E3E41-DF81-4CD6-BAAB-1969B9140C72}" presName="sibTrans" presStyleCnt="0"/>
      <dgm:spPr/>
    </dgm:pt>
    <dgm:pt modelId="{688A4113-24AC-44F2-9EC8-A8BFF6520E0D}" type="pres">
      <dgm:prSet presAssocID="{F24438E6-D353-4B9A-911F-C20D8BB44F2D}" presName="compNode" presStyleCnt="0"/>
      <dgm:spPr/>
    </dgm:pt>
    <dgm:pt modelId="{B968E8B3-E725-4B50-9622-30C763CE9CF7}" type="pres">
      <dgm:prSet presAssocID="{F24438E6-D353-4B9A-911F-C20D8BB44F2D}" presName="iconBgRect" presStyleLbl="bgShp" presStyleIdx="3" presStyleCnt="5"/>
      <dgm:spPr/>
    </dgm:pt>
    <dgm:pt modelId="{19EB678F-D298-48AF-A669-1B5631C4D301}" type="pres">
      <dgm:prSet presAssocID="{F24438E6-D353-4B9A-911F-C20D8BB44F2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0D5787A-E02B-494E-910D-7B014568F53F}" type="pres">
      <dgm:prSet presAssocID="{F24438E6-D353-4B9A-911F-C20D8BB44F2D}" presName="spaceRect" presStyleCnt="0"/>
      <dgm:spPr/>
    </dgm:pt>
    <dgm:pt modelId="{7B0887BB-EB01-4082-9FD4-1FBC102EF372}" type="pres">
      <dgm:prSet presAssocID="{F24438E6-D353-4B9A-911F-C20D8BB44F2D}" presName="textRect" presStyleLbl="revTx" presStyleIdx="3" presStyleCnt="5">
        <dgm:presLayoutVars>
          <dgm:chMax val="1"/>
          <dgm:chPref val="1"/>
        </dgm:presLayoutVars>
      </dgm:prSet>
      <dgm:spPr/>
    </dgm:pt>
    <dgm:pt modelId="{D96D7109-2A78-4621-8924-5BAA71D00806}" type="pres">
      <dgm:prSet presAssocID="{DDF4729C-6617-4F56-AA1E-8F4F8A6A59B6}" presName="sibTrans" presStyleCnt="0"/>
      <dgm:spPr/>
    </dgm:pt>
    <dgm:pt modelId="{F7107C69-C425-4282-8325-5F2983C3CF6B}" type="pres">
      <dgm:prSet presAssocID="{E653A560-4C05-4E6E-BBAD-86B3713B29F7}" presName="compNode" presStyleCnt="0"/>
      <dgm:spPr/>
    </dgm:pt>
    <dgm:pt modelId="{29AF98D6-86D5-4424-BC49-02BD90ED547C}" type="pres">
      <dgm:prSet presAssocID="{E653A560-4C05-4E6E-BBAD-86B3713B29F7}" presName="iconBgRect" presStyleLbl="bgShp" presStyleIdx="4" presStyleCnt="5"/>
      <dgm:spPr/>
    </dgm:pt>
    <dgm:pt modelId="{219D4B2D-70BB-463C-A3FE-AE67453B35FB}" type="pres">
      <dgm:prSet presAssocID="{E653A560-4C05-4E6E-BBAD-86B3713B29F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ine"/>
        </a:ext>
      </dgm:extLst>
    </dgm:pt>
    <dgm:pt modelId="{04AF93DE-48A2-4D82-9A1B-DE0E1407BC31}" type="pres">
      <dgm:prSet presAssocID="{E653A560-4C05-4E6E-BBAD-86B3713B29F7}" presName="spaceRect" presStyleCnt="0"/>
      <dgm:spPr/>
    </dgm:pt>
    <dgm:pt modelId="{692FA2B4-1964-4F57-9336-1346C7657916}" type="pres">
      <dgm:prSet presAssocID="{E653A560-4C05-4E6E-BBAD-86B3713B29F7}" presName="textRect" presStyleLbl="revTx" presStyleIdx="4" presStyleCnt="5">
        <dgm:presLayoutVars>
          <dgm:chMax val="1"/>
          <dgm:chPref val="1"/>
        </dgm:presLayoutVars>
      </dgm:prSet>
      <dgm:spPr/>
    </dgm:pt>
  </dgm:ptLst>
  <dgm:cxnLst>
    <dgm:cxn modelId="{19E99909-05CC-46D5-90A2-BAAAE0FED330}" type="presOf" srcId="{E653A560-4C05-4E6E-BBAD-86B3713B29F7}" destId="{692FA2B4-1964-4F57-9336-1346C7657916}" srcOrd="0" destOrd="0" presId="urn:microsoft.com/office/officeart/2018/5/layout/IconCircleLabelList"/>
    <dgm:cxn modelId="{9166E00E-14DA-4818-B36F-55D8162067D6}" type="presOf" srcId="{F24438E6-D353-4B9A-911F-C20D8BB44F2D}" destId="{7B0887BB-EB01-4082-9FD4-1FBC102EF372}" srcOrd="0" destOrd="0" presId="urn:microsoft.com/office/officeart/2018/5/layout/IconCircleLabelList"/>
    <dgm:cxn modelId="{BA62431E-B5BB-4F36-B77E-C61D92C19D1B}" srcId="{B2C63582-D096-4A1E-8125-924E0670EBDA}" destId="{504A713D-ACAF-493F-AFF6-3296F3114661}" srcOrd="0" destOrd="0" parTransId="{5BD10BED-FFE0-4E70-8B9A-06B36FD1C0C6}" sibTransId="{6C0B8E8E-C680-4163-8946-1E3D936F56C9}"/>
    <dgm:cxn modelId="{0F280B2F-4257-4813-AE1B-E24A89967905}" srcId="{B2C63582-D096-4A1E-8125-924E0670EBDA}" destId="{41581B29-02A0-4C1F-BD65-D324D1504530}" srcOrd="1" destOrd="0" parTransId="{3A057E94-DBD7-4656-8EE7-73DD7A96F1F8}" sibTransId="{6F727465-97B1-45E9-B682-0966AE8C6B40}"/>
    <dgm:cxn modelId="{74B08138-FC1B-448C-B9C6-290577454D4D}" srcId="{B2C63582-D096-4A1E-8125-924E0670EBDA}" destId="{E653A560-4C05-4E6E-BBAD-86B3713B29F7}" srcOrd="4" destOrd="0" parTransId="{E8937C84-1670-4920-8E38-EDAEFC77ED90}" sibTransId="{9953EEA8-3BA0-4227-89C5-4A687A8F39B8}"/>
    <dgm:cxn modelId="{5EF97B5E-0254-433E-80C2-0AD20CCA345A}" type="presOf" srcId="{22CAAB7D-EC49-4686-9868-FA904DCEFFE1}" destId="{CFC96605-A452-472E-BD7C-2719B06F051F}" srcOrd="0" destOrd="0" presId="urn:microsoft.com/office/officeart/2018/5/layout/IconCircleLabelList"/>
    <dgm:cxn modelId="{28383392-806C-4E26-A20A-069F43F350D6}" type="presOf" srcId="{504A713D-ACAF-493F-AFF6-3296F3114661}" destId="{016C8530-E10D-4486-9E78-2233D1211547}" srcOrd="0" destOrd="0" presId="urn:microsoft.com/office/officeart/2018/5/layout/IconCircleLabelList"/>
    <dgm:cxn modelId="{3B345294-513B-4B87-BEDE-0EF223B592C2}" type="presOf" srcId="{41581B29-02A0-4C1F-BD65-D324D1504530}" destId="{0F4D3842-12B3-4D8B-B4B3-DA2907EA2B3B}" srcOrd="0" destOrd="0" presId="urn:microsoft.com/office/officeart/2018/5/layout/IconCircleLabelList"/>
    <dgm:cxn modelId="{370306CC-68C1-4807-BAA3-A5B127063D75}" type="presOf" srcId="{B2C63582-D096-4A1E-8125-924E0670EBDA}" destId="{C64F2711-BA75-4BF6-B538-C346C7B41B4D}" srcOrd="0" destOrd="0" presId="urn:microsoft.com/office/officeart/2018/5/layout/IconCircleLabelList"/>
    <dgm:cxn modelId="{E13F5ECD-415D-45A9-8E20-78DB2C15A6BC}" srcId="{B2C63582-D096-4A1E-8125-924E0670EBDA}" destId="{F24438E6-D353-4B9A-911F-C20D8BB44F2D}" srcOrd="3" destOrd="0" parTransId="{BB418D43-F1E5-4258-A11D-8ACA25E937E5}" sibTransId="{DDF4729C-6617-4F56-AA1E-8F4F8A6A59B6}"/>
    <dgm:cxn modelId="{3A4477F8-DB6F-4B8B-8A08-40A3AE627329}" srcId="{B2C63582-D096-4A1E-8125-924E0670EBDA}" destId="{22CAAB7D-EC49-4686-9868-FA904DCEFFE1}" srcOrd="2" destOrd="0" parTransId="{305B6796-EB81-4A88-847F-DA08860862B0}" sibTransId="{CE2E3E41-DF81-4CD6-BAAB-1969B9140C72}"/>
    <dgm:cxn modelId="{4DCE10B6-C4F7-4EC8-8584-D03079EA911B}" type="presParOf" srcId="{C64F2711-BA75-4BF6-B538-C346C7B41B4D}" destId="{C902E715-8A99-486B-9D96-43F9B94F765B}" srcOrd="0" destOrd="0" presId="urn:microsoft.com/office/officeart/2018/5/layout/IconCircleLabelList"/>
    <dgm:cxn modelId="{AFAA4EAF-5878-4183-AE7A-30F56E2ADB41}" type="presParOf" srcId="{C902E715-8A99-486B-9D96-43F9B94F765B}" destId="{3F34C3AB-7157-4F4B-B88A-84D7F2C72D0D}" srcOrd="0" destOrd="0" presId="urn:microsoft.com/office/officeart/2018/5/layout/IconCircleLabelList"/>
    <dgm:cxn modelId="{D4512A3A-19A9-4BF1-8A84-A756DC524DA4}" type="presParOf" srcId="{C902E715-8A99-486B-9D96-43F9B94F765B}" destId="{90681BA5-96E8-4B22-BF4B-33C7B81036F7}" srcOrd="1" destOrd="0" presId="urn:microsoft.com/office/officeart/2018/5/layout/IconCircleLabelList"/>
    <dgm:cxn modelId="{0B357541-8890-43EE-BA2B-F53C7903B207}" type="presParOf" srcId="{C902E715-8A99-486B-9D96-43F9B94F765B}" destId="{514B40EB-E457-4397-A06C-A08B3851F9F6}" srcOrd="2" destOrd="0" presId="urn:microsoft.com/office/officeart/2018/5/layout/IconCircleLabelList"/>
    <dgm:cxn modelId="{AA3E06DA-D2FC-4DAD-87B6-1A77A660D530}" type="presParOf" srcId="{C902E715-8A99-486B-9D96-43F9B94F765B}" destId="{016C8530-E10D-4486-9E78-2233D1211547}" srcOrd="3" destOrd="0" presId="urn:microsoft.com/office/officeart/2018/5/layout/IconCircleLabelList"/>
    <dgm:cxn modelId="{748ADC8A-6541-42A9-8F3F-32A9236F72A3}" type="presParOf" srcId="{C64F2711-BA75-4BF6-B538-C346C7B41B4D}" destId="{14CDBCBD-FD29-48E3-857C-161386ED9FC9}" srcOrd="1" destOrd="0" presId="urn:microsoft.com/office/officeart/2018/5/layout/IconCircleLabelList"/>
    <dgm:cxn modelId="{3AD30FA6-D893-4BF2-9D62-AA975C9E4DD3}" type="presParOf" srcId="{C64F2711-BA75-4BF6-B538-C346C7B41B4D}" destId="{321064CE-ABD1-4600-ADD3-F968EE217F15}" srcOrd="2" destOrd="0" presId="urn:microsoft.com/office/officeart/2018/5/layout/IconCircleLabelList"/>
    <dgm:cxn modelId="{7A34CEF8-11BE-4A6C-A7DA-164CEFC4D4A2}" type="presParOf" srcId="{321064CE-ABD1-4600-ADD3-F968EE217F15}" destId="{A317BC65-4252-4FE1-90CD-75B6C9A9FDF0}" srcOrd="0" destOrd="0" presId="urn:microsoft.com/office/officeart/2018/5/layout/IconCircleLabelList"/>
    <dgm:cxn modelId="{B25D2137-4932-48AE-AFB2-A33CD570FFA2}" type="presParOf" srcId="{321064CE-ABD1-4600-ADD3-F968EE217F15}" destId="{897CBD00-C0B8-420B-B52D-FBD155B4C71B}" srcOrd="1" destOrd="0" presId="urn:microsoft.com/office/officeart/2018/5/layout/IconCircleLabelList"/>
    <dgm:cxn modelId="{A2E72AD6-9B93-4BDC-9090-E9BF19584D7F}" type="presParOf" srcId="{321064CE-ABD1-4600-ADD3-F968EE217F15}" destId="{31A566D5-3432-4A24-95EF-58FB043036EE}" srcOrd="2" destOrd="0" presId="urn:microsoft.com/office/officeart/2018/5/layout/IconCircleLabelList"/>
    <dgm:cxn modelId="{0BBEB317-3ACB-480A-806C-B8B7CDBF4DBE}" type="presParOf" srcId="{321064CE-ABD1-4600-ADD3-F968EE217F15}" destId="{0F4D3842-12B3-4D8B-B4B3-DA2907EA2B3B}" srcOrd="3" destOrd="0" presId="urn:microsoft.com/office/officeart/2018/5/layout/IconCircleLabelList"/>
    <dgm:cxn modelId="{E6DF5ABB-BC89-471A-9241-46D5E1B5122E}" type="presParOf" srcId="{C64F2711-BA75-4BF6-B538-C346C7B41B4D}" destId="{B4C5EE3C-E032-43D1-8561-AC05C6D4EC53}" srcOrd="3" destOrd="0" presId="urn:microsoft.com/office/officeart/2018/5/layout/IconCircleLabelList"/>
    <dgm:cxn modelId="{F240ACB2-04C9-44BF-8511-9E0A0F012F00}" type="presParOf" srcId="{C64F2711-BA75-4BF6-B538-C346C7B41B4D}" destId="{99C2BB68-2879-4AC1-B150-5489E600084B}" srcOrd="4" destOrd="0" presId="urn:microsoft.com/office/officeart/2018/5/layout/IconCircleLabelList"/>
    <dgm:cxn modelId="{D6D95CC8-D3A2-4C5C-8129-70AFA1F79538}" type="presParOf" srcId="{99C2BB68-2879-4AC1-B150-5489E600084B}" destId="{32E4153F-7AB0-4A6B-86AF-83F2E8DF248D}" srcOrd="0" destOrd="0" presId="urn:microsoft.com/office/officeart/2018/5/layout/IconCircleLabelList"/>
    <dgm:cxn modelId="{B017AE66-5295-42DA-8875-56CF551F82D4}" type="presParOf" srcId="{99C2BB68-2879-4AC1-B150-5489E600084B}" destId="{9CE4E52C-DE7C-4C09-B0B5-1F7F949D6FF6}" srcOrd="1" destOrd="0" presId="urn:microsoft.com/office/officeart/2018/5/layout/IconCircleLabelList"/>
    <dgm:cxn modelId="{B15911F1-260D-4732-A76D-0F529706E013}" type="presParOf" srcId="{99C2BB68-2879-4AC1-B150-5489E600084B}" destId="{F0AC8317-B1AE-436D-A4E7-5894F8F231FB}" srcOrd="2" destOrd="0" presId="urn:microsoft.com/office/officeart/2018/5/layout/IconCircleLabelList"/>
    <dgm:cxn modelId="{A7DFDF4D-90E2-4E98-A8E1-9C6167BC2379}" type="presParOf" srcId="{99C2BB68-2879-4AC1-B150-5489E600084B}" destId="{CFC96605-A452-472E-BD7C-2719B06F051F}" srcOrd="3" destOrd="0" presId="urn:microsoft.com/office/officeart/2018/5/layout/IconCircleLabelList"/>
    <dgm:cxn modelId="{95713810-2A1A-4414-82B4-A8A007F35326}" type="presParOf" srcId="{C64F2711-BA75-4BF6-B538-C346C7B41B4D}" destId="{2A90FF32-385F-4CCF-AFA6-BA28B90DD158}" srcOrd="5" destOrd="0" presId="urn:microsoft.com/office/officeart/2018/5/layout/IconCircleLabelList"/>
    <dgm:cxn modelId="{4F7AAD57-827B-4998-97D2-29D2AFD70AFD}" type="presParOf" srcId="{C64F2711-BA75-4BF6-B538-C346C7B41B4D}" destId="{688A4113-24AC-44F2-9EC8-A8BFF6520E0D}" srcOrd="6" destOrd="0" presId="urn:microsoft.com/office/officeart/2018/5/layout/IconCircleLabelList"/>
    <dgm:cxn modelId="{B2E00FD9-1CFC-41AE-AAF3-1C4C9A98AD00}" type="presParOf" srcId="{688A4113-24AC-44F2-9EC8-A8BFF6520E0D}" destId="{B968E8B3-E725-4B50-9622-30C763CE9CF7}" srcOrd="0" destOrd="0" presId="urn:microsoft.com/office/officeart/2018/5/layout/IconCircleLabelList"/>
    <dgm:cxn modelId="{4BAA50A4-4B3B-482C-A1F0-7EAC04DEBC56}" type="presParOf" srcId="{688A4113-24AC-44F2-9EC8-A8BFF6520E0D}" destId="{19EB678F-D298-48AF-A669-1B5631C4D301}" srcOrd="1" destOrd="0" presId="urn:microsoft.com/office/officeart/2018/5/layout/IconCircleLabelList"/>
    <dgm:cxn modelId="{676E39CC-A254-4F2D-A0F7-3F04A933A09B}" type="presParOf" srcId="{688A4113-24AC-44F2-9EC8-A8BFF6520E0D}" destId="{20D5787A-E02B-494E-910D-7B014568F53F}" srcOrd="2" destOrd="0" presId="urn:microsoft.com/office/officeart/2018/5/layout/IconCircleLabelList"/>
    <dgm:cxn modelId="{4F4D0085-EB7F-4DB2-A189-B4E518F86EA6}" type="presParOf" srcId="{688A4113-24AC-44F2-9EC8-A8BFF6520E0D}" destId="{7B0887BB-EB01-4082-9FD4-1FBC102EF372}" srcOrd="3" destOrd="0" presId="urn:microsoft.com/office/officeart/2018/5/layout/IconCircleLabelList"/>
    <dgm:cxn modelId="{FD7127E2-A535-47AA-A88D-E20CB827B6C1}" type="presParOf" srcId="{C64F2711-BA75-4BF6-B538-C346C7B41B4D}" destId="{D96D7109-2A78-4621-8924-5BAA71D00806}" srcOrd="7" destOrd="0" presId="urn:microsoft.com/office/officeart/2018/5/layout/IconCircleLabelList"/>
    <dgm:cxn modelId="{4DF8EE5B-6C81-4071-86EA-88E96C210E4B}" type="presParOf" srcId="{C64F2711-BA75-4BF6-B538-C346C7B41B4D}" destId="{F7107C69-C425-4282-8325-5F2983C3CF6B}" srcOrd="8" destOrd="0" presId="urn:microsoft.com/office/officeart/2018/5/layout/IconCircleLabelList"/>
    <dgm:cxn modelId="{30F042D9-C3B3-4EA2-896E-02C834C2EEA5}" type="presParOf" srcId="{F7107C69-C425-4282-8325-5F2983C3CF6B}" destId="{29AF98D6-86D5-4424-BC49-02BD90ED547C}" srcOrd="0" destOrd="0" presId="urn:microsoft.com/office/officeart/2018/5/layout/IconCircleLabelList"/>
    <dgm:cxn modelId="{BBD55903-8CEC-4017-8A23-4340CE36D34B}" type="presParOf" srcId="{F7107C69-C425-4282-8325-5F2983C3CF6B}" destId="{219D4B2D-70BB-463C-A3FE-AE67453B35FB}" srcOrd="1" destOrd="0" presId="urn:microsoft.com/office/officeart/2018/5/layout/IconCircleLabelList"/>
    <dgm:cxn modelId="{E224F584-2EAA-4D71-9BB8-CF4178EB2E4D}" type="presParOf" srcId="{F7107C69-C425-4282-8325-5F2983C3CF6B}" destId="{04AF93DE-48A2-4D82-9A1B-DE0E1407BC31}" srcOrd="2" destOrd="0" presId="urn:microsoft.com/office/officeart/2018/5/layout/IconCircleLabelList"/>
    <dgm:cxn modelId="{3336F03D-5555-4B02-8102-9DE049A38C60}" type="presParOf" srcId="{F7107C69-C425-4282-8325-5F2983C3CF6B}" destId="{692FA2B4-1964-4F57-9336-1346C7657916}"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F5F58C-2260-462D-9BDA-1ABA86CA175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2844B2-9792-4586-A587-D2C16A2F825C}">
      <dgm:prSet/>
      <dgm:spPr/>
      <dgm:t>
        <a:bodyPr/>
        <a:lstStyle/>
        <a:p>
          <a:pPr>
            <a:defRPr cap="all"/>
          </a:pPr>
          <a:r>
            <a:rPr lang="en-GB"/>
            <a:t>Development was successful</a:t>
          </a:r>
          <a:endParaRPr lang="en-US"/>
        </a:p>
      </dgm:t>
    </dgm:pt>
    <dgm:pt modelId="{CF71E9C4-5B95-454B-A93A-D8D8C0D8D4D7}" type="parTrans" cxnId="{F7EC6592-3E32-4327-B76B-1DF43E928CE0}">
      <dgm:prSet/>
      <dgm:spPr/>
      <dgm:t>
        <a:bodyPr/>
        <a:lstStyle/>
        <a:p>
          <a:endParaRPr lang="en-US"/>
        </a:p>
      </dgm:t>
    </dgm:pt>
    <dgm:pt modelId="{36384271-B3B6-4D06-8E52-D72202CFCDC2}" type="sibTrans" cxnId="{F7EC6592-3E32-4327-B76B-1DF43E928CE0}">
      <dgm:prSet/>
      <dgm:spPr/>
      <dgm:t>
        <a:bodyPr/>
        <a:lstStyle/>
        <a:p>
          <a:endParaRPr lang="en-US"/>
        </a:p>
      </dgm:t>
    </dgm:pt>
    <dgm:pt modelId="{68E22F8D-0573-4F61-8F16-B30531B38045}">
      <dgm:prSet/>
      <dgm:spPr/>
      <dgm:t>
        <a:bodyPr/>
        <a:lstStyle/>
        <a:p>
          <a:pPr>
            <a:defRPr cap="all"/>
          </a:pPr>
          <a:r>
            <a:rPr lang="en-GB"/>
            <a:t>Diagrams and  mock-ups created guided development.</a:t>
          </a:r>
          <a:endParaRPr lang="en-US"/>
        </a:p>
      </dgm:t>
    </dgm:pt>
    <dgm:pt modelId="{ED952A65-DEC4-42CB-87C9-D76CEF6574B6}" type="parTrans" cxnId="{263F0B34-49C6-462A-82D0-A0B4B31431C0}">
      <dgm:prSet/>
      <dgm:spPr/>
      <dgm:t>
        <a:bodyPr/>
        <a:lstStyle/>
        <a:p>
          <a:endParaRPr lang="en-US"/>
        </a:p>
      </dgm:t>
    </dgm:pt>
    <dgm:pt modelId="{16CBF85B-6282-4E6B-85F2-080792E84978}" type="sibTrans" cxnId="{263F0B34-49C6-462A-82D0-A0B4B31431C0}">
      <dgm:prSet/>
      <dgm:spPr/>
      <dgm:t>
        <a:bodyPr/>
        <a:lstStyle/>
        <a:p>
          <a:endParaRPr lang="en-US"/>
        </a:p>
      </dgm:t>
    </dgm:pt>
    <dgm:pt modelId="{BB226840-59D2-409F-9D77-D4C80127C631}">
      <dgm:prSet/>
      <dgm:spPr/>
      <dgm:t>
        <a:bodyPr/>
        <a:lstStyle/>
        <a:p>
          <a:pPr>
            <a:defRPr cap="all"/>
          </a:pPr>
          <a:r>
            <a:rPr lang="en-GB"/>
            <a:t>Time boxes kept development on schedule.</a:t>
          </a:r>
          <a:endParaRPr lang="en-US"/>
        </a:p>
      </dgm:t>
    </dgm:pt>
    <dgm:pt modelId="{93A6984F-D6E1-4903-9844-5D0FC3BF8856}" type="parTrans" cxnId="{7F1458D1-0DB5-4AAC-8423-726A804DB9CF}">
      <dgm:prSet/>
      <dgm:spPr/>
      <dgm:t>
        <a:bodyPr/>
        <a:lstStyle/>
        <a:p>
          <a:endParaRPr lang="en-US"/>
        </a:p>
      </dgm:t>
    </dgm:pt>
    <dgm:pt modelId="{F8909FB7-61E6-4E1E-B6B1-0E7087EF3A10}" type="sibTrans" cxnId="{7F1458D1-0DB5-4AAC-8423-726A804DB9CF}">
      <dgm:prSet/>
      <dgm:spPr/>
      <dgm:t>
        <a:bodyPr/>
        <a:lstStyle/>
        <a:p>
          <a:endParaRPr lang="en-US"/>
        </a:p>
      </dgm:t>
    </dgm:pt>
    <dgm:pt modelId="{1FD25BF8-A6AC-453A-8593-913BDE61CEA5}">
      <dgm:prSet/>
      <dgm:spPr/>
      <dgm:t>
        <a:bodyPr/>
        <a:lstStyle/>
        <a:p>
          <a:pPr>
            <a:defRPr cap="all"/>
          </a:pPr>
          <a:r>
            <a:rPr lang="en-GB"/>
            <a:t>Testing the app was successful</a:t>
          </a:r>
          <a:endParaRPr lang="en-US"/>
        </a:p>
      </dgm:t>
    </dgm:pt>
    <dgm:pt modelId="{40484228-8B0B-4AB3-982C-731C3079D7A0}" type="parTrans" cxnId="{7DE2EFBE-0F53-4AD7-8302-ED4925FDE261}">
      <dgm:prSet/>
      <dgm:spPr/>
      <dgm:t>
        <a:bodyPr/>
        <a:lstStyle/>
        <a:p>
          <a:endParaRPr lang="en-US"/>
        </a:p>
      </dgm:t>
    </dgm:pt>
    <dgm:pt modelId="{A665DF14-DCF8-4B51-BA47-56150E1E1F18}" type="sibTrans" cxnId="{7DE2EFBE-0F53-4AD7-8302-ED4925FDE261}">
      <dgm:prSet/>
      <dgm:spPr/>
      <dgm:t>
        <a:bodyPr/>
        <a:lstStyle/>
        <a:p>
          <a:endParaRPr lang="en-US"/>
        </a:p>
      </dgm:t>
    </dgm:pt>
    <dgm:pt modelId="{D2305003-2D57-47FC-AA3B-505F89F18070}" type="pres">
      <dgm:prSet presAssocID="{05F5F58C-2260-462D-9BDA-1ABA86CA1752}" presName="root" presStyleCnt="0">
        <dgm:presLayoutVars>
          <dgm:dir/>
          <dgm:resizeHandles val="exact"/>
        </dgm:presLayoutVars>
      </dgm:prSet>
      <dgm:spPr/>
    </dgm:pt>
    <dgm:pt modelId="{6E4EF799-3F5D-4AB8-B83B-027CA6419742}" type="pres">
      <dgm:prSet presAssocID="{C72844B2-9792-4586-A587-D2C16A2F825C}" presName="compNode" presStyleCnt="0"/>
      <dgm:spPr/>
    </dgm:pt>
    <dgm:pt modelId="{23D004DA-7BD3-4F5A-B397-E80D19B6E266}" type="pres">
      <dgm:prSet presAssocID="{C72844B2-9792-4586-A587-D2C16A2F825C}" presName="iconBgRect" presStyleLbl="bgShp" presStyleIdx="0" presStyleCnt="4"/>
      <dgm:spPr>
        <a:prstGeom prst="round2DiagRect">
          <a:avLst>
            <a:gd name="adj1" fmla="val 29727"/>
            <a:gd name="adj2" fmla="val 0"/>
          </a:avLst>
        </a:prstGeom>
      </dgm:spPr>
    </dgm:pt>
    <dgm:pt modelId="{9194B315-EBD6-4EDB-B0F5-BD2F3DF75637}" type="pres">
      <dgm:prSet presAssocID="{C72844B2-9792-4586-A587-D2C16A2F82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07024EF-3119-433C-BF80-41D8435CA208}" type="pres">
      <dgm:prSet presAssocID="{C72844B2-9792-4586-A587-D2C16A2F825C}" presName="spaceRect" presStyleCnt="0"/>
      <dgm:spPr/>
    </dgm:pt>
    <dgm:pt modelId="{59015995-9240-47B0-9864-F9BE22D0E046}" type="pres">
      <dgm:prSet presAssocID="{C72844B2-9792-4586-A587-D2C16A2F825C}" presName="textRect" presStyleLbl="revTx" presStyleIdx="0" presStyleCnt="4">
        <dgm:presLayoutVars>
          <dgm:chMax val="1"/>
          <dgm:chPref val="1"/>
        </dgm:presLayoutVars>
      </dgm:prSet>
      <dgm:spPr/>
    </dgm:pt>
    <dgm:pt modelId="{07CA79E4-43A7-4D36-AD9C-88AD94B1B465}" type="pres">
      <dgm:prSet presAssocID="{36384271-B3B6-4D06-8E52-D72202CFCDC2}" presName="sibTrans" presStyleCnt="0"/>
      <dgm:spPr/>
    </dgm:pt>
    <dgm:pt modelId="{77F8BB94-08C2-43B5-83DF-552ECF13B0AE}" type="pres">
      <dgm:prSet presAssocID="{68E22F8D-0573-4F61-8F16-B30531B38045}" presName="compNode" presStyleCnt="0"/>
      <dgm:spPr/>
    </dgm:pt>
    <dgm:pt modelId="{CCCCC480-6AC6-45C9-8F45-369C49BC0CFA}" type="pres">
      <dgm:prSet presAssocID="{68E22F8D-0573-4F61-8F16-B30531B38045}" presName="iconBgRect" presStyleLbl="bgShp" presStyleIdx="1" presStyleCnt="4"/>
      <dgm:spPr>
        <a:prstGeom prst="round2DiagRect">
          <a:avLst>
            <a:gd name="adj1" fmla="val 29727"/>
            <a:gd name="adj2" fmla="val 0"/>
          </a:avLst>
        </a:prstGeom>
      </dgm:spPr>
    </dgm:pt>
    <dgm:pt modelId="{B295BE64-213D-4278-984E-1C27DCE44F48}" type="pres">
      <dgm:prSet presAssocID="{68E22F8D-0573-4F61-8F16-B30531B380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2B32E539-8A35-4534-A04D-5B68974282F7}" type="pres">
      <dgm:prSet presAssocID="{68E22F8D-0573-4F61-8F16-B30531B38045}" presName="spaceRect" presStyleCnt="0"/>
      <dgm:spPr/>
    </dgm:pt>
    <dgm:pt modelId="{B74B2418-0014-46C1-8A89-FD34017DF797}" type="pres">
      <dgm:prSet presAssocID="{68E22F8D-0573-4F61-8F16-B30531B38045}" presName="textRect" presStyleLbl="revTx" presStyleIdx="1" presStyleCnt="4">
        <dgm:presLayoutVars>
          <dgm:chMax val="1"/>
          <dgm:chPref val="1"/>
        </dgm:presLayoutVars>
      </dgm:prSet>
      <dgm:spPr/>
    </dgm:pt>
    <dgm:pt modelId="{31571509-3641-4369-A0D4-A7D28386217A}" type="pres">
      <dgm:prSet presAssocID="{16CBF85B-6282-4E6B-85F2-080792E84978}" presName="sibTrans" presStyleCnt="0"/>
      <dgm:spPr/>
    </dgm:pt>
    <dgm:pt modelId="{74A5C8EC-D7F5-424A-9FFD-42F2E88DDE37}" type="pres">
      <dgm:prSet presAssocID="{BB226840-59D2-409F-9D77-D4C80127C631}" presName="compNode" presStyleCnt="0"/>
      <dgm:spPr/>
    </dgm:pt>
    <dgm:pt modelId="{AAFE1904-013E-4336-9CA8-FDC0D3887F66}" type="pres">
      <dgm:prSet presAssocID="{BB226840-59D2-409F-9D77-D4C80127C631}" presName="iconBgRect" presStyleLbl="bgShp" presStyleIdx="2" presStyleCnt="4"/>
      <dgm:spPr>
        <a:prstGeom prst="round2DiagRect">
          <a:avLst>
            <a:gd name="adj1" fmla="val 29727"/>
            <a:gd name="adj2" fmla="val 0"/>
          </a:avLst>
        </a:prstGeom>
      </dgm:spPr>
    </dgm:pt>
    <dgm:pt modelId="{DBEED8AD-9151-4854-9731-B674BC11776F}" type="pres">
      <dgm:prSet presAssocID="{BB226840-59D2-409F-9D77-D4C80127C6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A9E2318D-8C92-4FED-97EB-CD9FA8AAAB9E}" type="pres">
      <dgm:prSet presAssocID="{BB226840-59D2-409F-9D77-D4C80127C631}" presName="spaceRect" presStyleCnt="0"/>
      <dgm:spPr/>
    </dgm:pt>
    <dgm:pt modelId="{D3709472-2689-4ED9-AA05-343DD936C358}" type="pres">
      <dgm:prSet presAssocID="{BB226840-59D2-409F-9D77-D4C80127C631}" presName="textRect" presStyleLbl="revTx" presStyleIdx="2" presStyleCnt="4">
        <dgm:presLayoutVars>
          <dgm:chMax val="1"/>
          <dgm:chPref val="1"/>
        </dgm:presLayoutVars>
      </dgm:prSet>
      <dgm:spPr/>
    </dgm:pt>
    <dgm:pt modelId="{4B3D605C-7EB7-44FD-A871-98AFD4ACE1C2}" type="pres">
      <dgm:prSet presAssocID="{F8909FB7-61E6-4E1E-B6B1-0E7087EF3A10}" presName="sibTrans" presStyleCnt="0"/>
      <dgm:spPr/>
    </dgm:pt>
    <dgm:pt modelId="{F2BB0E4A-8807-4AEE-A48B-77FDE315F1AA}" type="pres">
      <dgm:prSet presAssocID="{1FD25BF8-A6AC-453A-8593-913BDE61CEA5}" presName="compNode" presStyleCnt="0"/>
      <dgm:spPr/>
    </dgm:pt>
    <dgm:pt modelId="{1DF7653A-DFC3-4A06-9F8A-EA8B0BC801AB}" type="pres">
      <dgm:prSet presAssocID="{1FD25BF8-A6AC-453A-8593-913BDE61CEA5}" presName="iconBgRect" presStyleLbl="bgShp" presStyleIdx="3" presStyleCnt="4"/>
      <dgm:spPr>
        <a:prstGeom prst="round2DiagRect">
          <a:avLst>
            <a:gd name="adj1" fmla="val 29727"/>
            <a:gd name="adj2" fmla="val 0"/>
          </a:avLst>
        </a:prstGeom>
      </dgm:spPr>
    </dgm:pt>
    <dgm:pt modelId="{3DDE651B-8590-42BF-99BD-964FB0EDA837}" type="pres">
      <dgm:prSet presAssocID="{1FD25BF8-A6AC-453A-8593-913BDE61C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B7258356-5B3F-4A4C-8F45-CF961E04B6FC}" type="pres">
      <dgm:prSet presAssocID="{1FD25BF8-A6AC-453A-8593-913BDE61CEA5}" presName="spaceRect" presStyleCnt="0"/>
      <dgm:spPr/>
    </dgm:pt>
    <dgm:pt modelId="{EBB2B534-A688-4ABC-B75D-0CF95475B079}" type="pres">
      <dgm:prSet presAssocID="{1FD25BF8-A6AC-453A-8593-913BDE61CEA5}" presName="textRect" presStyleLbl="revTx" presStyleIdx="3" presStyleCnt="4">
        <dgm:presLayoutVars>
          <dgm:chMax val="1"/>
          <dgm:chPref val="1"/>
        </dgm:presLayoutVars>
      </dgm:prSet>
      <dgm:spPr/>
    </dgm:pt>
  </dgm:ptLst>
  <dgm:cxnLst>
    <dgm:cxn modelId="{6DAED204-AB75-4CF2-BE23-F58CD2B7E25D}" type="presOf" srcId="{1FD25BF8-A6AC-453A-8593-913BDE61CEA5}" destId="{EBB2B534-A688-4ABC-B75D-0CF95475B079}" srcOrd="0" destOrd="0" presId="urn:microsoft.com/office/officeart/2018/5/layout/IconLeafLabelList"/>
    <dgm:cxn modelId="{263F0B34-49C6-462A-82D0-A0B4B31431C0}" srcId="{05F5F58C-2260-462D-9BDA-1ABA86CA1752}" destId="{68E22F8D-0573-4F61-8F16-B30531B38045}" srcOrd="1" destOrd="0" parTransId="{ED952A65-DEC4-42CB-87C9-D76CEF6574B6}" sibTransId="{16CBF85B-6282-4E6B-85F2-080792E84978}"/>
    <dgm:cxn modelId="{F852C557-5277-450B-8477-A73F4E8FB4B8}" type="presOf" srcId="{BB226840-59D2-409F-9D77-D4C80127C631}" destId="{D3709472-2689-4ED9-AA05-343DD936C358}" srcOrd="0" destOrd="0" presId="urn:microsoft.com/office/officeart/2018/5/layout/IconLeafLabelList"/>
    <dgm:cxn modelId="{12428B78-51B9-426D-9375-405F69967B02}" type="presOf" srcId="{05F5F58C-2260-462D-9BDA-1ABA86CA1752}" destId="{D2305003-2D57-47FC-AA3B-505F89F18070}" srcOrd="0" destOrd="0" presId="urn:microsoft.com/office/officeart/2018/5/layout/IconLeafLabelList"/>
    <dgm:cxn modelId="{F7EC6592-3E32-4327-B76B-1DF43E928CE0}" srcId="{05F5F58C-2260-462D-9BDA-1ABA86CA1752}" destId="{C72844B2-9792-4586-A587-D2C16A2F825C}" srcOrd="0" destOrd="0" parTransId="{CF71E9C4-5B95-454B-A93A-D8D8C0D8D4D7}" sibTransId="{36384271-B3B6-4D06-8E52-D72202CFCDC2}"/>
    <dgm:cxn modelId="{7DE2EFBE-0F53-4AD7-8302-ED4925FDE261}" srcId="{05F5F58C-2260-462D-9BDA-1ABA86CA1752}" destId="{1FD25BF8-A6AC-453A-8593-913BDE61CEA5}" srcOrd="3" destOrd="0" parTransId="{40484228-8B0B-4AB3-982C-731C3079D7A0}" sibTransId="{A665DF14-DCF8-4B51-BA47-56150E1E1F18}"/>
    <dgm:cxn modelId="{7E866CC4-EE30-4DF1-BF1E-68A94BD8A17D}" type="presOf" srcId="{C72844B2-9792-4586-A587-D2C16A2F825C}" destId="{59015995-9240-47B0-9864-F9BE22D0E046}" srcOrd="0" destOrd="0" presId="urn:microsoft.com/office/officeart/2018/5/layout/IconLeafLabelList"/>
    <dgm:cxn modelId="{BE5BF2C6-AD43-4C9E-A40D-09448B5C5AE8}" type="presOf" srcId="{68E22F8D-0573-4F61-8F16-B30531B38045}" destId="{B74B2418-0014-46C1-8A89-FD34017DF797}" srcOrd="0" destOrd="0" presId="urn:microsoft.com/office/officeart/2018/5/layout/IconLeafLabelList"/>
    <dgm:cxn modelId="{7F1458D1-0DB5-4AAC-8423-726A804DB9CF}" srcId="{05F5F58C-2260-462D-9BDA-1ABA86CA1752}" destId="{BB226840-59D2-409F-9D77-D4C80127C631}" srcOrd="2" destOrd="0" parTransId="{93A6984F-D6E1-4903-9844-5D0FC3BF8856}" sibTransId="{F8909FB7-61E6-4E1E-B6B1-0E7087EF3A10}"/>
    <dgm:cxn modelId="{89D0964F-461D-4CBA-9E60-D1808E4BA21E}" type="presParOf" srcId="{D2305003-2D57-47FC-AA3B-505F89F18070}" destId="{6E4EF799-3F5D-4AB8-B83B-027CA6419742}" srcOrd="0" destOrd="0" presId="urn:microsoft.com/office/officeart/2018/5/layout/IconLeafLabelList"/>
    <dgm:cxn modelId="{70D4A576-C30B-4843-BA5A-A16BE32FC768}" type="presParOf" srcId="{6E4EF799-3F5D-4AB8-B83B-027CA6419742}" destId="{23D004DA-7BD3-4F5A-B397-E80D19B6E266}" srcOrd="0" destOrd="0" presId="urn:microsoft.com/office/officeart/2018/5/layout/IconLeafLabelList"/>
    <dgm:cxn modelId="{BECF15FB-39A3-4DDB-ADD9-EFBA90C3920E}" type="presParOf" srcId="{6E4EF799-3F5D-4AB8-B83B-027CA6419742}" destId="{9194B315-EBD6-4EDB-B0F5-BD2F3DF75637}" srcOrd="1" destOrd="0" presId="urn:microsoft.com/office/officeart/2018/5/layout/IconLeafLabelList"/>
    <dgm:cxn modelId="{8F375A72-9CCB-4E68-8523-E2905BCCFF9B}" type="presParOf" srcId="{6E4EF799-3F5D-4AB8-B83B-027CA6419742}" destId="{A07024EF-3119-433C-BF80-41D8435CA208}" srcOrd="2" destOrd="0" presId="urn:microsoft.com/office/officeart/2018/5/layout/IconLeafLabelList"/>
    <dgm:cxn modelId="{6842F6FA-43CB-4BCE-98AE-C65DC14C2DA5}" type="presParOf" srcId="{6E4EF799-3F5D-4AB8-B83B-027CA6419742}" destId="{59015995-9240-47B0-9864-F9BE22D0E046}" srcOrd="3" destOrd="0" presId="urn:microsoft.com/office/officeart/2018/5/layout/IconLeafLabelList"/>
    <dgm:cxn modelId="{40F7D6D3-0235-46FA-820A-133021972A76}" type="presParOf" srcId="{D2305003-2D57-47FC-AA3B-505F89F18070}" destId="{07CA79E4-43A7-4D36-AD9C-88AD94B1B465}" srcOrd="1" destOrd="0" presId="urn:microsoft.com/office/officeart/2018/5/layout/IconLeafLabelList"/>
    <dgm:cxn modelId="{FA7E5980-6A2C-429F-8756-E6480ECB2A42}" type="presParOf" srcId="{D2305003-2D57-47FC-AA3B-505F89F18070}" destId="{77F8BB94-08C2-43B5-83DF-552ECF13B0AE}" srcOrd="2" destOrd="0" presId="urn:microsoft.com/office/officeart/2018/5/layout/IconLeafLabelList"/>
    <dgm:cxn modelId="{98E3B6E2-8A66-4401-B480-4C480E7BC6ED}" type="presParOf" srcId="{77F8BB94-08C2-43B5-83DF-552ECF13B0AE}" destId="{CCCCC480-6AC6-45C9-8F45-369C49BC0CFA}" srcOrd="0" destOrd="0" presId="urn:microsoft.com/office/officeart/2018/5/layout/IconLeafLabelList"/>
    <dgm:cxn modelId="{15B35D92-5FC8-4047-983F-A7EA4D2FE1CA}" type="presParOf" srcId="{77F8BB94-08C2-43B5-83DF-552ECF13B0AE}" destId="{B295BE64-213D-4278-984E-1C27DCE44F48}" srcOrd="1" destOrd="0" presId="urn:microsoft.com/office/officeart/2018/5/layout/IconLeafLabelList"/>
    <dgm:cxn modelId="{8EF0617B-2612-45A4-97E6-BB036C8DD9C3}" type="presParOf" srcId="{77F8BB94-08C2-43B5-83DF-552ECF13B0AE}" destId="{2B32E539-8A35-4534-A04D-5B68974282F7}" srcOrd="2" destOrd="0" presId="urn:microsoft.com/office/officeart/2018/5/layout/IconLeafLabelList"/>
    <dgm:cxn modelId="{049487B1-E083-4BE3-8402-2DE05E77A5D6}" type="presParOf" srcId="{77F8BB94-08C2-43B5-83DF-552ECF13B0AE}" destId="{B74B2418-0014-46C1-8A89-FD34017DF797}" srcOrd="3" destOrd="0" presId="urn:microsoft.com/office/officeart/2018/5/layout/IconLeafLabelList"/>
    <dgm:cxn modelId="{C44401F3-A728-4AC3-8DFA-E06D4E09513F}" type="presParOf" srcId="{D2305003-2D57-47FC-AA3B-505F89F18070}" destId="{31571509-3641-4369-A0D4-A7D28386217A}" srcOrd="3" destOrd="0" presId="urn:microsoft.com/office/officeart/2018/5/layout/IconLeafLabelList"/>
    <dgm:cxn modelId="{52410421-8EDD-4238-8415-0E42F629B18E}" type="presParOf" srcId="{D2305003-2D57-47FC-AA3B-505F89F18070}" destId="{74A5C8EC-D7F5-424A-9FFD-42F2E88DDE37}" srcOrd="4" destOrd="0" presId="urn:microsoft.com/office/officeart/2018/5/layout/IconLeafLabelList"/>
    <dgm:cxn modelId="{9FBEC4CB-F234-4D88-B379-76A24E99F452}" type="presParOf" srcId="{74A5C8EC-D7F5-424A-9FFD-42F2E88DDE37}" destId="{AAFE1904-013E-4336-9CA8-FDC0D3887F66}" srcOrd="0" destOrd="0" presId="urn:microsoft.com/office/officeart/2018/5/layout/IconLeafLabelList"/>
    <dgm:cxn modelId="{A07AE985-85EB-479D-B35B-04443BFB4FC0}" type="presParOf" srcId="{74A5C8EC-D7F5-424A-9FFD-42F2E88DDE37}" destId="{DBEED8AD-9151-4854-9731-B674BC11776F}" srcOrd="1" destOrd="0" presId="urn:microsoft.com/office/officeart/2018/5/layout/IconLeafLabelList"/>
    <dgm:cxn modelId="{57DC69FD-31B3-4603-94B8-5009A476F1E6}" type="presParOf" srcId="{74A5C8EC-D7F5-424A-9FFD-42F2E88DDE37}" destId="{A9E2318D-8C92-4FED-97EB-CD9FA8AAAB9E}" srcOrd="2" destOrd="0" presId="urn:microsoft.com/office/officeart/2018/5/layout/IconLeafLabelList"/>
    <dgm:cxn modelId="{98AD8227-72AB-41E3-8797-F339116A29C9}" type="presParOf" srcId="{74A5C8EC-D7F5-424A-9FFD-42F2E88DDE37}" destId="{D3709472-2689-4ED9-AA05-343DD936C358}" srcOrd="3" destOrd="0" presId="urn:microsoft.com/office/officeart/2018/5/layout/IconLeafLabelList"/>
    <dgm:cxn modelId="{5C129973-9FE4-4E76-9DE2-EFF3128E7972}" type="presParOf" srcId="{D2305003-2D57-47FC-AA3B-505F89F18070}" destId="{4B3D605C-7EB7-44FD-A871-98AFD4ACE1C2}" srcOrd="5" destOrd="0" presId="urn:microsoft.com/office/officeart/2018/5/layout/IconLeafLabelList"/>
    <dgm:cxn modelId="{8A0CA734-DE3E-441F-884D-0F9B1F452556}" type="presParOf" srcId="{D2305003-2D57-47FC-AA3B-505F89F18070}" destId="{F2BB0E4A-8807-4AEE-A48B-77FDE315F1AA}" srcOrd="6" destOrd="0" presId="urn:microsoft.com/office/officeart/2018/5/layout/IconLeafLabelList"/>
    <dgm:cxn modelId="{7DEEDE53-5AB3-4659-B141-02D840B987D1}" type="presParOf" srcId="{F2BB0E4A-8807-4AEE-A48B-77FDE315F1AA}" destId="{1DF7653A-DFC3-4A06-9F8A-EA8B0BC801AB}" srcOrd="0" destOrd="0" presId="urn:microsoft.com/office/officeart/2018/5/layout/IconLeafLabelList"/>
    <dgm:cxn modelId="{A4D70CC5-5039-42C2-B6FA-74AAA1399195}" type="presParOf" srcId="{F2BB0E4A-8807-4AEE-A48B-77FDE315F1AA}" destId="{3DDE651B-8590-42BF-99BD-964FB0EDA837}" srcOrd="1" destOrd="0" presId="urn:microsoft.com/office/officeart/2018/5/layout/IconLeafLabelList"/>
    <dgm:cxn modelId="{99F00C54-0BE5-47DB-A0D3-7BE167FEF531}" type="presParOf" srcId="{F2BB0E4A-8807-4AEE-A48B-77FDE315F1AA}" destId="{B7258356-5B3F-4A4C-8F45-CF961E04B6FC}" srcOrd="2" destOrd="0" presId="urn:microsoft.com/office/officeart/2018/5/layout/IconLeafLabelList"/>
    <dgm:cxn modelId="{017B2490-2BA1-4467-BC80-92A381EB570A}" type="presParOf" srcId="{F2BB0E4A-8807-4AEE-A48B-77FDE315F1AA}" destId="{EBB2B534-A688-4ABC-B75D-0CF95475B079}"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01B260-6658-400B-8FF5-278593406ED5}">
      <dsp:nvSpPr>
        <dsp:cNvPr id="0" name=""/>
        <dsp:cNvSpPr/>
      </dsp:nvSpPr>
      <dsp:spPr>
        <a:xfrm>
          <a:off x="46" y="13243"/>
          <a:ext cx="4497798" cy="950400"/>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US" sz="3300" kern="1200"/>
            <a:t>Muscular</a:t>
          </a:r>
        </a:p>
      </dsp:txBody>
      <dsp:txXfrm>
        <a:off x="46" y="13243"/>
        <a:ext cx="4497798" cy="950400"/>
      </dsp:txXfrm>
    </dsp:sp>
    <dsp:sp modelId="{8B09BEBF-E504-4F07-AA2B-99E5C791A738}">
      <dsp:nvSpPr>
        <dsp:cNvPr id="0" name=""/>
        <dsp:cNvSpPr/>
      </dsp:nvSpPr>
      <dsp:spPr>
        <a:xfrm>
          <a:off x="46" y="963644"/>
          <a:ext cx="4497798" cy="2445795"/>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6022" tIns="176022" rIns="234696" bIns="264033" numCol="1" spcCol="1270" anchor="t" anchorCtr="0">
          <a:noAutofit/>
        </a:bodyPr>
        <a:lstStyle/>
        <a:p>
          <a:pPr marL="285750" lvl="1" indent="-285750" algn="l" defTabSz="1466850">
            <a:lnSpc>
              <a:spcPct val="90000"/>
            </a:lnSpc>
            <a:spcBef>
              <a:spcPct val="0"/>
            </a:spcBef>
            <a:spcAft>
              <a:spcPct val="15000"/>
            </a:spcAft>
            <a:buChar char="•"/>
          </a:pPr>
          <a:r>
            <a:rPr lang="en-US" sz="3300" kern="1200" dirty="0"/>
            <a:t>Hamstring</a:t>
          </a:r>
        </a:p>
        <a:p>
          <a:pPr marL="285750" lvl="1" indent="-285750" algn="l" defTabSz="1466850">
            <a:lnSpc>
              <a:spcPct val="90000"/>
            </a:lnSpc>
            <a:spcBef>
              <a:spcPct val="0"/>
            </a:spcBef>
            <a:spcAft>
              <a:spcPct val="15000"/>
            </a:spcAft>
            <a:buChar char="•"/>
          </a:pPr>
          <a:r>
            <a:rPr lang="en-US" sz="3300" kern="1200" dirty="0"/>
            <a:t>Adductor</a:t>
          </a:r>
        </a:p>
      </dsp:txBody>
      <dsp:txXfrm>
        <a:off x="46" y="963644"/>
        <a:ext cx="4497798" cy="2445795"/>
      </dsp:txXfrm>
    </dsp:sp>
    <dsp:sp modelId="{0F4C098B-2C92-42A9-B4B0-A2436A00A751}">
      <dsp:nvSpPr>
        <dsp:cNvPr id="0" name=""/>
        <dsp:cNvSpPr/>
      </dsp:nvSpPr>
      <dsp:spPr>
        <a:xfrm>
          <a:off x="5127537" y="13243"/>
          <a:ext cx="4497798" cy="950400"/>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a:t>Joint</a:t>
          </a:r>
          <a:endParaRPr lang="en-US" sz="3300" kern="1200"/>
        </a:p>
      </dsp:txBody>
      <dsp:txXfrm>
        <a:off x="5127537" y="13243"/>
        <a:ext cx="4497798" cy="950400"/>
      </dsp:txXfrm>
    </dsp:sp>
    <dsp:sp modelId="{F16B192B-5839-465D-B093-FD646F2EAF84}">
      <dsp:nvSpPr>
        <dsp:cNvPr id="0" name=""/>
        <dsp:cNvSpPr/>
      </dsp:nvSpPr>
      <dsp:spPr>
        <a:xfrm>
          <a:off x="5127537" y="963644"/>
          <a:ext cx="4497798" cy="2445795"/>
        </a:xfrm>
        <a:prstGeom prst="rect">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6022" tIns="176022" rIns="234696" bIns="264033" numCol="1" spcCol="1270" anchor="t" anchorCtr="0">
          <a:noAutofit/>
        </a:bodyPr>
        <a:lstStyle/>
        <a:p>
          <a:pPr marL="285750" lvl="1" indent="-285750" algn="l" defTabSz="1466850">
            <a:lnSpc>
              <a:spcPct val="90000"/>
            </a:lnSpc>
            <a:spcBef>
              <a:spcPct val="0"/>
            </a:spcBef>
            <a:spcAft>
              <a:spcPct val="15000"/>
            </a:spcAft>
            <a:buChar char="•"/>
          </a:pPr>
          <a:r>
            <a:rPr lang="en-US" sz="3300" kern="1200"/>
            <a:t>Knee cartilage damage</a:t>
          </a:r>
        </a:p>
        <a:p>
          <a:pPr marL="285750" lvl="1" indent="-285750" algn="l" defTabSz="1466850">
            <a:lnSpc>
              <a:spcPct val="90000"/>
            </a:lnSpc>
            <a:spcBef>
              <a:spcPct val="0"/>
            </a:spcBef>
            <a:spcAft>
              <a:spcPct val="15000"/>
            </a:spcAft>
            <a:buChar char="•"/>
          </a:pPr>
          <a:r>
            <a:rPr lang="en-US" sz="3300" kern="1200"/>
            <a:t>ACL</a:t>
          </a:r>
        </a:p>
        <a:p>
          <a:pPr marL="285750" lvl="1" indent="-285750" algn="l" defTabSz="1466850">
            <a:lnSpc>
              <a:spcPct val="90000"/>
            </a:lnSpc>
            <a:spcBef>
              <a:spcPct val="0"/>
            </a:spcBef>
            <a:spcAft>
              <a:spcPct val="15000"/>
            </a:spcAft>
            <a:buChar char="•"/>
          </a:pPr>
          <a:r>
            <a:rPr lang="en-US" sz="3300" kern="1200"/>
            <a:t>Rotator cuff</a:t>
          </a:r>
        </a:p>
      </dsp:txBody>
      <dsp:txXfrm>
        <a:off x="5127537" y="963644"/>
        <a:ext cx="4497798" cy="2445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35617-1CA9-44BB-8A9C-18F5B5701B99}">
      <dsp:nvSpPr>
        <dsp:cNvPr id="0" name=""/>
        <dsp:cNvSpPr/>
      </dsp:nvSpPr>
      <dsp:spPr>
        <a:xfrm>
          <a:off x="0" y="881933"/>
          <a:ext cx="6391275" cy="52767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Sports therapy is a constantly changing area </a:t>
          </a:r>
          <a:endParaRPr lang="en-US" sz="2200" kern="1200"/>
        </a:p>
      </dsp:txBody>
      <dsp:txXfrm>
        <a:off x="25759" y="907692"/>
        <a:ext cx="6339757" cy="476152"/>
      </dsp:txXfrm>
    </dsp:sp>
    <dsp:sp modelId="{F42F9CA3-2C91-4439-B220-AD0871E4BBED}">
      <dsp:nvSpPr>
        <dsp:cNvPr id="0" name=""/>
        <dsp:cNvSpPr/>
      </dsp:nvSpPr>
      <dsp:spPr>
        <a:xfrm>
          <a:off x="0" y="1472963"/>
          <a:ext cx="6391275" cy="527670"/>
        </a:xfrm>
        <a:prstGeom prst="roundRect">
          <a:avLst/>
        </a:prstGeom>
        <a:solidFill>
          <a:schemeClr val="accent5">
            <a:hueOff val="487685"/>
            <a:satOff val="-3889"/>
            <a:lumOff val="-29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5 Typical injuries</a:t>
          </a:r>
          <a:endParaRPr lang="en-US" sz="2200" kern="1200"/>
        </a:p>
      </dsp:txBody>
      <dsp:txXfrm>
        <a:off x="25759" y="1498722"/>
        <a:ext cx="6339757" cy="476152"/>
      </dsp:txXfrm>
    </dsp:sp>
    <dsp:sp modelId="{4DC77717-DFA2-4B16-95D6-D23E67E3D1A1}">
      <dsp:nvSpPr>
        <dsp:cNvPr id="0" name=""/>
        <dsp:cNvSpPr/>
      </dsp:nvSpPr>
      <dsp:spPr>
        <a:xfrm>
          <a:off x="0" y="2063993"/>
          <a:ext cx="6391275" cy="527670"/>
        </a:xfrm>
        <a:prstGeom prst="roundRect">
          <a:avLst/>
        </a:prstGeom>
        <a:solidFill>
          <a:schemeClr val="accent5">
            <a:hueOff val="975370"/>
            <a:satOff val="-7777"/>
            <a:lumOff val="-5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Governing body</a:t>
          </a:r>
          <a:endParaRPr lang="en-US" sz="2200" kern="1200"/>
        </a:p>
      </dsp:txBody>
      <dsp:txXfrm>
        <a:off x="25759" y="2089752"/>
        <a:ext cx="6339757" cy="476152"/>
      </dsp:txXfrm>
    </dsp:sp>
    <dsp:sp modelId="{E3A3FAB2-9BF8-4F1D-AF85-246CC466CFE7}">
      <dsp:nvSpPr>
        <dsp:cNvPr id="0" name=""/>
        <dsp:cNvSpPr/>
      </dsp:nvSpPr>
      <dsp:spPr>
        <a:xfrm>
          <a:off x="0" y="2655023"/>
          <a:ext cx="6391275" cy="527670"/>
        </a:xfrm>
        <a:prstGeom prst="roundRect">
          <a:avLst/>
        </a:prstGeom>
        <a:solidFill>
          <a:schemeClr val="accent5">
            <a:hueOff val="1463055"/>
            <a:satOff val="-11666"/>
            <a:lumOff val="-882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Degree Level</a:t>
          </a:r>
          <a:endParaRPr lang="en-US" sz="2200" kern="1200"/>
        </a:p>
      </dsp:txBody>
      <dsp:txXfrm>
        <a:off x="25759" y="2680782"/>
        <a:ext cx="6339757" cy="476152"/>
      </dsp:txXfrm>
    </dsp:sp>
    <dsp:sp modelId="{8EC048D7-555F-4656-B33C-8B071D48084B}">
      <dsp:nvSpPr>
        <dsp:cNvPr id="0" name=""/>
        <dsp:cNvSpPr/>
      </dsp:nvSpPr>
      <dsp:spPr>
        <a:xfrm>
          <a:off x="0" y="3246053"/>
          <a:ext cx="6391275" cy="527670"/>
        </a:xfrm>
        <a:prstGeom prst="roundRect">
          <a:avLst/>
        </a:prstGeom>
        <a:solidFill>
          <a:schemeClr val="accent5">
            <a:hueOff val="1950740"/>
            <a:satOff val="-15554"/>
            <a:lumOff val="-117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Injury preventions</a:t>
          </a:r>
          <a:endParaRPr lang="en-US" sz="2200" kern="1200"/>
        </a:p>
      </dsp:txBody>
      <dsp:txXfrm>
        <a:off x="25759" y="3271812"/>
        <a:ext cx="6339757" cy="476152"/>
      </dsp:txXfrm>
    </dsp:sp>
    <dsp:sp modelId="{3B50DB23-3131-4F23-94FC-156B61ABA3D0}">
      <dsp:nvSpPr>
        <dsp:cNvPr id="0" name=""/>
        <dsp:cNvSpPr/>
      </dsp:nvSpPr>
      <dsp:spPr>
        <a:xfrm>
          <a:off x="0" y="3837083"/>
          <a:ext cx="6391275" cy="527670"/>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Java was chosen</a:t>
          </a:r>
          <a:endParaRPr lang="en-US" sz="2200" kern="1200"/>
        </a:p>
      </dsp:txBody>
      <dsp:txXfrm>
        <a:off x="25759" y="3862842"/>
        <a:ext cx="6339757" cy="476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8C725-19B4-44DE-AABC-65763E1AA317}">
      <dsp:nvSpPr>
        <dsp:cNvPr id="0" name=""/>
        <dsp:cNvSpPr/>
      </dsp:nvSpPr>
      <dsp:spPr>
        <a:xfrm>
          <a:off x="0" y="26463"/>
          <a:ext cx="6391275" cy="123147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Generic</a:t>
          </a:r>
          <a:endParaRPr lang="en-US" sz="3100" kern="1200"/>
        </a:p>
      </dsp:txBody>
      <dsp:txXfrm>
        <a:off x="60116" y="86579"/>
        <a:ext cx="6271043" cy="1111247"/>
      </dsp:txXfrm>
    </dsp:sp>
    <dsp:sp modelId="{2D166AC9-378B-4781-9DD1-BC36189AD1C4}">
      <dsp:nvSpPr>
        <dsp:cNvPr id="0" name=""/>
        <dsp:cNvSpPr/>
      </dsp:nvSpPr>
      <dsp:spPr>
        <a:xfrm>
          <a:off x="0" y="1347223"/>
          <a:ext cx="6391275" cy="1231479"/>
        </a:xfrm>
        <a:prstGeom prst="roundRect">
          <a:avLst/>
        </a:prstGeom>
        <a:solidFill>
          <a:schemeClr val="accent5">
            <a:hueOff val="812808"/>
            <a:satOff val="-6481"/>
            <a:lumOff val="-490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Pain therapy</a:t>
          </a:r>
          <a:endParaRPr lang="en-US" sz="3100" kern="1200"/>
        </a:p>
      </dsp:txBody>
      <dsp:txXfrm>
        <a:off x="60116" y="1407339"/>
        <a:ext cx="6271043" cy="1111247"/>
      </dsp:txXfrm>
    </dsp:sp>
    <dsp:sp modelId="{2BB859F2-A546-4D9F-B492-0C829C14A0E5}">
      <dsp:nvSpPr>
        <dsp:cNvPr id="0" name=""/>
        <dsp:cNvSpPr/>
      </dsp:nvSpPr>
      <dsp:spPr>
        <a:xfrm>
          <a:off x="0" y="2667983"/>
          <a:ext cx="6391275" cy="1231479"/>
        </a:xfrm>
        <a:prstGeom prst="roundRect">
          <a:avLst/>
        </a:prstGeom>
        <a:solidFill>
          <a:schemeClr val="accent5">
            <a:hueOff val="1625617"/>
            <a:satOff val="-12962"/>
            <a:lumOff val="-980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Skeleton UI design</a:t>
          </a:r>
          <a:endParaRPr lang="en-US" sz="3100" kern="1200"/>
        </a:p>
      </dsp:txBody>
      <dsp:txXfrm>
        <a:off x="60116" y="2728099"/>
        <a:ext cx="6271043" cy="1111247"/>
      </dsp:txXfrm>
    </dsp:sp>
    <dsp:sp modelId="{512689FD-C661-4121-9996-925F2A73EA9C}">
      <dsp:nvSpPr>
        <dsp:cNvPr id="0" name=""/>
        <dsp:cNvSpPr/>
      </dsp:nvSpPr>
      <dsp:spPr>
        <a:xfrm>
          <a:off x="0" y="3988743"/>
          <a:ext cx="6391275" cy="1231479"/>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Self diagnoses and links to booking</a:t>
          </a:r>
          <a:endParaRPr lang="en-US" sz="3100" kern="1200"/>
        </a:p>
      </dsp:txBody>
      <dsp:txXfrm>
        <a:off x="60116" y="4048859"/>
        <a:ext cx="6271043" cy="11112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17FE2-B5D7-43B4-BB3D-E0152339D21D}">
      <dsp:nvSpPr>
        <dsp:cNvPr id="0" name=""/>
        <dsp:cNvSpPr/>
      </dsp:nvSpPr>
      <dsp:spPr>
        <a:xfrm>
          <a:off x="2819" y="257194"/>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100% of participants said they would continue the app.</a:t>
          </a:r>
          <a:endParaRPr lang="en-US" sz="1400" kern="1200"/>
        </a:p>
      </dsp:txBody>
      <dsp:txXfrm>
        <a:off x="2819" y="257194"/>
        <a:ext cx="2237149" cy="1342289"/>
      </dsp:txXfrm>
    </dsp:sp>
    <dsp:sp modelId="{820579DA-F392-4A26-92D6-4524C71AED7F}">
      <dsp:nvSpPr>
        <dsp:cNvPr id="0" name=""/>
        <dsp:cNvSpPr/>
      </dsp:nvSpPr>
      <dsp:spPr>
        <a:xfrm>
          <a:off x="2463684" y="257194"/>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“because it gives the therapist more time to treat clients”</a:t>
          </a:r>
          <a:endParaRPr lang="en-US" sz="1400" kern="1200"/>
        </a:p>
      </dsp:txBody>
      <dsp:txXfrm>
        <a:off x="2463684" y="257194"/>
        <a:ext cx="2237149" cy="1342289"/>
      </dsp:txXfrm>
    </dsp:sp>
    <dsp:sp modelId="{A580E21E-D36A-48B5-AAA7-EE6C898292BF}">
      <dsp:nvSpPr>
        <dsp:cNvPr id="0" name=""/>
        <dsp:cNvSpPr/>
      </dsp:nvSpPr>
      <dsp:spPr>
        <a:xfrm>
          <a:off x="4924548" y="257194"/>
          <a:ext cx="2237149" cy="1342289"/>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booking system is more accurate and is available 24/7”</a:t>
          </a:r>
          <a:endParaRPr lang="en-US" sz="1400" kern="1200"/>
        </a:p>
      </dsp:txBody>
      <dsp:txXfrm>
        <a:off x="4924548" y="257194"/>
        <a:ext cx="2237149" cy="1342289"/>
      </dsp:txXfrm>
    </dsp:sp>
    <dsp:sp modelId="{717C062C-9D98-4C36-9317-F39478362C69}">
      <dsp:nvSpPr>
        <dsp:cNvPr id="0" name=""/>
        <dsp:cNvSpPr/>
      </dsp:nvSpPr>
      <dsp:spPr>
        <a:xfrm>
          <a:off x="7385413" y="257194"/>
          <a:ext cx="2237149" cy="1342289"/>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100% of the participants said that it does support sports therapists</a:t>
          </a:r>
          <a:endParaRPr lang="en-US" sz="1400" kern="1200"/>
        </a:p>
      </dsp:txBody>
      <dsp:txXfrm>
        <a:off x="7385413" y="257194"/>
        <a:ext cx="2237149" cy="1342289"/>
      </dsp:txXfrm>
    </dsp:sp>
    <dsp:sp modelId="{55E617B6-EF7B-4BB1-AD9F-12F839402664}">
      <dsp:nvSpPr>
        <dsp:cNvPr id="0" name=""/>
        <dsp:cNvSpPr/>
      </dsp:nvSpPr>
      <dsp:spPr>
        <a:xfrm>
          <a:off x="1233252" y="1823198"/>
          <a:ext cx="2237149" cy="1342289"/>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“Users can easily create and cancel bookings more efficiently without contacting the therapists directly”</a:t>
          </a:r>
          <a:endParaRPr lang="en-US" sz="1400" kern="1200"/>
        </a:p>
      </dsp:txBody>
      <dsp:txXfrm>
        <a:off x="1233252" y="1823198"/>
        <a:ext cx="2237149" cy="1342289"/>
      </dsp:txXfrm>
    </dsp:sp>
    <dsp:sp modelId="{9E213145-05EE-4203-8E13-25EA9D269A06}">
      <dsp:nvSpPr>
        <dsp:cNvPr id="0" name=""/>
        <dsp:cNvSpPr/>
      </dsp:nvSpPr>
      <dsp:spPr>
        <a:xfrm>
          <a:off x="3694116" y="1823198"/>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100% of the participants said yes</a:t>
          </a:r>
          <a:endParaRPr lang="en-US" sz="1400" kern="1200"/>
        </a:p>
      </dsp:txBody>
      <dsp:txXfrm>
        <a:off x="3694116" y="1823198"/>
        <a:ext cx="2237149" cy="1342289"/>
      </dsp:txXfrm>
    </dsp:sp>
    <dsp:sp modelId="{5875D111-1086-4A37-B380-18B47107FC8D}">
      <dsp:nvSpPr>
        <dsp:cNvPr id="0" name=""/>
        <dsp:cNvSpPr/>
      </dsp:nvSpPr>
      <dsp:spPr>
        <a:xfrm>
          <a:off x="6154981" y="1823198"/>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“easy to navigate with clear instructions for the treatments”</a:t>
          </a:r>
          <a:endParaRPr lang="en-US" sz="1400" kern="1200"/>
        </a:p>
      </dsp:txBody>
      <dsp:txXfrm>
        <a:off x="6154981" y="1823198"/>
        <a:ext cx="2237149" cy="1342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4C3AB-7157-4F4B-B88A-84D7F2C72D0D}">
      <dsp:nvSpPr>
        <dsp:cNvPr id="0" name=""/>
        <dsp:cNvSpPr/>
      </dsp:nvSpPr>
      <dsp:spPr>
        <a:xfrm>
          <a:off x="531637" y="238343"/>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81BA5-96E8-4B22-BF4B-33C7B81036F7}">
      <dsp:nvSpPr>
        <dsp:cNvPr id="0" name=""/>
        <dsp:cNvSpPr/>
      </dsp:nvSpPr>
      <dsp:spPr>
        <a:xfrm>
          <a:off x="765637" y="47234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6C8530-E10D-4486-9E78-2233D1211547}">
      <dsp:nvSpPr>
        <dsp:cNvPr id="0" name=""/>
        <dsp:cNvSpPr/>
      </dsp:nvSpPr>
      <dsp:spPr>
        <a:xfrm>
          <a:off x="180637" y="16783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Objectives met the aim</a:t>
          </a:r>
          <a:endParaRPr lang="en-US" sz="1700" kern="1200"/>
        </a:p>
      </dsp:txBody>
      <dsp:txXfrm>
        <a:off x="180637" y="1678343"/>
        <a:ext cx="1800000" cy="720000"/>
      </dsp:txXfrm>
    </dsp:sp>
    <dsp:sp modelId="{A317BC65-4252-4FE1-90CD-75B6C9A9FDF0}">
      <dsp:nvSpPr>
        <dsp:cNvPr id="0" name=""/>
        <dsp:cNvSpPr/>
      </dsp:nvSpPr>
      <dsp:spPr>
        <a:xfrm>
          <a:off x="2646637" y="238343"/>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CBD00-C0B8-420B-B52D-FBD155B4C71B}">
      <dsp:nvSpPr>
        <dsp:cNvPr id="0" name=""/>
        <dsp:cNvSpPr/>
      </dsp:nvSpPr>
      <dsp:spPr>
        <a:xfrm>
          <a:off x="2880637" y="47234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4D3842-12B3-4D8B-B4B3-DA2907EA2B3B}">
      <dsp:nvSpPr>
        <dsp:cNvPr id="0" name=""/>
        <dsp:cNvSpPr/>
      </dsp:nvSpPr>
      <dsp:spPr>
        <a:xfrm>
          <a:off x="2295637" y="16783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Need for a sports therapist app</a:t>
          </a:r>
          <a:endParaRPr lang="en-US" sz="1700" kern="1200"/>
        </a:p>
      </dsp:txBody>
      <dsp:txXfrm>
        <a:off x="2295637" y="1678343"/>
        <a:ext cx="1800000" cy="720000"/>
      </dsp:txXfrm>
    </dsp:sp>
    <dsp:sp modelId="{32E4153F-7AB0-4A6B-86AF-83F2E8DF248D}">
      <dsp:nvSpPr>
        <dsp:cNvPr id="0" name=""/>
        <dsp:cNvSpPr/>
      </dsp:nvSpPr>
      <dsp:spPr>
        <a:xfrm>
          <a:off x="4761637" y="238343"/>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4E52C-DE7C-4C09-B0B5-1F7F949D6FF6}">
      <dsp:nvSpPr>
        <dsp:cNvPr id="0" name=""/>
        <dsp:cNvSpPr/>
      </dsp:nvSpPr>
      <dsp:spPr>
        <a:xfrm>
          <a:off x="4995637" y="47234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C96605-A452-472E-BD7C-2719B06F051F}">
      <dsp:nvSpPr>
        <dsp:cNvPr id="0" name=""/>
        <dsp:cNvSpPr/>
      </dsp:nvSpPr>
      <dsp:spPr>
        <a:xfrm>
          <a:off x="4410637" y="16783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Current apps are generic</a:t>
          </a:r>
          <a:endParaRPr lang="en-US" sz="1700" kern="1200"/>
        </a:p>
      </dsp:txBody>
      <dsp:txXfrm>
        <a:off x="4410637" y="1678343"/>
        <a:ext cx="1800000" cy="720000"/>
      </dsp:txXfrm>
    </dsp:sp>
    <dsp:sp modelId="{B968E8B3-E725-4B50-9622-30C763CE9CF7}">
      <dsp:nvSpPr>
        <dsp:cNvPr id="0" name=""/>
        <dsp:cNvSpPr/>
      </dsp:nvSpPr>
      <dsp:spPr>
        <a:xfrm>
          <a:off x="1589137" y="2848343"/>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678F-D298-48AF-A669-1B5631C4D301}">
      <dsp:nvSpPr>
        <dsp:cNvPr id="0" name=""/>
        <dsp:cNvSpPr/>
      </dsp:nvSpPr>
      <dsp:spPr>
        <a:xfrm>
          <a:off x="1823137" y="308234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0887BB-EB01-4082-9FD4-1FBC102EF372}">
      <dsp:nvSpPr>
        <dsp:cNvPr id="0" name=""/>
        <dsp:cNvSpPr/>
      </dsp:nvSpPr>
      <dsp:spPr>
        <a:xfrm>
          <a:off x="1238137" y="42883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Clients benefitted from the app</a:t>
          </a:r>
          <a:endParaRPr lang="en-US" sz="1700" kern="1200"/>
        </a:p>
      </dsp:txBody>
      <dsp:txXfrm>
        <a:off x="1238137" y="4288343"/>
        <a:ext cx="1800000" cy="720000"/>
      </dsp:txXfrm>
    </dsp:sp>
    <dsp:sp modelId="{29AF98D6-86D5-4424-BC49-02BD90ED547C}">
      <dsp:nvSpPr>
        <dsp:cNvPr id="0" name=""/>
        <dsp:cNvSpPr/>
      </dsp:nvSpPr>
      <dsp:spPr>
        <a:xfrm>
          <a:off x="3704137" y="2848343"/>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D4B2D-70BB-463C-A3FE-AE67453B35FB}">
      <dsp:nvSpPr>
        <dsp:cNvPr id="0" name=""/>
        <dsp:cNvSpPr/>
      </dsp:nvSpPr>
      <dsp:spPr>
        <a:xfrm>
          <a:off x="3938137" y="308234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2FA2B4-1964-4F57-9336-1346C7657916}">
      <dsp:nvSpPr>
        <dsp:cNvPr id="0" name=""/>
        <dsp:cNvSpPr/>
      </dsp:nvSpPr>
      <dsp:spPr>
        <a:xfrm>
          <a:off x="3353137" y="42883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Treatments researched</a:t>
          </a:r>
          <a:endParaRPr lang="en-US" sz="1700" kern="1200"/>
        </a:p>
      </dsp:txBody>
      <dsp:txXfrm>
        <a:off x="3353137" y="4288343"/>
        <a:ext cx="18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004DA-7BD3-4F5A-B397-E80D19B6E266}">
      <dsp:nvSpPr>
        <dsp:cNvPr id="0" name=""/>
        <dsp:cNvSpPr/>
      </dsp:nvSpPr>
      <dsp:spPr>
        <a:xfrm>
          <a:off x="1461083" y="105626"/>
          <a:ext cx="1185521" cy="118552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4B315-EBD6-4EDB-B0F5-BD2F3DF75637}">
      <dsp:nvSpPr>
        <dsp:cNvPr id="0" name=""/>
        <dsp:cNvSpPr/>
      </dsp:nvSpPr>
      <dsp:spPr>
        <a:xfrm>
          <a:off x="1713736" y="358279"/>
          <a:ext cx="680217" cy="6802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015995-9240-47B0-9864-F9BE22D0E046}">
      <dsp:nvSpPr>
        <dsp:cNvPr id="0" name=""/>
        <dsp:cNvSpPr/>
      </dsp:nvSpPr>
      <dsp:spPr>
        <a:xfrm>
          <a:off x="1082105" y="1660408"/>
          <a:ext cx="19434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Development was successful</a:t>
          </a:r>
          <a:endParaRPr lang="en-US" sz="1300" kern="1200"/>
        </a:p>
      </dsp:txBody>
      <dsp:txXfrm>
        <a:off x="1082105" y="1660408"/>
        <a:ext cx="1943477" cy="720000"/>
      </dsp:txXfrm>
    </dsp:sp>
    <dsp:sp modelId="{CCCCC480-6AC6-45C9-8F45-369C49BC0CFA}">
      <dsp:nvSpPr>
        <dsp:cNvPr id="0" name=""/>
        <dsp:cNvSpPr/>
      </dsp:nvSpPr>
      <dsp:spPr>
        <a:xfrm>
          <a:off x="3744669" y="105626"/>
          <a:ext cx="1185521" cy="118552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5BE64-213D-4278-984E-1C27DCE44F48}">
      <dsp:nvSpPr>
        <dsp:cNvPr id="0" name=""/>
        <dsp:cNvSpPr/>
      </dsp:nvSpPr>
      <dsp:spPr>
        <a:xfrm>
          <a:off x="3997321" y="358279"/>
          <a:ext cx="680217" cy="6802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4B2418-0014-46C1-8A89-FD34017DF797}">
      <dsp:nvSpPr>
        <dsp:cNvPr id="0" name=""/>
        <dsp:cNvSpPr/>
      </dsp:nvSpPr>
      <dsp:spPr>
        <a:xfrm>
          <a:off x="3365691" y="1660408"/>
          <a:ext cx="19434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Diagrams and  mock-ups created guided development.</a:t>
          </a:r>
          <a:endParaRPr lang="en-US" sz="1300" kern="1200"/>
        </a:p>
      </dsp:txBody>
      <dsp:txXfrm>
        <a:off x="3365691" y="1660408"/>
        <a:ext cx="1943477" cy="720000"/>
      </dsp:txXfrm>
    </dsp:sp>
    <dsp:sp modelId="{AAFE1904-013E-4336-9CA8-FDC0D3887F66}">
      <dsp:nvSpPr>
        <dsp:cNvPr id="0" name=""/>
        <dsp:cNvSpPr/>
      </dsp:nvSpPr>
      <dsp:spPr>
        <a:xfrm>
          <a:off x="1461083" y="2866278"/>
          <a:ext cx="1185521" cy="118552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ED8AD-9151-4854-9731-B674BC11776F}">
      <dsp:nvSpPr>
        <dsp:cNvPr id="0" name=""/>
        <dsp:cNvSpPr/>
      </dsp:nvSpPr>
      <dsp:spPr>
        <a:xfrm>
          <a:off x="1713736" y="3118930"/>
          <a:ext cx="680217" cy="6802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709472-2689-4ED9-AA05-343DD936C358}">
      <dsp:nvSpPr>
        <dsp:cNvPr id="0" name=""/>
        <dsp:cNvSpPr/>
      </dsp:nvSpPr>
      <dsp:spPr>
        <a:xfrm>
          <a:off x="1082105" y="4421060"/>
          <a:ext cx="19434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Time boxes kept development on schedule.</a:t>
          </a:r>
          <a:endParaRPr lang="en-US" sz="1300" kern="1200"/>
        </a:p>
      </dsp:txBody>
      <dsp:txXfrm>
        <a:off x="1082105" y="4421060"/>
        <a:ext cx="1943477" cy="720000"/>
      </dsp:txXfrm>
    </dsp:sp>
    <dsp:sp modelId="{1DF7653A-DFC3-4A06-9F8A-EA8B0BC801AB}">
      <dsp:nvSpPr>
        <dsp:cNvPr id="0" name=""/>
        <dsp:cNvSpPr/>
      </dsp:nvSpPr>
      <dsp:spPr>
        <a:xfrm>
          <a:off x="3744669" y="2866278"/>
          <a:ext cx="1185521" cy="118552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E651B-8590-42BF-99BD-964FB0EDA837}">
      <dsp:nvSpPr>
        <dsp:cNvPr id="0" name=""/>
        <dsp:cNvSpPr/>
      </dsp:nvSpPr>
      <dsp:spPr>
        <a:xfrm>
          <a:off x="3997321" y="3118930"/>
          <a:ext cx="680217" cy="6802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B2B534-A688-4ABC-B75D-0CF95475B079}">
      <dsp:nvSpPr>
        <dsp:cNvPr id="0" name=""/>
        <dsp:cNvSpPr/>
      </dsp:nvSpPr>
      <dsp:spPr>
        <a:xfrm>
          <a:off x="3365691" y="4421060"/>
          <a:ext cx="194347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Testing the app was successful</a:t>
          </a:r>
          <a:endParaRPr lang="en-US" sz="1300" kern="1200"/>
        </a:p>
      </dsp:txBody>
      <dsp:txXfrm>
        <a:off x="3365691" y="4421060"/>
        <a:ext cx="1943477"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8ED8E-FF7E-400C-B65F-EDB66BF98639}"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D89D2B-035B-4DB4-AE2F-EE4EF8189E09}" type="slidenum">
              <a:rPr lang="en-GB" smtClean="0"/>
              <a:t>‹#›</a:t>
            </a:fld>
            <a:endParaRPr lang="en-GB"/>
          </a:p>
        </p:txBody>
      </p:sp>
    </p:spTree>
    <p:extLst>
      <p:ext uri="{BB962C8B-B14F-4D97-AF65-F5344CB8AC3E}">
        <p14:creationId xmlns:p14="http://schemas.microsoft.com/office/powerpoint/2010/main" val="3648085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a:t>
            </a:fld>
            <a:endParaRPr lang="en-GB"/>
          </a:p>
        </p:txBody>
      </p:sp>
    </p:spTree>
    <p:extLst>
      <p:ext uri="{BB962C8B-B14F-4D97-AF65-F5344CB8AC3E}">
        <p14:creationId xmlns:p14="http://schemas.microsoft.com/office/powerpoint/2010/main" val="2576299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ea typeface="Calibri" panose="020F0502020204030204" pitchFamily="34" charset="0"/>
                <a:cs typeface="Times New Roman" panose="02020603050405020304" pitchFamily="18" charset="0"/>
              </a:rPr>
              <a:t>This viva consists of the various topics and sub-topics surrounding sports therapy and more importantly how it is applied in applications.</a:t>
            </a:r>
          </a:p>
          <a:p>
            <a:r>
              <a:rPr lang="en-GB" dirty="0">
                <a:ea typeface="Calibri" panose="020F0502020204030204" pitchFamily="34" charset="0"/>
                <a:cs typeface="Times New Roman" panose="02020603050405020304" pitchFamily="18" charset="0"/>
              </a:rPr>
              <a:t>The title is called “</a:t>
            </a:r>
            <a:r>
              <a:rPr lang="en-US" sz="1200" b="1" dirty="0">
                <a:effectLst/>
                <a:ea typeface="Calibri" panose="020F0502020204030204" pitchFamily="34" charset="0"/>
                <a:cs typeface="Times New Roman" panose="02020603050405020304" pitchFamily="18" charset="0"/>
              </a:rPr>
              <a:t>An investigation into how software can support sports therapists and their clients”.</a:t>
            </a:r>
          </a:p>
          <a:p>
            <a:r>
              <a:rPr lang="en-US" dirty="0">
                <a:ea typeface="Calibri" panose="020F0502020204030204" pitchFamily="34" charset="0"/>
                <a:cs typeface="Times New Roman" panose="02020603050405020304" pitchFamily="18" charset="0"/>
              </a:rPr>
              <a:t>This project will look at how applications will benefit the sports therapy industry, especially in the current pandemic where patients cannot go to see therapists</a:t>
            </a:r>
            <a:r>
              <a:rPr lang="en-US" b="1" dirty="0">
                <a:ea typeface="Calibri" panose="020F0502020204030204" pitchFamily="34" charset="0"/>
                <a:cs typeface="Times New Roman" panose="02020603050405020304" pitchFamily="18" charset="0"/>
              </a:rPr>
              <a:t>.</a:t>
            </a:r>
            <a:endParaRPr lang="en-GB" sz="1200" dirty="0">
              <a:effectLs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a:t>
            </a:fld>
            <a:endParaRPr lang="en-GB"/>
          </a:p>
        </p:txBody>
      </p:sp>
    </p:spTree>
    <p:extLst>
      <p:ext uri="{BB962C8B-B14F-4D97-AF65-F5344CB8AC3E}">
        <p14:creationId xmlns:p14="http://schemas.microsoft.com/office/powerpoint/2010/main" val="3939872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Aft>
                <a:spcPts val="800"/>
              </a:spcAft>
              <a:buFont typeface="Wingdings 3" charset="2"/>
              <a:buNone/>
            </a:pPr>
            <a:r>
              <a:rPr lang="en-GB" sz="2400" b="1" dirty="0">
                <a:ea typeface="Calibri" panose="020F0502020204030204" pitchFamily="34" charset="0"/>
                <a:cs typeface="Times New Roman" panose="02020603050405020304" pitchFamily="18" charset="0"/>
              </a:rPr>
              <a:t>Aim:</a:t>
            </a:r>
          </a:p>
          <a:p>
            <a:pPr marL="0" indent="0">
              <a:lnSpc>
                <a:spcPct val="107000"/>
              </a:lnSpc>
              <a:spcAft>
                <a:spcPts val="800"/>
              </a:spcAft>
              <a:buNone/>
            </a:pPr>
            <a:r>
              <a:rPr lang="en-GB" sz="2400" dirty="0">
                <a:ea typeface="Calibri" panose="020F0502020204030204" pitchFamily="34" charset="0"/>
                <a:cs typeface="Times New Roman" panose="02020603050405020304" pitchFamily="18" charset="0"/>
              </a:rPr>
              <a:t>“</a:t>
            </a:r>
            <a:r>
              <a:rPr lang="en-US" sz="1600" dirty="0">
                <a:effectLst/>
                <a:ea typeface="Calibri" panose="020F0502020204030204" pitchFamily="34" charset="0"/>
                <a:cs typeface="Times New Roman" panose="02020603050405020304" pitchFamily="18" charset="0"/>
              </a:rPr>
              <a:t>An investigation into how software can support sports therapists and their clients”.</a:t>
            </a:r>
            <a:endParaRPr lang="en-GB" sz="15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5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500" b="1" dirty="0">
                <a:effectLst/>
                <a:ea typeface="Calibri" panose="020F0502020204030204" pitchFamily="34" charset="0"/>
                <a:cs typeface="Times New Roman" panose="02020603050405020304" pitchFamily="18" charset="0"/>
              </a:rPr>
              <a:t>Objectives:</a:t>
            </a:r>
          </a:p>
          <a:p>
            <a:pPr>
              <a:lnSpc>
                <a:spcPct val="107000"/>
              </a:lnSpc>
              <a:spcAft>
                <a:spcPts val="800"/>
              </a:spcAft>
            </a:pPr>
            <a:r>
              <a:rPr lang="en-GB" sz="1500" dirty="0">
                <a:effectLst/>
                <a:ea typeface="Calibri" panose="020F0502020204030204" pitchFamily="34" charset="0"/>
                <a:cs typeface="Times New Roman" panose="02020603050405020304" pitchFamily="18" charset="0"/>
              </a:rPr>
              <a:t>Conduct an initial literature review into the subject area of sports therapy and analyse the sub-topics in question. These topics consist of:</a:t>
            </a:r>
          </a:p>
          <a:p>
            <a:pPr marL="742950" lvl="1" indent="-285750">
              <a:lnSpc>
                <a:spcPct val="107000"/>
              </a:lnSpc>
              <a:buFont typeface="Courier New" panose="02070309020205020404" pitchFamily="49" charset="0"/>
              <a:buChar char="o"/>
            </a:pPr>
            <a:r>
              <a:rPr lang="en-GB" sz="1500" dirty="0">
                <a:effectLst/>
                <a:ea typeface="Calibri" panose="020F0502020204030204" pitchFamily="34" charset="0"/>
                <a:cs typeface="Times New Roman" panose="02020603050405020304" pitchFamily="18" charset="0"/>
              </a:rPr>
              <a:t>Sports therapy</a:t>
            </a:r>
          </a:p>
          <a:p>
            <a:pPr marL="742950" lvl="1" indent="-285750">
              <a:lnSpc>
                <a:spcPct val="107000"/>
              </a:lnSpc>
              <a:buFont typeface="Courier New" panose="02070309020205020404" pitchFamily="49" charset="0"/>
              <a:buChar char="o"/>
            </a:pPr>
            <a:r>
              <a:rPr lang="en-GB" sz="1500" dirty="0">
                <a:effectLst/>
                <a:ea typeface="Calibri" panose="020F0502020204030204" pitchFamily="34" charset="0"/>
                <a:cs typeface="Times New Roman" panose="02020603050405020304" pitchFamily="18" charset="0"/>
              </a:rPr>
              <a:t>Injuries and preventions</a:t>
            </a:r>
          </a:p>
          <a:p>
            <a:pPr marL="742950" lvl="1" indent="-285750">
              <a:lnSpc>
                <a:spcPct val="107000"/>
              </a:lnSpc>
              <a:buFont typeface="Courier New" panose="02070309020205020404" pitchFamily="49" charset="0"/>
              <a:buChar char="o"/>
            </a:pPr>
            <a:r>
              <a:rPr lang="en-GB" sz="1500" dirty="0">
                <a:effectLst/>
                <a:ea typeface="Calibri" panose="020F0502020204030204" pitchFamily="34" charset="0"/>
                <a:cs typeface="Times New Roman" panose="02020603050405020304" pitchFamily="18" charset="0"/>
              </a:rPr>
              <a:t>Recovery</a:t>
            </a:r>
          </a:p>
          <a:p>
            <a:pPr marL="742950" lvl="1" indent="-285750">
              <a:lnSpc>
                <a:spcPct val="107000"/>
              </a:lnSpc>
              <a:buFont typeface="Courier New" panose="02070309020205020404" pitchFamily="49" charset="0"/>
              <a:buChar char="o"/>
            </a:pPr>
            <a:r>
              <a:rPr lang="en-GB" sz="1500" dirty="0">
                <a:effectLst/>
                <a:ea typeface="Calibri" panose="020F0502020204030204" pitchFamily="34" charset="0"/>
                <a:cs typeface="Times New Roman" panose="02020603050405020304" pitchFamily="18" charset="0"/>
              </a:rPr>
              <a:t>Current applications available</a:t>
            </a:r>
          </a:p>
          <a:p>
            <a:pPr marL="742950" lvl="1" indent="-285750">
              <a:lnSpc>
                <a:spcPct val="107000"/>
              </a:lnSpc>
              <a:buFont typeface="Courier New" panose="02070309020205020404" pitchFamily="49" charset="0"/>
              <a:buChar char="o"/>
            </a:pPr>
            <a:r>
              <a:rPr lang="en-GB" sz="1500" dirty="0">
                <a:effectLst/>
                <a:ea typeface="Calibri" panose="020F0502020204030204" pitchFamily="34" charset="0"/>
                <a:cs typeface="Times New Roman" panose="02020603050405020304" pitchFamily="18" charset="0"/>
              </a:rPr>
              <a:t>Analyse existing research into sports therapy and the links to applications.</a:t>
            </a:r>
          </a:p>
          <a:p>
            <a:pPr marL="457200" lvl="1" indent="0">
              <a:lnSpc>
                <a:spcPct val="107000"/>
              </a:lnSpc>
              <a:buFont typeface="Courier New" panose="02070309020205020404" pitchFamily="49" charset="0"/>
              <a:buNone/>
            </a:pPr>
            <a:endParaRPr lang="en-GB" sz="1500" dirty="0">
              <a:effectLst/>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en-GB" sz="1600" dirty="0">
                <a:effectLst/>
                <a:ea typeface="Calibri" panose="020F0502020204030204" pitchFamily="34" charset="0"/>
                <a:cs typeface="Times New Roman" panose="02020603050405020304" pitchFamily="18" charset="0"/>
              </a:rPr>
              <a:t>Design a sports therapy app</a:t>
            </a:r>
            <a:endParaRPr lang="en-GB" sz="1500" dirty="0">
              <a:effectLst/>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500" dirty="0">
                <a:effectLst/>
                <a:ea typeface="Calibri" panose="020F0502020204030204" pitchFamily="34" charset="0"/>
                <a:cs typeface="Times New Roman" panose="02020603050405020304" pitchFamily="18" charset="0"/>
              </a:rPr>
              <a:t>Develop an application guided by the research conducted into the topic areas.</a:t>
            </a:r>
          </a:p>
          <a:p>
            <a:pPr marL="342900" lvl="0" indent="-342900">
              <a:lnSpc>
                <a:spcPct val="107000"/>
              </a:lnSpc>
              <a:spcAft>
                <a:spcPts val="800"/>
              </a:spcAft>
              <a:buFont typeface="Symbol" panose="05050102010706020507" pitchFamily="18" charset="2"/>
              <a:buChar char=""/>
            </a:pPr>
            <a:r>
              <a:rPr lang="en-GB" sz="1500" dirty="0">
                <a:effectLst/>
                <a:ea typeface="Calibri" panose="020F0502020204030204" pitchFamily="34" charset="0"/>
                <a:cs typeface="Times New Roman" panose="02020603050405020304" pitchFamily="18" charset="0"/>
              </a:rPr>
              <a:t>Evaluate the final application with the client, and report back with any future iterations needed.</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3</a:t>
            </a:fld>
            <a:endParaRPr lang="en-GB"/>
          </a:p>
        </p:txBody>
      </p:sp>
    </p:spTree>
    <p:extLst>
      <p:ext uri="{BB962C8B-B14F-4D97-AF65-F5344CB8AC3E}">
        <p14:creationId xmlns:p14="http://schemas.microsoft.com/office/powerpoint/2010/main" val="1581804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entury Gothic" panose="020B0502020202020204" pitchFamily="34" charset="0"/>
                <a:ea typeface="Calibri" panose="020F0502020204030204" pitchFamily="34" charset="0"/>
                <a:cs typeface="Times New Roman" panose="02020603050405020304" pitchFamily="18" charset="0"/>
              </a:rPr>
              <a:t>According to the governing body, the society of sports therapists, sports therapy 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entury Gothic" panose="020B0502020202020204" pitchFamily="34" charset="0"/>
                <a:ea typeface="Calibri" panose="020F0502020204030204" pitchFamily="34" charset="0"/>
                <a:cs typeface="Times New Roman" panose="02020603050405020304" pitchFamily="18" charset="0"/>
              </a:rPr>
              <a:t>“An aspect of healthcare that is specifically concerned with the prevention of injury and the rehabilitation of the patient back to optimum levels of functional, occupational and sports specific fitness, regardless of age and ability. </a:t>
            </a:r>
            <a:r>
              <a:rPr lang="en-GB" sz="1800" b="1" dirty="0">
                <a:effectLst/>
                <a:latin typeface="Century Gothic" panose="020B0502020202020204" pitchFamily="34" charset="0"/>
                <a:ea typeface="Times New Roman" panose="02020603050405020304" pitchFamily="18" charset="0"/>
                <a:cs typeface="Times New Roman" panose="02020603050405020304" pitchFamily="18" charset="0"/>
              </a:rPr>
              <a:t>Degree courses in sports therapy accredited by The Society of Sports Therapists are available at a number of universities. These qualifications enable you to gain membership with the society</a:t>
            </a:r>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 </a:t>
            </a:r>
            <a:r>
              <a:rPr lang="en-GB" sz="1200" b="1" dirty="0">
                <a:effectLst/>
                <a:latin typeface="Century Gothic" panose="020B0502020202020204" pitchFamily="34" charset="0"/>
                <a:ea typeface="Calibri" panose="020F0502020204030204" pitchFamily="34" charset="0"/>
                <a:cs typeface="Times New Roman" panose="02020603050405020304" pitchFamily="18" charset="0"/>
              </a:rPr>
              <a:t>(1). </a:t>
            </a:r>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entury Gothic" panose="020B0502020202020204" pitchFamily="34" charset="0"/>
                <a:ea typeface="Calibri" panose="020F0502020204030204" pitchFamily="34" charset="0"/>
                <a:cs typeface="Times New Roman" panose="02020603050405020304" pitchFamily="18" charset="0"/>
              </a:rPr>
              <a:t>This suggest that sports therapy is</a:t>
            </a:r>
            <a:r>
              <a:rPr lang="en-GB" sz="1200" b="1" dirty="0">
                <a:effectLst/>
                <a:latin typeface="Century Gothic" panose="020B0502020202020204" pitchFamily="34" charset="0"/>
                <a:ea typeface="Calibri" panose="020F0502020204030204" pitchFamily="34" charset="0"/>
                <a:cs typeface="Times New Roman" panose="02020603050405020304" pitchFamily="18" charset="0"/>
              </a:rPr>
              <a:t> </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looking into human anatomy, studies the injuries and then gives a diagnosis. </a:t>
            </a:r>
            <a:r>
              <a:rPr lang="en-GB" sz="1800" dirty="0">
                <a:effectLst/>
                <a:latin typeface="Calibri" panose="020F0502020204030204" pitchFamily="34" charset="0"/>
                <a:ea typeface="Calibri" panose="020F0502020204030204" pitchFamily="34" charset="0"/>
                <a:cs typeface="Times New Roman" panose="02020603050405020304" pitchFamily="18" charset="0"/>
              </a:rPr>
              <a:t>Sports therapist have to be with a governing body in order to practice, and must be educated to a certain standard, at least degree level.</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4</a:t>
            </a:fld>
            <a:endParaRPr lang="en-GB"/>
          </a:p>
        </p:txBody>
      </p:sp>
    </p:spTree>
    <p:extLst>
      <p:ext uri="{BB962C8B-B14F-4D97-AF65-F5344CB8AC3E}">
        <p14:creationId xmlns:p14="http://schemas.microsoft.com/office/powerpoint/2010/main" val="723011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common injuries It was found that the 5 most common injuries were split between muscular and joint. </a:t>
            </a:r>
          </a:p>
          <a:p>
            <a:r>
              <a:rPr lang="en-US" dirty="0"/>
              <a:t>Muscular – Hamstring, Adductor</a:t>
            </a:r>
          </a:p>
          <a:p>
            <a:r>
              <a:rPr lang="en-US" dirty="0"/>
              <a:t>Knee cartilage, ACL, Rotator cuff</a:t>
            </a:r>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5</a:t>
            </a:fld>
            <a:endParaRPr lang="en-GB"/>
          </a:p>
        </p:txBody>
      </p:sp>
    </p:spTree>
    <p:extLst>
      <p:ext uri="{BB962C8B-B14F-4D97-AF65-F5344CB8AC3E}">
        <p14:creationId xmlns:p14="http://schemas.microsoft.com/office/powerpoint/2010/main" val="363096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entury Gothic" panose="020B0502020202020204" pitchFamily="34" charset="0"/>
                <a:ea typeface="Calibri" panose="020F0502020204030204" pitchFamily="34" charset="0"/>
                <a:cs typeface="Times New Roman" panose="02020603050405020304" pitchFamily="18" charset="0"/>
              </a:rPr>
              <a:t>To gain better knowledge into building an application for the client, typical treatments and recovery for the most common injuries was explored.</a:t>
            </a:r>
            <a:br>
              <a:rPr lang="en-GB" sz="1800" dirty="0">
                <a:effectLst/>
                <a:latin typeface="Century Gothic" panose="020B0502020202020204" pitchFamily="34" charset="0"/>
                <a:ea typeface="Calibri" panose="020F0502020204030204" pitchFamily="34" charset="0"/>
                <a:cs typeface="Times New Roman" panose="02020603050405020304" pitchFamily="18" charset="0"/>
              </a:rPr>
            </a:br>
            <a:endParaRPr lang="en-GB" sz="2800" dirty="0"/>
          </a:p>
          <a:p>
            <a:r>
              <a:rPr lang="en-GB" sz="1800" dirty="0">
                <a:effectLst/>
                <a:latin typeface="Century Gothic" panose="020B0502020202020204" pitchFamily="34" charset="0"/>
                <a:ea typeface="Calibri" panose="020F0502020204030204" pitchFamily="34" charset="0"/>
                <a:cs typeface="Times New Roman" panose="02020603050405020304" pitchFamily="18" charset="0"/>
              </a:rPr>
              <a:t>An article found by ‘NHS UK’ called “hamstring injuries” suggested </a:t>
            </a:r>
            <a:r>
              <a:rPr lang="en-GB" sz="1800" dirty="0">
                <a:effectLst/>
                <a:ea typeface="Calibri" panose="020F0502020204030204" pitchFamily="34" charset="0"/>
                <a:cs typeface="Times New Roman" panose="02020603050405020304" pitchFamily="18" charset="0"/>
              </a:rPr>
              <a:t>to treat the injury you should:</a:t>
            </a:r>
            <a:endParaRPr lang="en-GB" sz="1800" b="1" dirty="0">
              <a:effectLst/>
              <a:ea typeface="Calibri" panose="020F0502020204030204" pitchFamily="34" charset="0"/>
              <a:cs typeface="Times New Roman" panose="02020603050405020304" pitchFamily="18" charset="0"/>
            </a:endParaRPr>
          </a:p>
          <a:p>
            <a:endParaRPr lang="en-GB" sz="2800" b="1" dirty="0">
              <a:latin typeface="Century Gothic" panose="020B0502020202020204" pitchFamily="34" charset="0"/>
              <a:cs typeface="Times New Roman" panose="02020603050405020304" pitchFamily="18" charset="0"/>
            </a:endParaRPr>
          </a:p>
          <a:p>
            <a:r>
              <a:rPr lang="en-GB" sz="1800" b="1" dirty="0">
                <a:effectLst/>
                <a:latin typeface="Century Gothic" panose="020B0502020202020204" pitchFamily="34" charset="0"/>
                <a:ea typeface="Calibri" panose="020F0502020204030204" pitchFamily="34" charset="0"/>
                <a:cs typeface="Times New Roman" panose="02020603050405020304" pitchFamily="18" charset="0"/>
              </a:rPr>
              <a:t>“During the first 2 or 3 days, you should care for your injury using RICE therapy: Rest, Ice, Compression and elevation” (2). </a:t>
            </a: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This urges that after injury, the client should rest the muscle and apply cold packs to the surrounding area. After this is completed, they should bandage it to try and prevent any other swelling. After this, they should keep the leg raised, so swelling is reduced. This was the best possible treatment for hamstring injuries.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https://aidyourhamstring.com/pulled-hamstring/pulled-hamstring-home.php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6</a:t>
            </a:fld>
            <a:endParaRPr lang="en-GB"/>
          </a:p>
        </p:txBody>
      </p:sp>
    </p:spTree>
    <p:extLst>
      <p:ext uri="{BB962C8B-B14F-4D97-AF65-F5344CB8AC3E}">
        <p14:creationId xmlns:p14="http://schemas.microsoft.com/office/powerpoint/2010/main" val="3816208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book ‘</a:t>
            </a:r>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Sports injuries, their prevention and treatment’, the client should:</a:t>
            </a:r>
          </a:p>
          <a:p>
            <a:pPr marL="0" indent="0">
              <a:buNone/>
            </a:pPr>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“Rest the muscle, as the condition will resolve itself quickly without any other treatment and use general heat treatment in the form of hot baths and after sufficient rest, begin cycling (preferably on an exercise bike) or swimming to strengthen the adductor, without overstraining” (3). </a:t>
            </a:r>
          </a:p>
          <a:p>
            <a:endParaRPr lang="en-GB" b="1"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cs typeface="Times New Roman" panose="02020603050405020304" pitchFamily="18" charset="0"/>
              </a:rPr>
              <a:t>This suggests that rest is needed, then reduce swelling by hot and cold therapy, and then start swimming/cycling (nonstrenuous).</a:t>
            </a:r>
          </a:p>
          <a:p>
            <a:endParaRPr lang="en-GB" dirty="0">
              <a:latin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Calibri" panose="020F0502020204030204" pitchFamily="34" charset="0"/>
                <a:ea typeface="Calibri" panose="020F0502020204030204" pitchFamily="34" charset="0"/>
                <a:cs typeface="Times New Roman" panose="02020603050405020304" pitchFamily="18" charset="0"/>
              </a:rPr>
              <a:t>https://learnmuscles.com/blog/2017/01/31/treat-adductor-strain-manual-therapy/</a:t>
            </a:r>
          </a:p>
          <a:p>
            <a:endParaRPr lang="en-GB" dirty="0"/>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7</a:t>
            </a:fld>
            <a:endParaRPr lang="en-GB"/>
          </a:p>
        </p:txBody>
      </p:sp>
    </p:spTree>
    <p:extLst>
      <p:ext uri="{BB962C8B-B14F-4D97-AF65-F5344CB8AC3E}">
        <p14:creationId xmlns:p14="http://schemas.microsoft.com/office/powerpoint/2010/main" val="1097723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entury Gothic" panose="020B0502020202020204" pitchFamily="34" charset="0"/>
                <a:ea typeface="Calibri" panose="020F0502020204030204" pitchFamily="34" charset="0"/>
                <a:cs typeface="Times New Roman" panose="02020603050405020304" pitchFamily="18" charset="0"/>
              </a:rPr>
              <a:t>After an interview with Mr Kerry Nicholas – Owner of Next Step Sports Therapy and professional sports therapist and lecturer, suggested that:</a:t>
            </a:r>
          </a:p>
          <a:p>
            <a:endParaRPr lang="en-GB" sz="2800" dirty="0">
              <a:latin typeface="Century Gothic" panose="020B0502020202020204" pitchFamily="34" charset="0"/>
              <a:cs typeface="Times New Roman" panose="02020603050405020304" pitchFamily="18" charset="0"/>
            </a:endParaRPr>
          </a:p>
          <a:p>
            <a:r>
              <a:rPr lang="en-GB" sz="1800" b="1" dirty="0">
                <a:effectLst/>
                <a:latin typeface="Century Gothic" panose="020B0502020202020204" pitchFamily="34" charset="0"/>
                <a:ea typeface="Calibri" panose="020F0502020204030204" pitchFamily="34" charset="0"/>
                <a:cs typeface="Times New Roman" panose="02020603050405020304" pitchFamily="18" charset="0"/>
              </a:rPr>
              <a:t>“Proprioceptive treatment is an exercise-based rehabilitation where you will use equilibrium techniques, such as wobble boards, balance beams and leg hops. This will be conducted to correct the landing technique on the knee, to prevent any more cartilage damage” (4). </a:t>
            </a:r>
          </a:p>
          <a:p>
            <a:endParaRPr lang="en-GB" sz="2800" b="1" dirty="0">
              <a:latin typeface="Century Gothic" panose="020B0502020202020204" pitchFamily="34" charset="0"/>
              <a:cs typeface="Times New Roman" panose="02020603050405020304" pitchFamily="18" charset="0"/>
            </a:endParaRPr>
          </a:p>
          <a:p>
            <a:r>
              <a:rPr lang="en-GB" sz="1800" dirty="0">
                <a:effectLst/>
                <a:latin typeface="Century Gothic" panose="020B0502020202020204" pitchFamily="34" charset="0"/>
                <a:ea typeface="Calibri" panose="020F0502020204030204" pitchFamily="34" charset="0"/>
                <a:cs typeface="Times New Roman" panose="02020603050405020304" pitchFamily="18" charset="0"/>
              </a:rPr>
              <a:t>the patient will undergo training such as agility, accelerating and decelerating. This then gets the patient back to full health and strengthens the injured knee to prevent it from happening again.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https://www.topdoctors.co.uk/medical-articles/cartione-a-new-treatment-for-knee-cartilage-injuries</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8</a:t>
            </a:fld>
            <a:endParaRPr lang="en-GB"/>
          </a:p>
        </p:txBody>
      </p:sp>
    </p:spTree>
    <p:extLst>
      <p:ext uri="{BB962C8B-B14F-4D97-AF65-F5344CB8AC3E}">
        <p14:creationId xmlns:p14="http://schemas.microsoft.com/office/powerpoint/2010/main" val="1777011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treat ACL injuries, Per Renstrom PHD suggests that</a:t>
            </a:r>
          </a:p>
          <a:p>
            <a:endParaRPr lang="en-US" dirty="0"/>
          </a:p>
          <a:p>
            <a:r>
              <a:rPr lang="en-US" b="1" dirty="0"/>
              <a:t>“</a:t>
            </a: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start with early range of motion exercises. </a:t>
            </a:r>
            <a:r>
              <a:rPr lang="en-GB" b="1" dirty="0">
                <a:latin typeface="Century Gothic" panose="020B0502020202020204" pitchFamily="34" charset="0"/>
                <a:ea typeface="Times New Roman" panose="02020603050405020304" pitchFamily="18" charset="0"/>
                <a:cs typeface="Times New Roman" panose="02020603050405020304" pitchFamily="18" charset="0"/>
              </a:rPr>
              <a:t>T</a:t>
            </a: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he surgeon allows 0–70-degree range of motion preventing muscle inhibition. A brace can be worn to support the knee. The most important muscles to rehab first is the hamstring. When the range of motion is 100 degrees and has been a minimum of four weeks post op, the patient can begin cycling”. (5).</a:t>
            </a:r>
          </a:p>
          <a:p>
            <a:endParaRPr lang="en-GB" b="1"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cs typeface="Times New Roman" panose="02020603050405020304" pitchFamily="18" charset="0"/>
              </a:rPr>
              <a:t>This suggests that ROM needs to be achieved as soon as possible to prevent muscle inhibition, then swelling needs to be reduced, using a brace. Hamstring then gets rehabbed, then once 100 degrees ROM, patient can begin nonstrenuous exercise.</a:t>
            </a:r>
          </a:p>
          <a:p>
            <a:endParaRPr lang="en-GB" dirty="0">
              <a:latin typeface="Century Gothic" panose="020B0502020202020204" pitchFamily="34" charset="0"/>
              <a:cs typeface="Times New Roman" panose="02020603050405020304" pitchFamily="18" charset="0"/>
            </a:endParaRPr>
          </a:p>
          <a:p>
            <a:r>
              <a:rPr lang="en-GB" dirty="0"/>
              <a:t>https://www.hopkinsmedicine.org/health/conditions-and-diseases/anterior-cruciate-ligament-acl-injury-or-tear</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9</a:t>
            </a:fld>
            <a:endParaRPr lang="en-GB"/>
          </a:p>
        </p:txBody>
      </p:sp>
    </p:spTree>
    <p:extLst>
      <p:ext uri="{BB962C8B-B14F-4D97-AF65-F5344CB8AC3E}">
        <p14:creationId xmlns:p14="http://schemas.microsoft.com/office/powerpoint/2010/main" val="3176007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To treat rotator cuff tears, a study was found called “Rehabilitation after rotator cuff repair” </a:t>
            </a:r>
            <a:r>
              <a:rPr lang="en-GB" sz="2800" b="0" dirty="0">
                <a:effectLst/>
                <a:latin typeface="Calibri" panose="020F0502020204030204" pitchFamily="34" charset="0"/>
                <a:ea typeface="Calibri" panose="020F0502020204030204" pitchFamily="34" charset="0"/>
                <a:cs typeface="Times New Roman" panose="02020603050405020304" pitchFamily="18" charset="0"/>
              </a:rPr>
              <a:t>written by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a:t>
            </a:r>
            <a:r>
              <a:rPr lang="en-GB" sz="2800" dirty="0">
                <a:effectLst/>
                <a:latin typeface="Calibri" panose="020F0502020204030204" pitchFamily="34" charset="0"/>
                <a:ea typeface="Calibri" panose="020F0502020204030204" pitchFamily="34" charset="0"/>
                <a:cs typeface="Times New Roman" panose="02020603050405020304" pitchFamily="18" charset="0"/>
              </a:rPr>
              <a:t>Dr Meghan E Bishop’ of Rothman orthopaedic institute of New York, is an Orthopaedic Surgeon, suggested that </a:t>
            </a:r>
            <a:r>
              <a:rPr lang="en-GB" sz="1800" b="1" dirty="0">
                <a:effectLst/>
                <a:latin typeface="Century Gothic" panose="020B0502020202020204" pitchFamily="34" charset="0"/>
                <a:ea typeface="Calibri" panose="020F0502020204030204" pitchFamily="34" charset="0"/>
                <a:cs typeface="Times New Roman" panose="02020603050405020304" pitchFamily="18" charset="0"/>
              </a:rPr>
              <a:t>“Early passive range of motion (ROM) following cuff repair is thought to decrease postoperative stiffness and improve functionality.” (6).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latin typeface="Century Gothic" panose="020B0502020202020204" pitchFamily="34" charset="0"/>
              <a:cs typeface="Times New Roman" panose="02020603050405020304" pitchFamily="18" charset="0"/>
            </a:endParaRPr>
          </a:p>
          <a:p>
            <a:r>
              <a:rPr lang="en-GB" sz="2800" dirty="0">
                <a:latin typeface="Century Gothic" panose="020B0502020202020204" pitchFamily="34" charset="0"/>
                <a:ea typeface="Calibri" panose="020F0502020204030204" pitchFamily="34" charset="0"/>
                <a:cs typeface="Tahoma" panose="020B0604030504040204" pitchFamily="34" charset="0"/>
              </a:rPr>
              <a:t>A</a:t>
            </a:r>
            <a:r>
              <a:rPr lang="en-GB" sz="1800" dirty="0">
                <a:effectLst/>
                <a:latin typeface="Century Gothic" panose="020B0502020202020204" pitchFamily="34" charset="0"/>
                <a:ea typeface="Calibri" panose="020F0502020204030204" pitchFamily="34" charset="0"/>
                <a:cs typeface="Tahoma" panose="020B0604030504040204" pitchFamily="34" charset="0"/>
              </a:rPr>
              <a:t>fter the patient has been diagnosed, the best possible way to get the patient back to optimum health, the therapist should start moving the shoulder as early as possible, to prevent stiffness and give full range of motion back to the client. </a:t>
            </a:r>
            <a:endParaRPr lang="en-GB" sz="2800" dirty="0"/>
          </a:p>
          <a:p>
            <a:pPr marL="0" lvl="0" indent="0">
              <a:lnSpc>
                <a:spcPct val="107000"/>
              </a:lnSpc>
              <a:spcAft>
                <a:spcPts val="800"/>
              </a:spcAft>
              <a:buFont typeface="Wingdings 3" panose="05040102010807070707" pitchFamily="18" charset="2"/>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Wingdings 3" panose="05040102010807070707" pitchFamily="18" charset="2"/>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Wingdings 3" panose="05040102010807070707" pitchFamily="18" charset="2"/>
              <a:buNone/>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https://stretchcoach.com/articles/rotator-cuff-injury/</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10</a:t>
            </a:fld>
            <a:endParaRPr lang="en-GB"/>
          </a:p>
        </p:txBody>
      </p:sp>
    </p:spTree>
    <p:extLst>
      <p:ext uri="{BB962C8B-B14F-4D97-AF65-F5344CB8AC3E}">
        <p14:creationId xmlns:p14="http://schemas.microsoft.com/office/powerpoint/2010/main" val="2929062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http://www.warneryoga.com/flexibility-vs-mobility.html image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Grayson Wickham, New York therapist “</a:t>
            </a:r>
            <a:r>
              <a:rPr lang="en-GB" sz="1800" b="1" dirty="0">
                <a:effectLst/>
                <a:latin typeface="Century Gothic" panose="020B0502020202020204" pitchFamily="34" charset="0"/>
                <a:ea typeface="Times New Roman" panose="02020603050405020304" pitchFamily="18" charset="0"/>
                <a:cs typeface="Times New Roman" panose="02020603050405020304" pitchFamily="18" charset="0"/>
              </a:rPr>
              <a:t>“Inadequate mobility and stability lead to about 90% of the injuries that come into our physical therapy practice. “Just 15 minutes of mobility warmup work every day can prevent a devastating injury—torn rotator cuff, slipped disc—that’ll keep you out of the gym (and in a lot of pain) for months” (7).</a:t>
            </a:r>
            <a:r>
              <a:rPr lang="en-US" sz="2400" b="0" dirty="0">
                <a:effectLst/>
                <a:latin typeface="+mn-lt"/>
                <a:ea typeface="+mn-ea"/>
                <a:cs typeface="+mn-cs"/>
              </a:rPr>
              <a:t> </a:t>
            </a:r>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This means that even doing 15 minutes of mobility work a day, can prevent big injuries. This includes novices and experts, whatever sport you play.</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sz="1800" b="1" dirty="0">
              <a:effectLst/>
              <a:latin typeface="Century Gothic" panose="020B0502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11</a:t>
            </a:fld>
            <a:endParaRPr lang="en-GB"/>
          </a:p>
        </p:txBody>
      </p:sp>
    </p:spTree>
    <p:extLst>
      <p:ext uri="{BB962C8B-B14F-4D97-AF65-F5344CB8AC3E}">
        <p14:creationId xmlns:p14="http://schemas.microsoft.com/office/powerpoint/2010/main" val="713469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http://www.warneryoga.com/flexibility-vs-mobility.html image</a:t>
            </a:r>
          </a:p>
          <a:p>
            <a:endParaRPr lang="en-GB" dirty="0"/>
          </a:p>
          <a:p>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Most people work 9-5 office jobs with limited movement. Then, in their free time, they will try and exercise or play sport on the weekend. The lack of movement throughout the week impacts the body.</a:t>
            </a:r>
            <a:endParaRPr lang="en-GB" dirty="0"/>
          </a:p>
          <a:p>
            <a:endParaRPr lang="en-GB" dirty="0"/>
          </a:p>
          <a:p>
            <a:r>
              <a:rPr lang="en-GB" dirty="0"/>
              <a:t>Elite </a:t>
            </a:r>
            <a:r>
              <a:rPr lang="en-GB" dirty="0" err="1"/>
              <a:t>myotherapist</a:t>
            </a:r>
            <a:r>
              <a:rPr lang="en-GB" dirty="0"/>
              <a:t> suggests: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“By having that flexibility and mobility, our body is free to move without straining or forcing muscles to stretch beyond their capable range. This will prevent injuries and allow you to keep doing what you love” (8).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latin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This suggests that doing mobility and flexibility exercises can prevent getting injured, as the body is used to the movement.</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12</a:t>
            </a:fld>
            <a:endParaRPr lang="en-GB"/>
          </a:p>
        </p:txBody>
      </p:sp>
    </p:spTree>
    <p:extLst>
      <p:ext uri="{BB962C8B-B14F-4D97-AF65-F5344CB8AC3E}">
        <p14:creationId xmlns:p14="http://schemas.microsoft.com/office/powerpoint/2010/main" val="1492813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Lars Petersen, MD, PHD and professor of orthopaedics suggested that </a:t>
            </a:r>
          </a:p>
          <a:p>
            <a:endParaRPr lang="en-GB" sz="1200" dirty="0">
              <a:effectLst/>
              <a:latin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“Strength training is the ability of a muscle to generate force against some resistance. Muscle weakness or imbalance can result in abnormal movement or impaired performance and could lead to injury. </a:t>
            </a:r>
            <a:r>
              <a:rPr lang="en-GB" sz="1800" b="1" dirty="0">
                <a:effectLst/>
                <a:latin typeface="Century Gothic" panose="020B0502020202020204" pitchFamily="34" charset="0"/>
                <a:ea typeface="Times New Roman" panose="02020603050405020304" pitchFamily="18" charset="0"/>
                <a:cs typeface="Times New Roman" panose="02020603050405020304" pitchFamily="18" charset="0"/>
              </a:rPr>
              <a:t>The strength of tendons, ligaments and the skeleton are all put under stress to grow</a:t>
            </a: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 (9)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latin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This means that strength training makes the muscles stronger, so they are less likely to get injured.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a:p>
            <a:endParaRPr lang="en-GB" dirty="0"/>
          </a:p>
          <a:p>
            <a:r>
              <a:rPr lang="en-GB" dirty="0"/>
              <a:t>https://www.coachmag.co.uk/full-body-workouts/6960/six-week-strength-training-workout-plan (images)</a:t>
            </a:r>
          </a:p>
        </p:txBody>
      </p:sp>
      <p:sp>
        <p:nvSpPr>
          <p:cNvPr id="4" name="Slide Number Placeholder 3"/>
          <p:cNvSpPr>
            <a:spLocks noGrp="1"/>
          </p:cNvSpPr>
          <p:nvPr>
            <p:ph type="sldNum" sz="quarter" idx="5"/>
          </p:nvPr>
        </p:nvSpPr>
        <p:spPr/>
        <p:txBody>
          <a:bodyPr/>
          <a:lstStyle/>
          <a:p>
            <a:fld id="{CAD89D2B-035B-4DB4-AE2F-EE4EF8189E09}" type="slidenum">
              <a:rPr lang="en-GB" smtClean="0"/>
              <a:t>13</a:t>
            </a:fld>
            <a:endParaRPr lang="en-GB"/>
          </a:p>
        </p:txBody>
      </p:sp>
    </p:spTree>
    <p:extLst>
      <p:ext uri="{BB962C8B-B14F-4D97-AF65-F5344CB8AC3E}">
        <p14:creationId xmlns:p14="http://schemas.microsoft.com/office/powerpoint/2010/main" val="3330872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Per Renstrom, PhD in sports medicine and prevention, says that </a:t>
            </a:r>
          </a:p>
          <a:p>
            <a:endParaRPr lang="en-GB" sz="1200" dirty="0">
              <a:effectLst/>
              <a:latin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“Warmup exercises are designed to prepares the body for ensuring sporting activity. They have two functions: to prevent injury and enhance performance. </a:t>
            </a:r>
            <a:r>
              <a:rPr lang="en-GB" sz="1800" b="1" dirty="0">
                <a:effectLst/>
                <a:latin typeface="Century Gothic" panose="020B0502020202020204" pitchFamily="34" charset="0"/>
                <a:ea typeface="Times New Roman" panose="02020603050405020304" pitchFamily="18" charset="0"/>
                <a:cs typeface="Times New Roman" panose="02020603050405020304" pitchFamily="18" charset="0"/>
              </a:rPr>
              <a:t>A warmup of sufficient intensity will cause an altercation in regional blood flow. A muscle can achieve maximum performance only when all its blood vessels are functional</a:t>
            </a: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 (10).</a:t>
            </a:r>
            <a:endParaRPr lang="en-US" dirty="0"/>
          </a:p>
          <a:p>
            <a:endParaRPr lang="en-GB" dirty="0"/>
          </a:p>
          <a:p>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This suggests that a warmup prevents injuries to the body and are needed to make sure the body is ready to play sport.</a:t>
            </a:r>
          </a:p>
          <a:p>
            <a:endParaRPr lang="en-GB" dirty="0"/>
          </a:p>
          <a:p>
            <a:r>
              <a:rPr lang="en-GB" dirty="0"/>
              <a:t>https://www.coachmag.co.uk/full-body-workouts/6960/six-week-strength-training-workout-plan (images)</a:t>
            </a:r>
          </a:p>
        </p:txBody>
      </p:sp>
      <p:sp>
        <p:nvSpPr>
          <p:cNvPr id="4" name="Slide Number Placeholder 3"/>
          <p:cNvSpPr>
            <a:spLocks noGrp="1"/>
          </p:cNvSpPr>
          <p:nvPr>
            <p:ph type="sldNum" sz="quarter" idx="5"/>
          </p:nvPr>
        </p:nvSpPr>
        <p:spPr/>
        <p:txBody>
          <a:bodyPr/>
          <a:lstStyle/>
          <a:p>
            <a:fld id="{CAD89D2B-035B-4DB4-AE2F-EE4EF8189E09}" type="slidenum">
              <a:rPr lang="en-GB" smtClean="0"/>
              <a:t>14</a:t>
            </a:fld>
            <a:endParaRPr lang="en-GB"/>
          </a:p>
        </p:txBody>
      </p:sp>
    </p:spTree>
    <p:extLst>
      <p:ext uri="{BB962C8B-B14F-4D97-AF65-F5344CB8AC3E}">
        <p14:creationId xmlns:p14="http://schemas.microsoft.com/office/powerpoint/2010/main" val="2820246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Century Gothic" panose="020B0502020202020204" pitchFamily="34" charset="0"/>
                <a:ea typeface="Times New Roman" panose="02020603050405020304" pitchFamily="18" charset="0"/>
                <a:cs typeface="Times New Roman" panose="02020603050405020304" pitchFamily="18" charset="0"/>
              </a:rPr>
              <a:t>From java’s website: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b="1" dirty="0">
                <a:effectLst/>
                <a:latin typeface="Century Gothic" panose="020B0502020202020204" pitchFamily="34" charset="0"/>
                <a:ea typeface="Times New Roman" panose="02020603050405020304" pitchFamily="18" charset="0"/>
                <a:cs typeface="Times New Roman" panose="02020603050405020304" pitchFamily="18" charset="0"/>
              </a:rPr>
              <a:t>a cross-platform object-oriented programming language that was released by Sun Microsystems in the year 1995. Today, Java is needed to run various applications such as games, social media applications, audio, and video applications. </a:t>
            </a:r>
            <a:r>
              <a:rPr lang="en-GB" sz="1200" b="1" dirty="0">
                <a:effectLst/>
                <a:latin typeface="Century Gothic" panose="020B0502020202020204" pitchFamily="34" charset="0"/>
                <a:ea typeface="Times New Roman" panose="02020603050405020304" pitchFamily="18" charset="0"/>
                <a:cs typeface="Times New Roman" panose="02020603050405020304" pitchFamily="18" charset="0"/>
              </a:rPr>
              <a:t>Since its inception, Java has been the language of choice for mobile app development cantered around Google's Android platform” (11).</a:t>
            </a:r>
          </a:p>
          <a:p>
            <a:endParaRPr lang="en-GB" sz="1800" b="1" dirty="0">
              <a:effectLst/>
              <a:latin typeface="Century Gothic" panose="020B0502020202020204" pitchFamily="34" charset="0"/>
              <a:cs typeface="Times New Roman" panose="02020603050405020304" pitchFamily="18" charset="0"/>
            </a:endParaRPr>
          </a:p>
          <a:p>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Java is a programming language that can be used across many platforms. Java can run on multiple devices to do many things. This was the chosen language for the application.</a:t>
            </a:r>
          </a:p>
          <a:p>
            <a:endParaRPr lang="en-GB" sz="1800" dirty="0">
              <a:effectLst/>
              <a:latin typeface="Century Gothic" panose="020B0502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15</a:t>
            </a:fld>
            <a:endParaRPr lang="en-GB"/>
          </a:p>
        </p:txBody>
      </p:sp>
    </p:spTree>
    <p:extLst>
      <p:ext uri="{BB962C8B-B14F-4D97-AF65-F5344CB8AC3E}">
        <p14:creationId xmlns:p14="http://schemas.microsoft.com/office/powerpoint/2010/main" val="1319758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In summary, sports therapy is a constantly changing area, especially in the current pandemic, as some patients cannot go to see their therapists. </a:t>
            </a:r>
          </a:p>
          <a:p>
            <a:endParaRPr lang="en-GB" dirty="0">
              <a:latin typeface="Century Gothic" panose="020B050202020202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Therapists are at the front of sports injuries and need the qualifications to diagnose and treat the correct injuries to get their  patients back to optimum health.</a:t>
            </a:r>
          </a:p>
          <a:p>
            <a:endParaRPr lang="en-GB" dirty="0">
              <a:latin typeface="Century Gothic" panose="020B050202020202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The client will need to be with a governing body that will help the business, and in order to be qualified, complete a degree to be accepted into the governing body.</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Prevention of injuries include warm ups, strength training, mobility and flexibility.</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Java was chosen as it is one of the most popular languages used to create mobile applications, and it can be used on multiple devices.</a:t>
            </a:r>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16</a:t>
            </a:fld>
            <a:endParaRPr lang="en-GB"/>
          </a:p>
        </p:txBody>
      </p:sp>
    </p:spTree>
    <p:extLst>
      <p:ext uri="{BB962C8B-B14F-4D97-AF65-F5344CB8AC3E}">
        <p14:creationId xmlns:p14="http://schemas.microsoft.com/office/powerpoint/2010/main" val="1571171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After some research into the existing tools, three applications were found. The first was called ‘Physio Adviser.’</a:t>
            </a:r>
          </a:p>
          <a:p>
            <a:r>
              <a:rPr lang="en-US" dirty="0"/>
              <a:t>It</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 shows a simple application that shows exercises for rehabilitation.</a:t>
            </a: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It pinpoints the major muscles that will be subject to normal injuries.</a:t>
            </a:r>
          </a:p>
          <a:p>
            <a:r>
              <a:rPr lang="en-GB" dirty="0">
                <a:latin typeface="Century Gothic" panose="020B0502020202020204" pitchFamily="34" charset="0"/>
                <a:ea typeface="Calibri" panose="020F0502020204030204" pitchFamily="34" charset="0"/>
                <a:cs typeface="Times New Roman" panose="02020603050405020304" pitchFamily="18" charset="0"/>
              </a:rPr>
              <a:t>W</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hen the body part is clicked on the image, it goes into more detail on how to begin rehabilitation on the given muscle. </a:t>
            </a:r>
            <a:endParaRPr lang="en-GB" dirty="0"/>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17</a:t>
            </a:fld>
            <a:endParaRPr lang="en-GB"/>
          </a:p>
        </p:txBody>
      </p:sp>
    </p:spTree>
    <p:extLst>
      <p:ext uri="{BB962C8B-B14F-4D97-AF65-F5344CB8AC3E}">
        <p14:creationId xmlns:p14="http://schemas.microsoft.com/office/powerpoint/2010/main" val="17753837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18</a:t>
            </a:fld>
            <a:endParaRPr lang="en-GB"/>
          </a:p>
        </p:txBody>
      </p:sp>
    </p:spTree>
    <p:extLst>
      <p:ext uri="{BB962C8B-B14F-4D97-AF65-F5344CB8AC3E}">
        <p14:creationId xmlns:p14="http://schemas.microsoft.com/office/powerpoint/2010/main" val="18035753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ea typeface="Calibri" panose="020F0502020204030204" pitchFamily="34" charset="0"/>
                <a:cs typeface="Times New Roman" panose="02020603050405020304" pitchFamily="18" charset="0"/>
              </a:rPr>
              <a:t>B</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etter navigation compared to physio adviser app.</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L</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ists of different exercises available. </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P</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rovides videos to show you how to do each exercise.</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P</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regnancy therapy which involves more complex levels of therapy.</a:t>
            </a:r>
            <a:endParaRPr lang="en-GB" dirty="0">
              <a:latin typeface="Century Gothic" panose="020B0502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19</a:t>
            </a:fld>
            <a:endParaRPr lang="en-GB"/>
          </a:p>
        </p:txBody>
      </p:sp>
    </p:spTree>
    <p:extLst>
      <p:ext uri="{BB962C8B-B14F-4D97-AF65-F5344CB8AC3E}">
        <p14:creationId xmlns:p14="http://schemas.microsoft.com/office/powerpoint/2010/main" val="39208240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20</a:t>
            </a:fld>
            <a:endParaRPr lang="en-GB"/>
          </a:p>
        </p:txBody>
      </p:sp>
    </p:spTree>
    <p:extLst>
      <p:ext uri="{BB962C8B-B14F-4D97-AF65-F5344CB8AC3E}">
        <p14:creationId xmlns:p14="http://schemas.microsoft.com/office/powerpoint/2010/main" val="875407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Physiopedia is an application that brings all sports therapy together without having to go and see a physiotherapist</a:t>
            </a:r>
          </a:p>
          <a:p>
            <a:r>
              <a:rPr lang="en-GB" dirty="0">
                <a:latin typeface="Century Gothic" panose="020B0502020202020204" pitchFamily="34" charset="0"/>
                <a:ea typeface="Calibri" panose="020F0502020204030204" pitchFamily="34" charset="0"/>
                <a:cs typeface="Times New Roman" panose="02020603050405020304" pitchFamily="18" charset="0"/>
              </a:rPr>
              <a:t>D</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oes not have a booking option</a:t>
            </a:r>
          </a:p>
          <a:p>
            <a:r>
              <a:rPr lang="en-GB" dirty="0">
                <a:latin typeface="Century Gothic" panose="020B0502020202020204" pitchFamily="34" charset="0"/>
                <a:cs typeface="Times New Roman" panose="02020603050405020304" pitchFamily="18" charset="0"/>
              </a:rPr>
              <a:t>Generic application for everyone</a:t>
            </a: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It has an image of a skeleton/muscles on the homepage, and you can select what part of the body that is required</a:t>
            </a: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gives a list of each injury and a video to recover</a:t>
            </a:r>
            <a:endParaRPr lang="en-GB" dirty="0"/>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21</a:t>
            </a:fld>
            <a:endParaRPr lang="en-GB"/>
          </a:p>
        </p:txBody>
      </p:sp>
    </p:spTree>
    <p:extLst>
      <p:ext uri="{BB962C8B-B14F-4D97-AF65-F5344CB8AC3E}">
        <p14:creationId xmlns:p14="http://schemas.microsoft.com/office/powerpoint/2010/main" val="2790600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a:t>
            </a:r>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22</a:t>
            </a:fld>
            <a:endParaRPr lang="en-GB"/>
          </a:p>
        </p:txBody>
      </p:sp>
    </p:spTree>
    <p:extLst>
      <p:ext uri="{BB962C8B-B14F-4D97-AF65-F5344CB8AC3E}">
        <p14:creationId xmlns:p14="http://schemas.microsoft.com/office/powerpoint/2010/main" val="41357439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ea typeface="Calibri" panose="020F0502020204030204" pitchFamily="34" charset="0"/>
                <a:cs typeface="Times New Roman" panose="02020603050405020304" pitchFamily="18" charset="0"/>
              </a:rPr>
              <a:t>I</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t was found that all the applications were generic, and not subject to one client. </a:t>
            </a:r>
            <a:endParaRPr lang="en-GB" dirty="0">
              <a:latin typeface="Century Gothic" panose="020B0502020202020204" pitchFamily="34" charset="0"/>
              <a:ea typeface="Calibri" panose="020F0502020204030204" pitchFamily="34" charset="0"/>
              <a:cs typeface="Times New Roman" panose="02020603050405020304" pitchFamily="18" charset="0"/>
            </a:endParaRPr>
          </a:p>
          <a:p>
            <a:endParaRPr lang="en-GB" dirty="0">
              <a:latin typeface="Century Gothic" panose="020B050202020202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the application </a:t>
            </a:r>
            <a:r>
              <a:rPr lang="en-GB" dirty="0">
                <a:latin typeface="Century Gothic" panose="020B0502020202020204" pitchFamily="34" charset="0"/>
                <a:ea typeface="Calibri" panose="020F0502020204030204" pitchFamily="34" charset="0"/>
                <a:cs typeface="Times New Roman" panose="02020603050405020304" pitchFamily="18" charset="0"/>
              </a:rPr>
              <a:t>is</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 based off ‘pain therapy’, as this has all the information that the client would need, and then a booking system was added at the back end of the application</a:t>
            </a:r>
          </a:p>
          <a:p>
            <a:endParaRPr lang="en-GB" sz="1200"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A better layout </a:t>
            </a:r>
            <a:r>
              <a:rPr lang="en-GB" dirty="0">
                <a:latin typeface="Century Gothic" panose="020B0502020202020204" pitchFamily="34" charset="0"/>
                <a:ea typeface="Calibri" panose="020F0502020204030204" pitchFamily="34" charset="0"/>
                <a:cs typeface="Times New Roman" panose="02020603050405020304" pitchFamily="18" charset="0"/>
              </a:rPr>
              <a:t>was </a:t>
            </a:r>
            <a:r>
              <a:rPr lang="en-GB" sz="1200" dirty="0">
                <a:effectLst/>
                <a:latin typeface="Century Gothic" panose="020B0502020202020204" pitchFamily="34" charset="0"/>
                <a:ea typeface="Calibri" panose="020F0502020204030204" pitchFamily="34" charset="0"/>
                <a:cs typeface="Times New Roman" panose="02020603050405020304" pitchFamily="18" charset="0"/>
              </a:rPr>
              <a:t>made using the skeleton UI design from the other two apps.</a:t>
            </a:r>
          </a:p>
          <a:p>
            <a:endParaRPr lang="en-GB" dirty="0">
              <a:latin typeface="Century Gothic" panose="020B0502020202020204" pitchFamily="34" charset="0"/>
              <a:cs typeface="Times New Roman" panose="02020603050405020304" pitchFamily="18" charset="0"/>
            </a:endParaRPr>
          </a:p>
          <a:p>
            <a:r>
              <a:rPr lang="en-GB" sz="1200" dirty="0">
                <a:effectLst/>
                <a:latin typeface="Century Gothic" panose="020B0502020202020204" pitchFamily="34" charset="0"/>
                <a:ea typeface="Calibri" panose="020F0502020204030204" pitchFamily="34" charset="0"/>
                <a:cs typeface="Times New Roman" panose="02020603050405020304" pitchFamily="18" charset="0"/>
              </a:rPr>
              <a:t>This way the patient can research and look at the injury diagnosis, and then decide whether they would like to book in or not.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23</a:t>
            </a:fld>
            <a:endParaRPr lang="en-GB"/>
          </a:p>
        </p:txBody>
      </p:sp>
    </p:spTree>
    <p:extLst>
      <p:ext uri="{BB962C8B-B14F-4D97-AF65-F5344CB8AC3E}">
        <p14:creationId xmlns:p14="http://schemas.microsoft.com/office/powerpoint/2010/main" val="25820586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The question “As a client, would you continue using the application?” was asked to see if the app was successful. The answer was either yes or no, and immediately followed up with “why?”. 100% of the responses said yes they would continue using the app. Some of the responses to ‘why?’ were “because it gives the therapist more time to treat, rather doing admin work”. Another response was “The booking system is more accurate and is available 24/7”. This shows the success of the application.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Another question that backed up the success of the primary research was “Do you think technology supports sports therapists?”. 100% of the participants said that it does support sports therapists, answering the project question. The qualitative answers were,  “They can easily create and cancel bookings without contacting the therapists directly”.</a:t>
            </a:r>
          </a:p>
          <a:p>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cs typeface="Times New Roman" panose="02020603050405020304" pitchFamily="18" charset="0"/>
              </a:rPr>
              <a:t>The primary research also showed the positives of the application, as the question “rate the navigation out of 5”. 5 people rated the usability a 4 and 10 rated it a 5. This shows the navigation of the application was successful. </a:t>
            </a:r>
            <a:r>
              <a:rPr lang="en-GB" sz="1800" dirty="0">
                <a:effectLst/>
                <a:latin typeface="Century Gothic" panose="020B0502020202020204" pitchFamily="34" charset="0"/>
                <a:ea typeface="Calibri" panose="020F0502020204030204" pitchFamily="34" charset="0"/>
                <a:cs typeface="Times New Roman" panose="02020603050405020304" pitchFamily="18" charset="0"/>
              </a:rPr>
              <a:t>The question “was the app easy to use? Why?”. 100% of the participants said yes, “easy to navigate with clear instructions for the treatments”. This means the questionnaire showed the positives of the application.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The primary research also suggested how to improve the application. The question “What would you like changed or added to the application?”. The majority of the people suggested that more instructions were needed to cancel a booking. Another participant suggested that “email booking reservation ID, so you do not have to remember”. This will be considered for the build in the future, and implemented to improve the app.</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sz="1800" dirty="0">
              <a:effectLst/>
              <a:latin typeface="Century Gothic" panose="020B0502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24</a:t>
            </a:fld>
            <a:endParaRPr lang="en-GB"/>
          </a:p>
        </p:txBody>
      </p:sp>
    </p:spTree>
    <p:extLst>
      <p:ext uri="{BB962C8B-B14F-4D97-AF65-F5344CB8AC3E}">
        <p14:creationId xmlns:p14="http://schemas.microsoft.com/office/powerpoint/2010/main" val="31149031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The project met the objectives set out in the introduction, successfully meeting the aim.</a:t>
            </a:r>
          </a:p>
          <a:p>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The literature review showed that there was a need for a sports therapist application, showing that technology does help sports therapists and their clients.</a:t>
            </a:r>
          </a:p>
          <a:p>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The current applications available were all generic applications, with no booking system to help sports therapists, they just showed the treatments.</a:t>
            </a:r>
          </a:p>
          <a:p>
            <a:endParaRPr lang="en-GB" dirty="0">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latin typeface="Century Gothic" panose="020B0502020202020204" pitchFamily="34" charset="0"/>
                <a:ea typeface="Times New Roman" panose="02020603050405020304" pitchFamily="18" charset="0"/>
                <a:cs typeface="Times New Roman" panose="02020603050405020304" pitchFamily="18" charset="0"/>
              </a:rPr>
              <a:t>P</a:t>
            </a:r>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rimary research shows that Next step sports therapy’s clients benefitted from using the application, as they all said that they would continue using the application, and all the participants said they think technology supports therapists.</a:t>
            </a:r>
          </a:p>
          <a:p>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sz="1200" dirty="0">
                <a:effectLst/>
                <a:latin typeface="Century Gothic" panose="020B0502020202020204" pitchFamily="34" charset="0"/>
                <a:ea typeface="Times New Roman" panose="02020603050405020304" pitchFamily="18" charset="0"/>
                <a:cs typeface="Times New Roman" panose="02020603050405020304" pitchFamily="18" charset="0"/>
              </a:rPr>
              <a:t>The research papers conducted by Lars Petersen, Kerry Nicholas, Per Renstrom, Christopher Norris, NHS and Harvard medical school helped to give the clients the best possible treatments and rehabilitation techniques.</a:t>
            </a: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25</a:t>
            </a:fld>
            <a:endParaRPr lang="en-GB"/>
          </a:p>
        </p:txBody>
      </p:sp>
    </p:spTree>
    <p:extLst>
      <p:ext uri="{BB962C8B-B14F-4D97-AF65-F5344CB8AC3E}">
        <p14:creationId xmlns:p14="http://schemas.microsoft.com/office/powerpoint/2010/main" val="25318241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The development of the application was successful, as it met all the requirements set out by the client.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Using the diagrams and the mock-ups created, this helped to guide the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Using time boxes, this kept the development on schedule.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entury Gothic" panose="020B0502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entury Gothic" panose="020B0502020202020204" pitchFamily="34" charset="0"/>
                <a:ea typeface="Times New Roman" panose="02020603050405020304" pitchFamily="18" charset="0"/>
              </a:rPr>
              <a:t>Following the testing methods that were researched, the testing of the application was successful, as the client accepted the application.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26</a:t>
            </a:fld>
            <a:endParaRPr lang="en-GB"/>
          </a:p>
        </p:txBody>
      </p:sp>
    </p:spTree>
    <p:extLst>
      <p:ext uri="{BB962C8B-B14F-4D97-AF65-F5344CB8AC3E}">
        <p14:creationId xmlns:p14="http://schemas.microsoft.com/office/powerpoint/2010/main" val="5454876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entury Gothic" panose="020B0502020202020204" pitchFamily="34" charset="0"/>
                <a:ea typeface="Times New Roman" panose="02020603050405020304" pitchFamily="18" charset="0"/>
                <a:cs typeface="Times New Roman" panose="02020603050405020304" pitchFamily="18" charset="0"/>
              </a:rPr>
              <a:t>R</a:t>
            </a:r>
            <a:r>
              <a:rPr lang="en-GB" sz="120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ecommended that the final application has an email function that emails the reservation ID.</a:t>
            </a:r>
          </a:p>
          <a:p>
            <a:endParaRPr lang="en-GB" sz="120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solidFill>
                  <a:srgbClr val="000000"/>
                </a:solidFill>
                <a:latin typeface="Century Gothic" panose="020B0502020202020204" pitchFamily="34" charset="0"/>
                <a:ea typeface="Times New Roman" panose="02020603050405020304" pitchFamily="18" charset="0"/>
                <a:cs typeface="Times New Roman" panose="02020603050405020304" pitchFamily="18" charset="0"/>
              </a:rPr>
              <a:t>Videos for the exercises should be implemented.</a:t>
            </a:r>
            <a:endParaRPr lang="en-GB" sz="120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solidFill>
                  <a:srgbClr val="000000"/>
                </a:solidFill>
                <a:latin typeface="Century Gothic" panose="020B0502020202020204" pitchFamily="34" charset="0"/>
                <a:ea typeface="Times New Roman" panose="02020603050405020304" pitchFamily="18" charset="0"/>
              </a:rPr>
              <a:t>R</a:t>
            </a:r>
            <a:r>
              <a:rPr lang="en-GB" sz="1200" dirty="0">
                <a:solidFill>
                  <a:srgbClr val="000000"/>
                </a:solidFill>
                <a:effectLst/>
                <a:latin typeface="Century Gothic" panose="020B0502020202020204" pitchFamily="34" charset="0"/>
                <a:ea typeface="Times New Roman" panose="02020603050405020304" pitchFamily="18" charset="0"/>
              </a:rPr>
              <a:t>ecommended that the anatomy is kept simple. Basic terms for the body should be used, not Latin names. </a:t>
            </a:r>
          </a:p>
          <a:p>
            <a:endParaRPr lang="en-GB" dirty="0">
              <a:solidFill>
                <a:srgbClr val="000000"/>
              </a:solidFill>
              <a:latin typeface="Century Gothic" panose="020B0502020202020204" pitchFamily="34" charset="0"/>
              <a:ea typeface="Times New Roman" panose="02020603050405020304" pitchFamily="18" charset="0"/>
            </a:endParaRPr>
          </a:p>
          <a:p>
            <a:r>
              <a:rPr lang="en-GB" dirty="0">
                <a:solidFill>
                  <a:srgbClr val="000000"/>
                </a:solidFill>
                <a:latin typeface="Century Gothic" panose="020B0502020202020204" pitchFamily="34" charset="0"/>
                <a:ea typeface="Times New Roman" panose="02020603050405020304" pitchFamily="18" charset="0"/>
                <a:cs typeface="Times New Roman" panose="02020603050405020304" pitchFamily="18" charset="0"/>
              </a:rPr>
              <a:t>V</a:t>
            </a:r>
            <a:r>
              <a:rPr lang="en-GB" sz="120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ital that ethical issues are researched, as participants could injured themselves further, while conducting the treatments. They should see a sports therapist if they are unsure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27</a:t>
            </a:fld>
            <a:endParaRPr lang="en-GB"/>
          </a:p>
        </p:txBody>
      </p:sp>
    </p:spTree>
    <p:extLst>
      <p:ext uri="{BB962C8B-B14F-4D97-AF65-F5344CB8AC3E}">
        <p14:creationId xmlns:p14="http://schemas.microsoft.com/office/powerpoint/2010/main" val="877364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D89D2B-035B-4DB4-AE2F-EE4EF8189E09}" type="slidenum">
              <a:rPr lang="en-GB" smtClean="0"/>
              <a:t>28</a:t>
            </a:fld>
            <a:endParaRPr lang="en-GB"/>
          </a:p>
        </p:txBody>
      </p:sp>
    </p:spTree>
    <p:extLst>
      <p:ext uri="{BB962C8B-B14F-4D97-AF65-F5344CB8AC3E}">
        <p14:creationId xmlns:p14="http://schemas.microsoft.com/office/powerpoint/2010/main" val="3259940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4/26/2021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038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808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1676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669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4/26/2021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690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4/26/2021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3348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4/26/2021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9985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8779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4/26/2021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09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80643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8008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39158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09046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4/26/2021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7748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4/26/2021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232046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2D6E202-B606-4609-B914-27C9371A1F6D}"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964075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2D6E202-B606-4609-B914-27C9371A1F6D}" type="datetime1">
              <a:rPr lang="en-US" smtClean="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307041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4/26/2021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76768637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EWGbKS_-DWY"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61110" y="1241266"/>
            <a:ext cx="4089633" cy="3153753"/>
          </a:xfrm>
        </p:spPr>
        <p:txBody>
          <a:bodyPr>
            <a:normAutofit/>
          </a:bodyPr>
          <a:lstStyle/>
          <a:p>
            <a:r>
              <a:rPr lang="en-US" dirty="0">
                <a:solidFill>
                  <a:schemeClr val="tx2"/>
                </a:solidFill>
              </a:rPr>
              <a:t>Final Viva</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561110" y="4591665"/>
            <a:ext cx="4089633" cy="1622322"/>
          </a:xfrm>
        </p:spPr>
        <p:txBody>
          <a:bodyPr>
            <a:normAutofit/>
          </a:bodyPr>
          <a:lstStyle/>
          <a:p>
            <a:r>
              <a:rPr lang="en-US" dirty="0">
                <a:solidFill>
                  <a:schemeClr val="accent1"/>
                </a:solidFill>
              </a:rPr>
              <a:t>Adam Thomas</a:t>
            </a:r>
            <a:br>
              <a:rPr lang="en-US" dirty="0">
                <a:solidFill>
                  <a:schemeClr val="accent1"/>
                </a:solidFill>
              </a:rPr>
            </a:br>
            <a:r>
              <a:rPr lang="en-US" dirty="0">
                <a:solidFill>
                  <a:schemeClr val="accent1"/>
                </a:solidFill>
              </a:rPr>
              <a:t>225473</a:t>
            </a: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22788" r="14792" b="-1"/>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9"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355033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422CB-EBC9-4703-870C-8981A495893A}"/>
              </a:ext>
            </a:extLst>
          </p:cNvPr>
          <p:cNvSpPr>
            <a:spLocks noGrp="1"/>
          </p:cNvSpPr>
          <p:nvPr>
            <p:ph type="title"/>
          </p:nvPr>
        </p:nvSpPr>
        <p:spPr>
          <a:xfrm>
            <a:off x="1154954" y="973668"/>
            <a:ext cx="8761413" cy="706964"/>
          </a:xfrm>
        </p:spPr>
        <p:txBody>
          <a:bodyPr>
            <a:normAutofit/>
          </a:bodyPr>
          <a:lstStyle/>
          <a:p>
            <a:r>
              <a:rPr lang="en-US"/>
              <a:t>Introduction</a:t>
            </a:r>
          </a:p>
        </p:txBody>
      </p:sp>
      <p:pic>
        <p:nvPicPr>
          <p:cNvPr id="5" name="Picture 4" descr="Text&#10;&#10;Description automatically generated">
            <a:extLst>
              <a:ext uri="{FF2B5EF4-FFF2-40B4-BE49-F238E27FC236}">
                <a16:creationId xmlns:a16="http://schemas.microsoft.com/office/drawing/2014/main" id="{8D47404D-E8EE-4D8E-84DB-A9E05EA82996}"/>
              </a:ext>
            </a:extLst>
          </p:cNvPr>
          <p:cNvPicPr>
            <a:picLocks noChangeAspect="1"/>
          </p:cNvPicPr>
          <p:nvPr/>
        </p:nvPicPr>
        <p:blipFill rotWithShape="1">
          <a:blip r:embed="rId3"/>
          <a:srcRect l="3077" r="2482" b="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4" name="Content Placeholder 3">
            <a:extLst>
              <a:ext uri="{FF2B5EF4-FFF2-40B4-BE49-F238E27FC236}">
                <a16:creationId xmlns:a16="http://schemas.microsoft.com/office/drawing/2014/main" id="{5B878EFB-0C5B-4A9A-BBB9-89207213F960}"/>
              </a:ext>
            </a:extLst>
          </p:cNvPr>
          <p:cNvSpPr>
            <a:spLocks noGrp="1"/>
          </p:cNvSpPr>
          <p:nvPr>
            <p:ph idx="1"/>
          </p:nvPr>
        </p:nvSpPr>
        <p:spPr>
          <a:xfrm>
            <a:off x="5980954" y="2603500"/>
            <a:ext cx="5211979" cy="3416300"/>
          </a:xfrm>
        </p:spPr>
        <p:txBody>
          <a:bodyPr anchor="ctr">
            <a:normAutofit/>
          </a:bodyPr>
          <a:lstStyle/>
          <a:p>
            <a:endParaRPr lang="en-GB">
              <a:ea typeface="Calibri" panose="020F0502020204030204" pitchFamily="34" charset="0"/>
              <a:cs typeface="Times New Roman" panose="02020603050405020304" pitchFamily="18" charset="0"/>
            </a:endParaRPr>
          </a:p>
          <a:p>
            <a:endParaRPr lang="en-GB">
              <a:ea typeface="Calibri" panose="020F0502020204030204" pitchFamily="34" charset="0"/>
              <a:cs typeface="Times New Roman" panose="02020603050405020304" pitchFamily="18" charset="0"/>
            </a:endParaRPr>
          </a:p>
          <a:p>
            <a:r>
              <a:rPr lang="en-GB">
                <a:ea typeface="Calibri" panose="020F0502020204030204" pitchFamily="34" charset="0"/>
                <a:cs typeface="Times New Roman" panose="02020603050405020304" pitchFamily="18" charset="0"/>
              </a:rPr>
              <a:t>“</a:t>
            </a:r>
            <a:r>
              <a:rPr lang="en-US" b="1">
                <a:effectLst/>
                <a:ea typeface="Calibri" panose="020F0502020204030204" pitchFamily="34" charset="0"/>
                <a:cs typeface="Times New Roman" panose="02020603050405020304" pitchFamily="18" charset="0"/>
              </a:rPr>
              <a:t>An investigation into how software can support sports therapists and their clients”.</a:t>
            </a:r>
          </a:p>
          <a:p>
            <a:endParaRPr lang="en-GB">
              <a:effectLst/>
              <a:latin typeface="Century Gothic" panose="020B0502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92513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42450-8641-411E-9306-D1117399B527}"/>
              </a:ext>
            </a:extLst>
          </p:cNvPr>
          <p:cNvSpPr>
            <a:spLocks noGrp="1"/>
          </p:cNvSpPr>
          <p:nvPr>
            <p:ph type="title"/>
          </p:nvPr>
        </p:nvSpPr>
        <p:spPr/>
        <p:txBody>
          <a:bodyPr/>
          <a:lstStyle/>
          <a:p>
            <a:r>
              <a:rPr lang="en-US" dirty="0"/>
              <a:t>Aims and Objectives</a:t>
            </a:r>
            <a:endParaRPr lang="en-GB" dirty="0"/>
          </a:p>
        </p:txBody>
      </p:sp>
      <p:sp>
        <p:nvSpPr>
          <p:cNvPr id="3" name="Content Placeholder 2">
            <a:extLst>
              <a:ext uri="{FF2B5EF4-FFF2-40B4-BE49-F238E27FC236}">
                <a16:creationId xmlns:a16="http://schemas.microsoft.com/office/drawing/2014/main" id="{47F21B79-8047-439D-96BC-06CADB4EFC77}"/>
              </a:ext>
            </a:extLst>
          </p:cNvPr>
          <p:cNvSpPr>
            <a:spLocks noGrp="1"/>
          </p:cNvSpPr>
          <p:nvPr>
            <p:ph idx="1"/>
          </p:nvPr>
        </p:nvSpPr>
        <p:spPr>
          <a:xfrm>
            <a:off x="5730949" y="2413591"/>
            <a:ext cx="5756756" cy="4218027"/>
          </a:xfrm>
        </p:spPr>
        <p:txBody>
          <a:bodyPr>
            <a:normAutofit fontScale="92500" lnSpcReduction="20000"/>
          </a:bodyPr>
          <a:lstStyle/>
          <a:p>
            <a:pPr marL="0" indent="0">
              <a:lnSpc>
                <a:spcPct val="107000"/>
              </a:lnSpc>
              <a:spcAft>
                <a:spcPts val="800"/>
              </a:spcAft>
              <a:buNone/>
            </a:pPr>
            <a:r>
              <a:rPr lang="en-GB" b="1" dirty="0">
                <a:ea typeface="Calibri" panose="020F0502020204030204" pitchFamily="34" charset="0"/>
                <a:cs typeface="Times New Roman" panose="02020603050405020304" pitchFamily="18" charset="0"/>
              </a:rPr>
              <a:t>Objectives:</a:t>
            </a:r>
          </a:p>
          <a:p>
            <a:pPr>
              <a:lnSpc>
                <a:spcPct val="107000"/>
              </a:lnSpc>
              <a:spcAft>
                <a:spcPts val="800"/>
              </a:spcAft>
            </a:pPr>
            <a:r>
              <a:rPr lang="en-GB" sz="1700" dirty="0">
                <a:ea typeface="Calibri" panose="020F0502020204030204" pitchFamily="34" charset="0"/>
                <a:cs typeface="Times New Roman" panose="02020603050405020304" pitchFamily="18" charset="0"/>
              </a:rPr>
              <a:t>L</a:t>
            </a:r>
            <a:r>
              <a:rPr lang="en-GB" sz="1700" dirty="0">
                <a:effectLst/>
                <a:ea typeface="Calibri" panose="020F0502020204030204" pitchFamily="34" charset="0"/>
                <a:cs typeface="Times New Roman" panose="02020603050405020304" pitchFamily="18" charset="0"/>
              </a:rPr>
              <a:t>iterature review</a:t>
            </a:r>
          </a:p>
          <a:p>
            <a:pPr lvl="3" indent="-285750">
              <a:lnSpc>
                <a:spcPct val="107000"/>
              </a:lnSpc>
              <a:buFont typeface="Courier New" panose="02070309020205020404" pitchFamily="49" charset="0"/>
              <a:buChar char="o"/>
            </a:pPr>
            <a:r>
              <a:rPr lang="en-GB" sz="1700" dirty="0">
                <a:effectLst/>
                <a:ea typeface="Calibri" panose="020F0502020204030204" pitchFamily="34" charset="0"/>
                <a:cs typeface="Times New Roman" panose="02020603050405020304" pitchFamily="18" charset="0"/>
              </a:rPr>
              <a:t>Sports therapy</a:t>
            </a:r>
          </a:p>
          <a:p>
            <a:pPr lvl="3" indent="-285750">
              <a:lnSpc>
                <a:spcPct val="107000"/>
              </a:lnSpc>
              <a:buFont typeface="Courier New" panose="02070309020205020404" pitchFamily="49" charset="0"/>
              <a:buChar char="o"/>
            </a:pPr>
            <a:r>
              <a:rPr lang="en-GB" sz="1700" dirty="0">
                <a:effectLst/>
                <a:ea typeface="Calibri" panose="020F0502020204030204" pitchFamily="34" charset="0"/>
                <a:cs typeface="Times New Roman" panose="02020603050405020304" pitchFamily="18" charset="0"/>
              </a:rPr>
              <a:t>Injuries and preventions</a:t>
            </a:r>
          </a:p>
          <a:p>
            <a:pPr lvl="3" indent="-285750">
              <a:lnSpc>
                <a:spcPct val="107000"/>
              </a:lnSpc>
              <a:buFont typeface="Courier New" panose="02070309020205020404" pitchFamily="49" charset="0"/>
              <a:buChar char="o"/>
            </a:pPr>
            <a:r>
              <a:rPr lang="en-GB" sz="1700" dirty="0">
                <a:effectLst/>
                <a:ea typeface="Calibri" panose="020F0502020204030204" pitchFamily="34" charset="0"/>
                <a:cs typeface="Times New Roman" panose="02020603050405020304" pitchFamily="18" charset="0"/>
              </a:rPr>
              <a:t>Recovery</a:t>
            </a:r>
          </a:p>
          <a:p>
            <a:pPr lvl="3" indent="-285750">
              <a:lnSpc>
                <a:spcPct val="107000"/>
              </a:lnSpc>
              <a:buFont typeface="Courier New" panose="02070309020205020404" pitchFamily="49" charset="0"/>
              <a:buChar char="o"/>
            </a:pPr>
            <a:r>
              <a:rPr lang="en-GB" sz="1700" dirty="0">
                <a:effectLst/>
                <a:ea typeface="Calibri" panose="020F0502020204030204" pitchFamily="34" charset="0"/>
                <a:cs typeface="Times New Roman" panose="02020603050405020304" pitchFamily="18" charset="0"/>
              </a:rPr>
              <a:t>Current applications available</a:t>
            </a:r>
          </a:p>
          <a:p>
            <a:pPr lvl="3" indent="-285750">
              <a:lnSpc>
                <a:spcPct val="107000"/>
              </a:lnSpc>
              <a:buFont typeface="Courier New" panose="02070309020205020404" pitchFamily="49" charset="0"/>
              <a:buChar char="o"/>
            </a:pPr>
            <a:r>
              <a:rPr lang="en-GB" sz="1700" dirty="0">
                <a:effectLst/>
                <a:ea typeface="Calibri" panose="020F0502020204030204" pitchFamily="34" charset="0"/>
                <a:cs typeface="Times New Roman" panose="02020603050405020304" pitchFamily="18" charset="0"/>
              </a:rPr>
              <a:t>Analyse existing research into sports therapy and the links to applications</a:t>
            </a:r>
            <a:r>
              <a:rPr lang="en-GB" sz="1800" dirty="0">
                <a:effectLst/>
                <a:ea typeface="Calibri" panose="020F0502020204030204" pitchFamily="34" charset="0"/>
                <a:cs typeface="Times New Roman" panose="02020603050405020304" pitchFamily="18" charset="0"/>
              </a:rPr>
              <a:t>.</a:t>
            </a:r>
            <a:endParaRPr lang="en-GB" sz="1700" dirty="0">
              <a:effectLst/>
              <a:ea typeface="Calibri" panose="020F0502020204030204" pitchFamily="34" charset="0"/>
              <a:cs typeface="Times New Roman" panose="02020603050405020304" pitchFamily="18" charset="0"/>
            </a:endParaRPr>
          </a:p>
          <a:p>
            <a:pPr indent="-285750">
              <a:lnSpc>
                <a:spcPct val="107000"/>
              </a:lnSpc>
              <a:buFont typeface="Arial" panose="020B0604020202020204" pitchFamily="34" charset="0"/>
              <a:buChar char="•"/>
            </a:pPr>
            <a:r>
              <a:rPr lang="en-GB" sz="1700" dirty="0">
                <a:effectLst/>
                <a:ea typeface="Calibri" panose="020F0502020204030204" pitchFamily="34" charset="0"/>
                <a:cs typeface="Times New Roman" panose="02020603050405020304" pitchFamily="18" charset="0"/>
              </a:rPr>
              <a:t>Design a sports therapy app</a:t>
            </a:r>
          </a:p>
          <a:p>
            <a:pPr marL="342900" lvl="0" indent="-342900">
              <a:lnSpc>
                <a:spcPct val="107000"/>
              </a:lnSpc>
              <a:buFont typeface="Symbol" panose="05050102010706020507" pitchFamily="18" charset="2"/>
              <a:buChar char=""/>
            </a:pPr>
            <a:r>
              <a:rPr lang="en-GB" sz="1700" dirty="0">
                <a:effectLst/>
                <a:ea typeface="Calibri" panose="020F0502020204030204" pitchFamily="34" charset="0"/>
                <a:cs typeface="Times New Roman" panose="02020603050405020304" pitchFamily="18" charset="0"/>
              </a:rPr>
              <a:t>Develop an application guided by the research conducted into the topic areas.</a:t>
            </a:r>
          </a:p>
          <a:p>
            <a:pPr marL="342900" lvl="0" indent="-342900">
              <a:lnSpc>
                <a:spcPct val="107000"/>
              </a:lnSpc>
              <a:spcAft>
                <a:spcPts val="800"/>
              </a:spcAft>
              <a:buFont typeface="Symbol" panose="05050102010706020507" pitchFamily="18" charset="2"/>
              <a:buChar char=""/>
            </a:pPr>
            <a:r>
              <a:rPr lang="en-GB" sz="1700" dirty="0">
                <a:effectLst/>
                <a:ea typeface="Calibri" panose="020F0502020204030204" pitchFamily="34" charset="0"/>
                <a:cs typeface="Times New Roman" panose="02020603050405020304" pitchFamily="18" charset="0"/>
              </a:rPr>
              <a:t>Evaluate the final application with the client</a:t>
            </a:r>
            <a:endParaRPr lang="en-GB" sz="1700" dirty="0"/>
          </a:p>
        </p:txBody>
      </p:sp>
      <p:sp>
        <p:nvSpPr>
          <p:cNvPr id="4" name="Content Placeholder 2">
            <a:extLst>
              <a:ext uri="{FF2B5EF4-FFF2-40B4-BE49-F238E27FC236}">
                <a16:creationId xmlns:a16="http://schemas.microsoft.com/office/drawing/2014/main" id="{F29A973C-CDE4-40EC-A15F-6D018624336B}"/>
              </a:ext>
            </a:extLst>
          </p:cNvPr>
          <p:cNvSpPr txBox="1">
            <a:spLocks/>
          </p:cNvSpPr>
          <p:nvPr/>
        </p:nvSpPr>
        <p:spPr>
          <a:xfrm>
            <a:off x="418215" y="2413590"/>
            <a:ext cx="4919329" cy="421802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nSpc>
                <a:spcPct val="107000"/>
              </a:lnSpc>
              <a:spcAft>
                <a:spcPts val="800"/>
              </a:spcAft>
              <a:buFont typeface="Wingdings 3" charset="2"/>
              <a:buNone/>
            </a:pPr>
            <a:r>
              <a:rPr lang="en-GB" b="1" dirty="0">
                <a:ea typeface="Calibri" panose="020F0502020204030204" pitchFamily="34" charset="0"/>
                <a:cs typeface="Times New Roman" panose="02020603050405020304" pitchFamily="18" charset="0"/>
              </a:rPr>
              <a:t>Aim:</a:t>
            </a:r>
          </a:p>
          <a:p>
            <a:pPr marL="0" indent="0">
              <a:lnSpc>
                <a:spcPct val="107000"/>
              </a:lnSpc>
              <a:spcAft>
                <a:spcPts val="800"/>
              </a:spcAft>
              <a:buNone/>
            </a:pPr>
            <a:r>
              <a:rPr lang="en-GB" dirty="0">
                <a:ea typeface="Calibri" panose="020F0502020204030204" pitchFamily="34" charset="0"/>
                <a:cs typeface="Times New Roman" panose="02020603050405020304" pitchFamily="18" charset="0"/>
              </a:rPr>
              <a:t>“</a:t>
            </a:r>
            <a:r>
              <a:rPr lang="en-US" sz="1800" dirty="0">
                <a:effectLst/>
                <a:ea typeface="Calibri" panose="020F0502020204030204" pitchFamily="34" charset="0"/>
                <a:cs typeface="Times New Roman" panose="02020603050405020304" pitchFamily="18" charset="0"/>
              </a:rPr>
              <a:t>An investigation into how software can support sports therapists and their clients”.</a:t>
            </a:r>
          </a:p>
          <a:p>
            <a:pPr marL="0" indent="0">
              <a:lnSpc>
                <a:spcPct val="107000"/>
              </a:lnSpc>
              <a:spcAft>
                <a:spcPts val="800"/>
              </a:spcAft>
              <a:buFont typeface="Wingdings 3" charset="2"/>
              <a:buNone/>
            </a:pPr>
            <a:endParaRPr lang="en-GB" b="1" dirty="0">
              <a:ea typeface="Calibri" panose="020F0502020204030204" pitchFamily="34" charset="0"/>
              <a:cs typeface="Times New Roman" panose="02020603050405020304" pitchFamily="18" charset="0"/>
            </a:endParaRPr>
          </a:p>
          <a:p>
            <a:pPr marL="0" indent="0">
              <a:lnSpc>
                <a:spcPct val="107000"/>
              </a:lnSpc>
              <a:spcAft>
                <a:spcPts val="800"/>
              </a:spcAft>
              <a:buFont typeface="Wingdings 3" charset="2"/>
              <a:buNone/>
            </a:pPr>
            <a:endParaRPr lang="en-GB" b="1"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0767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7" name="Freeform: Shape 1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D9C5F18-028F-430A-BE39-F8F95B18B192}"/>
              </a:ext>
            </a:extLst>
          </p:cNvPr>
          <p:cNvSpPr>
            <a:spLocks noGrp="1"/>
          </p:cNvSpPr>
          <p:nvPr>
            <p:ph type="title"/>
          </p:nvPr>
        </p:nvSpPr>
        <p:spPr>
          <a:xfrm>
            <a:off x="1154955" y="973668"/>
            <a:ext cx="2942210" cy="1020232"/>
          </a:xfrm>
        </p:spPr>
        <p:txBody>
          <a:bodyPr>
            <a:normAutofit fontScale="90000"/>
          </a:bodyPr>
          <a:lstStyle/>
          <a:p>
            <a:pPr>
              <a:lnSpc>
                <a:spcPct val="90000"/>
              </a:lnSpc>
            </a:pPr>
            <a:r>
              <a:rPr lang="en-US" sz="2300" dirty="0">
                <a:solidFill>
                  <a:schemeClr val="tx1"/>
                </a:solidFill>
              </a:rPr>
              <a:t>Discussion of findings – sports therapists </a:t>
            </a:r>
            <a:endParaRPr lang="en-GB" sz="2300" dirty="0">
              <a:solidFill>
                <a:schemeClr val="tx1"/>
              </a:solidFill>
            </a:endParaRPr>
          </a:p>
        </p:txBody>
      </p:sp>
      <p:pic>
        <p:nvPicPr>
          <p:cNvPr id="10" name="Picture 9">
            <a:extLst>
              <a:ext uri="{FF2B5EF4-FFF2-40B4-BE49-F238E27FC236}">
                <a16:creationId xmlns:a16="http://schemas.microsoft.com/office/drawing/2014/main" id="{A63C3308-D783-4E20-B5F6-6F0D8E33942E}"/>
              </a:ext>
            </a:extLst>
          </p:cNvPr>
          <p:cNvPicPr>
            <a:picLocks noChangeAspect="1"/>
          </p:cNvPicPr>
          <p:nvPr/>
        </p:nvPicPr>
        <p:blipFill rotWithShape="1">
          <a:blip r:embed="rId3"/>
          <a:srcRect l="38661" r="16911"/>
          <a:stretch/>
        </p:blipFill>
        <p:spPr>
          <a:xfrm>
            <a:off x="5194607" y="803751"/>
            <a:ext cx="6391533" cy="5250498"/>
          </a:xfrm>
          <a:prstGeom prst="rect">
            <a:avLst/>
          </a:prstGeom>
        </p:spPr>
      </p:pic>
      <p:sp>
        <p:nvSpPr>
          <p:cNvPr id="21" name="Rectangle 2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4A1B2AF-C59D-45E4-A5F2-CD40BC5A6E17}"/>
              </a:ext>
            </a:extLst>
          </p:cNvPr>
          <p:cNvSpPr>
            <a:spLocks noGrp="1"/>
          </p:cNvSpPr>
          <p:nvPr>
            <p:ph idx="1"/>
          </p:nvPr>
        </p:nvSpPr>
        <p:spPr>
          <a:xfrm>
            <a:off x="1154955" y="2120900"/>
            <a:ext cx="3133726" cy="3898900"/>
          </a:xfrm>
        </p:spPr>
        <p:txBody>
          <a:bodyPr>
            <a:normAutofit/>
          </a:bodyPr>
          <a:lstStyle/>
          <a:p>
            <a:r>
              <a:rPr lang="en-US" dirty="0">
                <a:solidFill>
                  <a:schemeClr val="tx1"/>
                </a:solidFill>
              </a:rPr>
              <a:t>Sports therapists key areas are:</a:t>
            </a:r>
          </a:p>
          <a:p>
            <a:pPr lvl="2" indent="-342900">
              <a:buFont typeface="Symbol" panose="05050102010706020507" pitchFamily="18" charset="2"/>
              <a:buChar char=""/>
            </a:pPr>
            <a:r>
              <a:rPr lang="en-GB"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Prevention</a:t>
            </a:r>
            <a:endParaRPr lang="en-GB"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2" indent="-342900">
              <a:buFont typeface="Symbol" panose="05050102010706020507" pitchFamily="18" charset="2"/>
              <a:buChar char=""/>
            </a:pPr>
            <a:r>
              <a:rPr lang="en-GB"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Recognition and evaluation</a:t>
            </a:r>
            <a:endParaRPr lang="en-GB"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2" indent="-342900">
              <a:buFont typeface="Symbol" panose="05050102010706020507" pitchFamily="18" charset="2"/>
              <a:buChar char=""/>
            </a:pPr>
            <a:r>
              <a:rPr lang="en-GB"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Management, treatment, and referral</a:t>
            </a:r>
            <a:endParaRPr lang="en-GB"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2" indent="-342900">
              <a:buFont typeface="Symbol" panose="05050102010706020507" pitchFamily="18" charset="2"/>
              <a:buChar char=""/>
            </a:pPr>
            <a:r>
              <a:rPr lang="en-GB"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Rehabilitation</a:t>
            </a:r>
            <a:endParaRPr lang="en-GB"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2" indent="-342900">
              <a:spcAft>
                <a:spcPts val="800"/>
              </a:spcAft>
              <a:buFont typeface="Symbol" panose="05050102010706020507" pitchFamily="18" charset="2"/>
              <a:buChar char=""/>
            </a:pPr>
            <a:r>
              <a:rPr lang="en-GB"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Education and professional practice issues.</a:t>
            </a:r>
            <a:endParaRPr lang="en-GB"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7802644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CA054A8-D9AE-4271-A1BC-4E3E83D053E5}"/>
              </a:ext>
            </a:extLst>
          </p:cNvPr>
          <p:cNvSpPr>
            <a:spLocks noGrp="1"/>
          </p:cNvSpPr>
          <p:nvPr>
            <p:ph type="title"/>
          </p:nvPr>
        </p:nvSpPr>
        <p:spPr>
          <a:xfrm>
            <a:off x="1154954" y="973668"/>
            <a:ext cx="8761413" cy="706964"/>
          </a:xfrm>
        </p:spPr>
        <p:txBody>
          <a:bodyPr>
            <a:normAutofit/>
          </a:bodyPr>
          <a:lstStyle/>
          <a:p>
            <a:r>
              <a:rPr lang="en-US">
                <a:solidFill>
                  <a:srgbClr val="FFFFFF"/>
                </a:solidFill>
              </a:rPr>
              <a:t>Common injuries</a:t>
            </a:r>
            <a:endParaRPr lang="en-GB">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9D7E136-65D9-41E0-8A8F-E9C89F20D78D}"/>
              </a:ext>
            </a:extLst>
          </p:cNvPr>
          <p:cNvGraphicFramePr>
            <a:graphicFrameLocks noGrp="1"/>
          </p:cNvGraphicFramePr>
          <p:nvPr>
            <p:ph idx="1"/>
            <p:extLst>
              <p:ext uri="{D42A27DB-BD31-4B8C-83A1-F6EECF244321}">
                <p14:modId xmlns:p14="http://schemas.microsoft.com/office/powerpoint/2010/main" val="214347949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01575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57998-C1F3-436F-9A45-3AA3CE55B088}"/>
              </a:ext>
            </a:extLst>
          </p:cNvPr>
          <p:cNvSpPr>
            <a:spLocks noGrp="1"/>
          </p:cNvSpPr>
          <p:nvPr>
            <p:ph type="title"/>
          </p:nvPr>
        </p:nvSpPr>
        <p:spPr>
          <a:xfrm>
            <a:off x="1154954" y="973668"/>
            <a:ext cx="8761413" cy="706964"/>
          </a:xfrm>
        </p:spPr>
        <p:txBody>
          <a:bodyPr>
            <a:normAutofit/>
          </a:bodyPr>
          <a:lstStyle/>
          <a:p>
            <a:r>
              <a:rPr lang="en-US" dirty="0"/>
              <a:t>Hamstring treatments</a:t>
            </a:r>
            <a:endParaRPr lang="en-GB" dirty="0"/>
          </a:p>
        </p:txBody>
      </p:sp>
      <p:pic>
        <p:nvPicPr>
          <p:cNvPr id="5" name="Picture 4" descr="A picture containing text, person&#10;&#10;Description automatically generated">
            <a:extLst>
              <a:ext uri="{FF2B5EF4-FFF2-40B4-BE49-F238E27FC236}">
                <a16:creationId xmlns:a16="http://schemas.microsoft.com/office/drawing/2014/main" id="{A41E260F-EAB6-4412-A27F-D49CA4259A16}"/>
              </a:ext>
            </a:extLst>
          </p:cNvPr>
          <p:cNvPicPr>
            <a:picLocks noChangeAspect="1"/>
          </p:cNvPicPr>
          <p:nvPr/>
        </p:nvPicPr>
        <p:blipFill rotWithShape="1">
          <a:blip r:embed="rId3"/>
          <a:srcRect r="-3" b="117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298ACE0F-4B01-4D3C-AC23-490F33283C90}"/>
              </a:ext>
            </a:extLst>
          </p:cNvPr>
          <p:cNvSpPr>
            <a:spLocks noGrp="1"/>
          </p:cNvSpPr>
          <p:nvPr>
            <p:ph idx="1"/>
          </p:nvPr>
        </p:nvSpPr>
        <p:spPr>
          <a:xfrm>
            <a:off x="6618908" y="2468032"/>
            <a:ext cx="2907865" cy="3416300"/>
          </a:xfrm>
        </p:spPr>
        <p:txBody>
          <a:bodyPr anchor="ctr">
            <a:normAutofit/>
          </a:bodyPr>
          <a:lstStyle/>
          <a:p>
            <a:endParaRPr lang="en-GB" b="1" dirty="0">
              <a:latin typeface="Century Gothic" panose="020B0502020202020204" pitchFamily="34" charset="0"/>
              <a:cs typeface="Times New Roman" panose="02020603050405020304" pitchFamily="18" charset="0"/>
            </a:endParaRPr>
          </a:p>
          <a:p>
            <a:r>
              <a:rPr lang="en-GB" dirty="0"/>
              <a:t>RICE Therapy:</a:t>
            </a:r>
          </a:p>
          <a:p>
            <a:pPr lvl="1"/>
            <a:r>
              <a:rPr lang="en-GB" sz="1800" dirty="0"/>
              <a:t>Rest</a:t>
            </a:r>
          </a:p>
          <a:p>
            <a:pPr lvl="1"/>
            <a:r>
              <a:rPr lang="en-GB" sz="1800" dirty="0"/>
              <a:t>Ice</a:t>
            </a:r>
          </a:p>
          <a:p>
            <a:pPr lvl="1"/>
            <a:r>
              <a:rPr lang="en-GB" sz="1800" dirty="0"/>
              <a:t>Compression</a:t>
            </a:r>
          </a:p>
          <a:p>
            <a:pPr lvl="1"/>
            <a:r>
              <a:rPr lang="en-GB" sz="1800" dirty="0"/>
              <a:t>Elevation</a:t>
            </a:r>
          </a:p>
        </p:txBody>
      </p:sp>
    </p:spTree>
    <p:extLst>
      <p:ext uri="{BB962C8B-B14F-4D97-AF65-F5344CB8AC3E}">
        <p14:creationId xmlns:p14="http://schemas.microsoft.com/office/powerpoint/2010/main" val="764522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66316-4080-47A7-94ED-E5DD7715EBB2}"/>
              </a:ext>
            </a:extLst>
          </p:cNvPr>
          <p:cNvSpPr>
            <a:spLocks noGrp="1"/>
          </p:cNvSpPr>
          <p:nvPr>
            <p:ph type="title"/>
          </p:nvPr>
        </p:nvSpPr>
        <p:spPr>
          <a:xfrm>
            <a:off x="1154954" y="973668"/>
            <a:ext cx="8761413" cy="706964"/>
          </a:xfrm>
        </p:spPr>
        <p:txBody>
          <a:bodyPr>
            <a:normAutofit/>
          </a:bodyPr>
          <a:lstStyle/>
          <a:p>
            <a:r>
              <a:rPr lang="en-US" dirty="0"/>
              <a:t>Adductor treatments</a:t>
            </a:r>
            <a:endParaRPr lang="en-GB" dirty="0"/>
          </a:p>
        </p:txBody>
      </p:sp>
      <p:pic>
        <p:nvPicPr>
          <p:cNvPr id="5" name="Picture 4">
            <a:extLst>
              <a:ext uri="{FF2B5EF4-FFF2-40B4-BE49-F238E27FC236}">
                <a16:creationId xmlns:a16="http://schemas.microsoft.com/office/drawing/2014/main" id="{0F0EB391-7AEB-428C-AB75-C2A19788BD90}"/>
              </a:ext>
            </a:extLst>
          </p:cNvPr>
          <p:cNvPicPr>
            <a:picLocks noChangeAspect="1"/>
          </p:cNvPicPr>
          <p:nvPr/>
        </p:nvPicPr>
        <p:blipFill rotWithShape="1">
          <a:blip r:embed="rId3"/>
          <a:srcRect l="482" r="-2" b="3309"/>
          <a:stretch/>
        </p:blipFill>
        <p:spPr>
          <a:xfrm>
            <a:off x="905431" y="2861011"/>
            <a:ext cx="4952567" cy="3380299"/>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F2A401CD-70B9-43D7-9B1D-1E59CF5C980B}"/>
              </a:ext>
            </a:extLst>
          </p:cNvPr>
          <p:cNvSpPr>
            <a:spLocks noGrp="1"/>
          </p:cNvSpPr>
          <p:nvPr>
            <p:ph idx="1"/>
          </p:nvPr>
        </p:nvSpPr>
        <p:spPr>
          <a:xfrm>
            <a:off x="6576377" y="2762103"/>
            <a:ext cx="3790367" cy="3067164"/>
          </a:xfrm>
        </p:spPr>
        <p:txBody>
          <a:bodyPr anchor="ctr">
            <a:normAutofit/>
          </a:bodyPr>
          <a:lstStyle/>
          <a:p>
            <a:pPr marL="0" indent="0">
              <a:buNone/>
            </a:pPr>
            <a:endParaRPr lang="en-GB"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effectLst/>
                <a:latin typeface="Century Gothic" panose="020B0502020202020204" pitchFamily="34" charset="0"/>
                <a:ea typeface="Times New Roman" panose="02020603050405020304" pitchFamily="18" charset="0"/>
                <a:cs typeface="Times New Roman" panose="02020603050405020304" pitchFamily="18" charset="0"/>
              </a:rPr>
              <a:t>Rest the muscle</a:t>
            </a:r>
          </a:p>
          <a:p>
            <a:endParaRPr lang="en-GB" dirty="0">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latin typeface="Century Gothic" panose="020B0502020202020204" pitchFamily="34" charset="0"/>
                <a:ea typeface="Times New Roman" panose="02020603050405020304" pitchFamily="18" charset="0"/>
                <a:cs typeface="Times New Roman" panose="02020603050405020304" pitchFamily="18" charset="0"/>
              </a:rPr>
              <a:t>Hot/cold therapy</a:t>
            </a:r>
          </a:p>
          <a:p>
            <a:endParaRPr lang="en-GB" dirty="0">
              <a:latin typeface="Century Gothic" panose="020B0502020202020204" pitchFamily="34" charset="0"/>
              <a:ea typeface="Times New Roman" panose="02020603050405020304" pitchFamily="18" charset="0"/>
              <a:cs typeface="Times New Roman" panose="02020603050405020304" pitchFamily="18" charset="0"/>
            </a:endParaRPr>
          </a:p>
          <a:p>
            <a:r>
              <a:rPr lang="en-GB" dirty="0">
                <a:effectLst/>
                <a:latin typeface="Century Gothic" panose="020B0502020202020204" pitchFamily="34" charset="0"/>
                <a:ea typeface="Times New Roman" panose="02020603050405020304" pitchFamily="18" charset="0"/>
                <a:cs typeface="Times New Roman" panose="02020603050405020304" pitchFamily="18" charset="0"/>
              </a:rPr>
              <a:t>Non strenuous exercise</a:t>
            </a:r>
          </a:p>
        </p:txBody>
      </p:sp>
    </p:spTree>
    <p:extLst>
      <p:ext uri="{BB962C8B-B14F-4D97-AF65-F5344CB8AC3E}">
        <p14:creationId xmlns:p14="http://schemas.microsoft.com/office/powerpoint/2010/main" val="2992620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57998-C1F3-436F-9A45-3AA3CE55B088}"/>
              </a:ext>
            </a:extLst>
          </p:cNvPr>
          <p:cNvSpPr>
            <a:spLocks noGrp="1"/>
          </p:cNvSpPr>
          <p:nvPr>
            <p:ph type="title"/>
          </p:nvPr>
        </p:nvSpPr>
        <p:spPr>
          <a:xfrm>
            <a:off x="1154954" y="973668"/>
            <a:ext cx="8761413" cy="706964"/>
          </a:xfrm>
        </p:spPr>
        <p:txBody>
          <a:bodyPr>
            <a:normAutofit/>
          </a:bodyPr>
          <a:lstStyle/>
          <a:p>
            <a:r>
              <a:rPr lang="en-US" dirty="0"/>
              <a:t>Knee cartilage treatments</a:t>
            </a:r>
            <a:endParaRPr lang="en-GB" dirty="0"/>
          </a:p>
        </p:txBody>
      </p:sp>
      <p:pic>
        <p:nvPicPr>
          <p:cNvPr id="5" name="Picture 4">
            <a:extLst>
              <a:ext uri="{FF2B5EF4-FFF2-40B4-BE49-F238E27FC236}">
                <a16:creationId xmlns:a16="http://schemas.microsoft.com/office/drawing/2014/main" id="{4DFF5722-5AF6-47EE-AAA2-6D196BC0C2F9}"/>
              </a:ext>
            </a:extLst>
          </p:cNvPr>
          <p:cNvPicPr>
            <a:picLocks noChangeAspect="1"/>
          </p:cNvPicPr>
          <p:nvPr/>
        </p:nvPicPr>
        <p:blipFill rotWithShape="1">
          <a:blip r:embed="rId3"/>
          <a:srcRect r="4" b="11766"/>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298ACE0F-4B01-4D3C-AC23-490F33283C90}"/>
              </a:ext>
            </a:extLst>
          </p:cNvPr>
          <p:cNvSpPr>
            <a:spLocks noGrp="1"/>
          </p:cNvSpPr>
          <p:nvPr>
            <p:ph idx="1"/>
          </p:nvPr>
        </p:nvSpPr>
        <p:spPr>
          <a:xfrm>
            <a:off x="5959688" y="2922477"/>
            <a:ext cx="5211979" cy="3148714"/>
          </a:xfrm>
        </p:spPr>
        <p:txBody>
          <a:bodyPr anchor="ctr">
            <a:normAutofit lnSpcReduction="10000"/>
          </a:bodyPr>
          <a:lstStyle/>
          <a:p>
            <a:endParaRPr lang="en-GB" dirty="0">
              <a:latin typeface="Century Gothic" panose="020B0502020202020204" pitchFamily="34" charset="0"/>
              <a:cs typeface="Times New Roman" panose="02020603050405020304" pitchFamily="18" charset="0"/>
            </a:endParaRPr>
          </a:p>
          <a:p>
            <a:r>
              <a:rPr lang="en-GB" dirty="0">
                <a:effectLst/>
                <a:latin typeface="Century Gothic" panose="020B0502020202020204" pitchFamily="34" charset="0"/>
                <a:ea typeface="Calibri" panose="020F0502020204030204" pitchFamily="34" charset="0"/>
                <a:cs typeface="Times New Roman" panose="02020603050405020304" pitchFamily="18" charset="0"/>
              </a:rPr>
              <a:t>Proprioceptive treatments</a:t>
            </a:r>
          </a:p>
          <a:p>
            <a:endParaRPr lang="en-GB"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Equilibrium techniques</a:t>
            </a:r>
          </a:p>
          <a:p>
            <a:endParaRPr lang="en-GB" dirty="0">
              <a:latin typeface="Century Gothic" panose="020B0502020202020204" pitchFamily="34" charset="0"/>
              <a:ea typeface="Calibri" panose="020F0502020204030204" pitchFamily="34" charset="0"/>
              <a:cs typeface="Times New Roman" panose="02020603050405020304" pitchFamily="18" charset="0"/>
            </a:endParaRPr>
          </a:p>
          <a:p>
            <a:r>
              <a:rPr lang="en-GB" dirty="0">
                <a:effectLst/>
                <a:latin typeface="Century Gothic" panose="020B0502020202020204" pitchFamily="34" charset="0"/>
                <a:ea typeface="Calibri" panose="020F0502020204030204" pitchFamily="34" charset="0"/>
                <a:cs typeface="Times New Roman" panose="02020603050405020304" pitchFamily="18" charset="0"/>
              </a:rPr>
              <a:t>Correct landing</a:t>
            </a:r>
          </a:p>
          <a:p>
            <a:endParaRPr lang="en-GB" dirty="0">
              <a:effectLst/>
              <a:latin typeface="Century Gothic" panose="020B0502020202020204" pitchFamily="34" charset="0"/>
              <a:ea typeface="Calibri" panose="020F050202020403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Prevent further damage</a:t>
            </a:r>
            <a:endParaRPr lang="en-GB" dirty="0">
              <a:effectLst/>
              <a:latin typeface="Century Gothic" panose="020B0502020202020204" pitchFamily="34" charset="0"/>
              <a:ea typeface="Calibri" panose="020F0502020204030204" pitchFamily="34" charset="0"/>
              <a:cs typeface="Times New Roman" panose="02020603050405020304" pitchFamily="18" charset="0"/>
            </a:endParaRPr>
          </a:p>
          <a:p>
            <a:endParaRPr lang="en-GB" b="1" dirty="0">
              <a:effectLst/>
              <a:latin typeface="Century Gothic" panose="020B0502020202020204" pitchFamily="34" charset="0"/>
              <a:ea typeface="Calibri" panose="020F0502020204030204" pitchFamily="34" charset="0"/>
              <a:cs typeface="Times New Roman" panose="02020603050405020304" pitchFamily="18" charset="0"/>
            </a:endParaRPr>
          </a:p>
          <a:p>
            <a:endParaRPr lang="en-GB" b="1" dirty="0">
              <a:latin typeface="Century Gothic" panose="020B0502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19452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D157-F94D-43CC-8847-5EDD6E865246}"/>
              </a:ext>
            </a:extLst>
          </p:cNvPr>
          <p:cNvSpPr>
            <a:spLocks noGrp="1"/>
          </p:cNvSpPr>
          <p:nvPr>
            <p:ph type="title"/>
          </p:nvPr>
        </p:nvSpPr>
        <p:spPr>
          <a:xfrm>
            <a:off x="1154954" y="973668"/>
            <a:ext cx="8761413" cy="706964"/>
          </a:xfrm>
        </p:spPr>
        <p:txBody>
          <a:bodyPr>
            <a:normAutofit/>
          </a:bodyPr>
          <a:lstStyle/>
          <a:p>
            <a:r>
              <a:rPr lang="en-US" dirty="0"/>
              <a:t>ACL treatments</a:t>
            </a:r>
            <a:endParaRPr lang="en-GB" dirty="0"/>
          </a:p>
        </p:txBody>
      </p:sp>
      <p:pic>
        <p:nvPicPr>
          <p:cNvPr id="5" name="Picture 4">
            <a:extLst>
              <a:ext uri="{FF2B5EF4-FFF2-40B4-BE49-F238E27FC236}">
                <a16:creationId xmlns:a16="http://schemas.microsoft.com/office/drawing/2014/main" id="{7415E887-E60B-40DE-BD5D-503B7C2C837B}"/>
              </a:ext>
            </a:extLst>
          </p:cNvPr>
          <p:cNvPicPr>
            <a:picLocks noChangeAspect="1"/>
          </p:cNvPicPr>
          <p:nvPr/>
        </p:nvPicPr>
        <p:blipFill rotWithShape="1">
          <a:blip r:embed="rId3"/>
          <a:srcRect l="927" r="44533"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94609FC-AC48-4C8B-B80C-52E7D7981953}"/>
              </a:ext>
            </a:extLst>
          </p:cNvPr>
          <p:cNvSpPr>
            <a:spLocks noGrp="1"/>
          </p:cNvSpPr>
          <p:nvPr>
            <p:ph idx="1"/>
          </p:nvPr>
        </p:nvSpPr>
        <p:spPr>
          <a:xfrm>
            <a:off x="5980954" y="2603500"/>
            <a:ext cx="5211979" cy="3416300"/>
          </a:xfrm>
        </p:spPr>
        <p:txBody>
          <a:bodyPr anchor="ctr">
            <a:normAutofit/>
          </a:bodyPr>
          <a:lstStyle/>
          <a:p>
            <a:endParaRPr lang="en-US" dirty="0"/>
          </a:p>
          <a:p>
            <a:r>
              <a:rPr lang="en-GB" dirty="0">
                <a:latin typeface="Century Gothic" panose="020B0502020202020204" pitchFamily="34" charset="0"/>
                <a:cs typeface="Times New Roman" panose="02020603050405020304" pitchFamily="18" charset="0"/>
              </a:rPr>
              <a:t>Early ROM</a:t>
            </a:r>
          </a:p>
          <a:p>
            <a:endParaRPr lang="en-GB"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cs typeface="Times New Roman" panose="02020603050405020304" pitchFamily="18" charset="0"/>
              </a:rPr>
              <a:t>Knee brace</a:t>
            </a:r>
          </a:p>
          <a:p>
            <a:endParaRPr lang="en-GB"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cs typeface="Times New Roman" panose="02020603050405020304" pitchFamily="18" charset="0"/>
              </a:rPr>
              <a:t>Rehab hamstring</a:t>
            </a:r>
          </a:p>
          <a:p>
            <a:endParaRPr lang="en-GB"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cs typeface="Times New Roman" panose="02020603050405020304" pitchFamily="18" charset="0"/>
              </a:rPr>
              <a:t>Begin non-strenuous exercise</a:t>
            </a:r>
          </a:p>
        </p:txBody>
      </p:sp>
    </p:spTree>
    <p:extLst>
      <p:ext uri="{BB962C8B-B14F-4D97-AF65-F5344CB8AC3E}">
        <p14:creationId xmlns:p14="http://schemas.microsoft.com/office/powerpoint/2010/main" val="590257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57998-C1F3-436F-9A45-3AA3CE55B088}"/>
              </a:ext>
            </a:extLst>
          </p:cNvPr>
          <p:cNvSpPr>
            <a:spLocks noGrp="1"/>
          </p:cNvSpPr>
          <p:nvPr>
            <p:ph type="title"/>
          </p:nvPr>
        </p:nvSpPr>
        <p:spPr>
          <a:xfrm>
            <a:off x="1154954" y="973668"/>
            <a:ext cx="8761413" cy="706964"/>
          </a:xfrm>
        </p:spPr>
        <p:txBody>
          <a:bodyPr>
            <a:normAutofit/>
          </a:bodyPr>
          <a:lstStyle/>
          <a:p>
            <a:r>
              <a:rPr lang="en-US" dirty="0"/>
              <a:t>Rotator cuff treatments</a:t>
            </a:r>
            <a:endParaRPr lang="en-GB" dirty="0"/>
          </a:p>
        </p:txBody>
      </p:sp>
      <p:pic>
        <p:nvPicPr>
          <p:cNvPr id="5" name="Picture 4" descr="A picture containing person, wall, indoor, posing&#10;&#10;Description automatically generated">
            <a:extLst>
              <a:ext uri="{FF2B5EF4-FFF2-40B4-BE49-F238E27FC236}">
                <a16:creationId xmlns:a16="http://schemas.microsoft.com/office/drawing/2014/main" id="{03DFB292-F9DB-4AC8-A2AF-B417199B05FF}"/>
              </a:ext>
            </a:extLst>
          </p:cNvPr>
          <p:cNvPicPr>
            <a:picLocks noChangeAspect="1"/>
          </p:cNvPicPr>
          <p:nvPr/>
        </p:nvPicPr>
        <p:blipFill rotWithShape="1">
          <a:blip r:embed="rId3"/>
          <a:srcRect r="614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298ACE0F-4B01-4D3C-AC23-490F33283C90}"/>
              </a:ext>
            </a:extLst>
          </p:cNvPr>
          <p:cNvSpPr>
            <a:spLocks noGrp="1"/>
          </p:cNvSpPr>
          <p:nvPr>
            <p:ph idx="1"/>
          </p:nvPr>
        </p:nvSpPr>
        <p:spPr>
          <a:xfrm>
            <a:off x="5980954" y="2603500"/>
            <a:ext cx="5211979" cy="3416300"/>
          </a:xfrm>
        </p:spPr>
        <p:txBody>
          <a:bodyPr anchor="ctr">
            <a:normAutofit/>
          </a:bodyPr>
          <a:lstStyle/>
          <a:p>
            <a:endParaRPr lang="en-GB" dirty="0">
              <a:latin typeface="Century Gothic" panose="020B0502020202020204" pitchFamily="34" charset="0"/>
              <a:cs typeface="Times New Roman" panose="02020603050405020304" pitchFamily="18" charset="0"/>
            </a:endParaRPr>
          </a:p>
          <a:p>
            <a:r>
              <a:rPr lang="en-GB" dirty="0">
                <a:latin typeface="Century Gothic" panose="020B0502020202020204" pitchFamily="34" charset="0"/>
                <a:ea typeface="Calibri" panose="020F0502020204030204" pitchFamily="34" charset="0"/>
                <a:cs typeface="Times New Roman" panose="02020603050405020304" pitchFamily="18" charset="0"/>
              </a:rPr>
              <a:t>Early passive ROM</a:t>
            </a:r>
          </a:p>
          <a:p>
            <a:endParaRPr lang="en-GB" dirty="0">
              <a:latin typeface="Century Gothic" panose="020B0502020202020204" pitchFamily="34" charset="0"/>
              <a:ea typeface="Calibri" panose="020F0502020204030204" pitchFamily="34" charset="0"/>
              <a:cs typeface="Times New Roman" panose="02020603050405020304" pitchFamily="18" charset="0"/>
            </a:endParaRPr>
          </a:p>
          <a:p>
            <a:r>
              <a:rPr lang="en-GB" dirty="0">
                <a:effectLst/>
                <a:latin typeface="Century Gothic" panose="020B0502020202020204" pitchFamily="34" charset="0"/>
                <a:ea typeface="Calibri" panose="020F0502020204030204" pitchFamily="34" charset="0"/>
                <a:cs typeface="Times New Roman" panose="02020603050405020304" pitchFamily="18" charset="0"/>
              </a:rPr>
              <a:t>De</a:t>
            </a:r>
            <a:r>
              <a:rPr lang="en-GB" dirty="0">
                <a:latin typeface="Century Gothic" panose="020B0502020202020204" pitchFamily="34" charset="0"/>
                <a:ea typeface="Calibri" panose="020F0502020204030204" pitchFamily="34" charset="0"/>
                <a:cs typeface="Times New Roman" panose="02020603050405020304" pitchFamily="18" charset="0"/>
              </a:rPr>
              <a:t>crease stiffness</a:t>
            </a:r>
          </a:p>
          <a:p>
            <a:endParaRPr lang="en-GB" dirty="0">
              <a:latin typeface="Century Gothic" panose="020B0502020202020204" pitchFamily="34" charset="0"/>
              <a:ea typeface="Calibri" panose="020F0502020204030204" pitchFamily="34" charset="0"/>
              <a:cs typeface="Times New Roman" panose="02020603050405020304" pitchFamily="18" charset="0"/>
            </a:endParaRPr>
          </a:p>
          <a:p>
            <a:r>
              <a:rPr lang="en-GB" dirty="0">
                <a:effectLst/>
                <a:latin typeface="Century Gothic" panose="020B0502020202020204" pitchFamily="34" charset="0"/>
                <a:ea typeface="Calibri" panose="020F0502020204030204" pitchFamily="34" charset="0"/>
                <a:cs typeface="Times New Roman" panose="02020603050405020304" pitchFamily="18" charset="0"/>
              </a:rPr>
              <a:t>Improve functionality</a:t>
            </a:r>
          </a:p>
          <a:p>
            <a:endParaRPr lang="en-GB" b="1" dirty="0">
              <a:latin typeface="Century Gothic" panose="020B0502020202020204" pitchFamily="34" charset="0"/>
              <a:cs typeface="Times New Roman" panose="02020603050405020304" pitchFamily="18" charset="0"/>
            </a:endParaRPr>
          </a:p>
        </p:txBody>
      </p:sp>
    </p:spTree>
    <p:extLst>
      <p:ext uri="{BB962C8B-B14F-4D97-AF65-F5344CB8AC3E}">
        <p14:creationId xmlns:p14="http://schemas.microsoft.com/office/powerpoint/2010/main" val="1039644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438B-5CCF-4838-945B-A832767F3885}"/>
              </a:ext>
            </a:extLst>
          </p:cNvPr>
          <p:cNvSpPr>
            <a:spLocks noGrp="1"/>
          </p:cNvSpPr>
          <p:nvPr>
            <p:ph type="title"/>
          </p:nvPr>
        </p:nvSpPr>
        <p:spPr>
          <a:xfrm>
            <a:off x="1154954" y="973668"/>
            <a:ext cx="8761413" cy="706964"/>
          </a:xfrm>
        </p:spPr>
        <p:txBody>
          <a:bodyPr>
            <a:normAutofit/>
          </a:bodyPr>
          <a:lstStyle/>
          <a:p>
            <a:r>
              <a:rPr lang="en-US" sz="3300" dirty="0"/>
              <a:t>Prevention of injuries – Mobility</a:t>
            </a:r>
            <a:endParaRPr lang="en-GB" sz="3300" dirty="0"/>
          </a:p>
        </p:txBody>
      </p:sp>
      <p:sp>
        <p:nvSpPr>
          <p:cNvPr id="3" name="Content Placeholder 2">
            <a:extLst>
              <a:ext uri="{FF2B5EF4-FFF2-40B4-BE49-F238E27FC236}">
                <a16:creationId xmlns:a16="http://schemas.microsoft.com/office/drawing/2014/main" id="{13385824-30E0-4327-B27B-430B91E0F92D}"/>
              </a:ext>
            </a:extLst>
          </p:cNvPr>
          <p:cNvSpPr>
            <a:spLocks noGrp="1"/>
          </p:cNvSpPr>
          <p:nvPr>
            <p:ph idx="1"/>
          </p:nvPr>
        </p:nvSpPr>
        <p:spPr>
          <a:xfrm>
            <a:off x="6124088" y="2883490"/>
            <a:ext cx="5211979" cy="3022896"/>
          </a:xfrm>
        </p:spPr>
        <p:txBody>
          <a:bodyPr anchor="ctr">
            <a:normAutofit/>
          </a:bodyPr>
          <a:lstStyle/>
          <a:p>
            <a:pPr lvl="1"/>
            <a:r>
              <a:rPr lang="en-GB" sz="1800" dirty="0">
                <a:latin typeface="Century Gothic" panose="020B0502020202020204" pitchFamily="34" charset="0"/>
                <a:ea typeface="Times New Roman" panose="02020603050405020304" pitchFamily="18" charset="0"/>
                <a:cs typeface="Times New Roman" panose="02020603050405020304" pitchFamily="18" charset="0"/>
              </a:rPr>
              <a:t>90% of injuries are mobility linked</a:t>
            </a:r>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lvl="1"/>
            <a:endParaRPr lang="en-GB" sz="1800" b="1" dirty="0">
              <a:latin typeface="Century Gothic" panose="020B0502020202020204" pitchFamily="34" charset="0"/>
              <a:cs typeface="Times New Roman" panose="02020603050405020304" pitchFamily="18" charset="0"/>
            </a:endParaRPr>
          </a:p>
          <a:p>
            <a:pPr lvl="1"/>
            <a:r>
              <a:rPr lang="en-US" sz="1800" dirty="0">
                <a:effectLst/>
                <a:latin typeface="Century Gothic" panose="020B0502020202020204" pitchFamily="34" charset="0"/>
                <a:ea typeface="Times New Roman" panose="02020603050405020304" pitchFamily="18" charset="0"/>
                <a:cs typeface="Times New Roman" panose="02020603050405020304" pitchFamily="18" charset="0"/>
              </a:rPr>
              <a:t>15 minutes can prevent injury</a:t>
            </a:r>
            <a:endParaRPr lang="en-US" dirty="0"/>
          </a:p>
          <a:p>
            <a:pPr lvl="1"/>
            <a:endParaRPr lang="en-US" dirty="0"/>
          </a:p>
          <a:p>
            <a:endParaRPr lang="en-GB" dirty="0"/>
          </a:p>
        </p:txBody>
      </p:sp>
      <p:pic>
        <p:nvPicPr>
          <p:cNvPr id="7" name="Picture 6" descr="A person doing a handstand&#10;&#10;Description automatically generated with low confidence">
            <a:extLst>
              <a:ext uri="{FF2B5EF4-FFF2-40B4-BE49-F238E27FC236}">
                <a16:creationId xmlns:a16="http://schemas.microsoft.com/office/drawing/2014/main" id="{EED0337A-C94A-405B-BD43-CC058BB79E6E}"/>
              </a:ext>
            </a:extLst>
          </p:cNvPr>
          <p:cNvPicPr>
            <a:picLocks noChangeAspect="1"/>
          </p:cNvPicPr>
          <p:nvPr/>
        </p:nvPicPr>
        <p:blipFill rotWithShape="1">
          <a:blip r:embed="rId3"/>
          <a:srcRect t="50185"/>
          <a:stretch/>
        </p:blipFill>
        <p:spPr>
          <a:xfrm>
            <a:off x="761779" y="2686788"/>
            <a:ext cx="4629150" cy="3416300"/>
          </a:xfrm>
          <a:prstGeom prst="rect">
            <a:avLst/>
          </a:prstGeom>
        </p:spPr>
      </p:pic>
    </p:spTree>
    <p:extLst>
      <p:ext uri="{BB962C8B-B14F-4D97-AF65-F5344CB8AC3E}">
        <p14:creationId xmlns:p14="http://schemas.microsoft.com/office/powerpoint/2010/main" val="4199328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438B-5CCF-4838-945B-A832767F3885}"/>
              </a:ext>
            </a:extLst>
          </p:cNvPr>
          <p:cNvSpPr>
            <a:spLocks noGrp="1"/>
          </p:cNvSpPr>
          <p:nvPr>
            <p:ph type="title"/>
          </p:nvPr>
        </p:nvSpPr>
        <p:spPr>
          <a:xfrm>
            <a:off x="1154954" y="973668"/>
            <a:ext cx="8761413" cy="706964"/>
          </a:xfrm>
        </p:spPr>
        <p:txBody>
          <a:bodyPr>
            <a:normAutofit/>
          </a:bodyPr>
          <a:lstStyle/>
          <a:p>
            <a:r>
              <a:rPr lang="en-US" sz="3300" dirty="0"/>
              <a:t>Prevention of injuries – Flexibility</a:t>
            </a:r>
            <a:endParaRPr lang="en-GB" sz="3300" dirty="0"/>
          </a:p>
        </p:txBody>
      </p:sp>
      <p:sp>
        <p:nvSpPr>
          <p:cNvPr id="3" name="Content Placeholder 2">
            <a:extLst>
              <a:ext uri="{FF2B5EF4-FFF2-40B4-BE49-F238E27FC236}">
                <a16:creationId xmlns:a16="http://schemas.microsoft.com/office/drawing/2014/main" id="{13385824-30E0-4327-B27B-430B91E0F92D}"/>
              </a:ext>
            </a:extLst>
          </p:cNvPr>
          <p:cNvSpPr>
            <a:spLocks noGrp="1"/>
          </p:cNvSpPr>
          <p:nvPr>
            <p:ph idx="1"/>
          </p:nvPr>
        </p:nvSpPr>
        <p:spPr>
          <a:xfrm>
            <a:off x="5821465" y="2594344"/>
            <a:ext cx="5211979" cy="2700669"/>
          </a:xfrm>
        </p:spPr>
        <p:txBody>
          <a:bodyPr anchor="ctr">
            <a:normAutofit/>
          </a:bodyPr>
          <a:lstStyle/>
          <a:p>
            <a:r>
              <a:rPr lang="en-US" dirty="0"/>
              <a:t>Prevents injury</a:t>
            </a:r>
          </a:p>
          <a:p>
            <a:endParaRPr lang="en-US" dirty="0"/>
          </a:p>
          <a:p>
            <a:r>
              <a:rPr lang="en-US" dirty="0"/>
              <a:t>9-5 jobs limit movement</a:t>
            </a:r>
          </a:p>
          <a:p>
            <a:endParaRPr lang="en-GB" dirty="0"/>
          </a:p>
          <a:p>
            <a:r>
              <a:rPr lang="en-GB" dirty="0"/>
              <a:t>Prepares the body</a:t>
            </a:r>
          </a:p>
        </p:txBody>
      </p:sp>
      <p:pic>
        <p:nvPicPr>
          <p:cNvPr id="7" name="Picture 6" descr="A person doing a handstand&#10;&#10;Description automatically generated with low confidence">
            <a:extLst>
              <a:ext uri="{FF2B5EF4-FFF2-40B4-BE49-F238E27FC236}">
                <a16:creationId xmlns:a16="http://schemas.microsoft.com/office/drawing/2014/main" id="{EED0337A-C94A-405B-BD43-CC058BB79E6E}"/>
              </a:ext>
            </a:extLst>
          </p:cNvPr>
          <p:cNvPicPr>
            <a:picLocks noChangeAspect="1"/>
          </p:cNvPicPr>
          <p:nvPr/>
        </p:nvPicPr>
        <p:blipFill rotWithShape="1">
          <a:blip r:embed="rId3"/>
          <a:srcRect t="2325" b="49767"/>
          <a:stretch/>
        </p:blipFill>
        <p:spPr>
          <a:xfrm>
            <a:off x="644821" y="2838894"/>
            <a:ext cx="4629150" cy="3285460"/>
          </a:xfrm>
          <a:prstGeom prst="rect">
            <a:avLst/>
          </a:prstGeom>
        </p:spPr>
      </p:pic>
    </p:spTree>
    <p:extLst>
      <p:ext uri="{BB962C8B-B14F-4D97-AF65-F5344CB8AC3E}">
        <p14:creationId xmlns:p14="http://schemas.microsoft.com/office/powerpoint/2010/main" val="4116428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6B1F-9E09-4841-AF0F-AB919D22A832}"/>
              </a:ext>
            </a:extLst>
          </p:cNvPr>
          <p:cNvSpPr>
            <a:spLocks noGrp="1"/>
          </p:cNvSpPr>
          <p:nvPr>
            <p:ph type="title"/>
          </p:nvPr>
        </p:nvSpPr>
        <p:spPr>
          <a:xfrm>
            <a:off x="1154954" y="973668"/>
            <a:ext cx="8761413" cy="706964"/>
          </a:xfrm>
        </p:spPr>
        <p:txBody>
          <a:bodyPr>
            <a:normAutofit/>
          </a:bodyPr>
          <a:lstStyle/>
          <a:p>
            <a:r>
              <a:rPr lang="en-US" sz="3300" dirty="0"/>
              <a:t>Prevention of injuries – Strength Training</a:t>
            </a:r>
            <a:endParaRPr lang="en-GB" sz="3300" dirty="0"/>
          </a:p>
        </p:txBody>
      </p:sp>
      <p:pic>
        <p:nvPicPr>
          <p:cNvPr id="5" name="Content Placeholder 4">
            <a:extLst>
              <a:ext uri="{FF2B5EF4-FFF2-40B4-BE49-F238E27FC236}">
                <a16:creationId xmlns:a16="http://schemas.microsoft.com/office/drawing/2014/main" id="{E8F751A9-EF4F-4B60-9F8C-3743C3DE6A6A}"/>
              </a:ext>
            </a:extLst>
          </p:cNvPr>
          <p:cNvPicPr>
            <a:picLocks noChangeAspect="1"/>
          </p:cNvPicPr>
          <p:nvPr/>
        </p:nvPicPr>
        <p:blipFill rotWithShape="1">
          <a:blip r:embed="rId3"/>
          <a:srcRect l="8866" r="11450" b="1"/>
          <a:stretch/>
        </p:blipFill>
        <p:spPr>
          <a:xfrm>
            <a:off x="492248" y="2778068"/>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9" name="Content Placeholder 8">
            <a:extLst>
              <a:ext uri="{FF2B5EF4-FFF2-40B4-BE49-F238E27FC236}">
                <a16:creationId xmlns:a16="http://schemas.microsoft.com/office/drawing/2014/main" id="{30F3969A-1E1F-4315-97AE-460A85A7B95B}"/>
              </a:ext>
            </a:extLst>
          </p:cNvPr>
          <p:cNvSpPr>
            <a:spLocks noGrp="1"/>
          </p:cNvSpPr>
          <p:nvPr>
            <p:ph idx="1"/>
          </p:nvPr>
        </p:nvSpPr>
        <p:spPr>
          <a:xfrm>
            <a:off x="5980954" y="2603500"/>
            <a:ext cx="5211979" cy="3416300"/>
          </a:xfrm>
        </p:spPr>
        <p:txBody>
          <a:bodyPr anchor="ctr">
            <a:normAutofit/>
          </a:bodyPr>
          <a:lstStyle/>
          <a:p>
            <a:r>
              <a:rPr lang="en-US" dirty="0"/>
              <a:t>Generates force against resistance</a:t>
            </a:r>
          </a:p>
          <a:p>
            <a:endParaRPr lang="en-US" dirty="0"/>
          </a:p>
          <a:p>
            <a:r>
              <a:rPr lang="en-US" dirty="0"/>
              <a:t>Muscle weakness leads to injury</a:t>
            </a:r>
          </a:p>
          <a:p>
            <a:endParaRPr lang="en-US" dirty="0"/>
          </a:p>
          <a:p>
            <a:r>
              <a:rPr lang="en-US" dirty="0"/>
              <a:t>Strengthens tendons/ligaments.</a:t>
            </a:r>
          </a:p>
        </p:txBody>
      </p:sp>
    </p:spTree>
    <p:extLst>
      <p:ext uri="{BB962C8B-B14F-4D97-AF65-F5344CB8AC3E}">
        <p14:creationId xmlns:p14="http://schemas.microsoft.com/office/powerpoint/2010/main" val="997719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6B1F-9E09-4841-AF0F-AB919D22A832}"/>
              </a:ext>
            </a:extLst>
          </p:cNvPr>
          <p:cNvSpPr>
            <a:spLocks noGrp="1"/>
          </p:cNvSpPr>
          <p:nvPr>
            <p:ph type="title"/>
          </p:nvPr>
        </p:nvSpPr>
        <p:spPr>
          <a:xfrm>
            <a:off x="1154954" y="973668"/>
            <a:ext cx="8761413" cy="706964"/>
          </a:xfrm>
        </p:spPr>
        <p:txBody>
          <a:bodyPr>
            <a:normAutofit/>
          </a:bodyPr>
          <a:lstStyle/>
          <a:p>
            <a:r>
              <a:rPr lang="en-US" dirty="0"/>
              <a:t>Prevention of injuries – Warmups</a:t>
            </a:r>
            <a:endParaRPr lang="en-GB" dirty="0"/>
          </a:p>
        </p:txBody>
      </p:sp>
      <p:pic>
        <p:nvPicPr>
          <p:cNvPr id="4" name="Content Placeholder 3" descr="A group of men playing football&#10;&#10;Description automatically generated with medium confidence">
            <a:extLst>
              <a:ext uri="{FF2B5EF4-FFF2-40B4-BE49-F238E27FC236}">
                <a16:creationId xmlns:a16="http://schemas.microsoft.com/office/drawing/2014/main" id="{5837EA0A-7D51-4A0C-9B97-D8C3D958E582}"/>
              </a:ext>
            </a:extLst>
          </p:cNvPr>
          <p:cNvPicPr>
            <a:picLocks noChangeAspect="1"/>
          </p:cNvPicPr>
          <p:nvPr/>
        </p:nvPicPr>
        <p:blipFill rotWithShape="1">
          <a:blip r:embed="rId3"/>
          <a:srcRect r="614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8" name="Content Placeholder 7">
            <a:extLst>
              <a:ext uri="{FF2B5EF4-FFF2-40B4-BE49-F238E27FC236}">
                <a16:creationId xmlns:a16="http://schemas.microsoft.com/office/drawing/2014/main" id="{CB764BE4-6FC0-403D-B018-8AC268C7104E}"/>
              </a:ext>
            </a:extLst>
          </p:cNvPr>
          <p:cNvSpPr>
            <a:spLocks noGrp="1"/>
          </p:cNvSpPr>
          <p:nvPr>
            <p:ph idx="1"/>
          </p:nvPr>
        </p:nvSpPr>
        <p:spPr>
          <a:xfrm>
            <a:off x="5980954" y="2603500"/>
            <a:ext cx="5211979" cy="3416300"/>
          </a:xfrm>
        </p:spPr>
        <p:txBody>
          <a:bodyPr anchor="ctr">
            <a:normAutofit/>
          </a:bodyPr>
          <a:lstStyle/>
          <a:p>
            <a:pPr marL="342900" lvl="0" indent="-342900">
              <a:lnSpc>
                <a:spcPct val="107000"/>
              </a:lnSpc>
              <a:spcAft>
                <a:spcPts val="8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Ready's body for exercise</a:t>
            </a:r>
          </a:p>
          <a:p>
            <a:pPr marL="342900" lvl="0" indent="-342900">
              <a:lnSpc>
                <a:spcPct val="107000"/>
              </a:lnSpc>
              <a:spcAft>
                <a:spcPts val="8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Enhances performance</a:t>
            </a:r>
          </a:p>
          <a:p>
            <a:pPr marL="342900" lvl="0" indent="-342900">
              <a:lnSpc>
                <a:spcPct val="107000"/>
              </a:lnSpc>
              <a:spcAft>
                <a:spcPts val="8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Changes the blood flow</a:t>
            </a:r>
          </a:p>
          <a:p>
            <a:endParaRPr lang="en-US" dirty="0"/>
          </a:p>
        </p:txBody>
      </p:sp>
    </p:spTree>
    <p:extLst>
      <p:ext uri="{BB962C8B-B14F-4D97-AF65-F5344CB8AC3E}">
        <p14:creationId xmlns:p14="http://schemas.microsoft.com/office/powerpoint/2010/main" val="3900389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8D50ACD-631D-45D4-8A8D-90911BAA3930}"/>
              </a:ext>
            </a:extLst>
          </p:cNvPr>
          <p:cNvSpPr>
            <a:spLocks noGrp="1"/>
          </p:cNvSpPr>
          <p:nvPr>
            <p:ph type="title"/>
          </p:nvPr>
        </p:nvSpPr>
        <p:spPr>
          <a:xfrm>
            <a:off x="1154955" y="973668"/>
            <a:ext cx="2942210" cy="1020232"/>
          </a:xfrm>
        </p:spPr>
        <p:txBody>
          <a:bodyPr>
            <a:normAutofit/>
          </a:bodyPr>
          <a:lstStyle/>
          <a:p>
            <a:r>
              <a:rPr lang="en-US" dirty="0">
                <a:solidFill>
                  <a:srgbClr val="EBEBEB"/>
                </a:solidFill>
              </a:rPr>
              <a:t>Java</a:t>
            </a:r>
            <a:endParaRPr lang="en-GB" dirty="0">
              <a:solidFill>
                <a:srgbClr val="EBEBEB"/>
              </a:solidFill>
            </a:endParaRPr>
          </a:p>
        </p:txBody>
      </p:sp>
      <p:pic>
        <p:nvPicPr>
          <p:cNvPr id="5" name="Picture 4">
            <a:extLst>
              <a:ext uri="{FF2B5EF4-FFF2-40B4-BE49-F238E27FC236}">
                <a16:creationId xmlns:a16="http://schemas.microsoft.com/office/drawing/2014/main" id="{B9367E15-59D0-4B8E-939B-E86DBFBA1C57}"/>
              </a:ext>
            </a:extLst>
          </p:cNvPr>
          <p:cNvPicPr>
            <a:picLocks noChangeAspect="1"/>
          </p:cNvPicPr>
          <p:nvPr/>
        </p:nvPicPr>
        <p:blipFill>
          <a:blip r:embed="rId3"/>
          <a:stretch>
            <a:fillRect/>
          </a:stretch>
        </p:blipFill>
        <p:spPr>
          <a:xfrm>
            <a:off x="5194607" y="1463604"/>
            <a:ext cx="6391533" cy="3930792"/>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BFD020-3EB6-4AE3-AAB2-674B3B4984A4}"/>
              </a:ext>
            </a:extLst>
          </p:cNvPr>
          <p:cNvSpPr>
            <a:spLocks noGrp="1"/>
          </p:cNvSpPr>
          <p:nvPr>
            <p:ph idx="1"/>
          </p:nvPr>
        </p:nvSpPr>
        <p:spPr>
          <a:xfrm>
            <a:off x="1154955" y="2120900"/>
            <a:ext cx="3133726" cy="3898900"/>
          </a:xfrm>
        </p:spPr>
        <p:txBody>
          <a:bodyPr>
            <a:normAutofit/>
          </a:bodyPr>
          <a:lstStyle/>
          <a:p>
            <a:pPr>
              <a:lnSpc>
                <a:spcPct val="90000"/>
              </a:lnSpc>
            </a:pPr>
            <a:r>
              <a:rPr lang="en-US" sz="1500">
                <a:solidFill>
                  <a:srgbClr val="FFFFFF"/>
                </a:solidFill>
              </a:rPr>
              <a:t>Cross platform </a:t>
            </a:r>
          </a:p>
          <a:p>
            <a:pPr>
              <a:lnSpc>
                <a:spcPct val="90000"/>
              </a:lnSpc>
            </a:pPr>
            <a:endParaRPr lang="en-US" sz="1500">
              <a:solidFill>
                <a:srgbClr val="FFFFFF"/>
              </a:solidFill>
            </a:endParaRPr>
          </a:p>
          <a:p>
            <a:pPr>
              <a:lnSpc>
                <a:spcPct val="90000"/>
              </a:lnSpc>
            </a:pPr>
            <a:r>
              <a:rPr lang="en-US" sz="1500">
                <a:solidFill>
                  <a:srgbClr val="FFFFFF"/>
                </a:solidFill>
              </a:rPr>
              <a:t>Object oriented</a:t>
            </a:r>
          </a:p>
          <a:p>
            <a:pPr>
              <a:lnSpc>
                <a:spcPct val="90000"/>
              </a:lnSpc>
            </a:pPr>
            <a:endParaRPr lang="en-US" sz="1500">
              <a:solidFill>
                <a:srgbClr val="FFFFFF"/>
              </a:solidFill>
            </a:endParaRPr>
          </a:p>
          <a:p>
            <a:pPr>
              <a:lnSpc>
                <a:spcPct val="90000"/>
              </a:lnSpc>
            </a:pPr>
            <a:r>
              <a:rPr lang="en-US" sz="1500">
                <a:solidFill>
                  <a:srgbClr val="FFFFFF"/>
                </a:solidFill>
              </a:rPr>
              <a:t>Runs various apps</a:t>
            </a:r>
          </a:p>
          <a:p>
            <a:pPr>
              <a:lnSpc>
                <a:spcPct val="90000"/>
              </a:lnSpc>
            </a:pPr>
            <a:endParaRPr lang="en-US" sz="1500">
              <a:solidFill>
                <a:srgbClr val="FFFFFF"/>
              </a:solidFill>
            </a:endParaRPr>
          </a:p>
          <a:p>
            <a:pPr>
              <a:lnSpc>
                <a:spcPct val="90000"/>
              </a:lnSpc>
            </a:pPr>
            <a:r>
              <a:rPr lang="en-US" sz="1500">
                <a:solidFill>
                  <a:srgbClr val="FFFFFF"/>
                </a:solidFill>
              </a:rPr>
              <a:t>Games</a:t>
            </a:r>
          </a:p>
          <a:p>
            <a:pPr>
              <a:lnSpc>
                <a:spcPct val="90000"/>
              </a:lnSpc>
            </a:pPr>
            <a:endParaRPr lang="en-US" sz="1500">
              <a:solidFill>
                <a:srgbClr val="FFFFFF"/>
              </a:solidFill>
            </a:endParaRPr>
          </a:p>
          <a:p>
            <a:pPr>
              <a:lnSpc>
                <a:spcPct val="90000"/>
              </a:lnSpc>
            </a:pPr>
            <a:r>
              <a:rPr lang="en-US" sz="1500">
                <a:solidFill>
                  <a:srgbClr val="FFFFFF"/>
                </a:solidFill>
              </a:rPr>
              <a:t>Social media</a:t>
            </a:r>
          </a:p>
          <a:p>
            <a:pPr>
              <a:lnSpc>
                <a:spcPct val="90000"/>
              </a:lnSpc>
            </a:pPr>
            <a:endParaRPr lang="en-US" sz="1500">
              <a:solidFill>
                <a:srgbClr val="FFFFFF"/>
              </a:solidFill>
            </a:endParaRPr>
          </a:p>
          <a:p>
            <a:pPr>
              <a:lnSpc>
                <a:spcPct val="90000"/>
              </a:lnSpc>
            </a:pPr>
            <a:r>
              <a:rPr lang="en-US" sz="1500">
                <a:solidFill>
                  <a:srgbClr val="FFFFFF"/>
                </a:solidFill>
              </a:rPr>
              <a:t>Video applications</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412880757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D9C5F18-028F-430A-BE39-F8F95B18B192}"/>
              </a:ext>
            </a:extLst>
          </p:cNvPr>
          <p:cNvSpPr>
            <a:spLocks noGrp="1"/>
          </p:cNvSpPr>
          <p:nvPr>
            <p:ph type="title"/>
          </p:nvPr>
        </p:nvSpPr>
        <p:spPr>
          <a:xfrm>
            <a:off x="1154955" y="973667"/>
            <a:ext cx="2942210" cy="4833745"/>
          </a:xfrm>
        </p:spPr>
        <p:txBody>
          <a:bodyPr>
            <a:normAutofit/>
          </a:bodyPr>
          <a:lstStyle/>
          <a:p>
            <a:r>
              <a:rPr lang="en-US">
                <a:solidFill>
                  <a:srgbClr val="EBEBEB"/>
                </a:solidFill>
              </a:rPr>
              <a:t>Discussion of findings – lit review</a:t>
            </a:r>
            <a:endParaRPr lang="en-GB">
              <a:solidFill>
                <a:srgbClr val="EBEBEB"/>
              </a:solidFill>
            </a:endParaRPr>
          </a:p>
        </p:txBody>
      </p:sp>
      <p:sp>
        <p:nvSpPr>
          <p:cNvPr id="29" name="Rectangle 2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6" name="Content Placeholder 2">
            <a:extLst>
              <a:ext uri="{FF2B5EF4-FFF2-40B4-BE49-F238E27FC236}">
                <a16:creationId xmlns:a16="http://schemas.microsoft.com/office/drawing/2014/main" id="{E3C2E1F0-4146-4A69-9F5C-C3B8EFC24F1D}"/>
              </a:ext>
            </a:extLst>
          </p:cNvPr>
          <p:cNvGraphicFramePr>
            <a:graphicFrameLocks noGrp="1"/>
          </p:cNvGraphicFramePr>
          <p:nvPr>
            <p:ph idx="1"/>
            <p:extLst>
              <p:ext uri="{D42A27DB-BD31-4B8C-83A1-F6EECF244321}">
                <p14:modId xmlns:p14="http://schemas.microsoft.com/office/powerpoint/2010/main" val="364079993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2321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Shape 1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a:xfrm>
            <a:off x="639098" y="629265"/>
            <a:ext cx="6072776" cy="1622322"/>
          </a:xfrm>
        </p:spPr>
        <p:txBody>
          <a:bodyPr>
            <a:normAutofit/>
          </a:bodyPr>
          <a:lstStyle/>
          <a:p>
            <a:r>
              <a:rPr lang="en-US" dirty="0">
                <a:solidFill>
                  <a:schemeClr val="tx1"/>
                </a:solidFill>
              </a:rPr>
              <a:t>Existing tools – Physio adviser</a:t>
            </a:r>
            <a:endParaRPr lang="en-GB" dirty="0">
              <a:solidFill>
                <a:schemeClr val="tx1"/>
              </a:solidFill>
            </a:endParaRPr>
          </a:p>
        </p:txBody>
      </p:sp>
      <p:pic>
        <p:nvPicPr>
          <p:cNvPr id="4" name="Picture 3" descr="Physioadvisor | Top 10 Useful Physical Therapy Apps for Patients to Try">
            <a:extLst>
              <a:ext uri="{FF2B5EF4-FFF2-40B4-BE49-F238E27FC236}">
                <a16:creationId xmlns:a16="http://schemas.microsoft.com/office/drawing/2014/main" id="{8EAF172D-DBF0-4263-888E-95E42D315D66}"/>
              </a:ext>
            </a:extLst>
          </p:cNvPr>
          <p:cNvPicPr/>
          <p:nvPr/>
        </p:nvPicPr>
        <p:blipFill rotWithShape="1">
          <a:blip r:embed="rId4">
            <a:extLst>
              <a:ext uri="{28A0092B-C50C-407E-A947-70E740481C1C}">
                <a14:useLocalDpi xmlns:a14="http://schemas.microsoft.com/office/drawing/2010/main" val="0"/>
              </a:ext>
            </a:extLst>
          </a:blip>
          <a:srcRect r="2" b="9628"/>
          <a:stretch/>
        </p:blipFill>
        <p:spPr bwMode="auto">
          <a:xfrm>
            <a:off x="7418226" y="645106"/>
            <a:ext cx="4125317" cy="5585369"/>
          </a:xfrm>
          <a:prstGeom prst="rect">
            <a:avLst/>
          </a:prstGeom>
          <a:noFill/>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CC919DD-4715-42A9-8714-77310CF70F6B}"/>
              </a:ext>
            </a:extLst>
          </p:cNvPr>
          <p:cNvSpPr>
            <a:spLocks noGrp="1"/>
          </p:cNvSpPr>
          <p:nvPr>
            <p:ph idx="1"/>
          </p:nvPr>
        </p:nvSpPr>
        <p:spPr>
          <a:xfrm>
            <a:off x="639098" y="2418735"/>
            <a:ext cx="6072776" cy="3811740"/>
          </a:xfrm>
        </p:spPr>
        <p:txBody>
          <a:bodyPr anchor="ctr">
            <a:normAutofit/>
          </a:bodyPr>
          <a:lstStyle/>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S</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imple application </a:t>
            </a:r>
          </a:p>
          <a:p>
            <a:endPar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E</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xercises for rehabilitation.</a:t>
            </a:r>
          </a:p>
          <a:p>
            <a:endPar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P</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inpoints major muscles that will be subject to normal injuries.</a:t>
            </a:r>
          </a:p>
          <a:p>
            <a:endPar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Clickable anatomy </a:t>
            </a:r>
            <a:endParaRPr lang="en-GB">
              <a:solidFill>
                <a:schemeClr val="tx1"/>
              </a:solidFill>
            </a:endParaRPr>
          </a:p>
        </p:txBody>
      </p:sp>
    </p:spTree>
    <p:extLst>
      <p:ext uri="{BB962C8B-B14F-4D97-AF65-F5344CB8AC3E}">
        <p14:creationId xmlns:p14="http://schemas.microsoft.com/office/powerpoint/2010/main" val="110163703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p:txBody>
          <a:bodyPr/>
          <a:lstStyle/>
          <a:p>
            <a:r>
              <a:rPr lang="en-US" dirty="0"/>
              <a:t>Existing tools – Physio adviser</a:t>
            </a:r>
            <a:endParaRPr lang="en-GB" dirty="0"/>
          </a:p>
        </p:txBody>
      </p:sp>
      <p:sp>
        <p:nvSpPr>
          <p:cNvPr id="3" name="Content Placeholder 2">
            <a:extLst>
              <a:ext uri="{FF2B5EF4-FFF2-40B4-BE49-F238E27FC236}">
                <a16:creationId xmlns:a16="http://schemas.microsoft.com/office/drawing/2014/main" id="{2CC919DD-4715-42A9-8714-77310CF70F6B}"/>
              </a:ext>
            </a:extLst>
          </p:cNvPr>
          <p:cNvSpPr>
            <a:spLocks noGrp="1"/>
          </p:cNvSpPr>
          <p:nvPr>
            <p:ph idx="1"/>
          </p:nvPr>
        </p:nvSpPr>
        <p:spPr>
          <a:xfrm>
            <a:off x="500614" y="2468032"/>
            <a:ext cx="4113332" cy="3416300"/>
          </a:xfrm>
        </p:spPr>
        <p:txBody>
          <a:bodyPr>
            <a:normAutofit/>
          </a:bodyPr>
          <a:lstStyle/>
          <a:p>
            <a:r>
              <a:rPr lang="en-US" b="1" dirty="0"/>
              <a:t>Positives</a:t>
            </a:r>
          </a:p>
          <a:p>
            <a:pPr lvl="1"/>
            <a:r>
              <a:rPr lang="en-US" dirty="0"/>
              <a:t>Shows major muscle groups</a:t>
            </a:r>
          </a:p>
          <a:p>
            <a:pPr lvl="1"/>
            <a:r>
              <a:rPr lang="en-US" dirty="0"/>
              <a:t>Informative for the everyday user</a:t>
            </a:r>
          </a:p>
          <a:p>
            <a:pPr lvl="1"/>
            <a:r>
              <a:rPr lang="en-US" dirty="0"/>
              <a:t>Well laid out and displayed</a:t>
            </a:r>
            <a:endParaRPr lang="en-GB" dirty="0"/>
          </a:p>
          <a:p>
            <a:r>
              <a:rPr lang="en-GB" b="1" dirty="0"/>
              <a:t>Negatives</a:t>
            </a:r>
          </a:p>
          <a:p>
            <a:pPr lvl="1"/>
            <a:r>
              <a:rPr lang="en-GB" dirty="0"/>
              <a:t>Outdated application</a:t>
            </a:r>
          </a:p>
          <a:p>
            <a:pPr lvl="1"/>
            <a:r>
              <a:rPr lang="en-GB" dirty="0"/>
              <a:t>Generic for everyone, not focused on one user</a:t>
            </a:r>
          </a:p>
          <a:p>
            <a:pPr marL="457200" lvl="1" indent="0">
              <a:buNone/>
            </a:pPr>
            <a:endParaRPr lang="en-US" dirty="0"/>
          </a:p>
        </p:txBody>
      </p:sp>
      <p:pic>
        <p:nvPicPr>
          <p:cNvPr id="4" name="Picture 3" descr="Physioadvisor | Top 10 Useful Physical Therapy Apps for Patients to Try">
            <a:extLst>
              <a:ext uri="{FF2B5EF4-FFF2-40B4-BE49-F238E27FC236}">
                <a16:creationId xmlns:a16="http://schemas.microsoft.com/office/drawing/2014/main" id="{8EAF172D-DBF0-4263-888E-95E42D315D6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163050" y="2366168"/>
            <a:ext cx="2635996" cy="3948907"/>
          </a:xfrm>
          <a:prstGeom prst="rect">
            <a:avLst/>
          </a:prstGeom>
          <a:noFill/>
          <a:ln>
            <a:noFill/>
          </a:ln>
        </p:spPr>
      </p:pic>
      <p:sp>
        <p:nvSpPr>
          <p:cNvPr id="5" name="Content Placeholder 2">
            <a:extLst>
              <a:ext uri="{FF2B5EF4-FFF2-40B4-BE49-F238E27FC236}">
                <a16:creationId xmlns:a16="http://schemas.microsoft.com/office/drawing/2014/main" id="{1F60E506-D550-4181-B028-34C97856A453}"/>
              </a:ext>
            </a:extLst>
          </p:cNvPr>
          <p:cNvSpPr txBox="1">
            <a:spLocks/>
          </p:cNvSpPr>
          <p:nvPr/>
        </p:nvSpPr>
        <p:spPr>
          <a:xfrm>
            <a:off x="4899171" y="3508267"/>
            <a:ext cx="3741489" cy="154190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b="1" dirty="0"/>
              <a:t>Considerations for build:</a:t>
            </a:r>
          </a:p>
          <a:p>
            <a:pPr lvl="1"/>
            <a:r>
              <a:rPr lang="en-US" dirty="0"/>
              <a:t>UI design</a:t>
            </a:r>
          </a:p>
          <a:p>
            <a:pPr lvl="1"/>
            <a:r>
              <a:rPr lang="en-US" dirty="0"/>
              <a:t>Easier to navigate</a:t>
            </a:r>
          </a:p>
        </p:txBody>
      </p:sp>
    </p:spTree>
    <p:extLst>
      <p:ext uri="{BB962C8B-B14F-4D97-AF65-F5344CB8AC3E}">
        <p14:creationId xmlns:p14="http://schemas.microsoft.com/office/powerpoint/2010/main" val="64378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a:xfrm>
            <a:off x="639098" y="629265"/>
            <a:ext cx="6072776" cy="1622322"/>
          </a:xfrm>
        </p:spPr>
        <p:txBody>
          <a:bodyPr>
            <a:normAutofit/>
          </a:bodyPr>
          <a:lstStyle/>
          <a:p>
            <a:r>
              <a:rPr lang="en-US" dirty="0">
                <a:solidFill>
                  <a:schemeClr val="tx1"/>
                </a:solidFill>
              </a:rPr>
              <a:t>Existing tools – Pain Therapy</a:t>
            </a:r>
            <a:endParaRPr lang="en-GB" dirty="0">
              <a:solidFill>
                <a:schemeClr val="tx1"/>
              </a:solidFill>
            </a:endParaRPr>
          </a:p>
        </p:txBody>
      </p:sp>
      <p:pic>
        <p:nvPicPr>
          <p:cNvPr id="4" name="Picture 3">
            <a:extLst>
              <a:ext uri="{FF2B5EF4-FFF2-40B4-BE49-F238E27FC236}">
                <a16:creationId xmlns:a16="http://schemas.microsoft.com/office/drawing/2014/main" id="{489ED1C4-CEE3-43CB-A9C8-D669A39883D5}"/>
              </a:ext>
            </a:extLst>
          </p:cNvPr>
          <p:cNvPicPr/>
          <p:nvPr/>
        </p:nvPicPr>
        <p:blipFill rotWithShape="1">
          <a:blip r:embed="rId4">
            <a:extLst>
              <a:ext uri="{28A0092B-C50C-407E-A947-70E740481C1C}">
                <a14:useLocalDpi xmlns:a14="http://schemas.microsoft.com/office/drawing/2010/main" val="0"/>
              </a:ext>
            </a:extLst>
          </a:blip>
          <a:srcRect l="5309" r="-3" b="-3"/>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2">
            <a:extLst>
              <a:ext uri="{FF2B5EF4-FFF2-40B4-BE49-F238E27FC236}">
                <a16:creationId xmlns:a16="http://schemas.microsoft.com/office/drawing/2014/main" id="{99C26069-E7A5-47B5-AE2B-C3BA3E4DE264}"/>
              </a:ext>
            </a:extLst>
          </p:cNvPr>
          <p:cNvSpPr>
            <a:spLocks noGrp="1"/>
          </p:cNvSpPr>
          <p:nvPr>
            <p:ph idx="1"/>
          </p:nvPr>
        </p:nvSpPr>
        <p:spPr>
          <a:xfrm>
            <a:off x="639098" y="2418735"/>
            <a:ext cx="6072776" cy="3811740"/>
          </a:xfrm>
        </p:spPr>
        <p:txBody>
          <a:bodyPr anchor="ctr">
            <a:normAutofit/>
          </a:bodyPr>
          <a:lstStyle/>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B</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etter navigation to physio adviser.</a:t>
            </a:r>
          </a:p>
          <a:p>
            <a:endPar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L</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ist exercises available. </a:t>
            </a:r>
          </a:p>
          <a:p>
            <a:endPar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Videos shows exercise.</a:t>
            </a:r>
          </a:p>
          <a:p>
            <a:endPar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rPr>
              <a:t>P</a:t>
            </a:r>
            <a:r>
              <a:rPr lang="en-GB">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regnancy therapy.</a:t>
            </a:r>
            <a:endParaRPr lang="en-GB">
              <a:solidFill>
                <a:schemeClr val="tx1"/>
              </a:solidFill>
              <a:latin typeface="Century Gothic" panose="020B0502020202020204" pitchFamily="34" charset="0"/>
              <a:ea typeface="Calibri" panose="020F0502020204030204" pitchFamily="34" charset="0"/>
              <a:cs typeface="Times New Roman" panose="02020603050405020304" pitchFamily="18" charset="0"/>
            </a:endParaRPr>
          </a:p>
          <a:p>
            <a:endParaRPr lang="en-US">
              <a:solidFill>
                <a:schemeClr val="tx1"/>
              </a:solidFill>
            </a:endParaRPr>
          </a:p>
        </p:txBody>
      </p:sp>
    </p:spTree>
    <p:extLst>
      <p:ext uri="{BB962C8B-B14F-4D97-AF65-F5344CB8AC3E}">
        <p14:creationId xmlns:p14="http://schemas.microsoft.com/office/powerpoint/2010/main" val="244039993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p:txBody>
          <a:bodyPr/>
          <a:lstStyle/>
          <a:p>
            <a:r>
              <a:rPr lang="en-US" dirty="0"/>
              <a:t>Existing tools – Pain Therapy</a:t>
            </a:r>
            <a:endParaRPr lang="en-GB" dirty="0"/>
          </a:p>
        </p:txBody>
      </p:sp>
      <p:pic>
        <p:nvPicPr>
          <p:cNvPr id="4" name="Picture 3">
            <a:extLst>
              <a:ext uri="{FF2B5EF4-FFF2-40B4-BE49-F238E27FC236}">
                <a16:creationId xmlns:a16="http://schemas.microsoft.com/office/drawing/2014/main" id="{489ED1C4-CEE3-43CB-A9C8-D669A39883D5}"/>
              </a:ext>
            </a:extLst>
          </p:cNvPr>
          <p:cNvPicPr/>
          <p:nvPr/>
        </p:nvPicPr>
        <p:blipFill>
          <a:blip r:embed="rId3">
            <a:extLst>
              <a:ext uri="{28A0092B-C50C-407E-A947-70E740481C1C}">
                <a14:useLocalDpi xmlns:a14="http://schemas.microsoft.com/office/drawing/2010/main" val="0"/>
              </a:ext>
            </a:extLst>
          </a:blip>
          <a:stretch>
            <a:fillRect/>
          </a:stretch>
        </p:blipFill>
        <p:spPr>
          <a:xfrm>
            <a:off x="8381999" y="2326639"/>
            <a:ext cx="3419475" cy="4150361"/>
          </a:xfrm>
          <a:prstGeom prst="rect">
            <a:avLst/>
          </a:prstGeom>
        </p:spPr>
      </p:pic>
      <p:sp>
        <p:nvSpPr>
          <p:cNvPr id="5" name="Content Placeholder 2">
            <a:extLst>
              <a:ext uri="{FF2B5EF4-FFF2-40B4-BE49-F238E27FC236}">
                <a16:creationId xmlns:a16="http://schemas.microsoft.com/office/drawing/2014/main" id="{99C26069-E7A5-47B5-AE2B-C3BA3E4DE264}"/>
              </a:ext>
            </a:extLst>
          </p:cNvPr>
          <p:cNvSpPr>
            <a:spLocks noGrp="1"/>
          </p:cNvSpPr>
          <p:nvPr>
            <p:ph idx="1"/>
          </p:nvPr>
        </p:nvSpPr>
        <p:spPr>
          <a:xfrm>
            <a:off x="500614" y="2468032"/>
            <a:ext cx="4113332" cy="3416300"/>
          </a:xfrm>
        </p:spPr>
        <p:txBody>
          <a:bodyPr>
            <a:normAutofit fontScale="85000" lnSpcReduction="20000"/>
          </a:bodyPr>
          <a:lstStyle/>
          <a:p>
            <a:r>
              <a:rPr lang="en-US" b="1" dirty="0"/>
              <a:t>Positives</a:t>
            </a:r>
          </a:p>
          <a:p>
            <a:pPr lvl="1"/>
            <a:r>
              <a:rPr lang="en-US" dirty="0"/>
              <a:t>Shows a lot of exercises</a:t>
            </a:r>
          </a:p>
          <a:p>
            <a:pPr lvl="1"/>
            <a:r>
              <a:rPr lang="en-US" dirty="0"/>
              <a:t>Informative for the everyday user</a:t>
            </a:r>
          </a:p>
          <a:p>
            <a:pPr lvl="1"/>
            <a:r>
              <a:rPr lang="en-US" dirty="0"/>
              <a:t>Shows pregnancy exercises</a:t>
            </a:r>
          </a:p>
          <a:p>
            <a:pPr lvl="1"/>
            <a:r>
              <a:rPr lang="en-US" dirty="0"/>
              <a:t>Video examples of exercise</a:t>
            </a:r>
          </a:p>
          <a:p>
            <a:r>
              <a:rPr lang="en-GB" b="1" dirty="0"/>
              <a:t>Negatives</a:t>
            </a:r>
          </a:p>
          <a:p>
            <a:pPr lvl="1"/>
            <a:r>
              <a:rPr lang="en-GB" dirty="0"/>
              <a:t>Cluttered application</a:t>
            </a:r>
          </a:p>
          <a:p>
            <a:pPr lvl="1"/>
            <a:r>
              <a:rPr lang="en-GB" dirty="0"/>
              <a:t>Generic for everyone, not focused on one user</a:t>
            </a:r>
          </a:p>
          <a:p>
            <a:pPr lvl="1"/>
            <a:r>
              <a:rPr lang="en-GB" dirty="0"/>
              <a:t>Hard to navigate</a:t>
            </a:r>
          </a:p>
          <a:p>
            <a:pPr lvl="1"/>
            <a:r>
              <a:rPr lang="en-GB" dirty="0"/>
              <a:t>Does not say what you would do each exercise for</a:t>
            </a:r>
          </a:p>
          <a:p>
            <a:pPr lvl="1"/>
            <a:endParaRPr lang="en-US" dirty="0"/>
          </a:p>
        </p:txBody>
      </p:sp>
      <p:sp>
        <p:nvSpPr>
          <p:cNvPr id="6" name="Content Placeholder 2">
            <a:extLst>
              <a:ext uri="{FF2B5EF4-FFF2-40B4-BE49-F238E27FC236}">
                <a16:creationId xmlns:a16="http://schemas.microsoft.com/office/drawing/2014/main" id="{CEEE1B30-9A08-4033-8BF3-23E59797824A}"/>
              </a:ext>
            </a:extLst>
          </p:cNvPr>
          <p:cNvSpPr txBox="1">
            <a:spLocks/>
          </p:cNvSpPr>
          <p:nvPr/>
        </p:nvSpPr>
        <p:spPr>
          <a:xfrm>
            <a:off x="4479721" y="3570525"/>
            <a:ext cx="3741489" cy="216592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1400" b="1" dirty="0"/>
              <a:t>Considerations for build:</a:t>
            </a:r>
          </a:p>
          <a:p>
            <a:pPr lvl="1"/>
            <a:r>
              <a:rPr lang="en-US" sz="1400" dirty="0"/>
              <a:t>Examples of exercises </a:t>
            </a:r>
          </a:p>
          <a:p>
            <a:pPr lvl="1"/>
            <a:r>
              <a:rPr lang="en-US" sz="1400" dirty="0"/>
              <a:t>Easier to navigate</a:t>
            </a:r>
          </a:p>
          <a:p>
            <a:pPr lvl="1"/>
            <a:r>
              <a:rPr lang="en-US" sz="1400" dirty="0"/>
              <a:t>Explain exercise</a:t>
            </a:r>
          </a:p>
          <a:p>
            <a:pPr lvl="1"/>
            <a:r>
              <a:rPr lang="en-US" sz="1400" dirty="0"/>
              <a:t>Declutter the application</a:t>
            </a:r>
          </a:p>
          <a:p>
            <a:pPr lvl="1"/>
            <a:endParaRPr lang="en-US" dirty="0"/>
          </a:p>
        </p:txBody>
      </p:sp>
    </p:spTree>
    <p:extLst>
      <p:ext uri="{BB962C8B-B14F-4D97-AF65-F5344CB8AC3E}">
        <p14:creationId xmlns:p14="http://schemas.microsoft.com/office/powerpoint/2010/main" val="1470815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a:xfrm>
            <a:off x="639098" y="629265"/>
            <a:ext cx="6072776" cy="1622322"/>
          </a:xfrm>
        </p:spPr>
        <p:txBody>
          <a:bodyPr>
            <a:normAutofit/>
          </a:bodyPr>
          <a:lstStyle/>
          <a:p>
            <a:r>
              <a:rPr lang="en-US">
                <a:solidFill>
                  <a:srgbClr val="EBEBEB"/>
                </a:solidFill>
              </a:rPr>
              <a:t>Existing tools - Physiopedia</a:t>
            </a:r>
            <a:endParaRPr lang="en-GB">
              <a:solidFill>
                <a:srgbClr val="EBEBEB"/>
              </a:solidFill>
            </a:endParaRPr>
          </a:p>
        </p:txBody>
      </p:sp>
      <p:sp>
        <p:nvSpPr>
          <p:cNvPr id="15" name="Freeform: Shape 1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3" descr="Screenshot Image">
            <a:extLst>
              <a:ext uri="{FF2B5EF4-FFF2-40B4-BE49-F238E27FC236}">
                <a16:creationId xmlns:a16="http://schemas.microsoft.com/office/drawing/2014/main" id="{998EAEC5-12A4-442A-A454-BDF8820B6658}"/>
              </a:ext>
            </a:extLst>
          </p:cNvPr>
          <p:cNvPicPr>
            <a:picLocks/>
          </p:cNvPicPr>
          <p:nvPr/>
        </p:nvPicPr>
        <p:blipFill>
          <a:blip r:embed="rId3">
            <a:extLst>
              <a:ext uri="{28A0092B-C50C-407E-A947-70E740481C1C}">
                <a14:useLocalDpi xmlns:a14="http://schemas.microsoft.com/office/drawing/2010/main" val="0"/>
              </a:ext>
            </a:extLst>
          </a:blip>
          <a:stretch>
            <a:fillRect/>
          </a:stretch>
        </p:blipFill>
        <p:spPr bwMode="auto">
          <a:xfrm>
            <a:off x="7418226" y="645106"/>
            <a:ext cx="3141769" cy="5585369"/>
          </a:xfrm>
          <a:prstGeom prst="rect">
            <a:avLst/>
          </a:prstGeom>
          <a:noFill/>
        </p:spPr>
      </p:pic>
      <p:sp>
        <p:nvSpPr>
          <p:cNvPr id="17" name="Rectangle 1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CC919DD-4715-42A9-8714-77310CF70F6B}"/>
              </a:ext>
            </a:extLst>
          </p:cNvPr>
          <p:cNvSpPr>
            <a:spLocks noGrp="1"/>
          </p:cNvSpPr>
          <p:nvPr>
            <p:ph idx="1"/>
          </p:nvPr>
        </p:nvSpPr>
        <p:spPr>
          <a:xfrm>
            <a:off x="639098" y="2418735"/>
            <a:ext cx="6072776" cy="3811740"/>
          </a:xfrm>
        </p:spPr>
        <p:txBody>
          <a:bodyPr anchor="ctr">
            <a:normAutofit/>
          </a:bodyPr>
          <a:lstStyle/>
          <a:p>
            <a:r>
              <a:rPr lang="en-GB">
                <a:solidFill>
                  <a:srgbClr val="FFFFFF"/>
                </a:solidFill>
                <a:latin typeface="Century Gothic" panose="020B0502020202020204" pitchFamily="34" charset="0"/>
                <a:ea typeface="Calibri" panose="020F0502020204030204" pitchFamily="34" charset="0"/>
                <a:cs typeface="Times New Roman" panose="02020603050405020304" pitchFamily="18" charset="0"/>
              </a:rPr>
              <a:t>No </a:t>
            </a:r>
            <a:r>
              <a:rPr lang="en-GB">
                <a:solidFill>
                  <a:srgbClr val="FFFFFF"/>
                </a:solidFill>
                <a:effectLst/>
                <a:latin typeface="Century Gothic" panose="020B0502020202020204" pitchFamily="34" charset="0"/>
                <a:ea typeface="Calibri" panose="020F0502020204030204" pitchFamily="34" charset="0"/>
                <a:cs typeface="Times New Roman" panose="02020603050405020304" pitchFamily="18" charset="0"/>
              </a:rPr>
              <a:t>booking option</a:t>
            </a:r>
          </a:p>
          <a:p>
            <a:endParaRPr lang="en-GB">
              <a:solidFill>
                <a:srgbClr val="FFFFFF"/>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rgbClr val="FFFFFF"/>
                </a:solidFill>
                <a:latin typeface="Century Gothic" panose="020B0502020202020204" pitchFamily="34" charset="0"/>
                <a:cs typeface="Times New Roman" panose="02020603050405020304" pitchFamily="18" charset="0"/>
              </a:rPr>
              <a:t>Generic </a:t>
            </a:r>
          </a:p>
          <a:p>
            <a:endParaRPr lang="en-GB">
              <a:solidFill>
                <a:srgbClr val="FFFFFF"/>
              </a:solidFill>
              <a:latin typeface="Century Gothic" panose="020B0502020202020204" pitchFamily="34" charset="0"/>
              <a:cs typeface="Times New Roman" panose="02020603050405020304" pitchFamily="18" charset="0"/>
            </a:endParaRPr>
          </a:p>
          <a:p>
            <a:r>
              <a:rPr lang="en-GB">
                <a:solidFill>
                  <a:srgbClr val="FFFFFF"/>
                </a:solidFill>
                <a:effectLst/>
                <a:latin typeface="Century Gothic" panose="020B0502020202020204" pitchFamily="34" charset="0"/>
                <a:ea typeface="Calibri" panose="020F0502020204030204" pitchFamily="34" charset="0"/>
                <a:cs typeface="Times New Roman" panose="02020603050405020304" pitchFamily="18" charset="0"/>
              </a:rPr>
              <a:t>Skeleton UI</a:t>
            </a:r>
          </a:p>
          <a:p>
            <a:endParaRPr lang="en-GB">
              <a:solidFill>
                <a:srgbClr val="FFFFFF"/>
              </a:solidFill>
              <a:effectLst/>
              <a:latin typeface="Century Gothic" panose="020B0502020202020204" pitchFamily="34" charset="0"/>
              <a:ea typeface="Calibri" panose="020F0502020204030204" pitchFamily="34" charset="0"/>
              <a:cs typeface="Times New Roman" panose="02020603050405020304" pitchFamily="18" charset="0"/>
            </a:endParaRPr>
          </a:p>
          <a:p>
            <a:r>
              <a:rPr lang="en-GB">
                <a:solidFill>
                  <a:srgbClr val="FFFFFF"/>
                </a:solidFill>
                <a:effectLst/>
                <a:latin typeface="Century Gothic" panose="020B0502020202020204" pitchFamily="34" charset="0"/>
                <a:ea typeface="Calibri" panose="020F0502020204030204" pitchFamily="34" charset="0"/>
                <a:cs typeface="Times New Roman" panose="02020603050405020304" pitchFamily="18" charset="0"/>
              </a:rPr>
              <a:t>Video of recovery</a:t>
            </a:r>
            <a:endParaRPr lang="en-GB">
              <a:solidFill>
                <a:srgbClr val="FFFFFF"/>
              </a:solidFill>
            </a:endParaRPr>
          </a:p>
        </p:txBody>
      </p:sp>
    </p:spTree>
    <p:extLst>
      <p:ext uri="{BB962C8B-B14F-4D97-AF65-F5344CB8AC3E}">
        <p14:creationId xmlns:p14="http://schemas.microsoft.com/office/powerpoint/2010/main" val="24427083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F0B3-F2A6-457A-9E1B-72FA0C17DE39}"/>
              </a:ext>
            </a:extLst>
          </p:cNvPr>
          <p:cNvSpPr>
            <a:spLocks noGrp="1"/>
          </p:cNvSpPr>
          <p:nvPr>
            <p:ph type="title"/>
          </p:nvPr>
        </p:nvSpPr>
        <p:spPr/>
        <p:txBody>
          <a:bodyPr/>
          <a:lstStyle/>
          <a:p>
            <a:r>
              <a:rPr lang="en-US" dirty="0"/>
              <a:t>Existing tools - Physiopedia</a:t>
            </a:r>
            <a:endParaRPr lang="en-GB" dirty="0"/>
          </a:p>
        </p:txBody>
      </p:sp>
      <p:pic>
        <p:nvPicPr>
          <p:cNvPr id="4" name="Picture 3" descr="Screenshot Image">
            <a:extLst>
              <a:ext uri="{FF2B5EF4-FFF2-40B4-BE49-F238E27FC236}">
                <a16:creationId xmlns:a16="http://schemas.microsoft.com/office/drawing/2014/main" id="{998EAEC5-12A4-442A-A454-BDF8820B6658}"/>
              </a:ext>
            </a:extLst>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8715375" y="2333625"/>
            <a:ext cx="3067050" cy="4162425"/>
          </a:xfrm>
          <a:prstGeom prst="rect">
            <a:avLst/>
          </a:prstGeom>
          <a:noFill/>
          <a:ln>
            <a:noFill/>
          </a:ln>
        </p:spPr>
      </p:pic>
      <p:sp>
        <p:nvSpPr>
          <p:cNvPr id="7" name="Content Placeholder 2">
            <a:extLst>
              <a:ext uri="{FF2B5EF4-FFF2-40B4-BE49-F238E27FC236}">
                <a16:creationId xmlns:a16="http://schemas.microsoft.com/office/drawing/2014/main" id="{AE1B0C94-4C23-435F-934B-BC6AFCC0435D}"/>
              </a:ext>
            </a:extLst>
          </p:cNvPr>
          <p:cNvSpPr>
            <a:spLocks noGrp="1"/>
          </p:cNvSpPr>
          <p:nvPr>
            <p:ph idx="1"/>
          </p:nvPr>
        </p:nvSpPr>
        <p:spPr>
          <a:xfrm>
            <a:off x="500614" y="2468032"/>
            <a:ext cx="4113332" cy="3416300"/>
          </a:xfrm>
        </p:spPr>
        <p:txBody>
          <a:bodyPr>
            <a:normAutofit fontScale="92500" lnSpcReduction="20000"/>
          </a:bodyPr>
          <a:lstStyle/>
          <a:p>
            <a:r>
              <a:rPr lang="en-US" b="1" dirty="0"/>
              <a:t>Positives</a:t>
            </a:r>
          </a:p>
          <a:p>
            <a:pPr lvl="1"/>
            <a:r>
              <a:rPr lang="en-US" dirty="0"/>
              <a:t>Easy to navigate</a:t>
            </a:r>
          </a:p>
          <a:p>
            <a:pPr lvl="1"/>
            <a:r>
              <a:rPr lang="en-US" dirty="0"/>
              <a:t>Informative for the everyday user</a:t>
            </a:r>
          </a:p>
          <a:p>
            <a:pPr lvl="1"/>
            <a:r>
              <a:rPr lang="en-US" dirty="0"/>
              <a:t>Decluttered</a:t>
            </a:r>
          </a:p>
          <a:p>
            <a:pPr lvl="1"/>
            <a:r>
              <a:rPr lang="en-US" dirty="0"/>
              <a:t>Video examples of exercise</a:t>
            </a:r>
          </a:p>
          <a:p>
            <a:r>
              <a:rPr lang="en-GB" b="1" dirty="0"/>
              <a:t>Negatives</a:t>
            </a:r>
          </a:p>
          <a:p>
            <a:pPr lvl="1"/>
            <a:r>
              <a:rPr lang="en-GB" dirty="0"/>
              <a:t>Basic interface</a:t>
            </a:r>
          </a:p>
          <a:p>
            <a:pPr lvl="1"/>
            <a:r>
              <a:rPr lang="en-GB" dirty="0"/>
              <a:t>Generic for everyone, not focused on one user</a:t>
            </a:r>
          </a:p>
          <a:p>
            <a:pPr lvl="1"/>
            <a:r>
              <a:rPr lang="en-GB" dirty="0"/>
              <a:t>Can click the wrong muscle group easily</a:t>
            </a:r>
          </a:p>
        </p:txBody>
      </p:sp>
      <p:sp>
        <p:nvSpPr>
          <p:cNvPr id="8" name="Content Placeholder 2">
            <a:extLst>
              <a:ext uri="{FF2B5EF4-FFF2-40B4-BE49-F238E27FC236}">
                <a16:creationId xmlns:a16="http://schemas.microsoft.com/office/drawing/2014/main" id="{61F2EC55-F8FF-4692-8ACE-A2EC1921EE44}"/>
              </a:ext>
            </a:extLst>
          </p:cNvPr>
          <p:cNvSpPr txBox="1">
            <a:spLocks/>
          </p:cNvSpPr>
          <p:nvPr/>
        </p:nvSpPr>
        <p:spPr>
          <a:xfrm>
            <a:off x="4613946" y="3418514"/>
            <a:ext cx="3741489" cy="216592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1400" b="1" dirty="0"/>
              <a:t>Considerations for build:</a:t>
            </a:r>
          </a:p>
          <a:p>
            <a:pPr lvl="1"/>
            <a:r>
              <a:rPr lang="en-US" sz="1400" dirty="0"/>
              <a:t>Exercise videos</a:t>
            </a:r>
          </a:p>
          <a:p>
            <a:pPr lvl="1"/>
            <a:r>
              <a:rPr lang="en-US" sz="1400" dirty="0"/>
              <a:t>Ease of navigation</a:t>
            </a:r>
          </a:p>
          <a:p>
            <a:pPr lvl="1"/>
            <a:r>
              <a:rPr lang="en-US" sz="1400" dirty="0"/>
              <a:t>Skeleton UI design</a:t>
            </a:r>
          </a:p>
        </p:txBody>
      </p:sp>
    </p:spTree>
    <p:extLst>
      <p:ext uri="{BB962C8B-B14F-4D97-AF65-F5344CB8AC3E}">
        <p14:creationId xmlns:p14="http://schemas.microsoft.com/office/powerpoint/2010/main" val="1527570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D9C5F18-028F-430A-BE39-F8F95B18B192}"/>
              </a:ext>
            </a:extLst>
          </p:cNvPr>
          <p:cNvSpPr>
            <a:spLocks noGrp="1"/>
          </p:cNvSpPr>
          <p:nvPr>
            <p:ph type="title"/>
          </p:nvPr>
        </p:nvSpPr>
        <p:spPr>
          <a:xfrm>
            <a:off x="1154955" y="973667"/>
            <a:ext cx="2942210" cy="4833745"/>
          </a:xfrm>
        </p:spPr>
        <p:txBody>
          <a:bodyPr>
            <a:normAutofit/>
          </a:bodyPr>
          <a:lstStyle/>
          <a:p>
            <a:r>
              <a:rPr lang="en-US">
                <a:solidFill>
                  <a:srgbClr val="EBEBEB"/>
                </a:solidFill>
              </a:rPr>
              <a:t>Discussion of findings – Apps found</a:t>
            </a: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B1756D2-BCD1-44A1-B83B-1FBCBF4E3504}"/>
              </a:ext>
            </a:extLst>
          </p:cNvPr>
          <p:cNvGraphicFramePr>
            <a:graphicFrameLocks noGrp="1"/>
          </p:cNvGraphicFramePr>
          <p:nvPr>
            <p:ph idx="1"/>
            <p:extLst>
              <p:ext uri="{D42A27DB-BD31-4B8C-83A1-F6EECF244321}">
                <p14:modId xmlns:p14="http://schemas.microsoft.com/office/powerpoint/2010/main" val="307318217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1087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1C13187-CE2E-4F99-9D75-DF8873ECFF95}"/>
              </a:ext>
            </a:extLst>
          </p:cNvPr>
          <p:cNvSpPr>
            <a:spLocks noGrp="1"/>
          </p:cNvSpPr>
          <p:nvPr>
            <p:ph type="title"/>
          </p:nvPr>
        </p:nvSpPr>
        <p:spPr>
          <a:xfrm>
            <a:off x="1154954" y="973668"/>
            <a:ext cx="8761413" cy="706964"/>
          </a:xfrm>
        </p:spPr>
        <p:txBody>
          <a:bodyPr>
            <a:normAutofit/>
          </a:bodyPr>
          <a:lstStyle/>
          <a:p>
            <a:r>
              <a:rPr lang="en-US" sz="3300" dirty="0">
                <a:solidFill>
                  <a:srgbClr val="FFFFFF"/>
                </a:solidFill>
              </a:rPr>
              <a:t>Discussion of findings – Primary Research</a:t>
            </a:r>
            <a:endParaRPr lang="en-GB" sz="3300"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58B63E8-085E-4B4F-90C2-CCD76D8B6D6B}"/>
              </a:ext>
            </a:extLst>
          </p:cNvPr>
          <p:cNvGraphicFramePr>
            <a:graphicFrameLocks noGrp="1"/>
          </p:cNvGraphicFramePr>
          <p:nvPr>
            <p:ph idx="1"/>
            <p:extLst>
              <p:ext uri="{D42A27DB-BD31-4B8C-83A1-F6EECF244321}">
                <p14:modId xmlns:p14="http://schemas.microsoft.com/office/powerpoint/2010/main" val="295140451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34478799"/>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8082114-1D4D-4E27-8B34-B402CB46E053}"/>
              </a:ext>
            </a:extLst>
          </p:cNvPr>
          <p:cNvSpPr>
            <a:spLocks noGrp="1"/>
          </p:cNvSpPr>
          <p:nvPr>
            <p:ph type="title"/>
          </p:nvPr>
        </p:nvSpPr>
        <p:spPr>
          <a:xfrm>
            <a:off x="1154955" y="973667"/>
            <a:ext cx="2942210" cy="4833745"/>
          </a:xfrm>
        </p:spPr>
        <p:txBody>
          <a:bodyPr>
            <a:normAutofit/>
          </a:bodyPr>
          <a:lstStyle/>
          <a:p>
            <a:r>
              <a:rPr lang="en-US" b="1" dirty="0">
                <a:solidFill>
                  <a:srgbClr val="EBEBEB"/>
                </a:solidFill>
              </a:rPr>
              <a:t>Conclusion</a:t>
            </a:r>
            <a:endParaRPr lang="en-GB" b="1" dirty="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3EC1646-C3D0-458F-8BF6-BD18682AB3B2}"/>
              </a:ext>
            </a:extLst>
          </p:cNvPr>
          <p:cNvGraphicFramePr>
            <a:graphicFrameLocks noGrp="1"/>
          </p:cNvGraphicFramePr>
          <p:nvPr>
            <p:ph idx="1"/>
            <p:extLst>
              <p:ext uri="{D42A27DB-BD31-4B8C-83A1-F6EECF244321}">
                <p14:modId xmlns:p14="http://schemas.microsoft.com/office/powerpoint/2010/main" val="328739008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0201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8082114-1D4D-4E27-8B34-B402CB46E053}"/>
              </a:ext>
            </a:extLst>
          </p:cNvPr>
          <p:cNvSpPr>
            <a:spLocks noGrp="1"/>
          </p:cNvSpPr>
          <p:nvPr>
            <p:ph type="title"/>
          </p:nvPr>
        </p:nvSpPr>
        <p:spPr>
          <a:xfrm>
            <a:off x="1154955" y="973667"/>
            <a:ext cx="2942210" cy="4833745"/>
          </a:xfrm>
        </p:spPr>
        <p:txBody>
          <a:bodyPr>
            <a:normAutofit/>
          </a:bodyPr>
          <a:lstStyle/>
          <a:p>
            <a:r>
              <a:rPr lang="en-US" b="1" dirty="0">
                <a:solidFill>
                  <a:srgbClr val="EBEBEB"/>
                </a:solidFill>
              </a:rPr>
              <a:t>Conclusion</a:t>
            </a:r>
            <a:endParaRPr lang="en-GB" b="1" dirty="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42CEAE0-24BD-4E9C-A321-6E4DB58C3F85}"/>
              </a:ext>
            </a:extLst>
          </p:cNvPr>
          <p:cNvGraphicFramePr>
            <a:graphicFrameLocks noGrp="1"/>
          </p:cNvGraphicFramePr>
          <p:nvPr>
            <p:ph idx="1"/>
            <p:extLst>
              <p:ext uri="{D42A27DB-BD31-4B8C-83A1-F6EECF244321}">
                <p14:modId xmlns:p14="http://schemas.microsoft.com/office/powerpoint/2010/main" val="390032258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706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082114-1D4D-4E27-8B34-B402CB46E053}"/>
              </a:ext>
            </a:extLst>
          </p:cNvPr>
          <p:cNvSpPr>
            <a:spLocks noGrp="1"/>
          </p:cNvSpPr>
          <p:nvPr>
            <p:ph type="title"/>
          </p:nvPr>
        </p:nvSpPr>
        <p:spPr>
          <a:xfrm>
            <a:off x="561110" y="732098"/>
            <a:ext cx="4177867" cy="1391692"/>
          </a:xfrm>
        </p:spPr>
        <p:txBody>
          <a:bodyPr>
            <a:normAutofit/>
          </a:bodyPr>
          <a:lstStyle/>
          <a:p>
            <a:r>
              <a:rPr lang="en-US" sz="3300" b="1" dirty="0">
                <a:solidFill>
                  <a:schemeClr val="tx2"/>
                </a:solidFill>
              </a:rPr>
              <a:t>Recommendations</a:t>
            </a:r>
            <a:endParaRPr lang="en-GB" sz="3300" b="1" dirty="0">
              <a:solidFill>
                <a:schemeClr val="tx2"/>
              </a:solidFill>
            </a:endParaRPr>
          </a:p>
        </p:txBody>
      </p:sp>
      <p:sp>
        <p:nvSpPr>
          <p:cNvPr id="3" name="Content Placeholder 2">
            <a:extLst>
              <a:ext uri="{FF2B5EF4-FFF2-40B4-BE49-F238E27FC236}">
                <a16:creationId xmlns:a16="http://schemas.microsoft.com/office/drawing/2014/main" id="{E72069E1-EDF8-41E4-8042-4B11D6F9E621}"/>
              </a:ext>
            </a:extLst>
          </p:cNvPr>
          <p:cNvSpPr>
            <a:spLocks noGrp="1"/>
          </p:cNvSpPr>
          <p:nvPr>
            <p:ph idx="1"/>
          </p:nvPr>
        </p:nvSpPr>
        <p:spPr>
          <a:xfrm>
            <a:off x="561110" y="2603500"/>
            <a:ext cx="4072673" cy="3416300"/>
          </a:xfrm>
        </p:spPr>
        <p:txBody>
          <a:bodyPr>
            <a:normAutofit/>
          </a:bodyPr>
          <a:lstStyle/>
          <a:p>
            <a:r>
              <a:rPr lang="en-GB">
                <a:latin typeface="Century Gothic" panose="020B0502020202020204" pitchFamily="34" charset="0"/>
                <a:ea typeface="Times New Roman" panose="02020603050405020304" pitchFamily="18" charset="0"/>
                <a:cs typeface="Times New Roman" panose="02020603050405020304" pitchFamily="18" charset="0"/>
              </a:rPr>
              <a:t>Email function</a:t>
            </a:r>
            <a:endParaRPr lang="en-GB">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a:effectLst/>
              <a:latin typeface="Century Gothic" panose="020B0502020202020204" pitchFamily="34" charset="0"/>
              <a:ea typeface="Times New Roman" panose="02020603050405020304" pitchFamily="18" charset="0"/>
              <a:cs typeface="Times New Roman" panose="02020603050405020304" pitchFamily="18" charset="0"/>
            </a:endParaRPr>
          </a:p>
          <a:p>
            <a:r>
              <a:rPr lang="en-GB">
                <a:latin typeface="Century Gothic" panose="020B0502020202020204" pitchFamily="34" charset="0"/>
                <a:ea typeface="Times New Roman" panose="02020603050405020304" pitchFamily="18" charset="0"/>
                <a:cs typeface="Times New Roman" panose="02020603050405020304" pitchFamily="18" charset="0"/>
              </a:rPr>
              <a:t>Exercise videos</a:t>
            </a:r>
            <a:endParaRPr lang="en-GB">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a:latin typeface="Century Gothic" panose="020B0502020202020204" pitchFamily="34" charset="0"/>
              <a:ea typeface="Times New Roman" panose="02020603050405020304" pitchFamily="18" charset="0"/>
              <a:cs typeface="Times New Roman" panose="02020603050405020304" pitchFamily="18" charset="0"/>
            </a:endParaRPr>
          </a:p>
          <a:p>
            <a:r>
              <a:rPr lang="en-GB">
                <a:latin typeface="Century Gothic" panose="020B0502020202020204" pitchFamily="34" charset="0"/>
                <a:ea typeface="Times New Roman" panose="02020603050405020304" pitchFamily="18" charset="0"/>
              </a:rPr>
              <a:t>No Latin names</a:t>
            </a:r>
            <a:endParaRPr lang="en-GB">
              <a:effectLst/>
              <a:latin typeface="Century Gothic" panose="020B0502020202020204" pitchFamily="34" charset="0"/>
              <a:ea typeface="Times New Roman" panose="02020603050405020304" pitchFamily="18" charset="0"/>
            </a:endParaRPr>
          </a:p>
          <a:p>
            <a:endParaRPr lang="en-GB">
              <a:latin typeface="Century Gothic" panose="020B0502020202020204" pitchFamily="34" charset="0"/>
              <a:ea typeface="Times New Roman" panose="02020603050405020304" pitchFamily="18" charset="0"/>
            </a:endParaRPr>
          </a:p>
          <a:p>
            <a:r>
              <a:rPr lang="en-GB">
                <a:latin typeface="Century Gothic" panose="020B0502020202020204" pitchFamily="34" charset="0"/>
                <a:ea typeface="Times New Roman" panose="02020603050405020304" pitchFamily="18" charset="0"/>
                <a:cs typeface="Times New Roman" panose="02020603050405020304" pitchFamily="18" charset="0"/>
              </a:rPr>
              <a:t>Ethical issues</a:t>
            </a:r>
            <a:endParaRPr lang="en-GB">
              <a:effectLst/>
              <a:latin typeface="Times New Roman" panose="02020603050405020304" pitchFamily="18" charset="0"/>
              <a:ea typeface="Times New Roman" panose="02020603050405020304" pitchFamily="18" charset="0"/>
            </a:endParaRPr>
          </a:p>
          <a:p>
            <a:endParaRPr lang="en-GB" dirty="0"/>
          </a:p>
        </p:txBody>
      </p:sp>
      <p:pic>
        <p:nvPicPr>
          <p:cNvPr id="5" name="Picture 4" descr="Diagram&#10;&#10;Description automatically generated">
            <a:extLst>
              <a:ext uri="{FF2B5EF4-FFF2-40B4-BE49-F238E27FC236}">
                <a16:creationId xmlns:a16="http://schemas.microsoft.com/office/drawing/2014/main" id="{091900DC-8A85-4EDA-A1C4-9129848B8AC6}"/>
              </a:ext>
            </a:extLst>
          </p:cNvPr>
          <p:cNvPicPr>
            <a:picLocks noChangeAspect="1"/>
          </p:cNvPicPr>
          <p:nvPr/>
        </p:nvPicPr>
        <p:blipFill rotWithShape="1">
          <a:blip r:embed="rId3"/>
          <a:srcRect l="12488" r="13440" b="14486"/>
          <a:stretch/>
        </p:blipFill>
        <p:spPr>
          <a:xfrm>
            <a:off x="5120117" y="461681"/>
            <a:ext cx="6585549" cy="5558119"/>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11157287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0744ECF-E133-473F-9481-A1055FC8086F}"/>
              </a:ext>
            </a:extLst>
          </p:cNvPr>
          <p:cNvSpPr>
            <a:spLocks noGrp="1"/>
          </p:cNvSpPr>
          <p:nvPr>
            <p:ph type="title"/>
          </p:nvPr>
        </p:nvSpPr>
        <p:spPr>
          <a:xfrm>
            <a:off x="561110" y="973668"/>
            <a:ext cx="4177867" cy="1391692"/>
          </a:xfrm>
        </p:spPr>
        <p:txBody>
          <a:bodyPr>
            <a:normAutofit/>
          </a:bodyPr>
          <a:lstStyle/>
          <a:p>
            <a:r>
              <a:rPr lang="en-US" dirty="0">
                <a:solidFill>
                  <a:schemeClr val="tx2"/>
                </a:solidFill>
              </a:rPr>
              <a:t>Application Demonstration</a:t>
            </a:r>
            <a:endParaRPr lang="en-GB" dirty="0">
              <a:solidFill>
                <a:schemeClr val="tx2"/>
              </a:solidFill>
            </a:endParaRPr>
          </a:p>
        </p:txBody>
      </p:sp>
      <p:sp>
        <p:nvSpPr>
          <p:cNvPr id="3" name="Content Placeholder 2">
            <a:extLst>
              <a:ext uri="{FF2B5EF4-FFF2-40B4-BE49-F238E27FC236}">
                <a16:creationId xmlns:a16="http://schemas.microsoft.com/office/drawing/2014/main" id="{9DE5409D-D3AA-4A9D-A700-6689972B9DE5}"/>
              </a:ext>
            </a:extLst>
          </p:cNvPr>
          <p:cNvSpPr>
            <a:spLocks noGrp="1"/>
          </p:cNvSpPr>
          <p:nvPr>
            <p:ph idx="1"/>
          </p:nvPr>
        </p:nvSpPr>
        <p:spPr>
          <a:xfrm>
            <a:off x="561110" y="2603500"/>
            <a:ext cx="4072673" cy="3416300"/>
          </a:xfrm>
        </p:spPr>
        <p:txBody>
          <a:bodyPr>
            <a:normAutofit/>
          </a:bodyPr>
          <a:lstStyle/>
          <a:p>
            <a:r>
              <a:rPr lang="en-GB" dirty="0">
                <a:hlinkClick r:id="rId3"/>
              </a:rPr>
              <a:t>https://youtu.be/EWGbKS_-DWY</a:t>
            </a:r>
            <a:r>
              <a:rPr lang="en-GB" dirty="0"/>
              <a:t> </a:t>
            </a:r>
          </a:p>
          <a:p>
            <a:pPr marL="0" indent="0">
              <a:buNone/>
            </a:pPr>
            <a:endParaRPr lang="en-GB" dirty="0"/>
          </a:p>
        </p:txBody>
      </p:sp>
      <p:pic>
        <p:nvPicPr>
          <p:cNvPr id="5" name="Picture 4">
            <a:extLst>
              <a:ext uri="{FF2B5EF4-FFF2-40B4-BE49-F238E27FC236}">
                <a16:creationId xmlns:a16="http://schemas.microsoft.com/office/drawing/2014/main" id="{C23E1150-DC16-4EE2-955E-49C5555F1E83}"/>
              </a:ext>
            </a:extLst>
          </p:cNvPr>
          <p:cNvPicPr>
            <a:picLocks noChangeAspect="1"/>
          </p:cNvPicPr>
          <p:nvPr/>
        </p:nvPicPr>
        <p:blipFill rotWithShape="1">
          <a:blip r:embed="rId4"/>
          <a:srcRect r="682" b="-1"/>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3484032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EE3EE-9076-4870-B7FF-67C74924DE45}"/>
              </a:ext>
            </a:extLst>
          </p:cNvPr>
          <p:cNvSpPr>
            <a:spLocks noGrp="1"/>
          </p:cNvSpPr>
          <p:nvPr>
            <p:ph type="title"/>
          </p:nvPr>
        </p:nvSpPr>
        <p:spPr/>
        <p:txBody>
          <a:bodyPr/>
          <a:lstStyle/>
          <a:p>
            <a:r>
              <a:rPr lang="en-US" dirty="0"/>
              <a:t>References</a:t>
            </a:r>
            <a:endParaRPr lang="en-GB" dirty="0"/>
          </a:p>
        </p:txBody>
      </p:sp>
      <p:sp>
        <p:nvSpPr>
          <p:cNvPr id="9" name="Content Placeholder 8">
            <a:extLst>
              <a:ext uri="{FF2B5EF4-FFF2-40B4-BE49-F238E27FC236}">
                <a16:creationId xmlns:a16="http://schemas.microsoft.com/office/drawing/2014/main" id="{43EB00EE-A866-4593-A2B4-84A77DFC063D}"/>
              </a:ext>
            </a:extLst>
          </p:cNvPr>
          <p:cNvSpPr>
            <a:spLocks noGrp="1"/>
          </p:cNvSpPr>
          <p:nvPr>
            <p:ph idx="1"/>
          </p:nvPr>
        </p:nvSpPr>
        <p:spPr>
          <a:xfrm>
            <a:off x="426720" y="2397760"/>
            <a:ext cx="11094720" cy="4257040"/>
          </a:xfrm>
        </p:spPr>
        <p:txBody>
          <a:bodyPr>
            <a:normAutofit/>
          </a:bodyPr>
          <a:lstStyle/>
          <a:p>
            <a:pPr>
              <a:buFont typeface="+mj-lt"/>
              <a:buAutoNum type="arabicPeriod"/>
            </a:pPr>
            <a:endParaRPr lang="en-US" sz="1000" dirty="0"/>
          </a:p>
          <a:p>
            <a:pPr>
              <a:buFont typeface="+mj-lt"/>
              <a:buAutoNum type="arabicPeriod"/>
            </a:pPr>
            <a:endParaRPr lang="en-US" sz="1000" dirty="0"/>
          </a:p>
          <a:p>
            <a:pPr>
              <a:buFont typeface="+mj-lt"/>
              <a:buAutoNum type="arabicPeriod"/>
            </a:pPr>
            <a:endParaRPr lang="en-US" sz="1000" dirty="0"/>
          </a:p>
          <a:p>
            <a:pPr>
              <a:buFont typeface="+mj-lt"/>
              <a:buAutoNum type="arabicPeriod"/>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a:pPr>
            <a:endParaRPr lang="en-GB" dirty="0"/>
          </a:p>
        </p:txBody>
      </p:sp>
      <p:sp>
        <p:nvSpPr>
          <p:cNvPr id="3" name="TextBox 2">
            <a:extLst>
              <a:ext uri="{FF2B5EF4-FFF2-40B4-BE49-F238E27FC236}">
                <a16:creationId xmlns:a16="http://schemas.microsoft.com/office/drawing/2014/main" id="{85DF54F5-29B4-4E43-B248-3044AB9CB69E}"/>
              </a:ext>
            </a:extLst>
          </p:cNvPr>
          <p:cNvSpPr txBox="1"/>
          <p:nvPr/>
        </p:nvSpPr>
        <p:spPr>
          <a:xfrm>
            <a:off x="426721" y="2397760"/>
            <a:ext cx="11410238" cy="6457152"/>
          </a:xfrm>
          <a:prstGeom prst="rect">
            <a:avLst/>
          </a:prstGeom>
          <a:noFill/>
        </p:spPr>
        <p:txBody>
          <a:bodyPr wrap="square" rtlCol="0">
            <a:spAutoFit/>
          </a:bodyPr>
          <a:lstStyle/>
          <a:p>
            <a:pPr marL="342900" indent="-342900">
              <a:buFont typeface="+mj-lt"/>
              <a:buAutoNum type="arabicPeriod"/>
            </a:pPr>
            <a:r>
              <a:rPr lang="en-GB" sz="1200" dirty="0">
                <a:effectLst/>
                <a:latin typeface="Times New Roman" panose="02020603050405020304" pitchFamily="18" charset="0"/>
                <a:ea typeface="Times New Roman" panose="02020603050405020304" pitchFamily="18" charset="0"/>
              </a:rPr>
              <a:t>Sports therapist governing body. Society of sports therapist. [Online]. Available from:      https://society-of-sports-therapists.org/public-information/what-is-sports-therapy/ [Accessed 1 April 2021].</a:t>
            </a:r>
          </a:p>
          <a:p>
            <a:pPr marL="342900" indent="-342900">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Peterson L, </a:t>
            </a:r>
            <a:r>
              <a:rPr lang="en-GB" sz="1200" dirty="0" err="1">
                <a:solidFill>
                  <a:srgbClr val="000000"/>
                </a:solidFill>
                <a:effectLst/>
                <a:latin typeface="Times New Roman" panose="02020603050405020304" pitchFamily="18" charset="0"/>
                <a:ea typeface="Times New Roman" panose="02020603050405020304" pitchFamily="18" charset="0"/>
              </a:rPr>
              <a:t>Renström</a:t>
            </a:r>
            <a:r>
              <a:rPr lang="en-GB" sz="1200" dirty="0">
                <a:solidFill>
                  <a:srgbClr val="000000"/>
                </a:solidFill>
                <a:effectLst/>
                <a:latin typeface="Times New Roman" panose="02020603050405020304" pitchFamily="18" charset="0"/>
                <a:ea typeface="Times New Roman" panose="02020603050405020304" pitchFamily="18" charset="0"/>
              </a:rPr>
              <a:t> P. Sports injuries, their prevention, and treatment. 3rd ed. 2001.</a:t>
            </a:r>
          </a:p>
          <a:p>
            <a:pPr marL="342900" indent="-342900">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Christopher Norris. Sports injuries, diagnoses, and management. 3rd ed. 2004.</a:t>
            </a:r>
          </a:p>
          <a:p>
            <a:pPr marL="342900" indent="-342900">
              <a:buFont typeface="+mj-lt"/>
              <a:buAutoNum type="arabicPeriod"/>
            </a:pPr>
            <a:r>
              <a:rPr lang="en-GB" sz="1200" dirty="0">
                <a:effectLst/>
                <a:latin typeface="Times New Roman" panose="02020603050405020304" pitchFamily="18" charset="0"/>
                <a:ea typeface="Times New Roman" panose="02020603050405020304" pitchFamily="18" charset="0"/>
              </a:rPr>
              <a:t>Kerry Nicholas. Proprioceptive treatment. </a:t>
            </a:r>
            <a:r>
              <a:rPr lang="en-GB" sz="1200" i="1" dirty="0">
                <a:effectLst/>
                <a:latin typeface="Times New Roman" panose="02020603050405020304" pitchFamily="18" charset="0"/>
                <a:ea typeface="Times New Roman" panose="02020603050405020304" pitchFamily="18" charset="0"/>
              </a:rPr>
              <a:t>An interview with proprioceptive treatments </a:t>
            </a:r>
            <a:r>
              <a:rPr lang="en-GB" sz="1200" dirty="0">
                <a:effectLst/>
                <a:latin typeface="Times New Roman" panose="02020603050405020304" pitchFamily="18" charset="0"/>
                <a:ea typeface="Times New Roman" panose="02020603050405020304" pitchFamily="18" charset="0"/>
              </a:rPr>
              <a:t>[Masters level]. Next Step Sports Therapy Owner and College Lecturer; 2021.</a:t>
            </a:r>
          </a:p>
          <a:p>
            <a:pPr marL="342900" indent="-342900">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Peterson L, </a:t>
            </a:r>
            <a:r>
              <a:rPr lang="en-GB" sz="1200" dirty="0" err="1">
                <a:solidFill>
                  <a:srgbClr val="000000"/>
                </a:solidFill>
                <a:effectLst/>
                <a:latin typeface="Times New Roman" panose="02020603050405020304" pitchFamily="18" charset="0"/>
                <a:ea typeface="Times New Roman" panose="02020603050405020304" pitchFamily="18" charset="0"/>
              </a:rPr>
              <a:t>Renström</a:t>
            </a:r>
            <a:r>
              <a:rPr lang="en-GB" sz="1200" dirty="0">
                <a:solidFill>
                  <a:srgbClr val="000000"/>
                </a:solidFill>
                <a:effectLst/>
                <a:latin typeface="Times New Roman" panose="02020603050405020304" pitchFamily="18" charset="0"/>
                <a:ea typeface="Times New Roman" panose="02020603050405020304" pitchFamily="18" charset="0"/>
              </a:rPr>
              <a:t> P. Sports injuries, their prevention, and treatment. 3rd ed. 2001.</a:t>
            </a:r>
          </a:p>
          <a:p>
            <a:pPr marL="342900" lvl="0" indent="-342900">
              <a:lnSpc>
                <a:spcPct val="107000"/>
              </a:lnSpc>
              <a:spcAft>
                <a:spcPts val="800"/>
              </a:spcAft>
              <a:buFont typeface="+mj-lt"/>
              <a:buAutoNum type="arabicPeriod"/>
            </a:pPr>
            <a:r>
              <a:rPr lang="en-GB" sz="1200" dirty="0" err="1">
                <a:effectLst/>
                <a:latin typeface="Times New Roman" panose="02020603050405020304" pitchFamily="18" charset="0"/>
                <a:ea typeface="Times New Roman" panose="02020603050405020304" pitchFamily="18" charset="0"/>
              </a:rPr>
              <a:t>Ourania</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Nikolaidou</a:t>
            </a:r>
            <a:r>
              <a:rPr lang="en-GB" sz="1200" dirty="0">
                <a:effectLst/>
                <a:latin typeface="Times New Roman" panose="02020603050405020304" pitchFamily="18" charset="0"/>
                <a:ea typeface="Times New Roman" panose="02020603050405020304" pitchFamily="18" charset="0"/>
              </a:rPr>
              <a:t>, Stefania </a:t>
            </a:r>
            <a:r>
              <a:rPr lang="en-GB" sz="1200" dirty="0" err="1">
                <a:effectLst/>
                <a:latin typeface="Times New Roman" panose="02020603050405020304" pitchFamily="18" charset="0"/>
                <a:ea typeface="Times New Roman" panose="02020603050405020304" pitchFamily="18" charset="0"/>
              </a:rPr>
              <a:t>Migkou</a:t>
            </a:r>
            <a:r>
              <a:rPr lang="en-GB" sz="1200" dirty="0">
                <a:effectLst/>
                <a:latin typeface="Times New Roman" panose="02020603050405020304" pitchFamily="18" charset="0"/>
                <a:ea typeface="Times New Roman" panose="02020603050405020304" pitchFamily="18" charset="0"/>
              </a:rPr>
              <a:t>, and Christos </a:t>
            </a:r>
            <a:r>
              <a:rPr lang="en-GB" sz="1200" dirty="0" err="1">
                <a:effectLst/>
                <a:latin typeface="Times New Roman" panose="02020603050405020304" pitchFamily="18" charset="0"/>
                <a:ea typeface="Times New Roman" panose="02020603050405020304" pitchFamily="18" charset="0"/>
              </a:rPr>
              <a:t>Karampalis</a:t>
            </a:r>
            <a:r>
              <a:rPr lang="en-GB" sz="1200" dirty="0">
                <a:effectLst/>
                <a:latin typeface="Times New Roman" panose="02020603050405020304" pitchFamily="18" charset="0"/>
                <a:ea typeface="Times New Roman" panose="02020603050405020304" pitchFamily="18" charset="0"/>
              </a:rPr>
              <a:t>. Rehabilitation after Rotator Cuff Repair. [Online]. Available from: https://www.ncbi.nlm.nih.gov/pmc/articles/PMC5366376/ [Accessed 5 April 2021].</a:t>
            </a:r>
          </a:p>
          <a:p>
            <a:pPr marL="342900" lvl="0" indent="-342900">
              <a:lnSpc>
                <a:spcPct val="107000"/>
              </a:lnSpc>
              <a:spcAft>
                <a:spcPts val="800"/>
              </a:spcAft>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The Importance of Flexibility and Mobility for Injury Prevention [Online]. Elite Myotherapy. 2021 [Accessed 6 April 2021]. Available from: https://elitemyotherapy.com.au/the-importance-of-flexibility-and-mobility-for-injury-prevention/ </a:t>
            </a:r>
          </a:p>
          <a:p>
            <a:pPr marL="342900" indent="-342900">
              <a:lnSpc>
                <a:spcPct val="107000"/>
              </a:lnSpc>
              <a:spcAft>
                <a:spcPts val="800"/>
              </a:spcAft>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The Importance of Flexibility and Mobility for Injury Prevention [Online]. Elite Myotherapy. 2021 [Accessed 6 April 2021]. Available from: https://elitemyotherapy.com.au/the-importance-of-flexibility-and-mobility-for-injury-prevention/</a:t>
            </a:r>
          </a:p>
          <a:p>
            <a:pPr marL="342900" indent="-342900">
              <a:lnSpc>
                <a:spcPct val="107000"/>
              </a:lnSpc>
              <a:spcAft>
                <a:spcPts val="800"/>
              </a:spcAft>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Peterson L, </a:t>
            </a:r>
            <a:r>
              <a:rPr lang="en-GB" sz="1200" dirty="0" err="1">
                <a:solidFill>
                  <a:srgbClr val="000000"/>
                </a:solidFill>
                <a:effectLst/>
                <a:latin typeface="Times New Roman" panose="02020603050405020304" pitchFamily="18" charset="0"/>
                <a:ea typeface="Times New Roman" panose="02020603050405020304" pitchFamily="18" charset="0"/>
              </a:rPr>
              <a:t>Renström</a:t>
            </a:r>
            <a:r>
              <a:rPr lang="en-GB" sz="1200" dirty="0">
                <a:solidFill>
                  <a:srgbClr val="000000"/>
                </a:solidFill>
                <a:effectLst/>
                <a:latin typeface="Times New Roman" panose="02020603050405020304" pitchFamily="18" charset="0"/>
                <a:ea typeface="Times New Roman" panose="02020603050405020304" pitchFamily="18" charset="0"/>
              </a:rPr>
              <a:t> P. Sports injuries, their prevention, and treatment. 3rd ed. 2001.</a:t>
            </a:r>
          </a:p>
          <a:p>
            <a:pPr marL="342900" indent="-342900">
              <a:lnSpc>
                <a:spcPct val="107000"/>
              </a:lnSpc>
              <a:spcAft>
                <a:spcPts val="800"/>
              </a:spcAft>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Christopher Norris. Sports injuries, diagnoses, and management. 3rd ed. 2004.</a:t>
            </a:r>
          </a:p>
          <a:p>
            <a:pPr marL="342900" indent="-342900">
              <a:lnSpc>
                <a:spcPct val="107000"/>
              </a:lnSpc>
              <a:spcAft>
                <a:spcPts val="800"/>
              </a:spcAft>
              <a:buFont typeface="+mj-lt"/>
              <a:buAutoNum type="arabicPeriod"/>
            </a:pPr>
            <a:r>
              <a:rPr lang="en-GB" sz="1200" dirty="0">
                <a:solidFill>
                  <a:srgbClr val="000000"/>
                </a:solidFill>
                <a:effectLst/>
                <a:latin typeface="Times New Roman" panose="02020603050405020304" pitchFamily="18" charset="0"/>
                <a:ea typeface="Times New Roman" panose="02020603050405020304" pitchFamily="18" charset="0"/>
              </a:rPr>
              <a:t>Java [Online]. Java.com. 2021 [Accessed 6 April 2021]. Available from: https://www.java.com/en/download/help/whatis_java.html</a:t>
            </a:r>
            <a:endParaRPr lang="en-GB" sz="10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endParaRPr lang="en-GB" sz="1000" dirty="0">
              <a:solidFill>
                <a:srgbClr val="000000"/>
              </a:solidFill>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endParaRPr lang="en-GB" sz="1000" dirty="0">
              <a:effectLst/>
              <a:latin typeface="Times New Roman" panose="02020603050405020304" pitchFamily="18" charset="0"/>
              <a:ea typeface="Times New Roman" panose="02020603050405020304" pitchFamily="18" charset="0"/>
            </a:endParaRPr>
          </a:p>
          <a:p>
            <a:pPr lvl="0">
              <a:lnSpc>
                <a:spcPct val="107000"/>
              </a:lnSpc>
              <a:spcAft>
                <a:spcPts val="800"/>
              </a:spcAft>
            </a:pPr>
            <a:endParaRPr lang="en-GB" sz="10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endParaRPr lang="en-GB" dirty="0"/>
          </a:p>
        </p:txBody>
      </p:sp>
    </p:spTree>
    <p:extLst>
      <p:ext uri="{BB962C8B-B14F-4D97-AF65-F5344CB8AC3E}">
        <p14:creationId xmlns:p14="http://schemas.microsoft.com/office/powerpoint/2010/main" val="8965332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2.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1406</TotalTime>
  <Words>3535</Words>
  <Application>Microsoft Office PowerPoint</Application>
  <PresentationFormat>Widescreen</PresentationFormat>
  <Paragraphs>434</Paragraphs>
  <Slides>29</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Century Gothic</vt:lpstr>
      <vt:lpstr>Courier New</vt:lpstr>
      <vt:lpstr>Symbol</vt:lpstr>
      <vt:lpstr>Times New Roman</vt:lpstr>
      <vt:lpstr>Wingdings 3</vt:lpstr>
      <vt:lpstr>Ion Boardroom</vt:lpstr>
      <vt:lpstr>Final Viva</vt:lpstr>
      <vt:lpstr>Introduction</vt:lpstr>
      <vt:lpstr>Aims and Objectives</vt:lpstr>
      <vt:lpstr>Discussion of findings – sports therapists </vt:lpstr>
      <vt:lpstr>Common injuries</vt:lpstr>
      <vt:lpstr>Hamstring treatments</vt:lpstr>
      <vt:lpstr>Adductor treatments</vt:lpstr>
      <vt:lpstr>Knee cartilage treatments</vt:lpstr>
      <vt:lpstr>ACL treatments</vt:lpstr>
      <vt:lpstr>Rotator cuff treatments</vt:lpstr>
      <vt:lpstr>Prevention of injuries – Mobility</vt:lpstr>
      <vt:lpstr>Prevention of injuries – Flexibility</vt:lpstr>
      <vt:lpstr>Prevention of injuries – Strength Training</vt:lpstr>
      <vt:lpstr>Prevention of injuries – Warmups</vt:lpstr>
      <vt:lpstr>Java</vt:lpstr>
      <vt:lpstr>Discussion of findings – lit review</vt:lpstr>
      <vt:lpstr>Existing tools – Physio adviser</vt:lpstr>
      <vt:lpstr>Existing tools – Physio adviser</vt:lpstr>
      <vt:lpstr>Existing tools – Pain Therapy</vt:lpstr>
      <vt:lpstr>Existing tools – Pain Therapy</vt:lpstr>
      <vt:lpstr>Existing tools - Physiopedia</vt:lpstr>
      <vt:lpstr>Existing tools - Physiopedia</vt:lpstr>
      <vt:lpstr>Discussion of findings – Apps found</vt:lpstr>
      <vt:lpstr>Discussion of findings – Primary Research</vt:lpstr>
      <vt:lpstr>Conclusion</vt:lpstr>
      <vt:lpstr>Conclusion</vt:lpstr>
      <vt:lpstr>Recommendations</vt:lpstr>
      <vt:lpstr>Application Demonstration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dc:title>
  <dc:creator>Adam Thomas</dc:creator>
  <cp:lastModifiedBy>Adam Thomas</cp:lastModifiedBy>
  <cp:revision>123</cp:revision>
  <dcterms:created xsi:type="dcterms:W3CDTF">2020-12-21T15:15:48Z</dcterms:created>
  <dcterms:modified xsi:type="dcterms:W3CDTF">2021-04-26T15:02:38Z</dcterms:modified>
</cp:coreProperties>
</file>