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14"/>
  </p:notesMasterIdLst>
  <p:sldIdLst>
    <p:sldId id="384" r:id="rId2"/>
    <p:sldId id="404" r:id="rId3"/>
    <p:sldId id="256" r:id="rId4"/>
    <p:sldId id="283" r:id="rId5"/>
    <p:sldId id="403" r:id="rId6"/>
    <p:sldId id="407" r:id="rId7"/>
    <p:sldId id="401" r:id="rId8"/>
    <p:sldId id="400" r:id="rId9"/>
    <p:sldId id="408" r:id="rId10"/>
    <p:sldId id="405" r:id="rId11"/>
    <p:sldId id="406" r:id="rId12"/>
    <p:sldId id="33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598B8-C895-DC2F-6B98-3262AFF5462F}" v="70" dt="2022-07-11T10:28:04.957"/>
    <p1510:client id="{0970B6E9-B398-37C2-B41C-8A775BC9AB59}" v="53" dt="2022-07-11T10:37:15.195"/>
    <p1510:client id="{8D62E7A1-951D-FFD5-4D3E-1A37ED6C7020}" v="255" dt="2022-07-09T19:04:36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44285E-DF38-41AE-9CE6-92C4275D1C60}" type="datetimeFigureOut">
              <a:rPr lang="en-US" smtClean="0"/>
              <a:t>7/11/2022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7E62A-696B-40A3-9D25-0040BE78E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659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096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403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388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041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55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443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601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605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906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009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7116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459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02323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629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185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9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135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TextBox 132">
            <a:extLst>
              <a:ext uri="{FF2B5EF4-FFF2-40B4-BE49-F238E27FC236}">
                <a16:creationId xmlns:a16="http://schemas.microsoft.com/office/drawing/2014/main" id="{54AD3D4A-FB58-424B-9A34-1AD1D79B348B}"/>
              </a:ext>
            </a:extLst>
          </p:cNvPr>
          <p:cNvSpPr txBox="1"/>
          <p:nvPr/>
        </p:nvSpPr>
        <p:spPr>
          <a:xfrm>
            <a:off x="392069" y="844154"/>
            <a:ext cx="7408323" cy="166199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Presentation on Leadership Styles</a:t>
            </a:r>
            <a:endParaRPr kumimoji="0" lang="en-GB" sz="54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80D5A93E-141C-FC6C-EE0D-44FAE9A14521}"/>
              </a:ext>
            </a:extLst>
          </p:cNvPr>
          <p:cNvSpPr/>
          <p:nvPr/>
        </p:nvSpPr>
        <p:spPr>
          <a:xfrm>
            <a:off x="6438122" y="4572001"/>
            <a:ext cx="5753878" cy="2286000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400" dirty="0"/>
              <a:t>Presented by	: Abd</a:t>
            </a:r>
            <a:endParaRPr lang="en-US" dirty="0"/>
          </a:p>
          <a:p>
            <a:endParaRPr lang="en-GB" sz="2400" dirty="0"/>
          </a:p>
          <a:p>
            <a:r>
              <a:rPr lang="en-GB" sz="2400" dirty="0"/>
              <a:t>Abdul Samad</a:t>
            </a:r>
          </a:p>
          <a:p>
            <a:r>
              <a:rPr lang="en-GB" sz="2400" dirty="0"/>
              <a:t>Student number: 1918548</a:t>
            </a:r>
          </a:p>
          <a:p>
            <a:r>
              <a:rPr lang="en-GB" sz="2400" dirty="0"/>
              <a:t>Presented For   : Sujeewa Herath</a:t>
            </a:r>
          </a:p>
          <a:p>
            <a:r>
              <a:rPr lang="en-GB" sz="2400" dirty="0"/>
              <a:t>Emergent Leadership skills in the workplace  </a:t>
            </a:r>
          </a:p>
          <a:p>
            <a:endParaRPr lang="en-GB" sz="2400"/>
          </a:p>
          <a:p>
            <a:endParaRPr lang="en-GB" sz="2000"/>
          </a:p>
          <a:p>
            <a:pPr algn="ctr"/>
            <a:endParaRPr lang="en-GB"/>
          </a:p>
        </p:txBody>
      </p:sp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C7AF5-8038-C030-11E8-9B3048ED2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Introduction</a:t>
            </a:r>
            <a:r>
              <a:rPr lang="en-GB">
                <a:solidFill>
                  <a:srgbClr val="FFFFFF"/>
                </a:solidFill>
              </a:rPr>
              <a:t>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9515-F96F-1B1E-E24B-40E22E86A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600">
                <a:latin typeface="Times New Roman"/>
                <a:cs typeface="Times New Roman"/>
              </a:rPr>
              <a:t>In today’s business world, the importance of leader and their respective leadership qualities plays an important role for ensuring business growth (Daft &amp; Lane, 2021). To attain sustainable business goals, a proper leadership practices is mandatory in the organization (Safire and Safir, 2022). The presentation will focus on the leadership styles,  my </a:t>
            </a:r>
            <a:r>
              <a:rPr lang="en-GB" sz="2600" err="1">
                <a:latin typeface="Times New Roman"/>
                <a:cs typeface="Times New Roman"/>
              </a:rPr>
              <a:t>leadesrship</a:t>
            </a:r>
            <a:r>
              <a:rPr lang="en-GB" sz="2600">
                <a:latin typeface="Times New Roman"/>
                <a:cs typeface="Times New Roman"/>
              </a:rPr>
              <a:t> style  and the reasoning behind this using leadership theories. </a:t>
            </a:r>
            <a:endParaRPr lang="en-US" sz="2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169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B5CD0A-AEAC-4F53-9EED-1A9059AC812B}"/>
              </a:ext>
            </a:extLst>
          </p:cNvPr>
          <p:cNvSpPr txBox="1"/>
          <p:nvPr/>
        </p:nvSpPr>
        <p:spPr>
          <a:xfrm>
            <a:off x="300446" y="597056"/>
            <a:ext cx="1189155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US" sz="4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Burns and Costanzo (2022), </a:t>
            </a:r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is individual ability to motivate and influence a group of workers, followers, or subordinates to achieve common goals and objectives of the organisation.</a:t>
            </a:r>
            <a:endParaRPr lang="en-US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090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7">
            <a:extLst>
              <a:ext uri="{FF2B5EF4-FFF2-40B4-BE49-F238E27FC236}">
                <a16:creationId xmlns:a16="http://schemas.microsoft.com/office/drawing/2014/main" id="{FD056E51-56F0-4892-97B8-15917E7DD9CA}"/>
              </a:ext>
            </a:extLst>
          </p:cNvPr>
          <p:cNvSpPr>
            <a:spLocks/>
          </p:cNvSpPr>
          <p:nvPr/>
        </p:nvSpPr>
        <p:spPr bwMode="auto">
          <a:xfrm flipV="1">
            <a:off x="8447088" y="3727450"/>
            <a:ext cx="1901825" cy="947738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reeform 7">
            <a:extLst>
              <a:ext uri="{FF2B5EF4-FFF2-40B4-BE49-F238E27FC236}">
                <a16:creationId xmlns:a16="http://schemas.microsoft.com/office/drawing/2014/main" id="{86B91E75-E919-44D8-BEDA-A745E2CB9E1E}"/>
              </a:ext>
            </a:extLst>
          </p:cNvPr>
          <p:cNvSpPr>
            <a:spLocks/>
          </p:cNvSpPr>
          <p:nvPr/>
        </p:nvSpPr>
        <p:spPr bwMode="auto">
          <a:xfrm>
            <a:off x="6794500" y="2779713"/>
            <a:ext cx="1901825" cy="947737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reeform 7">
            <a:extLst>
              <a:ext uri="{FF2B5EF4-FFF2-40B4-BE49-F238E27FC236}">
                <a16:creationId xmlns:a16="http://schemas.microsoft.com/office/drawing/2014/main" id="{C42E1324-D4FF-4174-8855-750677E8B76D}"/>
              </a:ext>
            </a:extLst>
          </p:cNvPr>
          <p:cNvSpPr>
            <a:spLocks/>
          </p:cNvSpPr>
          <p:nvPr/>
        </p:nvSpPr>
        <p:spPr bwMode="auto">
          <a:xfrm flipV="1">
            <a:off x="5143500" y="3752850"/>
            <a:ext cx="1901825" cy="947738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reeform 7">
            <a:extLst>
              <a:ext uri="{FF2B5EF4-FFF2-40B4-BE49-F238E27FC236}">
                <a16:creationId xmlns:a16="http://schemas.microsoft.com/office/drawing/2014/main" id="{06852FAF-86A6-4534-BD8A-5F19769FECED}"/>
              </a:ext>
            </a:extLst>
          </p:cNvPr>
          <p:cNvSpPr>
            <a:spLocks/>
          </p:cNvSpPr>
          <p:nvPr/>
        </p:nvSpPr>
        <p:spPr bwMode="auto">
          <a:xfrm>
            <a:off x="3490913" y="2779713"/>
            <a:ext cx="1903412" cy="947737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C242C20A-286C-40C4-A2D6-DBC944567E8F}"/>
              </a:ext>
            </a:extLst>
          </p:cNvPr>
          <p:cNvSpPr>
            <a:spLocks/>
          </p:cNvSpPr>
          <p:nvPr/>
        </p:nvSpPr>
        <p:spPr bwMode="auto">
          <a:xfrm>
            <a:off x="1846263" y="2805113"/>
            <a:ext cx="1901825" cy="947737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FB55E389-FB21-4A01-8A90-98B1354E98A9}"/>
              </a:ext>
            </a:extLst>
          </p:cNvPr>
          <p:cNvSpPr>
            <a:spLocks/>
          </p:cNvSpPr>
          <p:nvPr/>
        </p:nvSpPr>
        <p:spPr bwMode="auto">
          <a:xfrm flipV="1">
            <a:off x="1846263" y="3752850"/>
            <a:ext cx="1901825" cy="947738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F5446F28-D5B2-42D0-91AC-FEB000FDA994}"/>
              </a:ext>
            </a:extLst>
          </p:cNvPr>
          <p:cNvSpPr>
            <a:spLocks/>
          </p:cNvSpPr>
          <p:nvPr/>
        </p:nvSpPr>
        <p:spPr bwMode="auto">
          <a:xfrm flipV="1">
            <a:off x="3490913" y="3727450"/>
            <a:ext cx="1903412" cy="947738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EFE2F0A4-B941-4FC0-94C1-CCE9801C54F3}"/>
              </a:ext>
            </a:extLst>
          </p:cNvPr>
          <p:cNvSpPr>
            <a:spLocks/>
          </p:cNvSpPr>
          <p:nvPr/>
        </p:nvSpPr>
        <p:spPr bwMode="auto">
          <a:xfrm>
            <a:off x="5143500" y="2805113"/>
            <a:ext cx="1901825" cy="947737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7">
            <a:extLst>
              <a:ext uri="{FF2B5EF4-FFF2-40B4-BE49-F238E27FC236}">
                <a16:creationId xmlns:a16="http://schemas.microsoft.com/office/drawing/2014/main" id="{80C67C46-D9AB-4F47-A6F1-6ABBC8E0D8E2}"/>
              </a:ext>
            </a:extLst>
          </p:cNvPr>
          <p:cNvSpPr>
            <a:spLocks/>
          </p:cNvSpPr>
          <p:nvPr/>
        </p:nvSpPr>
        <p:spPr bwMode="auto">
          <a:xfrm flipV="1">
            <a:off x="6794500" y="3727450"/>
            <a:ext cx="1901825" cy="947738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4AF2D5D6-A3E0-40AC-924F-C247CC628257}"/>
              </a:ext>
            </a:extLst>
          </p:cNvPr>
          <p:cNvSpPr>
            <a:spLocks/>
          </p:cNvSpPr>
          <p:nvPr/>
        </p:nvSpPr>
        <p:spPr bwMode="auto">
          <a:xfrm>
            <a:off x="8447088" y="2779713"/>
            <a:ext cx="1901825" cy="947737"/>
          </a:xfrm>
          <a:custGeom>
            <a:avLst/>
            <a:gdLst>
              <a:gd name="T0" fmla="*/ 210 w 421"/>
              <a:gd name="T1" fmla="*/ 57 h 210"/>
              <a:gd name="T2" fmla="*/ 364 w 421"/>
              <a:gd name="T3" fmla="*/ 210 h 210"/>
              <a:gd name="T4" fmla="*/ 421 w 421"/>
              <a:gd name="T5" fmla="*/ 210 h 210"/>
              <a:gd name="T6" fmla="*/ 210 w 421"/>
              <a:gd name="T7" fmla="*/ 0 h 210"/>
              <a:gd name="T8" fmla="*/ 0 w 421"/>
              <a:gd name="T9" fmla="*/ 210 h 210"/>
              <a:gd name="T10" fmla="*/ 57 w 421"/>
              <a:gd name="T11" fmla="*/ 210 h 210"/>
              <a:gd name="T12" fmla="*/ 210 w 421"/>
              <a:gd name="T13" fmla="*/ 57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1" h="210">
                <a:moveTo>
                  <a:pt x="210" y="57"/>
                </a:moveTo>
                <a:cubicBezTo>
                  <a:pt x="295" y="57"/>
                  <a:pt x="364" y="126"/>
                  <a:pt x="364" y="210"/>
                </a:cubicBezTo>
                <a:cubicBezTo>
                  <a:pt x="421" y="210"/>
                  <a:pt x="421" y="210"/>
                  <a:pt x="421" y="210"/>
                </a:cubicBezTo>
                <a:cubicBezTo>
                  <a:pt x="421" y="93"/>
                  <a:pt x="327" y="0"/>
                  <a:pt x="210" y="0"/>
                </a:cubicBezTo>
                <a:cubicBezTo>
                  <a:pt x="93" y="0"/>
                  <a:pt x="0" y="93"/>
                  <a:pt x="0" y="210"/>
                </a:cubicBezTo>
                <a:cubicBezTo>
                  <a:pt x="57" y="210"/>
                  <a:pt x="57" y="210"/>
                  <a:pt x="57" y="210"/>
                </a:cubicBezTo>
                <a:cubicBezTo>
                  <a:pt x="57" y="126"/>
                  <a:pt x="126" y="57"/>
                  <a:pt x="210" y="57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6D2E15-1454-4AAF-919B-E876F6FF1943}"/>
              </a:ext>
            </a:extLst>
          </p:cNvPr>
          <p:cNvSpPr txBox="1"/>
          <p:nvPr/>
        </p:nvSpPr>
        <p:spPr bwMode="auto">
          <a:xfrm>
            <a:off x="1655547" y="4760913"/>
            <a:ext cx="227690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Authoritarian leadership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695BB0-4792-471B-9558-3F3134E4E9E0}"/>
              </a:ext>
            </a:extLst>
          </p:cNvPr>
          <p:cNvSpPr txBox="1"/>
          <p:nvPr/>
        </p:nvSpPr>
        <p:spPr bwMode="auto">
          <a:xfrm>
            <a:off x="3237197" y="2198484"/>
            <a:ext cx="222291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Participative Leadership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9B931B7-6E11-4803-BD8C-03C0F6638520}"/>
              </a:ext>
            </a:extLst>
          </p:cNvPr>
          <p:cNvSpPr txBox="1"/>
          <p:nvPr/>
        </p:nvSpPr>
        <p:spPr bwMode="auto">
          <a:xfrm>
            <a:off x="5219329" y="4780812"/>
            <a:ext cx="20182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Delegative leadership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FBCA73-18E3-4912-B0FA-675E2088455A}"/>
              </a:ext>
            </a:extLst>
          </p:cNvPr>
          <p:cNvSpPr txBox="1"/>
          <p:nvPr/>
        </p:nvSpPr>
        <p:spPr bwMode="auto">
          <a:xfrm>
            <a:off x="6595032" y="2158466"/>
            <a:ext cx="2300759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Transactional leadership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39C1B9-6AA1-4E96-BC7F-CD88CA17F6DE}"/>
              </a:ext>
            </a:extLst>
          </p:cNvPr>
          <p:cNvSpPr txBox="1"/>
          <p:nvPr/>
        </p:nvSpPr>
        <p:spPr bwMode="auto">
          <a:xfrm>
            <a:off x="8080659" y="4760913"/>
            <a:ext cx="2718821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Transformational leadership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1990B98-82C8-41BB-B64F-1C7A4CC3E666}"/>
              </a:ext>
            </a:extLst>
          </p:cNvPr>
          <p:cNvGrpSpPr>
            <a:grpSpLocks/>
          </p:cNvGrpSpPr>
          <p:nvPr/>
        </p:nvGrpSpPr>
        <p:grpSpPr bwMode="auto">
          <a:xfrm>
            <a:off x="4257675" y="3538538"/>
            <a:ext cx="401638" cy="403225"/>
            <a:chOff x="7322925" y="1113826"/>
            <a:chExt cx="418280" cy="418280"/>
          </a:xfrm>
        </p:grpSpPr>
        <p:sp>
          <p:nvSpPr>
            <p:cNvPr id="28" name="Teardrop 27">
              <a:extLst>
                <a:ext uri="{FF2B5EF4-FFF2-40B4-BE49-F238E27FC236}">
                  <a16:creationId xmlns:a16="http://schemas.microsoft.com/office/drawing/2014/main" id="{65BCCC0C-E308-4298-BC73-4515DCCFF1B3}"/>
                </a:ext>
              </a:extLst>
            </p:cNvPr>
            <p:cNvSpPr/>
            <p:nvPr/>
          </p:nvSpPr>
          <p:spPr>
            <a:xfrm rot="8100000">
              <a:off x="7322925" y="1113826"/>
              <a:ext cx="418280" cy="418280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096" name="Freeform 6">
              <a:extLst>
                <a:ext uri="{FF2B5EF4-FFF2-40B4-BE49-F238E27FC236}">
                  <a16:creationId xmlns:a16="http://schemas.microsoft.com/office/drawing/2014/main" id="{83650255-DC8C-44BC-8191-C2E97F1C07C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431874" y="1200224"/>
              <a:ext cx="209778" cy="230756"/>
            </a:xfrm>
            <a:custGeom>
              <a:avLst/>
              <a:gdLst>
                <a:gd name="T0" fmla="*/ 108012237 w 376"/>
                <a:gd name="T1" fmla="*/ 106966453 h 376"/>
                <a:gd name="T2" fmla="*/ 108012237 w 376"/>
                <a:gd name="T3" fmla="*/ 89641341 h 376"/>
                <a:gd name="T4" fmla="*/ 86534541 w 376"/>
                <a:gd name="T5" fmla="*/ 63652447 h 376"/>
                <a:gd name="T6" fmla="*/ 74083435 w 376"/>
                <a:gd name="T7" fmla="*/ 63652447 h 376"/>
                <a:gd name="T8" fmla="*/ 64433647 w 376"/>
                <a:gd name="T9" fmla="*/ 55742917 h 376"/>
                <a:gd name="T10" fmla="*/ 64433647 w 376"/>
                <a:gd name="T11" fmla="*/ 34651450 h 376"/>
                <a:gd name="T12" fmla="*/ 73460796 w 376"/>
                <a:gd name="T13" fmla="*/ 18078751 h 376"/>
                <a:gd name="T14" fmla="*/ 58519693 w 376"/>
                <a:gd name="T15" fmla="*/ 0 h 376"/>
                <a:gd name="T16" fmla="*/ 43578590 w 376"/>
                <a:gd name="T17" fmla="*/ 18078751 h 376"/>
                <a:gd name="T18" fmla="*/ 52605739 w 376"/>
                <a:gd name="T19" fmla="*/ 34651450 h 376"/>
                <a:gd name="T20" fmla="*/ 52605739 w 376"/>
                <a:gd name="T21" fmla="*/ 55742917 h 376"/>
                <a:gd name="T22" fmla="*/ 42955951 w 376"/>
                <a:gd name="T23" fmla="*/ 63652447 h 376"/>
                <a:gd name="T24" fmla="*/ 30504846 w 376"/>
                <a:gd name="T25" fmla="*/ 63652447 h 376"/>
                <a:gd name="T26" fmla="*/ 9027149 w 376"/>
                <a:gd name="T27" fmla="*/ 89641341 h 376"/>
                <a:gd name="T28" fmla="*/ 9027149 w 376"/>
                <a:gd name="T29" fmla="*/ 106966453 h 376"/>
                <a:gd name="T30" fmla="*/ 0 w 376"/>
                <a:gd name="T31" fmla="*/ 123539152 h 376"/>
                <a:gd name="T32" fmla="*/ 14941103 w 376"/>
                <a:gd name="T33" fmla="*/ 141617903 h 376"/>
                <a:gd name="T34" fmla="*/ 29882207 w 376"/>
                <a:gd name="T35" fmla="*/ 123539152 h 376"/>
                <a:gd name="T36" fmla="*/ 20855615 w 376"/>
                <a:gd name="T37" fmla="*/ 106966453 h 376"/>
                <a:gd name="T38" fmla="*/ 20855615 w 376"/>
                <a:gd name="T39" fmla="*/ 89641341 h 376"/>
                <a:gd name="T40" fmla="*/ 30504846 w 376"/>
                <a:gd name="T41" fmla="*/ 77965456 h 376"/>
                <a:gd name="T42" fmla="*/ 42955951 w 376"/>
                <a:gd name="T43" fmla="*/ 77965456 h 376"/>
                <a:gd name="T44" fmla="*/ 52605739 w 376"/>
                <a:gd name="T45" fmla="*/ 76081972 h 376"/>
                <a:gd name="T46" fmla="*/ 52605739 w 376"/>
                <a:gd name="T47" fmla="*/ 106966453 h 376"/>
                <a:gd name="T48" fmla="*/ 43578590 w 376"/>
                <a:gd name="T49" fmla="*/ 123539152 h 376"/>
                <a:gd name="T50" fmla="*/ 58519693 w 376"/>
                <a:gd name="T51" fmla="*/ 141617903 h 376"/>
                <a:gd name="T52" fmla="*/ 73460796 w 376"/>
                <a:gd name="T53" fmla="*/ 123539152 h 376"/>
                <a:gd name="T54" fmla="*/ 64433647 w 376"/>
                <a:gd name="T55" fmla="*/ 106966453 h 376"/>
                <a:gd name="T56" fmla="*/ 64433647 w 376"/>
                <a:gd name="T57" fmla="*/ 76081972 h 376"/>
                <a:gd name="T58" fmla="*/ 74083435 w 376"/>
                <a:gd name="T59" fmla="*/ 77965456 h 376"/>
                <a:gd name="T60" fmla="*/ 86534541 w 376"/>
                <a:gd name="T61" fmla="*/ 77965456 h 376"/>
                <a:gd name="T62" fmla="*/ 96183771 w 376"/>
                <a:gd name="T63" fmla="*/ 89641341 h 376"/>
                <a:gd name="T64" fmla="*/ 96183771 w 376"/>
                <a:gd name="T65" fmla="*/ 106966453 h 376"/>
                <a:gd name="T66" fmla="*/ 87157180 w 376"/>
                <a:gd name="T67" fmla="*/ 123539152 h 376"/>
                <a:gd name="T68" fmla="*/ 102098283 w 376"/>
                <a:gd name="T69" fmla="*/ 141617903 h 376"/>
                <a:gd name="T70" fmla="*/ 117039386 w 376"/>
                <a:gd name="T71" fmla="*/ 123539152 h 376"/>
                <a:gd name="T72" fmla="*/ 108012237 w 376"/>
                <a:gd name="T73" fmla="*/ 106966453 h 376"/>
                <a:gd name="T74" fmla="*/ 23345613 w 376"/>
                <a:gd name="T75" fmla="*/ 123539152 h 376"/>
                <a:gd name="T76" fmla="*/ 14941103 w 376"/>
                <a:gd name="T77" fmla="*/ 134085193 h 376"/>
                <a:gd name="T78" fmla="*/ 6225274 w 376"/>
                <a:gd name="T79" fmla="*/ 123539152 h 376"/>
                <a:gd name="T80" fmla="*/ 14941103 w 376"/>
                <a:gd name="T81" fmla="*/ 112993112 h 376"/>
                <a:gd name="T82" fmla="*/ 23345613 w 376"/>
                <a:gd name="T83" fmla="*/ 123539152 h 376"/>
                <a:gd name="T84" fmla="*/ 49803864 w 376"/>
                <a:gd name="T85" fmla="*/ 18078751 h 376"/>
                <a:gd name="T86" fmla="*/ 58519693 w 376"/>
                <a:gd name="T87" fmla="*/ 7532710 h 376"/>
                <a:gd name="T88" fmla="*/ 66924203 w 376"/>
                <a:gd name="T89" fmla="*/ 18078751 h 376"/>
                <a:gd name="T90" fmla="*/ 58519693 w 376"/>
                <a:gd name="T91" fmla="*/ 28624791 h 376"/>
                <a:gd name="T92" fmla="*/ 49803864 w 376"/>
                <a:gd name="T93" fmla="*/ 18078751 h 376"/>
                <a:gd name="T94" fmla="*/ 66924203 w 376"/>
                <a:gd name="T95" fmla="*/ 123539152 h 376"/>
                <a:gd name="T96" fmla="*/ 58519693 w 376"/>
                <a:gd name="T97" fmla="*/ 134085193 h 376"/>
                <a:gd name="T98" fmla="*/ 49803864 w 376"/>
                <a:gd name="T99" fmla="*/ 123539152 h 376"/>
                <a:gd name="T100" fmla="*/ 58519693 w 376"/>
                <a:gd name="T101" fmla="*/ 112993112 h 376"/>
                <a:gd name="T102" fmla="*/ 66924203 w 376"/>
                <a:gd name="T103" fmla="*/ 123539152 h 376"/>
                <a:gd name="T104" fmla="*/ 102098283 w 376"/>
                <a:gd name="T105" fmla="*/ 134085193 h 376"/>
                <a:gd name="T106" fmla="*/ 93382454 w 376"/>
                <a:gd name="T107" fmla="*/ 123539152 h 376"/>
                <a:gd name="T108" fmla="*/ 102098283 w 376"/>
                <a:gd name="T109" fmla="*/ 112993112 h 376"/>
                <a:gd name="T110" fmla="*/ 110502793 w 376"/>
                <a:gd name="T111" fmla="*/ 123539152 h 376"/>
                <a:gd name="T112" fmla="*/ 102098283 w 376"/>
                <a:gd name="T113" fmla="*/ 134085193 h 37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376" h="376">
                  <a:moveTo>
                    <a:pt x="347" y="284"/>
                  </a:moveTo>
                  <a:cubicBezTo>
                    <a:pt x="347" y="238"/>
                    <a:pt x="347" y="238"/>
                    <a:pt x="347" y="238"/>
                  </a:cubicBezTo>
                  <a:cubicBezTo>
                    <a:pt x="347" y="210"/>
                    <a:pt x="328" y="169"/>
                    <a:pt x="278" y="169"/>
                  </a:cubicBezTo>
                  <a:cubicBezTo>
                    <a:pt x="238" y="169"/>
                    <a:pt x="238" y="169"/>
                    <a:pt x="238" y="169"/>
                  </a:cubicBezTo>
                  <a:cubicBezTo>
                    <a:pt x="210" y="169"/>
                    <a:pt x="207" y="155"/>
                    <a:pt x="207" y="148"/>
                  </a:cubicBezTo>
                  <a:cubicBezTo>
                    <a:pt x="207" y="92"/>
                    <a:pt x="207" y="92"/>
                    <a:pt x="207" y="92"/>
                  </a:cubicBezTo>
                  <a:cubicBezTo>
                    <a:pt x="224" y="85"/>
                    <a:pt x="236" y="68"/>
                    <a:pt x="236" y="48"/>
                  </a:cubicBezTo>
                  <a:cubicBezTo>
                    <a:pt x="236" y="21"/>
                    <a:pt x="214" y="0"/>
                    <a:pt x="188" y="0"/>
                  </a:cubicBezTo>
                  <a:cubicBezTo>
                    <a:pt x="161" y="0"/>
                    <a:pt x="140" y="21"/>
                    <a:pt x="140" y="48"/>
                  </a:cubicBezTo>
                  <a:cubicBezTo>
                    <a:pt x="140" y="68"/>
                    <a:pt x="152" y="85"/>
                    <a:pt x="169" y="92"/>
                  </a:cubicBezTo>
                  <a:cubicBezTo>
                    <a:pt x="169" y="148"/>
                    <a:pt x="169" y="148"/>
                    <a:pt x="169" y="148"/>
                  </a:cubicBezTo>
                  <a:cubicBezTo>
                    <a:pt x="169" y="153"/>
                    <a:pt x="167" y="169"/>
                    <a:pt x="138" y="169"/>
                  </a:cubicBezTo>
                  <a:cubicBezTo>
                    <a:pt x="98" y="169"/>
                    <a:pt x="98" y="169"/>
                    <a:pt x="98" y="169"/>
                  </a:cubicBezTo>
                  <a:cubicBezTo>
                    <a:pt x="47" y="169"/>
                    <a:pt x="29" y="210"/>
                    <a:pt x="29" y="238"/>
                  </a:cubicBezTo>
                  <a:cubicBezTo>
                    <a:pt x="29" y="284"/>
                    <a:pt x="29" y="284"/>
                    <a:pt x="29" y="284"/>
                  </a:cubicBezTo>
                  <a:cubicBezTo>
                    <a:pt x="12" y="291"/>
                    <a:pt x="0" y="308"/>
                    <a:pt x="0" y="328"/>
                  </a:cubicBezTo>
                  <a:cubicBezTo>
                    <a:pt x="0" y="354"/>
                    <a:pt x="21" y="376"/>
                    <a:pt x="48" y="376"/>
                  </a:cubicBezTo>
                  <a:cubicBezTo>
                    <a:pt x="74" y="376"/>
                    <a:pt x="96" y="354"/>
                    <a:pt x="96" y="328"/>
                  </a:cubicBezTo>
                  <a:cubicBezTo>
                    <a:pt x="96" y="308"/>
                    <a:pt x="84" y="291"/>
                    <a:pt x="67" y="284"/>
                  </a:cubicBezTo>
                  <a:cubicBezTo>
                    <a:pt x="67" y="238"/>
                    <a:pt x="67" y="238"/>
                    <a:pt x="67" y="238"/>
                  </a:cubicBezTo>
                  <a:cubicBezTo>
                    <a:pt x="67" y="233"/>
                    <a:pt x="68" y="207"/>
                    <a:pt x="98" y="207"/>
                  </a:cubicBezTo>
                  <a:cubicBezTo>
                    <a:pt x="138" y="207"/>
                    <a:pt x="138" y="207"/>
                    <a:pt x="138" y="207"/>
                  </a:cubicBezTo>
                  <a:cubicBezTo>
                    <a:pt x="150" y="207"/>
                    <a:pt x="160" y="205"/>
                    <a:pt x="169" y="202"/>
                  </a:cubicBezTo>
                  <a:cubicBezTo>
                    <a:pt x="169" y="284"/>
                    <a:pt x="169" y="284"/>
                    <a:pt x="169" y="284"/>
                  </a:cubicBezTo>
                  <a:cubicBezTo>
                    <a:pt x="152" y="291"/>
                    <a:pt x="140" y="308"/>
                    <a:pt x="140" y="328"/>
                  </a:cubicBezTo>
                  <a:cubicBezTo>
                    <a:pt x="140" y="354"/>
                    <a:pt x="161" y="376"/>
                    <a:pt x="188" y="376"/>
                  </a:cubicBezTo>
                  <a:cubicBezTo>
                    <a:pt x="214" y="376"/>
                    <a:pt x="236" y="354"/>
                    <a:pt x="236" y="328"/>
                  </a:cubicBezTo>
                  <a:cubicBezTo>
                    <a:pt x="236" y="308"/>
                    <a:pt x="224" y="291"/>
                    <a:pt x="207" y="284"/>
                  </a:cubicBezTo>
                  <a:cubicBezTo>
                    <a:pt x="207" y="202"/>
                    <a:pt x="207" y="202"/>
                    <a:pt x="207" y="202"/>
                  </a:cubicBezTo>
                  <a:cubicBezTo>
                    <a:pt x="215" y="205"/>
                    <a:pt x="226" y="207"/>
                    <a:pt x="238" y="207"/>
                  </a:cubicBezTo>
                  <a:cubicBezTo>
                    <a:pt x="278" y="207"/>
                    <a:pt x="278" y="207"/>
                    <a:pt x="278" y="207"/>
                  </a:cubicBezTo>
                  <a:cubicBezTo>
                    <a:pt x="306" y="207"/>
                    <a:pt x="309" y="231"/>
                    <a:pt x="309" y="238"/>
                  </a:cubicBezTo>
                  <a:cubicBezTo>
                    <a:pt x="309" y="284"/>
                    <a:pt x="309" y="284"/>
                    <a:pt x="309" y="284"/>
                  </a:cubicBezTo>
                  <a:cubicBezTo>
                    <a:pt x="292" y="291"/>
                    <a:pt x="280" y="308"/>
                    <a:pt x="280" y="328"/>
                  </a:cubicBezTo>
                  <a:cubicBezTo>
                    <a:pt x="280" y="354"/>
                    <a:pt x="301" y="376"/>
                    <a:pt x="328" y="376"/>
                  </a:cubicBezTo>
                  <a:cubicBezTo>
                    <a:pt x="354" y="376"/>
                    <a:pt x="376" y="354"/>
                    <a:pt x="376" y="328"/>
                  </a:cubicBezTo>
                  <a:cubicBezTo>
                    <a:pt x="376" y="308"/>
                    <a:pt x="364" y="291"/>
                    <a:pt x="347" y="284"/>
                  </a:cubicBezTo>
                  <a:close/>
                  <a:moveTo>
                    <a:pt x="75" y="328"/>
                  </a:moveTo>
                  <a:cubicBezTo>
                    <a:pt x="75" y="343"/>
                    <a:pt x="63" y="356"/>
                    <a:pt x="48" y="356"/>
                  </a:cubicBezTo>
                  <a:cubicBezTo>
                    <a:pt x="32" y="356"/>
                    <a:pt x="20" y="343"/>
                    <a:pt x="20" y="328"/>
                  </a:cubicBezTo>
                  <a:cubicBezTo>
                    <a:pt x="20" y="313"/>
                    <a:pt x="32" y="300"/>
                    <a:pt x="48" y="300"/>
                  </a:cubicBezTo>
                  <a:cubicBezTo>
                    <a:pt x="63" y="300"/>
                    <a:pt x="75" y="313"/>
                    <a:pt x="75" y="328"/>
                  </a:cubicBezTo>
                  <a:close/>
                  <a:moveTo>
                    <a:pt x="160" y="48"/>
                  </a:moveTo>
                  <a:cubicBezTo>
                    <a:pt x="160" y="33"/>
                    <a:pt x="172" y="20"/>
                    <a:pt x="188" y="20"/>
                  </a:cubicBezTo>
                  <a:cubicBezTo>
                    <a:pt x="203" y="20"/>
                    <a:pt x="215" y="33"/>
                    <a:pt x="215" y="48"/>
                  </a:cubicBezTo>
                  <a:cubicBezTo>
                    <a:pt x="215" y="63"/>
                    <a:pt x="203" y="76"/>
                    <a:pt x="188" y="76"/>
                  </a:cubicBezTo>
                  <a:cubicBezTo>
                    <a:pt x="172" y="76"/>
                    <a:pt x="160" y="63"/>
                    <a:pt x="160" y="48"/>
                  </a:cubicBezTo>
                  <a:close/>
                  <a:moveTo>
                    <a:pt x="215" y="328"/>
                  </a:moveTo>
                  <a:cubicBezTo>
                    <a:pt x="215" y="343"/>
                    <a:pt x="203" y="356"/>
                    <a:pt x="188" y="356"/>
                  </a:cubicBezTo>
                  <a:cubicBezTo>
                    <a:pt x="172" y="356"/>
                    <a:pt x="160" y="343"/>
                    <a:pt x="160" y="328"/>
                  </a:cubicBezTo>
                  <a:cubicBezTo>
                    <a:pt x="160" y="313"/>
                    <a:pt x="172" y="300"/>
                    <a:pt x="188" y="300"/>
                  </a:cubicBezTo>
                  <a:cubicBezTo>
                    <a:pt x="203" y="300"/>
                    <a:pt x="215" y="313"/>
                    <a:pt x="215" y="328"/>
                  </a:cubicBezTo>
                  <a:close/>
                  <a:moveTo>
                    <a:pt x="328" y="356"/>
                  </a:moveTo>
                  <a:cubicBezTo>
                    <a:pt x="312" y="356"/>
                    <a:pt x="300" y="343"/>
                    <a:pt x="300" y="328"/>
                  </a:cubicBezTo>
                  <a:cubicBezTo>
                    <a:pt x="300" y="313"/>
                    <a:pt x="312" y="300"/>
                    <a:pt x="328" y="300"/>
                  </a:cubicBezTo>
                  <a:cubicBezTo>
                    <a:pt x="343" y="300"/>
                    <a:pt x="355" y="313"/>
                    <a:pt x="355" y="328"/>
                  </a:cubicBezTo>
                  <a:cubicBezTo>
                    <a:pt x="355" y="343"/>
                    <a:pt x="343" y="356"/>
                    <a:pt x="328" y="35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65974A8-F5AE-41C1-9DC7-01FED8953313}"/>
              </a:ext>
            </a:extLst>
          </p:cNvPr>
          <p:cNvGrpSpPr>
            <a:grpSpLocks/>
          </p:cNvGrpSpPr>
          <p:nvPr/>
        </p:nvGrpSpPr>
        <p:grpSpPr bwMode="auto">
          <a:xfrm>
            <a:off x="2622550" y="3538538"/>
            <a:ext cx="401638" cy="403225"/>
            <a:chOff x="2622476" y="3844098"/>
            <a:chExt cx="401983" cy="401983"/>
          </a:xfrm>
        </p:grpSpPr>
        <p:sp>
          <p:nvSpPr>
            <p:cNvPr id="31" name="Teardrop 30">
              <a:extLst>
                <a:ext uri="{FF2B5EF4-FFF2-40B4-BE49-F238E27FC236}">
                  <a16:creationId xmlns:a16="http://schemas.microsoft.com/office/drawing/2014/main" id="{31E70B8C-19C8-4C24-8A36-7593F5B043F0}"/>
                </a:ext>
              </a:extLst>
            </p:cNvPr>
            <p:cNvSpPr/>
            <p:nvPr/>
          </p:nvSpPr>
          <p:spPr>
            <a:xfrm rot="8100000">
              <a:off x="2622476" y="3844098"/>
              <a:ext cx="401983" cy="401983"/>
            </a:xfrm>
            <a:prstGeom prst="teardrop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094" name="Shape 2097">
              <a:extLst>
                <a:ext uri="{FF2B5EF4-FFF2-40B4-BE49-F238E27FC236}">
                  <a16:creationId xmlns:a16="http://schemas.microsoft.com/office/drawing/2014/main" id="{C270E730-1D3A-44F1-ACE9-620470C28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8703" y="3974259"/>
              <a:ext cx="242207" cy="217992"/>
            </a:xfrm>
            <a:custGeom>
              <a:avLst/>
              <a:gdLst>
                <a:gd name="T0" fmla="*/ 1357974 w 21600"/>
                <a:gd name="T1" fmla="*/ 1100012 h 21600"/>
                <a:gd name="T2" fmla="*/ 1357974 w 21600"/>
                <a:gd name="T3" fmla="*/ 1100012 h 21600"/>
                <a:gd name="T4" fmla="*/ 1357974 w 21600"/>
                <a:gd name="T5" fmla="*/ 1100012 h 21600"/>
                <a:gd name="T6" fmla="*/ 1357974 w 21600"/>
                <a:gd name="T7" fmla="*/ 1100012 h 21600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600" extrusionOk="0">
                  <a:moveTo>
                    <a:pt x="21383" y="4998"/>
                  </a:moveTo>
                  <a:lnTo>
                    <a:pt x="18817" y="3042"/>
                  </a:lnTo>
                  <a:cubicBezTo>
                    <a:pt x="18673" y="2931"/>
                    <a:pt x="18467" y="2831"/>
                    <a:pt x="18255" y="2758"/>
                  </a:cubicBezTo>
                  <a:cubicBezTo>
                    <a:pt x="18042" y="2685"/>
                    <a:pt x="17821" y="2640"/>
                    <a:pt x="17643" y="2640"/>
                  </a:cubicBezTo>
                  <a:lnTo>
                    <a:pt x="10260" y="2640"/>
                  </a:lnTo>
                  <a:lnTo>
                    <a:pt x="11124" y="8160"/>
                  </a:lnTo>
                  <a:lnTo>
                    <a:pt x="17643" y="8160"/>
                  </a:lnTo>
                  <a:cubicBezTo>
                    <a:pt x="17821" y="8160"/>
                    <a:pt x="18042" y="8115"/>
                    <a:pt x="18255" y="8042"/>
                  </a:cubicBezTo>
                  <a:cubicBezTo>
                    <a:pt x="18467" y="7969"/>
                    <a:pt x="18673" y="7869"/>
                    <a:pt x="18817" y="7758"/>
                  </a:cubicBezTo>
                  <a:lnTo>
                    <a:pt x="21383" y="5802"/>
                  </a:lnTo>
                  <a:cubicBezTo>
                    <a:pt x="21527" y="5691"/>
                    <a:pt x="21600" y="5546"/>
                    <a:pt x="21600" y="5400"/>
                  </a:cubicBezTo>
                  <a:cubicBezTo>
                    <a:pt x="21600" y="5254"/>
                    <a:pt x="21527" y="5109"/>
                    <a:pt x="21383" y="4998"/>
                  </a:cubicBezTo>
                  <a:close/>
                  <a:moveTo>
                    <a:pt x="9179" y="0"/>
                  </a:moveTo>
                  <a:lnTo>
                    <a:pt x="8207" y="0"/>
                  </a:lnTo>
                  <a:cubicBezTo>
                    <a:pt x="7969" y="0"/>
                    <a:pt x="7776" y="216"/>
                    <a:pt x="7776" y="480"/>
                  </a:cubicBezTo>
                  <a:lnTo>
                    <a:pt x="7776" y="5040"/>
                  </a:lnTo>
                  <a:lnTo>
                    <a:pt x="3956" y="5040"/>
                  </a:lnTo>
                  <a:cubicBezTo>
                    <a:pt x="3778" y="5040"/>
                    <a:pt x="3557" y="5085"/>
                    <a:pt x="3345" y="5159"/>
                  </a:cubicBezTo>
                  <a:cubicBezTo>
                    <a:pt x="3132" y="5231"/>
                    <a:pt x="2926" y="5331"/>
                    <a:pt x="2782" y="5442"/>
                  </a:cubicBezTo>
                  <a:lnTo>
                    <a:pt x="217" y="7398"/>
                  </a:lnTo>
                  <a:cubicBezTo>
                    <a:pt x="72" y="7508"/>
                    <a:pt x="0" y="7654"/>
                    <a:pt x="0" y="7800"/>
                  </a:cubicBezTo>
                  <a:cubicBezTo>
                    <a:pt x="0" y="7946"/>
                    <a:pt x="72" y="8091"/>
                    <a:pt x="217" y="8202"/>
                  </a:cubicBezTo>
                  <a:lnTo>
                    <a:pt x="2782" y="10158"/>
                  </a:lnTo>
                  <a:cubicBezTo>
                    <a:pt x="2926" y="10268"/>
                    <a:pt x="3132" y="10369"/>
                    <a:pt x="3345" y="10442"/>
                  </a:cubicBezTo>
                  <a:cubicBezTo>
                    <a:pt x="3557" y="10515"/>
                    <a:pt x="3778" y="10560"/>
                    <a:pt x="3956" y="10560"/>
                  </a:cubicBezTo>
                  <a:lnTo>
                    <a:pt x="7776" y="10560"/>
                  </a:lnTo>
                  <a:lnTo>
                    <a:pt x="7776" y="21120"/>
                  </a:lnTo>
                  <a:cubicBezTo>
                    <a:pt x="7776" y="21384"/>
                    <a:pt x="7969" y="21600"/>
                    <a:pt x="8207" y="21600"/>
                  </a:cubicBezTo>
                  <a:lnTo>
                    <a:pt x="9179" y="21600"/>
                  </a:lnTo>
                  <a:cubicBezTo>
                    <a:pt x="9417" y="21600"/>
                    <a:pt x="9612" y="21384"/>
                    <a:pt x="9612" y="21120"/>
                  </a:cubicBezTo>
                  <a:lnTo>
                    <a:pt x="9612" y="480"/>
                  </a:lnTo>
                  <a:cubicBezTo>
                    <a:pt x="9612" y="216"/>
                    <a:pt x="9417" y="0"/>
                    <a:pt x="917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flat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23038CD-C75C-4871-A08B-C68FD8F5D456}"/>
              </a:ext>
            </a:extLst>
          </p:cNvPr>
          <p:cNvGrpSpPr>
            <a:grpSpLocks/>
          </p:cNvGrpSpPr>
          <p:nvPr/>
        </p:nvGrpSpPr>
        <p:grpSpPr bwMode="auto">
          <a:xfrm>
            <a:off x="5895975" y="3538538"/>
            <a:ext cx="401638" cy="403225"/>
            <a:chOff x="5895330" y="3844095"/>
            <a:chExt cx="401984" cy="401982"/>
          </a:xfrm>
        </p:grpSpPr>
        <p:sp>
          <p:nvSpPr>
            <p:cNvPr id="34" name="Teardrop 33">
              <a:extLst>
                <a:ext uri="{FF2B5EF4-FFF2-40B4-BE49-F238E27FC236}">
                  <a16:creationId xmlns:a16="http://schemas.microsoft.com/office/drawing/2014/main" id="{E1243F27-114E-4407-9CB8-64F43C67967F}"/>
                </a:ext>
              </a:extLst>
            </p:cNvPr>
            <p:cNvSpPr/>
            <p:nvPr/>
          </p:nvSpPr>
          <p:spPr>
            <a:xfrm rot="8100000">
              <a:off x="5895330" y="3844095"/>
              <a:ext cx="401984" cy="401982"/>
            </a:xfrm>
            <a:prstGeom prst="teardrop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092" name="Shape 1687">
              <a:extLst>
                <a:ext uri="{FF2B5EF4-FFF2-40B4-BE49-F238E27FC236}">
                  <a16:creationId xmlns:a16="http://schemas.microsoft.com/office/drawing/2014/main" id="{57933665-7533-494B-84AC-4759BFDA68F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9221" y="3909913"/>
              <a:ext cx="258873" cy="258893"/>
            </a:xfrm>
            <a:custGeom>
              <a:avLst/>
              <a:gdLst>
                <a:gd name="T0" fmla="*/ 1551284 w 21600"/>
                <a:gd name="T1" fmla="*/ 1551524 h 21600"/>
                <a:gd name="T2" fmla="*/ 1551284 w 21600"/>
                <a:gd name="T3" fmla="*/ 1551524 h 21600"/>
                <a:gd name="T4" fmla="*/ 1551284 w 21600"/>
                <a:gd name="T5" fmla="*/ 1551524 h 21600"/>
                <a:gd name="T6" fmla="*/ 1551284 w 21600"/>
                <a:gd name="T7" fmla="*/ 1551524 h 21600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600" extrusionOk="0">
                  <a:moveTo>
                    <a:pt x="11679" y="19547"/>
                  </a:moveTo>
                  <a:lnTo>
                    <a:pt x="11679" y="14693"/>
                  </a:lnTo>
                  <a:lnTo>
                    <a:pt x="9921" y="14693"/>
                  </a:lnTo>
                  <a:lnTo>
                    <a:pt x="9921" y="19547"/>
                  </a:lnTo>
                  <a:cubicBezTo>
                    <a:pt x="5768" y="19134"/>
                    <a:pt x="2465" y="15832"/>
                    <a:pt x="2052" y="11679"/>
                  </a:cubicBezTo>
                  <a:lnTo>
                    <a:pt x="6907" y="11679"/>
                  </a:lnTo>
                  <a:lnTo>
                    <a:pt x="6907" y="9921"/>
                  </a:lnTo>
                  <a:lnTo>
                    <a:pt x="2052" y="9921"/>
                  </a:lnTo>
                  <a:cubicBezTo>
                    <a:pt x="2465" y="5768"/>
                    <a:pt x="5768" y="2466"/>
                    <a:pt x="9921" y="2054"/>
                  </a:cubicBezTo>
                  <a:lnTo>
                    <a:pt x="9921" y="6907"/>
                  </a:lnTo>
                  <a:lnTo>
                    <a:pt x="11679" y="6907"/>
                  </a:lnTo>
                  <a:lnTo>
                    <a:pt x="11679" y="2054"/>
                  </a:lnTo>
                  <a:cubicBezTo>
                    <a:pt x="15832" y="2466"/>
                    <a:pt x="19135" y="5768"/>
                    <a:pt x="19548" y="9921"/>
                  </a:cubicBezTo>
                  <a:lnTo>
                    <a:pt x="14693" y="9921"/>
                  </a:lnTo>
                  <a:lnTo>
                    <a:pt x="14693" y="11679"/>
                  </a:lnTo>
                  <a:lnTo>
                    <a:pt x="19548" y="11679"/>
                  </a:lnTo>
                  <a:cubicBezTo>
                    <a:pt x="19135" y="15832"/>
                    <a:pt x="15832" y="19134"/>
                    <a:pt x="11679" y="19547"/>
                  </a:cubicBezTo>
                  <a:close/>
                  <a:moveTo>
                    <a:pt x="10799" y="0"/>
                  </a:moveTo>
                  <a:cubicBezTo>
                    <a:pt x="4835" y="0"/>
                    <a:pt x="0" y="4836"/>
                    <a:pt x="0" y="10800"/>
                  </a:cubicBezTo>
                  <a:cubicBezTo>
                    <a:pt x="0" y="16765"/>
                    <a:pt x="4835" y="21600"/>
                    <a:pt x="10799" y="21600"/>
                  </a:cubicBezTo>
                  <a:cubicBezTo>
                    <a:pt x="16765" y="21600"/>
                    <a:pt x="21600" y="16765"/>
                    <a:pt x="21600" y="10800"/>
                  </a:cubicBezTo>
                  <a:cubicBezTo>
                    <a:pt x="21600" y="4836"/>
                    <a:pt x="16765" y="0"/>
                    <a:pt x="107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flat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E72DEB1-45EF-44A8-B9E8-E2CD9DB2E8C9}"/>
              </a:ext>
            </a:extLst>
          </p:cNvPr>
          <p:cNvGrpSpPr>
            <a:grpSpLocks/>
          </p:cNvGrpSpPr>
          <p:nvPr/>
        </p:nvGrpSpPr>
        <p:grpSpPr bwMode="auto">
          <a:xfrm>
            <a:off x="7545388" y="3538538"/>
            <a:ext cx="401637" cy="403225"/>
            <a:chOff x="7545118" y="3844098"/>
            <a:chExt cx="401983" cy="401983"/>
          </a:xfrm>
        </p:grpSpPr>
        <p:sp>
          <p:nvSpPr>
            <p:cNvPr id="37" name="Teardrop 36">
              <a:extLst>
                <a:ext uri="{FF2B5EF4-FFF2-40B4-BE49-F238E27FC236}">
                  <a16:creationId xmlns:a16="http://schemas.microsoft.com/office/drawing/2014/main" id="{0EB4EBD5-17BD-4280-8AF2-2D7B4A3EBB17}"/>
                </a:ext>
              </a:extLst>
            </p:cNvPr>
            <p:cNvSpPr/>
            <p:nvPr/>
          </p:nvSpPr>
          <p:spPr>
            <a:xfrm rot="8100000">
              <a:off x="7545118" y="3844098"/>
              <a:ext cx="401983" cy="401983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090" name="Freeform 39">
              <a:extLst>
                <a:ext uri="{FF2B5EF4-FFF2-40B4-BE49-F238E27FC236}">
                  <a16:creationId xmlns:a16="http://schemas.microsoft.com/office/drawing/2014/main" id="{9233CBF5-13E5-4C09-9DE9-1196B2213A25}"/>
                </a:ext>
              </a:extLst>
            </p:cNvPr>
            <p:cNvSpPr>
              <a:spLocks noChangeAspect="1" noEditPoints="1"/>
            </p:cNvSpPr>
            <p:nvPr/>
          </p:nvSpPr>
          <p:spPr bwMode="auto">
            <a:xfrm>
              <a:off x="7677150" y="3951101"/>
              <a:ext cx="192465" cy="253849"/>
            </a:xfrm>
            <a:custGeom>
              <a:avLst/>
              <a:gdLst>
                <a:gd name="T0" fmla="*/ 144698345 w 256"/>
                <a:gd name="T1" fmla="*/ 27397560 h 336"/>
                <a:gd name="T2" fmla="*/ 117567546 w 256"/>
                <a:gd name="T3" fmla="*/ 0 h 336"/>
                <a:gd name="T4" fmla="*/ 90436747 w 256"/>
                <a:gd name="T5" fmla="*/ 27397560 h 336"/>
                <a:gd name="T6" fmla="*/ 106262483 w 256"/>
                <a:gd name="T7" fmla="*/ 52511990 h 336"/>
                <a:gd name="T8" fmla="*/ 68958104 w 256"/>
                <a:gd name="T9" fmla="*/ 85617375 h 336"/>
                <a:gd name="T10" fmla="*/ 37870496 w 256"/>
                <a:gd name="T11" fmla="*/ 99316910 h 336"/>
                <a:gd name="T12" fmla="*/ 37870496 w 256"/>
                <a:gd name="T13" fmla="*/ 52511990 h 336"/>
                <a:gd name="T14" fmla="*/ 54261597 w 256"/>
                <a:gd name="T15" fmla="*/ 27397560 h 336"/>
                <a:gd name="T16" fmla="*/ 27130799 w 256"/>
                <a:gd name="T17" fmla="*/ 0 h 336"/>
                <a:gd name="T18" fmla="*/ 0 w 256"/>
                <a:gd name="T19" fmla="*/ 27397560 h 336"/>
                <a:gd name="T20" fmla="*/ 16391853 w 256"/>
                <a:gd name="T21" fmla="*/ 52511990 h 336"/>
                <a:gd name="T22" fmla="*/ 16391853 w 256"/>
                <a:gd name="T23" fmla="*/ 139271685 h 336"/>
                <a:gd name="T24" fmla="*/ 0 w 256"/>
                <a:gd name="T25" fmla="*/ 164386115 h 336"/>
                <a:gd name="T26" fmla="*/ 27130799 w 256"/>
                <a:gd name="T27" fmla="*/ 191783675 h 336"/>
                <a:gd name="T28" fmla="*/ 54261597 w 256"/>
                <a:gd name="T29" fmla="*/ 164386115 h 336"/>
                <a:gd name="T30" fmla="*/ 38435862 w 256"/>
                <a:gd name="T31" fmla="*/ 139271685 h 336"/>
                <a:gd name="T32" fmla="*/ 75175626 w 256"/>
                <a:gd name="T33" fmla="*/ 106166300 h 336"/>
                <a:gd name="T34" fmla="*/ 127741877 w 256"/>
                <a:gd name="T35" fmla="*/ 52511990 h 336"/>
                <a:gd name="T36" fmla="*/ 144698345 w 256"/>
                <a:gd name="T37" fmla="*/ 27397560 h 336"/>
                <a:gd name="T38" fmla="*/ 11304311 w 256"/>
                <a:gd name="T39" fmla="*/ 27397560 h 336"/>
                <a:gd name="T40" fmla="*/ 27130799 w 256"/>
                <a:gd name="T41" fmla="*/ 11415650 h 336"/>
                <a:gd name="T42" fmla="*/ 42391920 w 256"/>
                <a:gd name="T43" fmla="*/ 27397560 h 336"/>
                <a:gd name="T44" fmla="*/ 27130799 w 256"/>
                <a:gd name="T45" fmla="*/ 43379470 h 336"/>
                <a:gd name="T46" fmla="*/ 11304311 w 256"/>
                <a:gd name="T47" fmla="*/ 27397560 h 336"/>
                <a:gd name="T48" fmla="*/ 27130799 w 256"/>
                <a:gd name="T49" fmla="*/ 180368025 h 336"/>
                <a:gd name="T50" fmla="*/ 11304311 w 256"/>
                <a:gd name="T51" fmla="*/ 164386115 h 336"/>
                <a:gd name="T52" fmla="*/ 27130799 w 256"/>
                <a:gd name="T53" fmla="*/ 148404205 h 336"/>
                <a:gd name="T54" fmla="*/ 42391920 w 256"/>
                <a:gd name="T55" fmla="*/ 164386115 h 336"/>
                <a:gd name="T56" fmla="*/ 27130799 w 256"/>
                <a:gd name="T57" fmla="*/ 180368025 h 336"/>
                <a:gd name="T58" fmla="*/ 117567546 w 256"/>
                <a:gd name="T59" fmla="*/ 43379470 h 336"/>
                <a:gd name="T60" fmla="*/ 101741059 w 256"/>
                <a:gd name="T61" fmla="*/ 27397560 h 336"/>
                <a:gd name="T62" fmla="*/ 117567546 w 256"/>
                <a:gd name="T63" fmla="*/ 11415650 h 336"/>
                <a:gd name="T64" fmla="*/ 132828667 w 256"/>
                <a:gd name="T65" fmla="*/ 27397560 h 336"/>
                <a:gd name="T66" fmla="*/ 117567546 w 256"/>
                <a:gd name="T67" fmla="*/ 43379470 h 3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256" h="336">
                  <a:moveTo>
                    <a:pt x="256" y="48"/>
                  </a:moveTo>
                  <a:cubicBezTo>
                    <a:pt x="256" y="21"/>
                    <a:pt x="234" y="0"/>
                    <a:pt x="208" y="0"/>
                  </a:cubicBezTo>
                  <a:cubicBezTo>
                    <a:pt x="181" y="0"/>
                    <a:pt x="160" y="21"/>
                    <a:pt x="160" y="48"/>
                  </a:cubicBezTo>
                  <a:cubicBezTo>
                    <a:pt x="160" y="67"/>
                    <a:pt x="171" y="84"/>
                    <a:pt x="188" y="92"/>
                  </a:cubicBezTo>
                  <a:cubicBezTo>
                    <a:pt x="183" y="131"/>
                    <a:pt x="158" y="138"/>
                    <a:pt x="122" y="150"/>
                  </a:cubicBezTo>
                  <a:cubicBezTo>
                    <a:pt x="105" y="155"/>
                    <a:pt x="84" y="162"/>
                    <a:pt x="67" y="174"/>
                  </a:cubicBezTo>
                  <a:cubicBezTo>
                    <a:pt x="67" y="92"/>
                    <a:pt x="67" y="92"/>
                    <a:pt x="67" y="92"/>
                  </a:cubicBezTo>
                  <a:cubicBezTo>
                    <a:pt x="84" y="85"/>
                    <a:pt x="96" y="68"/>
                    <a:pt x="96" y="48"/>
                  </a:cubicBezTo>
                  <a:cubicBezTo>
                    <a:pt x="96" y="21"/>
                    <a:pt x="74" y="0"/>
                    <a:pt x="48" y="0"/>
                  </a:cubicBezTo>
                  <a:cubicBezTo>
                    <a:pt x="21" y="0"/>
                    <a:pt x="0" y="21"/>
                    <a:pt x="0" y="48"/>
                  </a:cubicBezTo>
                  <a:cubicBezTo>
                    <a:pt x="0" y="68"/>
                    <a:pt x="12" y="85"/>
                    <a:pt x="29" y="92"/>
                  </a:cubicBezTo>
                  <a:cubicBezTo>
                    <a:pt x="29" y="244"/>
                    <a:pt x="29" y="244"/>
                    <a:pt x="29" y="244"/>
                  </a:cubicBezTo>
                  <a:cubicBezTo>
                    <a:pt x="12" y="251"/>
                    <a:pt x="0" y="268"/>
                    <a:pt x="0" y="288"/>
                  </a:cubicBezTo>
                  <a:cubicBezTo>
                    <a:pt x="0" y="314"/>
                    <a:pt x="21" y="336"/>
                    <a:pt x="48" y="336"/>
                  </a:cubicBezTo>
                  <a:cubicBezTo>
                    <a:pt x="74" y="336"/>
                    <a:pt x="96" y="314"/>
                    <a:pt x="96" y="288"/>
                  </a:cubicBezTo>
                  <a:cubicBezTo>
                    <a:pt x="96" y="268"/>
                    <a:pt x="84" y="252"/>
                    <a:pt x="68" y="244"/>
                  </a:cubicBezTo>
                  <a:cubicBezTo>
                    <a:pt x="72" y="205"/>
                    <a:pt x="97" y="197"/>
                    <a:pt x="133" y="186"/>
                  </a:cubicBezTo>
                  <a:cubicBezTo>
                    <a:pt x="170" y="175"/>
                    <a:pt x="220" y="159"/>
                    <a:pt x="226" y="92"/>
                  </a:cubicBezTo>
                  <a:cubicBezTo>
                    <a:pt x="244" y="85"/>
                    <a:pt x="256" y="68"/>
                    <a:pt x="256" y="48"/>
                  </a:cubicBezTo>
                  <a:close/>
                  <a:moveTo>
                    <a:pt x="20" y="48"/>
                  </a:moveTo>
                  <a:cubicBezTo>
                    <a:pt x="20" y="33"/>
                    <a:pt x="32" y="20"/>
                    <a:pt x="48" y="20"/>
                  </a:cubicBezTo>
                  <a:cubicBezTo>
                    <a:pt x="63" y="20"/>
                    <a:pt x="75" y="33"/>
                    <a:pt x="75" y="48"/>
                  </a:cubicBezTo>
                  <a:cubicBezTo>
                    <a:pt x="75" y="63"/>
                    <a:pt x="63" y="76"/>
                    <a:pt x="48" y="76"/>
                  </a:cubicBezTo>
                  <a:cubicBezTo>
                    <a:pt x="32" y="76"/>
                    <a:pt x="20" y="63"/>
                    <a:pt x="20" y="48"/>
                  </a:cubicBezTo>
                  <a:close/>
                  <a:moveTo>
                    <a:pt x="48" y="316"/>
                  </a:moveTo>
                  <a:cubicBezTo>
                    <a:pt x="32" y="316"/>
                    <a:pt x="20" y="303"/>
                    <a:pt x="20" y="288"/>
                  </a:cubicBezTo>
                  <a:cubicBezTo>
                    <a:pt x="20" y="273"/>
                    <a:pt x="32" y="260"/>
                    <a:pt x="48" y="260"/>
                  </a:cubicBezTo>
                  <a:cubicBezTo>
                    <a:pt x="63" y="260"/>
                    <a:pt x="75" y="273"/>
                    <a:pt x="75" y="288"/>
                  </a:cubicBezTo>
                  <a:cubicBezTo>
                    <a:pt x="75" y="303"/>
                    <a:pt x="63" y="316"/>
                    <a:pt x="48" y="316"/>
                  </a:cubicBezTo>
                  <a:close/>
                  <a:moveTo>
                    <a:pt x="208" y="76"/>
                  </a:moveTo>
                  <a:cubicBezTo>
                    <a:pt x="192" y="76"/>
                    <a:pt x="180" y="63"/>
                    <a:pt x="180" y="48"/>
                  </a:cubicBezTo>
                  <a:cubicBezTo>
                    <a:pt x="180" y="33"/>
                    <a:pt x="192" y="20"/>
                    <a:pt x="208" y="20"/>
                  </a:cubicBezTo>
                  <a:cubicBezTo>
                    <a:pt x="223" y="20"/>
                    <a:pt x="235" y="33"/>
                    <a:pt x="235" y="48"/>
                  </a:cubicBezTo>
                  <a:cubicBezTo>
                    <a:pt x="235" y="63"/>
                    <a:pt x="223" y="76"/>
                    <a:pt x="208" y="7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9FE0A7A-8A69-4A23-A94B-A2480B188B6A}"/>
              </a:ext>
            </a:extLst>
          </p:cNvPr>
          <p:cNvGrpSpPr>
            <a:grpSpLocks/>
          </p:cNvGrpSpPr>
          <p:nvPr/>
        </p:nvGrpSpPr>
        <p:grpSpPr bwMode="auto">
          <a:xfrm>
            <a:off x="9239250" y="3538538"/>
            <a:ext cx="401638" cy="403225"/>
            <a:chOff x="9239123" y="3844098"/>
            <a:chExt cx="401983" cy="401983"/>
          </a:xfrm>
        </p:grpSpPr>
        <p:sp>
          <p:nvSpPr>
            <p:cNvPr id="40" name="Teardrop 39">
              <a:extLst>
                <a:ext uri="{FF2B5EF4-FFF2-40B4-BE49-F238E27FC236}">
                  <a16:creationId xmlns:a16="http://schemas.microsoft.com/office/drawing/2014/main" id="{F24F3F85-798E-40A8-AD6F-DC5EB66984B8}"/>
                </a:ext>
              </a:extLst>
            </p:cNvPr>
            <p:cNvSpPr/>
            <p:nvPr/>
          </p:nvSpPr>
          <p:spPr>
            <a:xfrm rot="8100000">
              <a:off x="9239123" y="3844098"/>
              <a:ext cx="401983" cy="401983"/>
            </a:xfrm>
            <a:prstGeom prst="teardrop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088" name="Shape 1804">
              <a:extLst>
                <a:ext uri="{FF2B5EF4-FFF2-40B4-BE49-F238E27FC236}">
                  <a16:creationId xmlns:a16="http://schemas.microsoft.com/office/drawing/2014/main" id="{84930369-BB44-41FD-B70C-16E8270C6A46}"/>
                </a:ext>
              </a:extLst>
            </p:cNvPr>
            <p:cNvSpPr>
              <a:spLocks/>
            </p:cNvSpPr>
            <p:nvPr/>
          </p:nvSpPr>
          <p:spPr bwMode="auto">
            <a:xfrm>
              <a:off x="9348773" y="3950920"/>
              <a:ext cx="213768" cy="213782"/>
            </a:xfrm>
            <a:custGeom>
              <a:avLst/>
              <a:gdLst>
                <a:gd name="T0" fmla="*/ 1071788 w 21318"/>
                <a:gd name="T1" fmla="*/ 1071828 h 21320"/>
                <a:gd name="T2" fmla="*/ 1071788 w 21318"/>
                <a:gd name="T3" fmla="*/ 1071828 h 21320"/>
                <a:gd name="T4" fmla="*/ 1071788 w 21318"/>
                <a:gd name="T5" fmla="*/ 1071828 h 21320"/>
                <a:gd name="T6" fmla="*/ 1071788 w 21318"/>
                <a:gd name="T7" fmla="*/ 1071828 h 21320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318" h="21320" extrusionOk="0">
                  <a:moveTo>
                    <a:pt x="6122" y="19157"/>
                  </a:moveTo>
                  <a:lnTo>
                    <a:pt x="3902" y="19634"/>
                  </a:lnTo>
                  <a:cubicBezTo>
                    <a:pt x="3688" y="19233"/>
                    <a:pt x="3431" y="18833"/>
                    <a:pt x="2957" y="18361"/>
                  </a:cubicBezTo>
                  <a:cubicBezTo>
                    <a:pt x="2486" y="17889"/>
                    <a:pt x="2085" y="17631"/>
                    <a:pt x="1685" y="17417"/>
                  </a:cubicBezTo>
                  <a:lnTo>
                    <a:pt x="2162" y="15198"/>
                  </a:lnTo>
                  <a:lnTo>
                    <a:pt x="2804" y="14556"/>
                  </a:lnTo>
                  <a:cubicBezTo>
                    <a:pt x="2804" y="14556"/>
                    <a:pt x="4012" y="14580"/>
                    <a:pt x="5374" y="15944"/>
                  </a:cubicBezTo>
                  <a:cubicBezTo>
                    <a:pt x="6737" y="17307"/>
                    <a:pt x="6762" y="18516"/>
                    <a:pt x="6762" y="18516"/>
                  </a:cubicBezTo>
                  <a:cubicBezTo>
                    <a:pt x="6762" y="18516"/>
                    <a:pt x="6122" y="19157"/>
                    <a:pt x="6122" y="19157"/>
                  </a:cubicBezTo>
                  <a:close/>
                  <a:moveTo>
                    <a:pt x="19625" y="1692"/>
                  </a:moveTo>
                  <a:cubicBezTo>
                    <a:pt x="17654" y="-280"/>
                    <a:pt x="16174" y="15"/>
                    <a:pt x="16174" y="15"/>
                  </a:cubicBezTo>
                  <a:lnTo>
                    <a:pt x="9270" y="6920"/>
                  </a:lnTo>
                  <a:lnTo>
                    <a:pt x="1379" y="14810"/>
                  </a:lnTo>
                  <a:lnTo>
                    <a:pt x="0" y="21320"/>
                  </a:lnTo>
                  <a:lnTo>
                    <a:pt x="6508" y="19939"/>
                  </a:lnTo>
                  <a:lnTo>
                    <a:pt x="14399" y="12048"/>
                  </a:lnTo>
                  <a:lnTo>
                    <a:pt x="21302" y="5145"/>
                  </a:lnTo>
                  <a:cubicBezTo>
                    <a:pt x="21302" y="5145"/>
                    <a:pt x="21600" y="3665"/>
                    <a:pt x="19625" y="169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flat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42" name="Title 1">
            <a:extLst>
              <a:ext uri="{FF2B5EF4-FFF2-40B4-BE49-F238E27FC236}">
                <a16:creationId xmlns:a16="http://schemas.microsoft.com/office/drawing/2014/main" id="{204FB5EC-092B-49A9-976E-DD6B9D57932C}"/>
              </a:ext>
            </a:extLst>
          </p:cNvPr>
          <p:cNvSpPr txBox="1">
            <a:spLocks/>
          </p:cNvSpPr>
          <p:nvPr/>
        </p:nvSpPr>
        <p:spPr>
          <a:xfrm>
            <a:off x="1519238" y="425450"/>
            <a:ext cx="9144000" cy="6302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Fira Sans Heavy Italic" panose="00000A00000000000000" pitchFamily="50" charset="0"/>
                <a:cs typeface="Times New Roman" panose="02020603050405020304" pitchFamily="18" charset="0"/>
              </a:rPr>
              <a:t>Types of Leadership styles </a:t>
            </a:r>
          </a:p>
        </p:txBody>
      </p:sp>
      <p:sp>
        <p:nvSpPr>
          <p:cNvPr id="43" name="Subtitle 2">
            <a:extLst>
              <a:ext uri="{FF2B5EF4-FFF2-40B4-BE49-F238E27FC236}">
                <a16:creationId xmlns:a16="http://schemas.microsoft.com/office/drawing/2014/main" id="{69875679-57BA-4B50-B622-5FF0429DD8C3}"/>
              </a:ext>
            </a:extLst>
          </p:cNvPr>
          <p:cNvSpPr txBox="1">
            <a:spLocks/>
          </p:cNvSpPr>
          <p:nvPr/>
        </p:nvSpPr>
        <p:spPr>
          <a:xfrm>
            <a:off x="2253541" y="1138819"/>
            <a:ext cx="7308850" cy="369888"/>
          </a:xfrm>
          <a:prstGeom prst="rect">
            <a:avLst/>
          </a:prstGeom>
        </p:spPr>
        <p:txBody>
          <a:bodyPr lIns="121920" tIns="60960" rIns="121920" bIns="60960">
            <a:spAutoFit/>
          </a:bodyPr>
          <a:lstStyle/>
          <a:p>
            <a:pPr marL="0" marR="0" lvl="0" indent="0" algn="ctr" defTabSz="12190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Lato Light" panose="020F0302020204030203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There are various leadership styles which are: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Lato Light" panose="020F0302020204030203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</p:cSld>
  <p:clrMapOvr>
    <a:masterClrMapping/>
  </p:clrMapOvr>
  <p:transition spd="slow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B5CD0A-AEAC-4F53-9EED-1A9059AC812B}"/>
              </a:ext>
            </a:extLst>
          </p:cNvPr>
          <p:cNvSpPr txBox="1"/>
          <p:nvPr/>
        </p:nvSpPr>
        <p:spPr>
          <a:xfrm>
            <a:off x="931178" y="243281"/>
            <a:ext cx="93788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4000" b="1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leadership style suits me and why </a:t>
            </a:r>
          </a:p>
          <a:p>
            <a:pPr lvl="0" algn="ctr"/>
            <a:endParaRPr lang="en-GB" sz="4000" b="1">
              <a:solidFill>
                <a:prstClr val="black">
                  <a:lumMod val="75000"/>
                  <a:lumOff val="25000"/>
                </a:prstClr>
              </a:solidFill>
              <a:latin typeface="Broadway" panose="04040905080B02020502" pitchFamily="82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Participative Leadership styles suits me most. 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GB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always prefer to work collaboratively and enjoy participative decision making. My inclination to make decisions based on the opinion of others is the reason I always prefer participative Leadership styles. I have also take part in leadership program in a group, where I always make decisions by hearing the opinion and expectations of others. I respect others because I believe if I respect others, they will also respect me. This is the main motto of participative Leadership and that’s why I prefer this leadership most. </a:t>
            </a:r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724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CB199-CC36-ACE8-86B2-7B4DA6DA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781919" cy="807979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/>
                <a:cs typeface="Calibri Light"/>
              </a:rPr>
              <a:t>There is no 'I' in team..</a:t>
            </a:r>
            <a:endParaRPr lang="en-GB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A84F7-CD6D-C521-482E-98AF79030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>
                <a:cs typeface="Calibri"/>
              </a:rPr>
              <a:t>Autocratic Leader</a:t>
            </a:r>
            <a:endParaRPr lang="en-US" sz="2400"/>
          </a:p>
          <a:p>
            <a:pPr marL="0" indent="0">
              <a:buNone/>
            </a:pPr>
            <a:r>
              <a:rPr lang="en-GB" sz="2400">
                <a:cs typeface="Calibri"/>
              </a:rPr>
              <a:t>- </a:t>
            </a:r>
            <a:r>
              <a:rPr lang="en-GB" sz="2400">
                <a:latin typeface="Times New Roman"/>
                <a:cs typeface="Calibri"/>
              </a:rPr>
              <a:t>Exertion of Control.</a:t>
            </a:r>
          </a:p>
          <a:p>
            <a:pPr marL="0" indent="0">
              <a:buNone/>
            </a:pPr>
            <a:r>
              <a:rPr lang="en-GB" sz="2400">
                <a:latin typeface="Times New Roman"/>
                <a:cs typeface="Calibri"/>
              </a:rPr>
              <a:t>- No influence from team members.</a:t>
            </a:r>
          </a:p>
          <a:p>
            <a:pPr marL="0" indent="0">
              <a:buNone/>
            </a:pPr>
            <a:r>
              <a:rPr lang="en-GB" sz="2400">
                <a:latin typeface="Times New Roman"/>
                <a:cs typeface="Calibri"/>
              </a:rPr>
              <a:t>- Members influenced by threats and punishments.</a:t>
            </a:r>
          </a:p>
          <a:p>
            <a:pPr marL="0" indent="0">
              <a:buNone/>
            </a:pPr>
            <a:r>
              <a:rPr lang="en-GB" sz="2400">
                <a:latin typeface="Times New Roman"/>
                <a:cs typeface="Calibri"/>
              </a:rPr>
              <a:t>- No listening.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Times New Roman"/>
                <a:ea typeface="+mn-lt"/>
                <a:cs typeface="+mn-lt"/>
              </a:rPr>
              <a:t>'It's the way in which the leader influences the followers,' (Luthans, 2002)</a:t>
            </a:r>
            <a:endParaRPr lang="en-GB" sz="2400">
              <a:latin typeface="Times New Roman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C32C09B-DAE1-C631-3BE8-8F52FC4750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3737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4" name="Picture 4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75426E98-63D1-1710-B6C8-9A67FF0890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333" r="15511" b="-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6680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B5AD553-564E-43B8-AA7A-55740D4DE462}"/>
              </a:ext>
            </a:extLst>
          </p:cNvPr>
          <p:cNvGrpSpPr>
            <a:grpSpLocks/>
          </p:cNvGrpSpPr>
          <p:nvPr/>
        </p:nvGrpSpPr>
        <p:grpSpPr bwMode="auto">
          <a:xfrm>
            <a:off x="2089150" y="2082800"/>
            <a:ext cx="3535363" cy="3536950"/>
            <a:chOff x="2089153" y="2191048"/>
            <a:chExt cx="3535680" cy="3535680"/>
          </a:xfrm>
        </p:grpSpPr>
        <p:sp>
          <p:nvSpPr>
            <p:cNvPr id="3" name="Block Arc 2">
              <a:extLst>
                <a:ext uri="{FF2B5EF4-FFF2-40B4-BE49-F238E27FC236}">
                  <a16:creationId xmlns:a16="http://schemas.microsoft.com/office/drawing/2014/main" id="{4614A2AE-8278-4F58-BEC5-5CB2CDE4419B}"/>
                </a:ext>
              </a:extLst>
            </p:cNvPr>
            <p:cNvSpPr/>
            <p:nvPr/>
          </p:nvSpPr>
          <p:spPr>
            <a:xfrm flipH="1">
              <a:off x="2089153" y="2191048"/>
              <a:ext cx="3535680" cy="3535680"/>
            </a:xfrm>
            <a:prstGeom prst="blockArc">
              <a:avLst>
                <a:gd name="adj1" fmla="val 21059829"/>
                <a:gd name="adj2" fmla="val 16202892"/>
                <a:gd name="adj3" fmla="val 4205"/>
              </a:avLst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Block Arc 3">
              <a:extLst>
                <a:ext uri="{FF2B5EF4-FFF2-40B4-BE49-F238E27FC236}">
                  <a16:creationId xmlns:a16="http://schemas.microsoft.com/office/drawing/2014/main" id="{B6B8F360-0222-4719-A3FB-87F20ECF8204}"/>
                </a:ext>
              </a:extLst>
            </p:cNvPr>
            <p:cNvSpPr/>
            <p:nvPr/>
          </p:nvSpPr>
          <p:spPr>
            <a:xfrm flipH="1">
              <a:off x="2335238" y="2438609"/>
              <a:ext cx="3043510" cy="3040558"/>
            </a:xfrm>
            <a:prstGeom prst="blockArc">
              <a:avLst>
                <a:gd name="adj1" fmla="val 19090874"/>
                <a:gd name="adj2" fmla="val 16202949"/>
                <a:gd name="adj3" fmla="val 5085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Block Arc 4">
              <a:extLst>
                <a:ext uri="{FF2B5EF4-FFF2-40B4-BE49-F238E27FC236}">
                  <a16:creationId xmlns:a16="http://schemas.microsoft.com/office/drawing/2014/main" id="{3FC82CF2-87CD-4A09-A4D3-C1B3F5D61417}"/>
                </a:ext>
              </a:extLst>
            </p:cNvPr>
            <p:cNvSpPr/>
            <p:nvPr/>
          </p:nvSpPr>
          <p:spPr>
            <a:xfrm flipH="1">
              <a:off x="2581322" y="2682996"/>
              <a:ext cx="2551342" cy="2551783"/>
            </a:xfrm>
            <a:prstGeom prst="blockArc">
              <a:avLst>
                <a:gd name="adj1" fmla="val 1896788"/>
                <a:gd name="adj2" fmla="val 16212231"/>
                <a:gd name="adj3" fmla="val 614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F06F5F0C-6450-4565-8213-C8CDD2FC6BED}"/>
                </a:ext>
              </a:extLst>
            </p:cNvPr>
            <p:cNvSpPr/>
            <p:nvPr/>
          </p:nvSpPr>
          <p:spPr>
            <a:xfrm flipH="1">
              <a:off x="2848046" y="2949601"/>
              <a:ext cx="2017894" cy="2018575"/>
            </a:xfrm>
            <a:prstGeom prst="blockArc">
              <a:avLst>
                <a:gd name="adj1" fmla="val 594200"/>
                <a:gd name="adj2" fmla="val 16212547"/>
                <a:gd name="adj3" fmla="val 7246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Block Arc 6">
              <a:extLst>
                <a:ext uri="{FF2B5EF4-FFF2-40B4-BE49-F238E27FC236}">
                  <a16:creationId xmlns:a16="http://schemas.microsoft.com/office/drawing/2014/main" id="{EE10C9D7-9B13-431D-90DB-95E6135233A6}"/>
                </a:ext>
              </a:extLst>
            </p:cNvPr>
            <p:cNvSpPr/>
            <p:nvPr/>
          </p:nvSpPr>
          <p:spPr>
            <a:xfrm flipH="1">
              <a:off x="3095718" y="3197162"/>
              <a:ext cx="1522550" cy="1523453"/>
            </a:xfrm>
            <a:prstGeom prst="blockArc">
              <a:avLst>
                <a:gd name="adj1" fmla="val 4096636"/>
                <a:gd name="adj2" fmla="val 16213195"/>
                <a:gd name="adj3" fmla="val 9346"/>
              </a:avLst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3" name="Elbow Connector 12">
            <a:extLst>
              <a:ext uri="{FF2B5EF4-FFF2-40B4-BE49-F238E27FC236}">
                <a16:creationId xmlns:a16="http://schemas.microsoft.com/office/drawing/2014/main" id="{045B1AEA-8027-414F-BD9D-257F04A26EBA}"/>
              </a:ext>
            </a:extLst>
          </p:cNvPr>
          <p:cNvCxnSpPr/>
          <p:nvPr/>
        </p:nvCxnSpPr>
        <p:spPr>
          <a:xfrm flipV="1">
            <a:off x="5449888" y="2081213"/>
            <a:ext cx="1266825" cy="1244600"/>
          </a:xfrm>
          <a:prstGeom prst="bentConnector3">
            <a:avLst>
              <a:gd name="adj1" fmla="val 39566"/>
            </a:avLst>
          </a:prstGeom>
          <a:ln w="12700">
            <a:solidFill>
              <a:schemeClr val="bg1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Elbow Connector 13">
            <a:extLst>
              <a:ext uri="{FF2B5EF4-FFF2-40B4-BE49-F238E27FC236}">
                <a16:creationId xmlns:a16="http://schemas.microsoft.com/office/drawing/2014/main" id="{A637526A-1E3F-4A0B-A2BB-FC7D8E3DDF1D}"/>
              </a:ext>
            </a:extLst>
          </p:cNvPr>
          <p:cNvCxnSpPr/>
          <p:nvPr/>
        </p:nvCxnSpPr>
        <p:spPr>
          <a:xfrm flipV="1">
            <a:off x="5299075" y="2952750"/>
            <a:ext cx="1425575" cy="671513"/>
          </a:xfrm>
          <a:prstGeom prst="bentConnector3">
            <a:avLst>
              <a:gd name="adj1" fmla="val 60085"/>
            </a:avLst>
          </a:prstGeom>
          <a:ln w="12700">
            <a:solidFill>
              <a:schemeClr val="bg1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>
            <a:extLst>
              <a:ext uri="{FF2B5EF4-FFF2-40B4-BE49-F238E27FC236}">
                <a16:creationId xmlns:a16="http://schemas.microsoft.com/office/drawing/2014/main" id="{22DB3FD0-F8A2-451A-9C7A-C0B1621FD230}"/>
              </a:ext>
            </a:extLst>
          </p:cNvPr>
          <p:cNvCxnSpPr/>
          <p:nvPr/>
        </p:nvCxnSpPr>
        <p:spPr>
          <a:xfrm>
            <a:off x="4759325" y="4114800"/>
            <a:ext cx="1957388" cy="577850"/>
          </a:xfrm>
          <a:prstGeom prst="bentConnector3">
            <a:avLst>
              <a:gd name="adj1" fmla="val 71732"/>
            </a:avLst>
          </a:prstGeom>
          <a:ln w="12700">
            <a:solidFill>
              <a:schemeClr val="bg1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>
            <a:extLst>
              <a:ext uri="{FF2B5EF4-FFF2-40B4-BE49-F238E27FC236}">
                <a16:creationId xmlns:a16="http://schemas.microsoft.com/office/drawing/2014/main" id="{2EF18BE1-F034-4655-9DC2-785CE524AB7E}"/>
              </a:ext>
            </a:extLst>
          </p:cNvPr>
          <p:cNvCxnSpPr/>
          <p:nvPr/>
        </p:nvCxnSpPr>
        <p:spPr>
          <a:xfrm>
            <a:off x="4325938" y="4398963"/>
            <a:ext cx="2419350" cy="1260475"/>
          </a:xfrm>
          <a:prstGeom prst="bentConnector3">
            <a:avLst>
              <a:gd name="adj1" fmla="val 66411"/>
            </a:avLst>
          </a:prstGeom>
          <a:ln w="12700">
            <a:solidFill>
              <a:schemeClr val="bg1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AF24A61-4B07-4669-9164-BACAC450E798}"/>
              </a:ext>
            </a:extLst>
          </p:cNvPr>
          <p:cNvCxnSpPr/>
          <p:nvPr/>
        </p:nvCxnSpPr>
        <p:spPr>
          <a:xfrm>
            <a:off x="5029200" y="3848100"/>
            <a:ext cx="1708150" cy="793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5E4AAE5-B600-4D05-B4AB-E17F742A7D96}"/>
              </a:ext>
            </a:extLst>
          </p:cNvPr>
          <p:cNvSpPr txBox="1"/>
          <p:nvPr/>
        </p:nvSpPr>
        <p:spPr bwMode="auto">
          <a:xfrm>
            <a:off x="7929801" y="1843256"/>
            <a:ext cx="2110899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Effective Problem Solving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015631-53B7-4B77-8635-065FF7E69EC5}"/>
              </a:ext>
            </a:extLst>
          </p:cNvPr>
          <p:cNvSpPr txBox="1"/>
          <p:nvPr/>
        </p:nvSpPr>
        <p:spPr bwMode="auto">
          <a:xfrm>
            <a:off x="7929801" y="2815681"/>
            <a:ext cx="276697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Increase organisation connectivity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04A77F-EBA0-436E-9B44-C1426CD3CB0A}"/>
              </a:ext>
            </a:extLst>
          </p:cNvPr>
          <p:cNvSpPr txBox="1"/>
          <p:nvPr/>
        </p:nvSpPr>
        <p:spPr bwMode="auto">
          <a:xfrm>
            <a:off x="7966517" y="3694211"/>
            <a:ext cx="3540200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Increase trust and respect among each other </a:t>
            </a:r>
            <a:endParaRPr kumimoji="0" lang="en-US" sz="14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lear Sans" panose="020B0503030202020304" pitchFamily="34" charset="0"/>
              <a:ea typeface="+mn-ea"/>
              <a:cs typeface="Clear Sans" panose="020B05030302020203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03661AC-B260-4B9F-B866-FDD2C2A6DB9E}"/>
              </a:ext>
            </a:extLst>
          </p:cNvPr>
          <p:cNvSpPr txBox="1"/>
          <p:nvPr/>
        </p:nvSpPr>
        <p:spPr bwMode="auto">
          <a:xfrm>
            <a:off x="7991374" y="4556968"/>
            <a:ext cx="2265492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Organizational values uplift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6E2952E-1C33-4716-A8CE-4568A16A0326}"/>
              </a:ext>
            </a:extLst>
          </p:cNvPr>
          <p:cNvSpPr txBox="1"/>
          <p:nvPr/>
        </p:nvSpPr>
        <p:spPr bwMode="auto">
          <a:xfrm>
            <a:off x="7934473" y="5499005"/>
            <a:ext cx="2355132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+mn-ea"/>
                <a:cs typeface="Clear Sans" panose="020B0503030202020304" pitchFamily="34" charset="0"/>
              </a:rPr>
              <a:t>Team combination improved </a:t>
            </a:r>
          </a:p>
        </p:txBody>
      </p:sp>
      <p:sp>
        <p:nvSpPr>
          <p:cNvPr id="100" name="Title 1">
            <a:extLst>
              <a:ext uri="{FF2B5EF4-FFF2-40B4-BE49-F238E27FC236}">
                <a16:creationId xmlns:a16="http://schemas.microsoft.com/office/drawing/2014/main" id="{725635D6-925A-417F-89E9-94D5604C2387}"/>
              </a:ext>
            </a:extLst>
          </p:cNvPr>
          <p:cNvSpPr txBox="1">
            <a:spLocks/>
          </p:cNvSpPr>
          <p:nvPr/>
        </p:nvSpPr>
        <p:spPr>
          <a:xfrm>
            <a:off x="1519238" y="425450"/>
            <a:ext cx="9144000" cy="630238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/>
                <a:ea typeface="Fira Sans Heavy Italic" panose="00000A00000000000000" pitchFamily="50" charset="0"/>
                <a:cs typeface="Times New Roman"/>
              </a:rPr>
              <a:t>Advantages </a:t>
            </a:r>
            <a:r>
              <a:rPr lang="en-GB" sz="4000" b="1">
                <a:latin typeface="Times New Roman"/>
                <a:ea typeface="Fira Sans Heavy Italic" panose="00000A00000000000000" pitchFamily="50" charset="0"/>
                <a:cs typeface="Times New Roman"/>
              </a:rPr>
              <a:t>of</a:t>
            </a: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/>
                <a:ea typeface="Fira Sans Heavy Italic" panose="00000A00000000000000" pitchFamily="50" charset="0"/>
                <a:cs typeface="Times New Roman"/>
              </a:rPr>
              <a:t> Participative Leadership Styles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79439823-FF06-466F-AAC7-09C034D3ACDA}"/>
              </a:ext>
            </a:extLst>
          </p:cNvPr>
          <p:cNvGrpSpPr>
            <a:grpSpLocks/>
          </p:cNvGrpSpPr>
          <p:nvPr/>
        </p:nvGrpSpPr>
        <p:grpSpPr bwMode="auto">
          <a:xfrm>
            <a:off x="6942138" y="4398963"/>
            <a:ext cx="585787" cy="585787"/>
            <a:chOff x="6942614" y="4399134"/>
            <a:chExt cx="585787" cy="585787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A65DBB53-CED9-4741-B840-704A922E691A}"/>
                </a:ext>
              </a:extLst>
            </p:cNvPr>
            <p:cNvSpPr/>
            <p:nvPr/>
          </p:nvSpPr>
          <p:spPr>
            <a:xfrm>
              <a:off x="6942614" y="4399134"/>
              <a:ext cx="585787" cy="585787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ontAwesome" pitchFamily="2" charset="0"/>
                <a:ea typeface="+mn-ea"/>
                <a:cs typeface="+mn-cs"/>
              </a:endParaRPr>
            </a:p>
          </p:txBody>
        </p:sp>
        <p:sp>
          <p:nvSpPr>
            <p:cNvPr id="52261" name="Shape 940">
              <a:extLst>
                <a:ext uri="{FF2B5EF4-FFF2-40B4-BE49-F238E27FC236}">
                  <a16:creationId xmlns:a16="http://schemas.microsoft.com/office/drawing/2014/main" id="{89696168-2076-450B-B034-C0AA0A9B69F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6552" y="4557139"/>
              <a:ext cx="366818" cy="244376"/>
            </a:xfrm>
            <a:custGeom>
              <a:avLst/>
              <a:gdLst>
                <a:gd name="T0" fmla="*/ 3122371 w 21547"/>
                <a:gd name="T1" fmla="*/ 1382399 h 21600"/>
                <a:gd name="T2" fmla="*/ 3122371 w 21547"/>
                <a:gd name="T3" fmla="*/ 1382399 h 21600"/>
                <a:gd name="T4" fmla="*/ 3122371 w 21547"/>
                <a:gd name="T5" fmla="*/ 1382399 h 21600"/>
                <a:gd name="T6" fmla="*/ 3122371 w 21547"/>
                <a:gd name="T7" fmla="*/ 1382399 h 21600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7" h="21600" extrusionOk="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flat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3D032FC4-E76A-43CF-80DC-9147663AC1DE}"/>
              </a:ext>
            </a:extLst>
          </p:cNvPr>
          <p:cNvGrpSpPr>
            <a:grpSpLocks/>
          </p:cNvGrpSpPr>
          <p:nvPr/>
        </p:nvGrpSpPr>
        <p:grpSpPr bwMode="auto">
          <a:xfrm>
            <a:off x="6942138" y="2660650"/>
            <a:ext cx="585787" cy="585788"/>
            <a:chOff x="6942614" y="2660119"/>
            <a:chExt cx="585787" cy="585787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57C8F06-E1B5-47B5-8621-EC5BD7100634}"/>
                </a:ext>
              </a:extLst>
            </p:cNvPr>
            <p:cNvSpPr/>
            <p:nvPr/>
          </p:nvSpPr>
          <p:spPr>
            <a:xfrm>
              <a:off x="6942614" y="2660119"/>
              <a:ext cx="585787" cy="585787"/>
            </a:xfrm>
            <a:prstGeom prst="ellipse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259" name="AutoShape 8">
              <a:extLst>
                <a:ext uri="{FF2B5EF4-FFF2-40B4-BE49-F238E27FC236}">
                  <a16:creationId xmlns:a16="http://schemas.microsoft.com/office/drawing/2014/main" id="{58351F50-A25A-48CF-876A-86E7C6E0F4A3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808" y="2793969"/>
              <a:ext cx="222316" cy="304514"/>
            </a:xfrm>
            <a:custGeom>
              <a:avLst/>
              <a:gdLst>
                <a:gd name="T0" fmla="*/ 2288167 w 21600"/>
                <a:gd name="T1" fmla="*/ 362724 h 21600"/>
                <a:gd name="T2" fmla="*/ 1923229 w 21600"/>
                <a:gd name="T3" fmla="*/ 0 h 21600"/>
                <a:gd name="T4" fmla="*/ 364938 w 21600"/>
                <a:gd name="T5" fmla="*/ 0 h 21600"/>
                <a:gd name="T6" fmla="*/ 0 w 21600"/>
                <a:gd name="T7" fmla="*/ 362724 h 21600"/>
                <a:gd name="T8" fmla="*/ 0 w 21600"/>
                <a:gd name="T9" fmla="*/ 3930275 h 21600"/>
                <a:gd name="T10" fmla="*/ 364938 w 21600"/>
                <a:gd name="T11" fmla="*/ 4292999 h 21600"/>
                <a:gd name="T12" fmla="*/ 1923229 w 21600"/>
                <a:gd name="T13" fmla="*/ 4292999 h 21600"/>
                <a:gd name="T14" fmla="*/ 2288167 w 21600"/>
                <a:gd name="T15" fmla="*/ 3930275 h 21600"/>
                <a:gd name="T16" fmla="*/ 2288167 w 21600"/>
                <a:gd name="T17" fmla="*/ 362724 h 21600"/>
                <a:gd name="T18" fmla="*/ 951708 w 21600"/>
                <a:gd name="T19" fmla="*/ 97980 h 21600"/>
                <a:gd name="T20" fmla="*/ 1361037 w 21600"/>
                <a:gd name="T21" fmla="*/ 97980 h 21600"/>
                <a:gd name="T22" fmla="*/ 1390700 w 21600"/>
                <a:gd name="T23" fmla="*/ 127402 h 21600"/>
                <a:gd name="T24" fmla="*/ 1361037 w 21600"/>
                <a:gd name="T25" fmla="*/ 156811 h 21600"/>
                <a:gd name="T26" fmla="*/ 951708 w 21600"/>
                <a:gd name="T27" fmla="*/ 156811 h 21600"/>
                <a:gd name="T28" fmla="*/ 927130 w 21600"/>
                <a:gd name="T29" fmla="*/ 127402 h 21600"/>
                <a:gd name="T30" fmla="*/ 951708 w 21600"/>
                <a:gd name="T31" fmla="*/ 97980 h 21600"/>
                <a:gd name="T32" fmla="*/ 1316646 w 21600"/>
                <a:gd name="T33" fmla="*/ 4155855 h 21600"/>
                <a:gd name="T34" fmla="*/ 991221 w 21600"/>
                <a:gd name="T35" fmla="*/ 4155855 h 21600"/>
                <a:gd name="T36" fmla="*/ 907430 w 21600"/>
                <a:gd name="T37" fmla="*/ 4077358 h 21600"/>
                <a:gd name="T38" fmla="*/ 991221 w 21600"/>
                <a:gd name="T39" fmla="*/ 3999044 h 21600"/>
                <a:gd name="T40" fmla="*/ 1316646 w 21600"/>
                <a:gd name="T41" fmla="*/ 3999044 h 21600"/>
                <a:gd name="T42" fmla="*/ 1405418 w 21600"/>
                <a:gd name="T43" fmla="*/ 4077358 h 21600"/>
                <a:gd name="T44" fmla="*/ 1316646 w 21600"/>
                <a:gd name="T45" fmla="*/ 4155855 h 21600"/>
                <a:gd name="T46" fmla="*/ 2169835 w 21600"/>
                <a:gd name="T47" fmla="*/ 3920547 h 21600"/>
                <a:gd name="T48" fmla="*/ 138031 w 21600"/>
                <a:gd name="T49" fmla="*/ 3920547 h 21600"/>
                <a:gd name="T50" fmla="*/ 138031 w 21600"/>
                <a:gd name="T51" fmla="*/ 372452 h 21600"/>
                <a:gd name="T52" fmla="*/ 2169835 w 21600"/>
                <a:gd name="T53" fmla="*/ 372452 h 21600"/>
                <a:gd name="T54" fmla="*/ 2169835 w 21600"/>
                <a:gd name="T55" fmla="*/ 3920547 h 21600"/>
                <a:gd name="T56" fmla="*/ 2169835 w 21600"/>
                <a:gd name="T57" fmla="*/ 3920547 h 2160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21600" h="21600">
                  <a:moveTo>
                    <a:pt x="21600" y="1825"/>
                  </a:moveTo>
                  <a:cubicBezTo>
                    <a:pt x="21600" y="814"/>
                    <a:pt x="20064" y="0"/>
                    <a:pt x="18155" y="0"/>
                  </a:cubicBezTo>
                  <a:cubicBezTo>
                    <a:pt x="3445" y="0"/>
                    <a:pt x="3445" y="0"/>
                    <a:pt x="3445" y="0"/>
                  </a:cubicBezTo>
                  <a:cubicBezTo>
                    <a:pt x="1536" y="0"/>
                    <a:pt x="0" y="814"/>
                    <a:pt x="0" y="1825"/>
                  </a:cubicBezTo>
                  <a:cubicBezTo>
                    <a:pt x="0" y="19775"/>
                    <a:pt x="0" y="19775"/>
                    <a:pt x="0" y="19775"/>
                  </a:cubicBezTo>
                  <a:cubicBezTo>
                    <a:pt x="0" y="20786"/>
                    <a:pt x="1536" y="21600"/>
                    <a:pt x="3445" y="21600"/>
                  </a:cubicBezTo>
                  <a:cubicBezTo>
                    <a:pt x="18155" y="21600"/>
                    <a:pt x="18155" y="21600"/>
                    <a:pt x="18155" y="21600"/>
                  </a:cubicBezTo>
                  <a:cubicBezTo>
                    <a:pt x="20064" y="21600"/>
                    <a:pt x="21600" y="20786"/>
                    <a:pt x="21600" y="19775"/>
                  </a:cubicBezTo>
                  <a:lnTo>
                    <a:pt x="21600" y="1825"/>
                  </a:lnTo>
                  <a:close/>
                  <a:moveTo>
                    <a:pt x="8984" y="493"/>
                  </a:moveTo>
                  <a:cubicBezTo>
                    <a:pt x="12848" y="493"/>
                    <a:pt x="12848" y="493"/>
                    <a:pt x="12848" y="493"/>
                  </a:cubicBezTo>
                  <a:cubicBezTo>
                    <a:pt x="12988" y="493"/>
                    <a:pt x="13128" y="567"/>
                    <a:pt x="13128" y="641"/>
                  </a:cubicBezTo>
                  <a:cubicBezTo>
                    <a:pt x="13128" y="715"/>
                    <a:pt x="12988" y="789"/>
                    <a:pt x="12848" y="789"/>
                  </a:cubicBezTo>
                  <a:cubicBezTo>
                    <a:pt x="8984" y="789"/>
                    <a:pt x="8984" y="789"/>
                    <a:pt x="8984" y="789"/>
                  </a:cubicBezTo>
                  <a:cubicBezTo>
                    <a:pt x="8845" y="789"/>
                    <a:pt x="8752" y="715"/>
                    <a:pt x="8752" y="641"/>
                  </a:cubicBezTo>
                  <a:cubicBezTo>
                    <a:pt x="8752" y="567"/>
                    <a:pt x="8845" y="493"/>
                    <a:pt x="8984" y="493"/>
                  </a:cubicBezTo>
                  <a:close/>
                  <a:moveTo>
                    <a:pt x="12429" y="20910"/>
                  </a:moveTo>
                  <a:cubicBezTo>
                    <a:pt x="9357" y="20910"/>
                    <a:pt x="9357" y="20910"/>
                    <a:pt x="9357" y="20910"/>
                  </a:cubicBezTo>
                  <a:cubicBezTo>
                    <a:pt x="8891" y="20910"/>
                    <a:pt x="8566" y="20762"/>
                    <a:pt x="8566" y="20515"/>
                  </a:cubicBezTo>
                  <a:cubicBezTo>
                    <a:pt x="8566" y="20269"/>
                    <a:pt x="8891" y="20121"/>
                    <a:pt x="9357" y="20121"/>
                  </a:cubicBezTo>
                  <a:cubicBezTo>
                    <a:pt x="12429" y="20121"/>
                    <a:pt x="12429" y="20121"/>
                    <a:pt x="12429" y="20121"/>
                  </a:cubicBezTo>
                  <a:cubicBezTo>
                    <a:pt x="12895" y="20121"/>
                    <a:pt x="13267" y="20269"/>
                    <a:pt x="13267" y="20515"/>
                  </a:cubicBezTo>
                  <a:cubicBezTo>
                    <a:pt x="13267" y="20762"/>
                    <a:pt x="12895" y="20910"/>
                    <a:pt x="12429" y="20910"/>
                  </a:cubicBezTo>
                  <a:close/>
                  <a:moveTo>
                    <a:pt x="20483" y="19726"/>
                  </a:moveTo>
                  <a:cubicBezTo>
                    <a:pt x="1303" y="19726"/>
                    <a:pt x="1303" y="19726"/>
                    <a:pt x="1303" y="19726"/>
                  </a:cubicBezTo>
                  <a:cubicBezTo>
                    <a:pt x="1303" y="1874"/>
                    <a:pt x="1303" y="1874"/>
                    <a:pt x="1303" y="1874"/>
                  </a:cubicBezTo>
                  <a:cubicBezTo>
                    <a:pt x="20483" y="1874"/>
                    <a:pt x="20483" y="1874"/>
                    <a:pt x="20483" y="1874"/>
                  </a:cubicBezTo>
                  <a:lnTo>
                    <a:pt x="20483" y="19726"/>
                  </a:lnTo>
                  <a:close/>
                  <a:moveTo>
                    <a:pt x="20483" y="19726"/>
                  </a:moveTo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4A88CBA-346B-44C4-BA85-40407D620110}"/>
              </a:ext>
            </a:extLst>
          </p:cNvPr>
          <p:cNvGrpSpPr>
            <a:grpSpLocks/>
          </p:cNvGrpSpPr>
          <p:nvPr/>
        </p:nvGrpSpPr>
        <p:grpSpPr bwMode="auto">
          <a:xfrm>
            <a:off x="6942138" y="3529013"/>
            <a:ext cx="585787" cy="585787"/>
            <a:chOff x="6942614" y="3529627"/>
            <a:chExt cx="585787" cy="585787"/>
          </a:xfrm>
        </p:grpSpPr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03CB6B4B-6A03-4AD0-A194-BBD46780132C}"/>
                </a:ext>
              </a:extLst>
            </p:cNvPr>
            <p:cNvSpPr/>
            <p:nvPr/>
          </p:nvSpPr>
          <p:spPr>
            <a:xfrm>
              <a:off x="6942614" y="3529627"/>
              <a:ext cx="585787" cy="58578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AU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ontAwesome" pitchFamily="2" charset="0"/>
                <a:ea typeface="+mn-ea"/>
                <a:cs typeface="+mn-cs"/>
              </a:endParaRPr>
            </a:p>
          </p:txBody>
        </p:sp>
        <p:sp>
          <p:nvSpPr>
            <p:cNvPr id="52257" name="Freeform 63">
              <a:extLst>
                <a:ext uri="{FF2B5EF4-FFF2-40B4-BE49-F238E27FC236}">
                  <a16:creationId xmlns:a16="http://schemas.microsoft.com/office/drawing/2014/main" id="{A7613068-0543-48B0-913B-E0795D920FBF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8701" y="3746155"/>
              <a:ext cx="408116" cy="129217"/>
            </a:xfrm>
            <a:custGeom>
              <a:avLst/>
              <a:gdLst>
                <a:gd name="T0" fmla="*/ 196915123 w 723"/>
                <a:gd name="T1" fmla="*/ 42771965 h 227"/>
                <a:gd name="T2" fmla="*/ 194684879 w 723"/>
                <a:gd name="T3" fmla="*/ 37263450 h 227"/>
                <a:gd name="T4" fmla="*/ 178434186 w 723"/>
                <a:gd name="T5" fmla="*/ 6804670 h 227"/>
                <a:gd name="T6" fmla="*/ 167600766 w 723"/>
                <a:gd name="T7" fmla="*/ 323896 h 227"/>
                <a:gd name="T8" fmla="*/ 156448982 w 723"/>
                <a:gd name="T9" fmla="*/ 0 h 227"/>
                <a:gd name="T10" fmla="*/ 145296634 w 723"/>
                <a:gd name="T11" fmla="*/ 6804670 h 227"/>
                <a:gd name="T12" fmla="*/ 139879924 w 723"/>
                <a:gd name="T13" fmla="*/ 16849441 h 227"/>
                <a:gd name="T14" fmla="*/ 141791804 w 723"/>
                <a:gd name="T15" fmla="*/ 19766216 h 227"/>
                <a:gd name="T16" fmla="*/ 147845807 w 723"/>
                <a:gd name="T17" fmla="*/ 8100824 h 227"/>
                <a:gd name="T18" fmla="*/ 156448982 w 723"/>
                <a:gd name="T19" fmla="*/ 2592309 h 227"/>
                <a:gd name="T20" fmla="*/ 164733229 w 723"/>
                <a:gd name="T21" fmla="*/ 8100824 h 227"/>
                <a:gd name="T22" fmla="*/ 180983358 w 723"/>
                <a:gd name="T23" fmla="*/ 38235709 h 227"/>
                <a:gd name="T24" fmla="*/ 182257945 w 723"/>
                <a:gd name="T25" fmla="*/ 50548893 h 227"/>
                <a:gd name="T26" fmla="*/ 172699112 w 723"/>
                <a:gd name="T27" fmla="*/ 54761254 h 227"/>
                <a:gd name="T28" fmla="*/ 145614999 w 723"/>
                <a:gd name="T29" fmla="*/ 54761254 h 227"/>
                <a:gd name="T30" fmla="*/ 148801464 w 723"/>
                <a:gd name="T31" fmla="*/ 51521152 h 227"/>
                <a:gd name="T32" fmla="*/ 147845807 w 723"/>
                <a:gd name="T33" fmla="*/ 37263450 h 227"/>
                <a:gd name="T34" fmla="*/ 136375094 w 723"/>
                <a:gd name="T35" fmla="*/ 15553287 h 227"/>
                <a:gd name="T36" fmla="*/ 131595678 w 723"/>
                <a:gd name="T37" fmla="*/ 6804670 h 227"/>
                <a:gd name="T38" fmla="*/ 120761694 w 723"/>
                <a:gd name="T39" fmla="*/ 323896 h 227"/>
                <a:gd name="T40" fmla="*/ 109609910 w 723"/>
                <a:gd name="T41" fmla="*/ 0 h 227"/>
                <a:gd name="T42" fmla="*/ 98775926 w 723"/>
                <a:gd name="T43" fmla="*/ 6804670 h 227"/>
                <a:gd name="T44" fmla="*/ 93359216 w 723"/>
                <a:gd name="T45" fmla="*/ 16525545 h 227"/>
                <a:gd name="T46" fmla="*/ 94952731 w 723"/>
                <a:gd name="T47" fmla="*/ 19766216 h 227"/>
                <a:gd name="T48" fmla="*/ 101325099 w 723"/>
                <a:gd name="T49" fmla="*/ 8100824 h 227"/>
                <a:gd name="T50" fmla="*/ 109609910 w 723"/>
                <a:gd name="T51" fmla="*/ 2592309 h 227"/>
                <a:gd name="T52" fmla="*/ 118213086 w 723"/>
                <a:gd name="T53" fmla="*/ 8100824 h 227"/>
                <a:gd name="T54" fmla="*/ 134463215 w 723"/>
                <a:gd name="T55" fmla="*/ 38235709 h 227"/>
                <a:gd name="T56" fmla="*/ 135418872 w 723"/>
                <a:gd name="T57" fmla="*/ 50548893 h 227"/>
                <a:gd name="T58" fmla="*/ 125860039 w 723"/>
                <a:gd name="T59" fmla="*/ 54761254 h 227"/>
                <a:gd name="T60" fmla="*/ 99094855 w 723"/>
                <a:gd name="T61" fmla="*/ 54761254 h 227"/>
                <a:gd name="T62" fmla="*/ 102281321 w 723"/>
                <a:gd name="T63" fmla="*/ 51521152 h 227"/>
                <a:gd name="T64" fmla="*/ 101006734 w 723"/>
                <a:gd name="T65" fmla="*/ 37263450 h 227"/>
                <a:gd name="T66" fmla="*/ 84756605 w 723"/>
                <a:gd name="T67" fmla="*/ 6804670 h 227"/>
                <a:gd name="T68" fmla="*/ 73922621 w 723"/>
                <a:gd name="T69" fmla="*/ 323896 h 227"/>
                <a:gd name="T70" fmla="*/ 63089202 w 723"/>
                <a:gd name="T71" fmla="*/ 0 h 227"/>
                <a:gd name="T72" fmla="*/ 51937418 w 723"/>
                <a:gd name="T73" fmla="*/ 6804670 h 227"/>
                <a:gd name="T74" fmla="*/ 35686724 w 723"/>
                <a:gd name="T75" fmla="*/ 37263450 h 227"/>
                <a:gd name="T76" fmla="*/ 34412138 w 723"/>
                <a:gd name="T77" fmla="*/ 39531863 h 227"/>
                <a:gd name="T78" fmla="*/ 37917533 w 723"/>
                <a:gd name="T79" fmla="*/ 38884071 h 227"/>
                <a:gd name="T80" fmla="*/ 38235897 w 723"/>
                <a:gd name="T81" fmla="*/ 38235709 h 227"/>
                <a:gd name="T82" fmla="*/ 54486026 w 723"/>
                <a:gd name="T83" fmla="*/ 8100824 h 227"/>
                <a:gd name="T84" fmla="*/ 63089202 w 723"/>
                <a:gd name="T85" fmla="*/ 2592309 h 227"/>
                <a:gd name="T86" fmla="*/ 71374013 w 723"/>
                <a:gd name="T87" fmla="*/ 8100824 h 227"/>
                <a:gd name="T88" fmla="*/ 87624142 w 723"/>
                <a:gd name="T89" fmla="*/ 38235709 h 227"/>
                <a:gd name="T90" fmla="*/ 88898729 w 723"/>
                <a:gd name="T91" fmla="*/ 50548893 h 227"/>
                <a:gd name="T92" fmla="*/ 79339331 w 723"/>
                <a:gd name="T93" fmla="*/ 54761254 h 227"/>
                <a:gd name="T94" fmla="*/ 46839073 w 723"/>
                <a:gd name="T95" fmla="*/ 54761254 h 227"/>
                <a:gd name="T96" fmla="*/ 36961311 w 723"/>
                <a:gd name="T97" fmla="*/ 50548893 h 227"/>
                <a:gd name="T98" fmla="*/ 36642946 w 723"/>
                <a:gd name="T99" fmla="*/ 42124173 h 227"/>
                <a:gd name="T100" fmla="*/ 33456480 w 723"/>
                <a:gd name="T101" fmla="*/ 42771965 h 227"/>
                <a:gd name="T102" fmla="*/ 0 w 723"/>
                <a:gd name="T103" fmla="*/ 57353563 h 227"/>
                <a:gd name="T104" fmla="*/ 75834501 w 723"/>
                <a:gd name="T105" fmla="*/ 73555212 h 227"/>
                <a:gd name="T106" fmla="*/ 154537103 w 723"/>
                <a:gd name="T107" fmla="*/ 73555212 h 227"/>
                <a:gd name="T108" fmla="*/ 230371604 w 723"/>
                <a:gd name="T109" fmla="*/ 57353563 h 227"/>
                <a:gd name="T110" fmla="*/ 196915123 w 723"/>
                <a:gd name="T111" fmla="*/ 42771965 h 227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723" h="227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F602EBD-6BCC-46CB-A1E8-7B60ED136CB6}"/>
              </a:ext>
            </a:extLst>
          </p:cNvPr>
          <p:cNvGrpSpPr>
            <a:grpSpLocks/>
          </p:cNvGrpSpPr>
          <p:nvPr/>
        </p:nvGrpSpPr>
        <p:grpSpPr bwMode="auto">
          <a:xfrm>
            <a:off x="6942138" y="1790700"/>
            <a:ext cx="585787" cy="585788"/>
            <a:chOff x="6942614" y="1790611"/>
            <a:chExt cx="585787" cy="585787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A33E3724-FFB6-4206-A57A-EF0F02CF0E2A}"/>
                </a:ext>
              </a:extLst>
            </p:cNvPr>
            <p:cNvSpPr/>
            <p:nvPr/>
          </p:nvSpPr>
          <p:spPr>
            <a:xfrm>
              <a:off x="6942614" y="1790611"/>
              <a:ext cx="585787" cy="585787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255" name="Shape 731">
              <a:extLst>
                <a:ext uri="{FF2B5EF4-FFF2-40B4-BE49-F238E27FC236}">
                  <a16:creationId xmlns:a16="http://schemas.microsoft.com/office/drawing/2014/main" id="{D1D80D74-8441-4515-ACE1-E9F905702E78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3808" y="1949038"/>
              <a:ext cx="207389" cy="260703"/>
            </a:xfrm>
            <a:custGeom>
              <a:avLst/>
              <a:gdLst>
                <a:gd name="T0" fmla="*/ 995611 w 21600"/>
                <a:gd name="T1" fmla="*/ 1573294 h 21600"/>
                <a:gd name="T2" fmla="*/ 995611 w 21600"/>
                <a:gd name="T3" fmla="*/ 1573294 h 21600"/>
                <a:gd name="T4" fmla="*/ 995611 w 21600"/>
                <a:gd name="T5" fmla="*/ 1573294 h 21600"/>
                <a:gd name="T6" fmla="*/ 995611 w 21600"/>
                <a:gd name="T7" fmla="*/ 1573294 h 21600"/>
                <a:gd name="T8" fmla="*/ 0 60000 65536"/>
                <a:gd name="T9" fmla="*/ 5898240 60000 65536"/>
                <a:gd name="T10" fmla="*/ 11796480 60000 65536"/>
                <a:gd name="T11" fmla="*/ 1769472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600" h="21600" extrusionOk="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flat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5ECD4ED-8D5C-4419-BEBD-F70261FDEE43}"/>
              </a:ext>
            </a:extLst>
          </p:cNvPr>
          <p:cNvGrpSpPr>
            <a:grpSpLocks/>
          </p:cNvGrpSpPr>
          <p:nvPr/>
        </p:nvGrpSpPr>
        <p:grpSpPr bwMode="auto">
          <a:xfrm>
            <a:off x="6942138" y="5268913"/>
            <a:ext cx="585787" cy="585787"/>
            <a:chOff x="6942614" y="5268642"/>
            <a:chExt cx="585787" cy="585787"/>
          </a:xfrm>
        </p:grpSpPr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5DED3EBD-65A9-4C22-9A40-E4AC3631BFB7}"/>
                </a:ext>
              </a:extLst>
            </p:cNvPr>
            <p:cNvSpPr/>
            <p:nvPr/>
          </p:nvSpPr>
          <p:spPr>
            <a:xfrm>
              <a:off x="6942614" y="5268642"/>
              <a:ext cx="585787" cy="585787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ontAwesome" pitchFamily="2" charset="0"/>
                <a:ea typeface="+mn-ea"/>
                <a:cs typeface="+mn-cs"/>
              </a:endParaRPr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9E98DFD7-9479-4666-9DFD-C9C68A276FD0}"/>
                </a:ext>
              </a:extLst>
            </p:cNvPr>
            <p:cNvGrpSpPr/>
            <p:nvPr/>
          </p:nvGrpSpPr>
          <p:grpSpPr>
            <a:xfrm>
              <a:off x="7063400" y="5401889"/>
              <a:ext cx="343132" cy="287339"/>
              <a:chOff x="5099051" y="3930651"/>
              <a:chExt cx="390525" cy="327025"/>
            </a:xfrm>
            <a:solidFill>
              <a:schemeClr val="bg1"/>
            </a:solidFill>
          </p:grpSpPr>
          <p:sp>
            <p:nvSpPr>
              <p:cNvPr id="117" name="Freeform 103">
                <a:extLst>
                  <a:ext uri="{FF2B5EF4-FFF2-40B4-BE49-F238E27FC236}">
                    <a16:creationId xmlns:a16="http://schemas.microsoft.com/office/drawing/2014/main" id="{C1B5AAC2-B39B-494D-9633-CFF1DE516A9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65726" y="4027488"/>
                <a:ext cx="255588" cy="230188"/>
              </a:xfrm>
              <a:custGeom>
                <a:avLst/>
                <a:gdLst>
                  <a:gd name="T0" fmla="*/ 0 w 161"/>
                  <a:gd name="T1" fmla="*/ 62 h 145"/>
                  <a:gd name="T2" fmla="*/ 0 w 161"/>
                  <a:gd name="T3" fmla="*/ 145 h 145"/>
                  <a:gd name="T4" fmla="*/ 31 w 161"/>
                  <a:gd name="T5" fmla="*/ 145 h 145"/>
                  <a:gd name="T6" fmla="*/ 130 w 161"/>
                  <a:gd name="T7" fmla="*/ 145 h 145"/>
                  <a:gd name="T8" fmla="*/ 161 w 161"/>
                  <a:gd name="T9" fmla="*/ 145 h 145"/>
                  <a:gd name="T10" fmla="*/ 161 w 161"/>
                  <a:gd name="T11" fmla="*/ 62 h 145"/>
                  <a:gd name="T12" fmla="*/ 81 w 161"/>
                  <a:gd name="T13" fmla="*/ 0 h 145"/>
                  <a:gd name="T14" fmla="*/ 0 w 161"/>
                  <a:gd name="T15" fmla="*/ 62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1" h="145">
                    <a:moveTo>
                      <a:pt x="0" y="62"/>
                    </a:moveTo>
                    <a:lnTo>
                      <a:pt x="0" y="145"/>
                    </a:lnTo>
                    <a:lnTo>
                      <a:pt x="31" y="145"/>
                    </a:lnTo>
                    <a:lnTo>
                      <a:pt x="130" y="145"/>
                    </a:lnTo>
                    <a:lnTo>
                      <a:pt x="161" y="145"/>
                    </a:lnTo>
                    <a:lnTo>
                      <a:pt x="161" y="62"/>
                    </a:lnTo>
                    <a:lnTo>
                      <a:pt x="81" y="0"/>
                    </a:lnTo>
                    <a:lnTo>
                      <a:pt x="0" y="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8" name="Freeform 104">
                <a:extLst>
                  <a:ext uri="{FF2B5EF4-FFF2-40B4-BE49-F238E27FC236}">
                    <a16:creationId xmlns:a16="http://schemas.microsoft.com/office/drawing/2014/main" id="{072D27ED-A2B4-4ED5-81C1-4B8348A6A0E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99051" y="3930651"/>
                <a:ext cx="390525" cy="195263"/>
              </a:xfrm>
              <a:custGeom>
                <a:avLst/>
                <a:gdLst>
                  <a:gd name="T0" fmla="*/ 225 w 246"/>
                  <a:gd name="T1" fmla="*/ 80 h 123"/>
                  <a:gd name="T2" fmla="*/ 225 w 246"/>
                  <a:gd name="T3" fmla="*/ 21 h 123"/>
                  <a:gd name="T4" fmla="*/ 182 w 246"/>
                  <a:gd name="T5" fmla="*/ 21 h 123"/>
                  <a:gd name="T6" fmla="*/ 182 w 246"/>
                  <a:gd name="T7" fmla="*/ 47 h 123"/>
                  <a:gd name="T8" fmla="*/ 123 w 246"/>
                  <a:gd name="T9" fmla="*/ 0 h 123"/>
                  <a:gd name="T10" fmla="*/ 123 w 246"/>
                  <a:gd name="T11" fmla="*/ 0 h 123"/>
                  <a:gd name="T12" fmla="*/ 123 w 246"/>
                  <a:gd name="T13" fmla="*/ 0 h 123"/>
                  <a:gd name="T14" fmla="*/ 123 w 246"/>
                  <a:gd name="T15" fmla="*/ 0 h 123"/>
                  <a:gd name="T16" fmla="*/ 123 w 246"/>
                  <a:gd name="T17" fmla="*/ 0 h 123"/>
                  <a:gd name="T18" fmla="*/ 0 w 246"/>
                  <a:gd name="T19" fmla="*/ 97 h 123"/>
                  <a:gd name="T20" fmla="*/ 21 w 246"/>
                  <a:gd name="T21" fmla="*/ 123 h 123"/>
                  <a:gd name="T22" fmla="*/ 123 w 246"/>
                  <a:gd name="T23" fmla="*/ 42 h 123"/>
                  <a:gd name="T24" fmla="*/ 225 w 246"/>
                  <a:gd name="T25" fmla="*/ 123 h 123"/>
                  <a:gd name="T26" fmla="*/ 246 w 246"/>
                  <a:gd name="T27" fmla="*/ 97 h 123"/>
                  <a:gd name="T28" fmla="*/ 225 w 246"/>
                  <a:gd name="T29" fmla="*/ 8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46" h="123">
                    <a:moveTo>
                      <a:pt x="225" y="80"/>
                    </a:moveTo>
                    <a:lnTo>
                      <a:pt x="225" y="21"/>
                    </a:lnTo>
                    <a:lnTo>
                      <a:pt x="182" y="21"/>
                    </a:lnTo>
                    <a:lnTo>
                      <a:pt x="182" y="47"/>
                    </a:lnTo>
                    <a:lnTo>
                      <a:pt x="123" y="0"/>
                    </a:lnTo>
                    <a:lnTo>
                      <a:pt x="123" y="0"/>
                    </a:lnTo>
                    <a:lnTo>
                      <a:pt x="123" y="0"/>
                    </a:lnTo>
                    <a:lnTo>
                      <a:pt x="123" y="0"/>
                    </a:lnTo>
                    <a:lnTo>
                      <a:pt x="123" y="0"/>
                    </a:lnTo>
                    <a:lnTo>
                      <a:pt x="0" y="97"/>
                    </a:lnTo>
                    <a:lnTo>
                      <a:pt x="21" y="123"/>
                    </a:lnTo>
                    <a:lnTo>
                      <a:pt x="123" y="42"/>
                    </a:lnTo>
                    <a:lnTo>
                      <a:pt x="225" y="123"/>
                    </a:lnTo>
                    <a:lnTo>
                      <a:pt x="246" y="97"/>
                    </a:lnTo>
                    <a:lnTo>
                      <a:pt x="225" y="8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</p:spTree>
  </p:cSld>
  <p:clrMapOvr>
    <a:masterClrMapping/>
  </p:clrMapOvr>
  <p:transition spd="slow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4341C8E9-1660-4495-A4C8-FE92B289493B}"/>
              </a:ext>
            </a:extLst>
          </p:cNvPr>
          <p:cNvSpPr txBox="1">
            <a:spLocks/>
          </p:cNvSpPr>
          <p:nvPr/>
        </p:nvSpPr>
        <p:spPr>
          <a:xfrm>
            <a:off x="1519238" y="425450"/>
            <a:ext cx="9144000" cy="6302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Fira Sans Heavy Italic" panose="00000A00000000000000" pitchFamily="50" charset="0"/>
                <a:cs typeface="Times New Roman" panose="02020603050405020304" pitchFamily="18" charset="0"/>
              </a:rPr>
              <a:t>Disadvantages Of Participative Leadership Styles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1CBCDB4-7955-4265-BEE0-DE145D7C10EE}"/>
              </a:ext>
            </a:extLst>
          </p:cNvPr>
          <p:cNvSpPr txBox="1"/>
          <p:nvPr/>
        </p:nvSpPr>
        <p:spPr bwMode="auto">
          <a:xfrm>
            <a:off x="1161367" y="2475766"/>
            <a:ext cx="2058173" cy="83099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Fira Sans SemiBold Italic" panose="00000700000000000000" pitchFamily="50" charset="0"/>
                <a:cs typeface="Clear Sans" panose="020B0503030202020304" pitchFamily="34" charset="0"/>
              </a:rPr>
              <a:t>It is inapplicable in high stakes circumstances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68296BD-F204-404B-9B4F-2A9E31B27E14}"/>
              </a:ext>
            </a:extLst>
          </p:cNvPr>
          <p:cNvSpPr txBox="1"/>
          <p:nvPr/>
        </p:nvSpPr>
        <p:spPr bwMode="auto">
          <a:xfrm>
            <a:off x="1246750" y="4438362"/>
            <a:ext cx="1763713" cy="584775"/>
          </a:xfrm>
          <a:prstGeom prst="rect">
            <a:avLst/>
          </a:prstGeom>
          <a:noFill/>
        </p:spPr>
        <p:txBody>
          <a:bodyPr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Fira Sans SemiBold Italic" panose="00000700000000000000" pitchFamily="50" charset="0"/>
                <a:cs typeface="Clear Sans" panose="020B0503030202020304" pitchFamily="34" charset="0"/>
              </a:rPr>
              <a:t>It states lack of accountability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03B002E-AB06-4CFD-A435-4941255DB5D7}"/>
              </a:ext>
            </a:extLst>
          </p:cNvPr>
          <p:cNvSpPr txBox="1"/>
          <p:nvPr/>
        </p:nvSpPr>
        <p:spPr bwMode="auto">
          <a:xfrm>
            <a:off x="9007590" y="2620014"/>
            <a:ext cx="1762125" cy="584775"/>
          </a:xfrm>
          <a:prstGeom prst="rect">
            <a:avLst/>
          </a:prstGeom>
          <a:noFill/>
        </p:spPr>
        <p:txBody>
          <a:bodyPr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Fira Sans SemiBold Italic" panose="00000700000000000000" pitchFamily="50" charset="0"/>
                <a:cs typeface="Clear Sans" panose="020B0503030202020304" pitchFamily="34" charset="0"/>
              </a:rPr>
              <a:t>Decision making gets stalled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FBCC7140-9D2A-401C-AFC6-38EE747137A3}"/>
              </a:ext>
            </a:extLst>
          </p:cNvPr>
          <p:cNvSpPr txBox="1"/>
          <p:nvPr/>
        </p:nvSpPr>
        <p:spPr bwMode="auto">
          <a:xfrm>
            <a:off x="9067800" y="4438362"/>
            <a:ext cx="2005013" cy="584775"/>
          </a:xfrm>
          <a:prstGeom prst="rect">
            <a:avLst/>
          </a:prstGeom>
          <a:noFill/>
        </p:spPr>
        <p:txBody>
          <a:bodyPr anchor="ctr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lear Sans" panose="020B0503030202020304" pitchFamily="34" charset="0"/>
                <a:ea typeface="Fira Sans SemiBold Italic" panose="00000700000000000000" pitchFamily="50" charset="0"/>
                <a:cs typeface="Clear Sans" panose="020B0503030202020304" pitchFamily="34" charset="0"/>
              </a:rPr>
              <a:t>Time cost for making decisions increased.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49658E8-6506-4575-BCA2-47032C3F78F3}"/>
              </a:ext>
            </a:extLst>
          </p:cNvPr>
          <p:cNvGrpSpPr>
            <a:grpSpLocks/>
          </p:cNvGrpSpPr>
          <p:nvPr/>
        </p:nvGrpSpPr>
        <p:grpSpPr bwMode="auto">
          <a:xfrm>
            <a:off x="3324225" y="2586038"/>
            <a:ext cx="720725" cy="720725"/>
            <a:chOff x="3324335" y="2585988"/>
            <a:chExt cx="720966" cy="720966"/>
          </a:xfrm>
        </p:grpSpPr>
        <p:sp>
          <p:nvSpPr>
            <p:cNvPr id="54" name="Rounded Rectangle 53">
              <a:extLst>
                <a:ext uri="{FF2B5EF4-FFF2-40B4-BE49-F238E27FC236}">
                  <a16:creationId xmlns:a16="http://schemas.microsoft.com/office/drawing/2014/main" id="{9665EEEF-EAFF-4687-845D-B9DA54D88587}"/>
                </a:ext>
              </a:extLst>
            </p:cNvPr>
            <p:cNvSpPr/>
            <p:nvPr/>
          </p:nvSpPr>
          <p:spPr>
            <a:xfrm>
              <a:off x="3324335" y="2585988"/>
              <a:ext cx="720966" cy="720966"/>
            </a:xfrm>
            <a:prstGeom prst="roundRect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428" name="AutoShape 125">
              <a:extLst>
                <a:ext uri="{FF2B5EF4-FFF2-40B4-BE49-F238E27FC236}">
                  <a16:creationId xmlns:a16="http://schemas.microsoft.com/office/drawing/2014/main" id="{CF790DBE-E3EA-4AB8-96D1-1C0484B696DD}"/>
                </a:ext>
              </a:extLst>
            </p:cNvPr>
            <p:cNvSpPr>
              <a:spLocks/>
            </p:cNvSpPr>
            <p:nvPr/>
          </p:nvSpPr>
          <p:spPr bwMode="auto">
            <a:xfrm>
              <a:off x="3482683" y="2734261"/>
              <a:ext cx="422477" cy="420787"/>
            </a:xfrm>
            <a:custGeom>
              <a:avLst/>
              <a:gdLst>
                <a:gd name="T0" fmla="*/ 76323622 w 21542"/>
                <a:gd name="T1" fmla="*/ 75006822 h 21600"/>
                <a:gd name="T2" fmla="*/ 76323622 w 21542"/>
                <a:gd name="T3" fmla="*/ 75006822 h 21600"/>
                <a:gd name="T4" fmla="*/ 76323622 w 21542"/>
                <a:gd name="T5" fmla="*/ 75006822 h 21600"/>
                <a:gd name="T6" fmla="*/ 76323622 w 21542"/>
                <a:gd name="T7" fmla="*/ 75006822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42" h="21600">
                  <a:moveTo>
                    <a:pt x="11685" y="1798"/>
                  </a:moveTo>
                  <a:cubicBezTo>
                    <a:pt x="12903" y="1906"/>
                    <a:pt x="14055" y="2202"/>
                    <a:pt x="15143" y="2682"/>
                  </a:cubicBezTo>
                  <a:cubicBezTo>
                    <a:pt x="16233" y="3165"/>
                    <a:pt x="17213" y="3803"/>
                    <a:pt x="18089" y="4596"/>
                  </a:cubicBezTo>
                  <a:cubicBezTo>
                    <a:pt x="18964" y="5390"/>
                    <a:pt x="19696" y="6307"/>
                    <a:pt x="20286" y="7355"/>
                  </a:cubicBezTo>
                  <a:cubicBezTo>
                    <a:pt x="20875" y="8400"/>
                    <a:pt x="21290" y="9537"/>
                    <a:pt x="21528" y="10774"/>
                  </a:cubicBezTo>
                  <a:cubicBezTo>
                    <a:pt x="21573" y="11034"/>
                    <a:pt x="21497" y="11229"/>
                    <a:pt x="21299" y="11356"/>
                  </a:cubicBezTo>
                  <a:cubicBezTo>
                    <a:pt x="21223" y="11407"/>
                    <a:pt x="21151" y="11435"/>
                    <a:pt x="21077" y="11435"/>
                  </a:cubicBezTo>
                  <a:cubicBezTo>
                    <a:pt x="20930" y="11435"/>
                    <a:pt x="20822" y="11381"/>
                    <a:pt x="20760" y="11271"/>
                  </a:cubicBezTo>
                  <a:cubicBezTo>
                    <a:pt x="20016" y="10353"/>
                    <a:pt x="19186" y="9890"/>
                    <a:pt x="18272" y="9879"/>
                  </a:cubicBezTo>
                  <a:cubicBezTo>
                    <a:pt x="17616" y="9879"/>
                    <a:pt x="16994" y="10128"/>
                    <a:pt x="16402" y="10619"/>
                  </a:cubicBezTo>
                  <a:cubicBezTo>
                    <a:pt x="15813" y="11110"/>
                    <a:pt x="15320" y="11796"/>
                    <a:pt x="14912" y="12680"/>
                  </a:cubicBezTo>
                  <a:cubicBezTo>
                    <a:pt x="14840" y="12886"/>
                    <a:pt x="14704" y="12991"/>
                    <a:pt x="14516" y="12991"/>
                  </a:cubicBezTo>
                  <a:cubicBezTo>
                    <a:pt x="14323" y="12991"/>
                    <a:pt x="14191" y="12886"/>
                    <a:pt x="14115" y="12680"/>
                  </a:cubicBezTo>
                  <a:cubicBezTo>
                    <a:pt x="13490" y="11328"/>
                    <a:pt x="12679" y="10452"/>
                    <a:pt x="11682" y="10057"/>
                  </a:cubicBezTo>
                  <a:lnTo>
                    <a:pt x="11682" y="17164"/>
                  </a:lnTo>
                  <a:cubicBezTo>
                    <a:pt x="11682" y="17779"/>
                    <a:pt x="11594" y="18350"/>
                    <a:pt x="11415" y="18883"/>
                  </a:cubicBezTo>
                  <a:cubicBezTo>
                    <a:pt x="11234" y="19414"/>
                    <a:pt x="10993" y="19886"/>
                    <a:pt x="10690" y="20298"/>
                  </a:cubicBezTo>
                  <a:cubicBezTo>
                    <a:pt x="10385" y="20704"/>
                    <a:pt x="10029" y="21026"/>
                    <a:pt x="9621" y="21258"/>
                  </a:cubicBezTo>
                  <a:cubicBezTo>
                    <a:pt x="9214" y="21487"/>
                    <a:pt x="8777" y="21599"/>
                    <a:pt x="8314" y="21599"/>
                  </a:cubicBezTo>
                  <a:cubicBezTo>
                    <a:pt x="7852" y="21599"/>
                    <a:pt x="7410" y="21487"/>
                    <a:pt x="6995" y="21258"/>
                  </a:cubicBezTo>
                  <a:cubicBezTo>
                    <a:pt x="6580" y="21027"/>
                    <a:pt x="6220" y="20705"/>
                    <a:pt x="5915" y="20298"/>
                  </a:cubicBezTo>
                  <a:cubicBezTo>
                    <a:pt x="5612" y="19886"/>
                    <a:pt x="5369" y="19417"/>
                    <a:pt x="5190" y="18883"/>
                  </a:cubicBezTo>
                  <a:cubicBezTo>
                    <a:pt x="5011" y="18350"/>
                    <a:pt x="4923" y="17779"/>
                    <a:pt x="4923" y="17164"/>
                  </a:cubicBezTo>
                  <a:cubicBezTo>
                    <a:pt x="4923" y="16850"/>
                    <a:pt x="5011" y="16591"/>
                    <a:pt x="5190" y="16390"/>
                  </a:cubicBezTo>
                  <a:cubicBezTo>
                    <a:pt x="5369" y="16187"/>
                    <a:pt x="5583" y="16085"/>
                    <a:pt x="5836" y="16085"/>
                  </a:cubicBezTo>
                  <a:cubicBezTo>
                    <a:pt x="6103" y="16085"/>
                    <a:pt x="6320" y="16187"/>
                    <a:pt x="6492" y="16390"/>
                  </a:cubicBezTo>
                  <a:cubicBezTo>
                    <a:pt x="6661" y="16591"/>
                    <a:pt x="6747" y="16851"/>
                    <a:pt x="6747" y="17164"/>
                  </a:cubicBezTo>
                  <a:cubicBezTo>
                    <a:pt x="6747" y="17799"/>
                    <a:pt x="6900" y="18333"/>
                    <a:pt x="7203" y="18776"/>
                  </a:cubicBezTo>
                  <a:cubicBezTo>
                    <a:pt x="7508" y="19216"/>
                    <a:pt x="7878" y="19437"/>
                    <a:pt x="8312" y="19437"/>
                  </a:cubicBezTo>
                  <a:cubicBezTo>
                    <a:pt x="8732" y="19437"/>
                    <a:pt x="9092" y="19216"/>
                    <a:pt x="9397" y="18776"/>
                  </a:cubicBezTo>
                  <a:cubicBezTo>
                    <a:pt x="9700" y="18333"/>
                    <a:pt x="9853" y="17799"/>
                    <a:pt x="9853" y="17164"/>
                  </a:cubicBezTo>
                  <a:lnTo>
                    <a:pt x="9853" y="10057"/>
                  </a:lnTo>
                  <a:cubicBezTo>
                    <a:pt x="8856" y="10461"/>
                    <a:pt x="8042" y="11336"/>
                    <a:pt x="7420" y="12680"/>
                  </a:cubicBezTo>
                  <a:cubicBezTo>
                    <a:pt x="7344" y="12886"/>
                    <a:pt x="7210" y="12991"/>
                    <a:pt x="7019" y="12991"/>
                  </a:cubicBezTo>
                  <a:cubicBezTo>
                    <a:pt x="6828" y="12991"/>
                    <a:pt x="6700" y="12886"/>
                    <a:pt x="6631" y="12680"/>
                  </a:cubicBezTo>
                  <a:cubicBezTo>
                    <a:pt x="6227" y="11796"/>
                    <a:pt x="5734" y="11110"/>
                    <a:pt x="5147" y="10619"/>
                  </a:cubicBezTo>
                  <a:cubicBezTo>
                    <a:pt x="4560" y="10128"/>
                    <a:pt x="3940" y="9879"/>
                    <a:pt x="3284" y="9879"/>
                  </a:cubicBezTo>
                  <a:cubicBezTo>
                    <a:pt x="2363" y="9879"/>
                    <a:pt x="1541" y="10345"/>
                    <a:pt x="808" y="11271"/>
                  </a:cubicBezTo>
                  <a:cubicBezTo>
                    <a:pt x="718" y="11381"/>
                    <a:pt x="596" y="11435"/>
                    <a:pt x="455" y="11435"/>
                  </a:cubicBezTo>
                  <a:cubicBezTo>
                    <a:pt x="381" y="11435"/>
                    <a:pt x="305" y="11407"/>
                    <a:pt x="238" y="11356"/>
                  </a:cubicBezTo>
                  <a:cubicBezTo>
                    <a:pt x="47" y="11229"/>
                    <a:pt x="-26" y="11034"/>
                    <a:pt x="7" y="10774"/>
                  </a:cubicBezTo>
                  <a:cubicBezTo>
                    <a:pt x="245" y="9537"/>
                    <a:pt x="660" y="8400"/>
                    <a:pt x="1259" y="7355"/>
                  </a:cubicBezTo>
                  <a:cubicBezTo>
                    <a:pt x="1855" y="6307"/>
                    <a:pt x="2595" y="5390"/>
                    <a:pt x="3468" y="4596"/>
                  </a:cubicBezTo>
                  <a:cubicBezTo>
                    <a:pt x="4343" y="3803"/>
                    <a:pt x="5321" y="3168"/>
                    <a:pt x="6402" y="2688"/>
                  </a:cubicBezTo>
                  <a:cubicBezTo>
                    <a:pt x="7482" y="2213"/>
                    <a:pt x="8634" y="1917"/>
                    <a:pt x="9850" y="1798"/>
                  </a:cubicBezTo>
                  <a:lnTo>
                    <a:pt x="9850" y="1081"/>
                  </a:lnTo>
                  <a:cubicBezTo>
                    <a:pt x="9850" y="767"/>
                    <a:pt x="9936" y="508"/>
                    <a:pt x="10118" y="304"/>
                  </a:cubicBezTo>
                  <a:cubicBezTo>
                    <a:pt x="10296" y="101"/>
                    <a:pt x="10511" y="0"/>
                    <a:pt x="10764" y="0"/>
                  </a:cubicBezTo>
                  <a:cubicBezTo>
                    <a:pt x="11029" y="0"/>
                    <a:pt x="11248" y="101"/>
                    <a:pt x="11420" y="304"/>
                  </a:cubicBezTo>
                  <a:cubicBezTo>
                    <a:pt x="11589" y="508"/>
                    <a:pt x="11675" y="767"/>
                    <a:pt x="11675" y="1081"/>
                  </a:cubicBezTo>
                  <a:lnTo>
                    <a:pt x="11675" y="1798"/>
                  </a:lnTo>
                  <a:lnTo>
                    <a:pt x="11685" y="179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38100" tIns="38100" rIns="38100" bIns="38100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611FCF7-3078-45CC-9325-99124C0016C4}"/>
              </a:ext>
            </a:extLst>
          </p:cNvPr>
          <p:cNvGrpSpPr>
            <a:grpSpLocks/>
          </p:cNvGrpSpPr>
          <p:nvPr/>
        </p:nvGrpSpPr>
        <p:grpSpPr bwMode="auto">
          <a:xfrm>
            <a:off x="8159750" y="2590800"/>
            <a:ext cx="720725" cy="720725"/>
            <a:chOff x="8159204" y="2590050"/>
            <a:chExt cx="720966" cy="720966"/>
          </a:xfrm>
        </p:grpSpPr>
        <p:sp>
          <p:nvSpPr>
            <p:cNvPr id="66" name="Rounded Rectangle 65">
              <a:extLst>
                <a:ext uri="{FF2B5EF4-FFF2-40B4-BE49-F238E27FC236}">
                  <a16:creationId xmlns:a16="http://schemas.microsoft.com/office/drawing/2014/main" id="{5F739EED-101E-48C6-B77D-E7DAE87953D1}"/>
                </a:ext>
              </a:extLst>
            </p:cNvPr>
            <p:cNvSpPr/>
            <p:nvPr/>
          </p:nvSpPr>
          <p:spPr>
            <a:xfrm>
              <a:off x="8159204" y="2590050"/>
              <a:ext cx="720966" cy="720966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AutoShape 15">
              <a:extLst>
                <a:ext uri="{FF2B5EF4-FFF2-40B4-BE49-F238E27FC236}">
                  <a16:creationId xmlns:a16="http://schemas.microsoft.com/office/drawing/2014/main" id="{69CB7F98-7B62-48BC-95C4-C11AE81D7A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8180" y="2788554"/>
              <a:ext cx="336663" cy="328722"/>
            </a:xfrm>
            <a:custGeom>
              <a:avLst/>
              <a:gdLst>
                <a:gd name="T0" fmla="+- 0 10782 53"/>
                <a:gd name="T1" fmla="*/ T0 w 21459"/>
                <a:gd name="T2" fmla="+- 0 10819 39"/>
                <a:gd name="T3" fmla="*/ 10819 h 21561"/>
                <a:gd name="T4" fmla="+- 0 10782 53"/>
                <a:gd name="T5" fmla="*/ T4 w 21459"/>
                <a:gd name="T6" fmla="+- 0 10819 39"/>
                <a:gd name="T7" fmla="*/ 10819 h 21561"/>
                <a:gd name="T8" fmla="+- 0 10782 53"/>
                <a:gd name="T9" fmla="*/ T8 w 21459"/>
                <a:gd name="T10" fmla="+- 0 10819 39"/>
                <a:gd name="T11" fmla="*/ 10819 h 21561"/>
                <a:gd name="T12" fmla="+- 0 10782 53"/>
                <a:gd name="T13" fmla="*/ T12 w 21459"/>
                <a:gd name="T14" fmla="+- 0 10819 39"/>
                <a:gd name="T15" fmla="*/ 10819 h 21561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1459" h="21561">
                  <a:moveTo>
                    <a:pt x="20359" y="4319"/>
                  </a:moveTo>
                  <a:cubicBezTo>
                    <a:pt x="20703" y="4451"/>
                    <a:pt x="20960" y="4653"/>
                    <a:pt x="21125" y="4923"/>
                  </a:cubicBezTo>
                  <a:cubicBezTo>
                    <a:pt x="21468" y="5418"/>
                    <a:pt x="21546" y="6025"/>
                    <a:pt x="21363" y="6735"/>
                  </a:cubicBezTo>
                  <a:lnTo>
                    <a:pt x="17812" y="19432"/>
                  </a:lnTo>
                  <a:cubicBezTo>
                    <a:pt x="17663" y="20051"/>
                    <a:pt x="17338" y="20561"/>
                    <a:pt x="16840" y="20960"/>
                  </a:cubicBezTo>
                  <a:cubicBezTo>
                    <a:pt x="16342" y="21361"/>
                    <a:pt x="15810" y="21560"/>
                    <a:pt x="15242" y="21560"/>
                  </a:cubicBezTo>
                  <a:lnTo>
                    <a:pt x="3374" y="21560"/>
                  </a:lnTo>
                  <a:cubicBezTo>
                    <a:pt x="3031" y="21560"/>
                    <a:pt x="2698" y="21496"/>
                    <a:pt x="2378" y="21358"/>
                  </a:cubicBezTo>
                  <a:cubicBezTo>
                    <a:pt x="2056" y="21223"/>
                    <a:pt x="1747" y="21042"/>
                    <a:pt x="1456" y="20810"/>
                  </a:cubicBezTo>
                  <a:cubicBezTo>
                    <a:pt x="1162" y="20581"/>
                    <a:pt x="906" y="20312"/>
                    <a:pt x="683" y="19998"/>
                  </a:cubicBezTo>
                  <a:cubicBezTo>
                    <a:pt x="463" y="19685"/>
                    <a:pt x="287" y="19345"/>
                    <a:pt x="161" y="18978"/>
                  </a:cubicBezTo>
                  <a:cubicBezTo>
                    <a:pt x="-46" y="18345"/>
                    <a:pt x="-53" y="17750"/>
                    <a:pt x="138" y="17199"/>
                  </a:cubicBezTo>
                  <a:cubicBezTo>
                    <a:pt x="156" y="17049"/>
                    <a:pt x="172" y="16900"/>
                    <a:pt x="188" y="16759"/>
                  </a:cubicBezTo>
                  <a:cubicBezTo>
                    <a:pt x="206" y="16613"/>
                    <a:pt x="222" y="16449"/>
                    <a:pt x="237" y="16273"/>
                  </a:cubicBezTo>
                  <a:cubicBezTo>
                    <a:pt x="237" y="16179"/>
                    <a:pt x="222" y="16082"/>
                    <a:pt x="188" y="15985"/>
                  </a:cubicBezTo>
                  <a:cubicBezTo>
                    <a:pt x="156" y="15889"/>
                    <a:pt x="146" y="15792"/>
                    <a:pt x="161" y="15695"/>
                  </a:cubicBezTo>
                  <a:cubicBezTo>
                    <a:pt x="180" y="15549"/>
                    <a:pt x="245" y="15402"/>
                    <a:pt x="358" y="15256"/>
                  </a:cubicBezTo>
                  <a:cubicBezTo>
                    <a:pt x="471" y="15109"/>
                    <a:pt x="578" y="14942"/>
                    <a:pt x="678" y="14757"/>
                  </a:cubicBezTo>
                  <a:cubicBezTo>
                    <a:pt x="872" y="14411"/>
                    <a:pt x="1060" y="13986"/>
                    <a:pt x="1249" y="13485"/>
                  </a:cubicBezTo>
                  <a:cubicBezTo>
                    <a:pt x="1438" y="12987"/>
                    <a:pt x="1574" y="12553"/>
                    <a:pt x="1655" y="12190"/>
                  </a:cubicBezTo>
                  <a:cubicBezTo>
                    <a:pt x="1689" y="12040"/>
                    <a:pt x="1686" y="11896"/>
                    <a:pt x="1642" y="11762"/>
                  </a:cubicBezTo>
                  <a:cubicBezTo>
                    <a:pt x="1603" y="11627"/>
                    <a:pt x="1597" y="11504"/>
                    <a:pt x="1631" y="11389"/>
                  </a:cubicBezTo>
                  <a:cubicBezTo>
                    <a:pt x="1665" y="11240"/>
                    <a:pt x="1734" y="11111"/>
                    <a:pt x="1838" y="11005"/>
                  </a:cubicBezTo>
                  <a:cubicBezTo>
                    <a:pt x="1943" y="10897"/>
                    <a:pt x="2027" y="10788"/>
                    <a:pt x="2095" y="10671"/>
                  </a:cubicBezTo>
                  <a:cubicBezTo>
                    <a:pt x="2179" y="10507"/>
                    <a:pt x="2268" y="10308"/>
                    <a:pt x="2365" y="10082"/>
                  </a:cubicBezTo>
                  <a:cubicBezTo>
                    <a:pt x="2459" y="9859"/>
                    <a:pt x="2551" y="9628"/>
                    <a:pt x="2635" y="9390"/>
                  </a:cubicBezTo>
                  <a:cubicBezTo>
                    <a:pt x="2719" y="9150"/>
                    <a:pt x="2784" y="8918"/>
                    <a:pt x="2837" y="8690"/>
                  </a:cubicBezTo>
                  <a:cubicBezTo>
                    <a:pt x="2887" y="8461"/>
                    <a:pt x="2918" y="8271"/>
                    <a:pt x="2936" y="8118"/>
                  </a:cubicBezTo>
                  <a:cubicBezTo>
                    <a:pt x="2952" y="7972"/>
                    <a:pt x="2944" y="7816"/>
                    <a:pt x="2910" y="7655"/>
                  </a:cubicBezTo>
                  <a:cubicBezTo>
                    <a:pt x="2876" y="7497"/>
                    <a:pt x="2876" y="7365"/>
                    <a:pt x="2910" y="7248"/>
                  </a:cubicBezTo>
                  <a:cubicBezTo>
                    <a:pt x="2960" y="7101"/>
                    <a:pt x="3046" y="6978"/>
                    <a:pt x="3167" y="6878"/>
                  </a:cubicBezTo>
                  <a:cubicBezTo>
                    <a:pt x="3288" y="6778"/>
                    <a:pt x="3390" y="6664"/>
                    <a:pt x="3476" y="6532"/>
                  </a:cubicBezTo>
                  <a:cubicBezTo>
                    <a:pt x="3557" y="6421"/>
                    <a:pt x="3649" y="6263"/>
                    <a:pt x="3746" y="6049"/>
                  </a:cubicBezTo>
                  <a:cubicBezTo>
                    <a:pt x="3840" y="5841"/>
                    <a:pt x="3937" y="5609"/>
                    <a:pt x="4034" y="5354"/>
                  </a:cubicBezTo>
                  <a:cubicBezTo>
                    <a:pt x="4129" y="5102"/>
                    <a:pt x="4210" y="4856"/>
                    <a:pt x="4278" y="4618"/>
                  </a:cubicBezTo>
                  <a:cubicBezTo>
                    <a:pt x="4344" y="4381"/>
                    <a:pt x="4385" y="4170"/>
                    <a:pt x="4404" y="3979"/>
                  </a:cubicBezTo>
                  <a:cubicBezTo>
                    <a:pt x="4420" y="3868"/>
                    <a:pt x="4404" y="3754"/>
                    <a:pt x="4354" y="3636"/>
                  </a:cubicBezTo>
                  <a:cubicBezTo>
                    <a:pt x="4304" y="3519"/>
                    <a:pt x="4294" y="3390"/>
                    <a:pt x="4328" y="3249"/>
                  </a:cubicBezTo>
                  <a:cubicBezTo>
                    <a:pt x="4362" y="3120"/>
                    <a:pt x="4438" y="2980"/>
                    <a:pt x="4561" y="2836"/>
                  </a:cubicBezTo>
                  <a:cubicBezTo>
                    <a:pt x="4682" y="2692"/>
                    <a:pt x="4792" y="2543"/>
                    <a:pt x="4894" y="2393"/>
                  </a:cubicBezTo>
                  <a:cubicBezTo>
                    <a:pt x="5025" y="2159"/>
                    <a:pt x="5145" y="1886"/>
                    <a:pt x="5250" y="1573"/>
                  </a:cubicBezTo>
                  <a:cubicBezTo>
                    <a:pt x="5355" y="1262"/>
                    <a:pt x="5481" y="975"/>
                    <a:pt x="5625" y="717"/>
                  </a:cubicBezTo>
                  <a:cubicBezTo>
                    <a:pt x="5772" y="462"/>
                    <a:pt x="5966" y="259"/>
                    <a:pt x="6204" y="116"/>
                  </a:cubicBezTo>
                  <a:cubicBezTo>
                    <a:pt x="6440" y="-31"/>
                    <a:pt x="6767" y="-39"/>
                    <a:pt x="7176" y="92"/>
                  </a:cubicBezTo>
                  <a:lnTo>
                    <a:pt x="7150" y="151"/>
                  </a:lnTo>
                  <a:cubicBezTo>
                    <a:pt x="7409" y="54"/>
                    <a:pt x="7635" y="10"/>
                    <a:pt x="7829" y="10"/>
                  </a:cubicBezTo>
                  <a:lnTo>
                    <a:pt x="17613" y="10"/>
                  </a:lnTo>
                  <a:cubicBezTo>
                    <a:pt x="18266" y="10"/>
                    <a:pt x="18764" y="277"/>
                    <a:pt x="19107" y="805"/>
                  </a:cubicBezTo>
                  <a:cubicBezTo>
                    <a:pt x="19448" y="1303"/>
                    <a:pt x="19524" y="1904"/>
                    <a:pt x="19330" y="2616"/>
                  </a:cubicBezTo>
                  <a:lnTo>
                    <a:pt x="15782" y="15329"/>
                  </a:lnTo>
                  <a:cubicBezTo>
                    <a:pt x="15630" y="15918"/>
                    <a:pt x="15307" y="16419"/>
                    <a:pt x="14809" y="16829"/>
                  </a:cubicBezTo>
                  <a:cubicBezTo>
                    <a:pt x="14312" y="17243"/>
                    <a:pt x="13782" y="17448"/>
                    <a:pt x="13221" y="17448"/>
                  </a:cubicBezTo>
                  <a:lnTo>
                    <a:pt x="2019" y="17448"/>
                  </a:lnTo>
                  <a:cubicBezTo>
                    <a:pt x="1935" y="17448"/>
                    <a:pt x="1852" y="17460"/>
                    <a:pt x="1762" y="17477"/>
                  </a:cubicBezTo>
                  <a:cubicBezTo>
                    <a:pt x="1676" y="17495"/>
                    <a:pt x="1597" y="17551"/>
                    <a:pt x="1529" y="17644"/>
                  </a:cubicBezTo>
                  <a:cubicBezTo>
                    <a:pt x="1430" y="17832"/>
                    <a:pt x="1430" y="18096"/>
                    <a:pt x="1529" y="18430"/>
                  </a:cubicBezTo>
                  <a:cubicBezTo>
                    <a:pt x="1665" y="18834"/>
                    <a:pt x="1914" y="19186"/>
                    <a:pt x="2284" y="19488"/>
                  </a:cubicBezTo>
                  <a:cubicBezTo>
                    <a:pt x="2651" y="19796"/>
                    <a:pt x="3015" y="19945"/>
                    <a:pt x="3374" y="19945"/>
                  </a:cubicBezTo>
                  <a:lnTo>
                    <a:pt x="15242" y="19945"/>
                  </a:lnTo>
                  <a:cubicBezTo>
                    <a:pt x="15485" y="19945"/>
                    <a:pt x="15724" y="19846"/>
                    <a:pt x="15962" y="19643"/>
                  </a:cubicBezTo>
                  <a:cubicBezTo>
                    <a:pt x="16201" y="19444"/>
                    <a:pt x="16358" y="19221"/>
                    <a:pt x="16434" y="18975"/>
                  </a:cubicBezTo>
                  <a:lnTo>
                    <a:pt x="20310" y="5128"/>
                  </a:lnTo>
                  <a:cubicBezTo>
                    <a:pt x="20344" y="4979"/>
                    <a:pt x="20365" y="4841"/>
                    <a:pt x="20373" y="4715"/>
                  </a:cubicBezTo>
                  <a:cubicBezTo>
                    <a:pt x="20378" y="4592"/>
                    <a:pt x="20373" y="4460"/>
                    <a:pt x="20359" y="4319"/>
                  </a:cubicBezTo>
                  <a:moveTo>
                    <a:pt x="6285" y="8083"/>
                  </a:moveTo>
                  <a:cubicBezTo>
                    <a:pt x="6201" y="8446"/>
                    <a:pt x="6311" y="8628"/>
                    <a:pt x="6610" y="8628"/>
                  </a:cubicBezTo>
                  <a:lnTo>
                    <a:pt x="14325" y="8628"/>
                  </a:lnTo>
                  <a:cubicBezTo>
                    <a:pt x="14461" y="8628"/>
                    <a:pt x="14587" y="8578"/>
                    <a:pt x="14707" y="8473"/>
                  </a:cubicBezTo>
                  <a:cubicBezTo>
                    <a:pt x="14830" y="8370"/>
                    <a:pt x="14906" y="8238"/>
                    <a:pt x="14940" y="8083"/>
                  </a:cubicBezTo>
                  <a:lnTo>
                    <a:pt x="15242" y="7028"/>
                  </a:lnTo>
                  <a:cubicBezTo>
                    <a:pt x="15276" y="6881"/>
                    <a:pt x="15263" y="6752"/>
                    <a:pt x="15205" y="6641"/>
                  </a:cubicBezTo>
                  <a:cubicBezTo>
                    <a:pt x="15145" y="6535"/>
                    <a:pt x="15051" y="6483"/>
                    <a:pt x="14914" y="6483"/>
                  </a:cubicBezTo>
                  <a:lnTo>
                    <a:pt x="7202" y="6483"/>
                  </a:lnTo>
                  <a:cubicBezTo>
                    <a:pt x="7066" y="6483"/>
                    <a:pt x="6935" y="6532"/>
                    <a:pt x="6807" y="6638"/>
                  </a:cubicBezTo>
                  <a:cubicBezTo>
                    <a:pt x="6676" y="6740"/>
                    <a:pt x="6594" y="6869"/>
                    <a:pt x="6560" y="7028"/>
                  </a:cubicBezTo>
                  <a:lnTo>
                    <a:pt x="6285" y="8083"/>
                  </a:lnTo>
                  <a:close/>
                  <a:moveTo>
                    <a:pt x="7150" y="4867"/>
                  </a:moveTo>
                  <a:cubicBezTo>
                    <a:pt x="7116" y="5017"/>
                    <a:pt x="7132" y="5140"/>
                    <a:pt x="7195" y="5240"/>
                  </a:cubicBezTo>
                  <a:cubicBezTo>
                    <a:pt x="7257" y="5336"/>
                    <a:pt x="7354" y="5386"/>
                    <a:pt x="7488" y="5386"/>
                  </a:cubicBezTo>
                  <a:lnTo>
                    <a:pt x="15192" y="5386"/>
                  </a:lnTo>
                  <a:cubicBezTo>
                    <a:pt x="15326" y="5386"/>
                    <a:pt x="15451" y="5336"/>
                    <a:pt x="15575" y="5240"/>
                  </a:cubicBezTo>
                  <a:cubicBezTo>
                    <a:pt x="15695" y="5140"/>
                    <a:pt x="15784" y="5017"/>
                    <a:pt x="15845" y="4867"/>
                  </a:cubicBezTo>
                  <a:lnTo>
                    <a:pt x="16120" y="3771"/>
                  </a:lnTo>
                  <a:cubicBezTo>
                    <a:pt x="16154" y="3622"/>
                    <a:pt x="16141" y="3493"/>
                    <a:pt x="16083" y="3387"/>
                  </a:cubicBezTo>
                  <a:cubicBezTo>
                    <a:pt x="16023" y="3279"/>
                    <a:pt x="15923" y="3223"/>
                    <a:pt x="15782" y="3223"/>
                  </a:cubicBezTo>
                  <a:lnTo>
                    <a:pt x="8078" y="3223"/>
                  </a:lnTo>
                  <a:cubicBezTo>
                    <a:pt x="7944" y="3223"/>
                    <a:pt x="7818" y="3279"/>
                    <a:pt x="7695" y="3387"/>
                  </a:cubicBezTo>
                  <a:cubicBezTo>
                    <a:pt x="7575" y="3493"/>
                    <a:pt x="7488" y="3622"/>
                    <a:pt x="7438" y="3771"/>
                  </a:cubicBezTo>
                  <a:lnTo>
                    <a:pt x="7150" y="4867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lIns="38100" tIns="38100" rIns="38100" bIns="38100" anchor="ctr"/>
            <a:lstStyle/>
            <a:p>
              <a:pPr marL="0" marR="0" lvl="0" indent="0" algn="l" defTabSz="34252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s-ES" sz="2100" b="0" i="0" u="none" strike="noStrike" kern="1200" cap="none" spc="0" normalizeH="0" baseline="0" noProof="0">
                <a:ln>
                  <a:noFill/>
                </a:ln>
                <a:solidFill>
                  <a:srgbClr val="44CEB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ea typeface="+mn-ea"/>
                <a:cs typeface="Gill Sans" charset="0"/>
                <a:sym typeface="Gill Sans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7A92076E-2886-4626-B8CD-AABA20E0A8D0}"/>
              </a:ext>
            </a:extLst>
          </p:cNvPr>
          <p:cNvGrpSpPr>
            <a:grpSpLocks/>
          </p:cNvGrpSpPr>
          <p:nvPr/>
        </p:nvGrpSpPr>
        <p:grpSpPr bwMode="auto">
          <a:xfrm>
            <a:off x="8159750" y="4375150"/>
            <a:ext cx="720725" cy="720725"/>
            <a:chOff x="8159204" y="4374500"/>
            <a:chExt cx="720966" cy="720966"/>
          </a:xfrm>
        </p:grpSpPr>
        <p:sp>
          <p:nvSpPr>
            <p:cNvPr id="69" name="Rounded Rectangle 68">
              <a:extLst>
                <a:ext uri="{FF2B5EF4-FFF2-40B4-BE49-F238E27FC236}">
                  <a16:creationId xmlns:a16="http://schemas.microsoft.com/office/drawing/2014/main" id="{C8A28AAE-3088-4D0A-81F2-A24224D01F46}"/>
                </a:ext>
              </a:extLst>
            </p:cNvPr>
            <p:cNvSpPr/>
            <p:nvPr/>
          </p:nvSpPr>
          <p:spPr>
            <a:xfrm>
              <a:off x="8159204" y="4374500"/>
              <a:ext cx="720966" cy="720966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424" name="Freeform 328">
              <a:extLst>
                <a:ext uri="{FF2B5EF4-FFF2-40B4-BE49-F238E27FC236}">
                  <a16:creationId xmlns:a16="http://schemas.microsoft.com/office/drawing/2014/main" id="{A6E5E9F4-3FF0-483D-A30E-976E36BBCF6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8280400" y="4633093"/>
              <a:ext cx="442401" cy="246812"/>
            </a:xfrm>
            <a:custGeom>
              <a:avLst/>
              <a:gdLst>
                <a:gd name="T0" fmla="*/ 46807384 w 1564"/>
                <a:gd name="T1" fmla="*/ 48980706 h 871"/>
                <a:gd name="T2" fmla="*/ 36085665 w 1564"/>
                <a:gd name="T3" fmla="*/ 59740405 h 871"/>
                <a:gd name="T4" fmla="*/ 46807384 w 1564"/>
                <a:gd name="T5" fmla="*/ 69857997 h 871"/>
                <a:gd name="T6" fmla="*/ 56808927 w 1564"/>
                <a:gd name="T7" fmla="*/ 59740405 h 871"/>
                <a:gd name="T8" fmla="*/ 46807384 w 1564"/>
                <a:gd name="T9" fmla="*/ 48980706 h 871"/>
                <a:gd name="T10" fmla="*/ 46807384 w 1564"/>
                <a:gd name="T11" fmla="*/ 65120397 h 871"/>
                <a:gd name="T12" fmla="*/ 41446524 w 1564"/>
                <a:gd name="T13" fmla="*/ 59740405 h 871"/>
                <a:gd name="T14" fmla="*/ 46807384 w 1564"/>
                <a:gd name="T15" fmla="*/ 54360697 h 871"/>
                <a:gd name="T16" fmla="*/ 51448068 w 1564"/>
                <a:gd name="T17" fmla="*/ 59740405 h 871"/>
                <a:gd name="T18" fmla="*/ 46807384 w 1564"/>
                <a:gd name="T19" fmla="*/ 65120397 h 871"/>
                <a:gd name="T20" fmla="*/ 125059748 w 1564"/>
                <a:gd name="T21" fmla="*/ 41673824 h 871"/>
                <a:gd name="T22" fmla="*/ 125059748 w 1564"/>
                <a:gd name="T23" fmla="*/ 52353331 h 871"/>
                <a:gd name="T24" fmla="*/ 120419063 w 1564"/>
                <a:gd name="T25" fmla="*/ 57733039 h 871"/>
                <a:gd name="T26" fmla="*/ 114338029 w 1564"/>
                <a:gd name="T27" fmla="*/ 57733039 h 871"/>
                <a:gd name="T28" fmla="*/ 100976048 w 1564"/>
                <a:gd name="T29" fmla="*/ 45688557 h 871"/>
                <a:gd name="T30" fmla="*/ 87613784 w 1564"/>
                <a:gd name="T31" fmla="*/ 57733039 h 871"/>
                <a:gd name="T32" fmla="*/ 60169648 w 1564"/>
                <a:gd name="T33" fmla="*/ 57733039 h 871"/>
                <a:gd name="T34" fmla="*/ 46807384 w 1564"/>
                <a:gd name="T35" fmla="*/ 45688557 h 871"/>
                <a:gd name="T36" fmla="*/ 32725228 w 1564"/>
                <a:gd name="T37" fmla="*/ 57733039 h 871"/>
                <a:gd name="T38" fmla="*/ 26084121 w 1564"/>
                <a:gd name="T39" fmla="*/ 57733039 h 871"/>
                <a:gd name="T40" fmla="*/ 21363386 w 1564"/>
                <a:gd name="T41" fmla="*/ 52353331 h 871"/>
                <a:gd name="T42" fmla="*/ 21363386 w 1564"/>
                <a:gd name="T43" fmla="*/ 41673824 h 871"/>
                <a:gd name="T44" fmla="*/ 125059748 w 1564"/>
                <a:gd name="T45" fmla="*/ 41673824 h 871"/>
                <a:gd name="T46" fmla="*/ 100976048 w 1564"/>
                <a:gd name="T47" fmla="*/ 48980706 h 871"/>
                <a:gd name="T48" fmla="*/ 90254330 w 1564"/>
                <a:gd name="T49" fmla="*/ 59740405 h 871"/>
                <a:gd name="T50" fmla="*/ 100976048 w 1564"/>
                <a:gd name="T51" fmla="*/ 69857997 h 871"/>
                <a:gd name="T52" fmla="*/ 111697767 w 1564"/>
                <a:gd name="T53" fmla="*/ 59740405 h 871"/>
                <a:gd name="T54" fmla="*/ 100976048 w 1564"/>
                <a:gd name="T55" fmla="*/ 48980706 h 871"/>
                <a:gd name="T56" fmla="*/ 100976048 w 1564"/>
                <a:gd name="T57" fmla="*/ 65120397 h 871"/>
                <a:gd name="T58" fmla="*/ 95615189 w 1564"/>
                <a:gd name="T59" fmla="*/ 59740405 h 871"/>
                <a:gd name="T60" fmla="*/ 100976048 w 1564"/>
                <a:gd name="T61" fmla="*/ 54360697 h 871"/>
                <a:gd name="T62" fmla="*/ 106336907 w 1564"/>
                <a:gd name="T63" fmla="*/ 59740405 h 871"/>
                <a:gd name="T64" fmla="*/ 100976048 w 1564"/>
                <a:gd name="T65" fmla="*/ 65120397 h 871"/>
                <a:gd name="T66" fmla="*/ 123059609 w 1564"/>
                <a:gd name="T67" fmla="*/ 30191540 h 871"/>
                <a:gd name="T68" fmla="*/ 103616311 w 1564"/>
                <a:gd name="T69" fmla="*/ 10759700 h 871"/>
                <a:gd name="T70" fmla="*/ 98335503 w 1564"/>
                <a:gd name="T71" fmla="*/ 8752333 h 871"/>
                <a:gd name="T72" fmla="*/ 88974082 w 1564"/>
                <a:gd name="T73" fmla="*/ 8752333 h 871"/>
                <a:gd name="T74" fmla="*/ 88974082 w 1564"/>
                <a:gd name="T75" fmla="*/ 4737600 h 871"/>
                <a:gd name="T76" fmla="*/ 83613223 w 1564"/>
                <a:gd name="T77" fmla="*/ 0 h 871"/>
                <a:gd name="T78" fmla="*/ 26084121 w 1564"/>
                <a:gd name="T79" fmla="*/ 0 h 871"/>
                <a:gd name="T80" fmla="*/ 21363386 w 1564"/>
                <a:gd name="T81" fmla="*/ 4737600 h 871"/>
                <a:gd name="T82" fmla="*/ 21363386 w 1564"/>
                <a:gd name="T83" fmla="*/ 6022099 h 871"/>
                <a:gd name="T84" fmla="*/ 640124 w 1564"/>
                <a:gd name="T85" fmla="*/ 8109942 h 871"/>
                <a:gd name="T86" fmla="*/ 36725789 w 1564"/>
                <a:gd name="T87" fmla="*/ 12767066 h 871"/>
                <a:gd name="T88" fmla="*/ 0 w 1564"/>
                <a:gd name="T89" fmla="*/ 16782083 h 871"/>
                <a:gd name="T90" fmla="*/ 36725789 w 1564"/>
                <a:gd name="T91" fmla="*/ 21519399 h 871"/>
                <a:gd name="T92" fmla="*/ 0 w 1564"/>
                <a:gd name="T93" fmla="*/ 24811548 h 871"/>
                <a:gd name="T94" fmla="*/ 21363386 w 1564"/>
                <a:gd name="T95" fmla="*/ 28906757 h 871"/>
                <a:gd name="T96" fmla="*/ 21363386 w 1564"/>
                <a:gd name="T97" fmla="*/ 38943873 h 871"/>
                <a:gd name="T98" fmla="*/ 125059748 w 1564"/>
                <a:gd name="T99" fmla="*/ 38943873 h 871"/>
                <a:gd name="T100" fmla="*/ 125059748 w 1564"/>
                <a:gd name="T101" fmla="*/ 34928857 h 871"/>
                <a:gd name="T102" fmla="*/ 123059609 w 1564"/>
                <a:gd name="T103" fmla="*/ 30191540 h 871"/>
                <a:gd name="T104" fmla="*/ 114338029 w 1564"/>
                <a:gd name="T105" fmla="*/ 30914124 h 871"/>
                <a:gd name="T106" fmla="*/ 95615189 w 1564"/>
                <a:gd name="T107" fmla="*/ 30914124 h 871"/>
                <a:gd name="T108" fmla="*/ 94254891 w 1564"/>
                <a:gd name="T109" fmla="*/ 30191540 h 871"/>
                <a:gd name="T110" fmla="*/ 94254891 w 1564"/>
                <a:gd name="T111" fmla="*/ 15497300 h 871"/>
                <a:gd name="T112" fmla="*/ 95615189 w 1564"/>
                <a:gd name="T113" fmla="*/ 14774433 h 871"/>
                <a:gd name="T114" fmla="*/ 98975626 w 1564"/>
                <a:gd name="T115" fmla="*/ 14774433 h 871"/>
                <a:gd name="T116" fmla="*/ 99615750 w 1564"/>
                <a:gd name="T117" fmla="*/ 14774433 h 871"/>
                <a:gd name="T118" fmla="*/ 115058204 w 1564"/>
                <a:gd name="T119" fmla="*/ 29549149 h 871"/>
                <a:gd name="T120" fmla="*/ 114338029 w 1564"/>
                <a:gd name="T121" fmla="*/ 30914124 h 871"/>
                <a:gd name="T122" fmla="*/ 114338029 w 1564"/>
                <a:gd name="T123" fmla="*/ 30914124 h 871"/>
                <a:gd name="T124" fmla="*/ 114338029 w 1564"/>
                <a:gd name="T125" fmla="*/ 30914124 h 871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1564" h="871">
                  <a:moveTo>
                    <a:pt x="585" y="610"/>
                  </a:moveTo>
                  <a:cubicBezTo>
                    <a:pt x="510" y="610"/>
                    <a:pt x="451" y="669"/>
                    <a:pt x="451" y="744"/>
                  </a:cubicBezTo>
                  <a:cubicBezTo>
                    <a:pt x="451" y="820"/>
                    <a:pt x="510" y="870"/>
                    <a:pt x="585" y="870"/>
                  </a:cubicBezTo>
                  <a:cubicBezTo>
                    <a:pt x="652" y="870"/>
                    <a:pt x="710" y="820"/>
                    <a:pt x="710" y="744"/>
                  </a:cubicBezTo>
                  <a:cubicBezTo>
                    <a:pt x="710" y="669"/>
                    <a:pt x="652" y="610"/>
                    <a:pt x="585" y="610"/>
                  </a:cubicBezTo>
                  <a:close/>
                  <a:moveTo>
                    <a:pt x="585" y="811"/>
                  </a:moveTo>
                  <a:cubicBezTo>
                    <a:pt x="543" y="811"/>
                    <a:pt x="518" y="778"/>
                    <a:pt x="518" y="744"/>
                  </a:cubicBezTo>
                  <a:cubicBezTo>
                    <a:pt x="518" y="711"/>
                    <a:pt x="543" y="677"/>
                    <a:pt x="585" y="677"/>
                  </a:cubicBezTo>
                  <a:cubicBezTo>
                    <a:pt x="618" y="677"/>
                    <a:pt x="643" y="711"/>
                    <a:pt x="643" y="744"/>
                  </a:cubicBezTo>
                  <a:cubicBezTo>
                    <a:pt x="643" y="778"/>
                    <a:pt x="618" y="811"/>
                    <a:pt x="585" y="811"/>
                  </a:cubicBezTo>
                  <a:close/>
                  <a:moveTo>
                    <a:pt x="1563" y="519"/>
                  </a:moveTo>
                  <a:cubicBezTo>
                    <a:pt x="1563" y="652"/>
                    <a:pt x="1563" y="652"/>
                    <a:pt x="1563" y="652"/>
                  </a:cubicBezTo>
                  <a:cubicBezTo>
                    <a:pt x="1563" y="694"/>
                    <a:pt x="1538" y="719"/>
                    <a:pt x="1505" y="719"/>
                  </a:cubicBezTo>
                  <a:cubicBezTo>
                    <a:pt x="1429" y="719"/>
                    <a:pt x="1429" y="719"/>
                    <a:pt x="1429" y="719"/>
                  </a:cubicBezTo>
                  <a:cubicBezTo>
                    <a:pt x="1421" y="636"/>
                    <a:pt x="1346" y="569"/>
                    <a:pt x="1262" y="569"/>
                  </a:cubicBezTo>
                  <a:cubicBezTo>
                    <a:pt x="1178" y="569"/>
                    <a:pt x="1103" y="636"/>
                    <a:pt x="1095" y="719"/>
                  </a:cubicBezTo>
                  <a:cubicBezTo>
                    <a:pt x="752" y="719"/>
                    <a:pt x="752" y="719"/>
                    <a:pt x="752" y="719"/>
                  </a:cubicBezTo>
                  <a:cubicBezTo>
                    <a:pt x="735" y="636"/>
                    <a:pt x="669" y="569"/>
                    <a:pt x="585" y="569"/>
                  </a:cubicBezTo>
                  <a:cubicBezTo>
                    <a:pt x="493" y="569"/>
                    <a:pt x="426" y="636"/>
                    <a:pt x="409" y="719"/>
                  </a:cubicBezTo>
                  <a:cubicBezTo>
                    <a:pt x="326" y="719"/>
                    <a:pt x="326" y="719"/>
                    <a:pt x="326" y="719"/>
                  </a:cubicBezTo>
                  <a:cubicBezTo>
                    <a:pt x="292" y="719"/>
                    <a:pt x="267" y="694"/>
                    <a:pt x="267" y="652"/>
                  </a:cubicBezTo>
                  <a:cubicBezTo>
                    <a:pt x="267" y="519"/>
                    <a:pt x="267" y="519"/>
                    <a:pt x="267" y="519"/>
                  </a:cubicBezTo>
                  <a:lnTo>
                    <a:pt x="1563" y="519"/>
                  </a:lnTo>
                  <a:close/>
                  <a:moveTo>
                    <a:pt x="1262" y="610"/>
                  </a:moveTo>
                  <a:cubicBezTo>
                    <a:pt x="1187" y="610"/>
                    <a:pt x="1128" y="669"/>
                    <a:pt x="1128" y="744"/>
                  </a:cubicBezTo>
                  <a:cubicBezTo>
                    <a:pt x="1128" y="820"/>
                    <a:pt x="1187" y="870"/>
                    <a:pt x="1262" y="870"/>
                  </a:cubicBezTo>
                  <a:cubicBezTo>
                    <a:pt x="1337" y="870"/>
                    <a:pt x="1396" y="820"/>
                    <a:pt x="1396" y="744"/>
                  </a:cubicBezTo>
                  <a:cubicBezTo>
                    <a:pt x="1396" y="669"/>
                    <a:pt x="1337" y="610"/>
                    <a:pt x="1262" y="610"/>
                  </a:cubicBezTo>
                  <a:close/>
                  <a:moveTo>
                    <a:pt x="1262" y="811"/>
                  </a:moveTo>
                  <a:cubicBezTo>
                    <a:pt x="1229" y="811"/>
                    <a:pt x="1195" y="778"/>
                    <a:pt x="1195" y="744"/>
                  </a:cubicBezTo>
                  <a:cubicBezTo>
                    <a:pt x="1195" y="711"/>
                    <a:pt x="1229" y="677"/>
                    <a:pt x="1262" y="677"/>
                  </a:cubicBezTo>
                  <a:cubicBezTo>
                    <a:pt x="1295" y="677"/>
                    <a:pt x="1329" y="711"/>
                    <a:pt x="1329" y="744"/>
                  </a:cubicBezTo>
                  <a:cubicBezTo>
                    <a:pt x="1329" y="778"/>
                    <a:pt x="1295" y="811"/>
                    <a:pt x="1262" y="811"/>
                  </a:cubicBezTo>
                  <a:close/>
                  <a:moveTo>
                    <a:pt x="1538" y="376"/>
                  </a:moveTo>
                  <a:cubicBezTo>
                    <a:pt x="1295" y="134"/>
                    <a:pt x="1295" y="134"/>
                    <a:pt x="1295" y="134"/>
                  </a:cubicBezTo>
                  <a:cubicBezTo>
                    <a:pt x="1279" y="117"/>
                    <a:pt x="1254" y="109"/>
                    <a:pt x="1229" y="109"/>
                  </a:cubicBezTo>
                  <a:cubicBezTo>
                    <a:pt x="1112" y="109"/>
                    <a:pt x="1112" y="109"/>
                    <a:pt x="1112" y="109"/>
                  </a:cubicBezTo>
                  <a:cubicBezTo>
                    <a:pt x="1112" y="59"/>
                    <a:pt x="1112" y="59"/>
                    <a:pt x="1112" y="59"/>
                  </a:cubicBezTo>
                  <a:cubicBezTo>
                    <a:pt x="1112" y="25"/>
                    <a:pt x="1078" y="0"/>
                    <a:pt x="1045" y="0"/>
                  </a:cubicBezTo>
                  <a:cubicBezTo>
                    <a:pt x="326" y="0"/>
                    <a:pt x="326" y="0"/>
                    <a:pt x="326" y="0"/>
                  </a:cubicBezTo>
                  <a:cubicBezTo>
                    <a:pt x="292" y="0"/>
                    <a:pt x="267" y="25"/>
                    <a:pt x="267" y="59"/>
                  </a:cubicBezTo>
                  <a:cubicBezTo>
                    <a:pt x="267" y="75"/>
                    <a:pt x="267" y="75"/>
                    <a:pt x="267" y="75"/>
                  </a:cubicBezTo>
                  <a:cubicBezTo>
                    <a:pt x="8" y="101"/>
                    <a:pt x="8" y="101"/>
                    <a:pt x="8" y="101"/>
                  </a:cubicBezTo>
                  <a:cubicBezTo>
                    <a:pt x="459" y="159"/>
                    <a:pt x="459" y="159"/>
                    <a:pt x="459" y="159"/>
                  </a:cubicBezTo>
                  <a:cubicBezTo>
                    <a:pt x="0" y="209"/>
                    <a:pt x="0" y="209"/>
                    <a:pt x="0" y="209"/>
                  </a:cubicBezTo>
                  <a:cubicBezTo>
                    <a:pt x="459" y="268"/>
                    <a:pt x="459" y="268"/>
                    <a:pt x="459" y="268"/>
                  </a:cubicBezTo>
                  <a:cubicBezTo>
                    <a:pt x="0" y="309"/>
                    <a:pt x="0" y="309"/>
                    <a:pt x="0" y="309"/>
                  </a:cubicBezTo>
                  <a:cubicBezTo>
                    <a:pt x="267" y="360"/>
                    <a:pt x="267" y="360"/>
                    <a:pt x="267" y="360"/>
                  </a:cubicBezTo>
                  <a:cubicBezTo>
                    <a:pt x="267" y="485"/>
                    <a:pt x="267" y="485"/>
                    <a:pt x="267" y="485"/>
                  </a:cubicBezTo>
                  <a:cubicBezTo>
                    <a:pt x="1563" y="485"/>
                    <a:pt x="1563" y="485"/>
                    <a:pt x="1563" y="485"/>
                  </a:cubicBezTo>
                  <a:cubicBezTo>
                    <a:pt x="1563" y="435"/>
                    <a:pt x="1563" y="435"/>
                    <a:pt x="1563" y="435"/>
                  </a:cubicBezTo>
                  <a:cubicBezTo>
                    <a:pt x="1563" y="410"/>
                    <a:pt x="1555" y="393"/>
                    <a:pt x="1538" y="376"/>
                  </a:cubicBezTo>
                  <a:close/>
                  <a:moveTo>
                    <a:pt x="1429" y="385"/>
                  </a:moveTo>
                  <a:cubicBezTo>
                    <a:pt x="1195" y="385"/>
                    <a:pt x="1195" y="385"/>
                    <a:pt x="1195" y="385"/>
                  </a:cubicBezTo>
                  <a:cubicBezTo>
                    <a:pt x="1187" y="385"/>
                    <a:pt x="1178" y="376"/>
                    <a:pt x="1178" y="376"/>
                  </a:cubicBezTo>
                  <a:cubicBezTo>
                    <a:pt x="1178" y="193"/>
                    <a:pt x="1178" y="193"/>
                    <a:pt x="1178" y="193"/>
                  </a:cubicBezTo>
                  <a:cubicBezTo>
                    <a:pt x="1178" y="184"/>
                    <a:pt x="1187" y="184"/>
                    <a:pt x="1195" y="184"/>
                  </a:cubicBezTo>
                  <a:cubicBezTo>
                    <a:pt x="1237" y="184"/>
                    <a:pt x="1237" y="184"/>
                    <a:pt x="1237" y="184"/>
                  </a:cubicBezTo>
                  <a:lnTo>
                    <a:pt x="1245" y="184"/>
                  </a:lnTo>
                  <a:cubicBezTo>
                    <a:pt x="1438" y="368"/>
                    <a:pt x="1438" y="368"/>
                    <a:pt x="1438" y="368"/>
                  </a:cubicBezTo>
                  <a:cubicBezTo>
                    <a:pt x="1446" y="376"/>
                    <a:pt x="1438" y="385"/>
                    <a:pt x="1429" y="385"/>
                  </a:cubicBezTo>
                  <a:close/>
                  <a:moveTo>
                    <a:pt x="1429" y="385"/>
                  </a:moveTo>
                  <a:lnTo>
                    <a:pt x="1429" y="38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243785" tIns="121892" rIns="243785" bIns="121892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DE9EE5F4-2D1D-4C54-B3EF-F23FF2BDAA13}"/>
              </a:ext>
            </a:extLst>
          </p:cNvPr>
          <p:cNvGrpSpPr>
            <a:grpSpLocks/>
          </p:cNvGrpSpPr>
          <p:nvPr/>
        </p:nvGrpSpPr>
        <p:grpSpPr bwMode="auto">
          <a:xfrm>
            <a:off x="3324225" y="4370388"/>
            <a:ext cx="720725" cy="720725"/>
            <a:chOff x="3324335" y="4370438"/>
            <a:chExt cx="720966" cy="720966"/>
          </a:xfrm>
        </p:grpSpPr>
        <p:sp>
          <p:nvSpPr>
            <p:cNvPr id="57" name="Rounded Rectangle 56">
              <a:extLst>
                <a:ext uri="{FF2B5EF4-FFF2-40B4-BE49-F238E27FC236}">
                  <a16:creationId xmlns:a16="http://schemas.microsoft.com/office/drawing/2014/main" id="{BE06D916-6B9D-4844-A30E-4D30FFA03F95}"/>
                </a:ext>
              </a:extLst>
            </p:cNvPr>
            <p:cNvSpPr/>
            <p:nvPr/>
          </p:nvSpPr>
          <p:spPr>
            <a:xfrm>
              <a:off x="3324335" y="4370438"/>
              <a:ext cx="720966" cy="720966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67" name="Group 457">
              <a:extLst>
                <a:ext uri="{FF2B5EF4-FFF2-40B4-BE49-F238E27FC236}">
                  <a16:creationId xmlns:a16="http://schemas.microsoft.com/office/drawing/2014/main" id="{A900221D-42BB-4976-8365-63D1E1F4B6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42740" y="4573738"/>
              <a:ext cx="485876" cy="306168"/>
              <a:chOff x="0" y="0"/>
              <a:chExt cx="575" cy="363"/>
            </a:xfrm>
            <a:solidFill>
              <a:schemeClr val="bg1"/>
            </a:solidFill>
          </p:grpSpPr>
          <p:sp>
            <p:nvSpPr>
              <p:cNvPr id="71" name="AutoShape 455">
                <a:extLst>
                  <a:ext uri="{FF2B5EF4-FFF2-40B4-BE49-F238E27FC236}">
                    <a16:creationId xmlns:a16="http://schemas.microsoft.com/office/drawing/2014/main" id="{0A55031F-8F14-4982-BEEA-8203A0A3A39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104"/>
                <a:ext cx="205" cy="259"/>
              </a:xfrm>
              <a:custGeom>
                <a:avLst/>
                <a:gdLst>
                  <a:gd name="T0" fmla="*/ 0 w 21470"/>
                  <a:gd name="T1" fmla="*/ 0 h 21600"/>
                  <a:gd name="T2" fmla="*/ 0 w 21470"/>
                  <a:gd name="T3" fmla="*/ 0 h 21600"/>
                  <a:gd name="T4" fmla="*/ 0 w 21470"/>
                  <a:gd name="T5" fmla="*/ 0 h 21600"/>
                  <a:gd name="T6" fmla="*/ 0 w 21470"/>
                  <a:gd name="T7" fmla="*/ 0 h 21600"/>
                  <a:gd name="T8" fmla="*/ 0 w 21470"/>
                  <a:gd name="T9" fmla="*/ 0 h 21600"/>
                  <a:gd name="T10" fmla="*/ 0 w 21470"/>
                  <a:gd name="T11" fmla="*/ 0 h 21600"/>
                  <a:gd name="T12" fmla="*/ 0 w 21470"/>
                  <a:gd name="T13" fmla="*/ 0 h 21600"/>
                  <a:gd name="T14" fmla="*/ 0 w 21470"/>
                  <a:gd name="T15" fmla="*/ 0 h 21600"/>
                  <a:gd name="T16" fmla="*/ 0 w 21470"/>
                  <a:gd name="T17" fmla="*/ 0 h 21600"/>
                  <a:gd name="T18" fmla="*/ 0 w 21470"/>
                  <a:gd name="T19" fmla="*/ 0 h 21600"/>
                  <a:gd name="T20" fmla="*/ 0 w 21470"/>
                  <a:gd name="T21" fmla="*/ 0 h 21600"/>
                  <a:gd name="T22" fmla="*/ 0 w 21470"/>
                  <a:gd name="T23" fmla="*/ 0 h 21600"/>
                  <a:gd name="T24" fmla="*/ 0 w 21470"/>
                  <a:gd name="T25" fmla="*/ 0 h 21600"/>
                  <a:gd name="T26" fmla="*/ 0 w 21470"/>
                  <a:gd name="T27" fmla="*/ 0 h 21600"/>
                  <a:gd name="T28" fmla="*/ 0 w 21470"/>
                  <a:gd name="T29" fmla="*/ 0 h 21600"/>
                  <a:gd name="T30" fmla="*/ 0 w 21470"/>
                  <a:gd name="T31" fmla="*/ 0 h 21600"/>
                  <a:gd name="T32" fmla="*/ 0 w 21470"/>
                  <a:gd name="T33" fmla="*/ 0 h 21600"/>
                  <a:gd name="T34" fmla="*/ 0 w 21470"/>
                  <a:gd name="T35" fmla="*/ 0 h 21600"/>
                  <a:gd name="T36" fmla="*/ 0 w 21470"/>
                  <a:gd name="T37" fmla="*/ 0 h 2160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21470" h="21600">
                    <a:moveTo>
                      <a:pt x="13938" y="18089"/>
                    </a:moveTo>
                    <a:lnTo>
                      <a:pt x="13938" y="18075"/>
                    </a:lnTo>
                    <a:cubicBezTo>
                      <a:pt x="13949" y="17312"/>
                      <a:pt x="14370" y="14919"/>
                      <a:pt x="18829" y="12741"/>
                    </a:cubicBezTo>
                    <a:cubicBezTo>
                      <a:pt x="19646" y="11856"/>
                      <a:pt x="20317" y="10649"/>
                      <a:pt x="21003" y="9256"/>
                    </a:cubicBezTo>
                    <a:cubicBezTo>
                      <a:pt x="21476" y="8293"/>
                      <a:pt x="21396" y="7471"/>
                      <a:pt x="21396" y="6302"/>
                    </a:cubicBezTo>
                    <a:cubicBezTo>
                      <a:pt x="21396" y="5437"/>
                      <a:pt x="21600" y="4050"/>
                      <a:pt x="21332" y="3287"/>
                    </a:cubicBezTo>
                    <a:cubicBezTo>
                      <a:pt x="20424" y="712"/>
                      <a:pt x="18134" y="0"/>
                      <a:pt x="15449" y="0"/>
                    </a:cubicBezTo>
                    <a:cubicBezTo>
                      <a:pt x="12764" y="0"/>
                      <a:pt x="10471" y="714"/>
                      <a:pt x="9566" y="3295"/>
                    </a:cubicBezTo>
                    <a:cubicBezTo>
                      <a:pt x="9299" y="4054"/>
                      <a:pt x="9504" y="5439"/>
                      <a:pt x="9504" y="6301"/>
                    </a:cubicBezTo>
                    <a:cubicBezTo>
                      <a:pt x="9504" y="7473"/>
                      <a:pt x="9424" y="8297"/>
                      <a:pt x="9900" y="9263"/>
                    </a:cubicBezTo>
                    <a:cubicBezTo>
                      <a:pt x="10724" y="10935"/>
                      <a:pt x="11509" y="12336"/>
                      <a:pt x="12556" y="13231"/>
                    </a:cubicBezTo>
                    <a:cubicBezTo>
                      <a:pt x="8479" y="13828"/>
                      <a:pt x="5724" y="15525"/>
                      <a:pt x="3865" y="16187"/>
                    </a:cubicBezTo>
                    <a:cubicBezTo>
                      <a:pt x="18" y="17556"/>
                      <a:pt x="0" y="19055"/>
                      <a:pt x="0" y="19055"/>
                    </a:cubicBezTo>
                    <a:lnTo>
                      <a:pt x="0" y="21600"/>
                    </a:lnTo>
                    <a:lnTo>
                      <a:pt x="13940" y="21598"/>
                    </a:lnTo>
                    <a:lnTo>
                      <a:pt x="13940" y="18100"/>
                    </a:lnTo>
                    <a:lnTo>
                      <a:pt x="13940" y="18089"/>
                    </a:lnTo>
                    <a:lnTo>
                      <a:pt x="13938" y="18089"/>
                    </a:lnTo>
                    <a:close/>
                    <a:moveTo>
                      <a:pt x="13938" y="18089"/>
                    </a:moveTo>
                  </a:path>
                </a:pathLst>
              </a:custGeom>
              <a:grpFill/>
              <a:ln>
                <a:noFill/>
              </a:ln>
            </p:spPr>
            <p:txBody>
              <a:bodyPr lIns="0" tIns="0" rIns="0" bIns="0"/>
              <a:lstStyle/>
              <a:p>
                <a:pPr marL="0" marR="0" lvl="0" indent="0" algn="l" defTabSz="60958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2" name="AutoShape 456">
                <a:extLst>
                  <a:ext uri="{FF2B5EF4-FFF2-40B4-BE49-F238E27FC236}">
                    <a16:creationId xmlns:a16="http://schemas.microsoft.com/office/drawing/2014/main" id="{775FFE69-37B4-443E-B50E-00B5323BBA4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8" y="0"/>
                <a:ext cx="407" cy="35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w 21600"/>
                  <a:gd name="T9" fmla="*/ 0 h 21600"/>
                  <a:gd name="T10" fmla="*/ 0 w 21600"/>
                  <a:gd name="T11" fmla="*/ 0 h 21600"/>
                  <a:gd name="T12" fmla="*/ 0 w 21600"/>
                  <a:gd name="T13" fmla="*/ 0 h 21600"/>
                  <a:gd name="T14" fmla="*/ 0 w 21600"/>
                  <a:gd name="T15" fmla="*/ 0 h 21600"/>
                  <a:gd name="T16" fmla="*/ 0 w 21600"/>
                  <a:gd name="T17" fmla="*/ 0 h 21600"/>
                  <a:gd name="T18" fmla="*/ 0 w 21600"/>
                  <a:gd name="T19" fmla="*/ 0 h 21600"/>
                  <a:gd name="T20" fmla="*/ 0 w 21600"/>
                  <a:gd name="T21" fmla="*/ 0 h 21600"/>
                  <a:gd name="T22" fmla="*/ 0 w 21600"/>
                  <a:gd name="T23" fmla="*/ 0 h 21600"/>
                  <a:gd name="T24" fmla="*/ 0 w 21600"/>
                  <a:gd name="T25" fmla="*/ 0 h 21600"/>
                  <a:gd name="T26" fmla="*/ 0 w 21600"/>
                  <a:gd name="T27" fmla="*/ 0 h 21600"/>
                  <a:gd name="T28" fmla="*/ 0 w 21600"/>
                  <a:gd name="T29" fmla="*/ 0 h 21600"/>
                  <a:gd name="T30" fmla="*/ 0 w 21600"/>
                  <a:gd name="T31" fmla="*/ 0 h 21600"/>
                  <a:gd name="T32" fmla="*/ 0 w 21600"/>
                  <a:gd name="T33" fmla="*/ 0 h 2160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21600" h="21600">
                    <a:moveTo>
                      <a:pt x="18895" y="16182"/>
                    </a:moveTo>
                    <a:cubicBezTo>
                      <a:pt x="17591" y="15518"/>
                      <a:pt x="15655" y="13809"/>
                      <a:pt x="12789" y="13222"/>
                    </a:cubicBezTo>
                    <a:cubicBezTo>
                      <a:pt x="13522" y="12323"/>
                      <a:pt x="14076" y="10920"/>
                      <a:pt x="14647" y="9256"/>
                    </a:cubicBezTo>
                    <a:cubicBezTo>
                      <a:pt x="14978" y="8292"/>
                      <a:pt x="14921" y="7470"/>
                      <a:pt x="14921" y="6300"/>
                    </a:cubicBezTo>
                    <a:cubicBezTo>
                      <a:pt x="14921" y="5435"/>
                      <a:pt x="15063" y="4048"/>
                      <a:pt x="14876" y="3287"/>
                    </a:cubicBezTo>
                    <a:cubicBezTo>
                      <a:pt x="14244" y="710"/>
                      <a:pt x="12647" y="0"/>
                      <a:pt x="10775" y="0"/>
                    </a:cubicBezTo>
                    <a:cubicBezTo>
                      <a:pt x="8902" y="0"/>
                      <a:pt x="7303" y="714"/>
                      <a:pt x="6672" y="3294"/>
                    </a:cubicBezTo>
                    <a:cubicBezTo>
                      <a:pt x="6486" y="4054"/>
                      <a:pt x="6628" y="5438"/>
                      <a:pt x="6628" y="6300"/>
                    </a:cubicBezTo>
                    <a:cubicBezTo>
                      <a:pt x="6628" y="7473"/>
                      <a:pt x="6572" y="8297"/>
                      <a:pt x="6904" y="9262"/>
                    </a:cubicBezTo>
                    <a:cubicBezTo>
                      <a:pt x="7479" y="10934"/>
                      <a:pt x="8026" y="12336"/>
                      <a:pt x="8756" y="13231"/>
                    </a:cubicBezTo>
                    <a:cubicBezTo>
                      <a:pt x="5913" y="13828"/>
                      <a:pt x="3991" y="15526"/>
                      <a:pt x="2695" y="16187"/>
                    </a:cubicBezTo>
                    <a:cubicBezTo>
                      <a:pt x="13" y="17556"/>
                      <a:pt x="0" y="19054"/>
                      <a:pt x="0" y="19054"/>
                    </a:cubicBezTo>
                    <a:lnTo>
                      <a:pt x="0" y="21600"/>
                    </a:lnTo>
                    <a:lnTo>
                      <a:pt x="21600" y="21597"/>
                    </a:lnTo>
                    <a:lnTo>
                      <a:pt x="21600" y="19054"/>
                    </a:lnTo>
                    <a:cubicBezTo>
                      <a:pt x="21600" y="19054"/>
                      <a:pt x="21587" y="17551"/>
                      <a:pt x="18895" y="16182"/>
                    </a:cubicBezTo>
                    <a:close/>
                    <a:moveTo>
                      <a:pt x="18895" y="16182"/>
                    </a:moveTo>
                  </a:path>
                </a:pathLst>
              </a:custGeom>
              <a:grpFill/>
              <a:ln>
                <a:noFill/>
              </a:ln>
            </p:spPr>
            <p:txBody>
              <a:bodyPr lIns="0" tIns="0" rIns="0" bIns="0"/>
              <a:lstStyle/>
              <a:p>
                <a:pPr marL="0" marR="0" lvl="0" indent="0" algn="l" defTabSz="609585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E7B7F3B2-0A2A-4758-8F03-99A90405860F}"/>
              </a:ext>
            </a:extLst>
          </p:cNvPr>
          <p:cNvGrpSpPr>
            <a:grpSpLocks/>
          </p:cNvGrpSpPr>
          <p:nvPr/>
        </p:nvGrpSpPr>
        <p:grpSpPr bwMode="auto">
          <a:xfrm>
            <a:off x="4240213" y="1903413"/>
            <a:ext cx="3732212" cy="3698875"/>
            <a:chOff x="4240051" y="1903405"/>
            <a:chExt cx="3732489" cy="3699524"/>
          </a:xfrm>
        </p:grpSpPr>
        <p:grpSp>
          <p:nvGrpSpPr>
            <p:cNvPr id="59408" name="Group 82">
              <a:extLst>
                <a:ext uri="{FF2B5EF4-FFF2-40B4-BE49-F238E27FC236}">
                  <a16:creationId xmlns:a16="http://schemas.microsoft.com/office/drawing/2014/main" id="{001540AA-E0A7-4643-AE94-E60B28C48E9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40051" y="1903405"/>
              <a:ext cx="3732489" cy="3699524"/>
              <a:chOff x="4039911" y="1848202"/>
              <a:chExt cx="4108611" cy="4072324"/>
            </a:xfrm>
          </p:grpSpPr>
          <p:sp>
            <p:nvSpPr>
              <p:cNvPr id="84" name="Block Arc 83">
                <a:extLst>
                  <a:ext uri="{FF2B5EF4-FFF2-40B4-BE49-F238E27FC236}">
                    <a16:creationId xmlns:a16="http://schemas.microsoft.com/office/drawing/2014/main" id="{341D92CA-8138-4096-9BC6-A2AFD2F54E3F}"/>
                  </a:ext>
                </a:extLst>
              </p:cNvPr>
              <p:cNvSpPr/>
              <p:nvPr/>
            </p:nvSpPr>
            <p:spPr>
              <a:xfrm rot="210717">
                <a:off x="4265351" y="2073665"/>
                <a:ext cx="3661226" cy="3661597"/>
              </a:xfrm>
              <a:prstGeom prst="blockArc">
                <a:avLst>
                  <a:gd name="adj1" fmla="val 10545816"/>
                  <a:gd name="adj2" fmla="val 15728497"/>
                  <a:gd name="adj3" fmla="val 22371"/>
                </a:avLst>
              </a:prstGeom>
              <a:solidFill>
                <a:schemeClr val="accent3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5" name="Block Arc 84">
                <a:extLst>
                  <a:ext uri="{FF2B5EF4-FFF2-40B4-BE49-F238E27FC236}">
                    <a16:creationId xmlns:a16="http://schemas.microsoft.com/office/drawing/2014/main" id="{2999E0C9-A989-4652-9A48-BBB553F22DAA}"/>
                  </a:ext>
                </a:extLst>
              </p:cNvPr>
              <p:cNvSpPr/>
              <p:nvPr/>
            </p:nvSpPr>
            <p:spPr>
              <a:xfrm rot="5610717">
                <a:off x="4261671" y="2073850"/>
                <a:ext cx="3661597" cy="3661226"/>
              </a:xfrm>
              <a:prstGeom prst="blockArc">
                <a:avLst>
                  <a:gd name="adj1" fmla="val 10545816"/>
                  <a:gd name="adj2" fmla="val 15728497"/>
                  <a:gd name="adj3" fmla="val 22371"/>
                </a:avLst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6" name="Block Arc 85">
                <a:extLst>
                  <a:ext uri="{FF2B5EF4-FFF2-40B4-BE49-F238E27FC236}">
                    <a16:creationId xmlns:a16="http://schemas.microsoft.com/office/drawing/2014/main" id="{72E013F7-D163-4D47-B845-E69F4748DD36}"/>
                  </a:ext>
                </a:extLst>
              </p:cNvPr>
              <p:cNvSpPr/>
              <p:nvPr/>
            </p:nvSpPr>
            <p:spPr>
              <a:xfrm rot="11010717">
                <a:off x="4261856" y="2033467"/>
                <a:ext cx="3661226" cy="3661595"/>
              </a:xfrm>
              <a:prstGeom prst="blockArc">
                <a:avLst>
                  <a:gd name="adj1" fmla="val 10545816"/>
                  <a:gd name="adj2" fmla="val 15728497"/>
                  <a:gd name="adj3" fmla="val 22371"/>
                </a:avLst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7" name="Block Arc 86">
                <a:extLst>
                  <a:ext uri="{FF2B5EF4-FFF2-40B4-BE49-F238E27FC236}">
                    <a16:creationId xmlns:a16="http://schemas.microsoft.com/office/drawing/2014/main" id="{4C102DE5-0104-4E1B-B9D7-2D91733FAE3C}"/>
                  </a:ext>
                </a:extLst>
              </p:cNvPr>
              <p:cNvSpPr/>
              <p:nvPr/>
            </p:nvSpPr>
            <p:spPr>
              <a:xfrm rot="16410717">
                <a:off x="4265167" y="2079093"/>
                <a:ext cx="3661595" cy="3661226"/>
              </a:xfrm>
              <a:prstGeom prst="blockArc">
                <a:avLst>
                  <a:gd name="adj1" fmla="val 10545816"/>
                  <a:gd name="adj2" fmla="val 15728497"/>
                  <a:gd name="adj3" fmla="val 22371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8" name="Isosceles Triangle 87">
                <a:extLst>
                  <a:ext uri="{FF2B5EF4-FFF2-40B4-BE49-F238E27FC236}">
                    <a16:creationId xmlns:a16="http://schemas.microsoft.com/office/drawing/2014/main" id="{04BE791A-E325-43AF-BCD4-E63668CAB402}"/>
                  </a:ext>
                </a:extLst>
              </p:cNvPr>
              <p:cNvSpPr/>
              <p:nvPr/>
            </p:nvSpPr>
            <p:spPr>
              <a:xfrm rot="5400000">
                <a:off x="5614429" y="2091190"/>
                <a:ext cx="1399970" cy="913995"/>
              </a:xfrm>
              <a:prstGeom prst="triangle">
                <a:avLst/>
              </a:prstGeom>
              <a:solidFill>
                <a:schemeClr val="accent3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9" name="Isosceles Triangle 88">
                <a:extLst>
                  <a:ext uri="{FF2B5EF4-FFF2-40B4-BE49-F238E27FC236}">
                    <a16:creationId xmlns:a16="http://schemas.microsoft.com/office/drawing/2014/main" id="{4853D4CC-410C-4D63-956F-2D3109C68282}"/>
                  </a:ext>
                </a:extLst>
              </p:cNvPr>
              <p:cNvSpPr/>
              <p:nvPr/>
            </p:nvSpPr>
            <p:spPr>
              <a:xfrm rot="10800000">
                <a:off x="6748694" y="3665892"/>
                <a:ext cx="1399828" cy="914088"/>
              </a:xfrm>
              <a:prstGeom prst="triangle">
                <a:avLst/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0" name="Isosceles Triangle 89">
                <a:extLst>
                  <a:ext uri="{FF2B5EF4-FFF2-40B4-BE49-F238E27FC236}">
                    <a16:creationId xmlns:a16="http://schemas.microsoft.com/office/drawing/2014/main" id="{9FFA4E55-EA2B-40CF-B1B3-3C742722B022}"/>
                  </a:ext>
                </a:extLst>
              </p:cNvPr>
              <p:cNvSpPr/>
              <p:nvPr/>
            </p:nvSpPr>
            <p:spPr>
              <a:xfrm rot="16200000">
                <a:off x="5174033" y="4763543"/>
                <a:ext cx="1399971" cy="913995"/>
              </a:xfrm>
              <a:prstGeom prst="triangl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1" name="Isosceles Triangle 90">
                <a:extLst>
                  <a:ext uri="{FF2B5EF4-FFF2-40B4-BE49-F238E27FC236}">
                    <a16:creationId xmlns:a16="http://schemas.microsoft.com/office/drawing/2014/main" id="{2E145B79-B6B8-4DD8-91AC-D2A366E82DA1}"/>
                  </a:ext>
                </a:extLst>
              </p:cNvPr>
              <p:cNvSpPr/>
              <p:nvPr/>
            </p:nvSpPr>
            <p:spPr>
              <a:xfrm>
                <a:off x="4039911" y="3234190"/>
                <a:ext cx="1399828" cy="914089"/>
              </a:xfrm>
              <a:prstGeom prst="triangl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59409" name="TextBox 72">
              <a:extLst>
                <a:ext uri="{FF2B5EF4-FFF2-40B4-BE49-F238E27FC236}">
                  <a16:creationId xmlns:a16="http://schemas.microsoft.com/office/drawing/2014/main" id="{963435A4-50DA-4248-AF59-4F6020C051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75505" y="2333575"/>
              <a:ext cx="48282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 Black" pitchFamily="34" charset="0"/>
                  <a:ea typeface="+mn-ea"/>
                  <a:cs typeface="Clear Sans" pitchFamily="34" charset="0"/>
                </a:rPr>
                <a:t>01</a:t>
              </a:r>
            </a:p>
          </p:txBody>
        </p:sp>
        <p:sp>
          <p:nvSpPr>
            <p:cNvPr id="59410" name="TextBox 73">
              <a:extLst>
                <a:ext uri="{FF2B5EF4-FFF2-40B4-BE49-F238E27FC236}">
                  <a16:creationId xmlns:a16="http://schemas.microsoft.com/office/drawing/2014/main" id="{A5F94936-5EEE-42F2-938B-0AA31B73AE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95517" y="3592817"/>
              <a:ext cx="482825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 Black" pitchFamily="34" charset="0"/>
                  <a:ea typeface="+mn-ea"/>
                  <a:cs typeface="Clear Sans" pitchFamily="34" charset="0"/>
                </a:rPr>
                <a:t>02</a:t>
              </a:r>
            </a:p>
          </p:txBody>
        </p:sp>
        <p:sp>
          <p:nvSpPr>
            <p:cNvPr id="59411" name="TextBox 74">
              <a:extLst>
                <a:ext uri="{FF2B5EF4-FFF2-40B4-BE49-F238E27FC236}">
                  <a16:creationId xmlns:a16="http://schemas.microsoft.com/office/drawing/2014/main" id="{332E324E-034E-4957-BC1A-70EE9AFD4A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75505" y="4757382"/>
              <a:ext cx="48282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 Black" pitchFamily="34" charset="0"/>
                  <a:ea typeface="+mn-ea"/>
                  <a:cs typeface="Clear Sans" pitchFamily="34" charset="0"/>
                </a:rPr>
                <a:t>03</a:t>
              </a:r>
            </a:p>
          </p:txBody>
        </p:sp>
        <p:sp>
          <p:nvSpPr>
            <p:cNvPr id="59412" name="TextBox 75">
              <a:extLst>
                <a:ext uri="{FF2B5EF4-FFF2-40B4-BE49-F238E27FC236}">
                  <a16:creationId xmlns:a16="http://schemas.microsoft.com/office/drawing/2014/main" id="{88B14AC5-FEAD-441E-89D4-AEACB3C1E3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34247" y="3592817"/>
              <a:ext cx="482825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Lato Black" pitchFamily="34" charset="0"/>
                  <a:ea typeface="+mn-ea"/>
                  <a:cs typeface="Clear Sans" pitchFamily="34" charset="0"/>
                </a:rPr>
                <a:t>04</a:t>
              </a:r>
            </a:p>
          </p:txBody>
        </p:sp>
      </p:grpSp>
    </p:spTree>
  </p:cSld>
  <p:clrMapOvr>
    <a:masterClrMapping/>
  </p:clrMapOvr>
  <p:transition spd="med" advTm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" name="Group 78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80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4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5" name="Isosceles Triangle 84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Isosceles Triangle 88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A0D5FB2F-627D-2005-7449-17300FB756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26322" t="9091" r="10934"/>
          <a:stretch/>
        </p:blipFill>
        <p:spPr>
          <a:xfrm>
            <a:off x="5097780" y="-1"/>
            <a:ext cx="7091044" cy="6858001"/>
          </a:xfrm>
          <a:custGeom>
            <a:avLst/>
            <a:gdLst/>
            <a:ahLst/>
            <a:cxnLst/>
            <a:rect l="l" t="t" r="r" b="b"/>
            <a:pathLst>
              <a:path w="7091044" h="6858001">
                <a:moveTo>
                  <a:pt x="405750" y="0"/>
                </a:moveTo>
                <a:lnTo>
                  <a:pt x="7091044" y="0"/>
                </a:lnTo>
                <a:lnTo>
                  <a:pt x="7091044" y="6858001"/>
                </a:lnTo>
                <a:lnTo>
                  <a:pt x="53572" y="6858001"/>
                </a:lnTo>
                <a:lnTo>
                  <a:pt x="1828991" y="4521201"/>
                </a:lnTo>
                <a:close/>
                <a:moveTo>
                  <a:pt x="0" y="0"/>
                </a:moveTo>
                <a:lnTo>
                  <a:pt x="405750" y="0"/>
                </a:lnTo>
                <a:lnTo>
                  <a:pt x="0" y="43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97ED2D-E34D-DE86-666D-4A96E1DC7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791" y="2584440"/>
            <a:ext cx="5123515" cy="236909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>
                <a:latin typeface="Times New Roman"/>
                <a:cs typeface="Times New Roman"/>
              </a:rPr>
              <a:t>Theory Y leader .. Participative leadership</a:t>
            </a:r>
            <a:br>
              <a:rPr lang="en-US" sz="1900"/>
            </a:br>
            <a:br>
              <a:rPr lang="en-US" sz="1900"/>
            </a:br>
            <a:r>
              <a:rPr lang="en-US" sz="2800">
                <a:latin typeface="Times New Roman"/>
                <a:cs typeface="Times New Roman"/>
              </a:rPr>
              <a:t>- Workers are capable.</a:t>
            </a:r>
            <a:br>
              <a:rPr lang="en-US" sz="2800">
                <a:latin typeface="Times New Roman"/>
              </a:rPr>
            </a:br>
            <a:r>
              <a:rPr lang="en-US" sz="2800">
                <a:latin typeface="Times New Roman"/>
                <a:cs typeface="Times New Roman"/>
              </a:rPr>
              <a:t>- Workers have ideas. </a:t>
            </a:r>
            <a:br>
              <a:rPr lang="en-US" sz="2800">
                <a:latin typeface="Times New Roman"/>
              </a:rPr>
            </a:br>
            <a:r>
              <a:rPr lang="en-US" sz="2800">
                <a:latin typeface="Times New Roman"/>
                <a:cs typeface="Times New Roman"/>
              </a:rPr>
              <a:t>- Motivation and commitment is key.</a:t>
            </a:r>
            <a:br>
              <a:rPr lang="en-US" sz="2800">
                <a:latin typeface="Times New Roman"/>
              </a:rPr>
            </a:br>
            <a:r>
              <a:rPr lang="en-US" sz="2800">
                <a:latin typeface="Times New Roman"/>
                <a:cs typeface="Times New Roman"/>
              </a:rPr>
              <a:t>- No control or exertion required.</a:t>
            </a:r>
            <a:br>
              <a:rPr lang="en-US" sz="2800">
                <a:latin typeface="Times New Roman"/>
              </a:rPr>
            </a:br>
            <a:r>
              <a:rPr lang="en-US" sz="2800">
                <a:latin typeface="Times New Roman"/>
                <a:cs typeface="Times New Roman"/>
              </a:rPr>
              <a:t>- Employees enjoy work.</a:t>
            </a:r>
            <a:br>
              <a:rPr lang="en-US" sz="2800">
                <a:latin typeface="Times New Roman"/>
              </a:rPr>
            </a:br>
            <a:br>
              <a:rPr lang="en-US" sz="1900"/>
            </a:br>
            <a:endParaRPr lang="en-US" sz="1900"/>
          </a:p>
        </p:txBody>
      </p:sp>
      <p:cxnSp>
        <p:nvCxnSpPr>
          <p:cNvPr id="114" name="Straight Connector 90">
            <a:extLst>
              <a:ext uri="{FF2B5EF4-FFF2-40B4-BE49-F238E27FC236}">
                <a16:creationId xmlns:a16="http://schemas.microsoft.com/office/drawing/2014/main" id="{27A85E05-9D34-4977-8352-DB3956997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92">
            <a:extLst>
              <a:ext uri="{FF2B5EF4-FFF2-40B4-BE49-F238E27FC236}">
                <a16:creationId xmlns:a16="http://schemas.microsoft.com/office/drawing/2014/main" id="{5CDED616-E554-4DB6-9F28-08F38A64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6" name="Rectangle 23">
            <a:extLst>
              <a:ext uri="{FF2B5EF4-FFF2-40B4-BE49-F238E27FC236}">
                <a16:creationId xmlns:a16="http://schemas.microsoft.com/office/drawing/2014/main" id="{8CDA3497-1EDA-4EB3-9C27-4D9835D30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7" name="Rectangle 25">
            <a:extLst>
              <a:ext uri="{FF2B5EF4-FFF2-40B4-BE49-F238E27FC236}">
                <a16:creationId xmlns:a16="http://schemas.microsoft.com/office/drawing/2014/main" id="{41F9764E-9AA0-49A3-9EA2-885EE991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8" name="Isosceles Triangle 24">
            <a:extLst>
              <a:ext uri="{FF2B5EF4-FFF2-40B4-BE49-F238E27FC236}">
                <a16:creationId xmlns:a16="http://schemas.microsoft.com/office/drawing/2014/main" id="{FA3A4F4A-4DC4-43F2-AC2D-06211A812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9" name="Rectangle 27">
            <a:extLst>
              <a:ext uri="{FF2B5EF4-FFF2-40B4-BE49-F238E27FC236}">
                <a16:creationId xmlns:a16="http://schemas.microsoft.com/office/drawing/2014/main" id="{84CFB374-B343-457A-B567-B4D784B1F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0" name="Rectangle 28">
            <a:extLst>
              <a:ext uri="{FF2B5EF4-FFF2-40B4-BE49-F238E27FC236}">
                <a16:creationId xmlns:a16="http://schemas.microsoft.com/office/drawing/2014/main" id="{0597FEEE-1E11-4396-BB69-B43FA92F9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1" name="Rectangle 29">
            <a:extLst>
              <a:ext uri="{FF2B5EF4-FFF2-40B4-BE49-F238E27FC236}">
                <a16:creationId xmlns:a16="http://schemas.microsoft.com/office/drawing/2014/main" id="{A2DB2F81-3E68-4044-B7C2-03DEEC50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2" name="Isosceles Triangle 29">
            <a:extLst>
              <a:ext uri="{FF2B5EF4-FFF2-40B4-BE49-F238E27FC236}">
                <a16:creationId xmlns:a16="http://schemas.microsoft.com/office/drawing/2014/main" id="{DC2F7294-2397-4C96-AB1E-E66CDEA3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7877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49C73-9BEB-C250-1B7A-8318C679B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sz="5400"/>
              <a:t> 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18200-BD25-707F-C178-908EF4F66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So, after the above discussion, I think participative leadership style suits me most. Having a mind which welcome everyone’s opinion is one of the great attributes of a leader. Participative leadership will help to excel in future career (Hariri, 2021). </a:t>
            </a:r>
            <a:endParaRPr lang="en-US" sz="2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EC5B163B-5383-DB92-B83A-C94D2425D5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35" r="31465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3079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1FDA0-5E17-0063-C6D1-D236C0E9D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5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95F66-4235-FF47-4516-0DE6A6DA7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Bell, C., 2021. Participative leadership and organisational commitment. Saarbrucken: Lap Lambert Academic.</a:t>
            </a:r>
          </a:p>
          <a:p>
            <a:r>
              <a:rPr lang="en-GB" sz="220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Burns, J. And Costanzo, P., 2022. </a:t>
            </a:r>
            <a:r>
              <a:rPr lang="en-GB" sz="2200" i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Leadership.</a:t>
            </a:r>
          </a:p>
          <a:p>
            <a:r>
              <a:rPr lang="en-GB" sz="220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Daft, R. And Lane, P., 2021. Leadership. Stamford: Cengage Learning.</a:t>
            </a:r>
          </a:p>
          <a:p>
            <a:r>
              <a:rPr lang="en-GB" sz="220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Hariri, H., 2021. Participative Leadership Practice: A Literature Review. International Journal of Current Science Research and Review, 04(08).</a:t>
            </a:r>
          </a:p>
          <a:p>
            <a:r>
              <a:rPr lang="en-GB" sz="2200">
                <a:latin typeface="Times New Roman"/>
                <a:ea typeface="+mn-lt"/>
                <a:cs typeface="+mn-lt"/>
              </a:rPr>
              <a:t>Luthans, F. (2002). Organizational </a:t>
            </a:r>
            <a:r>
              <a:rPr lang="en-GB" sz="2200" err="1">
                <a:latin typeface="Times New Roman"/>
                <a:ea typeface="+mn-lt"/>
                <a:cs typeface="+mn-lt"/>
              </a:rPr>
              <a:t>Behavior</a:t>
            </a:r>
            <a:r>
              <a:rPr lang="en-GB" sz="2200">
                <a:latin typeface="Times New Roman"/>
                <a:ea typeface="+mn-lt"/>
                <a:cs typeface="+mn-lt"/>
              </a:rPr>
              <a:t>. Mc </a:t>
            </a:r>
            <a:r>
              <a:rPr lang="en-GB" sz="2200" err="1">
                <a:latin typeface="Times New Roman"/>
                <a:ea typeface="+mn-lt"/>
                <a:cs typeface="+mn-lt"/>
              </a:rPr>
              <a:t>Graw_Hill</a:t>
            </a:r>
            <a:r>
              <a:rPr lang="en-GB" sz="2200">
                <a:latin typeface="Times New Roman"/>
                <a:ea typeface="+mn-lt"/>
                <a:cs typeface="+mn-lt"/>
              </a:rPr>
              <a:t> (New York). </a:t>
            </a:r>
            <a:endParaRPr lang="en-GB" sz="2200"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r>
              <a:rPr lang="en-GB" sz="220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Safire, W. And Safir, L., 2022. Leadership. New York: Galahad Books.</a:t>
            </a:r>
          </a:p>
        </p:txBody>
      </p:sp>
    </p:spTree>
    <p:extLst>
      <p:ext uri="{BB962C8B-B14F-4D97-AF65-F5344CB8AC3E}">
        <p14:creationId xmlns:p14="http://schemas.microsoft.com/office/powerpoint/2010/main" val="17290260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2C907CA-590E-4D8D-954B-4AE6C1992329}"/>
              </a:ext>
            </a:extLst>
          </p:cNvPr>
          <p:cNvGrpSpPr>
            <a:grpSpLocks/>
          </p:cNvGrpSpPr>
          <p:nvPr/>
        </p:nvGrpSpPr>
        <p:grpSpPr bwMode="auto">
          <a:xfrm>
            <a:off x="1206500" y="989013"/>
            <a:ext cx="4625975" cy="4708525"/>
            <a:chOff x="1205789" y="988849"/>
            <a:chExt cx="4626014" cy="4709000"/>
          </a:xfrm>
        </p:grpSpPr>
        <p:grpSp>
          <p:nvGrpSpPr>
            <p:cNvPr id="103430" name="Group 48">
              <a:extLst>
                <a:ext uri="{FF2B5EF4-FFF2-40B4-BE49-F238E27FC236}">
                  <a16:creationId xmlns:a16="http://schemas.microsoft.com/office/drawing/2014/main" id="{9FFC1F5F-46A1-4F49-BC63-D429C7DC86B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85302" y="988849"/>
              <a:ext cx="4060373" cy="4573751"/>
              <a:chOff x="4746173" y="2343734"/>
              <a:chExt cx="2592396" cy="2920169"/>
            </a:xfrm>
          </p:grpSpPr>
          <p:sp>
            <p:nvSpPr>
              <p:cNvPr id="103439" name="Rectangle 162">
                <a:extLst>
                  <a:ext uri="{FF2B5EF4-FFF2-40B4-BE49-F238E27FC236}">
                    <a16:creationId xmlns:a16="http://schemas.microsoft.com/office/drawing/2014/main" id="{9E5E2F7A-9F39-4CF3-B7E2-A7ADD47D2D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61316" y="3136352"/>
                <a:ext cx="131110" cy="566155"/>
              </a:xfrm>
              <a:prstGeom prst="rect">
                <a:avLst/>
              </a:prstGeom>
              <a:solidFill>
                <a:srgbClr val="F1F2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0" name="Rectangle 163">
                <a:extLst>
                  <a:ext uri="{FF2B5EF4-FFF2-40B4-BE49-F238E27FC236}">
                    <a16:creationId xmlns:a16="http://schemas.microsoft.com/office/drawing/2014/main" id="{E6F0E614-1CB7-4893-A225-240601D225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61316" y="3136352"/>
                <a:ext cx="131110" cy="5661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52" name="Rectangle 164">
                <a:extLst>
                  <a:ext uri="{FF2B5EF4-FFF2-40B4-BE49-F238E27FC236}">
                    <a16:creationId xmlns:a16="http://schemas.microsoft.com/office/drawing/2014/main" id="{6D51C1A3-0267-480B-8D29-1EB2992140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35999" y="3136417"/>
                <a:ext cx="125682" cy="566636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42" name="Rectangle 165">
                <a:extLst>
                  <a:ext uri="{FF2B5EF4-FFF2-40B4-BE49-F238E27FC236}">
                    <a16:creationId xmlns:a16="http://schemas.microsoft.com/office/drawing/2014/main" id="{77A5B8D8-B8B8-4C17-8EC0-8B5C8F45F5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36167" y="3136352"/>
                <a:ext cx="125149" cy="5661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54" name="Freeform 166">
                <a:extLst>
                  <a:ext uri="{FF2B5EF4-FFF2-40B4-BE49-F238E27FC236}">
                    <a16:creationId xmlns:a16="http://schemas.microsoft.com/office/drawing/2014/main" id="{7BB21743-128D-4036-AE55-BC948EE14F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27204" y="2969163"/>
                <a:ext cx="1847734" cy="2294930"/>
              </a:xfrm>
              <a:custGeom>
                <a:avLst/>
                <a:gdLst>
                  <a:gd name="T0" fmla="*/ 310 w 310"/>
                  <a:gd name="T1" fmla="*/ 385 h 385"/>
                  <a:gd name="T2" fmla="*/ 0 w 310"/>
                  <a:gd name="T3" fmla="*/ 385 h 385"/>
                  <a:gd name="T4" fmla="*/ 0 w 310"/>
                  <a:gd name="T5" fmla="*/ 119 h 385"/>
                  <a:gd name="T6" fmla="*/ 156 w 310"/>
                  <a:gd name="T7" fmla="*/ 0 h 385"/>
                  <a:gd name="T8" fmla="*/ 310 w 310"/>
                  <a:gd name="T9" fmla="*/ 119 h 385"/>
                  <a:gd name="T10" fmla="*/ 310 w 310"/>
                  <a:gd name="T11" fmla="*/ 385 h 3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0" h="385">
                    <a:moveTo>
                      <a:pt x="310" y="385"/>
                    </a:moveTo>
                    <a:lnTo>
                      <a:pt x="0" y="385"/>
                    </a:lnTo>
                    <a:lnTo>
                      <a:pt x="0" y="119"/>
                    </a:lnTo>
                    <a:lnTo>
                      <a:pt x="156" y="0"/>
                    </a:lnTo>
                    <a:lnTo>
                      <a:pt x="310" y="119"/>
                    </a:lnTo>
                    <a:lnTo>
                      <a:pt x="310" y="385"/>
                    </a:ln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44" name="Freeform 167">
                <a:extLst>
                  <a:ext uri="{FF2B5EF4-FFF2-40B4-BE49-F238E27FC236}">
                    <a16:creationId xmlns:a16="http://schemas.microsoft.com/office/drawing/2014/main" id="{86D980AC-CF88-44B1-AB7E-0FEA79ECC6F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27583" y="2969484"/>
                <a:ext cx="1847454" cy="2294419"/>
              </a:xfrm>
              <a:custGeom>
                <a:avLst/>
                <a:gdLst>
                  <a:gd name="T0" fmla="*/ 2147483646 w 310"/>
                  <a:gd name="T1" fmla="*/ 2147483646 h 385"/>
                  <a:gd name="T2" fmla="*/ 0 w 310"/>
                  <a:gd name="T3" fmla="*/ 2147483646 h 385"/>
                  <a:gd name="T4" fmla="*/ 0 w 310"/>
                  <a:gd name="T5" fmla="*/ 2147483646 h 385"/>
                  <a:gd name="T6" fmla="*/ 2147483646 w 310"/>
                  <a:gd name="T7" fmla="*/ 0 h 385"/>
                  <a:gd name="T8" fmla="*/ 2147483646 w 310"/>
                  <a:gd name="T9" fmla="*/ 2147483646 h 385"/>
                  <a:gd name="T10" fmla="*/ 2147483646 w 310"/>
                  <a:gd name="T11" fmla="*/ 2147483646 h 38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310" h="385">
                    <a:moveTo>
                      <a:pt x="310" y="385"/>
                    </a:moveTo>
                    <a:lnTo>
                      <a:pt x="0" y="385"/>
                    </a:lnTo>
                    <a:lnTo>
                      <a:pt x="0" y="119"/>
                    </a:lnTo>
                    <a:lnTo>
                      <a:pt x="156" y="0"/>
                    </a:lnTo>
                    <a:lnTo>
                      <a:pt x="310" y="119"/>
                    </a:lnTo>
                    <a:lnTo>
                      <a:pt x="310" y="38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5" name="Rectangle 168">
                <a:extLst>
                  <a:ext uri="{FF2B5EF4-FFF2-40B4-BE49-F238E27FC236}">
                    <a16:creationId xmlns:a16="http://schemas.microsoft.com/office/drawing/2014/main" id="{2C9C3803-FA5F-4358-B4EB-37CCEF6B11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2531" y="4071998"/>
                <a:ext cx="405248" cy="411208"/>
              </a:xfrm>
              <a:prstGeom prst="rect">
                <a:avLst/>
              </a:prstGeom>
              <a:solidFill>
                <a:srgbClr val="231F2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6" name="Rectangle 169">
                <a:extLst>
                  <a:ext uri="{FF2B5EF4-FFF2-40B4-BE49-F238E27FC236}">
                    <a16:creationId xmlns:a16="http://schemas.microsoft.com/office/drawing/2014/main" id="{F76620D4-49E2-443B-847D-3D85BDCBB0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2531" y="4071998"/>
                <a:ext cx="405248" cy="4112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7" name="Rectangle 170">
                <a:extLst>
                  <a:ext uri="{FF2B5EF4-FFF2-40B4-BE49-F238E27FC236}">
                    <a16:creationId xmlns:a16="http://schemas.microsoft.com/office/drawing/2014/main" id="{16B42C5B-4A8C-47BA-971C-9C68E821D7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101796"/>
                <a:ext cx="172826" cy="154948"/>
              </a:xfrm>
              <a:prstGeom prst="rect">
                <a:avLst/>
              </a:prstGeom>
              <a:solidFill>
                <a:srgbClr val="B1F8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8" name="Rectangle 171">
                <a:extLst>
                  <a:ext uri="{FF2B5EF4-FFF2-40B4-BE49-F238E27FC236}">
                    <a16:creationId xmlns:a16="http://schemas.microsoft.com/office/drawing/2014/main" id="{64B56AD2-149E-49F1-ABBD-82C2B2D59F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101796"/>
                <a:ext cx="172826" cy="154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49" name="Rectangle 172">
                <a:extLst>
                  <a:ext uri="{FF2B5EF4-FFF2-40B4-BE49-F238E27FC236}">
                    <a16:creationId xmlns:a16="http://schemas.microsoft.com/office/drawing/2014/main" id="{0D8A5E47-BFCA-4801-98F6-81CB6E05A1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101796"/>
                <a:ext cx="172826" cy="154948"/>
              </a:xfrm>
              <a:prstGeom prst="rect">
                <a:avLst/>
              </a:prstGeom>
              <a:solidFill>
                <a:srgbClr val="B1F8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0" name="Rectangle 173">
                <a:extLst>
                  <a:ext uri="{FF2B5EF4-FFF2-40B4-BE49-F238E27FC236}">
                    <a16:creationId xmlns:a16="http://schemas.microsoft.com/office/drawing/2014/main" id="{774B4580-C749-4E58-BD9B-C8E0EAC953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101796"/>
                <a:ext cx="172826" cy="154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1" name="Rectangle 174">
                <a:extLst>
                  <a:ext uri="{FF2B5EF4-FFF2-40B4-BE49-F238E27FC236}">
                    <a16:creationId xmlns:a16="http://schemas.microsoft.com/office/drawing/2014/main" id="{DA58C6FB-371A-4AE4-84AD-D4F91AAA1E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286541"/>
                <a:ext cx="172826" cy="166866"/>
              </a:xfrm>
              <a:prstGeom prst="rect">
                <a:avLst/>
              </a:prstGeom>
              <a:solidFill>
                <a:srgbClr val="B1F8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2" name="Rectangle 175">
                <a:extLst>
                  <a:ext uri="{FF2B5EF4-FFF2-40B4-BE49-F238E27FC236}">
                    <a16:creationId xmlns:a16="http://schemas.microsoft.com/office/drawing/2014/main" id="{118CA9E7-71E8-45FD-A885-8B1AD7834F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286541"/>
                <a:ext cx="172826" cy="1668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3" name="Rectangle 176">
                <a:extLst>
                  <a:ext uri="{FF2B5EF4-FFF2-40B4-BE49-F238E27FC236}">
                    <a16:creationId xmlns:a16="http://schemas.microsoft.com/office/drawing/2014/main" id="{7276B0B4-11A3-4AB0-A5CB-C1B163E00E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286541"/>
                <a:ext cx="172826" cy="166866"/>
              </a:xfrm>
              <a:prstGeom prst="rect">
                <a:avLst/>
              </a:prstGeom>
              <a:solidFill>
                <a:srgbClr val="B1F8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4" name="Rectangle 177">
                <a:extLst>
                  <a:ext uri="{FF2B5EF4-FFF2-40B4-BE49-F238E27FC236}">
                    <a16:creationId xmlns:a16="http://schemas.microsoft.com/office/drawing/2014/main" id="{78D31158-2EBB-4E0B-94F3-5BA99B74F5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286541"/>
                <a:ext cx="172826" cy="1668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5" name="Rectangle 178">
                <a:extLst>
                  <a:ext uri="{FF2B5EF4-FFF2-40B4-BE49-F238E27FC236}">
                    <a16:creationId xmlns:a16="http://schemas.microsoft.com/office/drawing/2014/main" id="{B052071D-7BED-4E51-82B9-457DF74EC3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55246" y="4071998"/>
                <a:ext cx="423126" cy="411208"/>
              </a:xfrm>
              <a:prstGeom prst="rect">
                <a:avLst/>
              </a:prstGeom>
              <a:solidFill>
                <a:srgbClr val="231F2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6" name="Rectangle 179">
                <a:extLst>
                  <a:ext uri="{FF2B5EF4-FFF2-40B4-BE49-F238E27FC236}">
                    <a16:creationId xmlns:a16="http://schemas.microsoft.com/office/drawing/2014/main" id="{BBE9235D-9095-4607-B222-B2DBA1B4D1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79083" y="4101796"/>
                <a:ext cx="172826" cy="15494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7" name="Rectangle 180">
                <a:extLst>
                  <a:ext uri="{FF2B5EF4-FFF2-40B4-BE49-F238E27FC236}">
                    <a16:creationId xmlns:a16="http://schemas.microsoft.com/office/drawing/2014/main" id="{572109B1-2FB5-45A3-A3E3-CB3EC8C09B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5748" y="4101796"/>
                <a:ext cx="172826" cy="15494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8" name="Rectangle 181">
                <a:extLst>
                  <a:ext uri="{FF2B5EF4-FFF2-40B4-BE49-F238E27FC236}">
                    <a16:creationId xmlns:a16="http://schemas.microsoft.com/office/drawing/2014/main" id="{DD12B13B-C83F-4818-8115-EF96F733BC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379083" y="4286541"/>
                <a:ext cx="172826" cy="1668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59" name="Rectangle 182">
                <a:extLst>
                  <a:ext uri="{FF2B5EF4-FFF2-40B4-BE49-F238E27FC236}">
                    <a16:creationId xmlns:a16="http://schemas.microsoft.com/office/drawing/2014/main" id="{CBD07993-89A8-496B-8929-C509D1E476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5748" y="4286541"/>
                <a:ext cx="172826" cy="1668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1" name="Rectangle 183">
                <a:extLst>
                  <a:ext uri="{FF2B5EF4-FFF2-40B4-BE49-F238E27FC236}">
                    <a16:creationId xmlns:a16="http://schemas.microsoft.com/office/drawing/2014/main" id="{82C3ED49-D77A-44EA-95A2-D5165B2D48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7707" y="5204287"/>
                <a:ext cx="721660" cy="59806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61" name="Rectangle 184">
                <a:extLst>
                  <a:ext uri="{FF2B5EF4-FFF2-40B4-BE49-F238E27FC236}">
                    <a16:creationId xmlns:a16="http://schemas.microsoft.com/office/drawing/2014/main" id="{5BE02F2E-E9A2-477C-AED7-665AFC7EF5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7779" y="5204308"/>
                <a:ext cx="721103" cy="59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62" name="Freeform 185">
                <a:extLst>
                  <a:ext uri="{FF2B5EF4-FFF2-40B4-BE49-F238E27FC236}">
                    <a16:creationId xmlns:a16="http://schemas.microsoft.com/office/drawing/2014/main" id="{0BB941E2-8DA3-4A12-983F-87FD97B954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9091" y="4429570"/>
                <a:ext cx="506561" cy="774739"/>
              </a:xfrm>
              <a:custGeom>
                <a:avLst/>
                <a:gdLst>
                  <a:gd name="T0" fmla="*/ 2147483646 w 36"/>
                  <a:gd name="T1" fmla="*/ 2147483646 h 55"/>
                  <a:gd name="T2" fmla="*/ 2147483646 w 36"/>
                  <a:gd name="T3" fmla="*/ 2147483646 h 55"/>
                  <a:gd name="T4" fmla="*/ 2147483646 w 36"/>
                  <a:gd name="T5" fmla="*/ 0 h 55"/>
                  <a:gd name="T6" fmla="*/ 0 w 36"/>
                  <a:gd name="T7" fmla="*/ 2147483646 h 55"/>
                  <a:gd name="T8" fmla="*/ 0 w 36"/>
                  <a:gd name="T9" fmla="*/ 2147483646 h 55"/>
                  <a:gd name="T10" fmla="*/ 2147483646 w 36"/>
                  <a:gd name="T11" fmla="*/ 2147483646 h 5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36" h="55">
                    <a:moveTo>
                      <a:pt x="36" y="55"/>
                    </a:moveTo>
                    <a:cubicBezTo>
                      <a:pt x="36" y="22"/>
                      <a:pt x="36" y="22"/>
                      <a:pt x="36" y="22"/>
                    </a:cubicBezTo>
                    <a:cubicBezTo>
                      <a:pt x="36" y="9"/>
                      <a:pt x="28" y="0"/>
                      <a:pt x="18" y="0"/>
                    </a:cubicBezTo>
                    <a:cubicBezTo>
                      <a:pt x="8" y="0"/>
                      <a:pt x="0" y="9"/>
                      <a:pt x="0" y="22"/>
                    </a:cubicBezTo>
                    <a:cubicBezTo>
                      <a:pt x="0" y="55"/>
                      <a:pt x="0" y="55"/>
                      <a:pt x="0" y="55"/>
                    </a:cubicBezTo>
                    <a:cubicBezTo>
                      <a:pt x="36" y="55"/>
                      <a:pt x="36" y="55"/>
                      <a:pt x="36" y="55"/>
                    </a:cubicBezTo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4" name="Freeform 186">
                <a:extLst>
                  <a:ext uri="{FF2B5EF4-FFF2-40B4-BE49-F238E27FC236}">
                    <a16:creationId xmlns:a16="http://schemas.microsoft.com/office/drawing/2014/main" id="{1D43AC30-5D79-4933-AD55-CB8F2DCCA9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01226" y="4442013"/>
                <a:ext cx="482458" cy="762273"/>
              </a:xfrm>
              <a:custGeom>
                <a:avLst/>
                <a:gdLst>
                  <a:gd name="T0" fmla="*/ 0 w 34"/>
                  <a:gd name="T1" fmla="*/ 54 h 54"/>
                  <a:gd name="T2" fmla="*/ 0 w 34"/>
                  <a:gd name="T3" fmla="*/ 21 h 54"/>
                  <a:gd name="T4" fmla="*/ 17 w 34"/>
                  <a:gd name="T5" fmla="*/ 0 h 54"/>
                  <a:gd name="T6" fmla="*/ 34 w 34"/>
                  <a:gd name="T7" fmla="*/ 21 h 54"/>
                  <a:gd name="T8" fmla="*/ 34 w 34"/>
                  <a:gd name="T9" fmla="*/ 54 h 54"/>
                  <a:gd name="T10" fmla="*/ 0 w 34"/>
                  <a:gd name="T11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54">
                    <a:moveTo>
                      <a:pt x="0" y="54"/>
                    </a:moveTo>
                    <a:cubicBezTo>
                      <a:pt x="0" y="21"/>
                      <a:pt x="0" y="21"/>
                      <a:pt x="0" y="21"/>
                    </a:cubicBezTo>
                    <a:cubicBezTo>
                      <a:pt x="0" y="9"/>
                      <a:pt x="8" y="0"/>
                      <a:pt x="17" y="0"/>
                    </a:cubicBezTo>
                    <a:cubicBezTo>
                      <a:pt x="26" y="0"/>
                      <a:pt x="34" y="9"/>
                      <a:pt x="34" y="21"/>
                    </a:cubicBezTo>
                    <a:cubicBezTo>
                      <a:pt x="34" y="54"/>
                      <a:pt x="34" y="54"/>
                      <a:pt x="34" y="54"/>
                    </a:cubicBezTo>
                    <a:cubicBezTo>
                      <a:pt x="0" y="54"/>
                      <a:pt x="0" y="54"/>
                      <a:pt x="0" y="54"/>
                    </a:cubicBezTo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64" name="Oval 187">
                <a:extLst>
                  <a:ext uri="{FF2B5EF4-FFF2-40B4-BE49-F238E27FC236}">
                    <a16:creationId xmlns:a16="http://schemas.microsoft.com/office/drawing/2014/main" id="{4EA86304-EC65-49A5-863B-C8BE95E8E7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0806" y="4822899"/>
                <a:ext cx="41717" cy="41717"/>
              </a:xfrm>
              <a:prstGeom prst="ellipse">
                <a:avLst/>
              </a:prstGeom>
              <a:solidFill>
                <a:srgbClr val="FFF7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6" name="Freeform 188">
                <a:extLst>
                  <a:ext uri="{FF2B5EF4-FFF2-40B4-BE49-F238E27FC236}">
                    <a16:creationId xmlns:a16="http://schemas.microsoft.com/office/drawing/2014/main" id="{A5D61F42-A28E-4CF1-ADE9-26AF57273B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46102" y="2927603"/>
                <a:ext cx="2592706" cy="959937"/>
              </a:xfrm>
              <a:custGeom>
                <a:avLst/>
                <a:gdLst>
                  <a:gd name="T0" fmla="*/ 0 w 435"/>
                  <a:gd name="T1" fmla="*/ 161 h 161"/>
                  <a:gd name="T2" fmla="*/ 52 w 435"/>
                  <a:gd name="T3" fmla="*/ 161 h 161"/>
                  <a:gd name="T4" fmla="*/ 217 w 435"/>
                  <a:gd name="T5" fmla="*/ 40 h 161"/>
                  <a:gd name="T6" fmla="*/ 388 w 435"/>
                  <a:gd name="T7" fmla="*/ 161 h 161"/>
                  <a:gd name="T8" fmla="*/ 435 w 435"/>
                  <a:gd name="T9" fmla="*/ 161 h 161"/>
                  <a:gd name="T10" fmla="*/ 217 w 435"/>
                  <a:gd name="T11" fmla="*/ 0 h 161"/>
                  <a:gd name="T12" fmla="*/ 0 w 435"/>
                  <a:gd name="T13" fmla="*/ 161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35" h="161">
                    <a:moveTo>
                      <a:pt x="0" y="161"/>
                    </a:moveTo>
                    <a:lnTo>
                      <a:pt x="52" y="161"/>
                    </a:lnTo>
                    <a:lnTo>
                      <a:pt x="217" y="40"/>
                    </a:lnTo>
                    <a:lnTo>
                      <a:pt x="388" y="161"/>
                    </a:lnTo>
                    <a:lnTo>
                      <a:pt x="435" y="161"/>
                    </a:lnTo>
                    <a:lnTo>
                      <a:pt x="217" y="0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66" name="Freeform 189">
                <a:extLst>
                  <a:ext uri="{FF2B5EF4-FFF2-40B4-BE49-F238E27FC236}">
                    <a16:creationId xmlns:a16="http://schemas.microsoft.com/office/drawing/2014/main" id="{8B4A1AFF-6B60-4A1C-AB6F-389A524AED0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46173" y="2927769"/>
                <a:ext cx="2592396" cy="959485"/>
              </a:xfrm>
              <a:custGeom>
                <a:avLst/>
                <a:gdLst>
                  <a:gd name="T0" fmla="*/ 0 w 435"/>
                  <a:gd name="T1" fmla="*/ 2147483646 h 161"/>
                  <a:gd name="T2" fmla="*/ 1846834829 w 435"/>
                  <a:gd name="T3" fmla="*/ 2147483646 h 161"/>
                  <a:gd name="T4" fmla="*/ 2147483646 w 435"/>
                  <a:gd name="T5" fmla="*/ 1420639713 h 161"/>
                  <a:gd name="T6" fmla="*/ 2147483646 w 435"/>
                  <a:gd name="T7" fmla="*/ 2147483646 h 161"/>
                  <a:gd name="T8" fmla="*/ 2147483646 w 435"/>
                  <a:gd name="T9" fmla="*/ 2147483646 h 161"/>
                  <a:gd name="T10" fmla="*/ 2147483646 w 435"/>
                  <a:gd name="T11" fmla="*/ 0 h 161"/>
                  <a:gd name="T12" fmla="*/ 0 w 435"/>
                  <a:gd name="T13" fmla="*/ 2147483646 h 161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35" h="161">
                    <a:moveTo>
                      <a:pt x="0" y="161"/>
                    </a:moveTo>
                    <a:lnTo>
                      <a:pt x="52" y="161"/>
                    </a:lnTo>
                    <a:lnTo>
                      <a:pt x="217" y="40"/>
                    </a:lnTo>
                    <a:lnTo>
                      <a:pt x="388" y="161"/>
                    </a:lnTo>
                    <a:lnTo>
                      <a:pt x="435" y="161"/>
                    </a:lnTo>
                    <a:lnTo>
                      <a:pt x="217" y="0"/>
                    </a:lnTo>
                    <a:lnTo>
                      <a:pt x="0" y="16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78" name="Rectangle 190">
                <a:extLst>
                  <a:ext uri="{FF2B5EF4-FFF2-40B4-BE49-F238E27FC236}">
                    <a16:creationId xmlns:a16="http://schemas.microsoft.com/office/drawing/2014/main" id="{037984AE-60F3-4B1F-A80D-7A4DF03908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82280" y="3082693"/>
                <a:ext cx="351708" cy="53724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9" name="Oval 191">
                <a:extLst>
                  <a:ext uri="{FF2B5EF4-FFF2-40B4-BE49-F238E27FC236}">
                    <a16:creationId xmlns:a16="http://schemas.microsoft.com/office/drawing/2014/main" id="{591B50A0-1634-4798-BE96-394E76AF52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42782" y="3463830"/>
                <a:ext cx="399346" cy="393301"/>
              </a:xfrm>
              <a:prstGeom prst="ellipse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69" name="Oval 192">
                <a:extLst>
                  <a:ext uri="{FF2B5EF4-FFF2-40B4-BE49-F238E27FC236}">
                    <a16:creationId xmlns:a16="http://schemas.microsoft.com/office/drawing/2014/main" id="{FE6C5E7C-8DE8-4D81-AA9C-31DF0772C8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14240" y="3535639"/>
                <a:ext cx="256260" cy="25626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0" name="Freeform 193">
                <a:extLst>
                  <a:ext uri="{FF2B5EF4-FFF2-40B4-BE49-F238E27FC236}">
                    <a16:creationId xmlns:a16="http://schemas.microsoft.com/office/drawing/2014/main" id="{AB190AFF-3D24-4A50-B12F-7BFF44F9638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56068" y="3845537"/>
                <a:ext cx="71514" cy="41717"/>
              </a:xfrm>
              <a:custGeom>
                <a:avLst/>
                <a:gdLst>
                  <a:gd name="T0" fmla="*/ 426187683 w 12"/>
                  <a:gd name="T1" fmla="*/ 0 h 7"/>
                  <a:gd name="T2" fmla="*/ 0 w 12"/>
                  <a:gd name="T3" fmla="*/ 248615441 h 7"/>
                  <a:gd name="T4" fmla="*/ 426187683 w 12"/>
                  <a:gd name="T5" fmla="*/ 0 h 7"/>
                  <a:gd name="T6" fmla="*/ 426187683 w 12"/>
                  <a:gd name="T7" fmla="*/ 0 h 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" h="7">
                    <a:moveTo>
                      <a:pt x="12" y="0"/>
                    </a:moveTo>
                    <a:lnTo>
                      <a:pt x="0" y="7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6C98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1" name="Freeform 194">
                <a:extLst>
                  <a:ext uri="{FF2B5EF4-FFF2-40B4-BE49-F238E27FC236}">
                    <a16:creationId xmlns:a16="http://schemas.microsoft.com/office/drawing/2014/main" id="{F109E109-6B0A-4DA4-99EF-64A32F745F5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56068" y="3845537"/>
                <a:ext cx="71514" cy="41717"/>
              </a:xfrm>
              <a:custGeom>
                <a:avLst/>
                <a:gdLst>
                  <a:gd name="T0" fmla="*/ 426187683 w 12"/>
                  <a:gd name="T1" fmla="*/ 0 h 7"/>
                  <a:gd name="T2" fmla="*/ 0 w 12"/>
                  <a:gd name="T3" fmla="*/ 248615441 h 7"/>
                  <a:gd name="T4" fmla="*/ 426187683 w 12"/>
                  <a:gd name="T5" fmla="*/ 0 h 7"/>
                  <a:gd name="T6" fmla="*/ 426187683 w 12"/>
                  <a:gd name="T7" fmla="*/ 0 h 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2" h="7">
                    <a:moveTo>
                      <a:pt x="12" y="0"/>
                    </a:moveTo>
                    <a:lnTo>
                      <a:pt x="0" y="7"/>
                    </a:lnTo>
                    <a:lnTo>
                      <a:pt x="12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83" name="Freeform 195">
                <a:extLst>
                  <a:ext uri="{FF2B5EF4-FFF2-40B4-BE49-F238E27FC236}">
                    <a16:creationId xmlns:a16="http://schemas.microsoft.com/office/drawing/2014/main" id="{D2CD1DDA-4A61-4627-8012-6139BE3E57D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127204" y="3165813"/>
                <a:ext cx="912211" cy="2098279"/>
              </a:xfrm>
              <a:custGeom>
                <a:avLst/>
                <a:gdLst>
                  <a:gd name="T0" fmla="*/ 11 w 65"/>
                  <a:gd name="T1" fmla="*/ 93 h 148"/>
                  <a:gd name="T2" fmla="*/ 11 w 65"/>
                  <a:gd name="T3" fmla="*/ 64 h 148"/>
                  <a:gd name="T4" fmla="*/ 40 w 65"/>
                  <a:gd name="T5" fmla="*/ 64 h 148"/>
                  <a:gd name="T6" fmla="*/ 40 w 65"/>
                  <a:gd name="T7" fmla="*/ 93 h 148"/>
                  <a:gd name="T8" fmla="*/ 11 w 65"/>
                  <a:gd name="T9" fmla="*/ 93 h 148"/>
                  <a:gd name="T10" fmla="*/ 65 w 65"/>
                  <a:gd name="T11" fmla="*/ 0 h 148"/>
                  <a:gd name="T12" fmla="*/ 0 w 65"/>
                  <a:gd name="T13" fmla="*/ 48 h 148"/>
                  <a:gd name="T14" fmla="*/ 0 w 65"/>
                  <a:gd name="T15" fmla="*/ 48 h 148"/>
                  <a:gd name="T16" fmla="*/ 0 w 65"/>
                  <a:gd name="T17" fmla="*/ 148 h 148"/>
                  <a:gd name="T18" fmla="*/ 40 w 65"/>
                  <a:gd name="T19" fmla="*/ 148 h 148"/>
                  <a:gd name="T20" fmla="*/ 40 w 65"/>
                  <a:gd name="T21" fmla="*/ 144 h 148"/>
                  <a:gd name="T22" fmla="*/ 65 w 65"/>
                  <a:gd name="T23" fmla="*/ 144 h 148"/>
                  <a:gd name="T24" fmla="*/ 47 w 65"/>
                  <a:gd name="T25" fmla="*/ 144 h 148"/>
                  <a:gd name="T26" fmla="*/ 47 w 65"/>
                  <a:gd name="T27" fmla="*/ 111 h 148"/>
                  <a:gd name="T28" fmla="*/ 65 w 65"/>
                  <a:gd name="T29" fmla="*/ 89 h 148"/>
                  <a:gd name="T30" fmla="*/ 65 w 65"/>
                  <a:gd name="T31" fmla="*/ 89 h 148"/>
                  <a:gd name="T32" fmla="*/ 65 w 65"/>
                  <a:gd name="T33" fmla="*/ 49 h 148"/>
                  <a:gd name="T34" fmla="*/ 65 w 65"/>
                  <a:gd name="T35" fmla="*/ 49 h 148"/>
                  <a:gd name="T36" fmla="*/ 51 w 65"/>
                  <a:gd name="T37" fmla="*/ 35 h 148"/>
                  <a:gd name="T38" fmla="*/ 65 w 65"/>
                  <a:gd name="T39" fmla="*/ 21 h 148"/>
                  <a:gd name="T40" fmla="*/ 65 w 65"/>
                  <a:gd name="T41" fmla="*/ 21 h 148"/>
                  <a:gd name="T42" fmla="*/ 65 w 65"/>
                  <a:gd name="T43" fmla="*/ 0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5" h="148">
                    <a:moveTo>
                      <a:pt x="11" y="93"/>
                    </a:moveTo>
                    <a:cubicBezTo>
                      <a:pt x="11" y="64"/>
                      <a:pt x="11" y="64"/>
                      <a:pt x="11" y="64"/>
                    </a:cubicBezTo>
                    <a:cubicBezTo>
                      <a:pt x="40" y="64"/>
                      <a:pt x="40" y="64"/>
                      <a:pt x="40" y="64"/>
                    </a:cubicBezTo>
                    <a:cubicBezTo>
                      <a:pt x="40" y="93"/>
                      <a:pt x="40" y="93"/>
                      <a:pt x="40" y="93"/>
                    </a:cubicBezTo>
                    <a:cubicBezTo>
                      <a:pt x="11" y="93"/>
                      <a:pt x="11" y="93"/>
                      <a:pt x="11" y="93"/>
                    </a:cubicBezTo>
                    <a:moveTo>
                      <a:pt x="65" y="0"/>
                    </a:moveTo>
                    <a:cubicBezTo>
                      <a:pt x="0" y="48"/>
                      <a:pt x="0" y="48"/>
                      <a:pt x="0" y="48"/>
                    </a:cubicBezTo>
                    <a:cubicBezTo>
                      <a:pt x="0" y="48"/>
                      <a:pt x="0" y="48"/>
                      <a:pt x="0" y="48"/>
                    </a:cubicBezTo>
                    <a:cubicBezTo>
                      <a:pt x="0" y="148"/>
                      <a:pt x="0" y="148"/>
                      <a:pt x="0" y="148"/>
                    </a:cubicBezTo>
                    <a:cubicBezTo>
                      <a:pt x="40" y="148"/>
                      <a:pt x="40" y="148"/>
                      <a:pt x="40" y="148"/>
                    </a:cubicBezTo>
                    <a:cubicBezTo>
                      <a:pt x="40" y="144"/>
                      <a:pt x="40" y="144"/>
                      <a:pt x="40" y="144"/>
                    </a:cubicBezTo>
                    <a:cubicBezTo>
                      <a:pt x="65" y="144"/>
                      <a:pt x="65" y="144"/>
                      <a:pt x="65" y="144"/>
                    </a:cubicBezTo>
                    <a:cubicBezTo>
                      <a:pt x="47" y="144"/>
                      <a:pt x="47" y="144"/>
                      <a:pt x="47" y="144"/>
                    </a:cubicBezTo>
                    <a:cubicBezTo>
                      <a:pt x="47" y="111"/>
                      <a:pt x="47" y="111"/>
                      <a:pt x="47" y="111"/>
                    </a:cubicBezTo>
                    <a:cubicBezTo>
                      <a:pt x="47" y="98"/>
                      <a:pt x="55" y="89"/>
                      <a:pt x="65" y="89"/>
                    </a:cubicBezTo>
                    <a:cubicBezTo>
                      <a:pt x="65" y="89"/>
                      <a:pt x="65" y="89"/>
                      <a:pt x="65" y="89"/>
                    </a:cubicBezTo>
                    <a:cubicBezTo>
                      <a:pt x="65" y="49"/>
                      <a:pt x="65" y="49"/>
                      <a:pt x="65" y="49"/>
                    </a:cubicBezTo>
                    <a:cubicBezTo>
                      <a:pt x="65" y="49"/>
                      <a:pt x="65" y="49"/>
                      <a:pt x="65" y="49"/>
                    </a:cubicBezTo>
                    <a:cubicBezTo>
                      <a:pt x="57" y="49"/>
                      <a:pt x="51" y="43"/>
                      <a:pt x="51" y="35"/>
                    </a:cubicBezTo>
                    <a:cubicBezTo>
                      <a:pt x="51" y="27"/>
                      <a:pt x="57" y="21"/>
                      <a:pt x="65" y="21"/>
                    </a:cubicBezTo>
                    <a:cubicBezTo>
                      <a:pt x="65" y="21"/>
                      <a:pt x="65" y="21"/>
                      <a:pt x="65" y="21"/>
                    </a:cubicBezTo>
                    <a:cubicBezTo>
                      <a:pt x="65" y="0"/>
                      <a:pt x="65" y="0"/>
                      <a:pt x="65" y="0"/>
                    </a:cubicBezTo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73" name="Freeform 196">
                <a:extLst>
                  <a:ext uri="{FF2B5EF4-FFF2-40B4-BE49-F238E27FC236}">
                    <a16:creationId xmlns:a16="http://schemas.microsoft.com/office/drawing/2014/main" id="{EB3DA125-EB98-4B92-AD32-4A4CF66B516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82531" y="4071998"/>
                <a:ext cx="405248" cy="411208"/>
              </a:xfrm>
              <a:custGeom>
                <a:avLst/>
                <a:gdLst>
                  <a:gd name="T0" fmla="*/ 142063262 w 68"/>
                  <a:gd name="T1" fmla="*/ 2147483646 h 69"/>
                  <a:gd name="T2" fmla="*/ 142063262 w 68"/>
                  <a:gd name="T3" fmla="*/ 1278576782 h 69"/>
                  <a:gd name="T4" fmla="*/ 1172024892 w 68"/>
                  <a:gd name="T5" fmla="*/ 1278576782 h 69"/>
                  <a:gd name="T6" fmla="*/ 1172024892 w 68"/>
                  <a:gd name="T7" fmla="*/ 2147483646 h 69"/>
                  <a:gd name="T8" fmla="*/ 142063262 w 68"/>
                  <a:gd name="T9" fmla="*/ 2147483646 h 69"/>
                  <a:gd name="T10" fmla="*/ 1243062483 w 68"/>
                  <a:gd name="T11" fmla="*/ 2147483646 h 69"/>
                  <a:gd name="T12" fmla="*/ 1243062483 w 68"/>
                  <a:gd name="T13" fmla="*/ 1278576782 h 69"/>
                  <a:gd name="T14" fmla="*/ 2147483646 w 68"/>
                  <a:gd name="T15" fmla="*/ 1278576782 h 69"/>
                  <a:gd name="T16" fmla="*/ 2147483646 w 68"/>
                  <a:gd name="T17" fmla="*/ 2147483646 h 69"/>
                  <a:gd name="T18" fmla="*/ 1243062483 w 68"/>
                  <a:gd name="T19" fmla="*/ 2147483646 h 69"/>
                  <a:gd name="T20" fmla="*/ 142063262 w 68"/>
                  <a:gd name="T21" fmla="*/ 1101000481 h 69"/>
                  <a:gd name="T22" fmla="*/ 142063262 w 68"/>
                  <a:gd name="T23" fmla="*/ 177582261 h 69"/>
                  <a:gd name="T24" fmla="*/ 1172024892 w 68"/>
                  <a:gd name="T25" fmla="*/ 177582261 h 69"/>
                  <a:gd name="T26" fmla="*/ 1172024892 w 68"/>
                  <a:gd name="T27" fmla="*/ 1101000481 h 69"/>
                  <a:gd name="T28" fmla="*/ 142063262 w 68"/>
                  <a:gd name="T29" fmla="*/ 1101000481 h 69"/>
                  <a:gd name="T30" fmla="*/ 1243062483 w 68"/>
                  <a:gd name="T31" fmla="*/ 1101000481 h 69"/>
                  <a:gd name="T32" fmla="*/ 1243062483 w 68"/>
                  <a:gd name="T33" fmla="*/ 177582261 h 69"/>
                  <a:gd name="T34" fmla="*/ 2147483646 w 68"/>
                  <a:gd name="T35" fmla="*/ 177582261 h 69"/>
                  <a:gd name="T36" fmla="*/ 2147483646 w 68"/>
                  <a:gd name="T37" fmla="*/ 1101000481 h 69"/>
                  <a:gd name="T38" fmla="*/ 1243062483 w 68"/>
                  <a:gd name="T39" fmla="*/ 1101000481 h 69"/>
                  <a:gd name="T40" fmla="*/ 2147483646 w 68"/>
                  <a:gd name="T41" fmla="*/ 0 h 69"/>
                  <a:gd name="T42" fmla="*/ 0 w 68"/>
                  <a:gd name="T43" fmla="*/ 0 h 69"/>
                  <a:gd name="T44" fmla="*/ 0 w 68"/>
                  <a:gd name="T45" fmla="*/ 2147483646 h 69"/>
                  <a:gd name="T46" fmla="*/ 2147483646 w 68"/>
                  <a:gd name="T47" fmla="*/ 2147483646 h 69"/>
                  <a:gd name="T48" fmla="*/ 2147483646 w 68"/>
                  <a:gd name="T49" fmla="*/ 0 h 69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68" h="69">
                    <a:moveTo>
                      <a:pt x="4" y="64"/>
                    </a:moveTo>
                    <a:lnTo>
                      <a:pt x="4" y="36"/>
                    </a:lnTo>
                    <a:lnTo>
                      <a:pt x="33" y="36"/>
                    </a:lnTo>
                    <a:lnTo>
                      <a:pt x="33" y="64"/>
                    </a:lnTo>
                    <a:lnTo>
                      <a:pt x="4" y="64"/>
                    </a:lnTo>
                    <a:close/>
                    <a:moveTo>
                      <a:pt x="35" y="64"/>
                    </a:moveTo>
                    <a:lnTo>
                      <a:pt x="35" y="36"/>
                    </a:lnTo>
                    <a:lnTo>
                      <a:pt x="64" y="36"/>
                    </a:lnTo>
                    <a:lnTo>
                      <a:pt x="64" y="64"/>
                    </a:lnTo>
                    <a:lnTo>
                      <a:pt x="35" y="64"/>
                    </a:lnTo>
                    <a:close/>
                    <a:moveTo>
                      <a:pt x="4" y="31"/>
                    </a:moveTo>
                    <a:lnTo>
                      <a:pt x="4" y="5"/>
                    </a:lnTo>
                    <a:lnTo>
                      <a:pt x="33" y="5"/>
                    </a:lnTo>
                    <a:lnTo>
                      <a:pt x="33" y="31"/>
                    </a:lnTo>
                    <a:lnTo>
                      <a:pt x="4" y="31"/>
                    </a:lnTo>
                    <a:close/>
                    <a:moveTo>
                      <a:pt x="35" y="31"/>
                    </a:moveTo>
                    <a:lnTo>
                      <a:pt x="35" y="5"/>
                    </a:lnTo>
                    <a:lnTo>
                      <a:pt x="64" y="5"/>
                    </a:lnTo>
                    <a:lnTo>
                      <a:pt x="64" y="31"/>
                    </a:lnTo>
                    <a:lnTo>
                      <a:pt x="35" y="31"/>
                    </a:lnTo>
                    <a:close/>
                    <a:moveTo>
                      <a:pt x="68" y="0"/>
                    </a:moveTo>
                    <a:lnTo>
                      <a:pt x="0" y="0"/>
                    </a:lnTo>
                    <a:lnTo>
                      <a:pt x="0" y="69"/>
                    </a:lnTo>
                    <a:lnTo>
                      <a:pt x="68" y="69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201C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4" name="Freeform 197">
                <a:extLst>
                  <a:ext uri="{FF2B5EF4-FFF2-40B4-BE49-F238E27FC236}">
                    <a16:creationId xmlns:a16="http://schemas.microsoft.com/office/drawing/2014/main" id="{540D6ED5-562C-4CEF-B0DE-134E207D8F7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82531" y="4071998"/>
                <a:ext cx="405248" cy="411208"/>
              </a:xfrm>
              <a:custGeom>
                <a:avLst/>
                <a:gdLst>
                  <a:gd name="T0" fmla="*/ 142063262 w 68"/>
                  <a:gd name="T1" fmla="*/ 2147483646 h 69"/>
                  <a:gd name="T2" fmla="*/ 142063262 w 68"/>
                  <a:gd name="T3" fmla="*/ 1278576782 h 69"/>
                  <a:gd name="T4" fmla="*/ 1172024892 w 68"/>
                  <a:gd name="T5" fmla="*/ 1278576782 h 69"/>
                  <a:gd name="T6" fmla="*/ 1172024892 w 68"/>
                  <a:gd name="T7" fmla="*/ 2147483646 h 69"/>
                  <a:gd name="T8" fmla="*/ 142063262 w 68"/>
                  <a:gd name="T9" fmla="*/ 2147483646 h 69"/>
                  <a:gd name="T10" fmla="*/ 1243062483 w 68"/>
                  <a:gd name="T11" fmla="*/ 2147483646 h 69"/>
                  <a:gd name="T12" fmla="*/ 1243062483 w 68"/>
                  <a:gd name="T13" fmla="*/ 1278576782 h 69"/>
                  <a:gd name="T14" fmla="*/ 2147483646 w 68"/>
                  <a:gd name="T15" fmla="*/ 1278576782 h 69"/>
                  <a:gd name="T16" fmla="*/ 2147483646 w 68"/>
                  <a:gd name="T17" fmla="*/ 2147483646 h 69"/>
                  <a:gd name="T18" fmla="*/ 1243062483 w 68"/>
                  <a:gd name="T19" fmla="*/ 2147483646 h 69"/>
                  <a:gd name="T20" fmla="*/ 142063262 w 68"/>
                  <a:gd name="T21" fmla="*/ 1101000481 h 69"/>
                  <a:gd name="T22" fmla="*/ 142063262 w 68"/>
                  <a:gd name="T23" fmla="*/ 177582261 h 69"/>
                  <a:gd name="T24" fmla="*/ 1172024892 w 68"/>
                  <a:gd name="T25" fmla="*/ 177582261 h 69"/>
                  <a:gd name="T26" fmla="*/ 1172024892 w 68"/>
                  <a:gd name="T27" fmla="*/ 1101000481 h 69"/>
                  <a:gd name="T28" fmla="*/ 142063262 w 68"/>
                  <a:gd name="T29" fmla="*/ 1101000481 h 69"/>
                  <a:gd name="T30" fmla="*/ 1243062483 w 68"/>
                  <a:gd name="T31" fmla="*/ 1101000481 h 69"/>
                  <a:gd name="T32" fmla="*/ 1243062483 w 68"/>
                  <a:gd name="T33" fmla="*/ 177582261 h 69"/>
                  <a:gd name="T34" fmla="*/ 2147483646 w 68"/>
                  <a:gd name="T35" fmla="*/ 177582261 h 69"/>
                  <a:gd name="T36" fmla="*/ 2147483646 w 68"/>
                  <a:gd name="T37" fmla="*/ 1101000481 h 69"/>
                  <a:gd name="T38" fmla="*/ 1243062483 w 68"/>
                  <a:gd name="T39" fmla="*/ 1101000481 h 69"/>
                  <a:gd name="T40" fmla="*/ 2147483646 w 68"/>
                  <a:gd name="T41" fmla="*/ 0 h 69"/>
                  <a:gd name="T42" fmla="*/ 0 w 68"/>
                  <a:gd name="T43" fmla="*/ 0 h 69"/>
                  <a:gd name="T44" fmla="*/ 0 w 68"/>
                  <a:gd name="T45" fmla="*/ 2147483646 h 69"/>
                  <a:gd name="T46" fmla="*/ 2147483646 w 68"/>
                  <a:gd name="T47" fmla="*/ 2147483646 h 69"/>
                  <a:gd name="T48" fmla="*/ 2147483646 w 68"/>
                  <a:gd name="T49" fmla="*/ 0 h 69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68" h="69">
                    <a:moveTo>
                      <a:pt x="4" y="64"/>
                    </a:moveTo>
                    <a:lnTo>
                      <a:pt x="4" y="36"/>
                    </a:lnTo>
                    <a:lnTo>
                      <a:pt x="33" y="36"/>
                    </a:lnTo>
                    <a:lnTo>
                      <a:pt x="33" y="64"/>
                    </a:lnTo>
                    <a:lnTo>
                      <a:pt x="4" y="64"/>
                    </a:lnTo>
                    <a:moveTo>
                      <a:pt x="35" y="64"/>
                    </a:moveTo>
                    <a:lnTo>
                      <a:pt x="35" y="36"/>
                    </a:lnTo>
                    <a:lnTo>
                      <a:pt x="64" y="36"/>
                    </a:lnTo>
                    <a:lnTo>
                      <a:pt x="64" y="64"/>
                    </a:lnTo>
                    <a:lnTo>
                      <a:pt x="35" y="64"/>
                    </a:lnTo>
                    <a:moveTo>
                      <a:pt x="4" y="31"/>
                    </a:moveTo>
                    <a:lnTo>
                      <a:pt x="4" y="5"/>
                    </a:lnTo>
                    <a:lnTo>
                      <a:pt x="33" y="5"/>
                    </a:lnTo>
                    <a:lnTo>
                      <a:pt x="33" y="31"/>
                    </a:lnTo>
                    <a:lnTo>
                      <a:pt x="4" y="31"/>
                    </a:lnTo>
                    <a:moveTo>
                      <a:pt x="35" y="31"/>
                    </a:moveTo>
                    <a:lnTo>
                      <a:pt x="35" y="5"/>
                    </a:lnTo>
                    <a:lnTo>
                      <a:pt x="64" y="5"/>
                    </a:lnTo>
                    <a:lnTo>
                      <a:pt x="64" y="31"/>
                    </a:lnTo>
                    <a:lnTo>
                      <a:pt x="35" y="31"/>
                    </a:lnTo>
                    <a:moveTo>
                      <a:pt x="68" y="0"/>
                    </a:moveTo>
                    <a:lnTo>
                      <a:pt x="0" y="0"/>
                    </a:lnTo>
                    <a:lnTo>
                      <a:pt x="0" y="69"/>
                    </a:lnTo>
                    <a:lnTo>
                      <a:pt x="68" y="69"/>
                    </a:lnTo>
                    <a:lnTo>
                      <a:pt x="6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5" name="Rectangle 198">
                <a:extLst>
                  <a:ext uri="{FF2B5EF4-FFF2-40B4-BE49-F238E27FC236}">
                    <a16:creationId xmlns:a16="http://schemas.microsoft.com/office/drawing/2014/main" id="{A047B012-DCEB-409D-AB5B-9B6D8C68D0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101796"/>
                <a:ext cx="172826" cy="15494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6" name="Rectangle 199">
                <a:extLst>
                  <a:ext uri="{FF2B5EF4-FFF2-40B4-BE49-F238E27FC236}">
                    <a16:creationId xmlns:a16="http://schemas.microsoft.com/office/drawing/2014/main" id="{6C86875F-EA4E-4E4D-BAA1-8EDD831A08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101796"/>
                <a:ext cx="172826" cy="154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7" name="Rectangle 200">
                <a:extLst>
                  <a:ext uri="{FF2B5EF4-FFF2-40B4-BE49-F238E27FC236}">
                    <a16:creationId xmlns:a16="http://schemas.microsoft.com/office/drawing/2014/main" id="{34DDE7CD-804A-47FC-8350-46851C4138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101796"/>
                <a:ext cx="172826" cy="15494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8" name="Rectangle 201">
                <a:extLst>
                  <a:ext uri="{FF2B5EF4-FFF2-40B4-BE49-F238E27FC236}">
                    <a16:creationId xmlns:a16="http://schemas.microsoft.com/office/drawing/2014/main" id="{3B968A87-52A8-4DD7-AEAE-02736FCE3C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101796"/>
                <a:ext cx="172826" cy="154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79" name="Rectangle 202">
                <a:extLst>
                  <a:ext uri="{FF2B5EF4-FFF2-40B4-BE49-F238E27FC236}">
                    <a16:creationId xmlns:a16="http://schemas.microsoft.com/office/drawing/2014/main" id="{0C848710-8173-467F-88F9-49C8642A8D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286541"/>
                <a:ext cx="172826" cy="1668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80" name="Rectangle 203">
                <a:extLst>
                  <a:ext uri="{FF2B5EF4-FFF2-40B4-BE49-F238E27FC236}">
                    <a16:creationId xmlns:a16="http://schemas.microsoft.com/office/drawing/2014/main" id="{79F2391A-05B1-4D60-A537-1A2AAC5213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06368" y="4286541"/>
                <a:ext cx="172826" cy="1668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81" name="Rectangle 204">
                <a:extLst>
                  <a:ext uri="{FF2B5EF4-FFF2-40B4-BE49-F238E27FC236}">
                    <a16:creationId xmlns:a16="http://schemas.microsoft.com/office/drawing/2014/main" id="{97618AD8-D7CA-4324-AC6F-007C77F7B3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286541"/>
                <a:ext cx="172826" cy="16686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82" name="Rectangle 206">
                <a:extLst>
                  <a:ext uri="{FF2B5EF4-FFF2-40B4-BE49-F238E27FC236}">
                    <a16:creationId xmlns:a16="http://schemas.microsoft.com/office/drawing/2014/main" id="{1FDAE598-0ED0-418F-A639-1B4A4D72BB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91114" y="4286541"/>
                <a:ext cx="172826" cy="1668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94" name="Rectangle 207">
                <a:extLst>
                  <a:ext uri="{FF2B5EF4-FFF2-40B4-BE49-F238E27FC236}">
                    <a16:creationId xmlns:a16="http://schemas.microsoft.com/office/drawing/2014/main" id="{078F4A04-1EE5-4EAD-B1D2-AB5020701B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7707" y="5204287"/>
                <a:ext cx="351708" cy="59806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84" name="Rectangle 208">
                <a:extLst>
                  <a:ext uri="{FF2B5EF4-FFF2-40B4-BE49-F238E27FC236}">
                    <a16:creationId xmlns:a16="http://schemas.microsoft.com/office/drawing/2014/main" id="{08775C82-37FE-4569-89F2-A28D8640A7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87777" y="5204308"/>
                <a:ext cx="351612" cy="59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485" name="Freeform 209">
                <a:extLst>
                  <a:ext uri="{FF2B5EF4-FFF2-40B4-BE49-F238E27FC236}">
                    <a16:creationId xmlns:a16="http://schemas.microsoft.com/office/drawing/2014/main" id="{73B76129-B2F8-427F-9D3F-62FF7BA299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9089" y="4429570"/>
                <a:ext cx="250300" cy="774739"/>
              </a:xfrm>
              <a:custGeom>
                <a:avLst/>
                <a:gdLst>
                  <a:gd name="T0" fmla="*/ 2147483646 w 18"/>
                  <a:gd name="T1" fmla="*/ 0 h 55"/>
                  <a:gd name="T2" fmla="*/ 0 w 18"/>
                  <a:gd name="T3" fmla="*/ 2147483646 h 55"/>
                  <a:gd name="T4" fmla="*/ 0 w 18"/>
                  <a:gd name="T5" fmla="*/ 2147483646 h 55"/>
                  <a:gd name="T6" fmla="*/ 2147483646 w 18"/>
                  <a:gd name="T7" fmla="*/ 2147483646 h 55"/>
                  <a:gd name="T8" fmla="*/ 193370656 w 18"/>
                  <a:gd name="T9" fmla="*/ 2147483646 h 55"/>
                  <a:gd name="T10" fmla="*/ 193370656 w 18"/>
                  <a:gd name="T11" fmla="*/ 2147483646 h 55"/>
                  <a:gd name="T12" fmla="*/ 2147483646 w 18"/>
                  <a:gd name="T13" fmla="*/ 198417701 h 55"/>
                  <a:gd name="T14" fmla="*/ 2147483646 w 18"/>
                  <a:gd name="T15" fmla="*/ 198417701 h 55"/>
                  <a:gd name="T16" fmla="*/ 2147483646 w 18"/>
                  <a:gd name="T17" fmla="*/ 0 h 55"/>
                  <a:gd name="T18" fmla="*/ 2147483646 w 18"/>
                  <a:gd name="T19" fmla="*/ 0 h 5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18" h="55">
                    <a:moveTo>
                      <a:pt x="18" y="0"/>
                    </a:moveTo>
                    <a:cubicBezTo>
                      <a:pt x="8" y="0"/>
                      <a:pt x="0" y="9"/>
                      <a:pt x="0" y="22"/>
                    </a:cubicBezTo>
                    <a:cubicBezTo>
                      <a:pt x="0" y="55"/>
                      <a:pt x="0" y="55"/>
                      <a:pt x="0" y="55"/>
                    </a:cubicBezTo>
                    <a:cubicBezTo>
                      <a:pt x="18" y="55"/>
                      <a:pt x="18" y="55"/>
                      <a:pt x="18" y="55"/>
                    </a:cubicBezTo>
                    <a:cubicBezTo>
                      <a:pt x="1" y="55"/>
                      <a:pt x="1" y="55"/>
                      <a:pt x="1" y="55"/>
                    </a:cubicBezTo>
                    <a:cubicBezTo>
                      <a:pt x="1" y="22"/>
                      <a:pt x="1" y="22"/>
                      <a:pt x="1" y="22"/>
                    </a:cubicBezTo>
                    <a:cubicBezTo>
                      <a:pt x="1" y="10"/>
                      <a:pt x="9" y="1"/>
                      <a:pt x="18" y="1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8" y="0"/>
                      <a:pt x="18" y="0"/>
                      <a:pt x="18" y="0"/>
                    </a:cubicBezTo>
                    <a:cubicBezTo>
                      <a:pt x="18" y="0"/>
                      <a:pt x="18" y="0"/>
                      <a:pt x="18" y="0"/>
                    </a:cubicBezTo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97" name="Freeform 210">
                <a:extLst>
                  <a:ext uri="{FF2B5EF4-FFF2-40B4-BE49-F238E27FC236}">
                    <a16:creationId xmlns:a16="http://schemas.microsoft.com/office/drawing/2014/main" id="{BC23E643-E7E9-462A-8723-696B8955C27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801226" y="4442013"/>
                <a:ext cx="238188" cy="762273"/>
              </a:xfrm>
              <a:custGeom>
                <a:avLst/>
                <a:gdLst>
                  <a:gd name="T0" fmla="*/ 4 w 17"/>
                  <a:gd name="T1" fmla="*/ 30 h 54"/>
                  <a:gd name="T2" fmla="*/ 2 w 17"/>
                  <a:gd name="T3" fmla="*/ 29 h 54"/>
                  <a:gd name="T4" fmla="*/ 4 w 17"/>
                  <a:gd name="T5" fmla="*/ 27 h 54"/>
                  <a:gd name="T6" fmla="*/ 5 w 17"/>
                  <a:gd name="T7" fmla="*/ 29 h 54"/>
                  <a:gd name="T8" fmla="*/ 4 w 17"/>
                  <a:gd name="T9" fmla="*/ 30 h 54"/>
                  <a:gd name="T10" fmla="*/ 17 w 17"/>
                  <a:gd name="T11" fmla="*/ 0 h 54"/>
                  <a:gd name="T12" fmla="*/ 0 w 17"/>
                  <a:gd name="T13" fmla="*/ 21 h 54"/>
                  <a:gd name="T14" fmla="*/ 0 w 17"/>
                  <a:gd name="T15" fmla="*/ 54 h 54"/>
                  <a:gd name="T16" fmla="*/ 17 w 17"/>
                  <a:gd name="T17" fmla="*/ 54 h 54"/>
                  <a:gd name="T18" fmla="*/ 17 w 17"/>
                  <a:gd name="T19" fmla="*/ 0 h 54"/>
                  <a:gd name="T20" fmla="*/ 17 w 17"/>
                  <a:gd name="T21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7" h="54">
                    <a:moveTo>
                      <a:pt x="4" y="30"/>
                    </a:moveTo>
                    <a:cubicBezTo>
                      <a:pt x="3" y="30"/>
                      <a:pt x="2" y="30"/>
                      <a:pt x="2" y="29"/>
                    </a:cubicBezTo>
                    <a:cubicBezTo>
                      <a:pt x="2" y="28"/>
                      <a:pt x="3" y="27"/>
                      <a:pt x="4" y="27"/>
                    </a:cubicBezTo>
                    <a:cubicBezTo>
                      <a:pt x="5" y="27"/>
                      <a:pt x="5" y="28"/>
                      <a:pt x="5" y="29"/>
                    </a:cubicBezTo>
                    <a:cubicBezTo>
                      <a:pt x="5" y="30"/>
                      <a:pt x="5" y="30"/>
                      <a:pt x="4" y="30"/>
                    </a:cubicBezTo>
                    <a:moveTo>
                      <a:pt x="17" y="0"/>
                    </a:moveTo>
                    <a:cubicBezTo>
                      <a:pt x="8" y="0"/>
                      <a:pt x="0" y="9"/>
                      <a:pt x="0" y="21"/>
                    </a:cubicBezTo>
                    <a:cubicBezTo>
                      <a:pt x="0" y="54"/>
                      <a:pt x="0" y="54"/>
                      <a:pt x="0" y="54"/>
                    </a:cubicBezTo>
                    <a:cubicBezTo>
                      <a:pt x="17" y="54"/>
                      <a:pt x="17" y="54"/>
                      <a:pt x="17" y="5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7" y="0"/>
                      <a:pt x="17" y="0"/>
                      <a:pt x="17" y="0"/>
                    </a:cubicBezTo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87" name="Oval 211">
                <a:extLst>
                  <a:ext uri="{FF2B5EF4-FFF2-40B4-BE49-F238E27FC236}">
                    <a16:creationId xmlns:a16="http://schemas.microsoft.com/office/drawing/2014/main" id="{89958E70-CE9E-409D-B507-83D3A57037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0806" y="4822899"/>
                <a:ext cx="41717" cy="41717"/>
              </a:xfrm>
              <a:prstGeom prst="ellipse">
                <a:avLst/>
              </a:prstGeom>
              <a:solidFill>
                <a:srgbClr val="E6E0D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99" name="Freeform 212">
                <a:extLst>
                  <a:ext uri="{FF2B5EF4-FFF2-40B4-BE49-F238E27FC236}">
                    <a16:creationId xmlns:a16="http://schemas.microsoft.com/office/drawing/2014/main" id="{A0C37F89-102B-4FE1-8207-806B832896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46102" y="2927603"/>
                <a:ext cx="1293312" cy="959937"/>
              </a:xfrm>
              <a:custGeom>
                <a:avLst/>
                <a:gdLst>
                  <a:gd name="T0" fmla="*/ 217 w 217"/>
                  <a:gd name="T1" fmla="*/ 0 h 161"/>
                  <a:gd name="T2" fmla="*/ 120 w 217"/>
                  <a:gd name="T3" fmla="*/ 73 h 161"/>
                  <a:gd name="T4" fmla="*/ 99 w 217"/>
                  <a:gd name="T5" fmla="*/ 88 h 161"/>
                  <a:gd name="T6" fmla="*/ 0 w 217"/>
                  <a:gd name="T7" fmla="*/ 161 h 161"/>
                  <a:gd name="T8" fmla="*/ 52 w 217"/>
                  <a:gd name="T9" fmla="*/ 161 h 161"/>
                  <a:gd name="T10" fmla="*/ 64 w 217"/>
                  <a:gd name="T11" fmla="*/ 154 h 161"/>
                  <a:gd name="T12" fmla="*/ 217 w 217"/>
                  <a:gd name="T13" fmla="*/ 40 h 161"/>
                  <a:gd name="T14" fmla="*/ 217 w 217"/>
                  <a:gd name="T15" fmla="*/ 2 h 161"/>
                  <a:gd name="T16" fmla="*/ 217 w 217"/>
                  <a:gd name="T17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17" h="161">
                    <a:moveTo>
                      <a:pt x="217" y="0"/>
                    </a:moveTo>
                    <a:lnTo>
                      <a:pt x="120" y="73"/>
                    </a:lnTo>
                    <a:lnTo>
                      <a:pt x="99" y="88"/>
                    </a:lnTo>
                    <a:lnTo>
                      <a:pt x="0" y="161"/>
                    </a:lnTo>
                    <a:lnTo>
                      <a:pt x="52" y="161"/>
                    </a:lnTo>
                    <a:lnTo>
                      <a:pt x="64" y="154"/>
                    </a:lnTo>
                    <a:lnTo>
                      <a:pt x="217" y="40"/>
                    </a:lnTo>
                    <a:lnTo>
                      <a:pt x="217" y="2"/>
                    </a:lnTo>
                    <a:lnTo>
                      <a:pt x="217" y="0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89" name="Freeform 213">
                <a:extLst>
                  <a:ext uri="{FF2B5EF4-FFF2-40B4-BE49-F238E27FC236}">
                    <a16:creationId xmlns:a16="http://schemas.microsoft.com/office/drawing/2014/main" id="{12A338A8-6258-4218-B421-C1E82F3598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46173" y="2927767"/>
                <a:ext cx="1293219" cy="959485"/>
              </a:xfrm>
              <a:custGeom>
                <a:avLst/>
                <a:gdLst>
                  <a:gd name="T0" fmla="*/ 2147483646 w 217"/>
                  <a:gd name="T1" fmla="*/ 0 h 161"/>
                  <a:gd name="T2" fmla="*/ 2147483646 w 217"/>
                  <a:gd name="T3" fmla="*/ 2147483646 h 161"/>
                  <a:gd name="T4" fmla="*/ 2147483646 w 217"/>
                  <a:gd name="T5" fmla="*/ 2147483646 h 161"/>
                  <a:gd name="T6" fmla="*/ 0 w 217"/>
                  <a:gd name="T7" fmla="*/ 2147483646 h 161"/>
                  <a:gd name="T8" fmla="*/ 1846835923 w 217"/>
                  <a:gd name="T9" fmla="*/ 2147483646 h 161"/>
                  <a:gd name="T10" fmla="*/ 2147483646 w 217"/>
                  <a:gd name="T11" fmla="*/ 2147483646 h 161"/>
                  <a:gd name="T12" fmla="*/ 2147483646 w 217"/>
                  <a:gd name="T13" fmla="*/ 1420639713 h 161"/>
                  <a:gd name="T14" fmla="*/ 2147483646 w 217"/>
                  <a:gd name="T15" fmla="*/ 71031688 h 161"/>
                  <a:gd name="T16" fmla="*/ 2147483646 w 217"/>
                  <a:gd name="T17" fmla="*/ 0 h 161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217" h="161">
                    <a:moveTo>
                      <a:pt x="217" y="0"/>
                    </a:moveTo>
                    <a:lnTo>
                      <a:pt x="120" y="73"/>
                    </a:lnTo>
                    <a:lnTo>
                      <a:pt x="99" y="88"/>
                    </a:lnTo>
                    <a:lnTo>
                      <a:pt x="0" y="161"/>
                    </a:lnTo>
                    <a:lnTo>
                      <a:pt x="52" y="161"/>
                    </a:lnTo>
                    <a:lnTo>
                      <a:pt x="64" y="154"/>
                    </a:lnTo>
                    <a:lnTo>
                      <a:pt x="217" y="40"/>
                    </a:lnTo>
                    <a:lnTo>
                      <a:pt x="217" y="2"/>
                    </a:lnTo>
                    <a:lnTo>
                      <a:pt x="21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1" name="Freeform 214">
                <a:extLst>
                  <a:ext uri="{FF2B5EF4-FFF2-40B4-BE49-F238E27FC236}">
                    <a16:creationId xmlns:a16="http://schemas.microsoft.com/office/drawing/2014/main" id="{7F04EEEA-0567-46D9-A8D2-39F846DD30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42782" y="3463830"/>
                <a:ext cx="196632" cy="393301"/>
              </a:xfrm>
              <a:custGeom>
                <a:avLst/>
                <a:gdLst>
                  <a:gd name="T0" fmla="*/ 14 w 14"/>
                  <a:gd name="T1" fmla="*/ 0 h 28"/>
                  <a:gd name="T2" fmla="*/ 0 w 14"/>
                  <a:gd name="T3" fmla="*/ 14 h 28"/>
                  <a:gd name="T4" fmla="*/ 14 w 14"/>
                  <a:gd name="T5" fmla="*/ 28 h 28"/>
                  <a:gd name="T6" fmla="*/ 14 w 14"/>
                  <a:gd name="T7" fmla="*/ 28 h 28"/>
                  <a:gd name="T8" fmla="*/ 14 w 14"/>
                  <a:gd name="T9" fmla="*/ 23 h 28"/>
                  <a:gd name="T10" fmla="*/ 14 w 14"/>
                  <a:gd name="T11" fmla="*/ 23 h 28"/>
                  <a:gd name="T12" fmla="*/ 5 w 14"/>
                  <a:gd name="T13" fmla="*/ 14 h 28"/>
                  <a:gd name="T14" fmla="*/ 14 w 14"/>
                  <a:gd name="T15" fmla="*/ 5 h 28"/>
                  <a:gd name="T16" fmla="*/ 14 w 14"/>
                  <a:gd name="T17" fmla="*/ 5 h 28"/>
                  <a:gd name="T18" fmla="*/ 14 w 14"/>
                  <a:gd name="T19" fmla="*/ 0 h 28"/>
                  <a:gd name="T20" fmla="*/ 14 w 14"/>
                  <a:gd name="T21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4" h="28">
                    <a:moveTo>
                      <a:pt x="14" y="0"/>
                    </a:moveTo>
                    <a:cubicBezTo>
                      <a:pt x="6" y="0"/>
                      <a:pt x="0" y="6"/>
                      <a:pt x="0" y="14"/>
                    </a:cubicBezTo>
                    <a:cubicBezTo>
                      <a:pt x="0" y="22"/>
                      <a:pt x="6" y="28"/>
                      <a:pt x="14" y="28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9" y="23"/>
                      <a:pt x="5" y="19"/>
                      <a:pt x="5" y="14"/>
                    </a:cubicBezTo>
                    <a:cubicBezTo>
                      <a:pt x="5" y="9"/>
                      <a:pt x="9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3491" name="Freeform 215">
                <a:extLst>
                  <a:ext uri="{FF2B5EF4-FFF2-40B4-BE49-F238E27FC236}">
                    <a16:creationId xmlns:a16="http://schemas.microsoft.com/office/drawing/2014/main" id="{4C9FDF88-4B86-453E-9702-46A12FA8C4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14240" y="3535639"/>
                <a:ext cx="125149" cy="256260"/>
              </a:xfrm>
              <a:custGeom>
                <a:avLst/>
                <a:gdLst>
                  <a:gd name="T0" fmla="*/ 1740252467 w 9"/>
                  <a:gd name="T1" fmla="*/ 0 h 18"/>
                  <a:gd name="T2" fmla="*/ 0 w 9"/>
                  <a:gd name="T3" fmla="*/ 1824144100 h 18"/>
                  <a:gd name="T4" fmla="*/ 1740252467 w 9"/>
                  <a:gd name="T5" fmla="*/ 2147483646 h 18"/>
                  <a:gd name="T6" fmla="*/ 1740252467 w 9"/>
                  <a:gd name="T7" fmla="*/ 2147483646 h 18"/>
                  <a:gd name="T8" fmla="*/ 1740252467 w 9"/>
                  <a:gd name="T9" fmla="*/ 0 h 18"/>
                  <a:gd name="T10" fmla="*/ 1740252467 w 9"/>
                  <a:gd name="T11" fmla="*/ 0 h 1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9" h="18">
                    <a:moveTo>
                      <a:pt x="9" y="0"/>
                    </a:moveTo>
                    <a:cubicBezTo>
                      <a:pt x="4" y="0"/>
                      <a:pt x="0" y="4"/>
                      <a:pt x="0" y="9"/>
                    </a:cubicBezTo>
                    <a:cubicBezTo>
                      <a:pt x="0" y="14"/>
                      <a:pt x="4" y="18"/>
                      <a:pt x="9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</a:path>
                </a:pathLst>
              </a:custGeom>
              <a:solidFill>
                <a:srgbClr val="E6E7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03" name="Freeform 216">
                <a:extLst>
                  <a:ext uri="{FF2B5EF4-FFF2-40B4-BE49-F238E27FC236}">
                    <a16:creationId xmlns:a16="http://schemas.microsoft.com/office/drawing/2014/main" id="{7C895447-2069-4193-85D1-C050566499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11330" y="2796840"/>
                <a:ext cx="250351" cy="267607"/>
              </a:xfrm>
              <a:custGeom>
                <a:avLst/>
                <a:gdLst>
                  <a:gd name="T0" fmla="*/ 4 w 18"/>
                  <a:gd name="T1" fmla="*/ 13 h 19"/>
                  <a:gd name="T2" fmla="*/ 17 w 18"/>
                  <a:gd name="T3" fmla="*/ 19 h 19"/>
                  <a:gd name="T4" fmla="*/ 17 w 18"/>
                  <a:gd name="T5" fmla="*/ 19 h 19"/>
                  <a:gd name="T6" fmla="*/ 16 w 18"/>
                  <a:gd name="T7" fmla="*/ 19 h 19"/>
                  <a:gd name="T8" fmla="*/ 16 w 18"/>
                  <a:gd name="T9" fmla="*/ 18 h 19"/>
                  <a:gd name="T10" fmla="*/ 15 w 18"/>
                  <a:gd name="T11" fmla="*/ 18 h 19"/>
                  <a:gd name="T12" fmla="*/ 14 w 18"/>
                  <a:gd name="T13" fmla="*/ 17 h 19"/>
                  <a:gd name="T14" fmla="*/ 14 w 18"/>
                  <a:gd name="T15" fmla="*/ 16 h 19"/>
                  <a:gd name="T16" fmla="*/ 13 w 18"/>
                  <a:gd name="T17" fmla="*/ 16 h 19"/>
                  <a:gd name="T18" fmla="*/ 12 w 18"/>
                  <a:gd name="T19" fmla="*/ 15 h 19"/>
                  <a:gd name="T20" fmla="*/ 11 w 18"/>
                  <a:gd name="T21" fmla="*/ 13 h 19"/>
                  <a:gd name="T22" fmla="*/ 10 w 18"/>
                  <a:gd name="T23" fmla="*/ 12 h 19"/>
                  <a:gd name="T24" fmla="*/ 9 w 18"/>
                  <a:gd name="T25" fmla="*/ 10 h 19"/>
                  <a:gd name="T26" fmla="*/ 8 w 18"/>
                  <a:gd name="T27" fmla="*/ 9 h 19"/>
                  <a:gd name="T28" fmla="*/ 7 w 18"/>
                  <a:gd name="T29" fmla="*/ 7 h 19"/>
                  <a:gd name="T30" fmla="*/ 6 w 18"/>
                  <a:gd name="T31" fmla="*/ 7 h 19"/>
                  <a:gd name="T32" fmla="*/ 6 w 18"/>
                  <a:gd name="T33" fmla="*/ 6 h 19"/>
                  <a:gd name="T34" fmla="*/ 5 w 18"/>
                  <a:gd name="T35" fmla="*/ 5 h 19"/>
                  <a:gd name="T36" fmla="*/ 5 w 18"/>
                  <a:gd name="T37" fmla="*/ 5 h 19"/>
                  <a:gd name="T38" fmla="*/ 5 w 18"/>
                  <a:gd name="T39" fmla="*/ 5 h 19"/>
                  <a:gd name="T40" fmla="*/ 6 w 18"/>
                  <a:gd name="T41" fmla="*/ 6 h 19"/>
                  <a:gd name="T42" fmla="*/ 6 w 18"/>
                  <a:gd name="T43" fmla="*/ 7 h 19"/>
                  <a:gd name="T44" fmla="*/ 7 w 18"/>
                  <a:gd name="T45" fmla="*/ 7 h 19"/>
                  <a:gd name="T46" fmla="*/ 8 w 18"/>
                  <a:gd name="T47" fmla="*/ 9 h 19"/>
                  <a:gd name="T48" fmla="*/ 9 w 18"/>
                  <a:gd name="T49" fmla="*/ 10 h 19"/>
                  <a:gd name="T50" fmla="*/ 10 w 18"/>
                  <a:gd name="T51" fmla="*/ 12 h 19"/>
                  <a:gd name="T52" fmla="*/ 11 w 18"/>
                  <a:gd name="T53" fmla="*/ 13 h 19"/>
                  <a:gd name="T54" fmla="*/ 13 w 18"/>
                  <a:gd name="T55" fmla="*/ 15 h 19"/>
                  <a:gd name="T56" fmla="*/ 13 w 18"/>
                  <a:gd name="T57" fmla="*/ 15 h 19"/>
                  <a:gd name="T58" fmla="*/ 14 w 18"/>
                  <a:gd name="T59" fmla="*/ 16 h 19"/>
                  <a:gd name="T60" fmla="*/ 15 w 18"/>
                  <a:gd name="T61" fmla="*/ 17 h 19"/>
                  <a:gd name="T62" fmla="*/ 15 w 18"/>
                  <a:gd name="T63" fmla="*/ 17 h 19"/>
                  <a:gd name="T64" fmla="*/ 16 w 18"/>
                  <a:gd name="T65" fmla="*/ 18 h 19"/>
                  <a:gd name="T66" fmla="*/ 17 w 18"/>
                  <a:gd name="T67" fmla="*/ 18 h 19"/>
                  <a:gd name="T68" fmla="*/ 17 w 18"/>
                  <a:gd name="T69" fmla="*/ 19 h 19"/>
                  <a:gd name="T70" fmla="*/ 17 w 18"/>
                  <a:gd name="T71" fmla="*/ 19 h 19"/>
                  <a:gd name="T72" fmla="*/ 14 w 18"/>
                  <a:gd name="T73" fmla="*/ 6 h 19"/>
                  <a:gd name="T74" fmla="*/ 1 w 18"/>
                  <a:gd name="T75" fmla="*/ 0 h 19"/>
                  <a:gd name="T76" fmla="*/ 4 w 18"/>
                  <a:gd name="T77" fmla="*/ 13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8" h="19">
                    <a:moveTo>
                      <a:pt x="4" y="13"/>
                    </a:moveTo>
                    <a:cubicBezTo>
                      <a:pt x="8" y="18"/>
                      <a:pt x="15" y="19"/>
                      <a:pt x="17" y="19"/>
                    </a:cubicBezTo>
                    <a:cubicBezTo>
                      <a:pt x="17" y="19"/>
                      <a:pt x="17" y="19"/>
                      <a:pt x="17" y="19"/>
                    </a:cubicBezTo>
                    <a:cubicBezTo>
                      <a:pt x="16" y="19"/>
                      <a:pt x="16" y="19"/>
                      <a:pt x="16" y="19"/>
                    </a:cubicBezTo>
                    <a:cubicBezTo>
                      <a:pt x="16" y="18"/>
                      <a:pt x="16" y="18"/>
                      <a:pt x="16" y="18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3" y="16"/>
                      <a:pt x="13" y="16"/>
                      <a:pt x="13" y="16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4"/>
                      <a:pt x="11" y="14"/>
                      <a:pt x="11" y="13"/>
                    </a:cubicBezTo>
                    <a:cubicBezTo>
                      <a:pt x="11" y="13"/>
                      <a:pt x="10" y="12"/>
                      <a:pt x="10" y="12"/>
                    </a:cubicBezTo>
                    <a:cubicBezTo>
                      <a:pt x="9" y="11"/>
                      <a:pt x="9" y="11"/>
                      <a:pt x="9" y="10"/>
                    </a:cubicBezTo>
                    <a:cubicBezTo>
                      <a:pt x="8" y="10"/>
                      <a:pt x="8" y="9"/>
                      <a:pt x="8" y="9"/>
                    </a:cubicBezTo>
                    <a:cubicBezTo>
                      <a:pt x="7" y="8"/>
                      <a:pt x="7" y="8"/>
                      <a:pt x="7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8"/>
                      <a:pt x="7" y="8"/>
                      <a:pt x="8" y="9"/>
                    </a:cubicBezTo>
                    <a:cubicBezTo>
                      <a:pt x="8" y="9"/>
                      <a:pt x="8" y="10"/>
                      <a:pt x="9" y="10"/>
                    </a:cubicBezTo>
                    <a:cubicBezTo>
                      <a:pt x="9" y="11"/>
                      <a:pt x="10" y="11"/>
                      <a:pt x="10" y="12"/>
                    </a:cubicBezTo>
                    <a:cubicBezTo>
                      <a:pt x="10" y="12"/>
                      <a:pt x="11" y="13"/>
                      <a:pt x="11" y="13"/>
                    </a:cubicBezTo>
                    <a:cubicBezTo>
                      <a:pt x="12" y="14"/>
                      <a:pt x="12" y="14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6" y="18"/>
                      <a:pt x="16" y="18"/>
                      <a:pt x="16" y="18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7" y="19"/>
                      <a:pt x="17" y="19"/>
                      <a:pt x="17" y="19"/>
                    </a:cubicBezTo>
                    <a:cubicBezTo>
                      <a:pt x="17" y="19"/>
                      <a:pt x="17" y="19"/>
                      <a:pt x="17" y="19"/>
                    </a:cubicBezTo>
                    <a:cubicBezTo>
                      <a:pt x="18" y="17"/>
                      <a:pt x="18" y="10"/>
                      <a:pt x="14" y="6"/>
                    </a:cubicBezTo>
                    <a:cubicBezTo>
                      <a:pt x="9" y="0"/>
                      <a:pt x="1" y="0"/>
                      <a:pt x="1" y="0"/>
                    </a:cubicBezTo>
                    <a:cubicBezTo>
                      <a:pt x="1" y="0"/>
                      <a:pt x="0" y="8"/>
                      <a:pt x="4" y="13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4" name="Freeform 217">
                <a:extLst>
                  <a:ext uri="{FF2B5EF4-FFF2-40B4-BE49-F238E27FC236}">
                    <a16:creationId xmlns:a16="http://schemas.microsoft.com/office/drawing/2014/main" id="{3DB6CA66-4391-43CE-88AF-681AB5CFE9A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68417" y="2343734"/>
                <a:ext cx="368939" cy="411547"/>
              </a:xfrm>
              <a:custGeom>
                <a:avLst/>
                <a:gdLst>
                  <a:gd name="T0" fmla="*/ 7 w 26"/>
                  <a:gd name="T1" fmla="*/ 20 h 29"/>
                  <a:gd name="T2" fmla="*/ 26 w 26"/>
                  <a:gd name="T3" fmla="*/ 29 h 29"/>
                  <a:gd name="T4" fmla="*/ 25 w 26"/>
                  <a:gd name="T5" fmla="*/ 29 h 29"/>
                  <a:gd name="T6" fmla="*/ 25 w 26"/>
                  <a:gd name="T7" fmla="*/ 28 h 29"/>
                  <a:gd name="T8" fmla="*/ 24 w 26"/>
                  <a:gd name="T9" fmla="*/ 27 h 29"/>
                  <a:gd name="T10" fmla="*/ 23 w 26"/>
                  <a:gd name="T11" fmla="*/ 27 h 29"/>
                  <a:gd name="T12" fmla="*/ 22 w 26"/>
                  <a:gd name="T13" fmla="*/ 26 h 29"/>
                  <a:gd name="T14" fmla="*/ 21 w 26"/>
                  <a:gd name="T15" fmla="*/ 25 h 29"/>
                  <a:gd name="T16" fmla="*/ 20 w 26"/>
                  <a:gd name="T17" fmla="*/ 24 h 29"/>
                  <a:gd name="T18" fmla="*/ 19 w 26"/>
                  <a:gd name="T19" fmla="*/ 23 h 29"/>
                  <a:gd name="T20" fmla="*/ 17 w 26"/>
                  <a:gd name="T21" fmla="*/ 20 h 29"/>
                  <a:gd name="T22" fmla="*/ 15 w 26"/>
                  <a:gd name="T23" fmla="*/ 18 h 29"/>
                  <a:gd name="T24" fmla="*/ 13 w 26"/>
                  <a:gd name="T25" fmla="*/ 16 h 29"/>
                  <a:gd name="T26" fmla="*/ 12 w 26"/>
                  <a:gd name="T27" fmla="*/ 13 h 29"/>
                  <a:gd name="T28" fmla="*/ 10 w 26"/>
                  <a:gd name="T29" fmla="*/ 11 h 29"/>
                  <a:gd name="T30" fmla="*/ 10 w 26"/>
                  <a:gd name="T31" fmla="*/ 10 h 29"/>
                  <a:gd name="T32" fmla="*/ 9 w 26"/>
                  <a:gd name="T33" fmla="*/ 10 h 29"/>
                  <a:gd name="T34" fmla="*/ 8 w 26"/>
                  <a:gd name="T35" fmla="*/ 8 h 29"/>
                  <a:gd name="T36" fmla="*/ 8 w 26"/>
                  <a:gd name="T37" fmla="*/ 7 h 29"/>
                  <a:gd name="T38" fmla="*/ 8 w 26"/>
                  <a:gd name="T39" fmla="*/ 8 h 29"/>
                  <a:gd name="T40" fmla="*/ 9 w 26"/>
                  <a:gd name="T41" fmla="*/ 9 h 29"/>
                  <a:gd name="T42" fmla="*/ 10 w 26"/>
                  <a:gd name="T43" fmla="*/ 10 h 29"/>
                  <a:gd name="T44" fmla="*/ 10 w 26"/>
                  <a:gd name="T45" fmla="*/ 11 h 29"/>
                  <a:gd name="T46" fmla="*/ 12 w 26"/>
                  <a:gd name="T47" fmla="*/ 13 h 29"/>
                  <a:gd name="T48" fmla="*/ 14 w 26"/>
                  <a:gd name="T49" fmla="*/ 15 h 29"/>
                  <a:gd name="T50" fmla="*/ 15 w 26"/>
                  <a:gd name="T51" fmla="*/ 18 h 29"/>
                  <a:gd name="T52" fmla="*/ 17 w 26"/>
                  <a:gd name="T53" fmla="*/ 20 h 29"/>
                  <a:gd name="T54" fmla="*/ 19 w 26"/>
                  <a:gd name="T55" fmla="*/ 22 h 29"/>
                  <a:gd name="T56" fmla="*/ 20 w 26"/>
                  <a:gd name="T57" fmla="*/ 23 h 29"/>
                  <a:gd name="T58" fmla="*/ 21 w 26"/>
                  <a:gd name="T59" fmla="*/ 24 h 29"/>
                  <a:gd name="T60" fmla="*/ 22 w 26"/>
                  <a:gd name="T61" fmla="*/ 25 h 29"/>
                  <a:gd name="T62" fmla="*/ 23 w 26"/>
                  <a:gd name="T63" fmla="*/ 26 h 29"/>
                  <a:gd name="T64" fmla="*/ 24 w 26"/>
                  <a:gd name="T65" fmla="*/ 27 h 29"/>
                  <a:gd name="T66" fmla="*/ 25 w 26"/>
                  <a:gd name="T67" fmla="*/ 27 h 29"/>
                  <a:gd name="T68" fmla="*/ 26 w 26"/>
                  <a:gd name="T69" fmla="*/ 28 h 29"/>
                  <a:gd name="T70" fmla="*/ 26 w 26"/>
                  <a:gd name="T71" fmla="*/ 28 h 29"/>
                  <a:gd name="T72" fmla="*/ 21 w 26"/>
                  <a:gd name="T73" fmla="*/ 9 h 29"/>
                  <a:gd name="T74" fmla="*/ 2 w 26"/>
                  <a:gd name="T75" fmla="*/ 0 h 29"/>
                  <a:gd name="T76" fmla="*/ 7 w 26"/>
                  <a:gd name="T77" fmla="*/ 2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6" h="29">
                    <a:moveTo>
                      <a:pt x="7" y="20"/>
                    </a:moveTo>
                    <a:cubicBezTo>
                      <a:pt x="13" y="27"/>
                      <a:pt x="23" y="29"/>
                      <a:pt x="26" y="29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5" y="28"/>
                      <a:pt x="25" y="28"/>
                      <a:pt x="25" y="28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3" y="27"/>
                      <a:pt x="23" y="27"/>
                      <a:pt x="23" y="27"/>
                    </a:cubicBezTo>
                    <a:cubicBezTo>
                      <a:pt x="22" y="26"/>
                      <a:pt x="22" y="26"/>
                      <a:pt x="22" y="26"/>
                    </a:cubicBezTo>
                    <a:cubicBezTo>
                      <a:pt x="21" y="25"/>
                      <a:pt x="21" y="25"/>
                      <a:pt x="21" y="25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19" y="23"/>
                      <a:pt x="19" y="23"/>
                      <a:pt x="19" y="23"/>
                    </a:cubicBezTo>
                    <a:cubicBezTo>
                      <a:pt x="18" y="22"/>
                      <a:pt x="17" y="21"/>
                      <a:pt x="17" y="20"/>
                    </a:cubicBezTo>
                    <a:cubicBezTo>
                      <a:pt x="16" y="19"/>
                      <a:pt x="15" y="19"/>
                      <a:pt x="15" y="18"/>
                    </a:cubicBezTo>
                    <a:cubicBezTo>
                      <a:pt x="14" y="17"/>
                      <a:pt x="14" y="16"/>
                      <a:pt x="13" y="16"/>
                    </a:cubicBezTo>
                    <a:cubicBezTo>
                      <a:pt x="13" y="15"/>
                      <a:pt x="12" y="14"/>
                      <a:pt x="12" y="13"/>
                    </a:cubicBezTo>
                    <a:cubicBezTo>
                      <a:pt x="11" y="13"/>
                      <a:pt x="11" y="12"/>
                      <a:pt x="10" y="11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9"/>
                      <a:pt x="9" y="9"/>
                      <a:pt x="8" y="8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8"/>
                    </a:cubicBezTo>
                    <a:cubicBezTo>
                      <a:pt x="9" y="8"/>
                      <a:pt x="9" y="9"/>
                      <a:pt x="9" y="9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1" y="12"/>
                      <a:pt x="11" y="12"/>
                      <a:pt x="12" y="13"/>
                    </a:cubicBezTo>
                    <a:cubicBezTo>
                      <a:pt x="12" y="14"/>
                      <a:pt x="13" y="15"/>
                      <a:pt x="14" y="15"/>
                    </a:cubicBezTo>
                    <a:cubicBezTo>
                      <a:pt x="14" y="16"/>
                      <a:pt x="15" y="17"/>
                      <a:pt x="15" y="18"/>
                    </a:cubicBezTo>
                    <a:cubicBezTo>
                      <a:pt x="16" y="18"/>
                      <a:pt x="17" y="19"/>
                      <a:pt x="17" y="20"/>
                    </a:cubicBezTo>
                    <a:cubicBezTo>
                      <a:pt x="18" y="21"/>
                      <a:pt x="19" y="21"/>
                      <a:pt x="19" y="22"/>
                    </a:cubicBezTo>
                    <a:cubicBezTo>
                      <a:pt x="20" y="22"/>
                      <a:pt x="20" y="23"/>
                      <a:pt x="20" y="23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2" y="25"/>
                      <a:pt x="22" y="25"/>
                      <a:pt x="22" y="25"/>
                    </a:cubicBezTo>
                    <a:cubicBezTo>
                      <a:pt x="23" y="26"/>
                      <a:pt x="23" y="26"/>
                      <a:pt x="23" y="26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5" y="27"/>
                      <a:pt x="25" y="27"/>
                      <a:pt x="25" y="27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5"/>
                      <a:pt x="26" y="15"/>
                      <a:pt x="21" y="9"/>
                    </a:cubicBezTo>
                    <a:cubicBezTo>
                      <a:pt x="14" y="0"/>
                      <a:pt x="2" y="0"/>
                      <a:pt x="2" y="0"/>
                    </a:cubicBezTo>
                    <a:cubicBezTo>
                      <a:pt x="2" y="0"/>
                      <a:pt x="0" y="12"/>
                      <a:pt x="7" y="20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5" name="Freeform 218">
                <a:extLst>
                  <a:ext uri="{FF2B5EF4-FFF2-40B4-BE49-F238E27FC236}">
                    <a16:creationId xmlns:a16="http://schemas.microsoft.com/office/drawing/2014/main" id="{55790B97-70A4-4A98-8C1E-AC4ED12B9B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61681" y="2641750"/>
                <a:ext cx="297989" cy="310180"/>
              </a:xfrm>
              <a:custGeom>
                <a:avLst/>
                <a:gdLst>
                  <a:gd name="T0" fmla="*/ 15 w 21"/>
                  <a:gd name="T1" fmla="*/ 15 h 22"/>
                  <a:gd name="T2" fmla="*/ 1 w 21"/>
                  <a:gd name="T3" fmla="*/ 22 h 22"/>
                  <a:gd name="T4" fmla="*/ 1 w 21"/>
                  <a:gd name="T5" fmla="*/ 22 h 22"/>
                  <a:gd name="T6" fmla="*/ 2 w 21"/>
                  <a:gd name="T7" fmla="*/ 22 h 22"/>
                  <a:gd name="T8" fmla="*/ 3 w 21"/>
                  <a:gd name="T9" fmla="*/ 21 h 22"/>
                  <a:gd name="T10" fmla="*/ 3 w 21"/>
                  <a:gd name="T11" fmla="*/ 20 h 22"/>
                  <a:gd name="T12" fmla="*/ 4 w 21"/>
                  <a:gd name="T13" fmla="*/ 20 h 22"/>
                  <a:gd name="T14" fmla="*/ 5 w 21"/>
                  <a:gd name="T15" fmla="*/ 19 h 22"/>
                  <a:gd name="T16" fmla="*/ 6 w 21"/>
                  <a:gd name="T17" fmla="*/ 18 h 22"/>
                  <a:gd name="T18" fmla="*/ 6 w 21"/>
                  <a:gd name="T19" fmla="*/ 17 h 22"/>
                  <a:gd name="T20" fmla="*/ 8 w 21"/>
                  <a:gd name="T21" fmla="*/ 15 h 22"/>
                  <a:gd name="T22" fmla="*/ 9 w 21"/>
                  <a:gd name="T23" fmla="*/ 14 h 22"/>
                  <a:gd name="T24" fmla="*/ 11 w 21"/>
                  <a:gd name="T25" fmla="*/ 12 h 22"/>
                  <a:gd name="T26" fmla="*/ 12 w 21"/>
                  <a:gd name="T27" fmla="*/ 10 h 22"/>
                  <a:gd name="T28" fmla="*/ 13 w 21"/>
                  <a:gd name="T29" fmla="*/ 8 h 22"/>
                  <a:gd name="T30" fmla="*/ 13 w 21"/>
                  <a:gd name="T31" fmla="*/ 8 h 22"/>
                  <a:gd name="T32" fmla="*/ 14 w 21"/>
                  <a:gd name="T33" fmla="*/ 7 h 22"/>
                  <a:gd name="T34" fmla="*/ 14 w 21"/>
                  <a:gd name="T35" fmla="*/ 6 h 22"/>
                  <a:gd name="T36" fmla="*/ 15 w 21"/>
                  <a:gd name="T37" fmla="*/ 5 h 22"/>
                  <a:gd name="T38" fmla="*/ 14 w 21"/>
                  <a:gd name="T39" fmla="*/ 6 h 22"/>
                  <a:gd name="T40" fmla="*/ 14 w 21"/>
                  <a:gd name="T41" fmla="*/ 7 h 22"/>
                  <a:gd name="T42" fmla="*/ 13 w 21"/>
                  <a:gd name="T43" fmla="*/ 8 h 22"/>
                  <a:gd name="T44" fmla="*/ 13 w 21"/>
                  <a:gd name="T45" fmla="*/ 8 h 22"/>
                  <a:gd name="T46" fmla="*/ 12 w 21"/>
                  <a:gd name="T47" fmla="*/ 10 h 22"/>
                  <a:gd name="T48" fmla="*/ 10 w 21"/>
                  <a:gd name="T49" fmla="*/ 12 h 22"/>
                  <a:gd name="T50" fmla="*/ 9 w 21"/>
                  <a:gd name="T51" fmla="*/ 13 h 22"/>
                  <a:gd name="T52" fmla="*/ 8 w 21"/>
                  <a:gd name="T53" fmla="*/ 15 h 22"/>
                  <a:gd name="T54" fmla="*/ 6 w 21"/>
                  <a:gd name="T55" fmla="*/ 17 h 22"/>
                  <a:gd name="T56" fmla="*/ 5 w 21"/>
                  <a:gd name="T57" fmla="*/ 18 h 22"/>
                  <a:gd name="T58" fmla="*/ 4 w 21"/>
                  <a:gd name="T59" fmla="*/ 18 h 22"/>
                  <a:gd name="T60" fmla="*/ 4 w 21"/>
                  <a:gd name="T61" fmla="*/ 19 h 22"/>
                  <a:gd name="T62" fmla="*/ 3 w 21"/>
                  <a:gd name="T63" fmla="*/ 20 h 22"/>
                  <a:gd name="T64" fmla="*/ 2 w 21"/>
                  <a:gd name="T65" fmla="*/ 20 h 22"/>
                  <a:gd name="T66" fmla="*/ 1 w 21"/>
                  <a:gd name="T67" fmla="*/ 21 h 22"/>
                  <a:gd name="T68" fmla="*/ 1 w 21"/>
                  <a:gd name="T69" fmla="*/ 21 h 22"/>
                  <a:gd name="T70" fmla="*/ 1 w 21"/>
                  <a:gd name="T71" fmla="*/ 21 h 22"/>
                  <a:gd name="T72" fmla="*/ 5 w 21"/>
                  <a:gd name="T73" fmla="*/ 6 h 22"/>
                  <a:gd name="T74" fmla="*/ 20 w 21"/>
                  <a:gd name="T75" fmla="*/ 0 h 22"/>
                  <a:gd name="T76" fmla="*/ 15 w 21"/>
                  <a:gd name="T77" fmla="*/ 15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1" h="22">
                    <a:moveTo>
                      <a:pt x="15" y="15"/>
                    </a:moveTo>
                    <a:cubicBezTo>
                      <a:pt x="11" y="21"/>
                      <a:pt x="3" y="22"/>
                      <a:pt x="1" y="22"/>
                    </a:cubicBezTo>
                    <a:cubicBezTo>
                      <a:pt x="1" y="22"/>
                      <a:pt x="1" y="22"/>
                      <a:pt x="1" y="22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7"/>
                      <a:pt x="6" y="17"/>
                      <a:pt x="6" y="17"/>
                    </a:cubicBezTo>
                    <a:cubicBezTo>
                      <a:pt x="7" y="17"/>
                      <a:pt x="7" y="16"/>
                      <a:pt x="8" y="15"/>
                    </a:cubicBezTo>
                    <a:cubicBezTo>
                      <a:pt x="8" y="15"/>
                      <a:pt x="9" y="14"/>
                      <a:pt x="9" y="14"/>
                    </a:cubicBezTo>
                    <a:cubicBezTo>
                      <a:pt x="10" y="13"/>
                      <a:pt x="10" y="12"/>
                      <a:pt x="11" y="12"/>
                    </a:cubicBezTo>
                    <a:cubicBezTo>
                      <a:pt x="11" y="11"/>
                      <a:pt x="12" y="11"/>
                      <a:pt x="12" y="10"/>
                    </a:cubicBezTo>
                    <a:cubicBezTo>
                      <a:pt x="12" y="10"/>
                      <a:pt x="13" y="9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4" y="7"/>
                      <a:pt x="14" y="7"/>
                      <a:pt x="14" y="7"/>
                    </a:cubicBezTo>
                    <a:cubicBezTo>
                      <a:pt x="14" y="7"/>
                      <a:pt x="14" y="6"/>
                      <a:pt x="14" y="6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4" y="6"/>
                    </a:cubicBezTo>
                    <a:cubicBezTo>
                      <a:pt x="14" y="6"/>
                      <a:pt x="14" y="7"/>
                      <a:pt x="14" y="7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2" y="9"/>
                      <a:pt x="12" y="9"/>
                      <a:pt x="12" y="10"/>
                    </a:cubicBezTo>
                    <a:cubicBezTo>
                      <a:pt x="11" y="10"/>
                      <a:pt x="11" y="11"/>
                      <a:pt x="10" y="12"/>
                    </a:cubicBezTo>
                    <a:cubicBezTo>
                      <a:pt x="10" y="12"/>
                      <a:pt x="10" y="13"/>
                      <a:pt x="9" y="13"/>
                    </a:cubicBezTo>
                    <a:cubicBezTo>
                      <a:pt x="9" y="14"/>
                      <a:pt x="8" y="15"/>
                      <a:pt x="8" y="15"/>
                    </a:cubicBezTo>
                    <a:cubicBezTo>
                      <a:pt x="7" y="16"/>
                      <a:pt x="6" y="16"/>
                      <a:pt x="6" y="17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2" y="20"/>
                      <a:pt x="2" y="20"/>
                      <a:pt x="2" y="20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0" y="19"/>
                      <a:pt x="0" y="12"/>
                      <a:pt x="5" y="6"/>
                    </a:cubicBezTo>
                    <a:cubicBezTo>
                      <a:pt x="10" y="0"/>
                      <a:pt x="20" y="0"/>
                      <a:pt x="20" y="0"/>
                    </a:cubicBezTo>
                    <a:cubicBezTo>
                      <a:pt x="20" y="0"/>
                      <a:pt x="21" y="9"/>
                      <a:pt x="15" y="15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03431" name="Group 110">
              <a:extLst>
                <a:ext uri="{FF2B5EF4-FFF2-40B4-BE49-F238E27FC236}">
                  <a16:creationId xmlns:a16="http://schemas.microsoft.com/office/drawing/2014/main" id="{74F347D7-DF89-4945-9964-387C9060333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05789" y="4162473"/>
              <a:ext cx="663575" cy="1535376"/>
              <a:chOff x="311686" y="4771504"/>
              <a:chExt cx="663575" cy="1535376"/>
            </a:xfrm>
          </p:grpSpPr>
          <p:sp>
            <p:nvSpPr>
              <p:cNvPr id="112" name="Freeform 23">
                <a:extLst>
                  <a:ext uri="{FF2B5EF4-FFF2-40B4-BE49-F238E27FC236}">
                    <a16:creationId xmlns:a16="http://schemas.microsoft.com/office/drawing/2014/main" id="{A0C6B614-8FB7-4D17-9530-BA1F70EE1E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686" y="4771612"/>
                <a:ext cx="330203" cy="1224087"/>
              </a:xfrm>
              <a:custGeom>
                <a:avLst/>
                <a:gdLst/>
                <a:ahLst/>
                <a:cxnLst>
                  <a:cxn ang="0">
                    <a:pos x="144" y="0"/>
                  </a:cxn>
                  <a:cxn ang="0">
                    <a:pos x="144" y="6"/>
                  </a:cxn>
                  <a:cxn ang="0">
                    <a:pos x="144" y="535"/>
                  </a:cxn>
                  <a:cxn ang="0">
                    <a:pos x="144" y="535"/>
                  </a:cxn>
                  <a:cxn ang="0">
                    <a:pos x="138" y="535"/>
                  </a:cxn>
                  <a:cxn ang="0">
                    <a:pos x="122" y="529"/>
                  </a:cxn>
                  <a:cxn ang="0">
                    <a:pos x="100" y="521"/>
                  </a:cxn>
                  <a:cxn ang="0">
                    <a:pos x="86" y="513"/>
                  </a:cxn>
                  <a:cxn ang="0">
                    <a:pos x="72" y="503"/>
                  </a:cxn>
                  <a:cxn ang="0">
                    <a:pos x="58" y="493"/>
                  </a:cxn>
                  <a:cxn ang="0">
                    <a:pos x="46" y="479"/>
                  </a:cxn>
                  <a:cxn ang="0">
                    <a:pos x="34" y="463"/>
                  </a:cxn>
                  <a:cxn ang="0">
                    <a:pos x="22" y="445"/>
                  </a:cxn>
                  <a:cxn ang="0">
                    <a:pos x="14" y="423"/>
                  </a:cxn>
                  <a:cxn ang="0">
                    <a:pos x="6" y="399"/>
                  </a:cxn>
                  <a:cxn ang="0">
                    <a:pos x="2" y="371"/>
                  </a:cxn>
                  <a:cxn ang="0">
                    <a:pos x="0" y="339"/>
                  </a:cxn>
                  <a:cxn ang="0">
                    <a:pos x="0" y="339"/>
                  </a:cxn>
                  <a:cxn ang="0">
                    <a:pos x="2" y="309"/>
                  </a:cxn>
                  <a:cxn ang="0">
                    <a:pos x="6" y="280"/>
                  </a:cxn>
                  <a:cxn ang="0">
                    <a:pos x="14" y="250"/>
                  </a:cxn>
                  <a:cxn ang="0">
                    <a:pos x="22" y="220"/>
                  </a:cxn>
                  <a:cxn ang="0">
                    <a:pos x="34" y="190"/>
                  </a:cxn>
                  <a:cxn ang="0">
                    <a:pos x="46" y="162"/>
                  </a:cxn>
                  <a:cxn ang="0">
                    <a:pos x="72" y="110"/>
                  </a:cxn>
                  <a:cxn ang="0">
                    <a:pos x="100" y="66"/>
                  </a:cxn>
                  <a:cxn ang="0">
                    <a:pos x="122" y="32"/>
                  </a:cxn>
                  <a:cxn ang="0">
                    <a:pos x="144" y="0"/>
                  </a:cxn>
                  <a:cxn ang="0">
                    <a:pos x="144" y="0"/>
                  </a:cxn>
                </a:cxnLst>
                <a:rect l="0" t="0" r="r" b="b"/>
                <a:pathLst>
                  <a:path w="144" h="535">
                    <a:moveTo>
                      <a:pt x="144" y="0"/>
                    </a:moveTo>
                    <a:lnTo>
                      <a:pt x="144" y="6"/>
                    </a:lnTo>
                    <a:lnTo>
                      <a:pt x="144" y="535"/>
                    </a:lnTo>
                    <a:lnTo>
                      <a:pt x="144" y="535"/>
                    </a:lnTo>
                    <a:lnTo>
                      <a:pt x="138" y="535"/>
                    </a:lnTo>
                    <a:lnTo>
                      <a:pt x="122" y="529"/>
                    </a:lnTo>
                    <a:lnTo>
                      <a:pt x="100" y="521"/>
                    </a:lnTo>
                    <a:lnTo>
                      <a:pt x="86" y="513"/>
                    </a:lnTo>
                    <a:lnTo>
                      <a:pt x="72" y="503"/>
                    </a:lnTo>
                    <a:lnTo>
                      <a:pt x="58" y="493"/>
                    </a:lnTo>
                    <a:lnTo>
                      <a:pt x="46" y="479"/>
                    </a:lnTo>
                    <a:lnTo>
                      <a:pt x="34" y="463"/>
                    </a:lnTo>
                    <a:lnTo>
                      <a:pt x="22" y="445"/>
                    </a:lnTo>
                    <a:lnTo>
                      <a:pt x="14" y="423"/>
                    </a:lnTo>
                    <a:lnTo>
                      <a:pt x="6" y="399"/>
                    </a:lnTo>
                    <a:lnTo>
                      <a:pt x="2" y="371"/>
                    </a:lnTo>
                    <a:lnTo>
                      <a:pt x="0" y="339"/>
                    </a:lnTo>
                    <a:lnTo>
                      <a:pt x="0" y="339"/>
                    </a:lnTo>
                    <a:lnTo>
                      <a:pt x="2" y="309"/>
                    </a:lnTo>
                    <a:lnTo>
                      <a:pt x="6" y="280"/>
                    </a:lnTo>
                    <a:lnTo>
                      <a:pt x="14" y="250"/>
                    </a:lnTo>
                    <a:lnTo>
                      <a:pt x="22" y="220"/>
                    </a:lnTo>
                    <a:lnTo>
                      <a:pt x="34" y="190"/>
                    </a:lnTo>
                    <a:lnTo>
                      <a:pt x="46" y="162"/>
                    </a:lnTo>
                    <a:lnTo>
                      <a:pt x="72" y="110"/>
                    </a:lnTo>
                    <a:lnTo>
                      <a:pt x="100" y="66"/>
                    </a:lnTo>
                    <a:lnTo>
                      <a:pt x="122" y="32"/>
                    </a:lnTo>
                    <a:lnTo>
                      <a:pt x="144" y="0"/>
                    </a:lnTo>
                    <a:lnTo>
                      <a:pt x="144" y="0"/>
                    </a:ln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13" name="Freeform 24">
                <a:extLst>
                  <a:ext uri="{FF2B5EF4-FFF2-40B4-BE49-F238E27FC236}">
                    <a16:creationId xmlns:a16="http://schemas.microsoft.com/office/drawing/2014/main" id="{B9D36EEA-03A8-4090-9EFC-63796A56F2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1889" y="4771612"/>
                <a:ext cx="333378" cy="12240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535"/>
                  </a:cxn>
                  <a:cxn ang="0">
                    <a:pos x="0" y="535"/>
                  </a:cxn>
                  <a:cxn ang="0">
                    <a:pos x="8" y="535"/>
                  </a:cxn>
                  <a:cxn ang="0">
                    <a:pos x="24" y="529"/>
                  </a:cxn>
                  <a:cxn ang="0">
                    <a:pos x="46" y="521"/>
                  </a:cxn>
                  <a:cxn ang="0">
                    <a:pos x="60" y="513"/>
                  </a:cxn>
                  <a:cxn ang="0">
                    <a:pos x="74" y="503"/>
                  </a:cxn>
                  <a:cxn ang="0">
                    <a:pos x="86" y="493"/>
                  </a:cxn>
                  <a:cxn ang="0">
                    <a:pos x="100" y="479"/>
                  </a:cxn>
                  <a:cxn ang="0">
                    <a:pos x="112" y="463"/>
                  </a:cxn>
                  <a:cxn ang="0">
                    <a:pos x="124" y="445"/>
                  </a:cxn>
                  <a:cxn ang="0">
                    <a:pos x="132" y="423"/>
                  </a:cxn>
                  <a:cxn ang="0">
                    <a:pos x="140" y="399"/>
                  </a:cxn>
                  <a:cxn ang="0">
                    <a:pos x="144" y="371"/>
                  </a:cxn>
                  <a:cxn ang="0">
                    <a:pos x="146" y="339"/>
                  </a:cxn>
                  <a:cxn ang="0">
                    <a:pos x="146" y="339"/>
                  </a:cxn>
                  <a:cxn ang="0">
                    <a:pos x="144" y="309"/>
                  </a:cxn>
                  <a:cxn ang="0">
                    <a:pos x="140" y="280"/>
                  </a:cxn>
                  <a:cxn ang="0">
                    <a:pos x="132" y="250"/>
                  </a:cxn>
                  <a:cxn ang="0">
                    <a:pos x="124" y="220"/>
                  </a:cxn>
                  <a:cxn ang="0">
                    <a:pos x="112" y="190"/>
                  </a:cxn>
                  <a:cxn ang="0">
                    <a:pos x="100" y="162"/>
                  </a:cxn>
                  <a:cxn ang="0">
                    <a:pos x="74" y="110"/>
                  </a:cxn>
                  <a:cxn ang="0">
                    <a:pos x="46" y="66"/>
                  </a:cxn>
                  <a:cxn ang="0">
                    <a:pos x="24" y="3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46" h="535">
                    <a:moveTo>
                      <a:pt x="0" y="0"/>
                    </a:moveTo>
                    <a:lnTo>
                      <a:pt x="0" y="6"/>
                    </a:lnTo>
                    <a:lnTo>
                      <a:pt x="0" y="535"/>
                    </a:lnTo>
                    <a:lnTo>
                      <a:pt x="0" y="535"/>
                    </a:lnTo>
                    <a:lnTo>
                      <a:pt x="8" y="535"/>
                    </a:lnTo>
                    <a:lnTo>
                      <a:pt x="24" y="529"/>
                    </a:lnTo>
                    <a:lnTo>
                      <a:pt x="46" y="521"/>
                    </a:lnTo>
                    <a:lnTo>
                      <a:pt x="60" y="513"/>
                    </a:lnTo>
                    <a:lnTo>
                      <a:pt x="74" y="503"/>
                    </a:lnTo>
                    <a:lnTo>
                      <a:pt x="86" y="493"/>
                    </a:lnTo>
                    <a:lnTo>
                      <a:pt x="100" y="479"/>
                    </a:lnTo>
                    <a:lnTo>
                      <a:pt x="112" y="463"/>
                    </a:lnTo>
                    <a:lnTo>
                      <a:pt x="124" y="445"/>
                    </a:lnTo>
                    <a:lnTo>
                      <a:pt x="132" y="423"/>
                    </a:lnTo>
                    <a:lnTo>
                      <a:pt x="140" y="399"/>
                    </a:lnTo>
                    <a:lnTo>
                      <a:pt x="144" y="371"/>
                    </a:lnTo>
                    <a:lnTo>
                      <a:pt x="146" y="339"/>
                    </a:lnTo>
                    <a:lnTo>
                      <a:pt x="146" y="339"/>
                    </a:lnTo>
                    <a:lnTo>
                      <a:pt x="144" y="309"/>
                    </a:lnTo>
                    <a:lnTo>
                      <a:pt x="140" y="280"/>
                    </a:lnTo>
                    <a:lnTo>
                      <a:pt x="132" y="250"/>
                    </a:lnTo>
                    <a:lnTo>
                      <a:pt x="124" y="220"/>
                    </a:lnTo>
                    <a:lnTo>
                      <a:pt x="112" y="190"/>
                    </a:lnTo>
                    <a:lnTo>
                      <a:pt x="100" y="162"/>
                    </a:lnTo>
                    <a:lnTo>
                      <a:pt x="74" y="110"/>
                    </a:lnTo>
                    <a:lnTo>
                      <a:pt x="46" y="66"/>
                    </a:lnTo>
                    <a:lnTo>
                      <a:pt x="24" y="3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14" name="Freeform 25">
                <a:extLst>
                  <a:ext uri="{FF2B5EF4-FFF2-40B4-BE49-F238E27FC236}">
                    <a16:creationId xmlns:a16="http://schemas.microsoft.com/office/drawing/2014/main" id="{9D31380D-32CF-4991-8B0A-9179B5D2E5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6313" y="5435254"/>
                <a:ext cx="323853" cy="871626"/>
              </a:xfrm>
              <a:custGeom>
                <a:avLst/>
                <a:gdLst/>
                <a:ahLst/>
                <a:cxnLst>
                  <a:cxn ang="0">
                    <a:pos x="142" y="139"/>
                  </a:cxn>
                  <a:cxn ang="0">
                    <a:pos x="92" y="189"/>
                  </a:cxn>
                  <a:cxn ang="0">
                    <a:pos x="84" y="79"/>
                  </a:cxn>
                  <a:cxn ang="0">
                    <a:pos x="108" y="33"/>
                  </a:cxn>
                  <a:cxn ang="0">
                    <a:pos x="82" y="55"/>
                  </a:cxn>
                  <a:cxn ang="0">
                    <a:pos x="68" y="0"/>
                  </a:cxn>
                  <a:cxn ang="0">
                    <a:pos x="54" y="71"/>
                  </a:cxn>
                  <a:cxn ang="0">
                    <a:pos x="28" y="49"/>
                  </a:cxn>
                  <a:cxn ang="0">
                    <a:pos x="52" y="95"/>
                  </a:cxn>
                  <a:cxn ang="0">
                    <a:pos x="50" y="167"/>
                  </a:cxn>
                  <a:cxn ang="0">
                    <a:pos x="0" y="117"/>
                  </a:cxn>
                  <a:cxn ang="0">
                    <a:pos x="48" y="181"/>
                  </a:cxn>
                  <a:cxn ang="0">
                    <a:pos x="32" y="381"/>
                  </a:cxn>
                  <a:cxn ang="0">
                    <a:pos x="68" y="381"/>
                  </a:cxn>
                  <a:cxn ang="0">
                    <a:pos x="106" y="381"/>
                  </a:cxn>
                  <a:cxn ang="0">
                    <a:pos x="92" y="203"/>
                  </a:cxn>
                  <a:cxn ang="0">
                    <a:pos x="142" y="139"/>
                  </a:cxn>
                </a:cxnLst>
                <a:rect l="0" t="0" r="r" b="b"/>
                <a:pathLst>
                  <a:path w="142" h="381">
                    <a:moveTo>
                      <a:pt x="142" y="139"/>
                    </a:moveTo>
                    <a:lnTo>
                      <a:pt x="92" y="189"/>
                    </a:lnTo>
                    <a:lnTo>
                      <a:pt x="84" y="79"/>
                    </a:lnTo>
                    <a:lnTo>
                      <a:pt x="108" y="33"/>
                    </a:lnTo>
                    <a:lnTo>
                      <a:pt x="82" y="55"/>
                    </a:lnTo>
                    <a:lnTo>
                      <a:pt x="68" y="0"/>
                    </a:lnTo>
                    <a:lnTo>
                      <a:pt x="54" y="71"/>
                    </a:lnTo>
                    <a:lnTo>
                      <a:pt x="28" y="49"/>
                    </a:lnTo>
                    <a:lnTo>
                      <a:pt x="52" y="95"/>
                    </a:lnTo>
                    <a:lnTo>
                      <a:pt x="50" y="167"/>
                    </a:lnTo>
                    <a:lnTo>
                      <a:pt x="0" y="117"/>
                    </a:lnTo>
                    <a:lnTo>
                      <a:pt x="48" y="181"/>
                    </a:lnTo>
                    <a:lnTo>
                      <a:pt x="32" y="381"/>
                    </a:lnTo>
                    <a:lnTo>
                      <a:pt x="68" y="381"/>
                    </a:lnTo>
                    <a:lnTo>
                      <a:pt x="106" y="381"/>
                    </a:lnTo>
                    <a:lnTo>
                      <a:pt x="92" y="203"/>
                    </a:lnTo>
                    <a:lnTo>
                      <a:pt x="142" y="139"/>
                    </a:lnTo>
                    <a:close/>
                  </a:path>
                </a:pathLst>
              </a:custGeom>
              <a:solidFill>
                <a:srgbClr val="81684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3432" name="Group 114">
              <a:extLst>
                <a:ext uri="{FF2B5EF4-FFF2-40B4-BE49-F238E27FC236}">
                  <a16:creationId xmlns:a16="http://schemas.microsoft.com/office/drawing/2014/main" id="{384446A7-CB44-4EBB-8FC2-6C47BE8139F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68228" y="4162473"/>
              <a:ext cx="663575" cy="1535376"/>
              <a:chOff x="311686" y="4771504"/>
              <a:chExt cx="663575" cy="1535376"/>
            </a:xfrm>
          </p:grpSpPr>
          <p:sp>
            <p:nvSpPr>
              <p:cNvPr id="116" name="Freeform 23">
                <a:extLst>
                  <a:ext uri="{FF2B5EF4-FFF2-40B4-BE49-F238E27FC236}">
                    <a16:creationId xmlns:a16="http://schemas.microsoft.com/office/drawing/2014/main" id="{650890F6-95BC-41E0-826E-09F6928C46E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680" y="4771612"/>
                <a:ext cx="330203" cy="1224087"/>
              </a:xfrm>
              <a:custGeom>
                <a:avLst/>
                <a:gdLst/>
                <a:ahLst/>
                <a:cxnLst>
                  <a:cxn ang="0">
                    <a:pos x="144" y="0"/>
                  </a:cxn>
                  <a:cxn ang="0">
                    <a:pos x="144" y="6"/>
                  </a:cxn>
                  <a:cxn ang="0">
                    <a:pos x="144" y="535"/>
                  </a:cxn>
                  <a:cxn ang="0">
                    <a:pos x="144" y="535"/>
                  </a:cxn>
                  <a:cxn ang="0">
                    <a:pos x="138" y="535"/>
                  </a:cxn>
                  <a:cxn ang="0">
                    <a:pos x="122" y="529"/>
                  </a:cxn>
                  <a:cxn ang="0">
                    <a:pos x="100" y="521"/>
                  </a:cxn>
                  <a:cxn ang="0">
                    <a:pos x="86" y="513"/>
                  </a:cxn>
                  <a:cxn ang="0">
                    <a:pos x="72" y="503"/>
                  </a:cxn>
                  <a:cxn ang="0">
                    <a:pos x="58" y="493"/>
                  </a:cxn>
                  <a:cxn ang="0">
                    <a:pos x="46" y="479"/>
                  </a:cxn>
                  <a:cxn ang="0">
                    <a:pos x="34" y="463"/>
                  </a:cxn>
                  <a:cxn ang="0">
                    <a:pos x="22" y="445"/>
                  </a:cxn>
                  <a:cxn ang="0">
                    <a:pos x="14" y="423"/>
                  </a:cxn>
                  <a:cxn ang="0">
                    <a:pos x="6" y="399"/>
                  </a:cxn>
                  <a:cxn ang="0">
                    <a:pos x="2" y="371"/>
                  </a:cxn>
                  <a:cxn ang="0">
                    <a:pos x="0" y="339"/>
                  </a:cxn>
                  <a:cxn ang="0">
                    <a:pos x="0" y="339"/>
                  </a:cxn>
                  <a:cxn ang="0">
                    <a:pos x="2" y="309"/>
                  </a:cxn>
                  <a:cxn ang="0">
                    <a:pos x="6" y="280"/>
                  </a:cxn>
                  <a:cxn ang="0">
                    <a:pos x="14" y="250"/>
                  </a:cxn>
                  <a:cxn ang="0">
                    <a:pos x="22" y="220"/>
                  </a:cxn>
                  <a:cxn ang="0">
                    <a:pos x="34" y="190"/>
                  </a:cxn>
                  <a:cxn ang="0">
                    <a:pos x="46" y="162"/>
                  </a:cxn>
                  <a:cxn ang="0">
                    <a:pos x="72" y="110"/>
                  </a:cxn>
                  <a:cxn ang="0">
                    <a:pos x="100" y="66"/>
                  </a:cxn>
                  <a:cxn ang="0">
                    <a:pos x="122" y="32"/>
                  </a:cxn>
                  <a:cxn ang="0">
                    <a:pos x="144" y="0"/>
                  </a:cxn>
                  <a:cxn ang="0">
                    <a:pos x="144" y="0"/>
                  </a:cxn>
                </a:cxnLst>
                <a:rect l="0" t="0" r="r" b="b"/>
                <a:pathLst>
                  <a:path w="144" h="535">
                    <a:moveTo>
                      <a:pt x="144" y="0"/>
                    </a:moveTo>
                    <a:lnTo>
                      <a:pt x="144" y="6"/>
                    </a:lnTo>
                    <a:lnTo>
                      <a:pt x="144" y="535"/>
                    </a:lnTo>
                    <a:lnTo>
                      <a:pt x="144" y="535"/>
                    </a:lnTo>
                    <a:lnTo>
                      <a:pt x="138" y="535"/>
                    </a:lnTo>
                    <a:lnTo>
                      <a:pt x="122" y="529"/>
                    </a:lnTo>
                    <a:lnTo>
                      <a:pt x="100" y="521"/>
                    </a:lnTo>
                    <a:lnTo>
                      <a:pt x="86" y="513"/>
                    </a:lnTo>
                    <a:lnTo>
                      <a:pt x="72" y="503"/>
                    </a:lnTo>
                    <a:lnTo>
                      <a:pt x="58" y="493"/>
                    </a:lnTo>
                    <a:lnTo>
                      <a:pt x="46" y="479"/>
                    </a:lnTo>
                    <a:lnTo>
                      <a:pt x="34" y="463"/>
                    </a:lnTo>
                    <a:lnTo>
                      <a:pt x="22" y="445"/>
                    </a:lnTo>
                    <a:lnTo>
                      <a:pt x="14" y="423"/>
                    </a:lnTo>
                    <a:lnTo>
                      <a:pt x="6" y="399"/>
                    </a:lnTo>
                    <a:lnTo>
                      <a:pt x="2" y="371"/>
                    </a:lnTo>
                    <a:lnTo>
                      <a:pt x="0" y="339"/>
                    </a:lnTo>
                    <a:lnTo>
                      <a:pt x="0" y="339"/>
                    </a:lnTo>
                    <a:lnTo>
                      <a:pt x="2" y="309"/>
                    </a:lnTo>
                    <a:lnTo>
                      <a:pt x="6" y="280"/>
                    </a:lnTo>
                    <a:lnTo>
                      <a:pt x="14" y="250"/>
                    </a:lnTo>
                    <a:lnTo>
                      <a:pt x="22" y="220"/>
                    </a:lnTo>
                    <a:lnTo>
                      <a:pt x="34" y="190"/>
                    </a:lnTo>
                    <a:lnTo>
                      <a:pt x="46" y="162"/>
                    </a:lnTo>
                    <a:lnTo>
                      <a:pt x="72" y="110"/>
                    </a:lnTo>
                    <a:lnTo>
                      <a:pt x="100" y="66"/>
                    </a:lnTo>
                    <a:lnTo>
                      <a:pt x="122" y="32"/>
                    </a:lnTo>
                    <a:lnTo>
                      <a:pt x="144" y="0"/>
                    </a:lnTo>
                    <a:lnTo>
                      <a:pt x="144" y="0"/>
                    </a:ln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17" name="Freeform 24">
                <a:extLst>
                  <a:ext uri="{FF2B5EF4-FFF2-40B4-BE49-F238E27FC236}">
                    <a16:creationId xmlns:a16="http://schemas.microsoft.com/office/drawing/2014/main" id="{8776CEF6-7E44-45EB-B2E2-AFE2D51077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1883" y="4771612"/>
                <a:ext cx="333378" cy="12240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535"/>
                  </a:cxn>
                  <a:cxn ang="0">
                    <a:pos x="0" y="535"/>
                  </a:cxn>
                  <a:cxn ang="0">
                    <a:pos x="8" y="535"/>
                  </a:cxn>
                  <a:cxn ang="0">
                    <a:pos x="24" y="529"/>
                  </a:cxn>
                  <a:cxn ang="0">
                    <a:pos x="46" y="521"/>
                  </a:cxn>
                  <a:cxn ang="0">
                    <a:pos x="60" y="513"/>
                  </a:cxn>
                  <a:cxn ang="0">
                    <a:pos x="74" y="503"/>
                  </a:cxn>
                  <a:cxn ang="0">
                    <a:pos x="86" y="493"/>
                  </a:cxn>
                  <a:cxn ang="0">
                    <a:pos x="100" y="479"/>
                  </a:cxn>
                  <a:cxn ang="0">
                    <a:pos x="112" y="463"/>
                  </a:cxn>
                  <a:cxn ang="0">
                    <a:pos x="124" y="445"/>
                  </a:cxn>
                  <a:cxn ang="0">
                    <a:pos x="132" y="423"/>
                  </a:cxn>
                  <a:cxn ang="0">
                    <a:pos x="140" y="399"/>
                  </a:cxn>
                  <a:cxn ang="0">
                    <a:pos x="144" y="371"/>
                  </a:cxn>
                  <a:cxn ang="0">
                    <a:pos x="146" y="339"/>
                  </a:cxn>
                  <a:cxn ang="0">
                    <a:pos x="146" y="339"/>
                  </a:cxn>
                  <a:cxn ang="0">
                    <a:pos x="144" y="309"/>
                  </a:cxn>
                  <a:cxn ang="0">
                    <a:pos x="140" y="280"/>
                  </a:cxn>
                  <a:cxn ang="0">
                    <a:pos x="132" y="250"/>
                  </a:cxn>
                  <a:cxn ang="0">
                    <a:pos x="124" y="220"/>
                  </a:cxn>
                  <a:cxn ang="0">
                    <a:pos x="112" y="190"/>
                  </a:cxn>
                  <a:cxn ang="0">
                    <a:pos x="100" y="162"/>
                  </a:cxn>
                  <a:cxn ang="0">
                    <a:pos x="74" y="110"/>
                  </a:cxn>
                  <a:cxn ang="0">
                    <a:pos x="46" y="66"/>
                  </a:cxn>
                  <a:cxn ang="0">
                    <a:pos x="24" y="3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46" h="535">
                    <a:moveTo>
                      <a:pt x="0" y="0"/>
                    </a:moveTo>
                    <a:lnTo>
                      <a:pt x="0" y="6"/>
                    </a:lnTo>
                    <a:lnTo>
                      <a:pt x="0" y="535"/>
                    </a:lnTo>
                    <a:lnTo>
                      <a:pt x="0" y="535"/>
                    </a:lnTo>
                    <a:lnTo>
                      <a:pt x="8" y="535"/>
                    </a:lnTo>
                    <a:lnTo>
                      <a:pt x="24" y="529"/>
                    </a:lnTo>
                    <a:lnTo>
                      <a:pt x="46" y="521"/>
                    </a:lnTo>
                    <a:lnTo>
                      <a:pt x="60" y="513"/>
                    </a:lnTo>
                    <a:lnTo>
                      <a:pt x="74" y="503"/>
                    </a:lnTo>
                    <a:lnTo>
                      <a:pt x="86" y="493"/>
                    </a:lnTo>
                    <a:lnTo>
                      <a:pt x="100" y="479"/>
                    </a:lnTo>
                    <a:lnTo>
                      <a:pt x="112" y="463"/>
                    </a:lnTo>
                    <a:lnTo>
                      <a:pt x="124" y="445"/>
                    </a:lnTo>
                    <a:lnTo>
                      <a:pt x="132" y="423"/>
                    </a:lnTo>
                    <a:lnTo>
                      <a:pt x="140" y="399"/>
                    </a:lnTo>
                    <a:lnTo>
                      <a:pt x="144" y="371"/>
                    </a:lnTo>
                    <a:lnTo>
                      <a:pt x="146" y="339"/>
                    </a:lnTo>
                    <a:lnTo>
                      <a:pt x="146" y="339"/>
                    </a:lnTo>
                    <a:lnTo>
                      <a:pt x="144" y="309"/>
                    </a:lnTo>
                    <a:lnTo>
                      <a:pt x="140" y="280"/>
                    </a:lnTo>
                    <a:lnTo>
                      <a:pt x="132" y="250"/>
                    </a:lnTo>
                    <a:lnTo>
                      <a:pt x="124" y="220"/>
                    </a:lnTo>
                    <a:lnTo>
                      <a:pt x="112" y="190"/>
                    </a:lnTo>
                    <a:lnTo>
                      <a:pt x="100" y="162"/>
                    </a:lnTo>
                    <a:lnTo>
                      <a:pt x="74" y="110"/>
                    </a:lnTo>
                    <a:lnTo>
                      <a:pt x="46" y="66"/>
                    </a:lnTo>
                    <a:lnTo>
                      <a:pt x="24" y="3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118" name="Freeform 25">
                <a:extLst>
                  <a:ext uri="{FF2B5EF4-FFF2-40B4-BE49-F238E27FC236}">
                    <a16:creationId xmlns:a16="http://schemas.microsoft.com/office/drawing/2014/main" id="{9C3FB55F-4588-4AB3-B375-4D8E089CB33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6307" y="5435254"/>
                <a:ext cx="323853" cy="871626"/>
              </a:xfrm>
              <a:custGeom>
                <a:avLst/>
                <a:gdLst/>
                <a:ahLst/>
                <a:cxnLst>
                  <a:cxn ang="0">
                    <a:pos x="142" y="139"/>
                  </a:cxn>
                  <a:cxn ang="0">
                    <a:pos x="92" y="189"/>
                  </a:cxn>
                  <a:cxn ang="0">
                    <a:pos x="84" y="79"/>
                  </a:cxn>
                  <a:cxn ang="0">
                    <a:pos x="108" y="33"/>
                  </a:cxn>
                  <a:cxn ang="0">
                    <a:pos x="82" y="55"/>
                  </a:cxn>
                  <a:cxn ang="0">
                    <a:pos x="68" y="0"/>
                  </a:cxn>
                  <a:cxn ang="0">
                    <a:pos x="54" y="71"/>
                  </a:cxn>
                  <a:cxn ang="0">
                    <a:pos x="28" y="49"/>
                  </a:cxn>
                  <a:cxn ang="0">
                    <a:pos x="52" y="95"/>
                  </a:cxn>
                  <a:cxn ang="0">
                    <a:pos x="50" y="167"/>
                  </a:cxn>
                  <a:cxn ang="0">
                    <a:pos x="0" y="117"/>
                  </a:cxn>
                  <a:cxn ang="0">
                    <a:pos x="48" y="181"/>
                  </a:cxn>
                  <a:cxn ang="0">
                    <a:pos x="32" y="381"/>
                  </a:cxn>
                  <a:cxn ang="0">
                    <a:pos x="68" y="381"/>
                  </a:cxn>
                  <a:cxn ang="0">
                    <a:pos x="106" y="381"/>
                  </a:cxn>
                  <a:cxn ang="0">
                    <a:pos x="92" y="203"/>
                  </a:cxn>
                  <a:cxn ang="0">
                    <a:pos x="142" y="139"/>
                  </a:cxn>
                </a:cxnLst>
                <a:rect l="0" t="0" r="r" b="b"/>
                <a:pathLst>
                  <a:path w="142" h="381">
                    <a:moveTo>
                      <a:pt x="142" y="139"/>
                    </a:moveTo>
                    <a:lnTo>
                      <a:pt x="92" y="189"/>
                    </a:lnTo>
                    <a:lnTo>
                      <a:pt x="84" y="79"/>
                    </a:lnTo>
                    <a:lnTo>
                      <a:pt x="108" y="33"/>
                    </a:lnTo>
                    <a:lnTo>
                      <a:pt x="82" y="55"/>
                    </a:lnTo>
                    <a:lnTo>
                      <a:pt x="68" y="0"/>
                    </a:lnTo>
                    <a:lnTo>
                      <a:pt x="54" y="71"/>
                    </a:lnTo>
                    <a:lnTo>
                      <a:pt x="28" y="49"/>
                    </a:lnTo>
                    <a:lnTo>
                      <a:pt x="52" y="95"/>
                    </a:lnTo>
                    <a:lnTo>
                      <a:pt x="50" y="167"/>
                    </a:lnTo>
                    <a:lnTo>
                      <a:pt x="0" y="117"/>
                    </a:lnTo>
                    <a:lnTo>
                      <a:pt x="48" y="181"/>
                    </a:lnTo>
                    <a:lnTo>
                      <a:pt x="32" y="381"/>
                    </a:lnTo>
                    <a:lnTo>
                      <a:pt x="68" y="381"/>
                    </a:lnTo>
                    <a:lnTo>
                      <a:pt x="106" y="381"/>
                    </a:lnTo>
                    <a:lnTo>
                      <a:pt x="92" y="203"/>
                    </a:lnTo>
                    <a:lnTo>
                      <a:pt x="142" y="139"/>
                    </a:lnTo>
                    <a:close/>
                  </a:path>
                </a:pathLst>
              </a:custGeom>
              <a:solidFill>
                <a:srgbClr val="81684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marL="0" marR="0" lvl="0" indent="0" algn="r" defTabSz="914400" rtl="1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ar-SA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123" name="TextBox 122">
            <a:extLst>
              <a:ext uri="{FF2B5EF4-FFF2-40B4-BE49-F238E27FC236}">
                <a16:creationId xmlns:a16="http://schemas.microsoft.com/office/drawing/2014/main" id="{246E4C45-9E7C-42D4-8094-CA6DB9174E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4675" y="2495550"/>
            <a:ext cx="3889375" cy="1015663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</p:cSld>
  <p:clrMapOvr>
    <a:masterClrMapping/>
  </p:clrMapOvr>
  <p:transition spd="med" advTm="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PowerPoint Presentation</vt:lpstr>
      <vt:lpstr>Introduction </vt:lpstr>
      <vt:lpstr>PowerPoint Presentation</vt:lpstr>
      <vt:lpstr>PowerPoint Presentation</vt:lpstr>
      <vt:lpstr>PowerPoint Presentation</vt:lpstr>
      <vt:lpstr>There is no 'I' in team..</vt:lpstr>
      <vt:lpstr>PowerPoint Presentation</vt:lpstr>
      <vt:lpstr>PowerPoint Presentation</vt:lpstr>
      <vt:lpstr>Theory Y leader .. Participative leadership  - Workers are capable. - Workers have ideas.  - Motivation and commitment is key. - No control or exertion required. - Employees enjoy work.  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revision>24</cp:revision>
  <dcterms:created xsi:type="dcterms:W3CDTF">2022-06-15T09:00:53Z</dcterms:created>
  <dcterms:modified xsi:type="dcterms:W3CDTF">2022-07-11T12:51:31Z</dcterms:modified>
</cp:coreProperties>
</file>