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3"/>
  </p:notesMasterIdLst>
  <p:sldIdLst>
    <p:sldId id="256" r:id="rId2"/>
    <p:sldId id="345" r:id="rId3"/>
    <p:sldId id="316" r:id="rId4"/>
    <p:sldId id="317" r:id="rId5"/>
    <p:sldId id="318" r:id="rId6"/>
    <p:sldId id="319" r:id="rId7"/>
    <p:sldId id="342" r:id="rId8"/>
    <p:sldId id="320" r:id="rId9"/>
    <p:sldId id="321" r:id="rId10"/>
    <p:sldId id="322" r:id="rId11"/>
    <p:sldId id="323" r:id="rId12"/>
    <p:sldId id="324" r:id="rId13"/>
    <p:sldId id="346" r:id="rId14"/>
    <p:sldId id="325" r:id="rId15"/>
    <p:sldId id="326" r:id="rId16"/>
    <p:sldId id="343" r:id="rId17"/>
    <p:sldId id="327" r:id="rId18"/>
    <p:sldId id="328" r:id="rId19"/>
    <p:sldId id="329" r:id="rId20"/>
    <p:sldId id="330" r:id="rId21"/>
    <p:sldId id="331" r:id="rId22"/>
    <p:sldId id="332" r:id="rId23"/>
    <p:sldId id="333" r:id="rId24"/>
    <p:sldId id="347" r:id="rId25"/>
    <p:sldId id="334" r:id="rId26"/>
    <p:sldId id="348" r:id="rId27"/>
    <p:sldId id="349" r:id="rId28"/>
    <p:sldId id="335" r:id="rId29"/>
    <p:sldId id="336" r:id="rId30"/>
    <p:sldId id="337" r:id="rId31"/>
    <p:sldId id="338" r:id="rId32"/>
    <p:sldId id="339" r:id="rId33"/>
    <p:sldId id="340" r:id="rId34"/>
    <p:sldId id="341" r:id="rId35"/>
    <p:sldId id="344" r:id="rId36"/>
    <p:sldId id="350" r:id="rId37"/>
    <p:sldId id="352" r:id="rId38"/>
    <p:sldId id="353" r:id="rId39"/>
    <p:sldId id="351" r:id="rId40"/>
    <p:sldId id="354" r:id="rId41"/>
    <p:sldId id="355" r:id="rId4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06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51" autoAdjust="0"/>
    <p:restoredTop sz="94571" autoAdjust="0"/>
  </p:normalViewPr>
  <p:slideViewPr>
    <p:cSldViewPr showGuides="1">
      <p:cViewPr varScale="1">
        <p:scale>
          <a:sx n="56" d="100"/>
          <a:sy n="56" d="100"/>
        </p:scale>
        <p:origin x="-102" y="-3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0B5CA3-819B-4F94-8759-0B3C81614C17}" type="datetimeFigureOut">
              <a:rPr lang="en-GB" smtClean="0"/>
              <a:pPr/>
              <a:t>29/02/2016</a:t>
            </a:fld>
            <a:endParaRPr lang="en-GB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GB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56D798-75C5-45B2-8FAB-5F3C54DCE0D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4861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, </a:t>
            </a:r>
            <a:r>
              <a:rPr lang="en-GB" dirty="0" err="1" smtClean="0"/>
              <a:t>Büste</a:t>
            </a:r>
            <a:r>
              <a:rPr lang="en-GB" dirty="0" smtClean="0"/>
              <a:t> </a:t>
            </a:r>
            <a:r>
              <a:rPr lang="en-GB" dirty="0" err="1" smtClean="0"/>
              <a:t>mit</a:t>
            </a:r>
            <a:r>
              <a:rPr lang="en-GB" dirty="0" smtClean="0"/>
              <a:t> </a:t>
            </a:r>
            <a:r>
              <a:rPr lang="en-GB" dirty="0" err="1" smtClean="0"/>
              <a:t>Kürass</a:t>
            </a:r>
            <a:r>
              <a:rPr lang="en-GB" dirty="0" smtClean="0"/>
              <a:t> </a:t>
            </a:r>
            <a:r>
              <a:rPr lang="en-GB" dirty="0" err="1" smtClean="0"/>
              <a:t>n.r</a:t>
            </a:r>
            <a:r>
              <a:rPr lang="en-GB" dirty="0" smtClean="0"/>
              <a:t>., auf </a:t>
            </a:r>
            <a:r>
              <a:rPr lang="en-GB" dirty="0" err="1" smtClean="0"/>
              <a:t>dem</a:t>
            </a:r>
            <a:r>
              <a:rPr lang="en-GB" dirty="0" smtClean="0"/>
              <a:t> </a:t>
            </a:r>
            <a:r>
              <a:rPr lang="en-GB" dirty="0" err="1" smtClean="0"/>
              <a:t>Kürass</a:t>
            </a:r>
            <a:r>
              <a:rPr lang="en-GB" dirty="0" smtClean="0"/>
              <a:t> Aegis. </a:t>
            </a:r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56D798-75C5-45B2-8FAB-5F3C54DCE0D7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(</a:t>
            </a:r>
            <a:r>
              <a:rPr lang="en-GB" dirty="0" err="1" smtClean="0"/>
              <a:t>alles</a:t>
            </a:r>
            <a:r>
              <a:rPr lang="en-GB" dirty="0" smtClean="0"/>
              <a:t> </a:t>
            </a:r>
            <a:r>
              <a:rPr lang="en-GB" dirty="0" err="1" smtClean="0"/>
              <a:t>im</a:t>
            </a:r>
            <a:r>
              <a:rPr lang="en-GB" dirty="0" smtClean="0"/>
              <a:t> </a:t>
            </a:r>
            <a:r>
              <a:rPr lang="en-GB" dirty="0" err="1" smtClean="0"/>
              <a:t>Abschnitt</a:t>
            </a:r>
            <a:r>
              <a:rPr lang="en-GB" dirty="0" smtClean="0"/>
              <a:t>), Kaiser auf </a:t>
            </a:r>
            <a:r>
              <a:rPr lang="en-GB" dirty="0" err="1" smtClean="0"/>
              <a:t>Sella</a:t>
            </a:r>
            <a:r>
              <a:rPr lang="en-GB" dirty="0" smtClean="0"/>
              <a:t> </a:t>
            </a:r>
            <a:r>
              <a:rPr lang="en-GB" dirty="0" err="1" smtClean="0"/>
              <a:t>Curulis</a:t>
            </a:r>
            <a:r>
              <a:rPr lang="en-GB" dirty="0" smtClean="0"/>
              <a:t> </a:t>
            </a:r>
            <a:r>
              <a:rPr lang="en-GB" dirty="0" err="1" smtClean="0"/>
              <a:t>sowie</a:t>
            </a:r>
            <a:r>
              <a:rPr lang="en-GB" dirty="0" smtClean="0"/>
              <a:t> Adjutant auf </a:t>
            </a:r>
            <a:r>
              <a:rPr lang="en-GB" dirty="0" err="1" smtClean="0"/>
              <a:t>Sella</a:t>
            </a:r>
            <a:r>
              <a:rPr lang="en-GB" dirty="0" smtClean="0"/>
              <a:t> </a:t>
            </a:r>
            <a:r>
              <a:rPr lang="en-GB" dirty="0" err="1" smtClean="0"/>
              <a:t>nebeneinander</a:t>
            </a:r>
            <a:r>
              <a:rPr lang="en-GB" dirty="0" smtClean="0"/>
              <a:t> auf </a:t>
            </a:r>
            <a:r>
              <a:rPr lang="en-GB" dirty="0" err="1" smtClean="0"/>
              <a:t>Daïs</a:t>
            </a:r>
            <a:r>
              <a:rPr lang="en-GB" dirty="0" smtClean="0"/>
              <a:t> </a:t>
            </a:r>
            <a:r>
              <a:rPr lang="en-GB" dirty="0" err="1" smtClean="0"/>
              <a:t>n.l</a:t>
            </a:r>
            <a:r>
              <a:rPr lang="en-GB" dirty="0" smtClean="0"/>
              <a:t>., </a:t>
            </a:r>
            <a:r>
              <a:rPr lang="en-GB" dirty="0" err="1" smtClean="0"/>
              <a:t>davor</a:t>
            </a:r>
            <a:r>
              <a:rPr lang="en-GB" dirty="0" smtClean="0"/>
              <a:t> </a:t>
            </a:r>
            <a:r>
              <a:rPr lang="en-GB" dirty="0" err="1" smtClean="0"/>
              <a:t>Bürger</a:t>
            </a:r>
            <a:r>
              <a:rPr lang="en-GB" dirty="0" smtClean="0"/>
              <a:t> auf </a:t>
            </a:r>
            <a:r>
              <a:rPr lang="en-GB" dirty="0" err="1" smtClean="0"/>
              <a:t>Stiege</a:t>
            </a:r>
            <a:r>
              <a:rPr lang="en-GB" dirty="0" smtClean="0"/>
              <a:t>, </a:t>
            </a:r>
            <a:r>
              <a:rPr lang="en-GB" dirty="0" err="1" smtClean="0"/>
              <a:t>im</a:t>
            </a:r>
            <a:r>
              <a:rPr lang="en-GB" dirty="0" smtClean="0"/>
              <a:t> </a:t>
            </a:r>
            <a:r>
              <a:rPr lang="en-GB" dirty="0" err="1" smtClean="0"/>
              <a:t>Hintergrund</a:t>
            </a:r>
            <a:r>
              <a:rPr lang="en-GB" dirty="0" smtClean="0"/>
              <a:t> </a:t>
            </a:r>
            <a:r>
              <a:rPr lang="en-GB" dirty="0" err="1" smtClean="0"/>
              <a:t>Liberalit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56D798-75C5-45B2-8FAB-5F3C54DCE0D7}" type="slidenum">
              <a:rPr lang="en-GB" smtClean="0"/>
              <a:pPr/>
              <a:t>30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Moonlight title.png"/>
          <p:cNvPicPr>
            <a:picLocks noChangeAspect="1"/>
          </p:cNvPicPr>
          <p:nvPr/>
        </p:nvPicPr>
        <p:blipFill>
          <a:blip r:embed="rId2" cstate="print"/>
          <a:srcRect l="6765" r="4151" b="4117"/>
          <a:stretch>
            <a:fillRect/>
          </a:stretch>
        </p:blipFill>
        <p:spPr>
          <a:xfrm>
            <a:off x="0" y="0"/>
            <a:ext cx="9144000" cy="6859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1752600"/>
            <a:ext cx="5410200" cy="1801906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de-DE" smtClean="0"/>
              <a:t>Titelmasterformat durch Klicken bearbeiten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3733800"/>
            <a:ext cx="4724400" cy="1676400"/>
          </a:xfrm>
        </p:spPr>
        <p:txBody>
          <a:bodyPr>
            <a:normAutofit/>
          </a:bodyPr>
          <a:lstStyle>
            <a:lvl1pPr marL="0" indent="0" algn="l"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de-DE" smtClean="0"/>
              <a:t>Formatvorlage des Untertitelmasters durch Klicken bearbeiten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0" y="6347908"/>
            <a:ext cx="2133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fld id="{05B3018C-2D18-46D3-8185-70B84FCEDA91}" type="datetimeFigureOut">
              <a:rPr lang="en-GB" smtClean="0"/>
              <a:pPr/>
              <a:t>29/02/2016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096000" y="6544234"/>
            <a:ext cx="2895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28600" y="6511960"/>
            <a:ext cx="1066800" cy="215154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D246688-DF95-46B3-8BD7-B6A9E41973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3018C-2D18-46D3-8185-70B84FCEDA91}" type="datetimeFigureOut">
              <a:rPr lang="en-GB" smtClean="0"/>
              <a:pPr/>
              <a:t>29/02/2016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46688-DF95-46B3-8BD7-B6A9E41973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Abschnittsüberschrif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section.png"/>
          <p:cNvPicPr>
            <a:picLocks noChangeAspect="1"/>
          </p:cNvPicPr>
          <p:nvPr/>
        </p:nvPicPr>
        <p:blipFill>
          <a:blip r:embed="rId2" cstate="print"/>
          <a:srcRect l="6389" r="4959" b="27051"/>
          <a:stretch>
            <a:fillRect/>
          </a:stretch>
        </p:blipFill>
        <p:spPr>
          <a:xfrm>
            <a:off x="0" y="0"/>
            <a:ext cx="9144000" cy="685870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438400"/>
            <a:ext cx="7772400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de-DE" smtClean="0"/>
              <a:t>Titelmasterformat durch Klicken bearbeiten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3886200"/>
            <a:ext cx="7772400" cy="941294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20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 smtClean="0"/>
              <a:t>Textmasterformate durch Klicken bearbeiten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3018C-2D18-46D3-8185-70B84FCEDA91}" type="datetimeFigureOut">
              <a:rPr lang="en-GB" smtClean="0"/>
              <a:pPr/>
              <a:t>29/02/2016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46688-DF95-46B3-8BD7-B6A9E41973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/>
          <a:p>
            <a:r>
              <a:rPr lang="de-DE" smtClean="0"/>
              <a:t>Titelmasterformat durch Klicken bearbeiten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76438" y="2003425"/>
            <a:ext cx="2971800" cy="383222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2003425"/>
            <a:ext cx="2971800" cy="38322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3018C-2D18-46D3-8185-70B84FCEDA91}" type="datetimeFigureOut">
              <a:rPr lang="en-GB" smtClean="0"/>
              <a:pPr/>
              <a:t>29/02/2016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46688-DF95-46B3-8BD7-B6A9E41973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>
            <a:lvl1pPr>
              <a:defRPr/>
            </a:lvl1pPr>
          </a:lstStyle>
          <a:p>
            <a:r>
              <a:rPr lang="de-DE" smtClean="0"/>
              <a:t>Titelmasterformat durch Klicken bearbeiten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smtClean="0"/>
              <a:t>Textmasterformate durch Klicken bearbeiten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81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199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smtClean="0"/>
              <a:t>Textmasterformate durch Klicken bearbeiten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3018C-2D18-46D3-8185-70B84FCEDA91}" type="datetimeFigureOut">
              <a:rPr lang="en-GB" smtClean="0"/>
              <a:pPr/>
              <a:t>29/02/2016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46688-DF95-46B3-8BD7-B6A9E41973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3018C-2D18-46D3-8185-70B84FCEDA91}" type="datetimeFigureOut">
              <a:rPr lang="en-GB" smtClean="0"/>
              <a:pPr/>
              <a:t>29/02/2016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46688-DF95-46B3-8BD7-B6A9E41973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3018C-2D18-46D3-8185-70B84FCEDA91}" type="datetimeFigureOut">
              <a:rPr lang="en-GB" smtClean="0"/>
              <a:pPr/>
              <a:t>29/02/2016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46688-DF95-46B3-8BD7-B6A9E41973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1033272"/>
            <a:ext cx="1298448" cy="262432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de-DE" smtClean="0"/>
              <a:t>Titelmasterformat durch Klicken bearbeiten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0" y="1371600"/>
            <a:ext cx="4953000" cy="38862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7248" y="5486400"/>
            <a:ext cx="4498848" cy="75895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 smtClean="0"/>
              <a:t>Textmasterformate durch Klicken bearbeiten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3018C-2D18-46D3-8185-70B84FCEDA91}" type="datetimeFigureOut">
              <a:rPr lang="en-GB" smtClean="0"/>
              <a:pPr/>
              <a:t>29/02/2016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46688-DF95-46B3-8BD7-B6A9E41973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033462"/>
            <a:ext cx="1295400" cy="262413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de-DE" smtClean="0"/>
              <a:t>Titelmasterformat durch Klicken bearbeiten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05000" y="914400"/>
            <a:ext cx="5486400" cy="4495800"/>
          </a:xfrm>
          <a:prstGeom prst="ellipse">
            <a:avLst/>
          </a:prstGeom>
          <a:effectLst>
            <a:innerShdw blurRad="254000">
              <a:schemeClr val="tx1"/>
            </a:innerShdw>
            <a:softEdge rad="1270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de-DE" smtClean="0"/>
              <a:t>Bild durch Klicken auf Symbol hinzufügen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4200" y="5486400"/>
            <a:ext cx="4495800" cy="76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 smtClean="0"/>
              <a:t>Textmasterformate durch Klicken bearbeiten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3018C-2D18-46D3-8185-70B84FCEDA91}" type="datetimeFigureOut">
              <a:rPr lang="en-GB" smtClean="0"/>
              <a:pPr/>
              <a:t>29/02/2016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46688-DF95-46B3-8BD7-B6A9E41973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1981201"/>
            <a:ext cx="5325315" cy="3841375"/>
          </a:xfrm>
        </p:spPr>
        <p:txBody>
          <a:bodyPr vert="eaVert"/>
          <a:lstStyle/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3018C-2D18-46D3-8185-70B84FCEDA91}" type="datetimeFigureOut">
              <a:rPr lang="en-GB" smtClean="0"/>
              <a:pPr/>
              <a:t>29/02/2016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46688-DF95-46B3-8BD7-B6A9E41973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793751"/>
            <a:ext cx="1371600" cy="5041900"/>
          </a:xfrm>
        </p:spPr>
        <p:txBody>
          <a:bodyPr vert="eaVert"/>
          <a:lstStyle/>
          <a:p>
            <a:r>
              <a:rPr lang="de-DE" smtClean="0"/>
              <a:t>Titelmasterformat durch Klicken bearbeiten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793751"/>
            <a:ext cx="4500562" cy="5041900"/>
          </a:xfrm>
        </p:spPr>
        <p:txBody>
          <a:bodyPr vert="eaVert"/>
          <a:lstStyle/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3018C-2D18-46D3-8185-70B84FCEDA91}" type="datetimeFigureOut">
              <a:rPr lang="en-GB" smtClean="0"/>
              <a:pPr/>
              <a:t>29/02/2016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46688-DF95-46B3-8BD7-B6A9E41973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moonlight master 2.png"/>
          <p:cNvPicPr>
            <a:picLocks noChangeAspect="1"/>
          </p:cNvPicPr>
          <p:nvPr/>
        </p:nvPicPr>
        <p:blipFill>
          <a:blip r:embed="rId13" cstate="print"/>
          <a:srcRect l="2391" t="1099" r="198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81201" y="792162"/>
            <a:ext cx="5311562" cy="8080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 smtClean="0"/>
              <a:t>Titelmasterformat durch Klicken bearbeiten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1981201"/>
            <a:ext cx="5015753" cy="3841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347908"/>
            <a:ext cx="2133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fld id="{05B3018C-2D18-46D3-8185-70B84FCEDA91}" type="datetimeFigureOut">
              <a:rPr lang="en-GB" smtClean="0"/>
              <a:pPr/>
              <a:t>29/02/2016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544234"/>
            <a:ext cx="2895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28600" y="6033246"/>
            <a:ext cx="1066800" cy="21515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00">
                <a:solidFill>
                  <a:schemeClr val="bg2"/>
                </a:solidFill>
              </a:defRPr>
            </a:lvl1pPr>
          </a:lstStyle>
          <a:p>
            <a:fld id="{AD246688-DF95-46B3-8BD7-B6A9E41973F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randomBar dir="vert"/>
  </p:transition>
  <p:txStyles>
    <p:titleStyle>
      <a:lvl1pPr algn="l" defTabSz="914400" rtl="0" eaLnBrk="1" latinLnBrk="0" hangingPunct="1">
        <a:spcBef>
          <a:spcPct val="0"/>
        </a:spcBef>
        <a:buNone/>
        <a:defRPr sz="36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effectLst>
            <a:reflection blurRad="6350" stA="55000" endA="300" endPos="2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200"/>
        </a:spcBef>
        <a:buClr>
          <a:schemeClr val="bg2"/>
        </a:buClr>
        <a:buFontTx/>
        <a:buBlip>
          <a:blip r:embed="rId14"/>
        </a:buBlip>
        <a:defRPr sz="22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2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5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microsoft.com/office/2007/relationships/hdphoto" Target="../media/hdphoto6.wdp"/><Relationship Id="rId4" Type="http://schemas.openxmlformats.org/officeDocument/2006/relationships/image" Target="../media/image3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7.wdp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8.wdp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jpeg"/><Relationship Id="rId4" Type="http://schemas.microsoft.com/office/2007/relationships/hdphoto" Target="../media/hdphoto8.wdp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9.wdp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1.wdp"/></Relationships>
</file>

<file path=ppt/slides/_rels/slide31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55576" y="2924944"/>
            <a:ext cx="5040560" cy="1728192"/>
          </a:xfrm>
          <a:prstGeom prst="rect">
            <a:avLst/>
          </a:prstGeom>
          <a:solidFill>
            <a:schemeClr val="accent1">
              <a:alpha val="4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50" name="Picture 2" descr="http://cdn.history.com/sites/2/2014/01/augustus-caesar-lar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762000" y="2635206"/>
            <a:ext cx="5410200" cy="1801906"/>
          </a:xfrm>
        </p:spPr>
        <p:txBody>
          <a:bodyPr/>
          <a:lstStyle/>
          <a:p>
            <a:r>
              <a:rPr lang="en-GB" dirty="0" smtClean="0"/>
              <a:t>Roman </a:t>
            </a:r>
            <a:r>
              <a:rPr lang="en-GB" dirty="0" smtClean="0"/>
              <a:t>Coinage and Emperors</a:t>
            </a:r>
            <a:endParaRPr lang="en-GB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cdn.history.com/sites/2/2014/01/augustus-caesar-lar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3" y="0"/>
            <a:ext cx="5311562" cy="808038"/>
          </a:xfrm>
        </p:spPr>
        <p:txBody>
          <a:bodyPr/>
          <a:lstStyle/>
          <a:p>
            <a:r>
              <a:rPr lang="de-DE" dirty="0" smtClean="0"/>
              <a:t>Augustus‘ succession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1026" name="Picture 2" descr="http://www.vroma.org/%7Ebmcmanus/succession/successio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4947" y="0"/>
            <a:ext cx="490355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5973241"/>
      </p:ext>
    </p:extLst>
  </p:cSld>
  <p:clrMapOvr>
    <a:masterClrMapping/>
  </p:clrMapOvr>
  <p:transition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http://cdn.history.com/sites/2/2014/01/augustus-caesar-lar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Coinage</a:t>
            </a: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124600" y="6237312"/>
            <a:ext cx="7175993" cy="449360"/>
          </a:xfrm>
        </p:spPr>
        <p:txBody>
          <a:bodyPr/>
          <a:lstStyle/>
          <a:p>
            <a:r>
              <a:rPr lang="en-GB" dirty="0" smtClean="0"/>
              <a:t>Augustus – coinage reform </a:t>
            </a:r>
            <a:r>
              <a:rPr lang="en-GB" i="1" dirty="0" smtClean="0"/>
              <a:t>c. </a:t>
            </a:r>
            <a:r>
              <a:rPr lang="en-GB" dirty="0" smtClean="0"/>
              <a:t>23 B.C.</a:t>
            </a:r>
            <a:endParaRPr lang="en-GB" dirty="0"/>
          </a:p>
        </p:txBody>
      </p:sp>
      <p:pic>
        <p:nvPicPr>
          <p:cNvPr id="4" name="Picture 3076" descr="C:\Eigene Dateien\Worms Geschichte\Worms Römer Münzen Währung von Nida SM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5760" y="1772816"/>
            <a:ext cx="8892480" cy="2095950"/>
          </a:xfrm>
          <a:prstGeom prst="rect">
            <a:avLst/>
          </a:prstGeom>
          <a:noFill/>
        </p:spPr>
      </p:pic>
      <p:sp>
        <p:nvSpPr>
          <p:cNvPr id="5" name="Textfeld 4"/>
          <p:cNvSpPr txBox="1"/>
          <p:nvPr/>
        </p:nvSpPr>
        <p:spPr>
          <a:xfrm>
            <a:off x="0" y="414908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Aureus</a:t>
            </a:r>
            <a:r>
              <a:rPr lang="en-GB" b="1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	–       Denarius   -	</a:t>
            </a:r>
            <a:r>
              <a:rPr lang="en-GB" b="1" dirty="0" err="1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Dupondius</a:t>
            </a:r>
            <a:r>
              <a:rPr lang="en-GB" b="1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- 	</a:t>
            </a:r>
            <a:r>
              <a:rPr lang="en-GB" b="1" dirty="0" err="1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Sesterce</a:t>
            </a:r>
            <a:r>
              <a:rPr lang="en-GB" b="1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- 	As		Semis</a:t>
            </a:r>
            <a:endParaRPr lang="en-GB" b="1" dirty="0"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04582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8382000" cy="1143000"/>
          </a:xfrm>
        </p:spPr>
        <p:txBody>
          <a:bodyPr/>
          <a:lstStyle/>
          <a:p>
            <a:r>
              <a:rPr lang="en-US" dirty="0" smtClean="0"/>
              <a:t>Roman Emperors</a:t>
            </a:r>
            <a:endParaRPr lang="en-US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533400" y="1295400"/>
            <a:ext cx="8382000" cy="5334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bg2"/>
              </a:buClr>
              <a:buSzTx/>
              <a:buFontTx/>
              <a:buBlip>
                <a:blip r:embed="rId2"/>
              </a:buBlip>
              <a:tabLst/>
              <a:defRPr/>
            </a:pPr>
            <a:r>
              <a:rPr kumimoji="0" lang="de-DE" sz="2000" b="1" i="0" u="none" strike="noStrike" kern="1200" cap="none" spc="0" normalizeH="0" baseline="0" noProof="0" dirty="0" err="1" smtClean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Coin</a:t>
            </a:r>
            <a:r>
              <a:rPr kumimoji="0" lang="de-DE" sz="2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de-DE" sz="2000" b="1" i="0" u="none" strike="noStrike" kern="1200" cap="none" spc="0" normalizeH="0" baseline="0" noProof="0" dirty="0" err="1" smtClean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legends</a:t>
            </a:r>
            <a:r>
              <a:rPr kumimoji="0" lang="de-DE" sz="2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de-DE" sz="2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  <a:sym typeface="Wingdings" pitchFamily="2" charset="2"/>
              </a:rPr>
              <a:t> </a:t>
            </a:r>
            <a:r>
              <a:rPr kumimoji="0" lang="de-DE" sz="2000" b="1" i="0" u="none" strike="noStrike" kern="1200" cap="none" spc="0" normalizeH="0" baseline="0" noProof="0" dirty="0" err="1" smtClean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Dating</a:t>
            </a:r>
            <a:endParaRPr kumimoji="0" lang="de-DE" sz="2000" b="1" i="0" u="none" strike="noStrike" kern="1200" cap="none" spc="0" normalizeH="0" baseline="0" noProof="0" dirty="0" smtClean="0">
              <a:ln>
                <a:noFill/>
              </a:ln>
              <a:gradFill>
                <a:gsLst>
                  <a:gs pos="0">
                    <a:schemeClr val="bg1"/>
                  </a:gs>
                  <a:gs pos="90000">
                    <a:schemeClr val="bg2">
                      <a:lumMod val="90000"/>
                    </a:schemeClr>
                  </a:gs>
                </a:gsLst>
                <a:lin ang="5400000" scaled="0"/>
              </a:gra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bg2"/>
              </a:buClr>
              <a:buSzTx/>
              <a:buFontTx/>
              <a:buBlip>
                <a:blip r:embed="rId2"/>
              </a:buBlip>
              <a:tabLst/>
              <a:defRPr/>
            </a:pPr>
            <a:r>
              <a:rPr lang="de-DE" sz="2000" noProof="0" dirty="0" smtClean="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Arial" pitchFamily="34" charset="0"/>
              </a:rPr>
              <a:t>here: </a:t>
            </a:r>
            <a:r>
              <a:rPr lang="de-DE" sz="2000" dirty="0" smtClean="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Arial" pitchFamily="34" charset="0"/>
              </a:rPr>
              <a:t>emperor </a:t>
            </a:r>
            <a:r>
              <a:rPr lang="de-DE" sz="2000" noProof="0" dirty="0" smtClean="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Arial" pitchFamily="34" charset="0"/>
              </a:rPr>
              <a:t>Nerva (AD 30 – AD  98, emperor from 96 to 98</a:t>
            </a:r>
            <a:endParaRPr kumimoji="0" lang="de-DE" sz="2200" i="0" u="sng" strike="noStrike" kern="1200" cap="none" spc="0" normalizeH="0" baseline="0" noProof="0" dirty="0">
              <a:ln>
                <a:noFill/>
              </a:ln>
              <a:gradFill>
                <a:gsLst>
                  <a:gs pos="0">
                    <a:schemeClr val="bg1"/>
                  </a:gs>
                  <a:gs pos="90000">
                    <a:schemeClr val="bg2">
                      <a:lumMod val="90000"/>
                    </a:schemeClr>
                  </a:gs>
                </a:gsLst>
                <a:lin ang="5400000" scaled="0"/>
              </a:gra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Picture 2" descr="http://www.coinarchives.com/4586140c30f2f7a17106f7c58a3fd3d2/img/gorny/220/image01643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9" y="2602042"/>
            <a:ext cx="8820472" cy="425595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64473884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8382000" cy="1143000"/>
          </a:xfrm>
        </p:spPr>
        <p:txBody>
          <a:bodyPr/>
          <a:lstStyle/>
          <a:p>
            <a:r>
              <a:rPr lang="en-US" dirty="0" smtClean="0"/>
              <a:t>Roman Emperors</a:t>
            </a:r>
            <a:endParaRPr lang="en-US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533400" y="1295400"/>
            <a:ext cx="8382000" cy="5334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bg2"/>
              </a:buClr>
              <a:buSzTx/>
              <a:buFontTx/>
              <a:buBlip>
                <a:blip r:embed="rId2"/>
              </a:buBlip>
              <a:tabLst/>
              <a:defRPr/>
            </a:pPr>
            <a:r>
              <a:rPr kumimoji="0" lang="de-DE" sz="2000" b="1" i="0" u="none" strike="noStrike" kern="1200" cap="none" spc="0" normalizeH="0" baseline="0" noProof="0" dirty="0" err="1" smtClean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Coin</a:t>
            </a:r>
            <a:r>
              <a:rPr kumimoji="0" lang="de-DE" sz="2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de-DE" sz="2000" b="1" i="0" u="none" strike="noStrike" kern="1200" cap="none" spc="0" normalizeH="0" baseline="0" noProof="0" dirty="0" err="1" smtClean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legends</a:t>
            </a:r>
            <a:r>
              <a:rPr kumimoji="0" lang="de-DE" sz="2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de-DE" sz="2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  <a:sym typeface="Wingdings" pitchFamily="2" charset="2"/>
              </a:rPr>
              <a:t> </a:t>
            </a:r>
            <a:r>
              <a:rPr kumimoji="0" lang="de-DE" sz="2000" b="1" i="0" u="none" strike="noStrike" kern="1200" cap="none" spc="0" normalizeH="0" baseline="0" noProof="0" dirty="0" err="1" smtClean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Dating</a:t>
            </a:r>
            <a:endParaRPr kumimoji="0" lang="de-DE" sz="2200" b="1" i="0" u="sng" strike="noStrike" kern="1200" cap="none" spc="0" normalizeH="0" baseline="0" noProof="0" dirty="0">
              <a:ln>
                <a:noFill/>
              </a:ln>
              <a:gradFill>
                <a:gsLst>
                  <a:gs pos="0">
                    <a:schemeClr val="bg1"/>
                  </a:gs>
                  <a:gs pos="90000">
                    <a:schemeClr val="bg2">
                      <a:lumMod val="90000"/>
                    </a:schemeClr>
                  </a:gs>
                </a:gsLst>
                <a:lin ang="5400000" scaled="0"/>
              </a:gra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251520" y="1713582"/>
            <a:ext cx="8892480" cy="92333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IMP(</a:t>
            </a:r>
            <a:r>
              <a:rPr kumimoji="0" lang="de-DE" sz="1800" dirty="0" err="1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erator</a:t>
            </a: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) CAES(</a:t>
            </a:r>
            <a:r>
              <a:rPr kumimoji="0" lang="de-DE" sz="1800" dirty="0" err="1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ar</a:t>
            </a: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) </a:t>
            </a:r>
            <a:r>
              <a:rPr kumimoji="0" lang="de-DE" sz="1800" dirty="0" smtClean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&lt;NAME&gt; </a:t>
            </a: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PIUS/FELIX </a:t>
            </a:r>
            <a:r>
              <a:rPr kumimoji="0" lang="de-DE" sz="1800" dirty="0" smtClean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(</a:t>
            </a:r>
            <a:r>
              <a:rPr kumimoji="0" lang="de-DE" sz="1800" dirty="0" err="1" smtClean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honorary</a:t>
            </a:r>
            <a:r>
              <a:rPr kumimoji="0" lang="de-DE" sz="1800" dirty="0" smtClean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 </a:t>
            </a:r>
            <a:r>
              <a:rPr kumimoji="0" lang="de-DE" sz="1800" dirty="0" err="1" smtClean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names</a:t>
            </a:r>
            <a:r>
              <a:rPr kumimoji="0" lang="de-DE" sz="1800" dirty="0" smtClean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) </a:t>
            </a: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GERMANICUS / BRITANNICUS </a:t>
            </a:r>
            <a:r>
              <a:rPr kumimoji="0" lang="de-DE" sz="1800" dirty="0" smtClean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(triumphal title) </a:t>
            </a: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IMP &lt;Z&gt; –  P(</a:t>
            </a:r>
            <a:r>
              <a:rPr kumimoji="0" lang="de-DE" sz="1800" dirty="0" err="1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ontifex</a:t>
            </a: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) M(</a:t>
            </a:r>
            <a:r>
              <a:rPr kumimoji="0" lang="de-DE" sz="1800" dirty="0" err="1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aximus</a:t>
            </a: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) </a:t>
            </a:r>
            <a:r>
              <a:rPr kumimoji="0" lang="de-DE" sz="1800" dirty="0" smtClean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/>
            </a:r>
            <a:br>
              <a:rPr kumimoji="0" lang="de-DE" sz="1800" dirty="0" smtClean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</a:br>
            <a:r>
              <a:rPr kumimoji="0" lang="de-DE" sz="1800" dirty="0" smtClean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– </a:t>
            </a: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TRIBUNICIA POTESTATE &lt;X&gt; – CONSUL &lt;Y&gt; - P(</a:t>
            </a:r>
            <a:r>
              <a:rPr kumimoji="0" lang="de-DE" sz="1800" dirty="0" err="1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ater</a:t>
            </a: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) P(</a:t>
            </a:r>
            <a:r>
              <a:rPr kumimoji="0" lang="de-DE" sz="1800" dirty="0" err="1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atriae</a:t>
            </a: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)</a:t>
            </a:r>
            <a:endParaRPr kumimoji="0" lang="en-US" sz="1800" dirty="0">
              <a:solidFill>
                <a:schemeClr val="tx2">
                  <a:lumMod val="20000"/>
                  <a:lumOff val="80000"/>
                </a:schemeClr>
              </a:solidFill>
              <a:latin typeface="Arial" pitchFamily="34" charset="0"/>
            </a:endParaRPr>
          </a:p>
        </p:txBody>
      </p:sp>
      <p:pic>
        <p:nvPicPr>
          <p:cNvPr id="8" name="Picture 2" descr="http://www.coinarchives.com/4586140c30f2f7a17106f7c58a3fd3d2/img/gorny/220/image01643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9" y="2602042"/>
            <a:ext cx="8820472" cy="425595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07530049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8382000" cy="1143000"/>
          </a:xfrm>
        </p:spPr>
        <p:txBody>
          <a:bodyPr/>
          <a:lstStyle/>
          <a:p>
            <a:r>
              <a:rPr lang="en-US" dirty="0" smtClean="0"/>
              <a:t>Roman Emperors</a:t>
            </a:r>
            <a:endParaRPr lang="en-US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533400" y="1295400"/>
            <a:ext cx="8382000" cy="5334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bg2"/>
              </a:buClr>
              <a:buSzTx/>
              <a:buFontTx/>
              <a:buBlip>
                <a:blip r:embed="rId2"/>
              </a:buBlip>
              <a:tabLst/>
              <a:defRPr/>
            </a:pPr>
            <a:r>
              <a:rPr kumimoji="0" lang="de-DE" sz="2000" b="1" i="0" u="none" strike="noStrike" kern="1200" cap="none" spc="0" normalizeH="0" baseline="0" noProof="0" dirty="0" err="1" smtClean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Coin</a:t>
            </a:r>
            <a:r>
              <a:rPr kumimoji="0" lang="de-DE" sz="2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de-DE" sz="2000" b="1" i="0" u="none" strike="noStrike" kern="1200" cap="none" spc="0" normalizeH="0" baseline="0" noProof="0" dirty="0" err="1" smtClean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legends</a:t>
            </a:r>
            <a:r>
              <a:rPr kumimoji="0" lang="de-DE" sz="2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de-DE" sz="2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  <a:sym typeface="Wingdings" pitchFamily="2" charset="2"/>
              </a:rPr>
              <a:t> </a:t>
            </a:r>
            <a:r>
              <a:rPr kumimoji="0" lang="de-DE" sz="2000" b="1" i="0" u="none" strike="noStrike" kern="1200" cap="none" spc="0" normalizeH="0" baseline="0" noProof="0" dirty="0" err="1" smtClean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Dating</a:t>
            </a:r>
            <a:endParaRPr kumimoji="0" lang="de-DE" sz="2200" b="1" i="0" u="sng" strike="noStrike" kern="1200" cap="none" spc="0" normalizeH="0" baseline="0" noProof="0" dirty="0">
              <a:ln>
                <a:noFill/>
              </a:ln>
              <a:gradFill>
                <a:gsLst>
                  <a:gs pos="0">
                    <a:schemeClr val="bg1"/>
                  </a:gs>
                  <a:gs pos="90000">
                    <a:schemeClr val="bg2">
                      <a:lumMod val="90000"/>
                    </a:schemeClr>
                  </a:gs>
                </a:gsLst>
                <a:lin ang="5400000" scaled="0"/>
              </a:gra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251520" y="1713582"/>
            <a:ext cx="8892480" cy="92333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kumimoji="0" lang="de-DE" sz="1800" dirty="0">
                <a:solidFill>
                  <a:srgbClr val="FFFF00"/>
                </a:solidFill>
                <a:latin typeface="Arial" pitchFamily="34" charset="0"/>
              </a:rPr>
              <a:t>IMP(</a:t>
            </a:r>
            <a:r>
              <a:rPr kumimoji="0" lang="de-DE" sz="1800" dirty="0" err="1">
                <a:solidFill>
                  <a:srgbClr val="FFFF00"/>
                </a:solidFill>
                <a:latin typeface="Arial" pitchFamily="34" charset="0"/>
              </a:rPr>
              <a:t>erator</a:t>
            </a:r>
            <a:r>
              <a:rPr kumimoji="0" lang="de-DE" sz="1800" dirty="0">
                <a:solidFill>
                  <a:srgbClr val="FFFF00"/>
                </a:solidFill>
                <a:latin typeface="Arial" pitchFamily="34" charset="0"/>
              </a:rPr>
              <a:t>) CAES(</a:t>
            </a:r>
            <a:r>
              <a:rPr kumimoji="0" lang="de-DE" sz="1800" dirty="0" err="1">
                <a:solidFill>
                  <a:srgbClr val="FFFF00"/>
                </a:solidFill>
                <a:latin typeface="Arial" pitchFamily="34" charset="0"/>
              </a:rPr>
              <a:t>ar</a:t>
            </a:r>
            <a:r>
              <a:rPr kumimoji="0" lang="de-DE" sz="1800" dirty="0">
                <a:solidFill>
                  <a:srgbClr val="FFFF00"/>
                </a:solidFill>
                <a:latin typeface="Arial" pitchFamily="34" charset="0"/>
              </a:rPr>
              <a:t>) </a:t>
            </a:r>
            <a:r>
              <a:rPr kumimoji="0" lang="de-DE" sz="1800" dirty="0" smtClean="0">
                <a:solidFill>
                  <a:srgbClr val="FFFF00"/>
                </a:solidFill>
                <a:latin typeface="Arial" pitchFamily="34" charset="0"/>
              </a:rPr>
              <a:t>&lt;NAME&gt; </a:t>
            </a:r>
            <a:r>
              <a:rPr kumimoji="0" lang="de-DE" sz="18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itchFamily="34" charset="0"/>
              </a:rPr>
              <a:t>PIUS/FELIX </a:t>
            </a:r>
            <a:r>
              <a:rPr kumimoji="0" lang="de-DE" sz="1800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Arial" pitchFamily="34" charset="0"/>
              </a:rPr>
              <a:t>(</a:t>
            </a:r>
            <a:r>
              <a:rPr kumimoji="0" lang="de-DE" sz="1800" dirty="0" err="1" smtClean="0">
                <a:solidFill>
                  <a:schemeClr val="accent2">
                    <a:lumMod val="20000"/>
                    <a:lumOff val="80000"/>
                  </a:schemeClr>
                </a:solidFill>
                <a:latin typeface="Arial" pitchFamily="34" charset="0"/>
              </a:rPr>
              <a:t>honorary</a:t>
            </a:r>
            <a:r>
              <a:rPr kumimoji="0" lang="de-DE" sz="1800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Arial" pitchFamily="34" charset="0"/>
              </a:rPr>
              <a:t> </a:t>
            </a:r>
            <a:r>
              <a:rPr kumimoji="0" lang="de-DE" sz="1800" dirty="0" err="1" smtClean="0">
                <a:solidFill>
                  <a:schemeClr val="accent2">
                    <a:lumMod val="20000"/>
                    <a:lumOff val="80000"/>
                  </a:schemeClr>
                </a:solidFill>
                <a:latin typeface="Arial" pitchFamily="34" charset="0"/>
              </a:rPr>
              <a:t>names</a:t>
            </a:r>
            <a:r>
              <a:rPr kumimoji="0" lang="de-DE" sz="1800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Arial" pitchFamily="34" charset="0"/>
              </a:rPr>
              <a:t>)</a:t>
            </a:r>
            <a:r>
              <a:rPr kumimoji="0" lang="de-DE" sz="1800" dirty="0" smtClean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 </a:t>
            </a:r>
            <a:r>
              <a:rPr kumimoji="0" lang="de-DE" sz="18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</a:rPr>
              <a:t>GERMANICUS / BRITANNICUS </a:t>
            </a:r>
            <a:r>
              <a:rPr kumimoji="0" lang="de-DE" sz="1800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</a:rPr>
              <a:t>(triumphal title)</a:t>
            </a:r>
            <a:r>
              <a:rPr kumimoji="0" lang="de-DE" sz="1800" dirty="0" smtClean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 </a:t>
            </a:r>
            <a:r>
              <a:rPr kumimoji="0" lang="de-DE" sz="1800" dirty="0">
                <a:solidFill>
                  <a:srgbClr val="FFE06D"/>
                </a:solidFill>
                <a:latin typeface="Arial" pitchFamily="34" charset="0"/>
              </a:rPr>
              <a:t>IMP &lt;Z&gt;</a:t>
            </a: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 –  </a:t>
            </a:r>
            <a:r>
              <a:rPr kumimoji="0" lang="de-DE" sz="1800" dirty="0">
                <a:solidFill>
                  <a:srgbClr val="FFFF00"/>
                </a:solidFill>
                <a:latin typeface="Arial" pitchFamily="34" charset="0"/>
              </a:rPr>
              <a:t>P(</a:t>
            </a:r>
            <a:r>
              <a:rPr kumimoji="0" lang="de-DE" sz="1800" dirty="0" err="1">
                <a:solidFill>
                  <a:srgbClr val="FFFF00"/>
                </a:solidFill>
                <a:latin typeface="Arial" pitchFamily="34" charset="0"/>
              </a:rPr>
              <a:t>ontifex</a:t>
            </a:r>
            <a:r>
              <a:rPr kumimoji="0" lang="de-DE" sz="1800" dirty="0">
                <a:solidFill>
                  <a:srgbClr val="FFFF00"/>
                </a:solidFill>
                <a:latin typeface="Arial" pitchFamily="34" charset="0"/>
              </a:rPr>
              <a:t>) M(</a:t>
            </a:r>
            <a:r>
              <a:rPr kumimoji="0" lang="de-DE" sz="1800" dirty="0" err="1">
                <a:solidFill>
                  <a:srgbClr val="FFFF00"/>
                </a:solidFill>
                <a:latin typeface="Arial" pitchFamily="34" charset="0"/>
              </a:rPr>
              <a:t>aximus</a:t>
            </a:r>
            <a:r>
              <a:rPr kumimoji="0" lang="de-DE" sz="1800" dirty="0">
                <a:solidFill>
                  <a:srgbClr val="FFFF00"/>
                </a:solidFill>
                <a:latin typeface="Arial" pitchFamily="34" charset="0"/>
              </a:rPr>
              <a:t>) </a:t>
            </a:r>
            <a:r>
              <a:rPr kumimoji="0" lang="de-DE" sz="1800" dirty="0" smtClean="0">
                <a:solidFill>
                  <a:srgbClr val="FFFF00"/>
                </a:solidFill>
                <a:latin typeface="Arial" pitchFamily="34" charset="0"/>
              </a:rPr>
              <a:t/>
            </a:r>
            <a:br>
              <a:rPr kumimoji="0" lang="de-DE" sz="1800" dirty="0" smtClean="0">
                <a:solidFill>
                  <a:srgbClr val="FFFF00"/>
                </a:solidFill>
                <a:latin typeface="Arial" pitchFamily="34" charset="0"/>
              </a:rPr>
            </a:br>
            <a:r>
              <a:rPr kumimoji="0" lang="de-DE" sz="1800" dirty="0" smtClean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– </a:t>
            </a:r>
            <a:r>
              <a:rPr kumimoji="0" lang="de-DE" sz="1800" dirty="0">
                <a:solidFill>
                  <a:schemeClr val="accent6">
                    <a:lumMod val="20000"/>
                    <a:lumOff val="80000"/>
                  </a:schemeClr>
                </a:solidFill>
                <a:latin typeface="Arial" pitchFamily="34" charset="0"/>
              </a:rPr>
              <a:t>TRIBUNICIA POTESTATE &lt;X&gt; </a:t>
            </a:r>
            <a:r>
              <a:rPr kumimoji="0" lang="de-DE" sz="1800" dirty="0">
                <a:solidFill>
                  <a:srgbClr val="FFC000"/>
                </a:solidFill>
                <a:latin typeface="Arial" pitchFamily="34" charset="0"/>
              </a:rPr>
              <a:t>– CONSUL &lt;Y&gt; </a:t>
            </a: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- </a:t>
            </a:r>
            <a:r>
              <a:rPr kumimoji="0" lang="de-DE" sz="1800" dirty="0">
                <a:solidFill>
                  <a:schemeClr val="bg2"/>
                </a:solidFill>
                <a:latin typeface="Arial" pitchFamily="34" charset="0"/>
              </a:rPr>
              <a:t>P(</a:t>
            </a:r>
            <a:r>
              <a:rPr kumimoji="0" lang="de-DE" sz="1800" dirty="0" err="1">
                <a:solidFill>
                  <a:schemeClr val="bg2"/>
                </a:solidFill>
                <a:latin typeface="Arial" pitchFamily="34" charset="0"/>
              </a:rPr>
              <a:t>ater</a:t>
            </a:r>
            <a:r>
              <a:rPr kumimoji="0" lang="de-DE" sz="1800" dirty="0">
                <a:solidFill>
                  <a:schemeClr val="bg2"/>
                </a:solidFill>
                <a:latin typeface="Arial" pitchFamily="34" charset="0"/>
              </a:rPr>
              <a:t>) P(</a:t>
            </a:r>
            <a:r>
              <a:rPr kumimoji="0" lang="de-DE" sz="1800" dirty="0" err="1">
                <a:solidFill>
                  <a:schemeClr val="bg2"/>
                </a:solidFill>
                <a:latin typeface="Arial" pitchFamily="34" charset="0"/>
              </a:rPr>
              <a:t>atriae</a:t>
            </a:r>
            <a:r>
              <a:rPr kumimoji="0" lang="de-DE" sz="1800" dirty="0">
                <a:solidFill>
                  <a:schemeClr val="bg2"/>
                </a:solidFill>
                <a:latin typeface="Arial" pitchFamily="34" charset="0"/>
              </a:rPr>
              <a:t>)</a:t>
            </a:r>
            <a:endParaRPr kumimoji="0" lang="en-US" sz="1800" dirty="0">
              <a:solidFill>
                <a:schemeClr val="bg2"/>
              </a:solidFill>
              <a:latin typeface="Arial" pitchFamily="34" charset="0"/>
            </a:endParaRPr>
          </a:p>
        </p:txBody>
      </p:sp>
      <p:pic>
        <p:nvPicPr>
          <p:cNvPr id="99330" name="Picture 2" descr="http://www.coinarchives.com/4586140c30f2f7a17106f7c58a3fd3d2/img/gorny/220/image01643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9" y="2602042"/>
            <a:ext cx="8820472" cy="425595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13413761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8382000" cy="1143000"/>
          </a:xfrm>
        </p:spPr>
        <p:txBody>
          <a:bodyPr/>
          <a:lstStyle/>
          <a:p>
            <a:r>
              <a:rPr lang="en-US" dirty="0" smtClean="0"/>
              <a:t>Roman Emperors</a:t>
            </a:r>
            <a:endParaRPr lang="en-US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533400" y="1295400"/>
            <a:ext cx="8382000" cy="5334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bg2"/>
              </a:buClr>
              <a:buSzTx/>
              <a:buFontTx/>
              <a:buBlip>
                <a:blip r:embed="rId2"/>
              </a:buBlip>
              <a:tabLst/>
              <a:defRPr/>
            </a:pPr>
            <a:r>
              <a:rPr kumimoji="0" lang="de-DE" sz="2000" b="1" i="0" u="none" strike="noStrike" kern="1200" cap="none" spc="0" normalizeH="0" baseline="0" noProof="0" dirty="0" err="1" smtClean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Coin</a:t>
            </a:r>
            <a:r>
              <a:rPr kumimoji="0" lang="de-DE" sz="2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de-DE" sz="2000" b="1" i="0" u="none" strike="noStrike" kern="1200" cap="none" spc="0" normalizeH="0" baseline="0" noProof="0" dirty="0" err="1" smtClean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legends</a:t>
            </a:r>
            <a:r>
              <a:rPr kumimoji="0" lang="de-DE" sz="2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de-DE" sz="2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  <a:sym typeface="Wingdings" pitchFamily="2" charset="2"/>
              </a:rPr>
              <a:t> </a:t>
            </a:r>
            <a:r>
              <a:rPr kumimoji="0" lang="de-DE" sz="2000" b="1" i="0" u="none" strike="noStrike" kern="1200" cap="none" spc="0" normalizeH="0" baseline="0" noProof="0" dirty="0" err="1" smtClean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Dating</a:t>
            </a:r>
            <a:endParaRPr kumimoji="0" lang="de-DE" sz="2200" b="1" i="0" u="sng" strike="noStrike" kern="1200" cap="none" spc="0" normalizeH="0" baseline="0" noProof="0" dirty="0">
              <a:ln>
                <a:noFill/>
              </a:ln>
              <a:gradFill>
                <a:gsLst>
                  <a:gs pos="0">
                    <a:schemeClr val="bg1"/>
                  </a:gs>
                  <a:gs pos="90000">
                    <a:schemeClr val="bg2">
                      <a:lumMod val="90000"/>
                    </a:schemeClr>
                  </a:gs>
                </a:gsLst>
                <a:lin ang="5400000" scaled="0"/>
              </a:gra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251520" y="1713582"/>
            <a:ext cx="8892480" cy="92333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kumimoji="0" lang="de-DE" sz="1800" dirty="0">
                <a:solidFill>
                  <a:srgbClr val="FFFF00"/>
                </a:solidFill>
                <a:latin typeface="Arial" pitchFamily="34" charset="0"/>
              </a:rPr>
              <a:t>IMP(erator) </a:t>
            </a:r>
            <a:r>
              <a:rPr kumimoji="0" lang="de-DE" sz="1800" dirty="0" smtClean="0">
                <a:solidFill>
                  <a:srgbClr val="FFFF00"/>
                </a:solidFill>
                <a:latin typeface="Arial" pitchFamily="34" charset="0"/>
              </a:rPr>
              <a:t>NERVA CAES (ar) AVG(ustus) P(ontifex</a:t>
            </a:r>
            <a:r>
              <a:rPr kumimoji="0" lang="de-DE" sz="1800" dirty="0">
                <a:solidFill>
                  <a:srgbClr val="FFFF00"/>
                </a:solidFill>
                <a:latin typeface="Arial" pitchFamily="34" charset="0"/>
              </a:rPr>
              <a:t>) M(aximus) </a:t>
            </a:r>
            <a:r>
              <a:rPr kumimoji="0" lang="de-DE" sz="1800" dirty="0" smtClean="0">
                <a:solidFill>
                  <a:srgbClr val="FFFF00"/>
                </a:solidFill>
                <a:latin typeface="Arial" pitchFamily="34" charset="0"/>
              </a:rPr>
              <a:t/>
            </a:r>
            <a:br>
              <a:rPr kumimoji="0" lang="de-DE" sz="1800" dirty="0" smtClean="0">
                <a:solidFill>
                  <a:srgbClr val="FFFF00"/>
                </a:solidFill>
                <a:latin typeface="Arial" pitchFamily="34" charset="0"/>
              </a:rPr>
            </a:br>
            <a:r>
              <a:rPr kumimoji="0" lang="de-DE" sz="180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Arial" pitchFamily="34" charset="0"/>
              </a:rPr>
              <a:t>TR(IBUNICIA) POT(ESTATE) II </a:t>
            </a:r>
            <a:br>
              <a:rPr kumimoji="0" lang="de-DE" sz="180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Arial" pitchFamily="34" charset="0"/>
              </a:rPr>
            </a:br>
            <a:r>
              <a:rPr kumimoji="0" lang="de-DE" sz="180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Arial" pitchFamily="34" charset="0"/>
              </a:rPr>
              <a:t>// </a:t>
            </a:r>
            <a:r>
              <a:rPr kumimoji="0" lang="de-DE" sz="1800" dirty="0" smtClean="0">
                <a:solidFill>
                  <a:srgbClr val="FFC000"/>
                </a:solidFill>
                <a:latin typeface="Arial" pitchFamily="34" charset="0"/>
              </a:rPr>
              <a:t> CO(N)S(UL) II, ita PATER PATRIAE    </a:t>
            </a:r>
            <a:r>
              <a:rPr kumimoji="0" lang="de-DE" sz="1800" b="1" dirty="0" smtClean="0">
                <a:solidFill>
                  <a:schemeClr val="bg1"/>
                </a:solidFill>
                <a:latin typeface="Arial" pitchFamily="34" charset="0"/>
                <a:sym typeface="Wingdings" panose="05000000000000000000" pitchFamily="2" charset="2"/>
              </a:rPr>
              <a:t>A.D. 97</a:t>
            </a:r>
            <a:endParaRPr kumimoji="0" lang="en-US" sz="1800" b="1" dirty="0">
              <a:solidFill>
                <a:schemeClr val="bg1"/>
              </a:solidFill>
              <a:latin typeface="Arial" pitchFamily="34" charset="0"/>
            </a:endParaRPr>
          </a:p>
        </p:txBody>
      </p:sp>
      <p:pic>
        <p:nvPicPr>
          <p:cNvPr id="7" name="Picture 2" descr="http://www.coinarchives.com/4586140c30f2f7a17106f7c58a3fd3d2/img/gorny/220/image01643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9" y="2602042"/>
            <a:ext cx="8820472" cy="425595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08883860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-33012" y="429"/>
            <a:ext cx="5311562" cy="808038"/>
          </a:xfrm>
        </p:spPr>
        <p:txBody>
          <a:bodyPr/>
          <a:lstStyle/>
          <a:p>
            <a:r>
              <a:rPr lang="en-GB" dirty="0" smtClean="0"/>
              <a:t>Augustus </a:t>
            </a:r>
            <a:r>
              <a:rPr lang="en-GB" dirty="0" smtClean="0">
                <a:sym typeface="Wingdings" pitchFamily="2" charset="2"/>
              </a:rPr>
              <a:t>A.D. 14</a:t>
            </a:r>
            <a:endParaRPr lang="en-GB" dirty="0"/>
          </a:p>
        </p:txBody>
      </p:sp>
      <p:pic>
        <p:nvPicPr>
          <p:cNvPr id="73730" name="Picture 2" descr="http://www.coinarchives.com/b6bb44e8005c94fc6c22b9b9cf30778d/img/hdrauch/094/image00709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2952749"/>
            <a:ext cx="7667625" cy="3905251"/>
          </a:xfrm>
          <a:prstGeom prst="rect">
            <a:avLst/>
          </a:prstGeom>
          <a:noFill/>
        </p:spPr>
      </p:pic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35496" y="1387825"/>
            <a:ext cx="8939681" cy="3841375"/>
          </a:xfrm>
        </p:spPr>
        <p:txBody>
          <a:bodyPr>
            <a:normAutofit/>
          </a:bodyPr>
          <a:lstStyle/>
          <a:p>
            <a:r>
              <a:rPr lang="en-GB" sz="2000" dirty="0" err="1" smtClean="0"/>
              <a:t>moneyer</a:t>
            </a:r>
            <a:r>
              <a:rPr lang="en-GB" sz="2000" dirty="0" smtClean="0"/>
              <a:t> P. Petronius </a:t>
            </a:r>
            <a:r>
              <a:rPr lang="en-GB" sz="2000" dirty="0" err="1" smtClean="0"/>
              <a:t>Turpilianus</a:t>
            </a:r>
            <a:r>
              <a:rPr lang="en-GB" sz="2000" dirty="0" smtClean="0"/>
              <a:t>, 19 B.C.</a:t>
            </a:r>
            <a:br>
              <a:rPr lang="en-GB" sz="2000" dirty="0" smtClean="0"/>
            </a:br>
            <a:r>
              <a:rPr lang="en-GB" sz="2000" dirty="0" smtClean="0"/>
              <a:t>Av.: CAESAR – AVGVSTVS</a:t>
            </a:r>
            <a:br>
              <a:rPr lang="en-GB" sz="2000" dirty="0" smtClean="0"/>
            </a:br>
            <a:r>
              <a:rPr lang="en-GB" sz="2000" dirty="0" smtClean="0"/>
              <a:t>Rv.: TVRPILIANVS - IIIVIR, </a:t>
            </a:r>
            <a:r>
              <a:rPr lang="en-GB" sz="2000" dirty="0" err="1" smtClean="0"/>
              <a:t>Tarpeia</a:t>
            </a:r>
            <a:r>
              <a:rPr lang="en-GB" sz="2000" dirty="0" smtClean="0"/>
              <a:t> on a pile of shields</a:t>
            </a:r>
            <a:br>
              <a:rPr lang="en-GB" sz="2000" dirty="0" smtClean="0"/>
            </a:br>
            <a:r>
              <a:rPr lang="en-GB" sz="2000" dirty="0" smtClean="0"/>
              <a:t>(</a:t>
            </a:r>
            <a:r>
              <a:rPr lang="en-GB" sz="2000" dirty="0" err="1" smtClean="0"/>
              <a:t>Tarpeia</a:t>
            </a:r>
            <a:r>
              <a:rPr lang="en-GB" sz="2000" dirty="0" smtClean="0"/>
              <a:t> – Roman myth – betrayed Rome to </a:t>
            </a:r>
            <a:r>
              <a:rPr lang="en-GB" sz="2000" dirty="0" err="1" smtClean="0"/>
              <a:t>Sabines</a:t>
            </a:r>
            <a:r>
              <a:rPr lang="en-GB" sz="2000" dirty="0" smtClean="0"/>
              <a:t>; here crushed by shield s of Roman soldiers)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59100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3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s://upload.wikimedia.org/wikipedia/commons/7/75/TiberiusLouv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8346" y="993456"/>
            <a:ext cx="2435757" cy="3200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31494"/>
            <a:ext cx="5311562" cy="808038"/>
          </a:xfrm>
        </p:spPr>
        <p:txBody>
          <a:bodyPr/>
          <a:lstStyle/>
          <a:p>
            <a:r>
              <a:rPr lang="en-GB" dirty="0" smtClean="0"/>
              <a:t>Tiberius A.D. 14 - 37</a:t>
            </a: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556793"/>
            <a:ext cx="7301753" cy="4265784"/>
          </a:xfrm>
        </p:spPr>
        <p:txBody>
          <a:bodyPr/>
          <a:lstStyle/>
          <a:p>
            <a:r>
              <a:rPr lang="en-GB" dirty="0" err="1" smtClean="0"/>
              <a:t>aureus</a:t>
            </a:r>
            <a:r>
              <a:rPr lang="en-GB" dirty="0" smtClean="0"/>
              <a:t> (7,39g), </a:t>
            </a:r>
            <a:r>
              <a:rPr lang="en-GB" dirty="0" err="1" smtClean="0"/>
              <a:t>Lugdunum</a:t>
            </a:r>
            <a:r>
              <a:rPr lang="en-GB" dirty="0" smtClean="0"/>
              <a:t> (Lyon),  A.D. 18-35</a:t>
            </a:r>
            <a:br>
              <a:rPr lang="en-GB" dirty="0" smtClean="0"/>
            </a:br>
            <a:r>
              <a:rPr lang="en-GB" dirty="0" smtClean="0"/>
              <a:t> Av.: TI CAESAR DIVI - AVG F </a:t>
            </a:r>
            <a:r>
              <a:rPr lang="en-GB" dirty="0" smtClean="0">
                <a:solidFill>
                  <a:srgbClr val="FFFF00"/>
                </a:solidFill>
              </a:rPr>
              <a:t>AVGVSTVS</a:t>
            </a:r>
            <a:r>
              <a:rPr lang="en-GB" dirty="0" smtClean="0"/>
              <a:t> , head with laurel</a:t>
            </a:r>
            <a:br>
              <a:rPr lang="en-GB" dirty="0" smtClean="0"/>
            </a:br>
            <a:r>
              <a:rPr lang="en-GB" dirty="0" smtClean="0"/>
              <a:t>Rv.: PONTIF - MAXIM, </a:t>
            </a:r>
            <a:r>
              <a:rPr lang="en-GB" dirty="0" err="1" smtClean="0"/>
              <a:t>Livia</a:t>
            </a:r>
            <a:r>
              <a:rPr lang="en-GB" dirty="0" smtClean="0"/>
              <a:t> (Augusta)</a:t>
            </a:r>
            <a:endParaRPr lang="en-GB" dirty="0"/>
          </a:p>
        </p:txBody>
      </p:sp>
      <p:pic>
        <p:nvPicPr>
          <p:cNvPr id="76802" name="Picture 2" descr="http://www.coinarchives.com/5e882268bd83ec8847d1bf3df8f25636/img/hdrauch/094/image00746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2962275"/>
            <a:ext cx="7896225" cy="3895725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5508104" y="260648"/>
            <a:ext cx="3635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General;</a:t>
            </a:r>
            <a:br>
              <a:rPr lang="de-DE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de-DE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6BC-AD2 </a:t>
            </a:r>
            <a:r>
              <a:rPr lang="de-DE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retired to Rhodes</a:t>
            </a:r>
            <a:br>
              <a:rPr lang="de-DE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</a:br>
            <a:r>
              <a:rPr lang="de-DE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Smooth transition from Augustus to Tiberius</a:t>
            </a:r>
            <a:endParaRPr lang="de-DE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450734" y="0"/>
            <a:ext cx="3635896" cy="2031325"/>
          </a:xfrm>
          <a:prstGeom prst="rect">
            <a:avLst/>
          </a:prstGeom>
          <a:solidFill>
            <a:schemeClr val="dk1">
              <a:alpha val="56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de-DE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General;</a:t>
            </a:r>
            <a:br>
              <a:rPr lang="de-DE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de-DE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6BC-AD2 </a:t>
            </a:r>
            <a:r>
              <a:rPr lang="de-DE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retired to Rhodes</a:t>
            </a:r>
            <a:br>
              <a:rPr lang="de-DE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</a:br>
            <a:r>
              <a:rPr lang="de-DE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Smooth transition from Augustus to Tiberius </a:t>
            </a:r>
            <a:br>
              <a:rPr lang="de-DE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de-DE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(Senate met to make him princeps)</a:t>
            </a:r>
            <a:br>
              <a:rPr lang="de-DE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de-DE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but doesn‘t want to take Aug‘s titles: PP, IMP, AUG, civic crown </a:t>
            </a:r>
            <a:endParaRPr lang="de-DE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88629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68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75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75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Gaius Caesar Caligul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3673" y="568130"/>
            <a:ext cx="2512823" cy="3436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14077"/>
            <a:ext cx="5311562" cy="808038"/>
          </a:xfrm>
        </p:spPr>
        <p:txBody>
          <a:bodyPr/>
          <a:lstStyle/>
          <a:p>
            <a:r>
              <a:rPr lang="en-GB" dirty="0" smtClean="0"/>
              <a:t>Caligula A.D. 37 – 41 </a:t>
            </a: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484784"/>
            <a:ext cx="8892480" cy="4265784"/>
          </a:xfrm>
        </p:spPr>
        <p:txBody>
          <a:bodyPr/>
          <a:lstStyle/>
          <a:p>
            <a:r>
              <a:rPr lang="en-GB" dirty="0" smtClean="0"/>
              <a:t>Denarius (3,49g), </a:t>
            </a:r>
            <a:r>
              <a:rPr lang="en-GB" dirty="0" err="1" smtClean="0"/>
              <a:t>Lugdunum</a:t>
            </a:r>
            <a:r>
              <a:rPr lang="en-GB" dirty="0" smtClean="0"/>
              <a:t> (Lyon), 1. emission, A.D.37</a:t>
            </a:r>
          </a:p>
          <a:p>
            <a:r>
              <a:rPr lang="en-GB" dirty="0" smtClean="0"/>
              <a:t>Av.: C CAESAR AVG GERM P M TR POT COS</a:t>
            </a:r>
          </a:p>
          <a:p>
            <a:r>
              <a:rPr lang="en-GB" dirty="0" smtClean="0"/>
              <a:t>Rv.: head of deified Augustus with crown and 2 stars</a:t>
            </a:r>
            <a:endParaRPr lang="en-GB" dirty="0"/>
          </a:p>
        </p:txBody>
      </p:sp>
      <p:pic>
        <p:nvPicPr>
          <p:cNvPr id="77826" name="Picture 2" descr="http://www.coinarchives.com/8a8c6dba2f16c55a61e3139e0b3d845b/img/hdrauch/094/image00758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2780928"/>
            <a:ext cx="8492193" cy="4077072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5148064" y="13342"/>
            <a:ext cx="3635896" cy="1477328"/>
          </a:xfrm>
          <a:prstGeom prst="rect">
            <a:avLst/>
          </a:prstGeom>
          <a:solidFill>
            <a:schemeClr val="dk1">
              <a:alpha val="56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de-DE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Son of Germanicus (Tib‘s nephew)</a:t>
            </a:r>
          </a:p>
          <a:p>
            <a:r>
              <a:rPr lang="de-DE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Caligula=</a:t>
            </a:r>
            <a:r>
              <a:rPr lang="de-DE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"little soldier's </a:t>
            </a:r>
            <a:r>
              <a:rPr lang="de-DE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boot“</a:t>
            </a:r>
          </a:p>
          <a:p>
            <a:r>
              <a:rPr lang="de-DE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Aimed to increase emperor‘s power</a:t>
            </a:r>
          </a:p>
          <a:p>
            <a:r>
              <a:rPr lang="de-DE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AD41: assassinated: c</a:t>
            </a:r>
            <a:r>
              <a:rPr lang="en-US" dirty="0" err="1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onspiracy</a:t>
            </a:r>
            <a:r>
              <a:rPr lang="en-US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 </a:t>
            </a:r>
            <a:r>
              <a:rPr lang="en-US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Praetorian Guard &amp;  senators</a:t>
            </a:r>
            <a:endParaRPr lang="de-DE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64770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7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25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75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laudius cro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8403" y="20531"/>
            <a:ext cx="3445597" cy="4560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0"/>
            <a:ext cx="5311562" cy="808038"/>
          </a:xfrm>
        </p:spPr>
        <p:txBody>
          <a:bodyPr/>
          <a:lstStyle/>
          <a:p>
            <a:r>
              <a:rPr lang="en-GB" dirty="0" smtClean="0"/>
              <a:t>Claudius A.D. 41 - 54</a:t>
            </a: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508312"/>
            <a:ext cx="9144000" cy="3841375"/>
          </a:xfrm>
        </p:spPr>
        <p:txBody>
          <a:bodyPr/>
          <a:lstStyle/>
          <a:p>
            <a:r>
              <a:rPr lang="en-GB" dirty="0" err="1" smtClean="0"/>
              <a:t>Sestertius</a:t>
            </a:r>
            <a:r>
              <a:rPr lang="en-GB" dirty="0" smtClean="0"/>
              <a:t> (30,19g), Roma, A.D. 41-42</a:t>
            </a:r>
            <a:br>
              <a:rPr lang="en-GB" dirty="0" smtClean="0"/>
            </a:br>
            <a:r>
              <a:rPr lang="en-GB" dirty="0" smtClean="0"/>
              <a:t> Av.: TI CLAVDIVS CAESAR AVG P M TR P IMP</a:t>
            </a:r>
            <a:br>
              <a:rPr lang="en-GB" dirty="0" smtClean="0"/>
            </a:br>
            <a:r>
              <a:rPr lang="en-GB" dirty="0" smtClean="0"/>
              <a:t>Rv.: SPES - AVGVSTA / S C with </a:t>
            </a:r>
            <a:r>
              <a:rPr lang="en-GB" i="1" dirty="0" err="1" smtClean="0">
                <a:solidFill>
                  <a:schemeClr val="bg1"/>
                </a:solidFill>
              </a:rPr>
              <a:t>spes</a:t>
            </a:r>
            <a:r>
              <a:rPr lang="en-GB" dirty="0" smtClean="0">
                <a:solidFill>
                  <a:schemeClr val="bg1"/>
                </a:solidFill>
              </a:rPr>
              <a:t> “hope”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79874" name="Picture 2" descr="http://www.coinarchives.com/d909a00a7be28a065c73f1041493bab2/img/hdrauch/094/image00764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2895599"/>
            <a:ext cx="7896225" cy="3962401"/>
          </a:xfrm>
          <a:prstGeom prst="rect">
            <a:avLst/>
          </a:prstGeom>
          <a:noFill/>
        </p:spPr>
      </p:pic>
      <p:sp>
        <p:nvSpPr>
          <p:cNvPr id="4" name="Rectangle 3"/>
          <p:cNvSpPr/>
          <p:nvPr/>
        </p:nvSpPr>
        <p:spPr>
          <a:xfrm>
            <a:off x="4844425" y="5103674"/>
            <a:ext cx="4299575" cy="2031325"/>
          </a:xfrm>
          <a:prstGeom prst="rect">
            <a:avLst/>
          </a:prstGeom>
          <a:solidFill>
            <a:schemeClr val="accent3">
              <a:alpha val="3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US" b="1" dirty="0">
                <a:solidFill>
                  <a:srgbClr val="FFFF00"/>
                </a:solidFill>
              </a:rPr>
              <a:t>1 August 10 BC – 13 October 54 </a:t>
            </a:r>
            <a:r>
              <a:rPr lang="en-US" b="1" dirty="0" smtClean="0">
                <a:solidFill>
                  <a:srgbClr val="FFFF00"/>
                </a:solidFill>
              </a:rPr>
              <a:t>AD</a:t>
            </a:r>
          </a:p>
          <a:p>
            <a:r>
              <a:rPr lang="en-US" b="1" dirty="0" smtClean="0">
                <a:solidFill>
                  <a:srgbClr val="FFFF00"/>
                </a:solidFill>
              </a:rPr>
              <a:t>Born at </a:t>
            </a:r>
            <a:r>
              <a:rPr lang="en-US" b="1" dirty="0" err="1" smtClean="0">
                <a:solidFill>
                  <a:srgbClr val="FFFF00"/>
                </a:solidFill>
              </a:rPr>
              <a:t>Lugdunum</a:t>
            </a:r>
            <a:r>
              <a:rPr lang="en-US" b="1" dirty="0" smtClean="0">
                <a:solidFill>
                  <a:srgbClr val="FFFF00"/>
                </a:solidFill>
              </a:rPr>
              <a:t> / Lyon</a:t>
            </a:r>
          </a:p>
          <a:p>
            <a:r>
              <a:rPr lang="en-US" dirty="0">
                <a:solidFill>
                  <a:srgbClr val="FFFF00"/>
                </a:solidFill>
              </a:rPr>
              <a:t>declared Emperor by the Praetorian </a:t>
            </a:r>
            <a:r>
              <a:rPr lang="en-US" dirty="0" smtClean="0">
                <a:solidFill>
                  <a:srgbClr val="FFFF00"/>
                </a:solidFill>
              </a:rPr>
              <a:t>Guard</a:t>
            </a:r>
          </a:p>
          <a:p>
            <a:r>
              <a:rPr lang="de-DE" b="1" dirty="0">
                <a:solidFill>
                  <a:srgbClr val="FFFF00"/>
                </a:solidFill>
              </a:rPr>
              <a:t>able and efficient </a:t>
            </a:r>
            <a:r>
              <a:rPr lang="de-DE" b="1" dirty="0" smtClean="0">
                <a:solidFill>
                  <a:srgbClr val="FFFF00"/>
                </a:solidFill>
              </a:rPr>
              <a:t>administrator</a:t>
            </a:r>
            <a:r>
              <a:rPr lang="de-DE" b="1" dirty="0">
                <a:solidFill>
                  <a:srgbClr val="FFFF00"/>
                </a:solidFill>
              </a:rPr>
              <a:t/>
            </a:r>
            <a:br>
              <a:rPr lang="de-DE" b="1" dirty="0">
                <a:solidFill>
                  <a:srgbClr val="FFFF00"/>
                </a:solidFill>
              </a:rPr>
            </a:br>
            <a:r>
              <a:rPr lang="de-DE" b="1" dirty="0" smtClean="0">
                <a:solidFill>
                  <a:srgbClr val="FFFF00"/>
                </a:solidFill>
              </a:rPr>
              <a:t>but vulnerable</a:t>
            </a:r>
          </a:p>
          <a:p>
            <a:r>
              <a:rPr lang="en-US" dirty="0">
                <a:solidFill>
                  <a:srgbClr val="FFFF00"/>
                </a:solidFill>
              </a:rPr>
              <a:t>murdered by his own </a:t>
            </a:r>
            <a:r>
              <a:rPr lang="en-US" dirty="0" smtClean="0">
                <a:solidFill>
                  <a:srgbClr val="FFFF00"/>
                </a:solidFill>
              </a:rPr>
              <a:t>wife?</a:t>
            </a:r>
            <a:endParaRPr lang="de-DE" b="1" dirty="0">
              <a:solidFill>
                <a:srgbClr val="FFFF00"/>
              </a:solidFill>
            </a:endParaRPr>
          </a:p>
          <a:p>
            <a:endParaRPr lang="de-DE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4739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98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98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98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9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75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C:\Eigene Dateien\TEACHING MATERIAL\EINFÜHRUNG ALTE GESCHICHTE\Numismatics\Coin Claudius Ephesos 41 54 n Ch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40955"/>
            <a:ext cx="3704777" cy="681799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5" name="Text Box 6"/>
          <p:cNvSpPr txBox="1">
            <a:spLocks noGrp="1" noChangeArrowheads="1"/>
          </p:cNvSpPr>
          <p:nvPr>
            <p:ph idx="1"/>
          </p:nvPr>
        </p:nvSpPr>
        <p:spPr bwMode="auto">
          <a:xfrm>
            <a:off x="251520" y="2852936"/>
            <a:ext cx="3384376" cy="3000821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kumimoji="0" lang="en-US" sz="1800" dirty="0" smtClean="0">
                <a:latin typeface="Arial" pitchFamily="34" charset="0"/>
              </a:rPr>
              <a:t>emperor Claudius</a:t>
            </a:r>
          </a:p>
          <a:p>
            <a:pPr>
              <a:spcBef>
                <a:spcPct val="50000"/>
              </a:spcBef>
            </a:pPr>
            <a:r>
              <a:rPr kumimoji="0" lang="en-US" sz="1800" dirty="0" smtClean="0">
                <a:latin typeface="Arial" pitchFamily="34" charset="0"/>
              </a:rPr>
              <a:t>Silver</a:t>
            </a:r>
          </a:p>
          <a:p>
            <a:pPr>
              <a:spcBef>
                <a:spcPct val="50000"/>
              </a:spcBef>
            </a:pPr>
            <a:r>
              <a:rPr lang="en-US" sz="1800" dirty="0" smtClean="0">
                <a:latin typeface="Arial" pitchFamily="34" charset="0"/>
              </a:rPr>
              <a:t>mint: </a:t>
            </a:r>
            <a:r>
              <a:rPr kumimoji="0" lang="en-US" sz="1800" dirty="0" err="1" smtClean="0">
                <a:latin typeface="Arial" pitchFamily="34" charset="0"/>
              </a:rPr>
              <a:t>Ephesos</a:t>
            </a:r>
            <a:endParaRPr kumimoji="0" lang="en-US" sz="1800" dirty="0">
              <a:latin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kumimoji="0" lang="en-US" sz="1800" dirty="0">
                <a:latin typeface="Arial" pitchFamily="34" charset="0"/>
              </a:rPr>
              <a:t>Av. Claudius</a:t>
            </a:r>
            <a:br>
              <a:rPr kumimoji="0" lang="en-US" sz="1800" dirty="0">
                <a:latin typeface="Arial" pitchFamily="34" charset="0"/>
              </a:rPr>
            </a:br>
            <a:r>
              <a:rPr kumimoji="0" lang="en-US" sz="1800" i="1" dirty="0">
                <a:latin typeface="Arial" pitchFamily="34" charset="0"/>
              </a:rPr>
              <a:t>Ti </a:t>
            </a:r>
            <a:r>
              <a:rPr kumimoji="0" lang="en-US" sz="1800" i="1" dirty="0" err="1">
                <a:latin typeface="Arial" pitchFamily="34" charset="0"/>
              </a:rPr>
              <a:t>Claud</a:t>
            </a:r>
            <a:r>
              <a:rPr kumimoji="0" lang="en-US" sz="1800" i="1" dirty="0">
                <a:latin typeface="Arial" pitchFamily="34" charset="0"/>
              </a:rPr>
              <a:t> </a:t>
            </a:r>
            <a:r>
              <a:rPr kumimoji="0" lang="en-US" sz="1800" i="1" dirty="0" err="1">
                <a:latin typeface="Arial" pitchFamily="34" charset="0"/>
              </a:rPr>
              <a:t>Caes</a:t>
            </a:r>
            <a:r>
              <a:rPr kumimoji="0" lang="en-US" sz="1800" i="1" dirty="0">
                <a:latin typeface="Arial" pitchFamily="34" charset="0"/>
              </a:rPr>
              <a:t> </a:t>
            </a:r>
            <a:r>
              <a:rPr kumimoji="0" lang="en-US" sz="1800" i="1" dirty="0" smtClean="0">
                <a:latin typeface="Arial" pitchFamily="34" charset="0"/>
              </a:rPr>
              <a:t>Aug</a:t>
            </a:r>
            <a:br>
              <a:rPr kumimoji="0" lang="en-US" sz="1800" i="1" dirty="0" smtClean="0">
                <a:latin typeface="Arial" pitchFamily="34" charset="0"/>
              </a:rPr>
            </a:br>
            <a:r>
              <a:rPr kumimoji="0" lang="en-US" sz="1800" i="1" dirty="0">
                <a:latin typeface="Arial" pitchFamily="34" charset="0"/>
              </a:rPr>
              <a:t/>
            </a:r>
            <a:br>
              <a:rPr kumimoji="0" lang="en-US" sz="1800" i="1" dirty="0">
                <a:latin typeface="Arial" pitchFamily="34" charset="0"/>
              </a:rPr>
            </a:br>
            <a:r>
              <a:rPr kumimoji="0" lang="en-US" sz="1800" dirty="0">
                <a:latin typeface="Arial" pitchFamily="34" charset="0"/>
              </a:rPr>
              <a:t>Rv. </a:t>
            </a:r>
            <a:r>
              <a:rPr kumimoji="0" lang="en-US" sz="1800" dirty="0" smtClean="0">
                <a:latin typeface="Arial" pitchFamily="34" charset="0"/>
              </a:rPr>
              <a:t>Temple of </a:t>
            </a:r>
            <a:r>
              <a:rPr kumimoji="0" lang="en-US" sz="1800" dirty="0">
                <a:latin typeface="Arial" pitchFamily="34" charset="0"/>
              </a:rPr>
              <a:t>Artemis (Diana!) </a:t>
            </a:r>
            <a:r>
              <a:rPr kumimoji="0" lang="en-US" sz="1800" dirty="0" smtClean="0">
                <a:latin typeface="Arial" pitchFamily="34" charset="0"/>
              </a:rPr>
              <a:t>of </a:t>
            </a:r>
            <a:r>
              <a:rPr kumimoji="0" lang="en-US" sz="1800" dirty="0" err="1">
                <a:latin typeface="Arial" pitchFamily="34" charset="0"/>
              </a:rPr>
              <a:t>Ephesos</a:t>
            </a:r>
            <a:r>
              <a:rPr kumimoji="0" lang="en-US" sz="1800" dirty="0">
                <a:latin typeface="Arial" pitchFamily="34" charset="0"/>
              </a:rPr>
              <a:t/>
            </a:r>
            <a:br>
              <a:rPr kumimoji="0" lang="en-US" sz="1800" dirty="0">
                <a:latin typeface="Arial" pitchFamily="34" charset="0"/>
              </a:rPr>
            </a:br>
            <a:r>
              <a:rPr kumimoji="0" lang="en-US" sz="1800" dirty="0" smtClean="0">
                <a:latin typeface="Arial" pitchFamily="34" charset="0"/>
              </a:rPr>
              <a:t>A.D. 41-54 </a:t>
            </a:r>
            <a:endParaRPr kumimoji="0" lang="en-US" sz="1800" dirty="0">
              <a:latin typeface="Arial" pitchFamily="34" charset="0"/>
            </a:endParaRPr>
          </a:p>
        </p:txBody>
      </p:sp>
      <p:sp>
        <p:nvSpPr>
          <p:cNvPr id="6" name="Titel 1"/>
          <p:cNvSpPr>
            <a:spLocks noGrp="1"/>
          </p:cNvSpPr>
          <p:nvPr>
            <p:ph type="title"/>
          </p:nvPr>
        </p:nvSpPr>
        <p:spPr>
          <a:xfrm>
            <a:off x="0" y="0"/>
            <a:ext cx="5311562" cy="808038"/>
          </a:xfrm>
        </p:spPr>
        <p:txBody>
          <a:bodyPr/>
          <a:lstStyle/>
          <a:p>
            <a:r>
              <a:rPr lang="en-GB" dirty="0" smtClean="0"/>
              <a:t>Claudius A.D. 41 - 54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3845347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7170" name="Picture 2" descr="https://upload.wikimedia.org/wikipedia/commons/thumb/3/31/Claudian_table_IMG_1073-black.jpg/1024px-Claudian_table_IMG_1073-blac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89" y="0"/>
            <a:ext cx="912311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el 1"/>
          <p:cNvSpPr txBox="1">
            <a:spLocks/>
          </p:cNvSpPr>
          <p:nvPr/>
        </p:nvSpPr>
        <p:spPr>
          <a:xfrm>
            <a:off x="0" y="0"/>
            <a:ext cx="5311562" cy="8080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Claudius A.D. 41 - 54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0889" y="6467288"/>
            <a:ext cx="43500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/>
              <a:t>Lyon Tablet, in Gallo-Roman museum, Lyon</a:t>
            </a:r>
          </a:p>
        </p:txBody>
      </p:sp>
    </p:spTree>
    <p:extLst>
      <p:ext uri="{BB962C8B-B14F-4D97-AF65-F5344CB8AC3E}">
        <p14:creationId xmlns:p14="http://schemas.microsoft.com/office/powerpoint/2010/main" val="1532385090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967" y="0"/>
            <a:ext cx="7162799" cy="808038"/>
          </a:xfrm>
        </p:spPr>
        <p:txBody>
          <a:bodyPr>
            <a:normAutofit/>
          </a:bodyPr>
          <a:lstStyle/>
          <a:p>
            <a:r>
              <a:rPr lang="en-GB" dirty="0" smtClean="0"/>
              <a:t>Drusus (</a:t>
            </a:r>
            <a:r>
              <a:rPr lang="en-GB" dirty="0" err="1" smtClean="0"/>
              <a:t>Aug’s</a:t>
            </a:r>
            <a:r>
              <a:rPr lang="en-GB" dirty="0" smtClean="0"/>
              <a:t> stepson: 38- 9 B.C.)</a:t>
            </a: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440124"/>
            <a:ext cx="9144000" cy="3977752"/>
          </a:xfrm>
        </p:spPr>
        <p:txBody>
          <a:bodyPr/>
          <a:lstStyle/>
          <a:p>
            <a:r>
              <a:rPr lang="en-GB" i="1" dirty="0" err="1" smtClean="0"/>
              <a:t>aureus</a:t>
            </a:r>
            <a:r>
              <a:rPr lang="en-GB" dirty="0" smtClean="0"/>
              <a:t>, for Nero Claudius Drusus (38-9 v. Chr.), </a:t>
            </a:r>
            <a:br>
              <a:rPr lang="en-GB" dirty="0" smtClean="0"/>
            </a:br>
            <a:r>
              <a:rPr lang="en-GB" dirty="0" smtClean="0"/>
              <a:t>posthumous under Claudius, AD 41-45</a:t>
            </a:r>
            <a:br>
              <a:rPr lang="en-GB" dirty="0" smtClean="0"/>
            </a:br>
            <a:r>
              <a:rPr lang="en-GB" dirty="0" smtClean="0"/>
              <a:t> Av.: NERO CLAVDIVS DRVSVS GERMANICVS IMP, </a:t>
            </a:r>
            <a:br>
              <a:rPr lang="en-GB" dirty="0" smtClean="0"/>
            </a:br>
            <a:r>
              <a:rPr lang="en-GB" dirty="0" smtClean="0"/>
              <a:t> </a:t>
            </a:r>
            <a:r>
              <a:rPr lang="en-GB" dirty="0" err="1" smtClean="0"/>
              <a:t>Rv</a:t>
            </a:r>
            <a:r>
              <a:rPr lang="en-GB" dirty="0" smtClean="0"/>
              <a:t>.:</a:t>
            </a:r>
            <a:r>
              <a:rPr lang="en-GB" dirty="0" err="1" smtClean="0"/>
              <a:t>Arcus</a:t>
            </a:r>
            <a:r>
              <a:rPr lang="en-GB" dirty="0" smtClean="0"/>
              <a:t> </a:t>
            </a:r>
            <a:r>
              <a:rPr lang="en-GB" dirty="0" err="1" smtClean="0"/>
              <a:t>Drusi</a:t>
            </a:r>
            <a:r>
              <a:rPr lang="en-GB" dirty="0" smtClean="0"/>
              <a:t> – with </a:t>
            </a:r>
            <a:r>
              <a:rPr lang="en-GB" dirty="0" err="1" smtClean="0"/>
              <a:t>equestr</a:t>
            </a:r>
            <a:r>
              <a:rPr lang="en-GB" dirty="0" smtClean="0"/>
              <a:t>. statue of Drusus, 2 </a:t>
            </a:r>
            <a:r>
              <a:rPr lang="en-GB" dirty="0" err="1" smtClean="0"/>
              <a:t>tropaea</a:t>
            </a:r>
            <a:r>
              <a:rPr lang="en-GB" dirty="0" smtClean="0"/>
              <a:t>: DE GERMANIS</a:t>
            </a:r>
            <a:endParaRPr lang="en-GB" dirty="0"/>
          </a:p>
        </p:txBody>
      </p:sp>
      <p:pic>
        <p:nvPicPr>
          <p:cNvPr id="78850" name="Picture 2" descr="http://www.coinarchives.com/09c760432606fbde918db5569a41744b/img/hdrauch/094/image00739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2952749"/>
            <a:ext cx="7848600" cy="39052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05722299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8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Nero 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7714"/>
            <a:ext cx="5074501" cy="6753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979712" y="0"/>
            <a:ext cx="5311562" cy="808038"/>
          </a:xfrm>
        </p:spPr>
        <p:txBody>
          <a:bodyPr/>
          <a:lstStyle/>
          <a:p>
            <a:r>
              <a:rPr lang="en-GB" dirty="0" smtClean="0"/>
              <a:t>Nero A.D. 54 - 68</a:t>
            </a: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611560" y="1556792"/>
            <a:ext cx="7920880" cy="4193776"/>
          </a:xfrm>
        </p:spPr>
        <p:txBody>
          <a:bodyPr/>
          <a:lstStyle/>
          <a:p>
            <a:r>
              <a:rPr lang="en-GB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aureus (7,24g), Roma, A.D. 67-68 </a:t>
            </a:r>
            <a:br>
              <a:rPr lang="en-GB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en-GB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Av.: IMP NERO CAESAR - AVG P </a:t>
            </a:r>
            <a:r>
              <a:rPr lang="en-GB" dirty="0" err="1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P</a:t>
            </a:r>
            <a:r>
              <a:rPr lang="en-GB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,</a:t>
            </a:r>
            <a:br>
              <a:rPr lang="en-GB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en-GB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 Rv.: SALVS (</a:t>
            </a:r>
            <a:r>
              <a:rPr lang="en-GB" dirty="0" err="1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im</a:t>
            </a:r>
            <a:r>
              <a:rPr lang="en-GB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Abschnitt</a:t>
            </a:r>
            <a:r>
              <a:rPr lang="en-GB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), </a:t>
            </a:r>
            <a:r>
              <a:rPr lang="en-GB" dirty="0" err="1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Salus</a:t>
            </a:r>
            <a:r>
              <a:rPr lang="en-GB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with </a:t>
            </a:r>
            <a:r>
              <a:rPr lang="en-GB" dirty="0" err="1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patera</a:t>
            </a:r>
            <a:r>
              <a:rPr lang="en-GB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 on throne</a:t>
            </a:r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80898" name="Picture 2" descr="http://www.coinarchives.com/41e26bf9970517295df57e992ff8b87d/img/hdrauch/094/image00775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181349"/>
            <a:ext cx="7896225" cy="3676651"/>
          </a:xfrm>
          <a:prstGeom prst="rect">
            <a:avLst/>
          </a:prstGeom>
          <a:noFill/>
        </p:spPr>
      </p:pic>
      <p:sp>
        <p:nvSpPr>
          <p:cNvPr id="7" name="Textfeld 6"/>
          <p:cNvSpPr txBox="1"/>
          <p:nvPr/>
        </p:nvSpPr>
        <p:spPr>
          <a:xfrm rot="20326838">
            <a:off x="282837" y="433349"/>
            <a:ext cx="21725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FF00"/>
                </a:solidFill>
              </a:rPr>
              <a:t>END OF </a:t>
            </a:r>
            <a:br>
              <a:rPr lang="en-GB" b="1" dirty="0" smtClean="0">
                <a:solidFill>
                  <a:srgbClr val="FFFF00"/>
                </a:solidFill>
              </a:rPr>
            </a:br>
            <a:r>
              <a:rPr lang="en-GB" b="1" dirty="0" smtClean="0">
                <a:solidFill>
                  <a:srgbClr val="FFFF00"/>
                </a:solidFill>
              </a:rPr>
              <a:t>JULIO-CLAUDIAN DYNASTY</a:t>
            </a:r>
            <a:endParaRPr lang="en-GB" b="1" dirty="0">
              <a:solidFill>
                <a:srgbClr val="FFFF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565509" y="3865512"/>
            <a:ext cx="4572000" cy="2308324"/>
          </a:xfrm>
          <a:prstGeom prst="rect">
            <a:avLst/>
          </a:prstGeom>
          <a:solidFill>
            <a:schemeClr val="accent2">
              <a:alpha val="46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en-US" i="1" dirty="0" err="1"/>
              <a:t>Nerō</a:t>
            </a:r>
            <a:r>
              <a:rPr lang="en-US" i="1" dirty="0"/>
              <a:t> Claudius Caesar Augustus </a:t>
            </a:r>
            <a:r>
              <a:rPr lang="en-US" i="1" dirty="0" err="1"/>
              <a:t>Germanicus</a:t>
            </a:r>
            <a:r>
              <a:rPr lang="en-US" dirty="0" smtClean="0"/>
              <a:t>;</a:t>
            </a:r>
            <a:br>
              <a:rPr lang="en-US" dirty="0" smtClean="0"/>
            </a:br>
            <a:r>
              <a:rPr lang="en-US" dirty="0" smtClean="0"/>
              <a:t>15 </a:t>
            </a:r>
            <a:r>
              <a:rPr lang="en-US" dirty="0"/>
              <a:t>December 37 </a:t>
            </a:r>
            <a:r>
              <a:rPr lang="en-US" dirty="0" smtClean="0"/>
              <a:t>– </a:t>
            </a:r>
            <a:r>
              <a:rPr lang="en-US" dirty="0"/>
              <a:t>9 June </a:t>
            </a:r>
            <a:r>
              <a:rPr lang="en-US" dirty="0" smtClean="0"/>
              <a:t>68</a:t>
            </a:r>
          </a:p>
          <a:p>
            <a:r>
              <a:rPr lang="en-US" dirty="0" smtClean="0"/>
              <a:t>Adopted by Claudius as successor</a:t>
            </a:r>
          </a:p>
          <a:p>
            <a:pPr marL="285750" indent="-285750">
              <a:buFont typeface="Wingdings"/>
              <a:buChar char="à"/>
            </a:pPr>
            <a:r>
              <a:rPr lang="en-US" dirty="0" smtClean="0"/>
              <a:t>diplomacy</a:t>
            </a:r>
            <a:r>
              <a:rPr lang="en-US" dirty="0"/>
              <a:t>, trade and enhancing the cultural life </a:t>
            </a:r>
            <a:endParaRPr lang="en-US" dirty="0" smtClean="0"/>
          </a:p>
          <a:p>
            <a:pPr marL="285750" indent="-285750">
              <a:buFont typeface="Wingdings"/>
              <a:buChar char="à"/>
            </a:pPr>
            <a:r>
              <a:rPr lang="en-US" dirty="0" smtClean="0"/>
              <a:t>AD64: Great Fire</a:t>
            </a:r>
          </a:p>
          <a:p>
            <a:pPr marL="285750" indent="-285750">
              <a:buFont typeface="Wingdings"/>
              <a:buChar char="à"/>
            </a:pPr>
            <a:r>
              <a:rPr lang="de-DE" dirty="0"/>
              <a:t>tyranny and </a:t>
            </a:r>
            <a:r>
              <a:rPr lang="de-DE" dirty="0" smtClean="0"/>
              <a:t>extravagance???</a:t>
            </a:r>
          </a:p>
          <a:p>
            <a:pPr marL="285750" indent="-285750">
              <a:buFont typeface="Wingdings"/>
              <a:buChar char="à"/>
            </a:pPr>
            <a:r>
              <a:rPr lang="de-DE" dirty="0" smtClean="0"/>
              <a:t>Murdered by poison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536557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08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Nero 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7714"/>
            <a:ext cx="5074501" cy="6753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1916219" y="-16629"/>
            <a:ext cx="5311562" cy="808038"/>
          </a:xfrm>
        </p:spPr>
        <p:txBody>
          <a:bodyPr/>
          <a:lstStyle/>
          <a:p>
            <a:r>
              <a:rPr lang="en-GB" dirty="0" smtClean="0"/>
              <a:t>Nero A.D. 54 - 68</a:t>
            </a:r>
            <a:endParaRPr lang="en-GB" dirty="0"/>
          </a:p>
        </p:txBody>
      </p:sp>
      <p:sp>
        <p:nvSpPr>
          <p:cNvPr id="5" name="Inhaltsplatzhalter 2"/>
          <p:cNvSpPr>
            <a:spLocks noGrp="1"/>
          </p:cNvSpPr>
          <p:nvPr>
            <p:ph idx="1"/>
          </p:nvPr>
        </p:nvSpPr>
        <p:spPr>
          <a:xfrm>
            <a:off x="611560" y="1556792"/>
            <a:ext cx="7920880" cy="4193776"/>
          </a:xfrm>
        </p:spPr>
        <p:txBody>
          <a:bodyPr/>
          <a:lstStyle/>
          <a:p>
            <a:r>
              <a:rPr lang="en-GB" dirty="0" err="1" smtClean="0"/>
              <a:t>aureus</a:t>
            </a:r>
            <a:r>
              <a:rPr lang="en-GB" dirty="0" smtClean="0"/>
              <a:t> (7,24g), Roma, A.D. 67-68 </a:t>
            </a:r>
            <a:br>
              <a:rPr lang="en-GB" dirty="0" smtClean="0"/>
            </a:br>
            <a:r>
              <a:rPr lang="en-GB" dirty="0" smtClean="0"/>
              <a:t>Av.: IMP NERO CAESAR - AVG P </a:t>
            </a:r>
            <a:r>
              <a:rPr lang="en-GB" dirty="0" err="1" smtClean="0"/>
              <a:t>P</a:t>
            </a:r>
            <a:r>
              <a:rPr lang="en-GB" dirty="0" smtClean="0"/>
              <a:t>,</a:t>
            </a:r>
            <a:br>
              <a:rPr lang="en-GB" dirty="0" smtClean="0"/>
            </a:br>
            <a:r>
              <a:rPr lang="en-GB" dirty="0" smtClean="0"/>
              <a:t> Rv.: SALVS (</a:t>
            </a:r>
            <a:r>
              <a:rPr lang="en-GB" dirty="0" err="1" smtClean="0"/>
              <a:t>im</a:t>
            </a:r>
            <a:r>
              <a:rPr lang="en-GB" dirty="0" smtClean="0"/>
              <a:t> </a:t>
            </a:r>
            <a:r>
              <a:rPr lang="en-GB" dirty="0" err="1" smtClean="0"/>
              <a:t>Abschnitt</a:t>
            </a:r>
            <a:r>
              <a:rPr lang="en-GB" dirty="0" smtClean="0"/>
              <a:t>), </a:t>
            </a:r>
            <a:r>
              <a:rPr lang="en-GB" dirty="0" err="1" smtClean="0"/>
              <a:t>Salus</a:t>
            </a:r>
            <a:r>
              <a:rPr lang="en-GB" dirty="0" smtClean="0"/>
              <a:t> with </a:t>
            </a:r>
            <a:r>
              <a:rPr lang="en-GB" dirty="0" err="1" smtClean="0"/>
              <a:t>patera</a:t>
            </a:r>
            <a:r>
              <a:rPr lang="en-GB" dirty="0" smtClean="0"/>
              <a:t> on throne</a:t>
            </a:r>
            <a:endParaRPr lang="en-GB" dirty="0"/>
          </a:p>
        </p:txBody>
      </p:sp>
      <p:pic>
        <p:nvPicPr>
          <p:cNvPr id="6" name="Picture 2" descr="http://www.coinarchives.com/41e26bf9970517295df57e992ff8b87d/img/hdrauch/094/image00775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181349"/>
            <a:ext cx="7896225" cy="3676651"/>
          </a:xfrm>
          <a:prstGeom prst="rect">
            <a:avLst/>
          </a:prstGeom>
          <a:noFill/>
        </p:spPr>
      </p:pic>
      <p:pic>
        <p:nvPicPr>
          <p:cNvPr id="7" name="Picture 4" descr="http://historiasapodeixis.files.wordpress.com/2011/04/damnatio-memoriae-at-pen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771018"/>
            <a:ext cx="4572000" cy="6086982"/>
          </a:xfrm>
          <a:prstGeom prst="rect">
            <a:avLst/>
          </a:prstGeom>
          <a:noFill/>
        </p:spPr>
      </p:pic>
      <p:sp>
        <p:nvSpPr>
          <p:cNvPr id="8" name="Textfeld 5"/>
          <p:cNvSpPr txBox="1"/>
          <p:nvPr/>
        </p:nvSpPr>
        <p:spPr>
          <a:xfrm>
            <a:off x="5148064" y="260648"/>
            <a:ext cx="39959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damnatio</a:t>
            </a:r>
            <a:r>
              <a:rPr lang="en-GB" sz="2000" b="1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000" b="1" dirty="0" err="1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memoriae</a:t>
            </a:r>
            <a:endParaRPr lang="en-GB" sz="2000" b="1" dirty="0"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feld 6"/>
          <p:cNvSpPr txBox="1"/>
          <p:nvPr/>
        </p:nvSpPr>
        <p:spPr>
          <a:xfrm rot="20326838">
            <a:off x="282837" y="433349"/>
            <a:ext cx="21725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FF00"/>
                </a:solidFill>
              </a:rPr>
              <a:t>END OF </a:t>
            </a:r>
            <a:br>
              <a:rPr lang="en-GB" b="1" dirty="0" smtClean="0">
                <a:solidFill>
                  <a:srgbClr val="FFFF00"/>
                </a:solidFill>
              </a:rPr>
            </a:br>
            <a:r>
              <a:rPr lang="en-GB" b="1" dirty="0" smtClean="0">
                <a:solidFill>
                  <a:srgbClr val="FFFF00"/>
                </a:solidFill>
              </a:rPr>
              <a:t>JULIO-CLAUDIAN DYNASTY</a:t>
            </a:r>
            <a:endParaRPr lang="en-GB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3892376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0"/>
            <a:ext cx="5311562" cy="808038"/>
          </a:xfrm>
        </p:spPr>
        <p:txBody>
          <a:bodyPr/>
          <a:lstStyle/>
          <a:p>
            <a:r>
              <a:rPr lang="en-GB" dirty="0" smtClean="0"/>
              <a:t>Galba A.D. 68-69</a:t>
            </a: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556793"/>
            <a:ext cx="9144000" cy="4265784"/>
          </a:xfrm>
        </p:spPr>
        <p:txBody>
          <a:bodyPr/>
          <a:lstStyle/>
          <a:p>
            <a:r>
              <a:rPr lang="en-GB" dirty="0" smtClean="0"/>
              <a:t>Denarius (3,57g), Roma, July 68-January 69 A.D.</a:t>
            </a:r>
            <a:br>
              <a:rPr lang="en-GB" dirty="0" smtClean="0"/>
            </a:br>
            <a:r>
              <a:rPr lang="en-GB" dirty="0" smtClean="0"/>
              <a:t> Av.: IMP SER GALBA CAESAR AVG P M</a:t>
            </a:r>
            <a:br>
              <a:rPr lang="en-GB" dirty="0" smtClean="0"/>
            </a:br>
            <a:r>
              <a:rPr lang="en-GB" dirty="0" smtClean="0"/>
              <a:t>Rv.: VICTOR-IA - P R, Victory with wreath… on globe</a:t>
            </a:r>
            <a:endParaRPr lang="en-GB" dirty="0"/>
          </a:p>
        </p:txBody>
      </p:sp>
      <p:pic>
        <p:nvPicPr>
          <p:cNvPr id="81922" name="Picture 2" descr="http://www.coinarchives.com/1ce5754e7f343ec18978f1f5d0fe5c53/img/hdrauch/094/image00777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2943224"/>
            <a:ext cx="7781925" cy="39147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02811311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819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074" y="32012"/>
            <a:ext cx="5311562" cy="808038"/>
          </a:xfrm>
        </p:spPr>
        <p:txBody>
          <a:bodyPr/>
          <a:lstStyle/>
          <a:p>
            <a:r>
              <a:rPr lang="en-GB" dirty="0" err="1" smtClean="0"/>
              <a:t>Otho</a:t>
            </a:r>
            <a:r>
              <a:rPr lang="en-GB" dirty="0" smtClean="0"/>
              <a:t> A.D. 69</a:t>
            </a: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323528" y="1508312"/>
            <a:ext cx="8496944" cy="3841375"/>
          </a:xfrm>
        </p:spPr>
        <p:txBody>
          <a:bodyPr/>
          <a:lstStyle/>
          <a:p>
            <a:r>
              <a:rPr lang="en-GB" dirty="0" smtClean="0"/>
              <a:t>Denarius (3,33g), Roma, January-March A.D. 69</a:t>
            </a:r>
            <a:br>
              <a:rPr lang="en-GB" dirty="0" smtClean="0"/>
            </a:br>
            <a:r>
              <a:rPr lang="en-GB" dirty="0" smtClean="0"/>
              <a:t> Av.: IMP OTHO CAESAR AVG TR P</a:t>
            </a:r>
            <a:br>
              <a:rPr lang="en-GB" dirty="0" smtClean="0"/>
            </a:br>
            <a:r>
              <a:rPr lang="en-GB" dirty="0" smtClean="0"/>
              <a:t>Rv.: SECVRI-TAS P R, image of </a:t>
            </a:r>
            <a:r>
              <a:rPr lang="en-GB" dirty="0" smtClean="0">
                <a:solidFill>
                  <a:srgbClr val="FFFF00"/>
                </a:solidFill>
              </a:rPr>
              <a:t>Securitas </a:t>
            </a:r>
            <a:r>
              <a:rPr lang="en-GB" dirty="0" smtClean="0"/>
              <a:t>with wreath and sceptre</a:t>
            </a:r>
            <a:endParaRPr lang="en-GB" dirty="0"/>
          </a:p>
        </p:txBody>
      </p:sp>
      <p:pic>
        <p:nvPicPr>
          <p:cNvPr id="82946" name="Picture 2" descr="http://www.coinarchives.com/c87e3010360a1f1b9401df05ea6fdb65/img/hdrauch/094/image0077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326" b="93282" l="3735" r="96145">
                        <a14:foregroundMark x1="4578" y1="39276" x2="4578" y2="39276"/>
                        <a14:foregroundMark x1="16867" y1="59948" x2="16867" y2="59948"/>
                        <a14:foregroundMark x1="25904" y1="78295" x2="25904" y2="78295"/>
                        <a14:foregroundMark x1="25060" y1="93798" x2="25060" y2="93798"/>
                        <a14:foregroundMark x1="26988" y1="2326" x2="26988" y2="2326"/>
                        <a14:foregroundMark x1="23012" y1="4393" x2="23012" y2="4393"/>
                        <a14:foregroundMark x1="20361" y1="4651" x2="20361" y2="4651"/>
                        <a14:foregroundMark x1="16024" y1="7752" x2="16024" y2="7752"/>
                        <a14:foregroundMark x1="62048" y1="33333" x2="62048" y2="33333"/>
                        <a14:foregroundMark x1="68313" y1="56589" x2="68313" y2="56589"/>
                        <a14:foregroundMark x1="73735" y1="79845" x2="73735" y2="79845"/>
                        <a14:foregroundMark x1="81566" y1="85788" x2="81566" y2="85788"/>
                        <a14:foregroundMark x1="93012" y1="72093" x2="93012" y2="72093"/>
                        <a14:foregroundMark x1="96145" y1="63566" x2="96145" y2="63566"/>
                        <a14:foregroundMark x1="76867" y1="23514" x2="76867" y2="23514"/>
                        <a14:foregroundMark x1="75904" y1="5426" x2="75904" y2="5426"/>
                        <a14:foregroundMark x1="69880" y1="9044" x2="69880" y2="9044"/>
                        <a14:foregroundMark x1="63253" y1="13437" x2="63253" y2="13437"/>
                        <a14:foregroundMark x1="61084" y1="14470" x2="61084" y2="14470"/>
                        <a14:foregroundMark x1="62048" y1="7235" x2="62048" y2="7235"/>
                        <a14:foregroundMark x1="58313" y1="15762" x2="58313" y2="15762"/>
                        <a14:foregroundMark x1="31205" y1="40310" x2="31205" y2="40310"/>
                        <a14:foregroundMark x1="38313" y1="57364" x2="38313" y2="57364"/>
                        <a14:foregroundMark x1="31928" y1="83204" x2="31928" y2="83204"/>
                        <a14:foregroundMark x1="23253" y1="89147" x2="23253" y2="89147"/>
                        <a14:foregroundMark x1="18193" y1="87339" x2="18193" y2="87339"/>
                        <a14:foregroundMark x1="10964" y1="79328" x2="10964" y2="79328"/>
                        <a14:foregroundMark x1="3735" y1="64599" x2="3735" y2="64599"/>
                        <a14:foregroundMark x1="35663" y1="9561" x2="35663" y2="9561"/>
                        <a14:foregroundMark x1="32530" y1="6460" x2="32530" y2="6460"/>
                        <a14:foregroundMark x1="31325" y1="4134" x2="31325" y2="4134"/>
                        <a14:foregroundMark x1="13976" y1="8786" x2="13976" y2="8786"/>
                        <a14:foregroundMark x1="20361" y1="5168" x2="20361" y2="5168"/>
                        <a14:foregroundMark x1="22169" y1="4393" x2="22169" y2="4393"/>
                        <a14:foregroundMark x1="18434" y1="4393" x2="18434" y2="4393"/>
                      </a14:backgroundRemoval>
                    </a14:imgEffect>
                  </a14:imgLayer>
                </a14:imgProps>
              </a:ext>
            </a:extLst>
          </a:blip>
          <a:srcRect t="4096"/>
          <a:stretch/>
        </p:blipFill>
        <p:spPr bwMode="auto">
          <a:xfrm>
            <a:off x="0" y="2636912"/>
            <a:ext cx="8756196" cy="39100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55790240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2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-2465" y="0"/>
            <a:ext cx="5311562" cy="808038"/>
          </a:xfrm>
        </p:spPr>
        <p:txBody>
          <a:bodyPr/>
          <a:lstStyle/>
          <a:p>
            <a:r>
              <a:rPr lang="en-GB" dirty="0" err="1" smtClean="0"/>
              <a:t>Vitellius</a:t>
            </a:r>
            <a:r>
              <a:rPr lang="en-GB" dirty="0" smtClean="0"/>
              <a:t> A.D. 69</a:t>
            </a: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908720"/>
            <a:ext cx="8820472" cy="4913857"/>
          </a:xfrm>
        </p:spPr>
        <p:txBody>
          <a:bodyPr/>
          <a:lstStyle/>
          <a:p>
            <a:r>
              <a:rPr lang="en-GB" dirty="0" smtClean="0"/>
              <a:t>Denarius (3,14g), Roma, April-December 69 </a:t>
            </a:r>
            <a:br>
              <a:rPr lang="en-GB" dirty="0" smtClean="0"/>
            </a:br>
            <a:r>
              <a:rPr lang="en-GB" dirty="0" smtClean="0"/>
              <a:t>Av.: A VITELLIVS GERM IMP AVG TR P</a:t>
            </a:r>
            <a:br>
              <a:rPr lang="en-GB" dirty="0" smtClean="0"/>
            </a:br>
            <a:r>
              <a:rPr lang="en-GB" dirty="0" smtClean="0"/>
              <a:t>Rv.: </a:t>
            </a:r>
            <a:r>
              <a:rPr lang="en-GB" dirty="0" smtClean="0">
                <a:solidFill>
                  <a:schemeClr val="bg1"/>
                </a:solidFill>
              </a:rPr>
              <a:t>LIBERTAS - RESTITVTA</a:t>
            </a:r>
            <a:r>
              <a:rPr lang="en-GB" dirty="0" smtClean="0"/>
              <a:t>, </a:t>
            </a:r>
            <a:r>
              <a:rPr lang="en-GB" dirty="0" smtClean="0">
                <a:solidFill>
                  <a:srgbClr val="FFFF00"/>
                </a:solidFill>
              </a:rPr>
              <a:t>Libertas </a:t>
            </a:r>
            <a:r>
              <a:rPr lang="en-GB" dirty="0" smtClean="0"/>
              <a:t>with pileus (symbol: freedom) and </a:t>
            </a:r>
            <a:r>
              <a:rPr lang="en-GB" dirty="0" err="1" smtClean="0"/>
              <a:t>scepter</a:t>
            </a:r>
            <a:endParaRPr lang="en-GB" dirty="0"/>
          </a:p>
        </p:txBody>
      </p:sp>
      <p:pic>
        <p:nvPicPr>
          <p:cNvPr id="83972" name="Picture 4" descr="http://www.coinarchives.com/e0a1d5653a5d1318657bea489d21fb39/img/hdrauch/094/image0078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244" b="97512" l="3976" r="95904">
                        <a14:foregroundMark x1="6265" y1="32090" x2="6265" y2="32090"/>
                        <a14:foregroundMark x1="19880" y1="60448" x2="19880" y2="60448"/>
                        <a14:foregroundMark x1="25783" y1="95274" x2="25783" y2="95274"/>
                        <a14:foregroundMark x1="4096" y1="64925" x2="4096" y2="64925"/>
                        <a14:foregroundMark x1="24217" y1="3234" x2="24217" y2="3234"/>
                        <a14:foregroundMark x1="64337" y1="45274" x2="64337" y2="45274"/>
                        <a14:foregroundMark x1="79398" y1="61692" x2="79398" y2="61692"/>
                        <a14:foregroundMark x1="93976" y1="63930" x2="93976" y2="63930"/>
                        <a14:foregroundMark x1="95904" y1="46517" x2="95904" y2="46517"/>
                        <a14:foregroundMark x1="43855" y1="53234" x2="43855" y2="53234"/>
                        <a14:foregroundMark x1="36386" y1="27363" x2="36386" y2="27363"/>
                        <a14:foregroundMark x1="27952" y1="61692" x2="27952" y2="61692"/>
                        <a14:foregroundMark x1="28193" y1="80846" x2="28193" y2="80846"/>
                        <a14:foregroundMark x1="18675" y1="5224" x2="18675" y2="5224"/>
                        <a14:foregroundMark x1="17831" y1="5473" x2="17831" y2="5473"/>
                        <a14:foregroundMark x1="77590" y1="1244" x2="77590" y2="1244"/>
                        <a14:foregroundMark x1="37229" y1="29104" x2="37229" y2="29104"/>
                        <a14:foregroundMark x1="32892" y1="9701" x2="32892" y2="9701"/>
                        <a14:foregroundMark x1="17349" y1="55721" x2="17349" y2="55721"/>
                        <a14:foregroundMark x1="78554" y1="97512" x2="78554" y2="97512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0" y="2708921"/>
            <a:ext cx="8577524" cy="41490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39455661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39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39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39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Vespasianus01 pushkin edit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17" b="94896" l="1976" r="96838">
                        <a14:foregroundMark x1="91700" y1="63125" x2="91700" y2="63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9009"/>
            <a:ext cx="3851920" cy="4864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0"/>
            <a:ext cx="5311562" cy="808038"/>
          </a:xfrm>
        </p:spPr>
        <p:txBody>
          <a:bodyPr/>
          <a:lstStyle/>
          <a:p>
            <a:r>
              <a:rPr lang="en-GB" dirty="0" err="1" smtClean="0"/>
              <a:t>Vespasianus</a:t>
            </a:r>
            <a:r>
              <a:rPr lang="en-GB" dirty="0" smtClean="0"/>
              <a:t> A.D. 69 – 79 </a:t>
            </a: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508312"/>
            <a:ext cx="9144000" cy="3841375"/>
          </a:xfrm>
        </p:spPr>
        <p:txBody>
          <a:bodyPr/>
          <a:lstStyle/>
          <a:p>
            <a:r>
              <a:rPr lang="en-GB" dirty="0" err="1" smtClean="0"/>
              <a:t>Dupondius</a:t>
            </a:r>
            <a:r>
              <a:rPr lang="en-GB" dirty="0" smtClean="0"/>
              <a:t> (13,92g), Roma, A.D. 74 </a:t>
            </a:r>
            <a:br>
              <a:rPr lang="en-GB" dirty="0" smtClean="0"/>
            </a:br>
            <a:r>
              <a:rPr lang="en-GB" dirty="0" smtClean="0"/>
              <a:t>Av.: IMP CAESAR VESPASIANVS AVG</a:t>
            </a:r>
            <a:br>
              <a:rPr lang="en-GB" dirty="0" smtClean="0"/>
            </a:br>
            <a:r>
              <a:rPr lang="en-GB" dirty="0" smtClean="0"/>
              <a:t>P-ON MAX TR POT P </a:t>
            </a:r>
            <a:r>
              <a:rPr lang="en-GB" dirty="0" err="1" smtClean="0"/>
              <a:t>P</a:t>
            </a:r>
            <a:r>
              <a:rPr lang="en-GB" dirty="0" smtClean="0"/>
              <a:t> COS V CENS, Caduceus with 2 </a:t>
            </a:r>
            <a:r>
              <a:rPr lang="en-GB" i="1" dirty="0" err="1" smtClean="0"/>
              <a:t>cornuacopiae</a:t>
            </a:r>
            <a:r>
              <a:rPr lang="en-GB" dirty="0" smtClean="0"/>
              <a:t>.</a:t>
            </a:r>
            <a:endParaRPr lang="en-GB" dirty="0"/>
          </a:p>
        </p:txBody>
      </p:sp>
      <p:pic>
        <p:nvPicPr>
          <p:cNvPr id="84996" name="Picture 4" descr="http://www.coinarchives.com/7c7226dbe57781249d66d2b8e36a96ef/img/hdrauch/094/image0079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483" b="98517" l="3481" r="96414">
                        <a14:foregroundMark x1="96414" y1="51059" x2="96414" y2="51059"/>
                        <a14:foregroundMark x1="80907" y1="97034" x2="80907" y2="97034"/>
                        <a14:foregroundMark x1="77215" y1="3178" x2="77215" y2="3178"/>
                        <a14:foregroundMark x1="16245" y1="30932" x2="16245" y2="30932"/>
                        <a14:foregroundMark x1="31329" y1="54237" x2="31329" y2="54237"/>
                        <a14:foregroundMark x1="39451" y1="26483" x2="39451" y2="26483"/>
                        <a14:foregroundMark x1="45781" y1="24364" x2="45781" y2="24364"/>
                        <a14:foregroundMark x1="33755" y1="67161" x2="33755" y2="67161"/>
                        <a14:foregroundMark x1="22996" y1="94280" x2="22996" y2="94280"/>
                        <a14:foregroundMark x1="23207" y1="98517" x2="23207" y2="98517"/>
                        <a14:foregroundMark x1="5063" y1="69492" x2="5063" y2="69492"/>
                        <a14:foregroundMark x1="3586" y1="48093" x2="3586" y2="48093"/>
                        <a14:foregroundMark x1="30274" y1="5297" x2="30274" y2="5297"/>
                        <a14:foregroundMark x1="22785" y1="1483" x2="22785" y2="1483"/>
                        <a14:foregroundMark x1="18671" y1="6568" x2="18671" y2="5508"/>
                        <a14:foregroundMark x1="15401" y1="7627" x2="15401" y2="7627"/>
                        <a14:foregroundMark x1="13291" y1="8686" x2="13291" y2="8686"/>
                        <a14:foregroundMark x1="69515" y1="4237" x2="69515" y2="4237"/>
                        <a14:foregroundMark x1="73101" y1="2754" x2="73101" y2="2754"/>
                        <a14:foregroundMark x1="64662" y1="7415" x2="64662" y2="7415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0" y="2933699"/>
            <a:ext cx="7896225" cy="3924301"/>
          </a:xfrm>
          <a:prstGeom prst="rect">
            <a:avLst/>
          </a:prstGeom>
          <a:noFill/>
        </p:spPr>
      </p:pic>
      <p:sp>
        <p:nvSpPr>
          <p:cNvPr id="6" name="Textfeld 5"/>
          <p:cNvSpPr txBox="1"/>
          <p:nvPr/>
        </p:nvSpPr>
        <p:spPr>
          <a:xfrm>
            <a:off x="6228184" y="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FLAVIAN DYNASTY</a:t>
            </a:r>
            <a:endParaRPr lang="en-GB" b="1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551619" y="4365104"/>
            <a:ext cx="4572000" cy="2308324"/>
          </a:xfrm>
          <a:prstGeom prst="rect">
            <a:avLst/>
          </a:prstGeom>
          <a:solidFill>
            <a:schemeClr val="accent2">
              <a:alpha val="46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r"/>
            <a:r>
              <a:rPr lang="la-Latn" i="1" dirty="0"/>
              <a:t>Titus Flāvius Caesar Vespasiānus </a:t>
            </a:r>
            <a:r>
              <a:rPr lang="la-Latn" i="1" dirty="0" smtClean="0"/>
              <a:t>Augustus</a:t>
            </a:r>
            <a:r>
              <a:rPr lang="de-DE" dirty="0"/>
              <a:t/>
            </a:r>
            <a:br>
              <a:rPr lang="de-DE" dirty="0"/>
            </a:br>
            <a:r>
              <a:rPr lang="la-Latn" dirty="0" smtClean="0"/>
              <a:t>17 </a:t>
            </a:r>
            <a:r>
              <a:rPr lang="la-Latn" dirty="0"/>
              <a:t>November 9 – 23 June </a:t>
            </a:r>
            <a:r>
              <a:rPr lang="la-Latn" dirty="0" smtClean="0"/>
              <a:t>79</a:t>
            </a:r>
            <a:endParaRPr lang="de-DE" dirty="0" smtClean="0"/>
          </a:p>
          <a:p>
            <a:pPr algn="r"/>
            <a:r>
              <a:rPr lang="de-DE" dirty="0" smtClean="0"/>
              <a:t>Family of equestrian origin</a:t>
            </a:r>
            <a:br>
              <a:rPr lang="de-DE" dirty="0" smtClean="0"/>
            </a:br>
            <a:r>
              <a:rPr lang="de-DE" dirty="0" smtClean="0"/>
              <a:t>Miltiary achievements </a:t>
            </a:r>
            <a:br>
              <a:rPr lang="de-DE" dirty="0" smtClean="0"/>
            </a:br>
            <a:r>
              <a:rPr lang="de-DE" dirty="0" smtClean="0"/>
              <a:t>        (Britain 43 &amp; Judaea 66)</a:t>
            </a:r>
          </a:p>
          <a:p>
            <a:pPr algn="r"/>
            <a:r>
              <a:rPr lang="en-US" dirty="0" smtClean="0"/>
              <a:t>Roman </a:t>
            </a:r>
            <a:r>
              <a:rPr lang="en-US" dirty="0"/>
              <a:t>legions of </a:t>
            </a:r>
            <a:r>
              <a:rPr lang="en-US" dirty="0" smtClean="0"/>
              <a:t>Egypt </a:t>
            </a:r>
            <a:r>
              <a:rPr lang="en-US" dirty="0"/>
              <a:t>and Judaea reacted </a:t>
            </a:r>
            <a:r>
              <a:rPr lang="en-US" dirty="0" smtClean="0"/>
              <a:t>declared Vespasian emperor</a:t>
            </a:r>
          </a:p>
          <a:p>
            <a:pPr algn="r"/>
            <a:r>
              <a:rPr lang="en-US" dirty="0" smtClean="0"/>
              <a:t>Built colosseum 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767775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49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1.bp.blogspot.com/-HyNpnUdIbvQ/T0rLkwqpGlI/AAAAAAAAB3k/zS6Jn9MVUCc/s1600/Titu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6004" y="-96245"/>
            <a:ext cx="3203060" cy="4101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0"/>
            <a:ext cx="5311562" cy="808038"/>
          </a:xfrm>
        </p:spPr>
        <p:txBody>
          <a:bodyPr/>
          <a:lstStyle/>
          <a:p>
            <a:r>
              <a:rPr lang="en-GB" dirty="0" smtClean="0"/>
              <a:t>Titus A.D. 79 – 81 </a:t>
            </a: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4337792"/>
          </a:xfrm>
        </p:spPr>
        <p:txBody>
          <a:bodyPr/>
          <a:lstStyle/>
          <a:p>
            <a:r>
              <a:rPr lang="en-GB" dirty="0" smtClean="0"/>
              <a:t>Titus as Caesar 69-79. Denarius (3,16g), Ephesus (</a:t>
            </a:r>
            <a:r>
              <a:rPr lang="en-GB" dirty="0" err="1" smtClean="0"/>
              <a:t>Efes</a:t>
            </a:r>
            <a:r>
              <a:rPr lang="en-GB" dirty="0" smtClean="0"/>
              <a:t>), A.D. 71</a:t>
            </a:r>
            <a:br>
              <a:rPr lang="en-GB" dirty="0" smtClean="0"/>
            </a:br>
            <a:r>
              <a:rPr lang="en-GB" dirty="0" smtClean="0"/>
              <a:t> Av.: IMPERATOR T CAESAR AVGVSTI E (sic)</a:t>
            </a:r>
            <a:br>
              <a:rPr lang="en-GB" dirty="0" smtClean="0"/>
            </a:br>
            <a:r>
              <a:rPr lang="en-GB" dirty="0" smtClean="0"/>
              <a:t>Rv.: </a:t>
            </a:r>
            <a:r>
              <a:rPr lang="en-GB" dirty="0" smtClean="0">
                <a:solidFill>
                  <a:srgbClr val="FFFF00"/>
                </a:solidFill>
              </a:rPr>
              <a:t>CONCORDIA</a:t>
            </a:r>
            <a:r>
              <a:rPr lang="en-GB" dirty="0" smtClean="0"/>
              <a:t> - AVG / EPHE  Concordia-Ceres </a:t>
            </a:r>
            <a:endParaRPr lang="en-GB" dirty="0"/>
          </a:p>
        </p:txBody>
      </p:sp>
      <p:pic>
        <p:nvPicPr>
          <p:cNvPr id="86018" name="Picture 2" descr="http://www.coinarchives.com/a907bdf217872e5d7d7db94906c72904/img/hdrauch/094/image0080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920" b="93674" l="2066" r="94775">
                        <a14:foregroundMark x1="4496" y1="36983" x2="4496" y2="36983"/>
                        <a14:foregroundMark x1="2066" y1="56448" x2="2066" y2="56448"/>
                        <a14:foregroundMark x1="12151" y1="87105" x2="12151" y2="87105"/>
                        <a14:foregroundMark x1="17740" y1="93917" x2="17740" y2="93917"/>
                        <a14:foregroundMark x1="29769" y1="14599" x2="29769" y2="14599"/>
                        <a14:foregroundMark x1="33293" y1="14599" x2="33293" y2="14599"/>
                        <a14:foregroundMark x1="31592" y1="4380" x2="31592" y2="4380"/>
                        <a14:foregroundMark x1="17497" y1="7299" x2="17497" y2="7299"/>
                        <a14:foregroundMark x1="23937" y1="2920" x2="23937" y2="2920"/>
                        <a14:foregroundMark x1="19320" y1="7543" x2="19320" y2="7543"/>
                        <a14:foregroundMark x1="63426" y1="45742" x2="63426" y2="45742"/>
                        <a14:foregroundMark x1="76185" y1="55718" x2="76185" y2="55718"/>
                        <a14:foregroundMark x1="93803" y1="67883" x2="93803" y2="67883"/>
                        <a14:foregroundMark x1="94775" y1="78589" x2="94775" y2="78589"/>
                        <a14:foregroundMark x1="66343" y1="7056" x2="66343" y2="7056"/>
                        <a14:foregroundMark x1="84933" y1="7056" x2="84933" y2="7056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0" y="2492896"/>
            <a:ext cx="8740826" cy="4365104"/>
          </a:xfrm>
          <a:prstGeom prst="rect">
            <a:avLst/>
          </a:prstGeom>
          <a:noFill/>
        </p:spPr>
      </p:pic>
      <p:sp>
        <p:nvSpPr>
          <p:cNvPr id="5" name="Textfeld 4"/>
          <p:cNvSpPr txBox="1"/>
          <p:nvPr/>
        </p:nvSpPr>
        <p:spPr>
          <a:xfrm>
            <a:off x="6228184" y="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FLAVIAN DYNASTY</a:t>
            </a:r>
            <a:endParaRPr lang="en-GB" b="1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173429" y="5517232"/>
            <a:ext cx="5976664" cy="923330"/>
          </a:xfrm>
          <a:prstGeom prst="rect">
            <a:avLst/>
          </a:prstGeom>
          <a:solidFill>
            <a:schemeClr val="accent5">
              <a:alpha val="33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US" dirty="0"/>
              <a:t>succeeded his father Vespasian upon his </a:t>
            </a:r>
            <a:r>
              <a:rPr lang="en-US" dirty="0" smtClean="0"/>
              <a:t>death</a:t>
            </a:r>
            <a:endParaRPr lang="en-US" dirty="0"/>
          </a:p>
          <a:p>
            <a:r>
              <a:rPr lang="en-US" dirty="0" smtClean="0"/>
              <a:t>During reign : completing colosseum; Pompey AD79</a:t>
            </a:r>
          </a:p>
          <a:p>
            <a:r>
              <a:rPr lang="en-US" dirty="0"/>
              <a:t>died of a fever on 13 September 81</a:t>
            </a:r>
          </a:p>
        </p:txBody>
      </p:sp>
    </p:spTree>
    <p:extLst>
      <p:ext uri="{BB962C8B-B14F-4D97-AF65-F5344CB8AC3E}">
        <p14:creationId xmlns:p14="http://schemas.microsoft.com/office/powerpoint/2010/main" val="3729987288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60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Domiziano da collezione albani, fine del I sec. dc. 0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8439" y="1"/>
            <a:ext cx="2597966" cy="3356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31494"/>
            <a:ext cx="5311562" cy="808038"/>
          </a:xfrm>
        </p:spPr>
        <p:txBody>
          <a:bodyPr/>
          <a:lstStyle/>
          <a:p>
            <a:r>
              <a:rPr lang="en-GB" dirty="0" err="1" smtClean="0"/>
              <a:t>Domitianus</a:t>
            </a:r>
            <a:r>
              <a:rPr lang="en-GB" dirty="0" smtClean="0"/>
              <a:t> A.D. 81 – 96 </a:t>
            </a: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484783"/>
            <a:ext cx="9144000" cy="4337793"/>
          </a:xfrm>
        </p:spPr>
        <p:txBody>
          <a:bodyPr/>
          <a:lstStyle/>
          <a:p>
            <a:r>
              <a:rPr lang="en-GB" dirty="0" smtClean="0"/>
              <a:t>as Caesar 69-81. Denarius (3,29g), Ephesus (</a:t>
            </a:r>
            <a:r>
              <a:rPr lang="en-GB" dirty="0" err="1" smtClean="0"/>
              <a:t>Efes</a:t>
            </a:r>
            <a:r>
              <a:rPr lang="en-GB" dirty="0" smtClean="0"/>
              <a:t>), A.D. 71 </a:t>
            </a:r>
            <a:br>
              <a:rPr lang="en-GB" dirty="0" smtClean="0"/>
            </a:br>
            <a:r>
              <a:rPr lang="en-GB" dirty="0" smtClean="0"/>
              <a:t>Av.: DOMITIANVS CAESAR AVG F</a:t>
            </a:r>
            <a:br>
              <a:rPr lang="en-GB" dirty="0" smtClean="0"/>
            </a:br>
            <a:r>
              <a:rPr lang="en-GB" dirty="0" smtClean="0"/>
              <a:t>Rv.: </a:t>
            </a:r>
            <a:r>
              <a:rPr lang="en-GB" dirty="0" smtClean="0">
                <a:solidFill>
                  <a:srgbClr val="FFFF00"/>
                </a:solidFill>
              </a:rPr>
              <a:t>PACI ORB - TERR AVG </a:t>
            </a:r>
            <a:r>
              <a:rPr lang="en-GB" dirty="0" smtClean="0"/>
              <a:t>/ EPHE (bust of </a:t>
            </a:r>
            <a:r>
              <a:rPr lang="en-GB" dirty="0" err="1" smtClean="0"/>
              <a:t>Pax</a:t>
            </a:r>
            <a:r>
              <a:rPr lang="en-GB" dirty="0" smtClean="0"/>
              <a:t> (?))</a:t>
            </a:r>
            <a:endParaRPr lang="en-GB" dirty="0"/>
          </a:p>
        </p:txBody>
      </p:sp>
      <p:pic>
        <p:nvPicPr>
          <p:cNvPr id="87042" name="Picture 2" descr="http://www.coinarchives.com/7db80cada5b5f625e627d1c68dee5af4/img/hdrauch/094/image0081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267" b="94207" l="3133" r="96145">
                        <a14:foregroundMark x1="3253" y1="36272" x2="3253" y2="36272"/>
                        <a14:foregroundMark x1="21205" y1="4786" x2="21205" y2="4786"/>
                        <a14:foregroundMark x1="26867" y1="3023" x2="26867" y2="3023"/>
                        <a14:foregroundMark x1="23614" y1="94207" x2="23614" y2="94207"/>
                        <a14:foregroundMark x1="72771" y1="70529" x2="72771" y2="70529"/>
                        <a14:foregroundMark x1="94940" y1="63224" x2="94940" y2="63224"/>
                        <a14:foregroundMark x1="96265" y1="40050" x2="96265" y2="40050"/>
                        <a14:foregroundMark x1="74337" y1="4030" x2="74337" y2="4030"/>
                        <a14:foregroundMark x1="73735" y1="2267" x2="73735" y2="2267"/>
                        <a14:foregroundMark x1="77349" y1="3778" x2="77349" y2="3778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0" y="2708921"/>
            <a:ext cx="8685824" cy="4149080"/>
          </a:xfrm>
          <a:prstGeom prst="rect">
            <a:avLst/>
          </a:prstGeom>
          <a:noFill/>
        </p:spPr>
      </p:pic>
      <p:sp>
        <p:nvSpPr>
          <p:cNvPr id="5" name="Textfeld 4"/>
          <p:cNvSpPr txBox="1"/>
          <p:nvPr/>
        </p:nvSpPr>
        <p:spPr>
          <a:xfrm>
            <a:off x="6228184" y="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FLAVIAN DYNASTY</a:t>
            </a:r>
            <a:endParaRPr lang="en-GB" b="1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393976" y="5095249"/>
            <a:ext cx="4572000" cy="1754326"/>
          </a:xfrm>
          <a:prstGeom prst="rect">
            <a:avLst/>
          </a:prstGeom>
          <a:solidFill>
            <a:schemeClr val="accent2">
              <a:alpha val="68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de-DE" i="1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la-Latn" i="1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itus </a:t>
            </a:r>
            <a:r>
              <a:rPr lang="la-Latn" i="1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Flavius Caesar Domitianus </a:t>
            </a:r>
            <a:r>
              <a:rPr lang="la-Latn" i="1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Augustus</a:t>
            </a:r>
            <a:r>
              <a:rPr lang="de-DE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de-DE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la-Latn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 </a:t>
            </a:r>
            <a:r>
              <a:rPr lang="la-Latn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October 51 – 18 September </a:t>
            </a:r>
            <a:r>
              <a:rPr lang="la-Latn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96</a:t>
            </a:r>
            <a:endParaRPr lang="de-DE" dirty="0" smtClean="0"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de-DE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Brother of Titus</a:t>
            </a:r>
          </a:p>
          <a:p>
            <a:r>
              <a:rPr lang="de-DE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Saw himself as ‚new Augustus‘: personality cult, control private &amp; public morals</a:t>
            </a:r>
            <a:endParaRPr lang="en-US" dirty="0" smtClean="0"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de-DE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assassinated by court officials</a:t>
            </a:r>
          </a:p>
        </p:txBody>
      </p:sp>
    </p:spTree>
    <p:extLst>
      <p:ext uri="{BB962C8B-B14F-4D97-AF65-F5344CB8AC3E}">
        <p14:creationId xmlns:p14="http://schemas.microsoft.com/office/powerpoint/2010/main" val="778098024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http://ancientrome.ru/art/artwork/sculp/rom/imp/nerva/ner02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4701" y="67064"/>
            <a:ext cx="2509006" cy="298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14077"/>
            <a:ext cx="5311562" cy="808038"/>
          </a:xfrm>
        </p:spPr>
        <p:txBody>
          <a:bodyPr/>
          <a:lstStyle/>
          <a:p>
            <a:r>
              <a:rPr lang="en-GB" dirty="0" err="1" smtClean="0"/>
              <a:t>Nerva</a:t>
            </a:r>
            <a:r>
              <a:rPr lang="en-GB" dirty="0" smtClean="0"/>
              <a:t> A.D. 96 – 98 </a:t>
            </a: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628800"/>
            <a:ext cx="9144000" cy="4193777"/>
          </a:xfrm>
        </p:spPr>
        <p:txBody>
          <a:bodyPr/>
          <a:lstStyle/>
          <a:p>
            <a:r>
              <a:rPr lang="en-GB" dirty="0" smtClean="0"/>
              <a:t>denarius (3,10g), Roma, A.D. 97</a:t>
            </a:r>
            <a:br>
              <a:rPr lang="en-GB" dirty="0" smtClean="0"/>
            </a:br>
            <a:r>
              <a:rPr lang="en-GB" dirty="0" smtClean="0"/>
              <a:t> Av.: IMP NERVA CAES - AVG P M TR POT II</a:t>
            </a:r>
            <a:br>
              <a:rPr lang="en-GB" dirty="0" smtClean="0"/>
            </a:br>
            <a:r>
              <a:rPr lang="en-GB" dirty="0" smtClean="0"/>
              <a:t>Rv.: COS III PATER PATRIAE, </a:t>
            </a:r>
            <a:r>
              <a:rPr lang="en-GB" dirty="0" err="1" smtClean="0"/>
              <a:t>Simpulum</a:t>
            </a:r>
            <a:r>
              <a:rPr lang="en-GB" dirty="0" smtClean="0"/>
              <a:t>, Aspergillum, </a:t>
            </a:r>
            <a:r>
              <a:rPr lang="en-GB" dirty="0" err="1" smtClean="0"/>
              <a:t>Capis</a:t>
            </a:r>
            <a:r>
              <a:rPr lang="en-GB" dirty="0" smtClean="0"/>
              <a:t>, </a:t>
            </a:r>
            <a:r>
              <a:rPr lang="en-GB" dirty="0" err="1" smtClean="0"/>
              <a:t>Lituus</a:t>
            </a:r>
            <a:endParaRPr lang="en-GB" dirty="0"/>
          </a:p>
        </p:txBody>
      </p:sp>
      <p:pic>
        <p:nvPicPr>
          <p:cNvPr id="89090" name="Picture 2" descr="http://www.coinarchives.com/0c07d9c4602e0e48f0c4a8755de50435/img/hdrauch/094/image0083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261" b="93484" l="3253" r="96747">
                        <a14:foregroundMark x1="93494" y1="63910" x2="93494" y2="63910"/>
                        <a14:foregroundMark x1="96747" y1="60652" x2="96747" y2="60652"/>
                        <a14:foregroundMark x1="95422" y1="34085" x2="95422" y2="34085"/>
                        <a14:foregroundMark x1="86747" y1="12281" x2="86747" y2="12281"/>
                        <a14:foregroundMark x1="80120" y1="7018" x2="80120" y2="7018"/>
                        <a14:foregroundMark x1="78675" y1="4511" x2="78675" y2="4511"/>
                        <a14:foregroundMark x1="68434" y1="8271" x2="68434" y2="8271"/>
                        <a14:foregroundMark x1="71205" y1="7268" x2="71205" y2="7268"/>
                        <a14:foregroundMark x1="68554" y1="93734" x2="68554" y2="93734"/>
                        <a14:foregroundMark x1="54819" y1="34085" x2="54819" y2="34085"/>
                        <a14:foregroundMark x1="20361" y1="56140" x2="20361" y2="56140"/>
                        <a14:foregroundMark x1="27590" y1="50627" x2="27590" y2="50627"/>
                        <a14:foregroundMark x1="32771" y1="61654" x2="32771" y2="61654"/>
                        <a14:foregroundMark x1="45783" y1="53634" x2="45783" y2="53634"/>
                        <a14:foregroundMark x1="3253" y1="35840" x2="3253" y2="35840"/>
                        <a14:foregroundMark x1="4819" y1="65163" x2="4819" y2="65163"/>
                        <a14:foregroundMark x1="16867" y1="7769" x2="16867" y2="776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0" y="2636912"/>
            <a:ext cx="8792166" cy="4221088"/>
          </a:xfrm>
          <a:prstGeom prst="rect">
            <a:avLst/>
          </a:prstGeom>
          <a:noFill/>
        </p:spPr>
      </p:pic>
      <p:sp>
        <p:nvSpPr>
          <p:cNvPr id="5" name="Rechteck 4"/>
          <p:cNvSpPr/>
          <p:nvPr/>
        </p:nvSpPr>
        <p:spPr>
          <a:xfrm>
            <a:off x="6228184" y="0"/>
            <a:ext cx="264559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 smtClean="0">
                <a:solidFill>
                  <a:schemeClr val="bg2"/>
                </a:solidFill>
              </a:rPr>
              <a:t>Nerva–Antonine</a:t>
            </a:r>
            <a:r>
              <a:rPr lang="en-GB" b="1" dirty="0" smtClean="0">
                <a:solidFill>
                  <a:schemeClr val="bg2"/>
                </a:solidFill>
              </a:rPr>
              <a:t> dynasty</a:t>
            </a:r>
          </a:p>
          <a:p>
            <a:pPr algn="r"/>
            <a:r>
              <a:rPr lang="en-GB" b="1" dirty="0" smtClean="0">
                <a:solidFill>
                  <a:schemeClr val="bg2"/>
                </a:solidFill>
              </a:rPr>
              <a:t>Adoptive Emperors.</a:t>
            </a:r>
          </a:p>
          <a:p>
            <a:pPr algn="r"/>
            <a:r>
              <a:rPr lang="en-GB" dirty="0" smtClean="0">
                <a:solidFill>
                  <a:schemeClr val="bg2"/>
                </a:solidFill>
              </a:rPr>
              <a:t>AD 96 to 192 </a:t>
            </a:r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581707" y="4221088"/>
            <a:ext cx="4572000" cy="1477328"/>
          </a:xfrm>
          <a:prstGeom prst="rect">
            <a:avLst/>
          </a:prstGeom>
          <a:solidFill>
            <a:schemeClr val="accent2">
              <a:alpha val="52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la-Latn" i="1" dirty="0"/>
              <a:t>Marcus Cocceius Nerva Caesar Augustus</a:t>
            </a:r>
            <a:r>
              <a:rPr lang="la-Latn" dirty="0" smtClean="0"/>
              <a:t>;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la-Latn" dirty="0" smtClean="0"/>
              <a:t>8 </a:t>
            </a:r>
            <a:r>
              <a:rPr lang="la-Latn" dirty="0"/>
              <a:t>November, 30 AD – 27 January, 98 </a:t>
            </a:r>
            <a:r>
              <a:rPr lang="la-Latn" dirty="0" smtClean="0"/>
              <a:t>AD</a:t>
            </a:r>
            <a:endParaRPr lang="en-US" dirty="0" smtClean="0"/>
          </a:p>
          <a:p>
            <a:r>
              <a:rPr lang="en-US" dirty="0" smtClean="0"/>
              <a:t>Adviser/in service since Nero</a:t>
            </a:r>
          </a:p>
          <a:p>
            <a:r>
              <a:rPr lang="en-US" dirty="0" smtClean="0"/>
              <a:t>Elected by Senate as emperor</a:t>
            </a:r>
            <a:r>
              <a:rPr lang="de-DE" dirty="0" smtClean="0"/>
              <a:t>!</a:t>
            </a:r>
          </a:p>
          <a:p>
            <a:r>
              <a:rPr lang="en-US" dirty="0"/>
              <a:t>a wise and moderate emperor</a:t>
            </a:r>
          </a:p>
        </p:txBody>
      </p:sp>
    </p:spTree>
    <p:extLst>
      <p:ext uri="{BB962C8B-B14F-4D97-AF65-F5344CB8AC3E}">
        <p14:creationId xmlns:p14="http://schemas.microsoft.com/office/powerpoint/2010/main" val="870712733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9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ancientrome.ru/art/artwork/sculp/rom/imp/nerva/ner02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4701" y="67064"/>
            <a:ext cx="2509006" cy="298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el 1"/>
          <p:cNvSpPr>
            <a:spLocks noGrp="1"/>
          </p:cNvSpPr>
          <p:nvPr>
            <p:ph type="title"/>
          </p:nvPr>
        </p:nvSpPr>
        <p:spPr>
          <a:xfrm>
            <a:off x="0" y="14077"/>
            <a:ext cx="5311562" cy="808038"/>
          </a:xfrm>
        </p:spPr>
        <p:txBody>
          <a:bodyPr/>
          <a:lstStyle/>
          <a:p>
            <a:r>
              <a:rPr lang="en-GB" dirty="0" err="1" smtClean="0"/>
              <a:t>Nerva</a:t>
            </a:r>
            <a:r>
              <a:rPr lang="en-GB" dirty="0" smtClean="0"/>
              <a:t> A.D. 96 – 98 </a:t>
            </a:r>
            <a:endParaRPr lang="en-GB" dirty="0"/>
          </a:p>
        </p:txBody>
      </p:sp>
      <p:sp>
        <p:nvSpPr>
          <p:cNvPr id="7" name="Inhaltsplatzhalter 2"/>
          <p:cNvSpPr>
            <a:spLocks noGrp="1"/>
          </p:cNvSpPr>
          <p:nvPr>
            <p:ph idx="1"/>
          </p:nvPr>
        </p:nvSpPr>
        <p:spPr>
          <a:xfrm>
            <a:off x="0" y="1628800"/>
            <a:ext cx="9144000" cy="4193777"/>
          </a:xfrm>
        </p:spPr>
        <p:txBody>
          <a:bodyPr/>
          <a:lstStyle/>
          <a:p>
            <a:r>
              <a:rPr lang="en-GB" dirty="0" smtClean="0"/>
              <a:t>denarius (3,10g), Roma, A.D. 97</a:t>
            </a:r>
            <a:br>
              <a:rPr lang="en-GB" dirty="0" smtClean="0"/>
            </a:br>
            <a:r>
              <a:rPr lang="en-GB" dirty="0" smtClean="0"/>
              <a:t> Av.: IMP NERVA CAES - AVG P M TR POT II</a:t>
            </a:r>
            <a:br>
              <a:rPr lang="en-GB" dirty="0" smtClean="0"/>
            </a:br>
            <a:r>
              <a:rPr lang="en-GB" dirty="0" smtClean="0"/>
              <a:t>Rv.: COS III PATER PATRIAE, </a:t>
            </a:r>
            <a:r>
              <a:rPr lang="en-GB" dirty="0" err="1" smtClean="0"/>
              <a:t>Simpulum</a:t>
            </a:r>
            <a:r>
              <a:rPr lang="en-GB" dirty="0" smtClean="0"/>
              <a:t>, Aspergillum, </a:t>
            </a:r>
            <a:r>
              <a:rPr lang="en-GB" dirty="0" err="1" smtClean="0"/>
              <a:t>Capis</a:t>
            </a:r>
            <a:r>
              <a:rPr lang="en-GB" dirty="0" smtClean="0"/>
              <a:t>, </a:t>
            </a:r>
            <a:r>
              <a:rPr lang="en-GB" dirty="0" err="1" smtClean="0"/>
              <a:t>Lituus</a:t>
            </a:r>
            <a:endParaRPr lang="en-GB" dirty="0"/>
          </a:p>
        </p:txBody>
      </p:sp>
      <p:sp>
        <p:nvSpPr>
          <p:cNvPr id="9" name="Rechteck 4"/>
          <p:cNvSpPr/>
          <p:nvPr/>
        </p:nvSpPr>
        <p:spPr>
          <a:xfrm>
            <a:off x="6228184" y="0"/>
            <a:ext cx="264559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 smtClean="0">
                <a:solidFill>
                  <a:schemeClr val="bg2"/>
                </a:solidFill>
              </a:rPr>
              <a:t>Nerva–Antonine</a:t>
            </a:r>
            <a:r>
              <a:rPr lang="en-GB" b="1" dirty="0" smtClean="0">
                <a:solidFill>
                  <a:schemeClr val="bg2"/>
                </a:solidFill>
              </a:rPr>
              <a:t> dynasty</a:t>
            </a:r>
          </a:p>
          <a:p>
            <a:pPr algn="r"/>
            <a:r>
              <a:rPr lang="en-GB" b="1" dirty="0" smtClean="0">
                <a:solidFill>
                  <a:schemeClr val="bg2"/>
                </a:solidFill>
              </a:rPr>
              <a:t>Adoptive Emperors.</a:t>
            </a:r>
          </a:p>
          <a:p>
            <a:pPr algn="r"/>
            <a:r>
              <a:rPr lang="en-GB" dirty="0" smtClean="0">
                <a:solidFill>
                  <a:schemeClr val="bg2"/>
                </a:solidFill>
              </a:rPr>
              <a:t>AD 96 to 192 </a:t>
            </a:r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581707" y="4221088"/>
            <a:ext cx="4572000" cy="1477328"/>
          </a:xfrm>
          <a:prstGeom prst="rect">
            <a:avLst/>
          </a:prstGeom>
          <a:solidFill>
            <a:schemeClr val="accent2">
              <a:alpha val="52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la-Latn" i="1" dirty="0"/>
              <a:t>Marcus Cocceius Nerva Caesar Augustus</a:t>
            </a:r>
            <a:r>
              <a:rPr lang="la-Latn" dirty="0" smtClean="0"/>
              <a:t>;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la-Latn" dirty="0" smtClean="0"/>
              <a:t>8 </a:t>
            </a:r>
            <a:r>
              <a:rPr lang="la-Latn" dirty="0"/>
              <a:t>November, 30 AD – 27 January, 98 </a:t>
            </a:r>
            <a:r>
              <a:rPr lang="la-Latn" dirty="0" smtClean="0"/>
              <a:t>AD</a:t>
            </a:r>
            <a:endParaRPr lang="en-US" dirty="0" smtClean="0"/>
          </a:p>
          <a:p>
            <a:r>
              <a:rPr lang="en-US" dirty="0" smtClean="0"/>
              <a:t>Adviser/in service since Nero</a:t>
            </a:r>
          </a:p>
          <a:p>
            <a:r>
              <a:rPr lang="en-US" dirty="0" smtClean="0"/>
              <a:t>Elected by Senate as emperor</a:t>
            </a:r>
            <a:r>
              <a:rPr lang="de-DE" dirty="0" smtClean="0"/>
              <a:t>!</a:t>
            </a:r>
          </a:p>
          <a:p>
            <a:r>
              <a:rPr lang="en-US" dirty="0"/>
              <a:t>a wise and moderate emperor</a:t>
            </a:r>
          </a:p>
        </p:txBody>
      </p:sp>
      <p:pic>
        <p:nvPicPr>
          <p:cNvPr id="14338" name="Picture 2" descr="https://upload.wikimedia.org/wikipedia/commons/3/38/Nerva_Aureus_Concordi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87" y="2492896"/>
            <a:ext cx="8954827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3438822" y="6093296"/>
            <a:ext cx="23166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i="1" dirty="0"/>
              <a:t>Concordia </a:t>
            </a:r>
            <a:r>
              <a:rPr lang="de-DE" b="1" i="1" dirty="0" smtClean="0"/>
              <a:t>Exercituum</a:t>
            </a:r>
            <a:endParaRPr lang="de-DE" b="1" dirty="0"/>
          </a:p>
        </p:txBody>
      </p:sp>
    </p:spTree>
    <p:extLst>
      <p:ext uri="{BB962C8B-B14F-4D97-AF65-F5344CB8AC3E}">
        <p14:creationId xmlns:p14="http://schemas.microsoft.com/office/powerpoint/2010/main" val="1340882656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s://upload.wikimedia.org/wikipedia/commons/9/9d/Traianus_Glyptothek_Munich_33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7004" y="1"/>
            <a:ext cx="2186412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08038"/>
          </a:xfrm>
        </p:spPr>
        <p:txBody>
          <a:bodyPr>
            <a:normAutofit/>
          </a:bodyPr>
          <a:lstStyle/>
          <a:p>
            <a:r>
              <a:rPr lang="en-GB" dirty="0" smtClean="0"/>
              <a:t>Trajan (AD 53 – 117: </a:t>
            </a:r>
            <a:r>
              <a:rPr lang="en-GB" dirty="0" err="1" smtClean="0"/>
              <a:t>emp</a:t>
            </a:r>
            <a:r>
              <a:rPr lang="en-GB" dirty="0" smtClean="0"/>
              <a:t> from AD 98</a:t>
            </a: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4913857"/>
          </a:xfrm>
        </p:spPr>
        <p:txBody>
          <a:bodyPr/>
          <a:lstStyle/>
          <a:p>
            <a:r>
              <a:rPr lang="en-GB" dirty="0" smtClean="0">
                <a:solidFill>
                  <a:srgbClr val="FFFF00"/>
                </a:solidFill>
              </a:rPr>
              <a:t>born in </a:t>
            </a:r>
            <a:r>
              <a:rPr lang="en-GB" i="1" dirty="0" err="1" smtClean="0">
                <a:solidFill>
                  <a:srgbClr val="FFFF00"/>
                </a:solidFill>
              </a:rPr>
              <a:t>Italica</a:t>
            </a:r>
            <a:r>
              <a:rPr lang="en-GB" dirty="0" smtClean="0">
                <a:solidFill>
                  <a:srgbClr val="FFFF00"/>
                </a:solidFill>
              </a:rPr>
              <a:t> in Spain (</a:t>
            </a:r>
            <a:r>
              <a:rPr lang="en-GB" dirty="0" err="1" smtClean="0">
                <a:solidFill>
                  <a:srgbClr val="FFFF00"/>
                </a:solidFill>
              </a:rPr>
              <a:t>Baetica</a:t>
            </a:r>
            <a:r>
              <a:rPr lang="en-GB" dirty="0" smtClean="0">
                <a:solidFill>
                  <a:srgbClr val="FFFF00"/>
                </a:solidFill>
              </a:rPr>
              <a:t>)</a:t>
            </a:r>
            <a:br>
              <a:rPr lang="en-GB" dirty="0" smtClean="0">
                <a:solidFill>
                  <a:srgbClr val="FFFF00"/>
                </a:solidFill>
              </a:rPr>
            </a:br>
            <a:r>
              <a:rPr lang="en-GB" dirty="0" smtClean="0">
                <a:solidFill>
                  <a:srgbClr val="FFFF00"/>
                </a:solidFill>
              </a:rPr>
              <a:t>declared </a:t>
            </a:r>
            <a:r>
              <a:rPr lang="en-GB" i="1" dirty="0" err="1" smtClean="0">
                <a:solidFill>
                  <a:srgbClr val="FFFF00"/>
                </a:solidFill>
              </a:rPr>
              <a:t>optimus</a:t>
            </a:r>
            <a:r>
              <a:rPr lang="en-GB" i="1" dirty="0" smtClean="0">
                <a:solidFill>
                  <a:srgbClr val="FFFF00"/>
                </a:solidFill>
              </a:rPr>
              <a:t> princeps</a:t>
            </a:r>
            <a:r>
              <a:rPr lang="en-GB" dirty="0" smtClean="0">
                <a:solidFill>
                  <a:srgbClr val="FFFF00"/>
                </a:solidFill>
              </a:rPr>
              <a:t> (“best ruler”) by Senate</a:t>
            </a:r>
          </a:p>
          <a:p>
            <a:r>
              <a:rPr lang="en-GB" dirty="0" err="1" smtClean="0"/>
              <a:t>Sestertius</a:t>
            </a:r>
            <a:r>
              <a:rPr lang="en-GB" dirty="0" smtClean="0"/>
              <a:t> (27,73g), Roma, A.D. 112-113/114</a:t>
            </a:r>
            <a:br>
              <a:rPr lang="en-GB" dirty="0" smtClean="0"/>
            </a:br>
            <a:r>
              <a:rPr lang="en-GB" dirty="0" smtClean="0"/>
              <a:t>Av.: IMP CAES NERVAE TRAIANO AVG GER DAC P M TR P COS VI P </a:t>
            </a:r>
            <a:r>
              <a:rPr lang="en-GB" dirty="0" err="1" smtClean="0"/>
              <a:t>P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Rv.: </a:t>
            </a:r>
            <a:r>
              <a:rPr lang="en-GB" dirty="0" smtClean="0">
                <a:solidFill>
                  <a:srgbClr val="FFFF00"/>
                </a:solidFill>
              </a:rPr>
              <a:t>S P Q R OPTIMO PRINCIPI </a:t>
            </a:r>
            <a:r>
              <a:rPr lang="en-GB" dirty="0" smtClean="0"/>
              <a:t>/ S C. Statue of emperor</a:t>
            </a:r>
            <a:endParaRPr lang="en-GB" dirty="0"/>
          </a:p>
        </p:txBody>
      </p:sp>
      <p:pic>
        <p:nvPicPr>
          <p:cNvPr id="88066" name="Picture 2" descr="http://www.coinarchives.com/7bc282639c77149627e1a439ac5c3b7f/img/hdrauch/094/image0085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99" b="98527" l="646" r="97048">
                        <a14:foregroundMark x1="5166" y1="44567" x2="5166" y2="44567"/>
                        <a14:foregroundMark x1="22325" y1="6446" x2="22325" y2="6446"/>
                        <a14:foregroundMark x1="25277" y1="96133" x2="25277" y2="96133"/>
                        <a14:foregroundMark x1="830" y1="50276" x2="830" y2="50276"/>
                        <a14:foregroundMark x1="65037" y1="53223" x2="65037" y2="53223"/>
                        <a14:foregroundMark x1="95480" y1="60958" x2="95480" y2="60958"/>
                        <a14:foregroundMark x1="90129" y1="39595" x2="90129" y2="39595"/>
                        <a14:foregroundMark x1="70018" y1="92081" x2="70018" y2="92081"/>
                        <a14:foregroundMark x1="71679" y1="98527" x2="71679" y2="98527"/>
                        <a14:foregroundMark x1="66052" y1="76427" x2="66052" y2="76427"/>
                        <a14:foregroundMark x1="61531" y1="68324" x2="61531" y2="68324"/>
                        <a14:foregroundMark x1="58948" y1="34622" x2="58948" y2="34622"/>
                        <a14:foregroundMark x1="67989" y1="14733" x2="67989" y2="14733"/>
                        <a14:foregroundMark x1="79244" y1="3683" x2="79244" y2="3683"/>
                        <a14:foregroundMark x1="83579" y1="20442" x2="83579" y2="20442"/>
                        <a14:foregroundMark x1="97048" y1="43278" x2="97048" y2="43278"/>
                        <a14:foregroundMark x1="97048" y1="43278" x2="97048" y2="43278"/>
                        <a14:foregroundMark x1="89852" y1="60958" x2="89852" y2="60958"/>
                        <a14:foregroundMark x1="92989" y1="80663" x2="92989" y2="80663"/>
                        <a14:foregroundMark x1="84133" y1="76796" x2="84133" y2="76796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0" y="2780928"/>
            <a:ext cx="8144318" cy="4077072"/>
          </a:xfrm>
          <a:prstGeom prst="rect">
            <a:avLst/>
          </a:prstGeom>
          <a:noFill/>
        </p:spPr>
      </p:pic>
      <p:sp>
        <p:nvSpPr>
          <p:cNvPr id="4" name="Rectangle 3"/>
          <p:cNvSpPr/>
          <p:nvPr/>
        </p:nvSpPr>
        <p:spPr>
          <a:xfrm>
            <a:off x="4332853" y="4865891"/>
            <a:ext cx="4572000" cy="2031325"/>
          </a:xfrm>
          <a:prstGeom prst="rect">
            <a:avLst/>
          </a:prstGeom>
          <a:solidFill>
            <a:schemeClr val="accent1">
              <a:alpha val="66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la-Latn" i="1" dirty="0"/>
              <a:t>Imperator Caesar Nerva Traianus Divi Nervae filius </a:t>
            </a:r>
            <a:r>
              <a:rPr lang="la-Latn" i="1" dirty="0" smtClean="0"/>
              <a:t>Augustus</a:t>
            </a:r>
            <a:endParaRPr lang="en-US" dirty="0"/>
          </a:p>
          <a:p>
            <a:r>
              <a:rPr lang="la-Latn" dirty="0" smtClean="0"/>
              <a:t>18 </a:t>
            </a:r>
            <a:r>
              <a:rPr lang="la-Latn" dirty="0"/>
              <a:t>September 53 – August 8, 117 </a:t>
            </a:r>
            <a:r>
              <a:rPr lang="la-Latn" dirty="0" smtClean="0"/>
              <a:t>AD</a:t>
            </a:r>
            <a:endParaRPr lang="en-US" dirty="0" smtClean="0"/>
          </a:p>
          <a:p>
            <a:r>
              <a:rPr lang="en-US" dirty="0" smtClean="0"/>
              <a:t>Greatest military expansion</a:t>
            </a:r>
          </a:p>
          <a:p>
            <a:r>
              <a:rPr lang="en-US" dirty="0" smtClean="0"/>
              <a:t>public </a:t>
            </a:r>
            <a:r>
              <a:rPr lang="en-US" dirty="0"/>
              <a:t>building </a:t>
            </a:r>
            <a:r>
              <a:rPr lang="en-US" dirty="0" smtClean="0"/>
              <a:t>programs</a:t>
            </a:r>
          </a:p>
          <a:p>
            <a:r>
              <a:rPr lang="en-US" dirty="0" smtClean="0"/>
              <a:t>implementing </a:t>
            </a:r>
            <a:r>
              <a:rPr lang="en-US" dirty="0"/>
              <a:t>social welfare </a:t>
            </a:r>
            <a:r>
              <a:rPr lang="en-US" dirty="0" smtClean="0"/>
              <a:t>policies</a:t>
            </a:r>
          </a:p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180858813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s://upload.wikimedia.org/wikipedia/commons/9/9d/Traianus_Glyptothek_Munich_33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7004" y="1"/>
            <a:ext cx="2186412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el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08038"/>
          </a:xfrm>
        </p:spPr>
        <p:txBody>
          <a:bodyPr>
            <a:normAutofit/>
          </a:bodyPr>
          <a:lstStyle/>
          <a:p>
            <a:r>
              <a:rPr lang="en-GB" dirty="0" smtClean="0"/>
              <a:t>Trajan (AD 53 – 117: </a:t>
            </a:r>
            <a:r>
              <a:rPr lang="en-GB" dirty="0" err="1" smtClean="0"/>
              <a:t>emp</a:t>
            </a:r>
            <a:r>
              <a:rPr lang="en-GB" dirty="0" smtClean="0"/>
              <a:t> from AD 98</a:t>
            </a:r>
            <a:endParaRPr lang="en-GB" dirty="0"/>
          </a:p>
        </p:txBody>
      </p:sp>
      <p:sp>
        <p:nvSpPr>
          <p:cNvPr id="6" name="Inhaltsplatzhalter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4913857"/>
          </a:xfrm>
        </p:spPr>
        <p:txBody>
          <a:bodyPr/>
          <a:lstStyle/>
          <a:p>
            <a:r>
              <a:rPr lang="en-GB" dirty="0" smtClean="0">
                <a:solidFill>
                  <a:srgbClr val="FFFF00"/>
                </a:solidFill>
              </a:rPr>
              <a:t>born in </a:t>
            </a:r>
            <a:r>
              <a:rPr lang="en-GB" i="1" dirty="0" err="1" smtClean="0">
                <a:solidFill>
                  <a:srgbClr val="FFFF00"/>
                </a:solidFill>
              </a:rPr>
              <a:t>Italica</a:t>
            </a:r>
            <a:r>
              <a:rPr lang="en-GB" dirty="0" smtClean="0">
                <a:solidFill>
                  <a:srgbClr val="FFFF00"/>
                </a:solidFill>
              </a:rPr>
              <a:t> in Spain (</a:t>
            </a:r>
            <a:r>
              <a:rPr lang="en-GB" dirty="0" err="1" smtClean="0">
                <a:solidFill>
                  <a:srgbClr val="FFFF00"/>
                </a:solidFill>
              </a:rPr>
              <a:t>Baetica</a:t>
            </a:r>
            <a:r>
              <a:rPr lang="en-GB" dirty="0" smtClean="0">
                <a:solidFill>
                  <a:srgbClr val="FFFF00"/>
                </a:solidFill>
              </a:rPr>
              <a:t>)</a:t>
            </a:r>
            <a:br>
              <a:rPr lang="en-GB" dirty="0" smtClean="0">
                <a:solidFill>
                  <a:srgbClr val="FFFF00"/>
                </a:solidFill>
              </a:rPr>
            </a:br>
            <a:r>
              <a:rPr lang="en-GB" dirty="0" smtClean="0">
                <a:solidFill>
                  <a:srgbClr val="FFFF00"/>
                </a:solidFill>
              </a:rPr>
              <a:t>declared </a:t>
            </a:r>
            <a:r>
              <a:rPr lang="en-GB" i="1" dirty="0" err="1" smtClean="0">
                <a:solidFill>
                  <a:srgbClr val="FFFF00"/>
                </a:solidFill>
              </a:rPr>
              <a:t>optimus</a:t>
            </a:r>
            <a:r>
              <a:rPr lang="en-GB" i="1" dirty="0" smtClean="0">
                <a:solidFill>
                  <a:srgbClr val="FFFF00"/>
                </a:solidFill>
              </a:rPr>
              <a:t> princeps</a:t>
            </a:r>
            <a:r>
              <a:rPr lang="en-GB" dirty="0" smtClean="0">
                <a:solidFill>
                  <a:srgbClr val="FFFF00"/>
                </a:solidFill>
              </a:rPr>
              <a:t> (“best ruler”) by Senate</a:t>
            </a:r>
          </a:p>
          <a:p>
            <a:r>
              <a:rPr lang="en-GB" dirty="0" err="1" smtClean="0"/>
              <a:t>Sestertius</a:t>
            </a:r>
            <a:r>
              <a:rPr lang="en-GB" dirty="0" smtClean="0"/>
              <a:t> (27,73g), Roma, A.D. 112-113/114</a:t>
            </a:r>
            <a:br>
              <a:rPr lang="en-GB" dirty="0" smtClean="0"/>
            </a:br>
            <a:r>
              <a:rPr lang="en-GB" dirty="0" smtClean="0"/>
              <a:t>Av.: IMP CAES NERVAE TRAIANO AVG GER DAC P M TR P COS VI P </a:t>
            </a:r>
            <a:r>
              <a:rPr lang="en-GB" dirty="0" err="1" smtClean="0"/>
              <a:t>P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Rv.: </a:t>
            </a:r>
            <a:r>
              <a:rPr lang="en-GB" dirty="0" smtClean="0">
                <a:solidFill>
                  <a:srgbClr val="FFFF00"/>
                </a:solidFill>
              </a:rPr>
              <a:t>S P Q R OPTIMO PRINCIPI </a:t>
            </a:r>
            <a:r>
              <a:rPr lang="en-GB" dirty="0" smtClean="0"/>
              <a:t>/ S C. Statue of emperor</a:t>
            </a:r>
            <a:endParaRPr lang="en-GB" dirty="0"/>
          </a:p>
        </p:txBody>
      </p:sp>
      <p:pic>
        <p:nvPicPr>
          <p:cNvPr id="7" name="Picture 2" descr="http://www.coinarchives.com/7bc282639c77149627e1a439ac5c3b7f/img/hdrauch/094/image0085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99" b="98527" l="646" r="97048">
                        <a14:foregroundMark x1="5166" y1="44567" x2="5166" y2="44567"/>
                        <a14:foregroundMark x1="22325" y1="6446" x2="22325" y2="6446"/>
                        <a14:foregroundMark x1="25277" y1="96133" x2="25277" y2="96133"/>
                        <a14:foregroundMark x1="830" y1="50276" x2="830" y2="50276"/>
                        <a14:foregroundMark x1="65037" y1="53223" x2="65037" y2="53223"/>
                        <a14:foregroundMark x1="95480" y1="60958" x2="95480" y2="60958"/>
                        <a14:foregroundMark x1="90129" y1="39595" x2="90129" y2="39595"/>
                        <a14:foregroundMark x1="70018" y1="92081" x2="70018" y2="92081"/>
                        <a14:foregroundMark x1="71679" y1="98527" x2="71679" y2="98527"/>
                        <a14:foregroundMark x1="66052" y1="76427" x2="66052" y2="76427"/>
                        <a14:foregroundMark x1="61531" y1="68324" x2="61531" y2="68324"/>
                        <a14:foregroundMark x1="58948" y1="34622" x2="58948" y2="34622"/>
                        <a14:foregroundMark x1="67989" y1="14733" x2="67989" y2="14733"/>
                        <a14:foregroundMark x1="79244" y1="3683" x2="79244" y2="3683"/>
                        <a14:foregroundMark x1="83579" y1="20442" x2="83579" y2="20442"/>
                        <a14:foregroundMark x1="97048" y1="43278" x2="97048" y2="43278"/>
                        <a14:foregroundMark x1="97048" y1="43278" x2="97048" y2="43278"/>
                        <a14:foregroundMark x1="89852" y1="60958" x2="89852" y2="60958"/>
                        <a14:foregroundMark x1="92989" y1="80663" x2="92989" y2="80663"/>
                        <a14:foregroundMark x1="84133" y1="76796" x2="84133" y2="76796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0" y="2780928"/>
            <a:ext cx="8144318" cy="4077072"/>
          </a:xfrm>
          <a:prstGeom prst="rect">
            <a:avLst/>
          </a:prstGeom>
          <a:noFill/>
        </p:spPr>
      </p:pic>
      <p:sp>
        <p:nvSpPr>
          <p:cNvPr id="8" name="Rectangle 7"/>
          <p:cNvSpPr/>
          <p:nvPr/>
        </p:nvSpPr>
        <p:spPr>
          <a:xfrm>
            <a:off x="4332853" y="4865891"/>
            <a:ext cx="4572000" cy="2031325"/>
          </a:xfrm>
          <a:prstGeom prst="rect">
            <a:avLst/>
          </a:prstGeom>
          <a:solidFill>
            <a:schemeClr val="accent1">
              <a:alpha val="66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la-Latn" i="1" dirty="0"/>
              <a:t>Imperator Caesar Nerva Traianus Divi Nervae filius </a:t>
            </a:r>
            <a:r>
              <a:rPr lang="la-Latn" i="1" dirty="0" smtClean="0"/>
              <a:t>Augustus</a:t>
            </a:r>
            <a:endParaRPr lang="en-US" dirty="0"/>
          </a:p>
          <a:p>
            <a:r>
              <a:rPr lang="la-Latn" dirty="0" smtClean="0"/>
              <a:t>18 </a:t>
            </a:r>
            <a:r>
              <a:rPr lang="la-Latn" dirty="0"/>
              <a:t>September 53 – August 8, 117 </a:t>
            </a:r>
            <a:r>
              <a:rPr lang="la-Latn" dirty="0" smtClean="0"/>
              <a:t>AD</a:t>
            </a:r>
            <a:endParaRPr lang="en-US" dirty="0" smtClean="0"/>
          </a:p>
          <a:p>
            <a:r>
              <a:rPr lang="en-US" dirty="0" smtClean="0"/>
              <a:t>Greatest military expansion</a:t>
            </a:r>
          </a:p>
          <a:p>
            <a:r>
              <a:rPr lang="en-US" dirty="0" smtClean="0"/>
              <a:t>public </a:t>
            </a:r>
            <a:r>
              <a:rPr lang="en-US" dirty="0"/>
              <a:t>building </a:t>
            </a:r>
            <a:r>
              <a:rPr lang="en-US" dirty="0" smtClean="0"/>
              <a:t>programs</a:t>
            </a:r>
          </a:p>
          <a:p>
            <a:r>
              <a:rPr lang="en-US" dirty="0" smtClean="0"/>
              <a:t>implementing </a:t>
            </a:r>
            <a:r>
              <a:rPr lang="en-US" dirty="0"/>
              <a:t>social welfare </a:t>
            </a:r>
            <a:r>
              <a:rPr lang="en-US" dirty="0" smtClean="0"/>
              <a:t>policies</a:t>
            </a:r>
          </a:p>
          <a:p>
            <a:endParaRPr lang="de-DE" dirty="0"/>
          </a:p>
        </p:txBody>
      </p:sp>
      <p:pic>
        <p:nvPicPr>
          <p:cNvPr id="16386" name="Picture 2" descr="http://moblog.net/media/v/i/v/viv/trajans-column-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148064" cy="6858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8694756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www.nationalgeographic.com/trajan-column/img/article/img1_204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2780"/>
            <a:ext cx="9156590" cy="6880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9973369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catholicsaints.info/wp-content/gallery/new-catholic-dictionary/hadria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0"/>
            <a:ext cx="1994331" cy="3438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32012"/>
            <a:ext cx="5311562" cy="808038"/>
          </a:xfrm>
        </p:spPr>
        <p:txBody>
          <a:bodyPr/>
          <a:lstStyle/>
          <a:p>
            <a:r>
              <a:rPr lang="en-GB" dirty="0" smtClean="0"/>
              <a:t>Hadrian A.D. 117 – 138 </a:t>
            </a: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764704"/>
            <a:ext cx="7301753" cy="5057873"/>
          </a:xfrm>
        </p:spPr>
        <p:txBody>
          <a:bodyPr/>
          <a:lstStyle/>
          <a:p>
            <a:r>
              <a:rPr lang="en-GB" dirty="0"/>
              <a:t>born </a:t>
            </a:r>
            <a:r>
              <a:rPr lang="en-GB" dirty="0" err="1"/>
              <a:t>Publius</a:t>
            </a:r>
            <a:r>
              <a:rPr lang="en-GB" dirty="0"/>
              <a:t> </a:t>
            </a:r>
            <a:r>
              <a:rPr lang="en-GB" dirty="0" err="1"/>
              <a:t>Aelius</a:t>
            </a:r>
            <a:r>
              <a:rPr lang="en-GB" dirty="0"/>
              <a:t> </a:t>
            </a:r>
            <a:r>
              <a:rPr lang="en-GB" dirty="0" err="1"/>
              <a:t>Hadrianus</a:t>
            </a:r>
            <a:r>
              <a:rPr lang="en-GB" dirty="0"/>
              <a:t>, in Hispania</a:t>
            </a:r>
          </a:p>
          <a:p>
            <a:r>
              <a:rPr lang="en-GB" dirty="0" err="1" smtClean="0"/>
              <a:t>Sestertius</a:t>
            </a:r>
            <a:r>
              <a:rPr lang="en-GB" dirty="0" smtClean="0"/>
              <a:t> (24,10g), Roma, 132-134 </a:t>
            </a:r>
            <a:br>
              <a:rPr lang="en-GB" dirty="0" smtClean="0"/>
            </a:br>
            <a:r>
              <a:rPr lang="en-GB" dirty="0" smtClean="0"/>
              <a:t> Av.: HADRIANVS – AVGVSTVS </a:t>
            </a:r>
            <a:br>
              <a:rPr lang="en-GB" dirty="0" smtClean="0"/>
            </a:br>
            <a:r>
              <a:rPr lang="en-GB" dirty="0" smtClean="0"/>
              <a:t>Rv.: FELICITATI / AVG // COS III P </a:t>
            </a:r>
            <a:r>
              <a:rPr lang="en-GB" dirty="0" err="1" smtClean="0"/>
              <a:t>P</a:t>
            </a:r>
            <a:r>
              <a:rPr lang="en-GB" dirty="0" smtClean="0"/>
              <a:t> / S - C</a:t>
            </a:r>
            <a:endParaRPr lang="en-GB" dirty="0"/>
          </a:p>
        </p:txBody>
      </p:sp>
      <p:pic>
        <p:nvPicPr>
          <p:cNvPr id="91138" name="Picture 2" descr="http://www.coinarchives.com/716b4d131ff9bb9f69d3e3786bdad162/img/hdrauch/094/image0087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03" b="98488" l="3102" r="98402">
                        <a14:foregroundMark x1="7237" y1="31002" x2="7237" y2="31002"/>
                        <a14:foregroundMark x1="3289" y1="51040" x2="3289" y2="51040"/>
                        <a14:foregroundMark x1="18609" y1="63138" x2="18609" y2="63138"/>
                        <a14:foregroundMark x1="33929" y1="69376" x2="33929" y2="69376"/>
                        <a14:foregroundMark x1="43327" y1="66541" x2="43327" y2="66541"/>
                        <a14:foregroundMark x1="44267" y1="31758" x2="44267" y2="31758"/>
                        <a14:foregroundMark x1="34586" y1="17580" x2="34586" y2="17580"/>
                        <a14:foregroundMark x1="30451" y1="6805" x2="30451" y2="6805"/>
                        <a14:foregroundMark x1="24248" y1="96030" x2="24248" y2="96030"/>
                        <a14:foregroundMark x1="22086" y1="13043" x2="22086" y2="13043"/>
                        <a14:foregroundMark x1="94549" y1="33837" x2="94549" y2="33837"/>
                        <a14:foregroundMark x1="98590" y1="52363" x2="98590" y2="52363"/>
                        <a14:foregroundMark x1="76410" y1="98488" x2="76410" y2="98488"/>
                        <a14:foregroundMark x1="75000" y1="3403" x2="75000" y2="3403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467544" y="2276872"/>
            <a:ext cx="8518195" cy="4235081"/>
          </a:xfrm>
          <a:prstGeom prst="rect">
            <a:avLst/>
          </a:prstGeom>
          <a:noFill/>
        </p:spPr>
      </p:pic>
      <p:sp>
        <p:nvSpPr>
          <p:cNvPr id="4" name="Rectangle 3"/>
          <p:cNvSpPr/>
          <p:nvPr/>
        </p:nvSpPr>
        <p:spPr>
          <a:xfrm>
            <a:off x="3711226" y="6135755"/>
            <a:ext cx="3381054" cy="646331"/>
          </a:xfrm>
          <a:prstGeom prst="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US" dirty="0"/>
              <a:t>24 January, 76 AD – 10 July, 138 </a:t>
            </a:r>
            <a:r>
              <a:rPr lang="en-US" dirty="0" smtClean="0"/>
              <a:t>A</a:t>
            </a:r>
          </a:p>
          <a:p>
            <a:r>
              <a:rPr lang="en-US" dirty="0" smtClean="0"/>
              <a:t>Philhellene; humanist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909692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1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25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750"/>
                            </p:stCondLst>
                            <p:childTnLst>
                              <p:par>
                                <p:cTn id="1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0"/>
            <a:ext cx="5311562" cy="808038"/>
          </a:xfrm>
        </p:spPr>
        <p:txBody>
          <a:bodyPr/>
          <a:lstStyle/>
          <a:p>
            <a:r>
              <a:rPr lang="en-GB" dirty="0" smtClean="0"/>
              <a:t>Hadrian A.D. 117 – 138 </a:t>
            </a: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-3769" y="980728"/>
            <a:ext cx="9144000" cy="4265784"/>
          </a:xfrm>
        </p:spPr>
        <p:txBody>
          <a:bodyPr/>
          <a:lstStyle/>
          <a:p>
            <a:r>
              <a:rPr lang="en-GB" dirty="0" smtClean="0"/>
              <a:t>Denarius (3,30g), Roma, 134-138 </a:t>
            </a:r>
            <a:br>
              <a:rPr lang="en-GB" dirty="0" smtClean="0"/>
            </a:br>
            <a:r>
              <a:rPr lang="en-GB" dirty="0" smtClean="0"/>
              <a:t>Av.: HADRIANVS - AVG COS III P </a:t>
            </a:r>
            <a:r>
              <a:rPr lang="en-GB" dirty="0" err="1" smtClean="0"/>
              <a:t>P</a:t>
            </a:r>
            <a:r>
              <a:rPr lang="en-GB" dirty="0" smtClean="0"/>
              <a:t>, Rv.: </a:t>
            </a:r>
            <a:r>
              <a:rPr lang="en-GB" dirty="0" smtClean="0">
                <a:solidFill>
                  <a:srgbClr val="FFFF00"/>
                </a:solidFill>
              </a:rPr>
              <a:t>RESTVTORI - HISPANIAE</a:t>
            </a:r>
            <a:r>
              <a:rPr lang="en-GB" dirty="0" smtClean="0"/>
              <a:t>, kneeling Hispania with twig and emperor with papyrus role</a:t>
            </a:r>
            <a:endParaRPr lang="en-GB" dirty="0"/>
          </a:p>
        </p:txBody>
      </p:sp>
      <p:pic>
        <p:nvPicPr>
          <p:cNvPr id="92162" name="Picture 2" descr="http://www.coinarchives.com/3144bb6bbe8ceef1a49a56f2e88f0b12/img/hdrauch/094/image0088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707" b="96341" l="4172" r="96933">
                        <a14:foregroundMark x1="4417" y1="33659" x2="4417" y2="33659"/>
                        <a14:foregroundMark x1="21104" y1="85610" x2="21104" y2="85610"/>
                        <a14:foregroundMark x1="36933" y1="77073" x2="36933" y2="77073"/>
                        <a14:foregroundMark x1="30184" y1="94878" x2="30184" y2="94878"/>
                        <a14:foregroundMark x1="25890" y1="4390" x2="25890" y2="4390"/>
                        <a14:foregroundMark x1="70184" y1="30732" x2="70184" y2="30732"/>
                        <a14:foregroundMark x1="97055" y1="50488" x2="97055" y2="50488"/>
                        <a14:foregroundMark x1="76810" y1="96585" x2="76810" y2="96585"/>
                        <a14:foregroundMark x1="71411" y1="1707" x2="71411" y2="1707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0" y="2420889"/>
            <a:ext cx="8820111" cy="44371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10851373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750"/>
                                        <p:tgtEl>
                                          <p:spTgt spid="92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0"/>
            <a:ext cx="5311562" cy="808038"/>
          </a:xfrm>
        </p:spPr>
        <p:txBody>
          <a:bodyPr/>
          <a:lstStyle/>
          <a:p>
            <a:r>
              <a:rPr lang="en-GB" dirty="0" smtClean="0"/>
              <a:t>Hadrian A.D. 117 – 138 </a:t>
            </a: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4841849"/>
          </a:xfrm>
        </p:spPr>
        <p:txBody>
          <a:bodyPr>
            <a:normAutofit/>
          </a:bodyPr>
          <a:lstStyle/>
          <a:p>
            <a:r>
              <a:rPr lang="en-GB" dirty="0" err="1" smtClean="0"/>
              <a:t>Sestertius</a:t>
            </a:r>
            <a:r>
              <a:rPr lang="en-GB" dirty="0" smtClean="0"/>
              <a:t> (24,57g), Roma, for 2</a:t>
            </a:r>
            <a:r>
              <a:rPr lang="en-GB" baseline="30000" dirty="0" smtClean="0"/>
              <a:t>nd</a:t>
            </a:r>
            <a:r>
              <a:rPr lang="en-GB" dirty="0" smtClean="0"/>
              <a:t> </a:t>
            </a:r>
            <a:r>
              <a:rPr lang="en-GB" dirty="0" err="1" smtClean="0"/>
              <a:t>Liberalitas</a:t>
            </a:r>
            <a:r>
              <a:rPr lang="en-GB" dirty="0" smtClean="0"/>
              <a:t>, A.D. 118 </a:t>
            </a:r>
            <a:br>
              <a:rPr lang="en-GB" dirty="0" smtClean="0"/>
            </a:br>
            <a:r>
              <a:rPr lang="en-GB" dirty="0" smtClean="0"/>
              <a:t> Av.: IMP CAESAR TRAIANVS - HADRIANVS AVG,</a:t>
            </a:r>
            <a:br>
              <a:rPr lang="en-GB" dirty="0" smtClean="0"/>
            </a:br>
            <a:r>
              <a:rPr lang="en-GB" dirty="0" smtClean="0"/>
              <a:t>Rv.: PONT M-AX TR P-OT COS II // LIBERALITAS AVG / S C</a:t>
            </a:r>
            <a:endParaRPr lang="en-GB" dirty="0"/>
          </a:p>
        </p:txBody>
      </p:sp>
      <p:pic>
        <p:nvPicPr>
          <p:cNvPr id="93186" name="Picture 2" descr="http://www.coinarchives.com/b34d1049d156b4f1e19b95940da6aa17/img/hdrauch/094/image0086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56" b="97732" l="2605" r="98884">
                        <a14:foregroundMark x1="3721" y1="35161" x2="3721" y2="35161"/>
                        <a14:foregroundMark x1="2605" y1="44234" x2="2605" y2="44234"/>
                        <a14:foregroundMark x1="19070" y1="94896" x2="19070" y2="94896"/>
                        <a14:foregroundMark x1="24372" y1="3781" x2="24372" y2="3781"/>
                        <a14:foregroundMark x1="17302" y1="1701" x2="17302" y2="1701"/>
                        <a14:foregroundMark x1="66140" y1="37996" x2="66140" y2="37996"/>
                        <a14:foregroundMark x1="77953" y1="45369" x2="77953" y2="45369"/>
                        <a14:foregroundMark x1="93209" y1="54442" x2="93209" y2="54442"/>
                        <a14:foregroundMark x1="80000" y1="75992" x2="80000" y2="75992"/>
                        <a14:foregroundMark x1="75721" y1="88658" x2="75721" y2="88658"/>
                        <a14:foregroundMark x1="65860" y1="79584" x2="65860" y2="79584"/>
                        <a14:foregroundMark x1="58326" y1="62004" x2="58326" y2="62004"/>
                        <a14:foregroundMark x1="55907" y1="48015" x2="55907" y2="48015"/>
                        <a14:foregroundMark x1="77953" y1="7940" x2="77953" y2="7940"/>
                        <a14:foregroundMark x1="91163" y1="25520" x2="91163" y2="25520"/>
                        <a14:foregroundMark x1="94419" y1="33837" x2="94419" y2="33837"/>
                        <a14:foregroundMark x1="96837" y1="54820" x2="96837" y2="54820"/>
                        <a14:foregroundMark x1="98884" y1="52930" x2="98884" y2="52930"/>
                        <a14:foregroundMark x1="74791" y1="97732" x2="74791" y2="97732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0" y="2492896"/>
            <a:ext cx="8891082" cy="4365104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6444208" y="0"/>
            <a:ext cx="26997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LIBERALITAS</a:t>
            </a:r>
          </a:p>
          <a:p>
            <a:r>
              <a:rPr lang="en-GB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PROVIDENTIA</a:t>
            </a:r>
          </a:p>
          <a:p>
            <a:r>
              <a:rPr lang="en-GB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ANNONA: grain supply</a:t>
            </a:r>
            <a:endParaRPr lang="en-GB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12420565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3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18364"/>
            <a:ext cx="5975175" cy="808038"/>
          </a:xfrm>
        </p:spPr>
        <p:txBody>
          <a:bodyPr>
            <a:normAutofit/>
          </a:bodyPr>
          <a:lstStyle/>
          <a:p>
            <a:r>
              <a:rPr lang="en-GB" dirty="0" err="1" smtClean="0"/>
              <a:t>Antoninus</a:t>
            </a:r>
            <a:r>
              <a:rPr lang="en-GB" dirty="0" smtClean="0"/>
              <a:t> Pius A.D. 138-161</a:t>
            </a: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23402" y="927868"/>
            <a:ext cx="7301753" cy="4049761"/>
          </a:xfrm>
        </p:spPr>
        <p:txBody>
          <a:bodyPr/>
          <a:lstStyle/>
          <a:p>
            <a:r>
              <a:rPr lang="en-GB" dirty="0" smtClean="0"/>
              <a:t>Denarius (3,58g), Roma, 148-149</a:t>
            </a:r>
            <a:br>
              <a:rPr lang="en-GB" dirty="0" smtClean="0"/>
            </a:br>
            <a:r>
              <a:rPr lang="en-GB" dirty="0" err="1" smtClean="0"/>
              <a:t>Rv</a:t>
            </a:r>
            <a:r>
              <a:rPr lang="en-GB" dirty="0" smtClean="0"/>
              <a:t>:  </a:t>
            </a:r>
            <a:r>
              <a:rPr lang="en-GB" dirty="0" err="1" smtClean="0">
                <a:solidFill>
                  <a:srgbClr val="FFFF00"/>
                </a:solidFill>
              </a:rPr>
              <a:t>Annona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smtClean="0"/>
              <a:t>with ears of grain, </a:t>
            </a:r>
            <a:r>
              <a:rPr lang="en-GB" i="1" dirty="0" err="1" smtClean="0"/>
              <a:t>modius</a:t>
            </a:r>
            <a:r>
              <a:rPr lang="en-GB" dirty="0" smtClean="0"/>
              <a:t>,…</a:t>
            </a:r>
            <a:endParaRPr lang="en-GB" dirty="0"/>
          </a:p>
        </p:txBody>
      </p:sp>
      <p:pic>
        <p:nvPicPr>
          <p:cNvPr id="94210" name="Picture 2" descr="http://www.coinarchives.com/6656a561eec19b1b2b9c9ef332c81d67/img/hdrauch/094/image0090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463" b="97805" l="2297" r="96010">
                        <a14:foregroundMark x1="91536" y1="35610" x2="91536" y2="35610"/>
                        <a14:foregroundMark x1="96010" y1="55366" x2="96010" y2="55366"/>
                        <a14:foregroundMark x1="76663" y1="6098" x2="76663" y2="6098"/>
                        <a14:foregroundMark x1="67836" y1="3902" x2="67836" y2="3902"/>
                        <a14:foregroundMark x1="74849" y1="97805" x2="74849" y2="97805"/>
                        <a14:foregroundMark x1="22854" y1="63902" x2="22854" y2="63902"/>
                        <a14:foregroundMark x1="13059" y1="41220" x2="13059" y2="41220"/>
                        <a14:foregroundMark x1="26723" y1="36098" x2="26723" y2="36098"/>
                        <a14:foregroundMark x1="37485" y1="46829" x2="37485" y2="46829"/>
                        <a14:foregroundMark x1="45949" y1="52683" x2="45949" y2="52683"/>
                        <a14:foregroundMark x1="2418" y1="52439" x2="2418" y2="52439"/>
                        <a14:foregroundMark x1="23942" y1="94878" x2="23942" y2="94878"/>
                        <a14:foregroundMark x1="27811" y1="1463" x2="27811" y2="1463"/>
                        <a14:foregroundMark x1="59976" y1="12195" x2="59976" y2="12195"/>
                        <a14:foregroundMark x1="64450" y1="9756" x2="64450" y2="9756"/>
                        <a14:foregroundMark x1="77872" y1="4390" x2="77872" y2="4390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194023" y="1844824"/>
            <a:ext cx="8949977" cy="44371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38500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7353" y="18364"/>
            <a:ext cx="6335215" cy="808038"/>
          </a:xfrm>
        </p:spPr>
        <p:txBody>
          <a:bodyPr>
            <a:normAutofit/>
          </a:bodyPr>
          <a:lstStyle/>
          <a:p>
            <a:r>
              <a:rPr lang="en-GB" dirty="0" err="1" smtClean="0"/>
              <a:t>Antoninus</a:t>
            </a:r>
            <a:r>
              <a:rPr lang="en-GB" dirty="0" smtClean="0"/>
              <a:t> Pius A.D. 138-161</a:t>
            </a: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484785"/>
            <a:ext cx="7301753" cy="4337792"/>
          </a:xfrm>
        </p:spPr>
        <p:txBody>
          <a:bodyPr/>
          <a:lstStyle/>
          <a:p>
            <a:r>
              <a:rPr lang="en-GB" dirty="0" smtClean="0"/>
              <a:t>AE As (11,27g). 154 – 155</a:t>
            </a:r>
            <a:br>
              <a:rPr lang="en-GB" dirty="0" smtClean="0"/>
            </a:br>
            <a:r>
              <a:rPr lang="en-GB" dirty="0" smtClean="0"/>
              <a:t>Os.: ANTONINVS AVG PIVS PP TR P XVIII,</a:t>
            </a:r>
            <a:br>
              <a:rPr lang="en-GB" dirty="0" smtClean="0"/>
            </a:br>
            <a:r>
              <a:rPr lang="en-GB" dirty="0" smtClean="0"/>
              <a:t>Rv.: </a:t>
            </a:r>
            <a:r>
              <a:rPr lang="en-GB" dirty="0" smtClean="0">
                <a:solidFill>
                  <a:srgbClr val="FFFF00"/>
                </a:solidFill>
              </a:rPr>
              <a:t>BRITANN-IA </a:t>
            </a:r>
            <a:r>
              <a:rPr lang="en-GB" dirty="0" smtClean="0"/>
              <a:t>COS IIII / SC, Britannia on rock</a:t>
            </a:r>
            <a:endParaRPr lang="en-GB" dirty="0"/>
          </a:p>
        </p:txBody>
      </p:sp>
      <p:pic>
        <p:nvPicPr>
          <p:cNvPr id="96258" name="Picture 2" descr="http://www.coinarchives.com/6776dca572c24677d898f15dc305d2c4/img/gorny/219/image0041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73" b="94563" l="2715" r="96267">
                        <a14:foregroundMark x1="2828" y1="52719" x2="2828" y2="52719"/>
                        <a14:foregroundMark x1="5090" y1="60757" x2="5090" y2="60757"/>
                        <a14:foregroundMark x1="11425" y1="78251" x2="11425" y2="78251"/>
                        <a14:foregroundMark x1="27941" y1="12293" x2="27941" y2="12293"/>
                        <a14:foregroundMark x1="40950" y1="13239" x2="40950" y2="13239"/>
                        <a14:foregroundMark x1="66403" y1="33570" x2="66403" y2="33570"/>
                        <a14:foregroundMark x1="86312" y1="61466" x2="86312" y2="61466"/>
                        <a14:foregroundMark x1="93778" y1="60993" x2="93778" y2="60993"/>
                        <a14:foregroundMark x1="85294" y1="94563" x2="85294" y2="94563"/>
                        <a14:foregroundMark x1="71719" y1="77305" x2="71719" y2="77305"/>
                        <a14:foregroundMark x1="62896" y1="65485" x2="62896" y2="65485"/>
                        <a14:foregroundMark x1="96380" y1="43262" x2="96380" y2="43262"/>
                        <a14:foregroundMark x1="73077" y1="3073" x2="73077" y2="3073"/>
                        <a14:foregroundMark x1="25905" y1="93381" x2="25905" y2="93381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0" y="2636913"/>
            <a:ext cx="8836568" cy="42210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4152238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822" y="0"/>
            <a:ext cx="6623247" cy="808038"/>
          </a:xfrm>
        </p:spPr>
        <p:txBody>
          <a:bodyPr>
            <a:normAutofit/>
          </a:bodyPr>
          <a:lstStyle/>
          <a:p>
            <a:r>
              <a:rPr lang="en-GB" dirty="0" smtClean="0"/>
              <a:t>Marcus Aurelius A.D. 161 - 180</a:t>
            </a: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268760"/>
            <a:ext cx="7301753" cy="4553817"/>
          </a:xfrm>
        </p:spPr>
        <p:txBody>
          <a:bodyPr/>
          <a:lstStyle/>
          <a:p>
            <a:r>
              <a:rPr lang="en-GB" dirty="0" smtClean="0"/>
              <a:t>Denarius (2,76g), Roma, Dec.  179 – March 180</a:t>
            </a:r>
            <a:br>
              <a:rPr lang="en-GB" dirty="0" smtClean="0"/>
            </a:br>
            <a:r>
              <a:rPr lang="en-GB" dirty="0" smtClean="0"/>
              <a:t> </a:t>
            </a:r>
            <a:r>
              <a:rPr lang="en-GB" dirty="0" smtClean="0">
                <a:solidFill>
                  <a:srgbClr val="FFFF00"/>
                </a:solidFill>
              </a:rPr>
              <a:t>Victory</a:t>
            </a:r>
            <a:r>
              <a:rPr lang="en-GB" dirty="0" smtClean="0"/>
              <a:t> with wreath and </a:t>
            </a:r>
            <a:r>
              <a:rPr lang="en-GB" dirty="0" err="1" smtClean="0"/>
              <a:t>tropaeum</a:t>
            </a:r>
            <a:r>
              <a:rPr lang="en-GB" dirty="0" smtClean="0"/>
              <a:t> on </a:t>
            </a:r>
            <a:r>
              <a:rPr lang="en-GB" dirty="0" smtClean="0">
                <a:solidFill>
                  <a:srgbClr val="FFFF00"/>
                </a:solidFill>
              </a:rPr>
              <a:t>globe</a:t>
            </a:r>
            <a:endParaRPr lang="en-GB" dirty="0">
              <a:solidFill>
                <a:srgbClr val="FFFF00"/>
              </a:solidFill>
            </a:endParaRPr>
          </a:p>
        </p:txBody>
      </p:sp>
      <p:pic>
        <p:nvPicPr>
          <p:cNvPr id="97282" name="Picture 2" descr="http://www.coinarchives.com/661981760c2816b0a815132b68043af6/img/hdrauch/094/image0098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276872"/>
            <a:ext cx="8502422" cy="42930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108731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18364"/>
            <a:ext cx="6911279" cy="808038"/>
          </a:xfrm>
        </p:spPr>
        <p:txBody>
          <a:bodyPr>
            <a:normAutofit/>
          </a:bodyPr>
          <a:lstStyle/>
          <a:p>
            <a:r>
              <a:rPr lang="en-GB" dirty="0" err="1" smtClean="0"/>
              <a:t>Septimus</a:t>
            </a:r>
            <a:r>
              <a:rPr lang="en-GB" dirty="0" smtClean="0"/>
              <a:t> Severus A.D. 193 - 211</a:t>
            </a: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764705"/>
            <a:ext cx="7301753" cy="5057872"/>
          </a:xfrm>
        </p:spPr>
        <p:txBody>
          <a:bodyPr/>
          <a:lstStyle/>
          <a:p>
            <a:r>
              <a:rPr lang="en-GB" dirty="0" smtClean="0"/>
              <a:t>born in Leptis Magna in AD 145, province of Africa</a:t>
            </a:r>
            <a:br>
              <a:rPr lang="en-GB" dirty="0" smtClean="0"/>
            </a:br>
            <a:r>
              <a:rPr lang="en-GB" dirty="0" smtClean="0"/>
              <a:t>died in York (</a:t>
            </a:r>
            <a:r>
              <a:rPr lang="en-GB" dirty="0" err="1" smtClean="0"/>
              <a:t>Eboracum</a:t>
            </a:r>
            <a:r>
              <a:rPr lang="en-GB" dirty="0" smtClean="0"/>
              <a:t>): AD 211</a:t>
            </a:r>
          </a:p>
          <a:p>
            <a:r>
              <a:rPr lang="en-GB" dirty="0" smtClean="0"/>
              <a:t>Aureus, Rome, 195, laureate bust right, </a:t>
            </a:r>
            <a:br>
              <a:rPr lang="en-GB" dirty="0" smtClean="0"/>
            </a:br>
            <a:r>
              <a:rPr lang="en-GB" dirty="0" smtClean="0"/>
              <a:t>rev. Victory advancing left, holding wreath and trophy</a:t>
            </a:r>
            <a:endParaRPr lang="en-GB" dirty="0"/>
          </a:p>
        </p:txBody>
      </p:sp>
      <p:pic>
        <p:nvPicPr>
          <p:cNvPr id="98306" name="Picture 2" descr="http://www.coinarchives.com/d5e6898fcdef2dc1b69a1a13fa74bb14/img/dnw/30_Sep_13/image0306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825" b="97175" l="4233" r="98060">
                        <a14:foregroundMark x1="4233" y1="37665" x2="4233" y2="37665"/>
                        <a14:foregroundMark x1="10053" y1="73258" x2="10053" y2="73258"/>
                        <a14:foregroundMark x1="25309" y1="94915" x2="25309" y2="94915"/>
                        <a14:foregroundMark x1="24780" y1="3013" x2="24780" y2="3013"/>
                        <a14:foregroundMark x1="73633" y1="40113" x2="73633" y2="40113"/>
                        <a14:foregroundMark x1="98148" y1="58192" x2="98148" y2="58192"/>
                        <a14:foregroundMark x1="75220" y1="97175" x2="75220" y2="97175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19633" y="2420888"/>
            <a:ext cx="8965654" cy="419820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486608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F:\2014-2015 LAMPETER\Severan_dynasty_family_tre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60648"/>
            <a:ext cx="9144000" cy="6490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481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19458" name="Picture 2" descr="Severan dynasty - tond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3"/>
            <a:ext cx="6768752" cy="6869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6799997" y="2132856"/>
            <a:ext cx="22860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Tondo</a:t>
            </a:r>
            <a:r>
              <a:rPr lang="en-US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from </a:t>
            </a:r>
            <a:r>
              <a:rPr lang="en-US" dirty="0" err="1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Djemila</a:t>
            </a:r>
            <a:r>
              <a:rPr lang="en-US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(Algeria), probably AD 199 (G. M. A. </a:t>
            </a:r>
            <a:r>
              <a:rPr lang="en-US" dirty="0" err="1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Hanfmann</a:t>
            </a:r>
            <a:r>
              <a:rPr lang="en-US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US" i="1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 Art</a:t>
            </a:r>
            <a:r>
              <a:rPr lang="en-US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1964, pl. XLVIII), showing the </a:t>
            </a:r>
            <a:r>
              <a:rPr lang="en-US" dirty="0" err="1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Severan</a:t>
            </a:r>
            <a:r>
              <a:rPr lang="en-US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dynasty: </a:t>
            </a:r>
            <a:r>
              <a:rPr lang="en-US" dirty="0" err="1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Septimius</a:t>
            </a:r>
            <a:r>
              <a:rPr lang="en-US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Severus </a:t>
            </a:r>
            <a:r>
              <a:rPr lang="en-US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 Julia </a:t>
            </a:r>
            <a:r>
              <a:rPr lang="en-US" dirty="0" err="1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Domna</a:t>
            </a:r>
            <a:r>
              <a:rPr lang="en-US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Caracalla and </a:t>
            </a:r>
            <a:r>
              <a:rPr lang="en-US" dirty="0" err="1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Geta</a:t>
            </a:r>
            <a:r>
              <a:rPr lang="en-US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whose face is smeared out, probably because of the </a:t>
            </a:r>
            <a:r>
              <a:rPr lang="en-US" dirty="0" err="1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damnatio</a:t>
            </a:r>
            <a:r>
              <a:rPr lang="en-US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dirty="0" err="1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memoriae</a:t>
            </a:r>
            <a:r>
              <a:rPr lang="en-US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put against him by Caracalla. </a:t>
            </a:r>
            <a:endParaRPr lang="de-DE" dirty="0"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82138156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21506" name="Picture 2" descr="http://romeartlover.tripod.com/Lilept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6572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115616" y="6093296"/>
            <a:ext cx="36060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 of Septimius </a:t>
            </a:r>
            <a:r>
              <a:rPr lang="de-DE" b="1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Severus, Tripolis</a:t>
            </a:r>
            <a:endParaRPr lang="de-DE" b="1" dirty="0"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41531088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22530" name="Picture 2" descr="http://romeartlover.tripod.com/Lilept0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936" y="0"/>
            <a:ext cx="916572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1115616" y="6093296"/>
            <a:ext cx="36060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 of Septimius </a:t>
            </a:r>
            <a:r>
              <a:rPr lang="de-DE" b="1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Severus, Tripolis</a:t>
            </a:r>
            <a:endParaRPr lang="de-DE" b="1" dirty="0"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04105362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20482" name="Picture 2" descr="https://upload.wikimedia.org/wikipedia/commons/f/f2/Elagabalus_Aureus_Sol_Invictu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64" y="1112480"/>
            <a:ext cx="8935723" cy="4675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611560" y="6021288"/>
            <a:ext cx="62408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Elagabal &amp; sun </a:t>
            </a:r>
            <a:r>
              <a:rPr lang="de-DE" dirty="0">
                <a:solidFill>
                  <a:schemeClr val="tx2">
                    <a:lumMod val="20000"/>
                    <a:lumOff val="80000"/>
                  </a:schemeClr>
                </a:solidFill>
              </a:rPr>
              <a:t>god </a:t>
            </a:r>
            <a:r>
              <a:rPr lang="de-DE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Elagabal</a:t>
            </a:r>
            <a:r>
              <a:rPr lang="de-DE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</a:t>
            </a:r>
            <a:r>
              <a:rPr lang="de-DE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from Emesa, Syria (</a:t>
            </a:r>
            <a:r>
              <a:rPr lang="de-DE" i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Ilāh hag-Gabal</a:t>
            </a:r>
            <a:r>
              <a:rPr lang="de-DE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)</a:t>
            </a:r>
            <a:endParaRPr lang="de-DE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2237229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23554" name="Picture 2" descr="http://www.digitales-forum-romanum.de/wp-content/uploads/2014/07/2-Phase-O_Severisch_Blick-von-O-601x33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86218"/>
            <a:ext cx="9144000" cy="5149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79512" y="6461667"/>
            <a:ext cx="32688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>
                <a:solidFill>
                  <a:schemeClr val="tx2">
                    <a:lumMod val="20000"/>
                    <a:lumOff val="80000"/>
                  </a:schemeClr>
                </a:solidFill>
              </a:rPr>
              <a:t>Forum </a:t>
            </a:r>
            <a:r>
              <a:rPr lang="de-DE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under </a:t>
            </a:r>
            <a:r>
              <a:rPr lang="de-DE" dirty="0">
                <a:solidFill>
                  <a:schemeClr val="tx2">
                    <a:lumMod val="20000"/>
                    <a:lumOff val="80000"/>
                  </a:schemeClr>
                </a:solidFill>
              </a:rPr>
              <a:t>Septimius Severus</a:t>
            </a:r>
          </a:p>
        </p:txBody>
      </p:sp>
    </p:spTree>
    <p:extLst>
      <p:ext uri="{BB962C8B-B14F-4D97-AF65-F5344CB8AC3E}">
        <p14:creationId xmlns:p14="http://schemas.microsoft.com/office/powerpoint/2010/main" val="1788631789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24580" name="Picture 4" descr="https://lazioterme.files.wordpress.com/2011/06/thermae_caracallae_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419" y="0"/>
            <a:ext cx="9174419" cy="6866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805157" y="5902725"/>
            <a:ext cx="19463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Baths of Caracalla</a:t>
            </a:r>
            <a:endParaRPr lang="de-DE" b="1" dirty="0"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37002086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sign1 Moonlight Download">
  <a:themeElements>
    <a:clrScheme name="Moonlight">
      <a:dk1>
        <a:srgbClr val="595959"/>
      </a:dk1>
      <a:lt1>
        <a:srgbClr val="FFFFFF"/>
      </a:lt1>
      <a:dk2>
        <a:srgbClr val="2AB7FF"/>
      </a:dk2>
      <a:lt2>
        <a:srgbClr val="DBE5F1"/>
      </a:lt2>
      <a:accent1>
        <a:srgbClr val="20378C"/>
      </a:accent1>
      <a:accent2>
        <a:srgbClr val="A20000"/>
      </a:accent2>
      <a:accent3>
        <a:srgbClr val="534088"/>
      </a:accent3>
      <a:accent4>
        <a:srgbClr val="2D9123"/>
      </a:accent4>
      <a:accent5>
        <a:srgbClr val="7E2C80"/>
      </a:accent5>
      <a:accent6>
        <a:srgbClr val="4A4EC5"/>
      </a:accent6>
      <a:hlink>
        <a:srgbClr val="BBECFF"/>
      </a:hlink>
      <a:folHlink>
        <a:srgbClr val="DDDDDD"/>
      </a:folHlink>
    </a:clrScheme>
    <a:fontScheme name="Moonlight">
      <a:maj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rect">
            <a:fillToRect l="100000" t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Larissa-Design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riss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Design1 Moonlight Download</Template>
  <TotalTime>0</TotalTime>
  <Words>889</Words>
  <Application>Microsoft Office PowerPoint</Application>
  <PresentationFormat>On-screen Show (4:3)</PresentationFormat>
  <Paragraphs>152</Paragraphs>
  <Slides>41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2" baseType="lpstr">
      <vt:lpstr>Design1 Moonlight Download</vt:lpstr>
      <vt:lpstr>Roman Coinage and Emperors</vt:lpstr>
      <vt:lpstr>Augustus‘ succession</vt:lpstr>
      <vt:lpstr>Coinage</vt:lpstr>
      <vt:lpstr>Roman Emperors</vt:lpstr>
      <vt:lpstr>Roman Emperors</vt:lpstr>
      <vt:lpstr>Roman Emperors</vt:lpstr>
      <vt:lpstr>Roman Emperors</vt:lpstr>
      <vt:lpstr>Augustus A.D. 14</vt:lpstr>
      <vt:lpstr>Tiberius A.D. 14 - 37</vt:lpstr>
      <vt:lpstr>Caligula A.D. 37 – 41 </vt:lpstr>
      <vt:lpstr>Claudius A.D. 41 - 54</vt:lpstr>
      <vt:lpstr>Claudius A.D. 41 - 54</vt:lpstr>
      <vt:lpstr>PowerPoint Presentation</vt:lpstr>
      <vt:lpstr>Drusus (Aug’s stepson: 38- 9 B.C.)</vt:lpstr>
      <vt:lpstr>Nero A.D. 54 - 68</vt:lpstr>
      <vt:lpstr>Nero A.D. 54 - 68</vt:lpstr>
      <vt:lpstr>Galba A.D. 68-69</vt:lpstr>
      <vt:lpstr>Otho A.D. 69</vt:lpstr>
      <vt:lpstr>Vitellius A.D. 69</vt:lpstr>
      <vt:lpstr>Vespasianus A.D. 69 – 79 </vt:lpstr>
      <vt:lpstr>Titus A.D. 79 – 81 </vt:lpstr>
      <vt:lpstr>Domitianus A.D. 81 – 96 </vt:lpstr>
      <vt:lpstr>Nerva A.D. 96 – 98 </vt:lpstr>
      <vt:lpstr>Nerva A.D. 96 – 98 </vt:lpstr>
      <vt:lpstr>Trajan (AD 53 – 117: emp from AD 98</vt:lpstr>
      <vt:lpstr>Trajan (AD 53 – 117: emp from AD 98</vt:lpstr>
      <vt:lpstr>PowerPoint Presentation</vt:lpstr>
      <vt:lpstr>Hadrian A.D. 117 – 138 </vt:lpstr>
      <vt:lpstr>Hadrian A.D. 117 – 138 </vt:lpstr>
      <vt:lpstr>Hadrian A.D. 117 – 138 </vt:lpstr>
      <vt:lpstr>Antoninus Pius A.D. 138-161</vt:lpstr>
      <vt:lpstr>Antoninus Pius A.D. 138-161</vt:lpstr>
      <vt:lpstr>Marcus Aurelius A.D. 161 - 180</vt:lpstr>
      <vt:lpstr>Septimus Severus A.D. 193 - 211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Roman Economy</dc:title>
  <dc:creator>Ralph Häussler</dc:creator>
  <cp:lastModifiedBy>Ralph</cp:lastModifiedBy>
  <cp:revision>231</cp:revision>
  <dcterms:created xsi:type="dcterms:W3CDTF">2014-03-08T22:13:10Z</dcterms:created>
  <dcterms:modified xsi:type="dcterms:W3CDTF">2016-02-29T08:31:13Z</dcterms:modified>
</cp:coreProperties>
</file>