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6" r:id="rId3"/>
    <p:sldId id="257" r:id="rId4"/>
    <p:sldId id="258" r:id="rId5"/>
    <p:sldId id="259" r:id="rId6"/>
    <p:sldId id="287" r:id="rId7"/>
    <p:sldId id="261" r:id="rId8"/>
    <p:sldId id="262" r:id="rId9"/>
    <p:sldId id="265" r:id="rId10"/>
    <p:sldId id="280" r:id="rId11"/>
    <p:sldId id="276" r:id="rId12"/>
    <p:sldId id="267" r:id="rId13"/>
    <p:sldId id="268" r:id="rId14"/>
    <p:sldId id="269" r:id="rId15"/>
    <p:sldId id="29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BACE"/>
    <a:srgbClr val="E7C7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8" autoAdjust="0"/>
    <p:restoredTop sz="77901" autoAdjust="0"/>
  </p:normalViewPr>
  <p:slideViewPr>
    <p:cSldViewPr snapToGrid="0">
      <p:cViewPr varScale="1">
        <p:scale>
          <a:sx n="54" d="100"/>
          <a:sy n="54" d="100"/>
        </p:scale>
        <p:origin x="13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7176FE-59E1-4AE1-AA4E-FB056E0948A8}" type="datetimeFigureOut">
              <a:rPr lang="en-IN" smtClean="0"/>
              <a:t>28-10-2024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7822BA-4110-49F7-BDC5-6AB07F3143F0}" type="slidenum">
              <a:rPr lang="en-IN" smtClean="0"/>
              <a:t>‹#›</a:t>
            </a:fld>
            <a:endParaRPr lang="en-IN"/>
          </a:p>
        </p:txBody>
      </p:sp>
    </p:spTree>
    <p:extLst>
      <p:ext uri="{BB962C8B-B14F-4D97-AF65-F5344CB8AC3E}">
        <p14:creationId xmlns:p14="http://schemas.microsoft.com/office/powerpoint/2010/main" val="1221955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Digital transformation has gained significant traction as a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critical theme for the hotel and hospitality sector amidst increasing environmental awareness.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the online segment, sales are expected to increase significantly by 12.23% between 2019 and 2029 (Statista, 2024). Further as of July 2024, 95% of the tourist attraction relied on some form of digital communication (Statista, 2024). This presentation will shed light on the trend of digitalisation tourism and its alignment with the British Tourism industry</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3</a:t>
            </a:fld>
            <a:endParaRPr lang="en-IN"/>
          </a:p>
        </p:txBody>
      </p:sp>
    </p:spTree>
    <p:extLst>
      <p:ext uri="{BB962C8B-B14F-4D97-AF65-F5344CB8AC3E}">
        <p14:creationId xmlns:p14="http://schemas.microsoft.com/office/powerpoint/2010/main" val="4273409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Khatter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(2023) has considered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impacts of global warming and the reduction of biodiversity as significant challenges for the tourism industry.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uncertainty and ambiguity created by this situation also influence some organisations to imitate the industry leaders for the best practices, which translates to convergence of approaches. Therefore, this lays the foundation for the development of industry-wide standards and certifications which are responsible for promoting sustainable practices.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4</a:t>
            </a:fld>
            <a:endParaRPr lang="en-IN"/>
          </a:p>
        </p:txBody>
      </p:sp>
    </p:spTree>
    <p:extLst>
      <p:ext uri="{BB962C8B-B14F-4D97-AF65-F5344CB8AC3E}">
        <p14:creationId xmlns:p14="http://schemas.microsoft.com/office/powerpoint/2010/main" val="3117609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Calibri" panose="020F0502020204030204" pitchFamily="34" charset="0"/>
              </a:rPr>
              <a:t>Technologies like smart thermostats and smart lighting used in hotels are valuable as they contribute to the sustainable goals of the business. They are also rare as the early adopters of the technology can make a name for themselves within the industry. However, Soler (2022) states that hotels have faced difficulties in implementing technology as the hospitality industry is too slow to adopt it. Despite the significant benefits provided by technologies like cloud sharing, only 20-20% of the Fortune 100 companies in the world have integrated such systems. </a:t>
            </a:r>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5</a:t>
            </a:fld>
            <a:endParaRPr lang="en-IN"/>
          </a:p>
        </p:txBody>
      </p:sp>
    </p:spTree>
    <p:extLst>
      <p:ext uri="{BB962C8B-B14F-4D97-AF65-F5344CB8AC3E}">
        <p14:creationId xmlns:p14="http://schemas.microsoft.com/office/powerpoint/2010/main" val="2420744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underscores the importance of organisations from the tourism industry to manage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relationships with various stakeholders, including employees, customers, suppliers, and communities with the help of technology.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firms from the tourism industry therefore can build strong relationships with these stakeholders with practices fostering technological integration.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6</a:t>
            </a:fld>
            <a:endParaRPr lang="en-IN"/>
          </a:p>
        </p:txBody>
      </p:sp>
    </p:spTree>
    <p:extLst>
      <p:ext uri="{BB962C8B-B14F-4D97-AF65-F5344CB8AC3E}">
        <p14:creationId xmlns:p14="http://schemas.microsoft.com/office/powerpoint/2010/main" val="1485122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Calibri" panose="020F0502020204030204" pitchFamily="34" charset="0"/>
              </a:rPr>
              <a:t>The practices of integrating technology to attain sustainability and comfort within the tourism sector can be considered innovations. These are in response to the changing societal values and regulatory pressures. As per </a:t>
            </a:r>
            <a:r>
              <a:rPr lang="en-GB" sz="1800" dirty="0" err="1">
                <a:solidFill>
                  <a:srgbClr val="000000"/>
                </a:solidFill>
                <a:effectLst/>
                <a:latin typeface="Times New Roman" panose="02020603050405020304" pitchFamily="18" charset="0"/>
                <a:ea typeface="Calibri" panose="020F0502020204030204" pitchFamily="34" charset="0"/>
              </a:rPr>
              <a:t>Khatter</a:t>
            </a:r>
            <a:r>
              <a:rPr lang="en-GB" sz="1800" dirty="0">
                <a:solidFill>
                  <a:srgbClr val="000000"/>
                </a:solidFill>
                <a:effectLst/>
                <a:latin typeface="Times New Roman" panose="02020603050405020304" pitchFamily="18" charset="0"/>
                <a:ea typeface="Calibri" panose="020F050202020403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rPr>
              <a:t>et al</a:t>
            </a:r>
            <a:r>
              <a:rPr lang="en-GB" sz="1800" dirty="0">
                <a:solidFill>
                  <a:srgbClr val="000000"/>
                </a:solidFill>
                <a:effectLst/>
                <a:latin typeface="Times New Roman" panose="02020603050405020304" pitchFamily="18" charset="0"/>
                <a:ea typeface="Calibri" panose="020F0502020204030204" pitchFamily="34" charset="0"/>
              </a:rPr>
              <a:t>. (2019) the hotels irrespective of their size focussed on waste management, tackle the environmental issue of </a:t>
            </a:r>
            <a:r>
              <a:rPr lang="en-GB" sz="1800" dirty="0">
                <a:effectLst/>
                <a:latin typeface="Times New Roman" panose="02020603050405020304" pitchFamily="18" charset="0"/>
                <a:ea typeface="Calibri" panose="020F0502020204030204" pitchFamily="34" charset="0"/>
              </a:rPr>
              <a:t>significant waste generated by the hospitality industry. Further, most of the hotels demonstrated their efforts to reduce human interaction by implementing both humanoid and non-humanoid robots. However, </a:t>
            </a:r>
            <a:r>
              <a:rPr lang="en-GB" sz="1800" dirty="0" err="1">
                <a:solidFill>
                  <a:srgbClr val="000000"/>
                </a:solidFill>
                <a:effectLst/>
                <a:latin typeface="Times New Roman" panose="02020603050405020304" pitchFamily="18" charset="0"/>
                <a:ea typeface="Calibri" panose="020F0502020204030204" pitchFamily="34" charset="0"/>
              </a:rPr>
              <a:t>Khatter</a:t>
            </a:r>
            <a:r>
              <a:rPr lang="en-GB" sz="1800" dirty="0">
                <a:solidFill>
                  <a:srgbClr val="000000"/>
                </a:solidFill>
                <a:effectLst/>
                <a:latin typeface="Times New Roman" panose="02020603050405020304" pitchFamily="18" charset="0"/>
                <a:ea typeface="Calibri" panose="020F050202020403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rPr>
              <a:t>et al</a:t>
            </a:r>
            <a:r>
              <a:rPr lang="en-GB" sz="1800" dirty="0">
                <a:solidFill>
                  <a:srgbClr val="000000"/>
                </a:solidFill>
                <a:effectLst/>
                <a:latin typeface="Times New Roman" panose="02020603050405020304" pitchFamily="18" charset="0"/>
                <a:ea typeface="Calibri" panose="020F0502020204030204" pitchFamily="34" charset="0"/>
              </a:rPr>
              <a:t>. (2019) found that the </a:t>
            </a:r>
            <a:r>
              <a:rPr lang="en-GB" sz="1800" dirty="0">
                <a:effectLst/>
                <a:latin typeface="Times New Roman" panose="02020603050405020304" pitchFamily="18" charset="0"/>
                <a:ea typeface="Calibri" panose="020F0502020204030204" pitchFamily="34" charset="0"/>
              </a:rPr>
              <a:t>Smaller, independent hotels acted as the laggards who failed to provide information on sustainability and other aspects on their websites, potentially due to limited resources and expertise. </a:t>
            </a:r>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7</a:t>
            </a:fld>
            <a:endParaRPr lang="en-IN"/>
          </a:p>
        </p:txBody>
      </p:sp>
    </p:spTree>
    <p:extLst>
      <p:ext uri="{BB962C8B-B14F-4D97-AF65-F5344CB8AC3E}">
        <p14:creationId xmlns:p14="http://schemas.microsoft.com/office/powerpoint/2010/main" val="1739487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the UK there are a total of 16 cash grants and 10 tax incentives, which are driving the adoption of green technologies in tourism positively (PWC, 2024).   The offerings and marketing strategies of the hotels have been influenced by Shifts in consumer preferences like growing preference for personalised experiences. For instance, 71% of the people in the UK have demonstrated their preference for hotels which offer technology to minimise contact with the staff (Oracle, 2022). The industry has been further disrupted by the emergence of technologies like online booking platforms, mobile apps, social media and Artificial intelligence. Businesses, with the integration of such technologies, have been able to reduce costs. The provision of the Environment Act 2021 has positively impacted the business landscape as the hotels have been required to implement technologies in order to adhere to this legal framework.</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8</a:t>
            </a:fld>
            <a:endParaRPr lang="en-IN"/>
          </a:p>
        </p:txBody>
      </p:sp>
    </p:spTree>
    <p:extLst>
      <p:ext uri="{BB962C8B-B14F-4D97-AF65-F5344CB8AC3E}">
        <p14:creationId xmlns:p14="http://schemas.microsoft.com/office/powerpoint/2010/main" val="747184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However, the presence of high interest and corporate tax rates have affected the borrowing costs for hotels (taken from assignment 1). Consequently, the businesses have lost their ability to invest in renovations, expansions, or new properties. Moreover, compliance with various regulations like the Data Protection Act has become more difficult for businesses, as the cases of cyber-attacks amplified over the years with digitalisation.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u="sng" dirty="0">
                <a:effectLst/>
                <a:latin typeface="Times New Roman" panose="02020603050405020304" pitchFamily="18" charset="0"/>
                <a:ea typeface="Calibri" panose="020F0502020204030204" pitchFamily="34" charset="0"/>
                <a:cs typeface="Times New Roman" panose="02020603050405020304" pitchFamily="18" charset="0"/>
              </a:rPr>
              <a:t>Analysis of the impact through theoretical Lenses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On the other hand, diffusion of innovation theory demonstrates the way innovation is adapted and various types of people in terms of adopting these technologies. As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Khatter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(2019) mentioned smaller enterprises are laggards in this context as they lack the required money. In this regard, high corporate tax and such can further affect their technological integration. However, governmental policies can be favourable in influencing this choice of organisations.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9</a:t>
            </a:fld>
            <a:endParaRPr lang="en-IN"/>
          </a:p>
        </p:txBody>
      </p:sp>
    </p:spTree>
    <p:extLst>
      <p:ext uri="{BB962C8B-B14F-4D97-AF65-F5344CB8AC3E}">
        <p14:creationId xmlns:p14="http://schemas.microsoft.com/office/powerpoint/2010/main" val="2001617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Mobile Apps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Marriott Bonvoy, Hilton Honors, and Accor ALL</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Personalised guest experiences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Seamless mobile check-in and check-out</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Provides the guest with complete control of room  and location smart features (Haji, 2023)</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Dependence on guests having smartphones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Potential for app glitches or compatibility issues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Self-Service Technology</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Kiosks for check-in, ordering food, and payment</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Reduced wait times for guests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Increased operational efficiency</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Potential for technical difficulties or user errors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Loss of personal interaction with staff</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10</a:t>
            </a:fld>
            <a:endParaRPr lang="en-IN"/>
          </a:p>
        </p:txBody>
      </p:sp>
    </p:spTree>
    <p:extLst>
      <p:ext uri="{BB962C8B-B14F-4D97-AF65-F5344CB8AC3E}">
        <p14:creationId xmlns:p14="http://schemas.microsoft.com/office/powerpoint/2010/main" val="3410913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By utilising the above research findings, businesses from the tourism and hospitality sector can be offered the following recommendations to leverage digital transformation effectively: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Prioritise Technology Investment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Additionally, considering the sustainability preferences of customers, investing in sustainable technologies can ensure enhanced commitment to environmental protection. Hence, along with enhancing operational efficiency, it will appeal to all customers.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Focusing on Data Protection technology for cybersecurity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Implementing a robust cybersecurity measure will enable companies to offer high-end experiences to customers while garnering their trust and loyalty.</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11</a:t>
            </a:fld>
            <a:endParaRPr lang="en-IN"/>
          </a:p>
        </p:txBody>
      </p:sp>
    </p:spTree>
    <p:extLst>
      <p:ext uri="{BB962C8B-B14F-4D97-AF65-F5344CB8AC3E}">
        <p14:creationId xmlns:p14="http://schemas.microsoft.com/office/powerpoint/2010/main" val="34723573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Enhancing employment policies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policy can also include mandatory training for employees regarding the enhancement of their competencies in handling advanced technologies.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Offering Feedback Opportunities to Guests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Through this, organisations can take the required measures to improve areas of lack and make the service more enhanced.</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12</a:t>
            </a:fld>
            <a:endParaRPr lang="en-IN"/>
          </a:p>
        </p:txBody>
      </p:sp>
    </p:spTree>
    <p:extLst>
      <p:ext uri="{BB962C8B-B14F-4D97-AF65-F5344CB8AC3E}">
        <p14:creationId xmlns:p14="http://schemas.microsoft.com/office/powerpoint/2010/main" val="33251166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Moreover, the popularisation of online booking platforms, service robots, mobile applications and more has made businesses more inclined to leverage these technologies to increase sales and performance. However, a number of challenges such as data breach issues, high corporate tax rates and more can affect this transformation. Therefore, enhancing employment policies, offering feedback mechanisms, investing in data security and more have been recommended.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17822BA-4110-49F7-BDC5-6AB07F3143F0}" type="slidenum">
              <a:rPr lang="en-IN" smtClean="0"/>
              <a:t>13</a:t>
            </a:fld>
            <a:endParaRPr lang="en-IN"/>
          </a:p>
        </p:txBody>
      </p:sp>
    </p:spTree>
    <p:extLst>
      <p:ext uri="{BB962C8B-B14F-4D97-AF65-F5344CB8AC3E}">
        <p14:creationId xmlns:p14="http://schemas.microsoft.com/office/powerpoint/2010/main" val="3013072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Khatter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McGrath, M., Pyke, J., White, L.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Lockstone</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-Binney, L. (2019) Analysis of hotels’ environmentally sustainable policies and practices: Sustainability and corporate social responsibility in hospitality and tourism.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Contemporary Hospitality Management</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31</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 pp.2394-2410.</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Langrafe</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T.D.F., Barakat, S.R., Stocker, F.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Boaventura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J.M.G. (2020) A stakeholder theory approach to creating value in higher education institutions.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Bottom Line</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33</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pp.297-313.</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Lubis, N.W. (2022) Resource based view (RBV) in improving company strategic capacity.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 Horizon</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 pp.587-596.</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McCarthy, D.H. (2024)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4 Core Advantages Of Implementing Technology For Property Management.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Available at: https://www.forbes.com/councils/forbesbusinesscouncil/2024/04/03/4-core-advantages-of-implementing-technology-for-property-management/.(Accessed: 15 October 2024).</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Oracle (2022)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UK Travellers Want High-Tech, Low-Touch Hotel Stays, New Oracle Survey Shows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Available at: https://www.oracle.com/uk/news/announcement/oracle-hospitality-in-2025-consumer-research-study-2022-06-01/#:~:text=71%25%20agree%20that%20they're,their%20phone%20or%20a%20chatbot.  (Accessed: 15 October 2024).</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Perkin, N. and Abraham, P. (2021)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Building the agile business through digital transformation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Kogan Page Publishers.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PWC (2024)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Green Taxes and Incentives Tracker</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Available at: https://www.pwc.com/gx/en/services/tax/green-tax-and-incentives-tracker.html s(Accessed: 15 October 2024).</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Soler, M. (2024)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Technology in Hospitality, Evolution, Innovation and Guests.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Available at: https://www.hospitalitynet.org/opinion/4102024.html (Accessed: 15 October 2024).</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Statista (2024)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Revenue share of sales channels of the travel and tourism market worldwide from 2019 to 2029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Available at: https://www.statista.com/forecasts/1239068/sales-channels-travel-tourism-worldwide (Accessed: 15 October 2024).</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Statista (2024)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Share of visitor attractions that used digital communication channels in England from 2020 to 2023, by type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Available at: https://www.statista.com/statistics/1271503/visitor-attractions-digital-communication-channels-england-by-type/  (Accessed: 15 October 2024).</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17822BA-4110-49F7-BDC5-6AB07F3143F0}" type="slidenum">
              <a:rPr lang="en-IN" smtClean="0"/>
              <a:t>14</a:t>
            </a:fld>
            <a:endParaRPr lang="en-IN"/>
          </a:p>
        </p:txBody>
      </p:sp>
    </p:spTree>
    <p:extLst>
      <p:ext uri="{BB962C8B-B14F-4D97-AF65-F5344CB8AC3E}">
        <p14:creationId xmlns:p14="http://schemas.microsoft.com/office/powerpoint/2010/main" val="31867158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E639B-F9CF-563E-31DB-1F0B6A24A9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BAE7F83F-3A89-CDA1-C1DD-8D20DD662B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CF5A8D84-5285-026B-5221-2603078350CD}"/>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5" name="Footer Placeholder 4">
            <a:extLst>
              <a:ext uri="{FF2B5EF4-FFF2-40B4-BE49-F238E27FC236}">
                <a16:creationId xmlns:a16="http://schemas.microsoft.com/office/drawing/2014/main" id="{A379382E-F2C0-07E1-243D-3CA40B2A408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3F3A71A-59E9-38E3-DE36-FDDCB93918F2}"/>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3053711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B7558-7081-B1A9-7C92-17914F40447E}"/>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559FB559-2270-ADAC-7A3B-01121D43F0A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62178AE-9D02-2814-F21C-FD7C9E4BCFF6}"/>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5" name="Footer Placeholder 4">
            <a:extLst>
              <a:ext uri="{FF2B5EF4-FFF2-40B4-BE49-F238E27FC236}">
                <a16:creationId xmlns:a16="http://schemas.microsoft.com/office/drawing/2014/main" id="{27B9969D-0EA5-AE11-6D45-622E1A58D97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F515FCB-2F3E-4288-CF86-96063FEDBEFD}"/>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3755119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495AE-13AC-63BB-A46A-6A97279466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DBE03D0E-CB79-FBD1-196C-9F716BC02C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0F0F823-52DF-0F59-A50B-CBF75E72B9CA}"/>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5" name="Footer Placeholder 4">
            <a:extLst>
              <a:ext uri="{FF2B5EF4-FFF2-40B4-BE49-F238E27FC236}">
                <a16:creationId xmlns:a16="http://schemas.microsoft.com/office/drawing/2014/main" id="{AFE8CAE8-BBAB-2CBC-FF07-2177546287E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F423DB5-9C62-B727-3681-E020B81F1C04}"/>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940138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2374D-97D4-390E-45E9-8F07B441C98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C575ED23-A8B4-F138-5705-17FF86BAE1A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E8F70029-F5B5-BD2B-F66A-F5D782D676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EAE1D852-5A8C-43EB-C635-295C998A4EF9}"/>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6" name="Footer Placeholder 5">
            <a:extLst>
              <a:ext uri="{FF2B5EF4-FFF2-40B4-BE49-F238E27FC236}">
                <a16:creationId xmlns:a16="http://schemas.microsoft.com/office/drawing/2014/main" id="{9195232B-ACE5-BCE9-C6B6-ED25E96295B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ED057C7-7075-E234-B5C0-870E42F5363D}"/>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2983609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1EA98-0375-3696-9D7C-18F1175F10FA}"/>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BD2AC46-69E9-91E5-9E45-B8A434CA14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B61AB02-CD20-94E8-0056-C94AD77017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722B894-5327-8449-0108-A9654E0C528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2F417D-ECAB-ED5C-36C4-58C92D5596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36DC7E2-E2E3-E0E0-CA89-63EE5C4FE765}"/>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8" name="Footer Placeholder 7">
            <a:extLst>
              <a:ext uri="{FF2B5EF4-FFF2-40B4-BE49-F238E27FC236}">
                <a16:creationId xmlns:a16="http://schemas.microsoft.com/office/drawing/2014/main" id="{4DA7A1CD-F942-B306-B442-4F777E234588}"/>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CB56FE4-07B8-0B28-605C-D1AB71A2A21B}"/>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2021701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08C63-9912-53E1-3753-D820286D3620}"/>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B16F39B1-E2D9-60BE-E3DD-A66B481E731A}"/>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4" name="Footer Placeholder 3">
            <a:extLst>
              <a:ext uri="{FF2B5EF4-FFF2-40B4-BE49-F238E27FC236}">
                <a16:creationId xmlns:a16="http://schemas.microsoft.com/office/drawing/2014/main" id="{44691146-EF78-E4A4-A2AF-54D33D696A8C}"/>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AB02AFE6-2FFE-E39B-C1FB-84BB51D933EE}"/>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3919971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59F205-854D-A8B3-90F4-90698C830185}"/>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3" name="Footer Placeholder 2">
            <a:extLst>
              <a:ext uri="{FF2B5EF4-FFF2-40B4-BE49-F238E27FC236}">
                <a16:creationId xmlns:a16="http://schemas.microsoft.com/office/drawing/2014/main" id="{A88EB842-789D-A79B-B72E-0C286D335FE7}"/>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73065E90-D667-2A2C-68D3-365B66201CFB}"/>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397566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3B66C-E898-A24A-34D0-69B92C5F8C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4B62B603-C6B8-46B8-0461-90AE9EA213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0C96CE50-5E0D-0C83-DF11-1D70D01366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D9E6AD-1072-3542-38B5-1EA6D1837230}"/>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6" name="Footer Placeholder 5">
            <a:extLst>
              <a:ext uri="{FF2B5EF4-FFF2-40B4-BE49-F238E27FC236}">
                <a16:creationId xmlns:a16="http://schemas.microsoft.com/office/drawing/2014/main" id="{3B0A5791-628A-8F52-B836-8E346DFD669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1B69EC5-BD11-3BAF-13A0-3E05B3482FF0}"/>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1481742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D18E8-B5A7-A207-DE60-DB57DAE1C0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19D39BFE-1308-41B7-BF2E-253D0B36AA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6AE90941-8555-9D29-11C8-F5706F3C97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F4B264-96AF-E276-FA99-F0F7C30BE680}"/>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6" name="Footer Placeholder 5">
            <a:extLst>
              <a:ext uri="{FF2B5EF4-FFF2-40B4-BE49-F238E27FC236}">
                <a16:creationId xmlns:a16="http://schemas.microsoft.com/office/drawing/2014/main" id="{5FD82742-713B-B558-3CD1-A22D1AA475F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F1CBE50-8315-F77E-7656-A1B832D674FE}"/>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1129478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261A5-208B-7FB6-83E5-3BE77A8C7269}"/>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02F3696A-64D0-2128-D19B-C0F9467C8E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72C5109-4D1C-A8A9-8780-9636237807A1}"/>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5" name="Footer Placeholder 4">
            <a:extLst>
              <a:ext uri="{FF2B5EF4-FFF2-40B4-BE49-F238E27FC236}">
                <a16:creationId xmlns:a16="http://schemas.microsoft.com/office/drawing/2014/main" id="{1B3687A0-47F8-AEC7-198E-E57AB4F21D5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9739DDE-25C0-275C-E86C-A67E485A1A2E}"/>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2496751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3D936D-DBB7-EA38-2448-416423F509C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9C0C355-7FCF-2E44-A441-7A9EB65741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7DBB751-0A8B-FE55-92BD-C5F35C5A49E8}"/>
              </a:ext>
            </a:extLst>
          </p:cNvPr>
          <p:cNvSpPr>
            <a:spLocks noGrp="1"/>
          </p:cNvSpPr>
          <p:nvPr>
            <p:ph type="dt" sz="half" idx="10"/>
          </p:nvPr>
        </p:nvSpPr>
        <p:spPr/>
        <p:txBody>
          <a:bodyPr/>
          <a:lstStyle/>
          <a:p>
            <a:fld id="{6C5BE2EF-C40F-4A38-BC12-5B98CBFDAA76}" type="datetimeFigureOut">
              <a:rPr lang="en-IN" smtClean="0"/>
              <a:t>28-10-2024</a:t>
            </a:fld>
            <a:endParaRPr lang="en-IN"/>
          </a:p>
        </p:txBody>
      </p:sp>
      <p:sp>
        <p:nvSpPr>
          <p:cNvPr id="5" name="Footer Placeholder 4">
            <a:extLst>
              <a:ext uri="{FF2B5EF4-FFF2-40B4-BE49-F238E27FC236}">
                <a16:creationId xmlns:a16="http://schemas.microsoft.com/office/drawing/2014/main" id="{192A64D6-1C86-A751-3C83-B61E371D2FB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30037C2-A0E4-4E70-DE7C-77BB2731464E}"/>
              </a:ext>
            </a:extLst>
          </p:cNvPr>
          <p:cNvSpPr>
            <a:spLocks noGrp="1"/>
          </p:cNvSpPr>
          <p:nvPr>
            <p:ph type="sldNum" sz="quarter" idx="12"/>
          </p:nvPr>
        </p:nvSpPr>
        <p:spPr/>
        <p:txBody>
          <a:bodyPr/>
          <a:lstStyle/>
          <a:p>
            <a:fld id="{79BA4A23-0F94-42F1-822A-3103007FF173}" type="slidenum">
              <a:rPr lang="en-IN" smtClean="0"/>
              <a:t>‹#›</a:t>
            </a:fld>
            <a:endParaRPr lang="en-IN"/>
          </a:p>
        </p:txBody>
      </p:sp>
    </p:spTree>
    <p:extLst>
      <p:ext uri="{BB962C8B-B14F-4D97-AF65-F5344CB8AC3E}">
        <p14:creationId xmlns:p14="http://schemas.microsoft.com/office/powerpoint/2010/main" val="1773529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100000">
              <a:srgbClr val="FCBACE"/>
            </a:gs>
            <a:gs pos="58000">
              <a:srgbClr val="E7C7F9"/>
            </a:gs>
            <a:gs pos="0">
              <a:schemeClr val="accent2">
                <a:lumMod val="40000"/>
                <a:lumOff val="60000"/>
              </a:schemeClr>
            </a:gs>
          </a:gsLst>
          <a:lin ang="30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80396D-9B8C-AA85-EFA9-B7F05A77D7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F5C07D6-21CD-FF48-4821-93C3F4FC41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C38FAD3-D0C8-5E41-9733-DE5DF72549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5BE2EF-C40F-4A38-BC12-5B98CBFDAA76}" type="datetimeFigureOut">
              <a:rPr lang="en-IN" smtClean="0"/>
              <a:t>28-10-2024</a:t>
            </a:fld>
            <a:endParaRPr lang="en-IN"/>
          </a:p>
        </p:txBody>
      </p:sp>
      <p:sp>
        <p:nvSpPr>
          <p:cNvPr id="5" name="Footer Placeholder 4">
            <a:extLst>
              <a:ext uri="{FF2B5EF4-FFF2-40B4-BE49-F238E27FC236}">
                <a16:creationId xmlns:a16="http://schemas.microsoft.com/office/drawing/2014/main" id="{58057A68-D5E2-4E5F-D321-C10142F530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36877F92-4B0B-B8CC-B825-E893DB5831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BA4A23-0F94-42F1-822A-3103007FF173}" type="slidenum">
              <a:rPr lang="en-IN" smtClean="0"/>
              <a:t>‹#›</a:t>
            </a:fld>
            <a:endParaRPr lang="en-IN"/>
          </a:p>
        </p:txBody>
      </p:sp>
    </p:spTree>
    <p:extLst>
      <p:ext uri="{BB962C8B-B14F-4D97-AF65-F5344CB8AC3E}">
        <p14:creationId xmlns:p14="http://schemas.microsoft.com/office/powerpoint/2010/main" val="92014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5AB5B-A407-393C-4531-3C8CECF8DC04}"/>
              </a:ext>
            </a:extLst>
          </p:cNvPr>
          <p:cNvSpPr>
            <a:spLocks noGrp="1"/>
          </p:cNvSpPr>
          <p:nvPr>
            <p:ph type="ctrTitle"/>
          </p:nvPr>
        </p:nvSpPr>
        <p:spPr/>
        <p:txBody>
          <a:bodyPr>
            <a:normAutofit/>
          </a:bodyPr>
          <a:lstStyle/>
          <a:p>
            <a:r>
              <a:rPr lang="en-US" sz="3600" b="1" dirty="0">
                <a:effectLst/>
                <a:latin typeface="Times New Roman" panose="02020603050405020304" pitchFamily="18" charset="0"/>
                <a:ea typeface="Calibri" panose="020F0502020204030204" pitchFamily="34" charset="0"/>
              </a:rPr>
              <a:t>Contemporary Themes In the Hotel and Hospitality Sector</a:t>
            </a:r>
            <a:br>
              <a:rPr lang="en-GB" sz="3600" b="1" dirty="0">
                <a:effectLst/>
                <a:latin typeface="Times New Roman" panose="02020603050405020304" pitchFamily="18" charset="0"/>
                <a:ea typeface="Calibri" panose="020F0502020204030204" pitchFamily="34" charset="0"/>
              </a:rPr>
            </a:br>
            <a:r>
              <a:rPr lang="en-GB" sz="3600" b="1" dirty="0">
                <a:effectLst/>
                <a:latin typeface="Times New Roman" panose="02020603050405020304" pitchFamily="18" charset="0"/>
                <a:ea typeface="Calibri" panose="020F0502020204030204" pitchFamily="34" charset="0"/>
              </a:rPr>
              <a:t>Assignment Two Conference Presentation</a:t>
            </a:r>
            <a:endParaRPr lang="en-IN" sz="3600" b="1" dirty="0"/>
          </a:p>
        </p:txBody>
      </p:sp>
      <p:sp>
        <p:nvSpPr>
          <p:cNvPr id="3" name="Subtitle 2">
            <a:extLst>
              <a:ext uri="{FF2B5EF4-FFF2-40B4-BE49-F238E27FC236}">
                <a16:creationId xmlns:a16="http://schemas.microsoft.com/office/drawing/2014/main" id="{F1BC160C-27E7-B131-FC79-B65EA463EEA0}"/>
              </a:ext>
            </a:extLst>
          </p:cNvPr>
          <p:cNvSpPr>
            <a:spLocks noGrp="1"/>
          </p:cNvSpPr>
          <p:nvPr>
            <p:ph type="subTitle" idx="1"/>
          </p:nvPr>
        </p:nvSpPr>
        <p:spPr/>
        <p:txBody>
          <a:bodyPr/>
          <a:lstStyle/>
          <a:p>
            <a:r>
              <a:rPr lang="en-US" sz="2400" dirty="0">
                <a:latin typeface="Times New Roman" panose="02020603050405020304" pitchFamily="18" charset="0"/>
                <a:cs typeface="Times New Roman" panose="02020603050405020304" pitchFamily="18" charset="0"/>
              </a:rPr>
              <a:t>Module Tutor- Natalie </a:t>
            </a:r>
            <a:r>
              <a:rPr lang="en-US" sz="2400" dirty="0" err="1">
                <a:latin typeface="Times New Roman" panose="02020603050405020304" pitchFamily="18" charset="0"/>
                <a:cs typeface="Times New Roman" panose="02020603050405020304" pitchFamily="18" charset="0"/>
              </a:rPr>
              <a:t>Braisford</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Student Name-Carmen Dragu</a:t>
            </a:r>
          </a:p>
          <a:p>
            <a:r>
              <a:rPr lang="en-US" sz="2400" dirty="0">
                <a:latin typeface="Times New Roman" panose="02020603050405020304" pitchFamily="18" charset="0"/>
                <a:cs typeface="Times New Roman" panose="02020603050405020304" pitchFamily="18" charset="0"/>
              </a:rPr>
              <a:t>Student ID-2117510</a:t>
            </a:r>
            <a:endParaRPr lang="en-IN" sz="24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217287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1ECA9-2EBC-792B-96C4-4AC685B1B0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77CE83-490E-741E-23C6-BC4F9DFC0EB3}"/>
              </a:ext>
            </a:extLst>
          </p:cNvPr>
          <p:cNvSpPr>
            <a:spLocks noGrp="1"/>
          </p:cNvSpPr>
          <p:nvPr>
            <p:ph type="title"/>
          </p:nvPr>
        </p:nvSpPr>
        <p:spPr>
          <a:xfrm>
            <a:off x="838200" y="201002"/>
            <a:ext cx="10515600" cy="558123"/>
          </a:xfrm>
        </p:spPr>
        <p:txBody>
          <a:bodyPr>
            <a:noAutofit/>
          </a:bodyPr>
          <a:lstStyle/>
          <a:p>
            <a:pPr algn="ctr"/>
            <a:r>
              <a:rPr lang="en-US" sz="4000" b="1" dirty="0">
                <a:latin typeface="Times New Roman" panose="02020603050405020304" pitchFamily="18" charset="0"/>
                <a:cs typeface="Times New Roman" panose="02020603050405020304" pitchFamily="18" charset="0"/>
              </a:rPr>
              <a:t>Table of contents </a:t>
            </a:r>
            <a:endParaRPr lang="en-IN" sz="40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E8FBE33-E1CC-449C-B452-D55521559C61}"/>
              </a:ext>
            </a:extLst>
          </p:cNvPr>
          <p:cNvSpPr txBox="1"/>
          <p:nvPr/>
        </p:nvSpPr>
        <p:spPr>
          <a:xfrm>
            <a:off x="838200" y="1342698"/>
            <a:ext cx="10087708" cy="2821285"/>
          </a:xfrm>
          <a:prstGeom prst="rect">
            <a:avLst/>
          </a:prstGeom>
          <a:noFill/>
        </p:spPr>
        <p:txBody>
          <a:bodyPr wrap="square">
            <a:spAutoFit/>
          </a:bodyPr>
          <a:lstStyle/>
          <a:p>
            <a:pPr marL="342900" marR="0" lvl="0" indent="-342900" algn="just">
              <a:spcBef>
                <a:spcPts val="0"/>
              </a:spcBef>
              <a:spcAft>
                <a:spcPts val="8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Slide 3: Introduction </a:t>
            </a:r>
          </a:p>
          <a:p>
            <a:pPr marL="342900" marR="0" lvl="0" indent="-342900" algn="just">
              <a:spcBef>
                <a:spcPts val="0"/>
              </a:spcBef>
              <a:spcAft>
                <a:spcPts val="80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Slides 4-7: Literature Review</a:t>
            </a:r>
          </a:p>
          <a:p>
            <a:pPr marL="342900" marR="0" lvl="0" indent="-342900" algn="just">
              <a:spcBef>
                <a:spcPts val="0"/>
              </a:spcBef>
              <a:spcAft>
                <a:spcPts val="80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Slides 8-10: </a:t>
            </a:r>
            <a:r>
              <a:rPr lang="en-GB" sz="2400" dirty="0">
                <a:effectLst/>
                <a:latin typeface="Times New Roman" panose="02020603050405020304" pitchFamily="18" charset="0"/>
                <a:ea typeface="Calibri" panose="020F0502020204030204" pitchFamily="34" charset="0"/>
              </a:rPr>
              <a:t>Application to the Hotel and Hospitality Sector</a:t>
            </a:r>
          </a:p>
          <a:p>
            <a:pPr marL="342900" marR="0" lvl="0" indent="-342900" algn="just">
              <a:spcBef>
                <a:spcPts val="0"/>
              </a:spcBef>
              <a:spcAft>
                <a:spcPts val="800"/>
              </a:spcAft>
              <a:buFont typeface="Symbol" panose="05050102010706020507" pitchFamily="18" charset="2"/>
              <a:buChar char=""/>
            </a:pPr>
            <a:r>
              <a:rPr lang="en-GB" sz="2400" dirty="0">
                <a:latin typeface="Times New Roman" panose="02020603050405020304" pitchFamily="18" charset="0"/>
                <a:ea typeface="Calibri" panose="020F0502020204030204" pitchFamily="34" charset="0"/>
                <a:cs typeface="Times New Roman" panose="02020603050405020304" pitchFamily="18" charset="0"/>
              </a:rPr>
              <a:t>Slides 11-12: </a:t>
            </a:r>
            <a:r>
              <a:rPr lang="en-GB" sz="2400" dirty="0">
                <a:effectLst/>
                <a:latin typeface="Times New Roman" panose="02020603050405020304" pitchFamily="18" charset="0"/>
                <a:ea typeface="Calibri" panose="020F0502020204030204" pitchFamily="34" charset="0"/>
              </a:rPr>
              <a:t>Evaluate Future Policy and Management Options</a:t>
            </a:r>
            <a:endParaRPr lang="en-GB" sz="2400" dirty="0">
              <a:latin typeface="Times New Roman" panose="02020603050405020304" pitchFamily="18" charset="0"/>
              <a:ea typeface="Calibri" panose="020F0502020204030204" pitchFamily="34" charset="0"/>
            </a:endParaRPr>
          </a:p>
          <a:p>
            <a:pPr marL="342900" marR="0" lvl="0" indent="-342900" algn="just">
              <a:spcBef>
                <a:spcPts val="0"/>
              </a:spcBef>
              <a:spcAft>
                <a:spcPts val="800"/>
              </a:spcAft>
              <a:buFont typeface="Symbol" panose="05050102010706020507" pitchFamily="18" charset="2"/>
              <a:buChar char=""/>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Slide 13: </a:t>
            </a:r>
            <a:r>
              <a:rPr lang="en-GB" sz="2400" dirty="0">
                <a:effectLst/>
                <a:latin typeface="Times New Roman" panose="02020603050405020304" pitchFamily="18" charset="0"/>
                <a:ea typeface="Calibri" panose="020F0502020204030204" pitchFamily="34" charset="0"/>
              </a:rPr>
              <a:t>Conclusion </a:t>
            </a:r>
          </a:p>
          <a:p>
            <a:pPr marL="342900" marR="0" lvl="0" indent="-342900" algn="just">
              <a:spcBef>
                <a:spcPts val="0"/>
              </a:spcBef>
              <a:spcAft>
                <a:spcPts val="800"/>
              </a:spcAft>
              <a:buFont typeface="Symbol" panose="05050102010706020507" pitchFamily="18" charset="2"/>
              <a:buChar char=""/>
            </a:pPr>
            <a:r>
              <a:rPr lang="en-GB" sz="2400" dirty="0">
                <a:latin typeface="Times New Roman" panose="02020603050405020304" pitchFamily="18" charset="0"/>
                <a:ea typeface="Calibri" panose="020F0502020204030204" pitchFamily="34" charset="0"/>
                <a:cs typeface="Times New Roman" panose="02020603050405020304" pitchFamily="18" charset="0"/>
              </a:rPr>
              <a:t>Slide 14: Reference List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90561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35924-6768-6280-DF4F-529EF84E57F8}"/>
              </a:ext>
            </a:extLst>
          </p:cNvPr>
          <p:cNvSpPr>
            <a:spLocks noGrp="1"/>
          </p:cNvSpPr>
          <p:nvPr>
            <p:ph type="title"/>
          </p:nvPr>
        </p:nvSpPr>
        <p:spPr>
          <a:xfrm>
            <a:off x="3999062" y="259930"/>
            <a:ext cx="4193875" cy="566168"/>
          </a:xfrm>
        </p:spPr>
        <p:txBody>
          <a:bodyPr>
            <a:noAutofit/>
          </a:bodyPr>
          <a:lstStyle/>
          <a:p>
            <a:pPr algn="ctr"/>
            <a:r>
              <a:rPr lang="en-GB" sz="4000" b="1" dirty="0">
                <a:effectLst/>
                <a:latin typeface="Times New Roman" panose="02020603050405020304" pitchFamily="18" charset="0"/>
                <a:ea typeface="Calibri" panose="020F0502020204030204" pitchFamily="34" charset="0"/>
              </a:rPr>
              <a:t>Introduction</a:t>
            </a:r>
            <a:endParaRPr lang="en-IN" sz="4000" b="1" dirty="0"/>
          </a:p>
        </p:txBody>
      </p:sp>
      <p:sp>
        <p:nvSpPr>
          <p:cNvPr id="3" name="Content Placeholder 2">
            <a:extLst>
              <a:ext uri="{FF2B5EF4-FFF2-40B4-BE49-F238E27FC236}">
                <a16:creationId xmlns:a16="http://schemas.microsoft.com/office/drawing/2014/main" id="{4BF618EF-635A-BD24-0A3D-93888E77557D}"/>
              </a:ext>
            </a:extLst>
          </p:cNvPr>
          <p:cNvSpPr>
            <a:spLocks noGrp="1"/>
          </p:cNvSpPr>
          <p:nvPr>
            <p:ph idx="1"/>
          </p:nvPr>
        </p:nvSpPr>
        <p:spPr>
          <a:xfrm>
            <a:off x="655318" y="1453010"/>
            <a:ext cx="6427125" cy="4912304"/>
          </a:xfrm>
        </p:spPr>
        <p:txBody>
          <a:bodyPr>
            <a:noAutofit/>
          </a:bodyPr>
          <a:lstStyle/>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According to Perkin and Abraham (2021) digital transformation refers to the fundamental changes in the operational ways of an organisation through the integration of technologies.</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importance of this theme is underscored by its alignment with consumer preferences, regulatory requirements, and the long-term viability of the industry.</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050" name="Picture 2" descr="the hospitality industry ...">
            <a:extLst>
              <a:ext uri="{FF2B5EF4-FFF2-40B4-BE49-F238E27FC236}">
                <a16:creationId xmlns:a16="http://schemas.microsoft.com/office/drawing/2014/main" id="{04F3499C-5F97-ACE1-0373-53BE825F9E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7585" y="1784639"/>
            <a:ext cx="4589491" cy="37848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964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86EEF-D1DE-C5AB-ABCB-E65719C37CB9}"/>
              </a:ext>
            </a:extLst>
          </p:cNvPr>
          <p:cNvSpPr>
            <a:spLocks noGrp="1"/>
          </p:cNvSpPr>
          <p:nvPr>
            <p:ph type="title"/>
          </p:nvPr>
        </p:nvSpPr>
        <p:spPr>
          <a:xfrm>
            <a:off x="1359876" y="170973"/>
            <a:ext cx="9073661" cy="654368"/>
          </a:xfrm>
        </p:spPr>
        <p:txBody>
          <a:bodyPr>
            <a:noAutofit/>
          </a:bodyPr>
          <a:lstStyle/>
          <a:p>
            <a:pPr algn="ctr"/>
            <a:r>
              <a:rPr lang="en-GB" sz="4000" b="1" dirty="0">
                <a:effectLst/>
                <a:latin typeface="Times New Roman" panose="02020603050405020304" pitchFamily="18" charset="0"/>
                <a:ea typeface="Calibri" panose="020F0502020204030204" pitchFamily="34" charset="0"/>
              </a:rPr>
              <a:t>Literature Review </a:t>
            </a:r>
            <a:endParaRPr lang="en-IN" sz="7200" b="1" dirty="0"/>
          </a:p>
        </p:txBody>
      </p:sp>
      <p:sp>
        <p:nvSpPr>
          <p:cNvPr id="3" name="Content Placeholder 2">
            <a:extLst>
              <a:ext uri="{FF2B5EF4-FFF2-40B4-BE49-F238E27FC236}">
                <a16:creationId xmlns:a16="http://schemas.microsoft.com/office/drawing/2014/main" id="{DAF6048B-D22D-5839-2082-876DEBD454C6}"/>
              </a:ext>
            </a:extLst>
          </p:cNvPr>
          <p:cNvSpPr>
            <a:spLocks noGrp="1"/>
          </p:cNvSpPr>
          <p:nvPr>
            <p:ph idx="1"/>
          </p:nvPr>
        </p:nvSpPr>
        <p:spPr>
          <a:xfrm>
            <a:off x="500771" y="1067575"/>
            <a:ext cx="7013933" cy="5790425"/>
          </a:xfrm>
        </p:spPr>
        <p:txBody>
          <a:bodyPr>
            <a:noAutofit/>
          </a:bodyPr>
          <a:lstStyle/>
          <a:p>
            <a:pPr algn="just">
              <a:lnSpc>
                <a:spcPct val="150000"/>
              </a:lnSpc>
              <a:spcAft>
                <a:spcPts val="800"/>
              </a:spcAft>
            </a:pPr>
            <a:r>
              <a:rPr lang="en-GB" sz="2400" b="1" u="sng" dirty="0">
                <a:effectLst/>
                <a:latin typeface="Times New Roman" panose="02020603050405020304" pitchFamily="18" charset="0"/>
                <a:ea typeface="Calibri" panose="020F0502020204030204" pitchFamily="34" charset="0"/>
                <a:cs typeface="Times New Roman" panose="02020603050405020304" pitchFamily="18" charset="0"/>
              </a:rPr>
              <a:t>Institutional Theory</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institutional theory posits that organisations are influenced by the social contexts in which they operate and they tend to adopt similar practices and structures (</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Bhuiyan </a:t>
            </a:r>
            <a:r>
              <a:rPr lang="en-GB"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2023</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persistence of these issues has subjected the hospitality industry towards the adoption of technologies that contribute towards environmentally sustainable practices. </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descr="GLOBAL WARMING">
            <a:extLst>
              <a:ext uri="{FF2B5EF4-FFF2-40B4-BE49-F238E27FC236}">
                <a16:creationId xmlns:a16="http://schemas.microsoft.com/office/drawing/2014/main" id="{08F55E45-23B6-5FFA-B41B-DC91EECAFC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14704" y="2083463"/>
            <a:ext cx="4470333" cy="3486064"/>
          </a:xfrm>
          <a:prstGeom prst="rect">
            <a:avLst/>
          </a:prstGeom>
          <a:noFill/>
          <a:ln>
            <a:noFill/>
          </a:ln>
          <a:effectLst>
            <a:softEdge rad="317500"/>
          </a:effectLst>
        </p:spPr>
      </p:pic>
    </p:spTree>
    <p:extLst>
      <p:ext uri="{BB962C8B-B14F-4D97-AF65-F5344CB8AC3E}">
        <p14:creationId xmlns:p14="http://schemas.microsoft.com/office/powerpoint/2010/main" val="773805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66DB9-5CD8-3E83-E5DF-DA45543D590A}"/>
              </a:ext>
            </a:extLst>
          </p:cNvPr>
          <p:cNvSpPr>
            <a:spLocks noGrp="1"/>
          </p:cNvSpPr>
          <p:nvPr>
            <p:ph type="title"/>
          </p:nvPr>
        </p:nvSpPr>
        <p:spPr>
          <a:xfrm>
            <a:off x="838200" y="187569"/>
            <a:ext cx="10515600" cy="1341436"/>
          </a:xfrm>
        </p:spPr>
        <p:txBody>
          <a:bodyPr>
            <a:normAutofit/>
          </a:bodyPr>
          <a:lstStyle/>
          <a:p>
            <a:pPr algn="ctr"/>
            <a:r>
              <a:rPr lang="en-GB" sz="4000" b="1" dirty="0">
                <a:effectLst/>
                <a:latin typeface="Times New Roman" panose="02020603050405020304" pitchFamily="18" charset="0"/>
                <a:ea typeface="Calibri" panose="020F0502020204030204" pitchFamily="34" charset="0"/>
              </a:rPr>
              <a:t>Literature Review (Continued)</a:t>
            </a:r>
            <a:endParaRPr lang="en-IN" sz="4000" b="1" dirty="0"/>
          </a:p>
        </p:txBody>
      </p:sp>
      <p:sp>
        <p:nvSpPr>
          <p:cNvPr id="3" name="Content Placeholder 2">
            <a:extLst>
              <a:ext uri="{FF2B5EF4-FFF2-40B4-BE49-F238E27FC236}">
                <a16:creationId xmlns:a16="http://schemas.microsoft.com/office/drawing/2014/main" id="{8A05A559-1887-8C57-09B3-60EEC96971ED}"/>
              </a:ext>
            </a:extLst>
          </p:cNvPr>
          <p:cNvSpPr>
            <a:spLocks noGrp="1"/>
          </p:cNvSpPr>
          <p:nvPr>
            <p:ph idx="1"/>
          </p:nvPr>
        </p:nvSpPr>
        <p:spPr>
          <a:xfrm>
            <a:off x="413894" y="1529005"/>
            <a:ext cx="6818179" cy="5141426"/>
          </a:xfrm>
        </p:spPr>
        <p:txBody>
          <a:bodyPr>
            <a:noAutofit/>
          </a:bodyPr>
          <a:lstStyle/>
          <a:p>
            <a:pPr algn="just">
              <a:lnSpc>
                <a:spcPct val="150000"/>
              </a:lnSpc>
              <a:spcAft>
                <a:spcPts val="800"/>
              </a:spcAft>
            </a:pPr>
            <a:r>
              <a:rPr lang="en-GB" sz="2400" b="1" u="sng" dirty="0">
                <a:effectLst/>
                <a:latin typeface="Times New Roman" panose="02020603050405020304" pitchFamily="18" charset="0"/>
                <a:ea typeface="Calibri" panose="020F0502020204030204" pitchFamily="34" charset="0"/>
                <a:cs typeface="Times New Roman" panose="02020603050405020304" pitchFamily="18" charset="0"/>
              </a:rPr>
              <a:t>Resource-Based View (RBV)</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Resource-Based View (RBV) is generally used by organisations to analyse and interpret their resources which can later be utilised by the firm to attain competitive advantages (</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Lubis, 2022</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According to Soler (2022) innovation can act as a competitive advantage for hotels by controlling the guest experience through technology.  </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descr="Resource-Based View Theory - Tutorial">
            <a:extLst>
              <a:ext uri="{FF2B5EF4-FFF2-40B4-BE49-F238E27FC236}">
                <a16:creationId xmlns:a16="http://schemas.microsoft.com/office/drawing/2014/main" id="{7A9B6312-1796-AC83-259A-2CE4811A89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64238" y="1853306"/>
            <a:ext cx="4589464" cy="39157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29306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522D5-65C2-B428-B8FA-5FD2117DEC7B}"/>
              </a:ext>
            </a:extLst>
          </p:cNvPr>
          <p:cNvSpPr>
            <a:spLocks noGrp="1"/>
          </p:cNvSpPr>
          <p:nvPr>
            <p:ph type="title"/>
          </p:nvPr>
        </p:nvSpPr>
        <p:spPr>
          <a:xfrm>
            <a:off x="0" y="0"/>
            <a:ext cx="12192000" cy="1113905"/>
          </a:xfrm>
        </p:spPr>
        <p:txBody>
          <a:bodyPr>
            <a:normAutofit/>
          </a:bodyPr>
          <a:lstStyle/>
          <a:p>
            <a:pPr algn="ctr"/>
            <a:r>
              <a:rPr lang="en-GB" sz="4000" b="1" dirty="0">
                <a:effectLst/>
                <a:latin typeface="Times New Roman" panose="02020603050405020304" pitchFamily="18" charset="0"/>
                <a:ea typeface="Calibri" panose="020F0502020204030204" pitchFamily="34" charset="0"/>
              </a:rPr>
              <a:t>Literature Review (Continued)</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8C3A31F-F314-5EA0-84B4-46031BBD052C}"/>
              </a:ext>
            </a:extLst>
          </p:cNvPr>
          <p:cNvSpPr>
            <a:spLocks noGrp="1"/>
          </p:cNvSpPr>
          <p:nvPr>
            <p:ph idx="1"/>
          </p:nvPr>
        </p:nvSpPr>
        <p:spPr>
          <a:xfrm>
            <a:off x="0" y="915890"/>
            <a:ext cx="7065818" cy="5800794"/>
          </a:xfrm>
        </p:spPr>
        <p:txBody>
          <a:bodyPr>
            <a:noAutofit/>
          </a:bodyPr>
          <a:lstStyle/>
          <a:p>
            <a:pPr algn="just">
              <a:lnSpc>
                <a:spcPct val="150000"/>
              </a:lnSpc>
              <a:spcAft>
                <a:spcPts val="800"/>
              </a:spcAft>
            </a:pPr>
            <a:r>
              <a:rPr lang="en-GB" sz="2400" b="1" u="sng" dirty="0">
                <a:effectLst/>
                <a:latin typeface="Times New Roman" panose="02020603050405020304" pitchFamily="18" charset="0"/>
                <a:ea typeface="Calibri" panose="020F0502020204030204" pitchFamily="34" charset="0"/>
                <a:cs typeface="Times New Roman" panose="02020603050405020304" pitchFamily="18" charset="0"/>
              </a:rPr>
              <a:t>Stakeholder Theory</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Langrafe</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(2020) state that the stakeholder theory is characterised by a number of ideas, and one among them is that organisations encompass various groups of networks between different stakeholders.</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According to </a:t>
            </a:r>
            <a:r>
              <a:rPr lang="en-GB" sz="2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Khatter</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(2023) the stakeholders of the organisation have the potential to contribute to the pursuit of the firm towards their goals by acknowledging the impact of digitalisation on their interests.</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descr="Stakeholder Theory">
            <a:extLst>
              <a:ext uri="{FF2B5EF4-FFF2-40B4-BE49-F238E27FC236}">
                <a16:creationId xmlns:a16="http://schemas.microsoft.com/office/drawing/2014/main" id="{9B3010DA-6567-1CCE-F630-408A178BC1D9}"/>
              </a:ext>
            </a:extLst>
          </p:cNvPr>
          <p:cNvPicPr>
            <a:picLocks noChangeAspect="1"/>
          </p:cNvPicPr>
          <p:nvPr/>
        </p:nvPicPr>
        <p:blipFill rotWithShape="1">
          <a:blip r:embed="rId3">
            <a:extLst>
              <a:ext uri="{28A0092B-C50C-407E-A947-70E740481C1C}">
                <a14:useLocalDpi xmlns:a14="http://schemas.microsoft.com/office/drawing/2010/main" val="0"/>
              </a:ext>
            </a:extLst>
          </a:blip>
          <a:srcRect t="20002" b="11413"/>
          <a:stretch/>
        </p:blipFill>
        <p:spPr bwMode="auto">
          <a:xfrm>
            <a:off x="7259853" y="1891621"/>
            <a:ext cx="4738111" cy="404734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59349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71B53-BE9B-0119-6A44-9DF274A73FDB}"/>
              </a:ext>
            </a:extLst>
          </p:cNvPr>
          <p:cNvSpPr>
            <a:spLocks noGrp="1"/>
          </p:cNvSpPr>
          <p:nvPr>
            <p:ph type="title"/>
          </p:nvPr>
        </p:nvSpPr>
        <p:spPr>
          <a:xfrm>
            <a:off x="1430213" y="8699"/>
            <a:ext cx="10105293" cy="899395"/>
          </a:xfrm>
        </p:spPr>
        <p:txBody>
          <a:bodyPr>
            <a:normAutofit/>
          </a:bodyPr>
          <a:lstStyle/>
          <a:p>
            <a:pPr algn="ctr"/>
            <a:r>
              <a:rPr lang="en-GB" sz="4000" b="1" dirty="0">
                <a:effectLst/>
                <a:latin typeface="Times New Roman" panose="02020603050405020304" pitchFamily="18" charset="0"/>
                <a:ea typeface="Calibri" panose="020F0502020204030204" pitchFamily="34" charset="0"/>
              </a:rPr>
              <a:t>Literature Review (Continued)</a:t>
            </a:r>
            <a:endParaRPr lang="en-IN" sz="4000" b="1" dirty="0"/>
          </a:p>
        </p:txBody>
      </p:sp>
      <p:sp>
        <p:nvSpPr>
          <p:cNvPr id="3" name="Content Placeholder 2">
            <a:extLst>
              <a:ext uri="{FF2B5EF4-FFF2-40B4-BE49-F238E27FC236}">
                <a16:creationId xmlns:a16="http://schemas.microsoft.com/office/drawing/2014/main" id="{A393D2D4-DF85-D004-041F-5F2390FDE95A}"/>
              </a:ext>
            </a:extLst>
          </p:cNvPr>
          <p:cNvSpPr>
            <a:spLocks noGrp="1"/>
          </p:cNvSpPr>
          <p:nvPr>
            <p:ph idx="1"/>
          </p:nvPr>
        </p:nvSpPr>
        <p:spPr>
          <a:xfrm>
            <a:off x="234461" y="1078524"/>
            <a:ext cx="7363371" cy="5518731"/>
          </a:xfrm>
        </p:spPr>
        <p:txBody>
          <a:bodyPr>
            <a:noAutofit/>
          </a:bodyPr>
          <a:lstStyle/>
          <a:p>
            <a:pPr algn="just">
              <a:lnSpc>
                <a:spcPct val="150000"/>
              </a:lnSpc>
              <a:spcAft>
                <a:spcPts val="800"/>
              </a:spcAft>
            </a:pPr>
            <a:r>
              <a:rPr lang="en-GB" sz="2400" b="1" u="sng" dirty="0">
                <a:effectLst/>
                <a:latin typeface="Times New Roman" panose="02020603050405020304" pitchFamily="18" charset="0"/>
                <a:ea typeface="Calibri" panose="020F0502020204030204" pitchFamily="34" charset="0"/>
                <a:cs typeface="Times New Roman" panose="02020603050405020304" pitchFamily="18" charset="0"/>
              </a:rPr>
              <a:t>Diffusion of Innovation Theory</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According to </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Call and </a:t>
            </a:r>
            <a:r>
              <a:rPr lang="en-GB" sz="2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Herber</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(2022) the lenses of Diffusion of Innovation Theory can be leveraged to explain the variations present in the adoption rate and breadth of innovations.</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larger hotel chains in comparison to them have implemented the smart technologies due to the presence of corporate mandates and shareholder pressure and therefore can be considered early adopters. </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3C20B649-7022-9F0D-4F6D-5A972C9448B1}"/>
              </a:ext>
            </a:extLst>
          </p:cNvPr>
          <p:cNvPicPr>
            <a:picLocks noChangeAspect="1"/>
          </p:cNvPicPr>
          <p:nvPr/>
        </p:nvPicPr>
        <p:blipFill>
          <a:blip r:embed="rId3"/>
          <a:stretch>
            <a:fillRect/>
          </a:stretch>
        </p:blipFill>
        <p:spPr>
          <a:xfrm>
            <a:off x="7597832" y="1853208"/>
            <a:ext cx="4423757" cy="38852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17847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BDBB1-F00F-00FA-6F65-4FBFA1143FF5}"/>
              </a:ext>
            </a:extLst>
          </p:cNvPr>
          <p:cNvSpPr>
            <a:spLocks noGrp="1"/>
          </p:cNvSpPr>
          <p:nvPr>
            <p:ph type="title"/>
          </p:nvPr>
        </p:nvSpPr>
        <p:spPr>
          <a:xfrm>
            <a:off x="1" y="1"/>
            <a:ext cx="12192000" cy="1567714"/>
          </a:xfrm>
        </p:spPr>
        <p:txBody>
          <a:bodyPr>
            <a:normAutofit/>
          </a:bodyPr>
          <a:lstStyle/>
          <a:p>
            <a:pPr algn="ctr"/>
            <a:r>
              <a:rPr lang="en-US" sz="4000" b="1" dirty="0">
                <a:effectLst/>
                <a:latin typeface="Times New Roman" panose="02020603050405020304" pitchFamily="18" charset="0"/>
                <a:ea typeface="Calibri" panose="020F0502020204030204" pitchFamily="34" charset="0"/>
              </a:rPr>
              <a:t>Application to the Hotel and Hospitality Sector </a:t>
            </a:r>
            <a:endParaRPr lang="en-IN" sz="8000" b="1" dirty="0"/>
          </a:p>
        </p:txBody>
      </p:sp>
      <p:sp>
        <p:nvSpPr>
          <p:cNvPr id="3" name="Content Placeholder 2">
            <a:extLst>
              <a:ext uri="{FF2B5EF4-FFF2-40B4-BE49-F238E27FC236}">
                <a16:creationId xmlns:a16="http://schemas.microsoft.com/office/drawing/2014/main" id="{EF169612-5995-7705-7736-DB2582BCFBAF}"/>
              </a:ext>
            </a:extLst>
          </p:cNvPr>
          <p:cNvSpPr>
            <a:spLocks noGrp="1"/>
          </p:cNvSpPr>
          <p:nvPr>
            <p:ph idx="1"/>
          </p:nvPr>
        </p:nvSpPr>
        <p:spPr>
          <a:xfrm>
            <a:off x="252046" y="1564538"/>
            <a:ext cx="6215256" cy="4925160"/>
          </a:xfrm>
        </p:spPr>
        <p:txBody>
          <a:bodyPr>
            <a:noAutofit/>
          </a:bodyPr>
          <a:lstStyle/>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government's regulations and incentives regarding digitalisation can have significant positive outcomes for the tourism industry.</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For example, Green taxes, green cash grants and green tax incentives are proliferating within the industry as governments look to attain their environmental goals (PWC, 2024).</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FE474E0-8EB4-DF74-769A-492B65EF7249}"/>
              </a:ext>
            </a:extLst>
          </p:cNvPr>
          <p:cNvPicPr>
            <a:picLocks noChangeAspect="1"/>
          </p:cNvPicPr>
          <p:nvPr/>
        </p:nvPicPr>
        <p:blipFill>
          <a:blip r:embed="rId3"/>
          <a:stretch>
            <a:fillRect/>
          </a:stretch>
        </p:blipFill>
        <p:spPr>
          <a:xfrm>
            <a:off x="6719347" y="1748385"/>
            <a:ext cx="5212971" cy="362582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27642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9E767-FE88-6CB1-5A21-5713D62EF45D}"/>
              </a:ext>
            </a:extLst>
          </p:cNvPr>
          <p:cNvSpPr>
            <a:spLocks noGrp="1"/>
          </p:cNvSpPr>
          <p:nvPr>
            <p:ph type="title"/>
          </p:nvPr>
        </p:nvSpPr>
        <p:spPr>
          <a:xfrm>
            <a:off x="812453" y="-30114"/>
            <a:ext cx="11058121" cy="1064261"/>
          </a:xfrm>
        </p:spPr>
        <p:txBody>
          <a:bodyPr>
            <a:normAutofit fontScale="90000"/>
          </a:bodyPr>
          <a:lstStyle/>
          <a:p>
            <a:pPr algn="ctr"/>
            <a:r>
              <a:rPr lang="en-US" sz="4000" b="1" dirty="0">
                <a:effectLst/>
                <a:latin typeface="Times New Roman" panose="02020603050405020304" pitchFamily="18" charset="0"/>
                <a:ea typeface="Calibri" panose="020F0502020204030204" pitchFamily="34" charset="0"/>
              </a:rPr>
              <a:t>Application to the Hotel and Hospitality Sector (Continued)</a:t>
            </a:r>
            <a:endParaRPr lang="en-IN" sz="4000" b="1" dirty="0"/>
          </a:p>
        </p:txBody>
      </p:sp>
      <p:sp>
        <p:nvSpPr>
          <p:cNvPr id="3" name="Content Placeholder 2">
            <a:extLst>
              <a:ext uri="{FF2B5EF4-FFF2-40B4-BE49-F238E27FC236}">
                <a16:creationId xmlns:a16="http://schemas.microsoft.com/office/drawing/2014/main" id="{31DC10A0-993F-3F4D-ADE0-D0C3960B436A}"/>
              </a:ext>
            </a:extLst>
          </p:cNvPr>
          <p:cNvSpPr>
            <a:spLocks noGrp="1"/>
          </p:cNvSpPr>
          <p:nvPr>
            <p:ph idx="1"/>
          </p:nvPr>
        </p:nvSpPr>
        <p:spPr>
          <a:xfrm>
            <a:off x="-1" y="1034147"/>
            <a:ext cx="7780714" cy="5516282"/>
          </a:xfrm>
        </p:spPr>
        <p:txBody>
          <a:bodyPr>
            <a:noAutofit/>
          </a:bodyPr>
          <a:lstStyle/>
          <a:p>
            <a:pPr algn="just">
              <a:lnSpc>
                <a:spcPct val="150000"/>
              </a:lnSpc>
              <a:spcAft>
                <a:spcPts val="800"/>
              </a:spcAft>
            </a:pPr>
            <a:r>
              <a:rPr lang="en-GB" sz="2400" b="1" u="sng" dirty="0">
                <a:effectLst/>
                <a:latin typeface="Times New Roman" panose="02020603050405020304" pitchFamily="18" charset="0"/>
                <a:ea typeface="Calibri" panose="020F0502020204030204" pitchFamily="34" charset="0"/>
                <a:cs typeface="Times New Roman" panose="02020603050405020304" pitchFamily="18" charset="0"/>
              </a:rPr>
              <a:t>Analysis of the impact through theoretical Lenses</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As stakeholder theory suggests that stakeholders of a company have the potential to contribute to the attainment of organisational goals, addressing stakeholders' needs can be vital in this context (</a:t>
            </a:r>
            <a:r>
              <a:rPr lang="en-GB" sz="2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Khatter</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2023).</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In this case, considering that 71% of people have preferred contactless services, offering contactless services through online booking platforms, kiosks and more has been beneficial for organisations (Oracle, 2022). </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074" name="Picture 2" descr="Going Contactless: How Hotels Can ...">
            <a:extLst>
              <a:ext uri="{FF2B5EF4-FFF2-40B4-BE49-F238E27FC236}">
                <a16:creationId xmlns:a16="http://schemas.microsoft.com/office/drawing/2014/main" id="{C441B3A2-328A-B112-139B-9BCE7B34AB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0217" y="1662546"/>
            <a:ext cx="4073237" cy="40755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564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B1038-E412-F19C-75B5-473279E564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E3FCB9-A1AA-EBE9-01ED-3CF03A3BD555}"/>
              </a:ext>
            </a:extLst>
          </p:cNvPr>
          <p:cNvSpPr>
            <a:spLocks noGrp="1"/>
          </p:cNvSpPr>
          <p:nvPr>
            <p:ph type="title"/>
          </p:nvPr>
        </p:nvSpPr>
        <p:spPr>
          <a:xfrm>
            <a:off x="142240" y="0"/>
            <a:ext cx="11907520" cy="1325563"/>
          </a:xfrm>
        </p:spPr>
        <p:txBody>
          <a:bodyPr>
            <a:normAutofit/>
          </a:bodyPr>
          <a:lstStyle/>
          <a:p>
            <a:pPr algn="ctr"/>
            <a:r>
              <a:rPr lang="en-US" sz="4000" b="1" dirty="0">
                <a:effectLst/>
                <a:latin typeface="Times New Roman" panose="02020603050405020304" pitchFamily="18" charset="0"/>
                <a:ea typeface="Calibri" panose="020F0502020204030204" pitchFamily="34" charset="0"/>
              </a:rPr>
              <a:t>Application to the Hotel and Hospitality Sector (Continued) </a:t>
            </a:r>
            <a:endParaRPr lang="en-IN" sz="4000" b="1" dirty="0"/>
          </a:p>
        </p:txBody>
      </p:sp>
      <p:graphicFrame>
        <p:nvGraphicFramePr>
          <p:cNvPr id="8" name="Table 7">
            <a:extLst>
              <a:ext uri="{FF2B5EF4-FFF2-40B4-BE49-F238E27FC236}">
                <a16:creationId xmlns:a16="http://schemas.microsoft.com/office/drawing/2014/main" id="{3D9361CE-970E-BF70-4412-CCEDD331B4B4}"/>
              </a:ext>
            </a:extLst>
          </p:cNvPr>
          <p:cNvGraphicFramePr>
            <a:graphicFrameLocks noGrp="1"/>
          </p:cNvGraphicFramePr>
          <p:nvPr>
            <p:extLst>
              <p:ext uri="{D42A27DB-BD31-4B8C-83A1-F6EECF244321}">
                <p14:modId xmlns:p14="http://schemas.microsoft.com/office/powerpoint/2010/main" val="3018444562"/>
              </p:ext>
            </p:extLst>
          </p:nvPr>
        </p:nvGraphicFramePr>
        <p:xfrm>
          <a:off x="302794" y="1230060"/>
          <a:ext cx="11586411" cy="5495591"/>
        </p:xfrm>
        <a:graphic>
          <a:graphicData uri="http://schemas.openxmlformats.org/drawingml/2006/table">
            <a:tbl>
              <a:tblPr firstRow="1" firstCol="1" bandRow="1">
                <a:tableStyleId>{5C22544A-7EE6-4342-B048-85BDC9FD1C3A}</a:tableStyleId>
              </a:tblPr>
              <a:tblGrid>
                <a:gridCol w="2009888">
                  <a:extLst>
                    <a:ext uri="{9D8B030D-6E8A-4147-A177-3AD203B41FA5}">
                      <a16:colId xmlns:a16="http://schemas.microsoft.com/office/drawing/2014/main" val="1903486400"/>
                    </a:ext>
                  </a:extLst>
                </a:gridCol>
                <a:gridCol w="2025310">
                  <a:extLst>
                    <a:ext uri="{9D8B030D-6E8A-4147-A177-3AD203B41FA5}">
                      <a16:colId xmlns:a16="http://schemas.microsoft.com/office/drawing/2014/main" val="3346378729"/>
                    </a:ext>
                  </a:extLst>
                </a:gridCol>
                <a:gridCol w="3973511">
                  <a:extLst>
                    <a:ext uri="{9D8B030D-6E8A-4147-A177-3AD203B41FA5}">
                      <a16:colId xmlns:a16="http://schemas.microsoft.com/office/drawing/2014/main" val="532495410"/>
                    </a:ext>
                  </a:extLst>
                </a:gridCol>
                <a:gridCol w="3577702">
                  <a:extLst>
                    <a:ext uri="{9D8B030D-6E8A-4147-A177-3AD203B41FA5}">
                      <a16:colId xmlns:a16="http://schemas.microsoft.com/office/drawing/2014/main" val="953800801"/>
                    </a:ext>
                  </a:extLst>
                </a:gridCol>
              </a:tblGrid>
              <a:tr h="332871">
                <a:tc>
                  <a:txBody>
                    <a:bodyPr/>
                    <a:lstStyle/>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Technology</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Examples </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Positive impact </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Negative impact</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extLst>
                  <a:ext uri="{0D108BD9-81ED-4DB2-BD59-A6C34878D82A}">
                    <a16:rowId xmlns:a16="http://schemas.microsoft.com/office/drawing/2014/main" val="789889399"/>
                  </a:ext>
                </a:extLst>
              </a:tr>
              <a:tr h="2706955">
                <a:tc>
                  <a:txBody>
                    <a:bodyPr/>
                    <a:lstStyle/>
                    <a:p>
                      <a:pPr algn="just">
                        <a:lnSpc>
                          <a:spcPct val="150000"/>
                        </a:lnSpc>
                        <a:spcAft>
                          <a:spcPts val="800"/>
                        </a:spcAft>
                      </a:pPr>
                      <a:r>
                        <a:rPr lang="en-GB" sz="1600" dirty="0">
                          <a:effectLst/>
                          <a:latin typeface="Times New Roman" panose="02020603050405020304" pitchFamily="18" charset="0"/>
                          <a:cs typeface="Times New Roman" panose="02020603050405020304" pitchFamily="18" charset="0"/>
                        </a:rPr>
                        <a:t>Online Booking Platforms</a:t>
                      </a:r>
                      <a:endParaRPr lang="en-IN" sz="1600" dirty="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GB" sz="1600" dirty="0">
                          <a:effectLst/>
                          <a:latin typeface="Times New Roman" panose="02020603050405020304" pitchFamily="18" charset="0"/>
                          <a:cs typeface="Times New Roman" panose="02020603050405020304" pitchFamily="18" charset="0"/>
                        </a:rPr>
                        <a:t> </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Booking.com, Expedia, and Airbnb</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marL="342900" lvl="0" indent="-342900" algn="just">
                        <a:lnSpc>
                          <a:spcPct val="150000"/>
                        </a:lnSpc>
                        <a:buFont typeface="Symbol" panose="05050102010706020507" pitchFamily="18" charset="2"/>
                        <a:buChar char=""/>
                      </a:pPr>
                      <a:r>
                        <a:rPr lang="en-GB" sz="1600">
                          <a:effectLst/>
                          <a:latin typeface="Times New Roman" panose="02020603050405020304" pitchFamily="18" charset="0"/>
                          <a:cs typeface="Times New Roman" panose="02020603050405020304" pitchFamily="18" charset="0"/>
                        </a:rPr>
                        <a:t>Increased reach and customer acquisition</a:t>
                      </a:r>
                      <a:endParaRPr lang="en-IN" sz="1600">
                        <a:effectLst/>
                        <a:latin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600">
                          <a:effectLst/>
                          <a:latin typeface="Times New Roman" panose="02020603050405020304" pitchFamily="18" charset="0"/>
                          <a:cs typeface="Times New Roman" panose="02020603050405020304" pitchFamily="18" charset="0"/>
                        </a:rPr>
                        <a:t>Improved revenue management and pricing flexibility</a:t>
                      </a:r>
                      <a:endParaRPr lang="en-IN" sz="1600">
                        <a:effectLst/>
                        <a:latin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600">
                          <a:effectLst/>
                          <a:latin typeface="Times New Roman" panose="02020603050405020304" pitchFamily="18" charset="0"/>
                          <a:cs typeface="Times New Roman" panose="02020603050405020304" pitchFamily="18" charset="0"/>
                        </a:rPr>
                        <a:t>automate payment processing, enhance cash flow and debt elimination (Hajji, 2023)</a:t>
                      </a:r>
                      <a:endParaRPr lang="en-IN" sz="160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marL="342900" lvl="0" indent="-342900" algn="just">
                        <a:lnSpc>
                          <a:spcPct val="150000"/>
                        </a:lnSpc>
                        <a:buFont typeface="Symbol" panose="05050102010706020507" pitchFamily="18" charset="2"/>
                        <a:buChar char=""/>
                      </a:pPr>
                      <a:r>
                        <a:rPr lang="en-GB" sz="1600">
                          <a:effectLst/>
                          <a:latin typeface="Times New Roman" panose="02020603050405020304" pitchFamily="18" charset="0"/>
                          <a:cs typeface="Times New Roman" panose="02020603050405020304" pitchFamily="18" charset="0"/>
                        </a:rPr>
                        <a:t>Dependence on third-party platforms</a:t>
                      </a:r>
                      <a:endParaRPr lang="en-IN" sz="1600">
                        <a:effectLst/>
                        <a:latin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600">
                          <a:effectLst/>
                          <a:latin typeface="Times New Roman" panose="02020603050405020304" pitchFamily="18" charset="0"/>
                          <a:cs typeface="Times New Roman" panose="02020603050405020304" pitchFamily="18" charset="0"/>
                        </a:rPr>
                        <a:t>Commission fees charged by booking platforms</a:t>
                      </a:r>
                      <a:endParaRPr lang="en-IN" sz="160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extLst>
                  <a:ext uri="{0D108BD9-81ED-4DB2-BD59-A6C34878D82A}">
                    <a16:rowId xmlns:a16="http://schemas.microsoft.com/office/drawing/2014/main" val="1166652467"/>
                  </a:ext>
                </a:extLst>
              </a:tr>
              <a:tr h="2455765">
                <a:tc>
                  <a:txBody>
                    <a:bodyPr/>
                    <a:lstStyle/>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Property Management Systems (PMS)</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algn="just">
                        <a:lnSpc>
                          <a:spcPct val="150000"/>
                        </a:lnSpc>
                        <a:spcAft>
                          <a:spcPts val="800"/>
                        </a:spcAft>
                      </a:pPr>
                      <a:r>
                        <a:rPr lang="en-GB" sz="1600">
                          <a:effectLst/>
                          <a:latin typeface="Times New Roman" panose="02020603050405020304" pitchFamily="18" charset="0"/>
                          <a:cs typeface="Times New Roman" panose="02020603050405020304" pitchFamily="18" charset="0"/>
                        </a:rPr>
                        <a:t>Opera, Mews, and Hotelier</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marL="342900" lvl="0" indent="-342900" algn="just">
                        <a:lnSpc>
                          <a:spcPct val="150000"/>
                        </a:lnSpc>
                        <a:buFont typeface="Symbol" panose="05050102010706020507" pitchFamily="18" charset="2"/>
                        <a:buChar char=""/>
                      </a:pPr>
                      <a:r>
                        <a:rPr lang="en-GB" sz="1600" dirty="0">
                          <a:effectLst/>
                          <a:latin typeface="Times New Roman" panose="02020603050405020304" pitchFamily="18" charset="0"/>
                          <a:cs typeface="Times New Roman" panose="02020603050405020304" pitchFamily="18" charset="0"/>
                        </a:rPr>
                        <a:t>Centralised management of reservations, guest information, and operations</a:t>
                      </a:r>
                      <a:endParaRPr lang="en-IN" sz="1600" dirty="0">
                        <a:effectLst/>
                        <a:latin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600" dirty="0">
                          <a:effectLst/>
                          <a:latin typeface="Times New Roman" panose="02020603050405020304" pitchFamily="18" charset="0"/>
                          <a:cs typeface="Times New Roman" panose="02020603050405020304" pitchFamily="18" charset="0"/>
                        </a:rPr>
                        <a:t>Improved efficiency and reduced errors</a:t>
                      </a:r>
                      <a:endParaRPr lang="en-IN" sz="1600" dirty="0">
                        <a:effectLst/>
                        <a:latin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600" dirty="0">
                          <a:effectLst/>
                          <a:latin typeface="Times New Roman" panose="02020603050405020304" pitchFamily="18" charset="0"/>
                          <a:cs typeface="Times New Roman" panose="02020603050405020304" pitchFamily="18" charset="0"/>
                        </a:rPr>
                        <a:t>Increased resident satisfaction (McCarthy, 2024)</a:t>
                      </a:r>
                      <a:endParaRPr lang="en-IN" sz="1600" dirty="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GB" sz="1600" dirty="0">
                          <a:effectLst/>
                          <a:latin typeface="Times New Roman" panose="02020603050405020304" pitchFamily="18" charset="0"/>
                          <a:cs typeface="Times New Roman" panose="02020603050405020304" pitchFamily="18" charset="0"/>
                        </a:rPr>
                        <a:t> </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tc>
                  <a:txBody>
                    <a:bodyPr/>
                    <a:lstStyle/>
                    <a:p>
                      <a:pPr marL="342900" lvl="0" indent="-342900" algn="just">
                        <a:lnSpc>
                          <a:spcPct val="150000"/>
                        </a:lnSpc>
                        <a:buFont typeface="Symbol" panose="05050102010706020507" pitchFamily="18" charset="2"/>
                        <a:buChar char=""/>
                      </a:pPr>
                      <a:r>
                        <a:rPr lang="en-GB" sz="1600" dirty="0">
                          <a:effectLst/>
                          <a:latin typeface="Times New Roman" panose="02020603050405020304" pitchFamily="18" charset="0"/>
                          <a:cs typeface="Times New Roman" panose="02020603050405020304" pitchFamily="18" charset="0"/>
                        </a:rPr>
                        <a:t>High initial investment costs</a:t>
                      </a:r>
                      <a:endParaRPr lang="en-IN" sz="1600" dirty="0">
                        <a:effectLst/>
                        <a:latin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600" dirty="0">
                          <a:effectLst/>
                          <a:latin typeface="Times New Roman" panose="02020603050405020304" pitchFamily="18" charset="0"/>
                          <a:cs typeface="Times New Roman" panose="02020603050405020304" pitchFamily="18" charset="0"/>
                        </a:rPr>
                        <a:t>The learning curve for staff</a:t>
                      </a:r>
                      <a:endParaRPr lang="en-IN" sz="1600" dirty="0">
                        <a:effectLst/>
                        <a:latin typeface="Times New Roman" panose="02020603050405020304" pitchFamily="18" charset="0"/>
                        <a:cs typeface="Times New Roman" panose="02020603050405020304" pitchFamily="18" charset="0"/>
                      </a:endParaRPr>
                    </a:p>
                    <a:p>
                      <a:pPr indent="457200" algn="just">
                        <a:lnSpc>
                          <a:spcPct val="150000"/>
                        </a:lnSpc>
                        <a:spcAft>
                          <a:spcPts val="800"/>
                        </a:spcAft>
                      </a:pPr>
                      <a:r>
                        <a:rPr lang="en-GB" sz="1600" dirty="0">
                          <a:effectLst/>
                          <a:latin typeface="Times New Roman" panose="02020603050405020304" pitchFamily="18" charset="0"/>
                          <a:cs typeface="Times New Roman" panose="02020603050405020304" pitchFamily="18" charset="0"/>
                        </a:rPr>
                        <a:t> </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526" marR="46526" marT="0" marB="0"/>
                </a:tc>
                <a:extLst>
                  <a:ext uri="{0D108BD9-81ED-4DB2-BD59-A6C34878D82A}">
                    <a16:rowId xmlns:a16="http://schemas.microsoft.com/office/drawing/2014/main" val="1334015966"/>
                  </a:ext>
                </a:extLst>
              </a:tr>
            </a:tbl>
          </a:graphicData>
        </a:graphic>
      </p:graphicFrame>
    </p:spTree>
    <p:extLst>
      <p:ext uri="{BB962C8B-B14F-4D97-AF65-F5344CB8AC3E}">
        <p14:creationId xmlns:p14="http://schemas.microsoft.com/office/powerpoint/2010/main" val="1212936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CF86BAA-BEB7-429D-8495-CC071E3FEB8E}"/>
              </a:ext>
            </a:extLst>
          </p:cNvPr>
          <p:cNvSpPr txBox="1">
            <a:spLocks/>
          </p:cNvSpPr>
          <p:nvPr/>
        </p:nvSpPr>
        <p:spPr>
          <a:xfrm>
            <a:off x="753979" y="0"/>
            <a:ext cx="10515600" cy="726831"/>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dirty="0">
                <a:effectLst/>
                <a:latin typeface="Times New Roman" panose="02020603050405020304" pitchFamily="18" charset="0"/>
                <a:ea typeface="Calibri" panose="020F0502020204030204" pitchFamily="34" charset="0"/>
              </a:rPr>
              <a:t>Evaluate Future Policy and Management Options</a:t>
            </a:r>
            <a:endParaRPr lang="en-IN" sz="4000" b="1" dirty="0"/>
          </a:p>
        </p:txBody>
      </p:sp>
      <p:sp>
        <p:nvSpPr>
          <p:cNvPr id="6" name="TextBox 5">
            <a:extLst>
              <a:ext uri="{FF2B5EF4-FFF2-40B4-BE49-F238E27FC236}">
                <a16:creationId xmlns:a16="http://schemas.microsoft.com/office/drawing/2014/main" id="{E18767C0-EC04-520D-5211-E5249B57230D}"/>
              </a:ext>
            </a:extLst>
          </p:cNvPr>
          <p:cNvSpPr txBox="1"/>
          <p:nvPr/>
        </p:nvSpPr>
        <p:spPr>
          <a:xfrm>
            <a:off x="203735" y="1008553"/>
            <a:ext cx="6093228" cy="5668539"/>
          </a:xfrm>
          <a:prstGeom prst="rect">
            <a:avLst/>
          </a:prstGeom>
          <a:noFill/>
        </p:spPr>
        <p:txBody>
          <a:bodyPr wrap="square">
            <a:spAutoFit/>
          </a:bodyPr>
          <a:lstStyle/>
          <a:p>
            <a:pPr marL="342900" indent="-342900" algn="just">
              <a:lnSpc>
                <a:spcPct val="150000"/>
              </a:lnSpc>
              <a:spcAft>
                <a:spcPts val="800"/>
              </a:spcAft>
              <a:buFont typeface="Arial" panose="020B0604020202020204" pitchFamily="34" charset="0"/>
              <a:buChar char="•"/>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Prioritise Technology Investment</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Businesses are required to allocate sufficient resources so that investments in cutting-edge technologies become feasible. </a:t>
            </a:r>
          </a:p>
          <a:p>
            <a:pPr marL="342900" indent="-342900" algn="just">
              <a:lnSpc>
                <a:spcPct val="150000"/>
              </a:lnSpc>
              <a:spcAft>
                <a:spcPts val="800"/>
              </a:spcAft>
              <a:buFont typeface="Arial" panose="020B0604020202020204" pitchFamily="34" charset="0"/>
              <a:buChar char="•"/>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Focusing on Data Protection technology for cybersecurity</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It is necessary for businesses to take adequate and immediate measures to protect the valuable insights and information of their guests and their businesses as well.</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122" name="Picture 2" descr="5 Essential Cybersecurity Measures ...">
            <a:extLst>
              <a:ext uri="{FF2B5EF4-FFF2-40B4-BE49-F238E27FC236}">
                <a16:creationId xmlns:a16="http://schemas.microsoft.com/office/drawing/2014/main" id="{00D14280-ABA2-2E92-21EE-D3B4B56315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7427" y="1364716"/>
            <a:ext cx="4880020" cy="41285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7143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5303F-FE9C-0CBB-CDFE-208AEC6BDA8F}"/>
              </a:ext>
            </a:extLst>
          </p:cNvPr>
          <p:cNvSpPr>
            <a:spLocks noGrp="1"/>
          </p:cNvSpPr>
          <p:nvPr>
            <p:ph type="title"/>
          </p:nvPr>
        </p:nvSpPr>
        <p:spPr>
          <a:xfrm>
            <a:off x="-1" y="1"/>
            <a:ext cx="12336087" cy="996314"/>
          </a:xfrm>
        </p:spPr>
        <p:txBody>
          <a:bodyPr>
            <a:noAutofit/>
          </a:bodyPr>
          <a:lstStyle/>
          <a:p>
            <a:pPr algn="ctr"/>
            <a:r>
              <a:rPr lang="en-GB" sz="4000" b="1" dirty="0">
                <a:effectLst/>
                <a:latin typeface="Times New Roman" panose="02020603050405020304" pitchFamily="18" charset="0"/>
                <a:ea typeface="Calibri" panose="020F0502020204030204" pitchFamily="34" charset="0"/>
              </a:rPr>
              <a:t>Evaluate Future Policy and Management Options</a:t>
            </a:r>
            <a:br>
              <a:rPr lang="en-IN" sz="4000" b="1" dirty="0"/>
            </a:br>
            <a:r>
              <a:rPr lang="en-US" sz="4000" b="1" dirty="0">
                <a:effectLst/>
                <a:latin typeface="Times New Roman" panose="02020603050405020304" pitchFamily="18" charset="0"/>
                <a:ea typeface="Calibri" panose="020F0502020204030204" pitchFamily="34" charset="0"/>
              </a:rPr>
              <a:t>(Continued)</a:t>
            </a:r>
            <a:endParaRPr lang="en-IN" sz="4000" b="1" dirty="0"/>
          </a:p>
        </p:txBody>
      </p:sp>
      <p:sp>
        <p:nvSpPr>
          <p:cNvPr id="3" name="Content Placeholder 2">
            <a:extLst>
              <a:ext uri="{FF2B5EF4-FFF2-40B4-BE49-F238E27FC236}">
                <a16:creationId xmlns:a16="http://schemas.microsoft.com/office/drawing/2014/main" id="{10DE549A-0D0B-6C99-3D9F-154D0A38286B}"/>
              </a:ext>
            </a:extLst>
          </p:cNvPr>
          <p:cNvSpPr>
            <a:spLocks noGrp="1"/>
          </p:cNvSpPr>
          <p:nvPr>
            <p:ph idx="1"/>
          </p:nvPr>
        </p:nvSpPr>
        <p:spPr>
          <a:xfrm>
            <a:off x="215681" y="1228199"/>
            <a:ext cx="6661727" cy="5355481"/>
          </a:xfrm>
        </p:spPr>
        <p:txBody>
          <a:bodyPr>
            <a:noAutofit/>
          </a:bodyPr>
          <a:lstStyle/>
          <a:p>
            <a:pPr algn="just">
              <a:lnSpc>
                <a:spcPct val="150000"/>
              </a:lnSpc>
              <a:spcAft>
                <a:spcPts val="800"/>
              </a:spcAf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Enhancing employment policies</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It will be in favour of businesses to modify their employment policies to ensure a balance between their human workforce and technological adoption.</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Offering Feedback Opportunities to Guests</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To enhance the effectiveness of digital technologies, it will be beneficial for organisations to offer feedback mechanisms where customers can provide their valuable inputs.</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50000"/>
              </a:lnSpc>
              <a:spcBef>
                <a:spcPts val="0"/>
              </a:spcBef>
              <a:spcAft>
                <a:spcPts val="800"/>
              </a:spcAft>
            </a:pP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AF848ACE-EAED-17B0-2630-C2ACF4ABA936}"/>
              </a:ext>
            </a:extLst>
          </p:cNvPr>
          <p:cNvPicPr>
            <a:picLocks noChangeAspect="1"/>
          </p:cNvPicPr>
          <p:nvPr/>
        </p:nvPicPr>
        <p:blipFill>
          <a:blip r:embed="rId3"/>
          <a:stretch>
            <a:fillRect/>
          </a:stretch>
        </p:blipFill>
        <p:spPr>
          <a:xfrm>
            <a:off x="7156136" y="1579418"/>
            <a:ext cx="4820183" cy="43775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35502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92118-8443-FC50-70B2-39C7D8657466}"/>
              </a:ext>
            </a:extLst>
          </p:cNvPr>
          <p:cNvSpPr>
            <a:spLocks noGrp="1"/>
          </p:cNvSpPr>
          <p:nvPr>
            <p:ph type="title"/>
          </p:nvPr>
        </p:nvSpPr>
        <p:spPr>
          <a:xfrm>
            <a:off x="4310380" y="67309"/>
            <a:ext cx="3571240" cy="613728"/>
          </a:xfrm>
        </p:spPr>
        <p:txBody>
          <a:bodyPr>
            <a:noAutofit/>
          </a:bodyPr>
          <a:lstStyle/>
          <a:p>
            <a:pPr algn="ctr"/>
            <a:r>
              <a:rPr lang="en-GB" sz="4000" b="1" dirty="0">
                <a:effectLst/>
                <a:latin typeface="Times New Roman" panose="02020603050405020304" pitchFamily="18" charset="0"/>
                <a:ea typeface="Calibri" panose="020F0502020204030204" pitchFamily="34" charset="0"/>
              </a:rPr>
              <a:t>Conclusion </a:t>
            </a:r>
            <a:endParaRPr lang="en-IN" sz="4000" b="1" dirty="0"/>
          </a:p>
        </p:txBody>
      </p:sp>
      <p:sp>
        <p:nvSpPr>
          <p:cNvPr id="3" name="Content Placeholder 2">
            <a:extLst>
              <a:ext uri="{FF2B5EF4-FFF2-40B4-BE49-F238E27FC236}">
                <a16:creationId xmlns:a16="http://schemas.microsoft.com/office/drawing/2014/main" id="{2E10C7A8-4AA1-D423-E9BF-17768DFAE7B5}"/>
              </a:ext>
            </a:extLst>
          </p:cNvPr>
          <p:cNvSpPr>
            <a:spLocks noGrp="1"/>
          </p:cNvSpPr>
          <p:nvPr>
            <p:ph idx="1"/>
          </p:nvPr>
        </p:nvSpPr>
        <p:spPr>
          <a:xfrm>
            <a:off x="216131" y="1089405"/>
            <a:ext cx="6450676" cy="5701286"/>
          </a:xfrm>
        </p:spPr>
        <p:txBody>
          <a:bodyPr>
            <a:noAutofit/>
          </a:bodyPr>
          <a:lstStyle/>
          <a:p>
            <a:pPr algn="just">
              <a:lnSpc>
                <a:spcPct val="150000"/>
              </a:lnSpc>
              <a:spcAft>
                <a:spcPts val="800"/>
              </a:spcAft>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Customer demands for personalised services, contactless services and more and the uncertain business world have driven digital transformation in the hospitality sector.</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Based on the above analysis, hospitality businesses have been utilising advanced technologies such as AI, robotics, contactless technologies and more to ensure higher operational efficiency and seamless customer services. </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4098" name="Picture 2" descr="Simple Vector Sketch ballpoint ...">
            <a:extLst>
              <a:ext uri="{FF2B5EF4-FFF2-40B4-BE49-F238E27FC236}">
                <a16:creationId xmlns:a16="http://schemas.microsoft.com/office/drawing/2014/main" id="{D511F228-B6CD-3700-8C10-01BF3496CA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7621" y="1306467"/>
            <a:ext cx="4878180" cy="445986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546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7D745-E2A0-B16F-F321-C25F061D6FD3}"/>
              </a:ext>
            </a:extLst>
          </p:cNvPr>
          <p:cNvSpPr>
            <a:spLocks noGrp="1"/>
          </p:cNvSpPr>
          <p:nvPr>
            <p:ph type="title"/>
          </p:nvPr>
        </p:nvSpPr>
        <p:spPr>
          <a:xfrm>
            <a:off x="2548809" y="72048"/>
            <a:ext cx="6500446" cy="619613"/>
          </a:xfrm>
        </p:spPr>
        <p:txBody>
          <a:bodyPr>
            <a:noAutofit/>
          </a:bodyPr>
          <a:lstStyle/>
          <a:p>
            <a:pPr algn="ctr"/>
            <a:r>
              <a:rPr lang="en-US" sz="4000" b="1" dirty="0">
                <a:latin typeface="Times New Roman" panose="02020603050405020304" pitchFamily="18" charset="0"/>
                <a:cs typeface="Times New Roman" panose="02020603050405020304" pitchFamily="18" charset="0"/>
              </a:rPr>
              <a:t>Reference List</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366818E-B34A-99B3-D494-74A989A4BC5F}"/>
              </a:ext>
            </a:extLst>
          </p:cNvPr>
          <p:cNvSpPr>
            <a:spLocks noGrp="1"/>
          </p:cNvSpPr>
          <p:nvPr>
            <p:ph idx="1"/>
          </p:nvPr>
        </p:nvSpPr>
        <p:spPr>
          <a:xfrm>
            <a:off x="142701" y="621724"/>
            <a:ext cx="11906597" cy="6164228"/>
          </a:xfrm>
        </p:spPr>
        <p:txBody>
          <a:bodyPr>
            <a:noAutofit/>
          </a:bodyPr>
          <a:lstStyle/>
          <a:p>
            <a:pPr algn="just">
              <a:lnSpc>
                <a:spcPct val="100000"/>
              </a:lnSpc>
              <a:spcAft>
                <a:spcPts val="800"/>
              </a:spcAft>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Bhuiyan, F., Rana, T., Baird, K. and Munir, R. (2023) Strategic outcome of competitive advantage from corporate sustainability practices: Institutional theory perspective from an emerging economy. </a:t>
            </a:r>
            <a:r>
              <a:rPr lang="en-GB"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Business Strategy and the Environment</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32</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 pp.4217-4243.</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800"/>
              </a:spcAft>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Call, D.R. and </a:t>
            </a:r>
            <a:r>
              <a:rPr lang="en-GB" sz="2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Herber</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D.R. (2022) Applicability of the diffusion of innovation theory to accelerate model</a:t>
            </a:r>
            <a:r>
              <a:rPr lang="en-GB" sz="2400" dirty="0">
                <a:solidFill>
                  <a:srgbClr val="000000"/>
                </a:solidFill>
                <a:effectLst/>
                <a:latin typeface="Cambria Math" panose="02040503050406030204" pitchFamily="18" charset="0"/>
                <a:ea typeface="Calibri" panose="020F0502020204030204" pitchFamily="34" charset="0"/>
                <a:cs typeface="Cambria Math" panose="02040503050406030204" pitchFamily="18" charset="0"/>
              </a:rPr>
              <a:t>‐</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based systems engineering adoption. </a:t>
            </a:r>
            <a:r>
              <a:rPr lang="en-GB"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Systems Engineering</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25</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 pp.574-583.</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80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Hajji, J. (2023) </a:t>
            </a:r>
            <a:r>
              <a:rPr lang="en-GB" sz="2400" i="1" dirty="0">
                <a:effectLst/>
                <a:latin typeface="Times New Roman" panose="02020603050405020304" pitchFamily="18" charset="0"/>
                <a:ea typeface="Calibri" panose="020F0502020204030204" pitchFamily="34" charset="0"/>
                <a:cs typeface="Times New Roman" panose="02020603050405020304" pitchFamily="18" charset="0"/>
              </a:rPr>
              <a:t>Exploring Online Booking And Mobile Apps For Hotel Management In The Digital Age.</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Available at: https://www.forbes.com/councils/forbesbusinesscouncil/2023/03/07/exploring-online-booking-and-mobile-apps-for-hotel-management-in-the-digital-age/#:~:text=Online%20bookings%20automate%20payment%20processing,is%20busy%2C%20absent%20or%20asleep.(Accessed: 15 October 2024).</a:t>
            </a:r>
          </a:p>
          <a:p>
            <a:pPr algn="just">
              <a:lnSpc>
                <a:spcPct val="100000"/>
              </a:lnSpc>
              <a:spcAft>
                <a:spcPts val="800"/>
              </a:spcAft>
            </a:pPr>
            <a:r>
              <a:rPr lang="en-GB" sz="2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Khatter</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(2023) Challenges and solutions for environmental sustainability in the hospitality sector. </a:t>
            </a:r>
            <a:r>
              <a:rPr lang="en-GB"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Sustainability</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 p.11491.</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800"/>
              </a:spcAft>
            </a:pP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0000"/>
              </a:lnSpc>
            </a:pPr>
            <a:endParaRPr lang="en-IN" sz="2400" dirty="0"/>
          </a:p>
        </p:txBody>
      </p:sp>
    </p:spTree>
    <p:extLst>
      <p:ext uri="{BB962C8B-B14F-4D97-AF65-F5344CB8AC3E}">
        <p14:creationId xmlns:p14="http://schemas.microsoft.com/office/powerpoint/2010/main" val="1294179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ree Vector | Thank you background with lettering in watercolor stain">
            <a:extLst>
              <a:ext uri="{FF2B5EF4-FFF2-40B4-BE49-F238E27FC236}">
                <a16:creationId xmlns:a16="http://schemas.microsoft.com/office/drawing/2014/main" id="{C09FCE3B-47AA-4E72-BF2F-C23F74D0570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024"/>
          <a:stretch/>
        </p:blipFill>
        <p:spPr bwMode="auto">
          <a:xfrm>
            <a:off x="3114675" y="686899"/>
            <a:ext cx="5962650" cy="54842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11611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2536</Words>
  <Application>Microsoft Office PowerPoint</Application>
  <PresentationFormat>Widescreen</PresentationFormat>
  <Paragraphs>136</Paragraphs>
  <Slides>15</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Cambria Math</vt:lpstr>
      <vt:lpstr>Symbol</vt:lpstr>
      <vt:lpstr>Times New Roman</vt:lpstr>
      <vt:lpstr>Office Theme</vt:lpstr>
      <vt:lpstr>Contemporary Themes In the Hotel and Hospitality Sector Assignment Two Conference Presentation</vt:lpstr>
      <vt:lpstr>Table of contents </vt:lpstr>
      <vt:lpstr>Introduction</vt:lpstr>
      <vt:lpstr>Literature Review </vt:lpstr>
      <vt:lpstr>Literature Review (Continued)</vt:lpstr>
      <vt:lpstr>Literature Review (Continued)</vt:lpstr>
      <vt:lpstr>Literature Review (Continued)</vt:lpstr>
      <vt:lpstr>Application to the Hotel and Hospitality Sector </vt:lpstr>
      <vt:lpstr>Application to the Hotel and Hospitality Sector (Continued)</vt:lpstr>
      <vt:lpstr>Application to the Hotel and Hospitality Sector (Continued) </vt:lpstr>
      <vt:lpstr>PowerPoint Presentation</vt:lpstr>
      <vt:lpstr>Evaluate Future Policy and Management Options (Continued)</vt:lpstr>
      <vt:lpstr>Conclusion </vt:lpstr>
      <vt:lpstr>Reference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Digital Marketing and Social Media</dc:title>
  <cp:lastModifiedBy>Carmen Dragu (2117510)</cp:lastModifiedBy>
  <cp:revision>1</cp:revision>
  <dcterms:created xsi:type="dcterms:W3CDTF">2024-03-05T11:43:44Z</dcterms:created>
  <dcterms:modified xsi:type="dcterms:W3CDTF">2024-10-28T18:58:35Z</dcterms:modified>
</cp:coreProperties>
</file>