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59" r:id="rId4"/>
    <p:sldId id="260" r:id="rId5"/>
    <p:sldId id="285" r:id="rId6"/>
    <p:sldId id="264" r:id="rId7"/>
    <p:sldId id="291" r:id="rId8"/>
    <p:sldId id="267" r:id="rId9"/>
    <p:sldId id="268" r:id="rId10"/>
    <p:sldId id="287" r:id="rId11"/>
    <p:sldId id="274" r:id="rId12"/>
    <p:sldId id="276" r:id="rId13"/>
    <p:sldId id="278" r:id="rId14"/>
    <p:sldId id="292" r:id="rId15"/>
    <p:sldId id="258" r:id="rId16"/>
    <p:sldId id="28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C5C7E6-42AD-DB6D-34FD-77165F752E2C}" v="623" dt="2025-10-05T13:24:17.829"/>
    <p1510:client id="{D7F71D16-BA7B-2335-CD4E-043C75FA2E58}" v="316" dt="2025-10-04T16:14:13.0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07B758-0DFC-4E54-B7C6-3E918BDFF170}"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en-GB"/>
        </a:p>
      </dgm:t>
    </dgm:pt>
    <dgm:pt modelId="{8EA113F0-240C-4983-B09B-4BEBE72B47D9}">
      <dgm:prSet phldrT="[Text]" phldr="0"/>
      <dgm:spPr/>
      <dgm:t>
        <a:bodyPr/>
        <a:lstStyle/>
        <a:p>
          <a:r>
            <a:rPr lang="en-GB">
              <a:latin typeface="Aptos Display" panose="020F0302020204030204"/>
            </a:rPr>
            <a:t>Learning</a:t>
          </a:r>
          <a:endParaRPr lang="en-GB"/>
        </a:p>
      </dgm:t>
    </dgm:pt>
    <dgm:pt modelId="{4396DFBA-DA23-463F-BFCF-A3BA696103C4}" type="parTrans" cxnId="{742C08B7-6C58-4E46-BE01-CB04FA050B23}">
      <dgm:prSet/>
      <dgm:spPr/>
      <dgm:t>
        <a:bodyPr/>
        <a:lstStyle/>
        <a:p>
          <a:endParaRPr lang="en-GB"/>
        </a:p>
      </dgm:t>
    </dgm:pt>
    <dgm:pt modelId="{00EADFA7-79AD-4BB0-B690-FF6F3F3D1BEE}" type="sibTrans" cxnId="{742C08B7-6C58-4E46-BE01-CB04FA050B23}">
      <dgm:prSet/>
      <dgm:spPr/>
      <dgm:t>
        <a:bodyPr/>
        <a:lstStyle/>
        <a:p>
          <a:endParaRPr lang="en-GB"/>
        </a:p>
      </dgm:t>
    </dgm:pt>
    <dgm:pt modelId="{ABA40CD8-6452-4D93-B633-043B62D58BE7}">
      <dgm:prSet phldrT="[Text]" phldr="0"/>
      <dgm:spPr/>
      <dgm:t>
        <a:bodyPr/>
        <a:lstStyle/>
        <a:p>
          <a:r>
            <a:rPr lang="en-GB">
              <a:latin typeface="Aptos Display" panose="020F0302020204030204"/>
            </a:rPr>
            <a:t>Practice</a:t>
          </a:r>
          <a:endParaRPr lang="en-GB"/>
        </a:p>
      </dgm:t>
    </dgm:pt>
    <dgm:pt modelId="{ED1247C8-7FAC-4CCD-8C51-104077E370E1}" type="parTrans" cxnId="{696260F8-F1D8-4CAD-A3A1-45F7D78F20F6}">
      <dgm:prSet/>
      <dgm:spPr/>
      <dgm:t>
        <a:bodyPr/>
        <a:lstStyle/>
        <a:p>
          <a:endParaRPr lang="en-GB"/>
        </a:p>
      </dgm:t>
    </dgm:pt>
    <dgm:pt modelId="{BC946F2A-B40F-439C-AED6-0D113D3B6A47}" type="sibTrans" cxnId="{696260F8-F1D8-4CAD-A3A1-45F7D78F20F6}">
      <dgm:prSet/>
      <dgm:spPr/>
      <dgm:t>
        <a:bodyPr/>
        <a:lstStyle/>
        <a:p>
          <a:endParaRPr lang="en-GB"/>
        </a:p>
      </dgm:t>
    </dgm:pt>
    <dgm:pt modelId="{0949B96D-DA58-4CA0-9AE8-303354EF4C5B}">
      <dgm:prSet phldrT="[Text]" phldr="0"/>
      <dgm:spPr/>
      <dgm:t>
        <a:bodyPr/>
        <a:lstStyle/>
        <a:p>
          <a:r>
            <a:rPr lang="en-GB">
              <a:latin typeface="Aptos Display" panose="020F0302020204030204"/>
            </a:rPr>
            <a:t>Technology</a:t>
          </a:r>
          <a:endParaRPr lang="en-GB"/>
        </a:p>
      </dgm:t>
    </dgm:pt>
    <dgm:pt modelId="{DCBA0800-3B0B-4841-957B-E8601DF74E50}" type="parTrans" cxnId="{5C3945CF-8DC6-485D-BEE7-2DD90BDAA4C8}">
      <dgm:prSet/>
      <dgm:spPr/>
      <dgm:t>
        <a:bodyPr/>
        <a:lstStyle/>
        <a:p>
          <a:endParaRPr lang="en-GB"/>
        </a:p>
      </dgm:t>
    </dgm:pt>
    <dgm:pt modelId="{E2A5A673-F392-4DBC-B961-A29322FE1EE5}" type="sibTrans" cxnId="{5C3945CF-8DC6-485D-BEE7-2DD90BDAA4C8}">
      <dgm:prSet/>
      <dgm:spPr/>
      <dgm:t>
        <a:bodyPr/>
        <a:lstStyle/>
        <a:p>
          <a:endParaRPr lang="en-GB"/>
        </a:p>
      </dgm:t>
    </dgm:pt>
    <dgm:pt modelId="{DB1B35DE-12E9-41B3-90FB-AD29CA37864D}" type="pres">
      <dgm:prSet presAssocID="{0007B758-0DFC-4E54-B7C6-3E918BDFF170}" presName="Name0" presStyleCnt="0">
        <dgm:presLayoutVars>
          <dgm:dir/>
          <dgm:resizeHandles val="exact"/>
        </dgm:presLayoutVars>
      </dgm:prSet>
      <dgm:spPr/>
    </dgm:pt>
    <dgm:pt modelId="{97483D3A-6434-474D-9A25-8A9F4DA31F44}" type="pres">
      <dgm:prSet presAssocID="{8EA113F0-240C-4983-B09B-4BEBE72B47D9}" presName="node" presStyleLbl="node1" presStyleIdx="0" presStyleCnt="3">
        <dgm:presLayoutVars>
          <dgm:bulletEnabled val="1"/>
        </dgm:presLayoutVars>
      </dgm:prSet>
      <dgm:spPr/>
    </dgm:pt>
    <dgm:pt modelId="{95DAF2FC-72A3-489D-AFD6-D643FB26FC27}" type="pres">
      <dgm:prSet presAssocID="{00EADFA7-79AD-4BB0-B690-FF6F3F3D1BEE}" presName="sibTrans" presStyleLbl="sibTrans2D1" presStyleIdx="0" presStyleCnt="3"/>
      <dgm:spPr/>
    </dgm:pt>
    <dgm:pt modelId="{049E8ADF-7701-4E0E-938B-17885B96C9E2}" type="pres">
      <dgm:prSet presAssocID="{00EADFA7-79AD-4BB0-B690-FF6F3F3D1BEE}" presName="connectorText" presStyleLbl="sibTrans2D1" presStyleIdx="0" presStyleCnt="3"/>
      <dgm:spPr/>
    </dgm:pt>
    <dgm:pt modelId="{B7BFA5CC-8AA1-4B10-9D42-F451D76D4FBA}" type="pres">
      <dgm:prSet presAssocID="{ABA40CD8-6452-4D93-B633-043B62D58BE7}" presName="node" presStyleLbl="node1" presStyleIdx="1" presStyleCnt="3">
        <dgm:presLayoutVars>
          <dgm:bulletEnabled val="1"/>
        </dgm:presLayoutVars>
      </dgm:prSet>
      <dgm:spPr/>
    </dgm:pt>
    <dgm:pt modelId="{71A483F4-6D66-4DA7-8CCE-7A31F1CA5064}" type="pres">
      <dgm:prSet presAssocID="{BC946F2A-B40F-439C-AED6-0D113D3B6A47}" presName="sibTrans" presStyleLbl="sibTrans2D1" presStyleIdx="1" presStyleCnt="3"/>
      <dgm:spPr/>
    </dgm:pt>
    <dgm:pt modelId="{4396E06C-B859-44E6-9FB7-E62E02F8F19F}" type="pres">
      <dgm:prSet presAssocID="{BC946F2A-B40F-439C-AED6-0D113D3B6A47}" presName="connectorText" presStyleLbl="sibTrans2D1" presStyleIdx="1" presStyleCnt="3"/>
      <dgm:spPr/>
    </dgm:pt>
    <dgm:pt modelId="{79D65B2A-AEDD-4705-842E-840DD950BC28}" type="pres">
      <dgm:prSet presAssocID="{0949B96D-DA58-4CA0-9AE8-303354EF4C5B}" presName="node" presStyleLbl="node1" presStyleIdx="2" presStyleCnt="3">
        <dgm:presLayoutVars>
          <dgm:bulletEnabled val="1"/>
        </dgm:presLayoutVars>
      </dgm:prSet>
      <dgm:spPr/>
    </dgm:pt>
    <dgm:pt modelId="{7A0E6F8B-8EB5-4FC8-839D-B0CE5EF037CD}" type="pres">
      <dgm:prSet presAssocID="{E2A5A673-F392-4DBC-B961-A29322FE1EE5}" presName="sibTrans" presStyleLbl="sibTrans2D1" presStyleIdx="2" presStyleCnt="3"/>
      <dgm:spPr/>
    </dgm:pt>
    <dgm:pt modelId="{392FCAD7-0C49-4D76-891D-65C4B98D96C2}" type="pres">
      <dgm:prSet presAssocID="{E2A5A673-F392-4DBC-B961-A29322FE1EE5}" presName="connectorText" presStyleLbl="sibTrans2D1" presStyleIdx="2" presStyleCnt="3"/>
      <dgm:spPr/>
    </dgm:pt>
  </dgm:ptLst>
  <dgm:cxnLst>
    <dgm:cxn modelId="{4728B034-3173-4EB0-8872-905830A338EB}" type="presOf" srcId="{8EA113F0-240C-4983-B09B-4BEBE72B47D9}" destId="{97483D3A-6434-474D-9A25-8A9F4DA31F44}" srcOrd="0" destOrd="0" presId="urn:microsoft.com/office/officeart/2005/8/layout/cycle7"/>
    <dgm:cxn modelId="{80982D3B-13B3-4DB4-840C-882FAEAD45B3}" type="presOf" srcId="{00EADFA7-79AD-4BB0-B690-FF6F3F3D1BEE}" destId="{95DAF2FC-72A3-489D-AFD6-D643FB26FC27}" srcOrd="0" destOrd="0" presId="urn:microsoft.com/office/officeart/2005/8/layout/cycle7"/>
    <dgm:cxn modelId="{4AA3D63C-C75C-4B78-B764-50C76789F560}" type="presOf" srcId="{0007B758-0DFC-4E54-B7C6-3E918BDFF170}" destId="{DB1B35DE-12E9-41B3-90FB-AD29CA37864D}" srcOrd="0" destOrd="0" presId="urn:microsoft.com/office/officeart/2005/8/layout/cycle7"/>
    <dgm:cxn modelId="{CCACBF6C-61F8-46F3-B943-9D6AC085E2CF}" type="presOf" srcId="{0949B96D-DA58-4CA0-9AE8-303354EF4C5B}" destId="{79D65B2A-AEDD-4705-842E-840DD950BC28}" srcOrd="0" destOrd="0" presId="urn:microsoft.com/office/officeart/2005/8/layout/cycle7"/>
    <dgm:cxn modelId="{FB2C9059-DB32-4136-B66E-A04FF4A46F76}" type="presOf" srcId="{BC946F2A-B40F-439C-AED6-0D113D3B6A47}" destId="{4396E06C-B859-44E6-9FB7-E62E02F8F19F}" srcOrd="1" destOrd="0" presId="urn:microsoft.com/office/officeart/2005/8/layout/cycle7"/>
    <dgm:cxn modelId="{3945A985-1DDC-4F4F-BD68-05B2AE5D0D91}" type="presOf" srcId="{00EADFA7-79AD-4BB0-B690-FF6F3F3D1BEE}" destId="{049E8ADF-7701-4E0E-938B-17885B96C9E2}" srcOrd="1" destOrd="0" presId="urn:microsoft.com/office/officeart/2005/8/layout/cycle7"/>
    <dgm:cxn modelId="{A5471F8B-CDC3-4B3B-8CD6-65EF0B13FEFC}" type="presOf" srcId="{E2A5A673-F392-4DBC-B961-A29322FE1EE5}" destId="{7A0E6F8B-8EB5-4FC8-839D-B0CE5EF037CD}" srcOrd="0" destOrd="0" presId="urn:microsoft.com/office/officeart/2005/8/layout/cycle7"/>
    <dgm:cxn modelId="{F69FE697-18F5-4296-A852-21E9A1512420}" type="presOf" srcId="{E2A5A673-F392-4DBC-B961-A29322FE1EE5}" destId="{392FCAD7-0C49-4D76-891D-65C4B98D96C2}" srcOrd="1" destOrd="0" presId="urn:microsoft.com/office/officeart/2005/8/layout/cycle7"/>
    <dgm:cxn modelId="{F67483AD-F2F9-4675-A083-24027F7BCEC2}" type="presOf" srcId="{ABA40CD8-6452-4D93-B633-043B62D58BE7}" destId="{B7BFA5CC-8AA1-4B10-9D42-F451D76D4FBA}" srcOrd="0" destOrd="0" presId="urn:microsoft.com/office/officeart/2005/8/layout/cycle7"/>
    <dgm:cxn modelId="{742C08B7-6C58-4E46-BE01-CB04FA050B23}" srcId="{0007B758-0DFC-4E54-B7C6-3E918BDFF170}" destId="{8EA113F0-240C-4983-B09B-4BEBE72B47D9}" srcOrd="0" destOrd="0" parTransId="{4396DFBA-DA23-463F-BFCF-A3BA696103C4}" sibTransId="{00EADFA7-79AD-4BB0-B690-FF6F3F3D1BEE}"/>
    <dgm:cxn modelId="{5C3945CF-8DC6-485D-BEE7-2DD90BDAA4C8}" srcId="{0007B758-0DFC-4E54-B7C6-3E918BDFF170}" destId="{0949B96D-DA58-4CA0-9AE8-303354EF4C5B}" srcOrd="2" destOrd="0" parTransId="{DCBA0800-3B0B-4841-957B-E8601DF74E50}" sibTransId="{E2A5A673-F392-4DBC-B961-A29322FE1EE5}"/>
    <dgm:cxn modelId="{D97644D5-D70A-4DD5-91BF-D78A5A076406}" type="presOf" srcId="{BC946F2A-B40F-439C-AED6-0D113D3B6A47}" destId="{71A483F4-6D66-4DA7-8CCE-7A31F1CA5064}" srcOrd="0" destOrd="0" presId="urn:microsoft.com/office/officeart/2005/8/layout/cycle7"/>
    <dgm:cxn modelId="{696260F8-F1D8-4CAD-A3A1-45F7D78F20F6}" srcId="{0007B758-0DFC-4E54-B7C6-3E918BDFF170}" destId="{ABA40CD8-6452-4D93-B633-043B62D58BE7}" srcOrd="1" destOrd="0" parTransId="{ED1247C8-7FAC-4CCD-8C51-104077E370E1}" sibTransId="{BC946F2A-B40F-439C-AED6-0D113D3B6A47}"/>
    <dgm:cxn modelId="{399CAC6B-2F5F-46FF-A465-EFAC65AAE56F}" type="presParOf" srcId="{DB1B35DE-12E9-41B3-90FB-AD29CA37864D}" destId="{97483D3A-6434-474D-9A25-8A9F4DA31F44}" srcOrd="0" destOrd="0" presId="urn:microsoft.com/office/officeart/2005/8/layout/cycle7"/>
    <dgm:cxn modelId="{698AEC07-8B6A-4966-8119-7B6BB5A4279A}" type="presParOf" srcId="{DB1B35DE-12E9-41B3-90FB-AD29CA37864D}" destId="{95DAF2FC-72A3-489D-AFD6-D643FB26FC27}" srcOrd="1" destOrd="0" presId="urn:microsoft.com/office/officeart/2005/8/layout/cycle7"/>
    <dgm:cxn modelId="{E463317C-2D60-4B4F-B757-D5D41E3A0055}" type="presParOf" srcId="{95DAF2FC-72A3-489D-AFD6-D643FB26FC27}" destId="{049E8ADF-7701-4E0E-938B-17885B96C9E2}" srcOrd="0" destOrd="0" presId="urn:microsoft.com/office/officeart/2005/8/layout/cycle7"/>
    <dgm:cxn modelId="{E792916A-B9AA-4405-A152-2AE6C518177F}" type="presParOf" srcId="{DB1B35DE-12E9-41B3-90FB-AD29CA37864D}" destId="{B7BFA5CC-8AA1-4B10-9D42-F451D76D4FBA}" srcOrd="2" destOrd="0" presId="urn:microsoft.com/office/officeart/2005/8/layout/cycle7"/>
    <dgm:cxn modelId="{CB12E45D-484F-490C-A532-A4ECB0191786}" type="presParOf" srcId="{DB1B35DE-12E9-41B3-90FB-AD29CA37864D}" destId="{71A483F4-6D66-4DA7-8CCE-7A31F1CA5064}" srcOrd="3" destOrd="0" presId="urn:microsoft.com/office/officeart/2005/8/layout/cycle7"/>
    <dgm:cxn modelId="{C4FF8C57-CE16-47A4-B771-30CAA15F0C08}" type="presParOf" srcId="{71A483F4-6D66-4DA7-8CCE-7A31F1CA5064}" destId="{4396E06C-B859-44E6-9FB7-E62E02F8F19F}" srcOrd="0" destOrd="0" presId="urn:microsoft.com/office/officeart/2005/8/layout/cycle7"/>
    <dgm:cxn modelId="{A367420D-FD33-4725-B961-278CA408CADC}" type="presParOf" srcId="{DB1B35DE-12E9-41B3-90FB-AD29CA37864D}" destId="{79D65B2A-AEDD-4705-842E-840DD950BC28}" srcOrd="4" destOrd="0" presId="urn:microsoft.com/office/officeart/2005/8/layout/cycle7"/>
    <dgm:cxn modelId="{CFADF67F-EAB6-447B-B5EF-AD67A164818A}" type="presParOf" srcId="{DB1B35DE-12E9-41B3-90FB-AD29CA37864D}" destId="{7A0E6F8B-8EB5-4FC8-839D-B0CE5EF037CD}" srcOrd="5" destOrd="0" presId="urn:microsoft.com/office/officeart/2005/8/layout/cycle7"/>
    <dgm:cxn modelId="{49301C4D-FB08-467D-9A92-B78174FD2ED9}" type="presParOf" srcId="{7A0E6F8B-8EB5-4FC8-839D-B0CE5EF037CD}" destId="{392FCAD7-0C49-4D76-891D-65C4B98D96C2}"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483D3A-6434-474D-9A25-8A9F4DA31F44}">
      <dsp:nvSpPr>
        <dsp:cNvPr id="0" name=""/>
        <dsp:cNvSpPr/>
      </dsp:nvSpPr>
      <dsp:spPr>
        <a:xfrm>
          <a:off x="2608142" y="75"/>
          <a:ext cx="2547488" cy="127374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latin typeface="Aptos Display" panose="020F0302020204030204"/>
            </a:rPr>
            <a:t>Learning</a:t>
          </a:r>
          <a:endParaRPr lang="en-GB" sz="3700" kern="1200"/>
        </a:p>
      </dsp:txBody>
      <dsp:txXfrm>
        <a:off x="2645449" y="37382"/>
        <a:ext cx="2472874" cy="1199130"/>
      </dsp:txXfrm>
    </dsp:sp>
    <dsp:sp modelId="{95DAF2FC-72A3-489D-AFD6-D643FB26FC27}">
      <dsp:nvSpPr>
        <dsp:cNvPr id="0" name=""/>
        <dsp:cNvSpPr/>
      </dsp:nvSpPr>
      <dsp:spPr>
        <a:xfrm rot="3600000">
          <a:off x="4268871" y="2238498"/>
          <a:ext cx="1332730" cy="445810"/>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4402614" y="2327660"/>
        <a:ext cx="1065244" cy="267486"/>
      </dsp:txXfrm>
    </dsp:sp>
    <dsp:sp modelId="{B7BFA5CC-8AA1-4B10-9D42-F451D76D4FBA}">
      <dsp:nvSpPr>
        <dsp:cNvPr id="0" name=""/>
        <dsp:cNvSpPr/>
      </dsp:nvSpPr>
      <dsp:spPr>
        <a:xfrm>
          <a:off x="4714842" y="3648987"/>
          <a:ext cx="2547488" cy="127374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latin typeface="Aptos Display" panose="020F0302020204030204"/>
            </a:rPr>
            <a:t>Practice</a:t>
          </a:r>
          <a:endParaRPr lang="en-GB" sz="3700" kern="1200"/>
        </a:p>
      </dsp:txBody>
      <dsp:txXfrm>
        <a:off x="4752149" y="3686294"/>
        <a:ext cx="2472874" cy="1199130"/>
      </dsp:txXfrm>
    </dsp:sp>
    <dsp:sp modelId="{71A483F4-6D66-4DA7-8CCE-7A31F1CA5064}">
      <dsp:nvSpPr>
        <dsp:cNvPr id="0" name=""/>
        <dsp:cNvSpPr/>
      </dsp:nvSpPr>
      <dsp:spPr>
        <a:xfrm rot="10800000">
          <a:off x="3215521" y="4062954"/>
          <a:ext cx="1332730" cy="445810"/>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10800000">
        <a:off x="3349264" y="4152116"/>
        <a:ext cx="1065244" cy="267486"/>
      </dsp:txXfrm>
    </dsp:sp>
    <dsp:sp modelId="{79D65B2A-AEDD-4705-842E-840DD950BC28}">
      <dsp:nvSpPr>
        <dsp:cNvPr id="0" name=""/>
        <dsp:cNvSpPr/>
      </dsp:nvSpPr>
      <dsp:spPr>
        <a:xfrm>
          <a:off x="501441" y="3648987"/>
          <a:ext cx="2547488" cy="127374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latin typeface="Aptos Display" panose="020F0302020204030204"/>
            </a:rPr>
            <a:t>Technology</a:t>
          </a:r>
          <a:endParaRPr lang="en-GB" sz="3700" kern="1200"/>
        </a:p>
      </dsp:txBody>
      <dsp:txXfrm>
        <a:off x="538748" y="3686294"/>
        <a:ext cx="2472874" cy="1199130"/>
      </dsp:txXfrm>
    </dsp:sp>
    <dsp:sp modelId="{7A0E6F8B-8EB5-4FC8-839D-B0CE5EF037CD}">
      <dsp:nvSpPr>
        <dsp:cNvPr id="0" name=""/>
        <dsp:cNvSpPr/>
      </dsp:nvSpPr>
      <dsp:spPr>
        <a:xfrm rot="18000000">
          <a:off x="2162171" y="2238498"/>
          <a:ext cx="1332730" cy="445810"/>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2295914" y="2327660"/>
        <a:ext cx="1065244" cy="267486"/>
      </dsp:txXfrm>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2F856A-6C4C-4071-B28A-A591DD49C90B}" type="datetimeFigureOut">
              <a:t>10/9/2025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EF982B-49EA-459E-A417-8F8D7A719503}" type="slidenum">
              <a:t>‹#›</a:t>
            </a:fld>
            <a:endParaRPr lang="en-GB"/>
          </a:p>
        </p:txBody>
      </p:sp>
    </p:spTree>
    <p:extLst>
      <p:ext uri="{BB962C8B-B14F-4D97-AF65-F5344CB8AC3E}">
        <p14:creationId xmlns:p14="http://schemas.microsoft.com/office/powerpoint/2010/main" val="11287598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a typeface="Calibri"/>
                <a:cs typeface="Calibri"/>
              </a:rPr>
              <a:t>Police Learning on the job from fellow police or  retired officers who become police trainers and pass experiences down through training and mentoring. However, also bad practices and attitudes many that are wrong were passed down. </a:t>
            </a:r>
            <a:r>
              <a:rPr lang="en-GB"/>
              <a:t>Many skills and knowledge were poorly delivered and  retained without structured and effective training.</a:t>
            </a:r>
            <a:endParaRPr lang="en-US"/>
          </a:p>
          <a:p>
            <a:r>
              <a:rPr lang="en-GB">
                <a:ea typeface="Calibri"/>
                <a:cs typeface="Calibri"/>
              </a:rPr>
              <a:t>Shift to professionalisation of the police so that they have knowledge academic as well as police skills but also public need to see that it is professional therefore building confidence.  </a:t>
            </a:r>
          </a:p>
          <a:p>
            <a:r>
              <a:rPr lang="en-GB">
                <a:ea typeface="Calibri"/>
                <a:cs typeface="Calibri"/>
              </a:rPr>
              <a:t>2013 nurses required to have a degree University then practice on wards where before wards gave the training. Bacon 2020</a:t>
            </a:r>
            <a:endParaRPr lang="en-GB"/>
          </a:p>
          <a:p>
            <a:pPr marL="171450" indent="-171450">
              <a:lnSpc>
                <a:spcPct val="90000"/>
              </a:lnSpc>
              <a:spcBef>
                <a:spcPts val="1000"/>
              </a:spcBef>
              <a:buFont typeface="Arial,Sans-Serif"/>
              <a:buChar char="•"/>
            </a:pPr>
            <a:r>
              <a:rPr lang="en-GB"/>
              <a:t>The Professional Policing Degree (PPD), introduced by the College of Policing, represents a major shift in police recruitment and education (Pepper &amp;McGrath, 2025)</a:t>
            </a:r>
            <a:endParaRPr lang="en-GB">
              <a:ea typeface="Calibri"/>
              <a:cs typeface="Calibri"/>
            </a:endParaRPr>
          </a:p>
          <a:p>
            <a:pPr marL="171450" indent="-171450">
              <a:lnSpc>
                <a:spcPct val="90000"/>
              </a:lnSpc>
              <a:spcBef>
                <a:spcPts val="1000"/>
              </a:spcBef>
              <a:buFont typeface="Arial,Sans-Serif"/>
              <a:buChar char="•"/>
            </a:pPr>
            <a:r>
              <a:rPr lang="en-GB"/>
              <a:t>Responds to calls for formal education in policing (</a:t>
            </a:r>
            <a:r>
              <a:rPr lang="en-GB" err="1"/>
              <a:t>Neyroud</a:t>
            </a:r>
            <a:r>
              <a:rPr lang="en-GB"/>
              <a:t>, 2011) emphasized the need for policing to evolve from “acting professionally” toward becoming a truly professional service with a unified, profession-specific body of knowledge. </a:t>
            </a:r>
            <a:r>
              <a:rPr lang="en-GB" err="1"/>
              <a:t>Neyroud</a:t>
            </a:r>
            <a:r>
              <a:rPr lang="en-GB"/>
              <a:t> recommended clear qualification requirements would aim to professionalise entry routes and equip officers with both theoretical and practical competencies</a:t>
            </a:r>
            <a:endParaRPr lang="en-GB">
              <a:ea typeface="Calibri"/>
              <a:cs typeface="Calibri"/>
            </a:endParaRPr>
          </a:p>
          <a:p>
            <a:endParaRPr lang="en-GB">
              <a:ea typeface="Calibri"/>
              <a:cs typeface="Calibri"/>
            </a:endParaRPr>
          </a:p>
        </p:txBody>
      </p:sp>
      <p:sp>
        <p:nvSpPr>
          <p:cNvPr id="4" name="Slide Number Placeholder 3"/>
          <p:cNvSpPr>
            <a:spLocks noGrp="1"/>
          </p:cNvSpPr>
          <p:nvPr>
            <p:ph type="sldNum" sz="quarter" idx="5"/>
          </p:nvPr>
        </p:nvSpPr>
        <p:spPr/>
        <p:txBody>
          <a:bodyPr/>
          <a:lstStyle/>
          <a:p>
            <a:fld id="{23EF982B-49EA-459E-A417-8F8D7A719503}" type="slidenum">
              <a:t>2</a:t>
            </a:fld>
            <a:endParaRPr lang="en-GB"/>
          </a:p>
        </p:txBody>
      </p:sp>
    </p:spTree>
    <p:extLst>
      <p:ext uri="{BB962C8B-B14F-4D97-AF65-F5344CB8AC3E}">
        <p14:creationId xmlns:p14="http://schemas.microsoft.com/office/powerpoint/2010/main" val="1085079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a typeface="Calibri"/>
                <a:cs typeface="Calibri"/>
              </a:rPr>
              <a:t>Pepper et al 2021 - </a:t>
            </a:r>
            <a:r>
              <a:rPr lang="en-GB"/>
              <a:t>Their study highlights a gap police recruits are learning more about theory and evidence-based practice, but the effectiveness of hands-on, job-related skills training hasn't been fully studied.</a:t>
            </a:r>
            <a:endParaRPr lang="en-GB">
              <a:ea typeface="Calibri"/>
              <a:cs typeface="Calibri"/>
            </a:endParaRPr>
          </a:p>
          <a:p>
            <a:endParaRPr lang="en-GB"/>
          </a:p>
          <a:p>
            <a:r>
              <a:rPr lang="en-GB"/>
              <a:t>Kassem &amp; Erken (2024) found that many UK officers feel underprepared for the interpersonal side of policing. They say existing training rarely prioritises empathy, community collaboration, and conflict resolution, even though these are essential for building public trust and handling complex situations. </a:t>
            </a:r>
            <a:endParaRPr lang="en-GB">
              <a:ea typeface="Calibri"/>
              <a:cs typeface="Calibri"/>
            </a:endParaRPr>
          </a:p>
          <a:p>
            <a:endParaRPr lang="en-GB">
              <a:ea typeface="Calibri"/>
              <a:cs typeface="Calibri"/>
            </a:endParaRPr>
          </a:p>
          <a:p>
            <a:r>
              <a:rPr lang="en-GB"/>
              <a:t>Brown 2020 suggests that while more academic education may raise standards, there is not yet solid evidence that it directly improves how officers perform in real-world situations. The link between theory learned in the classroom and practical effectiveness on the street remains uncertain and needs further study.</a:t>
            </a:r>
            <a:endParaRPr lang="en-GB">
              <a:ea typeface="Calibri" panose="020F0502020204030204"/>
              <a:cs typeface="Calibri" panose="020F0502020204030204"/>
            </a:endParaRPr>
          </a:p>
          <a:p>
            <a:endParaRPr lang="en-GB">
              <a:ea typeface="Calibri" panose="020F0502020204030204"/>
              <a:cs typeface="Calibri" panose="020F0502020204030204"/>
            </a:endParaRPr>
          </a:p>
          <a:p>
            <a:r>
              <a:rPr lang="en-GB"/>
              <a:t>Is there a gap in literature</a:t>
            </a:r>
            <a:endParaRPr lang="en-GB">
              <a:ea typeface="Calibri" panose="020F0502020204030204"/>
              <a:cs typeface="Calibri" panose="020F0502020204030204"/>
            </a:endParaRPr>
          </a:p>
          <a:p>
            <a:endParaRPr lang="en-GB">
              <a:ea typeface="Calibri" panose="020F0502020204030204"/>
              <a:cs typeface="Calibri" panose="020F0502020204030204"/>
            </a:endParaRPr>
          </a:p>
          <a:p>
            <a:r>
              <a:rPr lang="en-GB"/>
              <a:t>The growth of technology in the UK is accelerating rapidly, driven by strong investment, innovation, and adoption across multiple sectors. </a:t>
            </a:r>
            <a:endParaRPr lang="en-GB" u="sng">
              <a:ea typeface="Calibri"/>
              <a:cs typeface="Calibri"/>
            </a:endParaRPr>
          </a:p>
        </p:txBody>
      </p:sp>
      <p:sp>
        <p:nvSpPr>
          <p:cNvPr id="4" name="Slide Number Placeholder 3"/>
          <p:cNvSpPr>
            <a:spLocks noGrp="1"/>
          </p:cNvSpPr>
          <p:nvPr>
            <p:ph type="sldNum" sz="quarter" idx="5"/>
          </p:nvPr>
        </p:nvSpPr>
        <p:spPr/>
        <p:txBody>
          <a:bodyPr/>
          <a:lstStyle/>
          <a:p>
            <a:fld id="{23EF982B-49EA-459E-A417-8F8D7A719503}" type="slidenum">
              <a:rPr lang="en-GB"/>
              <a:t>3</a:t>
            </a:fld>
            <a:endParaRPr lang="en-GB"/>
          </a:p>
        </p:txBody>
      </p:sp>
    </p:spTree>
    <p:extLst>
      <p:ext uri="{BB962C8B-B14F-4D97-AF65-F5344CB8AC3E}">
        <p14:creationId xmlns:p14="http://schemas.microsoft.com/office/powerpoint/2010/main" val="16119787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Holdaway </a:t>
            </a:r>
            <a:r>
              <a:rPr lang="en-US"/>
              <a:t>means reforming police work so it reflects democratic values like accountability, transparency, fairness, and public trust. Holdaway argues that policing today must balance professional autonomy with democratic oversight.</a:t>
            </a:r>
            <a:endParaRPr lang="en-US">
              <a:ea typeface="Calibri"/>
              <a:cs typeface="Calibri"/>
            </a:endParaRPr>
          </a:p>
          <a:p>
            <a:endParaRPr lang="en-US">
              <a:ea typeface="Calibri"/>
              <a:cs typeface="Calibri"/>
            </a:endParaRPr>
          </a:p>
          <a:p>
            <a:r>
              <a:rPr lang="en-US">
                <a:ea typeface="Calibri"/>
                <a:cs typeface="Calibri"/>
              </a:rPr>
              <a:t>UWTSD - </a:t>
            </a:r>
            <a:r>
              <a:rPr lang="en-US"/>
              <a:t>focuses on providing students with the best possible experience of digital technology. staff and students at the center of all digital initiatives, aiming to enhance learning, teaching, and research through innovative and accessible digital solutions.</a:t>
            </a:r>
            <a:endParaRPr lang="en-US">
              <a:ea typeface="Calibri"/>
              <a:cs typeface="Calibri"/>
            </a:endParaRPr>
          </a:p>
        </p:txBody>
      </p:sp>
      <p:sp>
        <p:nvSpPr>
          <p:cNvPr id="4" name="Slide Number Placeholder 3"/>
          <p:cNvSpPr>
            <a:spLocks noGrp="1"/>
          </p:cNvSpPr>
          <p:nvPr>
            <p:ph type="sldNum" sz="quarter" idx="5"/>
          </p:nvPr>
        </p:nvSpPr>
        <p:spPr/>
        <p:txBody>
          <a:bodyPr/>
          <a:lstStyle/>
          <a:p>
            <a:fld id="{23EF982B-49EA-459E-A417-8F8D7A719503}" type="slidenum">
              <a:rPr lang="en-GB"/>
              <a:t>4</a:t>
            </a:fld>
            <a:endParaRPr lang="en-GB"/>
          </a:p>
        </p:txBody>
      </p:sp>
    </p:spTree>
    <p:extLst>
      <p:ext uri="{BB962C8B-B14F-4D97-AF65-F5344CB8AC3E}">
        <p14:creationId xmlns:p14="http://schemas.microsoft.com/office/powerpoint/2010/main" val="3582272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a:t>
            </a:r>
            <a:r>
              <a:rPr lang="en-GB"/>
              <a:t>his research explores how university-based professional policing degrees can be enhanced through experiential learning and immersive technologies to better prepare students for modern policing and </a:t>
            </a:r>
            <a:r>
              <a:rPr lang="en-GB" err="1"/>
              <a:t>socity</a:t>
            </a:r>
            <a:r>
              <a:rPr lang="en-GB"/>
              <a:t> challenges. It will investigate the extent to which current academic programmes can develop practical, interpersonal, and ethical skills essential for real-world policing using tech in a safe </a:t>
            </a:r>
            <a:r>
              <a:rPr lang="en-GB" err="1"/>
              <a:t>enviorment</a:t>
            </a:r>
            <a:r>
              <a:rPr lang="en-GB"/>
              <a:t>. </a:t>
            </a:r>
            <a:endParaRPr lang="en-US"/>
          </a:p>
          <a:p>
            <a:endParaRPr lang="en-GB"/>
          </a:p>
          <a:p>
            <a:r>
              <a:rPr lang="en-GB"/>
              <a:t>A key focus is on bridging the gap between academic theory and practice, using immersive technologies such as immersive rooms and AVs  to deliver complex policing scenarios that develop decision-making, situational awareness, and professional judgment within a safe, controlled environment. Additionally, the study assesses the perspectives of key stakeholders on these innovative educational approaches.</a:t>
            </a:r>
          </a:p>
        </p:txBody>
      </p:sp>
      <p:sp>
        <p:nvSpPr>
          <p:cNvPr id="4" name="Slide Number Placeholder 3"/>
          <p:cNvSpPr>
            <a:spLocks noGrp="1"/>
          </p:cNvSpPr>
          <p:nvPr>
            <p:ph type="sldNum" sz="quarter" idx="5"/>
          </p:nvPr>
        </p:nvSpPr>
        <p:spPr/>
        <p:txBody>
          <a:bodyPr/>
          <a:lstStyle/>
          <a:p>
            <a:fld id="{23EF982B-49EA-459E-A417-8F8D7A719503}" type="slidenum">
              <a:rPr lang="en-GB"/>
              <a:t>5</a:t>
            </a:fld>
            <a:endParaRPr lang="en-GB"/>
          </a:p>
        </p:txBody>
      </p:sp>
    </p:spTree>
    <p:extLst>
      <p:ext uri="{BB962C8B-B14F-4D97-AF65-F5344CB8AC3E}">
        <p14:creationId xmlns:p14="http://schemas.microsoft.com/office/powerpoint/2010/main" val="42089127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90000"/>
              </a:lnSpc>
              <a:spcBef>
                <a:spcPts val="1000"/>
              </a:spcBef>
              <a:buFont typeface="Arial,Sans-Serif"/>
              <a:buChar char="•"/>
            </a:pPr>
            <a:r>
              <a:rPr lang="en-GB" b="1"/>
              <a:t>To evaluate the potential effectiveness of immersive technologies in supporting experiential learning.</a:t>
            </a:r>
            <a:endParaRPr lang="en-US">
              <a:solidFill>
                <a:srgbClr val="444444"/>
              </a:solidFill>
            </a:endParaRPr>
          </a:p>
          <a:p>
            <a:pPr marL="171450" indent="-171450">
              <a:lnSpc>
                <a:spcPct val="90000"/>
              </a:lnSpc>
              <a:spcBef>
                <a:spcPts val="1000"/>
              </a:spcBef>
              <a:buFont typeface="Arial,Sans-Serif"/>
              <a:buChar char="•"/>
            </a:pPr>
            <a:r>
              <a:rPr lang="en-GB"/>
              <a:t>How do we ensure what is taught in lecturer rooms translates in to understanding and being confident. </a:t>
            </a:r>
            <a:endParaRPr lang="en-US">
              <a:solidFill>
                <a:srgbClr val="444444"/>
              </a:solidFill>
            </a:endParaRPr>
          </a:p>
          <a:p>
            <a:endParaRPr lang="en-GB">
              <a:ea typeface="Calibri"/>
              <a:cs typeface="Calibri"/>
            </a:endParaRPr>
          </a:p>
          <a:p>
            <a:pPr marL="171450" indent="-171450">
              <a:lnSpc>
                <a:spcPct val="90000"/>
              </a:lnSpc>
              <a:spcBef>
                <a:spcPts val="1000"/>
              </a:spcBef>
              <a:buFont typeface="Arial"/>
              <a:buChar char="•"/>
            </a:pPr>
            <a:r>
              <a:rPr lang="en-GB" b="1"/>
              <a:t>To examine graduates and serving practitioners perceptions of the theory-practice gap in current policing education.</a:t>
            </a:r>
            <a:endParaRPr lang="en-US" b="1">
              <a:ea typeface="Calibri"/>
              <a:cs typeface="Calibri"/>
            </a:endParaRPr>
          </a:p>
          <a:p>
            <a:pPr marL="628650" lvl="1" indent="-171450">
              <a:lnSpc>
                <a:spcPct val="90000"/>
              </a:lnSpc>
              <a:spcBef>
                <a:spcPts val="500"/>
              </a:spcBef>
              <a:buFont typeface="Courier New,monospace"/>
              <a:buChar char="o"/>
            </a:pPr>
            <a:r>
              <a:rPr lang="en-GB"/>
              <a:t>Allow graduates to identify where the use of technology could be better placed in learning  </a:t>
            </a:r>
            <a:endParaRPr lang="en-US"/>
          </a:p>
          <a:p>
            <a:pPr marL="171450" indent="-171450">
              <a:lnSpc>
                <a:spcPct val="90000"/>
              </a:lnSpc>
              <a:spcBef>
                <a:spcPts val="1000"/>
              </a:spcBef>
              <a:buFont typeface="Arial"/>
              <a:buChar char="•"/>
            </a:pPr>
            <a:r>
              <a:rPr lang="en-GB"/>
              <a:t>Study aim is to explore how university-based policing degrees can be strengthen experiential learning and use more immersive technologies to better prepare graduates for policing.</a:t>
            </a:r>
            <a:endParaRPr lang="en-GB">
              <a:ea typeface="Calibri"/>
              <a:cs typeface="Calibri"/>
            </a:endParaRPr>
          </a:p>
          <a:p>
            <a:pPr marL="171450" indent="-171450">
              <a:lnSpc>
                <a:spcPct val="90000"/>
              </a:lnSpc>
              <a:spcBef>
                <a:spcPts val="1000"/>
              </a:spcBef>
              <a:buFont typeface="Arial"/>
              <a:buChar char="•"/>
            </a:pPr>
            <a:endParaRPr lang="en-GB">
              <a:ea typeface="Calibri"/>
              <a:cs typeface="Calibri"/>
            </a:endParaRPr>
          </a:p>
          <a:p>
            <a:pPr marL="171450" indent="-171450">
              <a:lnSpc>
                <a:spcPct val="90000"/>
              </a:lnSpc>
              <a:spcBef>
                <a:spcPts val="1000"/>
              </a:spcBef>
              <a:buFont typeface="Arial"/>
              <a:buChar char="•"/>
            </a:pPr>
            <a:endParaRPr lang="en-GB">
              <a:ea typeface="Calibri"/>
              <a:cs typeface="Calibri"/>
            </a:endParaRPr>
          </a:p>
          <a:p>
            <a:pPr marL="171450" indent="-171450">
              <a:lnSpc>
                <a:spcPct val="90000"/>
              </a:lnSpc>
              <a:spcBef>
                <a:spcPts val="1000"/>
              </a:spcBef>
              <a:buFont typeface="Arial"/>
              <a:buChar char="•"/>
            </a:pPr>
            <a:r>
              <a:rPr lang="en-GB" b="1"/>
              <a:t>To explore the perceptions of police training professionals and educational technology developers regarding the factors that contribute to effective and operationally relevant policing education.</a:t>
            </a:r>
            <a:endParaRPr lang="en-US" b="1">
              <a:ea typeface="Calibri"/>
              <a:cs typeface="Calibri"/>
            </a:endParaRPr>
          </a:p>
          <a:p>
            <a:pPr marL="171450" indent="-171450">
              <a:lnSpc>
                <a:spcPct val="90000"/>
              </a:lnSpc>
              <a:spcBef>
                <a:spcPts val="1000"/>
              </a:spcBef>
              <a:buFont typeface="Arial"/>
              <a:buChar char="•"/>
            </a:pPr>
            <a:r>
              <a:rPr lang="en-GB"/>
              <a:t>To know what parts of the technology is missing </a:t>
            </a:r>
            <a:endParaRPr lang="en-US"/>
          </a:p>
          <a:p>
            <a:pPr marL="171450" indent="-171450">
              <a:lnSpc>
                <a:spcPct val="90000"/>
              </a:lnSpc>
              <a:spcBef>
                <a:spcPts val="1000"/>
              </a:spcBef>
              <a:buFont typeface="Arial"/>
              <a:buChar char="•"/>
            </a:pPr>
            <a:r>
              <a:rPr lang="en-GB"/>
              <a:t>To investigate how immersive environments—such as simulation rooms and virtual reality (VR)—can address gaps in experiential learning within university policing degrees, as identified by past students and serving officers.</a:t>
            </a:r>
            <a:endParaRPr lang="en-US"/>
          </a:p>
          <a:p>
            <a:pPr marL="171450" indent="-171450">
              <a:lnSpc>
                <a:spcPct val="90000"/>
              </a:lnSpc>
              <a:spcBef>
                <a:spcPts val="1000"/>
              </a:spcBef>
              <a:buFont typeface="Arial"/>
              <a:buChar char="•"/>
            </a:pPr>
            <a:endParaRPr lang="en-GB" b="1">
              <a:ea typeface="Calibri"/>
              <a:cs typeface="Calibri"/>
            </a:endParaRPr>
          </a:p>
          <a:p>
            <a:pPr marL="171450" indent="-171450">
              <a:lnSpc>
                <a:spcPct val="90000"/>
              </a:lnSpc>
              <a:spcBef>
                <a:spcPts val="1000"/>
              </a:spcBef>
              <a:buFont typeface="Arial"/>
              <a:buChar char="•"/>
            </a:pPr>
            <a:endParaRPr lang="en-GB" b="1">
              <a:ea typeface="Calibri"/>
              <a:cs typeface="Calibri"/>
            </a:endParaRPr>
          </a:p>
          <a:p>
            <a:pPr marL="171450" indent="-171450">
              <a:lnSpc>
                <a:spcPct val="90000"/>
              </a:lnSpc>
              <a:spcBef>
                <a:spcPts val="1000"/>
              </a:spcBef>
              <a:buFont typeface="Arial"/>
              <a:buChar char="•"/>
            </a:pPr>
            <a:endParaRPr lang="en-GB" b="1">
              <a:ea typeface="Calibri"/>
              <a:cs typeface="Calibri"/>
            </a:endParaRPr>
          </a:p>
          <a:p>
            <a:pPr marL="171450" indent="-171450">
              <a:lnSpc>
                <a:spcPct val="90000"/>
              </a:lnSpc>
              <a:spcBef>
                <a:spcPts val="1000"/>
              </a:spcBef>
              <a:buFont typeface="Arial"/>
              <a:buChar char="•"/>
            </a:pPr>
            <a:endParaRPr lang="en-GB">
              <a:ea typeface="Calibri"/>
              <a:cs typeface="Calibri"/>
            </a:endParaRPr>
          </a:p>
          <a:p>
            <a:pPr marL="628650" lvl="1" indent="-171450">
              <a:lnSpc>
                <a:spcPct val="90000"/>
              </a:lnSpc>
              <a:spcBef>
                <a:spcPts val="500"/>
              </a:spcBef>
              <a:buFont typeface="Courier New,monospace"/>
              <a:buChar char="o"/>
            </a:pPr>
            <a:endParaRPr lang="en-GB">
              <a:ea typeface="Calibri"/>
              <a:cs typeface="Calibri"/>
            </a:endParaRPr>
          </a:p>
          <a:p>
            <a:pPr marL="171450" indent="-171450">
              <a:buFont typeface="Arial"/>
              <a:buChar char="•"/>
            </a:pPr>
            <a:endParaRPr lang="en-US"/>
          </a:p>
          <a:p>
            <a:pPr marL="171450" indent="-171450">
              <a:buFont typeface="Arial"/>
              <a:buChar char="•"/>
            </a:pPr>
            <a:endParaRPr lang="en-US"/>
          </a:p>
          <a:p>
            <a:pPr marL="171450" indent="-171450">
              <a:buFont typeface="Arial"/>
              <a:buChar char="•"/>
            </a:pPr>
            <a:r>
              <a:rPr lang="en-US"/>
              <a:t>A better experience for students</a:t>
            </a:r>
            <a:endParaRPr lang="en-US">
              <a:solidFill>
                <a:srgbClr val="444444"/>
              </a:solidFill>
              <a:ea typeface="Calibri"/>
              <a:cs typeface="Calibri"/>
            </a:endParaRPr>
          </a:p>
          <a:p>
            <a:pPr marL="171450" indent="-171450">
              <a:lnSpc>
                <a:spcPct val="90000"/>
              </a:lnSpc>
              <a:spcBef>
                <a:spcPts val="1000"/>
              </a:spcBef>
              <a:buFont typeface="Arial,Sans-Serif"/>
              <a:buChar char="•"/>
            </a:pPr>
            <a:r>
              <a:rPr lang="en-GB"/>
              <a:t>To investigate how immersive environments—such as simulation rooms and virtual reality (VR)—can address gaps in experiential learning within university policing degrees, as identified by past students and serving officers.</a:t>
            </a:r>
            <a:endParaRPr lang="en-US">
              <a:solidFill>
                <a:srgbClr val="444444"/>
              </a:solidFill>
            </a:endParaRPr>
          </a:p>
        </p:txBody>
      </p:sp>
      <p:sp>
        <p:nvSpPr>
          <p:cNvPr id="4" name="Slide Number Placeholder 3"/>
          <p:cNvSpPr>
            <a:spLocks noGrp="1"/>
          </p:cNvSpPr>
          <p:nvPr>
            <p:ph type="sldNum" sz="quarter" idx="5"/>
          </p:nvPr>
        </p:nvSpPr>
        <p:spPr/>
        <p:txBody>
          <a:bodyPr/>
          <a:lstStyle/>
          <a:p>
            <a:fld id="{23EF982B-49EA-459E-A417-8F8D7A719503}" type="slidenum">
              <a:rPr lang="en-GB"/>
              <a:t>6</a:t>
            </a:fld>
            <a:endParaRPr lang="en-GB"/>
          </a:p>
        </p:txBody>
      </p:sp>
    </p:spTree>
    <p:extLst>
      <p:ext uri="{BB962C8B-B14F-4D97-AF65-F5344CB8AC3E}">
        <p14:creationId xmlns:p14="http://schemas.microsoft.com/office/powerpoint/2010/main" val="36880035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Technology acts as a bridge between theoretical learning and operational practice. By embedding immersive, scenario learning for students to engage in experiential learning that mirrors frontline realities. This can enhance decision-making and ethical awareness the evolving ‘knowledge of need’ not just pedagogical  learning </a:t>
            </a:r>
            <a:endParaRPr lang="en-US">
              <a:solidFill>
                <a:srgbClr val="444444"/>
              </a:solidFill>
            </a:endParaRPr>
          </a:p>
          <a:p>
            <a:r>
              <a:rPr lang="en-US" b="1"/>
              <a:t>Simulation-Based Training</a:t>
            </a:r>
            <a:r>
              <a:rPr lang="en-US"/>
              <a:t>: Immersive tools like VR or Ti Training simulators expose students to high-stress scenarios (e.g. ASB or domestic violence) where they must make decisions under pressure.</a:t>
            </a:r>
            <a:endParaRPr lang="en-US">
              <a:solidFill>
                <a:srgbClr val="444444"/>
              </a:solidFill>
            </a:endParaRPr>
          </a:p>
          <a:p>
            <a:pPr marL="171450" indent="-171450">
              <a:buFont typeface="Arial,Sans-Serif"/>
              <a:buChar char="•"/>
            </a:pPr>
            <a:r>
              <a:rPr lang="en-US" b="1"/>
              <a:t>Decision-Making Development</a:t>
            </a:r>
            <a:r>
              <a:rPr lang="en-US"/>
              <a:t>: AI-enhanced platforms allow students to rehearse complex choices in controlled environments, improving judgment and ethical reasoning.</a:t>
            </a:r>
            <a:endParaRPr lang="en-US">
              <a:solidFill>
                <a:srgbClr val="444444"/>
              </a:solidFill>
            </a:endParaRPr>
          </a:p>
          <a:p>
            <a:pPr marL="171450" indent="-171450">
              <a:buFont typeface="Arial,Sans-Serif"/>
              <a:buChar char="•"/>
            </a:pPr>
            <a:r>
              <a:rPr lang="en-US" b="1"/>
              <a:t>Scenario-Based Learning</a:t>
            </a:r>
            <a:r>
              <a:rPr lang="en-US"/>
              <a:t>: Technology supports slow, reflective learning through repeatable, individualized scenarios that mirror real policing contexts.</a:t>
            </a:r>
            <a:endParaRPr lang="en-US">
              <a:solidFill>
                <a:srgbClr val="444444"/>
              </a:solidFill>
            </a:endParaRPr>
          </a:p>
          <a:p>
            <a:pPr marL="171450" indent="-171450">
              <a:buFont typeface="Arial,Sans-Serif"/>
              <a:buChar char="•"/>
            </a:pPr>
            <a:r>
              <a:rPr lang="en-US" b="1"/>
              <a:t>Bridging Theory and Practice</a:t>
            </a:r>
            <a:r>
              <a:rPr lang="en-US"/>
              <a:t>: Digital tools allow students to apply academic frameworks (e.g., procedural justice, risk assessment) in operationally realistic settings.</a:t>
            </a:r>
            <a:endParaRPr lang="en-US">
              <a:solidFill>
                <a:srgbClr val="444444"/>
              </a:solidFill>
            </a:endParaRPr>
          </a:p>
          <a:p>
            <a:pPr marL="171450" indent="-171450">
              <a:buFont typeface="Arial,Sans-Serif"/>
              <a:buChar char="•"/>
            </a:pPr>
            <a:r>
              <a:rPr lang="en-US" b="1"/>
              <a:t>Feedback and Reflection</a:t>
            </a:r>
            <a:r>
              <a:rPr lang="en-US"/>
              <a:t>: Tech-enabled debriefs (e.g., video playback, performance analytics) foster critical reflection and continuous improvement.</a:t>
            </a:r>
            <a:endParaRPr lang="en-US">
              <a:solidFill>
                <a:srgbClr val="444444"/>
              </a:solidFill>
            </a:endParaRPr>
          </a:p>
          <a:p>
            <a:endParaRPr lang="en-US">
              <a:solidFill>
                <a:srgbClr val="444444"/>
              </a:solidFill>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23EF982B-49EA-459E-A417-8F8D7A719503}" type="slidenum">
              <a:rPr lang="en-GB"/>
              <a:t>7</a:t>
            </a:fld>
            <a:endParaRPr lang="en-GB"/>
          </a:p>
        </p:txBody>
      </p:sp>
    </p:spTree>
    <p:extLst>
      <p:ext uri="{BB962C8B-B14F-4D97-AF65-F5344CB8AC3E}">
        <p14:creationId xmlns:p14="http://schemas.microsoft.com/office/powerpoint/2010/main" val="32572703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Great discussion around police having qualifications. </a:t>
            </a:r>
          </a:p>
          <a:p>
            <a:r>
              <a:rPr lang="en-GB"/>
              <a:t>Wood 2020 stated that students with degrees maybe great at academic writing and critical thinking but lack practical impact. </a:t>
            </a:r>
            <a:endParaRPr lang="en-GB">
              <a:ea typeface="Calibri"/>
              <a:cs typeface="Calibri"/>
            </a:endParaRPr>
          </a:p>
          <a:p>
            <a:r>
              <a:rPr lang="en-GB">
                <a:ea typeface="Calibri"/>
                <a:cs typeface="Calibri"/>
              </a:rPr>
              <a:t>Holdaway 2017 </a:t>
            </a:r>
            <a:r>
              <a:rPr lang="en-GB"/>
              <a:t>degrees are a Move away from traditional policing. </a:t>
            </a:r>
            <a:endParaRPr lang="en-GB">
              <a:ea typeface="Calibri"/>
              <a:cs typeface="Calibri"/>
            </a:endParaRPr>
          </a:p>
          <a:p>
            <a:r>
              <a:rPr lang="en-GB">
                <a:ea typeface="Calibri"/>
                <a:cs typeface="Calibri"/>
              </a:rPr>
              <a:t>Hunter &amp; May 2019 older serving officers policing does not need degrees. </a:t>
            </a:r>
          </a:p>
          <a:p>
            <a:r>
              <a:rPr lang="en-GB">
                <a:ea typeface="Calibri"/>
                <a:cs typeface="Calibri"/>
              </a:rPr>
              <a:t>Charman 2017 informal learning peer influence shapes policing.</a:t>
            </a:r>
            <a:endParaRPr lang="en-GB"/>
          </a:p>
          <a:p>
            <a:endParaRPr lang="en-GB"/>
          </a:p>
          <a:p>
            <a:r>
              <a:rPr lang="en-GB"/>
              <a:t>Immersive technologies offer a way to enhance experiential learning in policing. Unlike traditional classroom VR/ immersive provide realistic, interactive environments where students can safely practice complex, high-pressure situations. These technologies improve decision-making skills, stress and  knowledge by placing trainees inside scenarios that closely mimic real-life challenges. Evaluating their effectiveness is crucial to understand how well these tools support learning outcomes, knowledge readiness to real work situations and understanding of the role they may undertake. </a:t>
            </a:r>
            <a:endParaRPr lang="en-GB">
              <a:ea typeface="Calibri"/>
              <a:cs typeface="Calibri"/>
            </a:endParaRPr>
          </a:p>
          <a:p>
            <a:endParaRPr lang="en-GB">
              <a:ea typeface="Calibri"/>
              <a:cs typeface="Calibri"/>
            </a:endParaRPr>
          </a:p>
        </p:txBody>
      </p:sp>
      <p:sp>
        <p:nvSpPr>
          <p:cNvPr id="4" name="Slide Number Placeholder 3"/>
          <p:cNvSpPr>
            <a:spLocks noGrp="1"/>
          </p:cNvSpPr>
          <p:nvPr>
            <p:ph type="sldNum" sz="quarter" idx="5"/>
          </p:nvPr>
        </p:nvSpPr>
        <p:spPr/>
        <p:txBody>
          <a:bodyPr/>
          <a:lstStyle/>
          <a:p>
            <a:fld id="{23EF982B-49EA-459E-A417-8F8D7A719503}" type="slidenum">
              <a:rPr lang="en-GB"/>
              <a:t>8</a:t>
            </a:fld>
            <a:endParaRPr lang="en-GB"/>
          </a:p>
        </p:txBody>
      </p:sp>
    </p:spTree>
    <p:extLst>
      <p:ext uri="{BB962C8B-B14F-4D97-AF65-F5344CB8AC3E}">
        <p14:creationId xmlns:p14="http://schemas.microsoft.com/office/powerpoint/2010/main" val="38841234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Graduates transitioning from academic policing programmes to frontline duties face several challenges. </a:t>
            </a:r>
            <a:endParaRPr lang="en-US"/>
          </a:p>
          <a:p>
            <a:r>
              <a:rPr lang="en-GB"/>
              <a:t>Many experience a disconnect between their theoretical preparation and the unpredictable realities of operational policing, which can be overwhelming and disorienting (Kadry &amp; Lambert, 2022). </a:t>
            </a:r>
            <a:endParaRPr lang="en-US"/>
          </a:p>
          <a:p>
            <a:r>
              <a:rPr lang="en-GB"/>
              <a:t>While students often gain confidence in academic knowledge, they frequently feel underprepared for emotionally and high-risk situations  (Grant et al., 2024).  Additionally, new officers undergo a cultural shock as they confront institutional pressures that can conflict with their personal values, leading to struggles in adapting to police organisational norms (Millie &amp; Hirschler, 2018). </a:t>
            </a:r>
            <a:endParaRPr lang="en-US"/>
          </a:p>
          <a:p>
            <a:r>
              <a:rPr lang="en-GB"/>
              <a:t>Finally, socialisation into the informal policing culture requires graduates to quickly reconcile their education with the realities of everyday police work, which often diverges from classroom ideals (Holdaway, </a:t>
            </a:r>
            <a:r>
              <a:rPr lang="en-US"/>
              <a:t>2017).</a:t>
            </a:r>
            <a:endParaRPr lang="en-US">
              <a:ea typeface="Calibri"/>
              <a:cs typeface="Calibri"/>
            </a:endParaRPr>
          </a:p>
          <a:p>
            <a:endParaRPr lang="en-US">
              <a:ea typeface="Calibri"/>
              <a:cs typeface="Calibri"/>
            </a:endParaRPr>
          </a:p>
          <a:p>
            <a:r>
              <a:rPr lang="en-US"/>
              <a:t>It is important to understand that the role of professional policing degrees at universities is not to fully bridge the gap between academic learning and frontline policing realities. Instead, universities aim to provide students with foundational knowledge, critical thinking skills, and limited exposure to complex, challenging policing concepts offering an initial experience of difficult situations that many encounter for the first time in the academic environment. Practical skills and operational readiness are further developed through on-the-job training and professional development within police forces after graduation. Universities prepare students intellectually and ethically, giving them the tools to learn and adapt when they face real-world policing challenges.</a:t>
            </a:r>
          </a:p>
          <a:p>
            <a:endParaRPr lang="en-US">
              <a:ea typeface="Calibri"/>
              <a:cs typeface="Calibri"/>
            </a:endParaRPr>
          </a:p>
          <a:p>
            <a:pPr marL="285750" indent="-285750">
              <a:lnSpc>
                <a:spcPct val="90000"/>
              </a:lnSpc>
              <a:spcBef>
                <a:spcPts val="1000"/>
              </a:spcBef>
              <a:buFont typeface="Arial,Sans-Serif"/>
              <a:buChar char="•"/>
            </a:pPr>
            <a:r>
              <a:rPr lang="en-GB"/>
              <a:t>Immersive rooms and AV can transform police training by creating realistic, interactive environments where </a:t>
            </a:r>
            <a:r>
              <a:rPr lang="en-GB" err="1"/>
              <a:t>studentss</a:t>
            </a:r>
            <a:r>
              <a:rPr lang="en-GB"/>
              <a:t> can safely practice complex scenarios. These technologies enhance situational awareness, decision-making, and stress management by simulating high-pressure incidents such as active shooter situations or mental health crises. Officers benefit from repeated, hands-on learning without real-world risks, improving confidence and skill retention. Additionally, immersive training allows for immediate feedback and after-action reviews, enabling continuous improvement. This innovative approach complements traditional methods, preparing officers more effectively for modern policing challenges.</a:t>
            </a:r>
            <a:endParaRPr lang="en-GB">
              <a:solidFill>
                <a:srgbClr val="444444"/>
              </a:solidFill>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23EF982B-49EA-459E-A417-8F8D7A719503}" type="slidenum">
              <a:rPr lang="en-GB"/>
              <a:t>9</a:t>
            </a:fld>
            <a:endParaRPr lang="en-GB"/>
          </a:p>
        </p:txBody>
      </p:sp>
    </p:spTree>
    <p:extLst>
      <p:ext uri="{BB962C8B-B14F-4D97-AF65-F5344CB8AC3E}">
        <p14:creationId xmlns:p14="http://schemas.microsoft.com/office/powerpoint/2010/main" val="25364120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goal is to understand insider perspectives: This includes trainers who design and deliver police courses and the developers who build digital and tech-based training tools. Their experiences offer firsthand insight into what works and what doesn't. </a:t>
            </a:r>
            <a:endParaRPr lang="en-GB">
              <a:ea typeface="Calibri"/>
              <a:cs typeface="Calibri"/>
            </a:endParaRPr>
          </a:p>
          <a:p>
            <a:r>
              <a:rPr lang="en-GB"/>
              <a:t>key contributing factors: This might include teaching methods like scenarios vs. lectures, training environments, resources, trainer expertise, organisational support, and how well classroom learning transfers to the field.</a:t>
            </a:r>
            <a:endParaRPr lang="en-GB">
              <a:ea typeface="Calibri"/>
              <a:cs typeface="Calibri"/>
            </a:endParaRPr>
          </a:p>
          <a:p>
            <a:r>
              <a:rPr lang="en-GB"/>
              <a:t>The research explores barriers and enablers: Some factors help make training effective—like realistic scenarios, credible trainers, or up-to-date tech—while others might hold it back, such as lack of resources or poor alignment with operational needs.</a:t>
            </a:r>
            <a:endParaRPr lang="en-GB">
              <a:ea typeface="Calibri"/>
              <a:cs typeface="Calibri"/>
            </a:endParaRPr>
          </a:p>
          <a:p>
            <a:endParaRPr lang="en-GB">
              <a:ea typeface="Calibri"/>
              <a:cs typeface="Calibri"/>
            </a:endParaRPr>
          </a:p>
        </p:txBody>
      </p:sp>
      <p:sp>
        <p:nvSpPr>
          <p:cNvPr id="4" name="Slide Number Placeholder 3"/>
          <p:cNvSpPr>
            <a:spLocks noGrp="1"/>
          </p:cNvSpPr>
          <p:nvPr>
            <p:ph type="sldNum" sz="quarter" idx="5"/>
          </p:nvPr>
        </p:nvSpPr>
        <p:spPr/>
        <p:txBody>
          <a:bodyPr/>
          <a:lstStyle/>
          <a:p>
            <a:fld id="{23EF982B-49EA-459E-A417-8F8D7A719503}" type="slidenum">
              <a:rPr lang="en-GB"/>
              <a:t>10</a:t>
            </a:fld>
            <a:endParaRPr lang="en-GB"/>
          </a:p>
        </p:txBody>
      </p:sp>
    </p:spTree>
    <p:extLst>
      <p:ext uri="{BB962C8B-B14F-4D97-AF65-F5344CB8AC3E}">
        <p14:creationId xmlns:p14="http://schemas.microsoft.com/office/powerpoint/2010/main" val="10530011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research will adopt a qualitative, exploratory approach to gain in-depth insights from multiple perspectives. </a:t>
            </a:r>
          </a:p>
          <a:p>
            <a:r>
              <a:rPr lang="en-US"/>
              <a:t>It will focus on  key stakeholder groups: students, and recent police officer graduates who provide frontline experience, police training staff including operational trainers and learning and development leads, and technology specialists working with VR, simulation, and digital forensics. By exploring the views of these groups, the study aims to produce evidence-informed recommendations for curriculum reform. This multi-perspective approach ensures that findings are grounded in practical realities, training needs, and technological possibilities, ultimately supporting more effective and operationally relevant policing education.</a:t>
            </a:r>
            <a:endParaRPr lang="en-US">
              <a:ea typeface="Calibri"/>
              <a:cs typeface="Calibri"/>
            </a:endParaRPr>
          </a:p>
        </p:txBody>
      </p:sp>
      <p:sp>
        <p:nvSpPr>
          <p:cNvPr id="4" name="Slide Number Placeholder 3"/>
          <p:cNvSpPr>
            <a:spLocks noGrp="1"/>
          </p:cNvSpPr>
          <p:nvPr>
            <p:ph type="sldNum" sz="quarter" idx="5"/>
          </p:nvPr>
        </p:nvSpPr>
        <p:spPr/>
        <p:txBody>
          <a:bodyPr/>
          <a:lstStyle/>
          <a:p>
            <a:fld id="{23EF982B-49EA-459E-A417-8F8D7A719503}" type="slidenum">
              <a:rPr lang="en-GB"/>
              <a:t>11</a:t>
            </a:fld>
            <a:endParaRPr lang="en-GB"/>
          </a:p>
        </p:txBody>
      </p:sp>
    </p:spTree>
    <p:extLst>
      <p:ext uri="{BB962C8B-B14F-4D97-AF65-F5344CB8AC3E}">
        <p14:creationId xmlns:p14="http://schemas.microsoft.com/office/powerpoint/2010/main" val="33361927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10/9/2025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5.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university.open.ac.uk/centres/policing/sites/www.open.ac.uk.centres.policing/files/files/Police%20Learning%20Survey%20IFF%20Endline%20FINAL%20V10.pdf" TargetMode="External"/><Relationship Id="rId13" Type="http://schemas.openxmlformats.org/officeDocument/2006/relationships/hyperlink" Target="https://doi.org/10.1177/00208523241256029" TargetMode="External"/><Relationship Id="rId3" Type="http://schemas.openxmlformats.org/officeDocument/2006/relationships/hyperlink" Target="https://researchbriefings.files.parliament.uk/documents/CBP-8582/CBP-8582.pdf" TargetMode="External"/><Relationship Id="rId7" Type="http://schemas.openxmlformats.org/officeDocument/2006/relationships/hyperlink" Target="https://www.sipr.ac.uk/wp-content/uploads/2024/10/Great-Expectations-Final-Report.pdf#:~:text=Drawing%20on%20psychological%20contract%20theory%20as%20an%20analytical,All%20empirical%20data%20were%20collected%20within%20Police%20Scotland." TargetMode="External"/><Relationship Id="rId12" Type="http://schemas.openxmlformats.org/officeDocument/2006/relationships/hyperlink" Target="https://oro.open.ac.uk/83141/" TargetMode="External"/><Relationship Id="rId2" Type="http://schemas.openxmlformats.org/officeDocument/2006/relationships/hyperlink" Target="https://pure.manchester.ac.uk/ws/portalfiles/portal/248796904/FULL_TEXT.PDF"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dsit-research-and-development-rd-allocations-for-20252026/dsit-research-and-development-rd-allocations-for-20252026" TargetMode="External"/><Relationship Id="rId11" Type="http://schemas.openxmlformats.org/officeDocument/2006/relationships/hyperlink" Target="https://doi.org/10.1093/police/paz016" TargetMode="External"/><Relationship Id="rId5" Type="http://schemas.openxmlformats.org/officeDocument/2006/relationships/hyperlink" Target="https://www.college.police.uk/article/police-constable-pc-entry-routes" TargetMode="External"/><Relationship Id="rId10" Type="http://schemas.openxmlformats.org/officeDocument/2006/relationships/hyperlink" Target="https://publications.parliament.uk/pa/cm201617/cmselect/cmhaff/23/23.pdf" TargetMode="External"/><Relationship Id="rId4" Type="http://schemas.openxmlformats.org/officeDocument/2006/relationships/hyperlink" Target="https://doi.org/10.1093/police/pay045" TargetMode="External"/><Relationship Id="rId9" Type="http://schemas.openxmlformats.org/officeDocument/2006/relationships/hyperlink" Target="https://doi.org/10.1177/1748895817690214"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177/17488958221146142" TargetMode="External"/><Relationship Id="rId2" Type="http://schemas.openxmlformats.org/officeDocument/2006/relationships/hyperlink" Target="https://doi.org/10.4324/9781003276456" TargetMode="External"/><Relationship Id="rId1" Type="http://schemas.openxmlformats.org/officeDocument/2006/relationships/slideLayout" Target="../slideLayouts/slideLayout2.xml"/><Relationship Id="rId5" Type="http://schemas.openxmlformats.org/officeDocument/2006/relationships/hyperlink" Target="https://strategaethtg.pcydds.ac.uk/" TargetMode="External"/><Relationship Id="rId4" Type="http://schemas.openxmlformats.org/officeDocument/2006/relationships/hyperlink" Target="https://assets.publishing.service.gov.uk/media/5a7ae186ed915d71db8b3247/repor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lying on the floor in a room with a lamp and radiator&#10;&#10;AI-generated content may be incorrect.">
            <a:extLst>
              <a:ext uri="{FF2B5EF4-FFF2-40B4-BE49-F238E27FC236}">
                <a16:creationId xmlns:a16="http://schemas.microsoft.com/office/drawing/2014/main" id="{C8B3B8C6-DFD9-70B1-98E9-54BCB10DC538}"/>
              </a:ext>
            </a:extLst>
          </p:cNvPr>
          <p:cNvPicPr>
            <a:picLocks noChangeAspect="1"/>
          </p:cNvPicPr>
          <p:nvPr/>
        </p:nvPicPr>
        <p:blipFill>
          <a:blip r:embed="rId2"/>
          <a:srcRect l="23413" r="10887" b="-1"/>
          <a:stretch>
            <a:fillRect/>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16" name="Freeform: Shape 10">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477981" y="1122363"/>
            <a:ext cx="4023360" cy="3204134"/>
          </a:xfrm>
        </p:spPr>
        <p:txBody>
          <a:bodyPr anchor="b">
            <a:normAutofit fontScale="90000"/>
          </a:bodyPr>
          <a:lstStyle/>
          <a:p>
            <a:pPr algn="l"/>
            <a:r>
              <a:rPr lang="en-GB" sz="3000" dirty="0">
                <a:latin typeface="Aptos"/>
              </a:rPr>
              <a:t>Exploring the potential Impact of Experiential Learning and Immersive Technologies on Operational Experiences in the Professional Police </a:t>
            </a:r>
            <a:br>
              <a:rPr lang="en-GB" sz="3000" dirty="0">
                <a:latin typeface="Aptos"/>
              </a:rPr>
            </a:br>
            <a:r>
              <a:rPr lang="en-GB" sz="3000" dirty="0">
                <a:latin typeface="Aptos"/>
              </a:rPr>
              <a:t>Degree </a:t>
            </a:r>
            <a:endParaRPr lang="en-US" sz="3000" dirty="0">
              <a:latin typeface="Aptos"/>
            </a:endParaRPr>
          </a:p>
        </p:txBody>
      </p:sp>
      <p:sp>
        <p:nvSpPr>
          <p:cNvPr id="3" name="Subtitle 2"/>
          <p:cNvSpPr>
            <a:spLocks noGrp="1"/>
          </p:cNvSpPr>
          <p:nvPr>
            <p:ph type="subTitle" idx="1"/>
          </p:nvPr>
        </p:nvSpPr>
        <p:spPr>
          <a:xfrm>
            <a:off x="477981" y="4872922"/>
            <a:ext cx="3933306" cy="1208141"/>
          </a:xfrm>
        </p:spPr>
        <p:txBody>
          <a:bodyPr vert="horz" lIns="91440" tIns="45720" rIns="91440" bIns="45720" rtlCol="0" anchor="t">
            <a:normAutofit/>
          </a:bodyPr>
          <a:lstStyle/>
          <a:p>
            <a:pPr algn="l"/>
            <a:r>
              <a:rPr lang="en-US" sz="2000"/>
              <a:t>Jane Davies</a:t>
            </a:r>
          </a:p>
          <a:p>
            <a:pPr algn="l"/>
            <a:r>
              <a:rPr lang="en-US" sz="2000"/>
              <a:t>118074</a:t>
            </a: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7" name="Rectangle 1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C08CDC-04EF-DEAA-EF18-46426D398F54}"/>
              </a:ext>
            </a:extLst>
          </p:cNvPr>
          <p:cNvSpPr>
            <a:spLocks noGrp="1"/>
          </p:cNvSpPr>
          <p:nvPr>
            <p:ph type="title"/>
          </p:nvPr>
        </p:nvSpPr>
        <p:spPr>
          <a:xfrm>
            <a:off x="761803" y="350196"/>
            <a:ext cx="4646904" cy="1624520"/>
          </a:xfrm>
        </p:spPr>
        <p:txBody>
          <a:bodyPr anchor="ctr">
            <a:normAutofit/>
          </a:bodyPr>
          <a:lstStyle/>
          <a:p>
            <a:r>
              <a:rPr lang="en-GB" sz="4000"/>
              <a:t>Background to Research </a:t>
            </a:r>
          </a:p>
        </p:txBody>
      </p:sp>
      <p:sp>
        <p:nvSpPr>
          <p:cNvPr id="3" name="Content Placeholder 2">
            <a:extLst>
              <a:ext uri="{FF2B5EF4-FFF2-40B4-BE49-F238E27FC236}">
                <a16:creationId xmlns:a16="http://schemas.microsoft.com/office/drawing/2014/main" id="{425BDF8E-4B90-B49E-65D1-9EE84EB940DC}"/>
              </a:ext>
            </a:extLst>
          </p:cNvPr>
          <p:cNvSpPr>
            <a:spLocks noGrp="1"/>
          </p:cNvSpPr>
          <p:nvPr>
            <p:ph idx="1"/>
          </p:nvPr>
        </p:nvSpPr>
        <p:spPr>
          <a:xfrm>
            <a:off x="761802" y="2283125"/>
            <a:ext cx="6846640" cy="4073224"/>
          </a:xfrm>
        </p:spPr>
        <p:txBody>
          <a:bodyPr vert="horz" lIns="91440" tIns="45720" rIns="91440" bIns="45720" rtlCol="0" anchor="ctr">
            <a:normAutofit/>
          </a:bodyPr>
          <a:lstStyle/>
          <a:p>
            <a:r>
              <a:rPr lang="en-GB" sz="2000">
                <a:latin typeface="Calibri"/>
                <a:ea typeface="+mn-lt"/>
                <a:cs typeface="+mn-lt"/>
              </a:rPr>
              <a:t>Policing once learned “on the job” through experience and mentorship – A craft passed down through practice</a:t>
            </a:r>
            <a:endParaRPr lang="en-GB" sz="2000">
              <a:latin typeface="Calibri"/>
              <a:ea typeface="Calibri"/>
              <a:cs typeface="Calibri"/>
            </a:endParaRPr>
          </a:p>
          <a:p>
            <a:r>
              <a:rPr lang="en-GB" sz="2000">
                <a:latin typeface="Calibri"/>
                <a:ea typeface="+mn-lt"/>
                <a:cs typeface="+mn-lt"/>
              </a:rPr>
              <a:t>Shift toward formal education reflects broader professionalisation – Educated for a role that's unpredictable and deeply public.....</a:t>
            </a:r>
            <a:endParaRPr lang="en-GB" sz="2000">
              <a:latin typeface="Calibri"/>
              <a:ea typeface="Calibri"/>
              <a:cs typeface="Calibri"/>
            </a:endParaRPr>
          </a:p>
          <a:p>
            <a:r>
              <a:rPr lang="en-GB" sz="2000">
                <a:latin typeface="Calibri"/>
                <a:ea typeface="+mn-lt"/>
                <a:cs typeface="+mn-lt"/>
              </a:rPr>
              <a:t>Inspired by models in nursing, teaching, and social work (Bacon, 2020)</a:t>
            </a:r>
            <a:endParaRPr lang="en-GB" sz="2000">
              <a:latin typeface="Calibri"/>
              <a:ea typeface="Calibri"/>
              <a:cs typeface="Calibri"/>
            </a:endParaRPr>
          </a:p>
          <a:p>
            <a:r>
              <a:rPr lang="en-GB" sz="2000">
                <a:latin typeface="Calibri"/>
                <a:ea typeface="Calibri"/>
                <a:cs typeface="Calibri"/>
              </a:rPr>
              <a:t>College of Policing (CoP) introduced the Policing Education Qualifications Framework (PEQF) to standardise training throughout the UK</a:t>
            </a:r>
          </a:p>
          <a:p>
            <a:pPr lvl="1">
              <a:buFont typeface="Courier New" panose="020B0604020202020204" pitchFamily="34" charset="0"/>
              <a:buChar char="o"/>
            </a:pPr>
            <a:r>
              <a:rPr lang="en-GB" sz="2000">
                <a:latin typeface="Calibri"/>
                <a:ea typeface="Calibri"/>
                <a:cs typeface="Calibri"/>
              </a:rPr>
              <a:t>Ensure officers are equipped with both theoretical and practical competencies (House of Commons, 2016). </a:t>
            </a:r>
          </a:p>
          <a:p>
            <a:pPr marL="0" indent="0">
              <a:buNone/>
            </a:pPr>
            <a:endParaRPr lang="en-GB" sz="2000">
              <a:latin typeface="Calibri"/>
              <a:ea typeface="Calibri"/>
              <a:cs typeface="Calibri"/>
            </a:endParaRPr>
          </a:p>
        </p:txBody>
      </p:sp>
      <p:pic>
        <p:nvPicPr>
          <p:cNvPr id="4" name="Picture 3" descr="A close-up of a black background&#10;&#10;AI-generated content may be incorrect.">
            <a:extLst>
              <a:ext uri="{FF2B5EF4-FFF2-40B4-BE49-F238E27FC236}">
                <a16:creationId xmlns:a16="http://schemas.microsoft.com/office/drawing/2014/main" id="{D86ADC24-9AA8-991C-283A-BCEB183E6407}"/>
              </a:ext>
            </a:extLst>
          </p:cNvPr>
          <p:cNvPicPr>
            <a:picLocks noChangeAspect="1"/>
          </p:cNvPicPr>
          <p:nvPr/>
        </p:nvPicPr>
        <p:blipFill>
          <a:blip r:embed="rId3"/>
          <a:srcRect l="35636" r="-1" b="-1"/>
          <a:stretch>
            <a:fillRect/>
          </a:stretch>
        </p:blipFill>
        <p:spPr>
          <a:xfrm>
            <a:off x="7361207" y="186906"/>
            <a:ext cx="4679468" cy="5247737"/>
          </a:xfrm>
          <a:prstGeom prst="rect">
            <a:avLst/>
          </a:prstGeom>
        </p:spPr>
      </p:pic>
    </p:spTree>
    <p:extLst>
      <p:ext uri="{BB962C8B-B14F-4D97-AF65-F5344CB8AC3E}">
        <p14:creationId xmlns:p14="http://schemas.microsoft.com/office/powerpoint/2010/main" val="35140534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DE778-E8E7-FADD-D759-E14332BAF624}"/>
              </a:ext>
            </a:extLst>
          </p:cNvPr>
          <p:cNvSpPr>
            <a:spLocks noGrp="1"/>
          </p:cNvSpPr>
          <p:nvPr>
            <p:ph type="title"/>
          </p:nvPr>
        </p:nvSpPr>
        <p:spPr>
          <a:xfrm>
            <a:off x="838200" y="365125"/>
            <a:ext cx="10515600" cy="621073"/>
          </a:xfrm>
        </p:spPr>
        <p:txBody>
          <a:bodyPr>
            <a:normAutofit fontScale="90000"/>
          </a:bodyPr>
          <a:lstStyle/>
          <a:p>
            <a:r>
              <a:rPr lang="en-GB"/>
              <a:t>Why this research?</a:t>
            </a:r>
          </a:p>
        </p:txBody>
      </p:sp>
      <p:sp>
        <p:nvSpPr>
          <p:cNvPr id="3" name="Content Placeholder 2">
            <a:extLst>
              <a:ext uri="{FF2B5EF4-FFF2-40B4-BE49-F238E27FC236}">
                <a16:creationId xmlns:a16="http://schemas.microsoft.com/office/drawing/2014/main" id="{7A551948-0F98-2CF0-79DA-3E4B420CD9F9}"/>
              </a:ext>
            </a:extLst>
          </p:cNvPr>
          <p:cNvSpPr>
            <a:spLocks noGrp="1"/>
          </p:cNvSpPr>
          <p:nvPr>
            <p:ph idx="1"/>
          </p:nvPr>
        </p:nvSpPr>
        <p:spPr>
          <a:xfrm>
            <a:off x="838200" y="1106758"/>
            <a:ext cx="10515600" cy="5070205"/>
          </a:xfrm>
        </p:spPr>
        <p:txBody>
          <a:bodyPr vert="horz" lIns="91440" tIns="45720" rIns="91440" bIns="45720" rtlCol="0" anchor="t">
            <a:normAutofit/>
          </a:bodyPr>
          <a:lstStyle/>
          <a:p>
            <a:r>
              <a:rPr lang="en-GB" dirty="0">
                <a:latin typeface="Calibri"/>
                <a:ea typeface="+mn-lt"/>
                <a:cs typeface="+mn-lt"/>
              </a:rPr>
              <a:t>Growing interest in police education, but limited insight into how degrees support police &amp; society readiness</a:t>
            </a:r>
            <a:endParaRPr lang="en-GB" dirty="0">
              <a:latin typeface="Calibri"/>
              <a:ea typeface="Calibri"/>
              <a:cs typeface="Calibri"/>
            </a:endParaRPr>
          </a:p>
          <a:p>
            <a:r>
              <a:rPr lang="en-GB" dirty="0">
                <a:latin typeface="Calibri"/>
                <a:ea typeface="+mn-lt"/>
                <a:cs typeface="+mn-lt"/>
              </a:rPr>
              <a:t>PEQF explored in theory (Pepper, Brown &amp; Stubbs, 2021), yet practical skill development remains under-evaluated</a:t>
            </a:r>
            <a:endParaRPr lang="en-GB" dirty="0">
              <a:latin typeface="Calibri"/>
              <a:ea typeface="Calibri"/>
              <a:cs typeface="Calibri"/>
            </a:endParaRPr>
          </a:p>
          <a:p>
            <a:r>
              <a:rPr lang="en-GB" dirty="0">
                <a:latin typeface="Calibri"/>
                <a:ea typeface="+mn-lt"/>
                <a:cs typeface="+mn-lt"/>
              </a:rPr>
              <a:t>Officers report gaps in training for human-focused tasks such as empathy, conflict resolution, and community engagement (Kassem &amp; Erken, 2024)</a:t>
            </a:r>
            <a:endParaRPr lang="en-GB" dirty="0">
              <a:latin typeface="Calibri"/>
              <a:ea typeface="Calibri"/>
              <a:cs typeface="Calibri"/>
            </a:endParaRPr>
          </a:p>
          <a:p>
            <a:r>
              <a:rPr lang="en-GB" dirty="0">
                <a:latin typeface="Calibri"/>
                <a:ea typeface="+mn-lt"/>
                <a:cs typeface="+mn-lt"/>
              </a:rPr>
              <a:t>Brown (2021) however, questions whether academic learning improves real-world policing outcomes</a:t>
            </a:r>
            <a:endParaRPr lang="en-GB" dirty="0">
              <a:latin typeface="Calibri"/>
              <a:ea typeface="Calibri"/>
              <a:cs typeface="Calibri"/>
            </a:endParaRPr>
          </a:p>
          <a:p>
            <a:r>
              <a:rPr lang="en-GB" dirty="0">
                <a:latin typeface="Calibri"/>
                <a:ea typeface="Calibri"/>
                <a:cs typeface="Calibri"/>
              </a:rPr>
              <a:t>Growth of Technology (</a:t>
            </a:r>
            <a:r>
              <a:rPr lang="en-GB" dirty="0">
                <a:solidFill>
                  <a:srgbClr val="0B0C0C"/>
                </a:solidFill>
                <a:latin typeface="Calibri"/>
                <a:ea typeface="+mn-lt"/>
                <a:cs typeface="+mn-lt"/>
              </a:rPr>
              <a:t>Department for Science, Innovation and Technology, 2025)</a:t>
            </a:r>
          </a:p>
          <a:p>
            <a:endParaRPr lang="en-GB"/>
          </a:p>
        </p:txBody>
      </p:sp>
      <p:pic>
        <p:nvPicPr>
          <p:cNvPr id="4" name="Picture 3" descr="A red and white letters&#10;&#10;AI-generated content may be incorrect.">
            <a:extLst>
              <a:ext uri="{FF2B5EF4-FFF2-40B4-BE49-F238E27FC236}">
                <a16:creationId xmlns:a16="http://schemas.microsoft.com/office/drawing/2014/main" id="{A580C3D6-61F8-B875-FE9F-96298F264285}"/>
              </a:ext>
            </a:extLst>
          </p:cNvPr>
          <p:cNvPicPr>
            <a:picLocks noChangeAspect="1"/>
          </p:cNvPicPr>
          <p:nvPr/>
        </p:nvPicPr>
        <p:blipFill>
          <a:blip r:embed="rId3"/>
          <a:stretch>
            <a:fillRect/>
          </a:stretch>
        </p:blipFill>
        <p:spPr>
          <a:xfrm>
            <a:off x="10309016" y="5755975"/>
            <a:ext cx="1666875" cy="838200"/>
          </a:xfrm>
          <a:prstGeom prst="rect">
            <a:avLst/>
          </a:prstGeom>
        </p:spPr>
      </p:pic>
    </p:spTree>
    <p:extLst>
      <p:ext uri="{BB962C8B-B14F-4D97-AF65-F5344CB8AC3E}">
        <p14:creationId xmlns:p14="http://schemas.microsoft.com/office/powerpoint/2010/main" val="31180557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EBC354-EB7E-2802-F4ED-5D2F36057FF6}"/>
              </a:ext>
            </a:extLst>
          </p:cNvPr>
          <p:cNvSpPr>
            <a:spLocks noGrp="1"/>
          </p:cNvSpPr>
          <p:nvPr>
            <p:ph type="title"/>
          </p:nvPr>
        </p:nvSpPr>
        <p:spPr>
          <a:xfrm>
            <a:off x="686834" y="1153572"/>
            <a:ext cx="3200400" cy="4461163"/>
          </a:xfrm>
        </p:spPr>
        <p:txBody>
          <a:bodyPr>
            <a:normAutofit/>
          </a:bodyPr>
          <a:lstStyle/>
          <a:p>
            <a:r>
              <a:rPr lang="en-GB">
                <a:solidFill>
                  <a:srgbClr val="FFFFFF"/>
                </a:solidFill>
              </a:rPr>
              <a:t>Why me? - Bridging Theory &amp; Practice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2EDF76-CF5B-0055-4758-25015AE6070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200">
                <a:ea typeface="+mn-lt"/>
                <a:cs typeface="+mn-lt"/>
              </a:rPr>
              <a:t>My role as lecturer and programme manager  - academic delivery and operational relevance</a:t>
            </a:r>
            <a:endParaRPr lang="en-GB" sz="2200"/>
          </a:p>
          <a:p>
            <a:r>
              <a:rPr lang="en-GB" sz="2200">
                <a:ea typeface="+mn-lt"/>
                <a:cs typeface="+mn-lt"/>
              </a:rPr>
              <a:t>Findings will inform university validation processes to better reflect policing realities </a:t>
            </a:r>
            <a:endParaRPr lang="en-GB" sz="2200"/>
          </a:p>
          <a:p>
            <a:r>
              <a:rPr lang="en-GB" sz="2200"/>
              <a:t>This research supports curriculum improvement aligned with evolving ethical and professional standards</a:t>
            </a:r>
            <a:endParaRPr lang="en-GB"/>
          </a:p>
          <a:p>
            <a:r>
              <a:rPr lang="en-GB" sz="2200">
                <a:ea typeface="+mn-lt"/>
                <a:cs typeface="+mn-lt"/>
              </a:rPr>
              <a:t>This isn’t just about knowledge it’s about cultivating judgment, adaptability, and public legitimacy – bridging theory and practice in police education</a:t>
            </a:r>
            <a:endParaRPr lang="en-GB" sz="2200"/>
          </a:p>
          <a:p>
            <a:r>
              <a:rPr lang="en-GB" sz="2200">
                <a:ea typeface="+mn-lt"/>
                <a:cs typeface="+mn-lt"/>
              </a:rPr>
              <a:t>“Aligning policing with the expectations of a modern, democratic society” — Holdaway (2017)</a:t>
            </a:r>
            <a:endParaRPr lang="en-GB" sz="2200"/>
          </a:p>
          <a:p>
            <a:r>
              <a:rPr lang="en-GB" sz="2200"/>
              <a:t>Giving students the best experiences in University. UWTSD Technology Strategy (2022)</a:t>
            </a:r>
          </a:p>
          <a:p>
            <a:endParaRPr lang="en-GB" sz="2200"/>
          </a:p>
        </p:txBody>
      </p:sp>
    </p:spTree>
    <p:extLst>
      <p:ext uri="{BB962C8B-B14F-4D97-AF65-F5344CB8AC3E}">
        <p14:creationId xmlns:p14="http://schemas.microsoft.com/office/powerpoint/2010/main" val="2963132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5DF3E8C-FD97-CC10-88B0-3FCB8C474DAB}"/>
              </a:ext>
            </a:extLst>
          </p:cNvPr>
          <p:cNvSpPr>
            <a:spLocks noGrp="1"/>
          </p:cNvSpPr>
          <p:nvPr>
            <p:ph type="title"/>
          </p:nvPr>
        </p:nvSpPr>
        <p:spPr>
          <a:xfrm>
            <a:off x="838200" y="451389"/>
            <a:ext cx="10501223" cy="621073"/>
          </a:xfrm>
        </p:spPr>
        <p:txBody>
          <a:bodyPr>
            <a:normAutofit fontScale="90000"/>
          </a:bodyPr>
          <a:lstStyle/>
          <a:p>
            <a:r>
              <a:rPr lang="en-GB"/>
              <a:t>Aim of Research</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5941F3-6960-CDBF-DB52-64EAA675937D}"/>
              </a:ext>
            </a:extLst>
          </p:cNvPr>
          <p:cNvSpPr>
            <a:spLocks noGrp="1"/>
          </p:cNvSpPr>
          <p:nvPr>
            <p:ph idx="1"/>
          </p:nvPr>
        </p:nvSpPr>
        <p:spPr>
          <a:xfrm>
            <a:off x="838200" y="1106758"/>
            <a:ext cx="10501223" cy="5142091"/>
          </a:xfrm>
        </p:spPr>
        <p:txBody>
          <a:bodyPr vert="horz" lIns="91440" tIns="45720" rIns="91440" bIns="45720" rtlCol="0" anchor="t">
            <a:noAutofit/>
          </a:bodyPr>
          <a:lstStyle/>
          <a:p>
            <a:r>
              <a:rPr lang="en-GB" sz="2200">
                <a:latin typeface="Calibri"/>
                <a:ea typeface="Calibri"/>
                <a:cs typeface="Calibri"/>
              </a:rPr>
              <a:t>To explore how university-based professional policing degrees can be enhanced through experiential learning and immersive technologies to improve readiness for situations that the police may face. </a:t>
            </a:r>
            <a:endParaRPr lang="en-US" sz="2200">
              <a:latin typeface="Calibri"/>
              <a:ea typeface="Calibri"/>
              <a:cs typeface="Calibri"/>
            </a:endParaRPr>
          </a:p>
          <a:p>
            <a:r>
              <a:rPr lang="en-GB" sz="2200">
                <a:latin typeface="Calibri"/>
                <a:ea typeface="Calibri"/>
                <a:cs typeface="Calibri"/>
              </a:rPr>
              <a:t>Research will investigate the extent to which current academic programmes equip students with the practical, interpersonal, and ethical competencies required in real-world policing contexts. </a:t>
            </a:r>
          </a:p>
          <a:p>
            <a:r>
              <a:rPr lang="en-GB" sz="2200">
                <a:latin typeface="Calibri"/>
                <a:ea typeface="Calibri"/>
                <a:cs typeface="Calibri"/>
              </a:rPr>
              <a:t>Examine how technology-enhanced learning such as immersive rooms and simulations, can contribute to the skills that competent, accountable, and community-focused student officers' need.</a:t>
            </a:r>
          </a:p>
          <a:p>
            <a:r>
              <a:rPr lang="en-GB" sz="2200">
                <a:latin typeface="Calibri"/>
                <a:ea typeface="Calibri"/>
                <a:cs typeface="Calibri"/>
              </a:rPr>
              <a:t>A key focus will be on the role of learning which investigate the bridging of the gap between academic theory and practice</a:t>
            </a:r>
          </a:p>
          <a:p>
            <a:r>
              <a:rPr lang="en-GB" sz="2200">
                <a:latin typeface="Calibri"/>
                <a:ea typeface="Calibri"/>
                <a:cs typeface="Calibri"/>
              </a:rPr>
              <a:t>How immersive technologies can deliver complex policing scenarios to develop decision-making, situational awareness, and professional judgement in a controlled environment. </a:t>
            </a:r>
          </a:p>
          <a:p>
            <a:r>
              <a:rPr lang="en-GB" sz="2200">
                <a:latin typeface="Calibri"/>
                <a:ea typeface="Calibri"/>
                <a:cs typeface="Calibri"/>
              </a:rPr>
              <a:t>Research will also assess stakeholder perspectives on these approaches</a:t>
            </a:r>
          </a:p>
        </p:txBody>
      </p:sp>
    </p:spTree>
    <p:extLst>
      <p:ext uri="{BB962C8B-B14F-4D97-AF65-F5344CB8AC3E}">
        <p14:creationId xmlns:p14="http://schemas.microsoft.com/office/powerpoint/2010/main" val="37083910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EBEE786-00B9-5115-B838-529726F03D78}"/>
              </a:ext>
            </a:extLst>
          </p:cNvPr>
          <p:cNvSpPr>
            <a:spLocks noGrp="1"/>
          </p:cNvSpPr>
          <p:nvPr>
            <p:ph type="title"/>
          </p:nvPr>
        </p:nvSpPr>
        <p:spPr>
          <a:xfrm>
            <a:off x="838200" y="365125"/>
            <a:ext cx="10515600" cy="1325563"/>
          </a:xfrm>
        </p:spPr>
        <p:txBody>
          <a:bodyPr>
            <a:normAutofit/>
          </a:bodyPr>
          <a:lstStyle/>
          <a:p>
            <a:r>
              <a:rPr lang="en-GB"/>
              <a:t>Objectives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89143AE-2D17-BE16-58AD-1514FBCE82A7}"/>
              </a:ext>
            </a:extLst>
          </p:cNvPr>
          <p:cNvSpPr>
            <a:spLocks noGrp="1"/>
          </p:cNvSpPr>
          <p:nvPr>
            <p:ph idx="1"/>
          </p:nvPr>
        </p:nvSpPr>
        <p:spPr>
          <a:xfrm>
            <a:off x="838200" y="1825625"/>
            <a:ext cx="10515600" cy="4351338"/>
          </a:xfrm>
        </p:spPr>
        <p:txBody>
          <a:bodyPr vert="horz" lIns="91440" tIns="45720" rIns="91440" bIns="45720" rtlCol="0">
            <a:normAutofit/>
          </a:bodyPr>
          <a:lstStyle/>
          <a:p>
            <a:r>
              <a:rPr lang="en-GB">
                <a:latin typeface="Calibri"/>
                <a:ea typeface="Calibri"/>
                <a:cs typeface="Calibri"/>
              </a:rPr>
              <a:t>To evaluate the potential  effectiveness of immersive technologies in enhancing experiential learning.</a:t>
            </a:r>
            <a:endParaRPr lang="en-US">
              <a:latin typeface="Calibri"/>
              <a:ea typeface="Calibri"/>
              <a:cs typeface="Calibri"/>
            </a:endParaRPr>
          </a:p>
          <a:p>
            <a:r>
              <a:rPr lang="en-GB">
                <a:latin typeface="Calibri"/>
                <a:ea typeface="Calibri"/>
                <a:cs typeface="Calibri"/>
              </a:rPr>
              <a:t>To examine graduate officers and serving practitioners perceptions of the theory-practice gap in current policing education.</a:t>
            </a:r>
            <a:endParaRPr lang="en-US">
              <a:latin typeface="Calibri"/>
              <a:ea typeface="Calibri"/>
              <a:cs typeface="Calibri"/>
            </a:endParaRPr>
          </a:p>
          <a:p>
            <a:r>
              <a:rPr lang="en-GB">
                <a:latin typeface="Aptos" panose="020B0004020202020204"/>
                <a:ea typeface="Calibri"/>
                <a:cs typeface="Calibri"/>
              </a:rPr>
              <a:t>To </a:t>
            </a:r>
            <a:r>
              <a:rPr lang="en-GB">
                <a:latin typeface="Calibri"/>
                <a:ea typeface="+mn-lt"/>
                <a:cs typeface="+mn-lt"/>
              </a:rPr>
              <a:t>explore the perceptions of police training professionals and educational technology developers regarding the factors that contribute to effective and operationally relevant policing education.</a:t>
            </a:r>
            <a:endParaRPr lang="en-US">
              <a:latin typeface="Calibri"/>
              <a:ea typeface="+mn-lt"/>
              <a:cs typeface="+mn-lt"/>
            </a:endParaRPr>
          </a:p>
          <a:p>
            <a:pPr lvl="1">
              <a:buFont typeface="Courier New" panose="020B0604020202020204" pitchFamily="34" charset="0"/>
              <a:buChar char="o"/>
            </a:pPr>
            <a:endParaRPr lang="en-GB">
              <a:latin typeface="Calibri"/>
              <a:ea typeface="Calibri"/>
              <a:cs typeface="Calibri"/>
            </a:endParaRPr>
          </a:p>
          <a:p>
            <a:endParaRPr lang="en-GB"/>
          </a:p>
        </p:txBody>
      </p:sp>
    </p:spTree>
    <p:extLst>
      <p:ext uri="{BB962C8B-B14F-4D97-AF65-F5344CB8AC3E}">
        <p14:creationId xmlns:p14="http://schemas.microsoft.com/office/powerpoint/2010/main" val="38774254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8" name="Diagram 27">
            <a:extLst>
              <a:ext uri="{FF2B5EF4-FFF2-40B4-BE49-F238E27FC236}">
                <a16:creationId xmlns:a16="http://schemas.microsoft.com/office/drawing/2014/main" id="{04893788-524A-D3B3-47DD-8399D267A2F2}"/>
              </a:ext>
            </a:extLst>
          </p:cNvPr>
          <p:cNvGraphicFramePr/>
          <p:nvPr>
            <p:extLst>
              <p:ext uri="{D42A27DB-BD31-4B8C-83A1-F6EECF244321}">
                <p14:modId xmlns:p14="http://schemas.microsoft.com/office/powerpoint/2010/main" val="383291979"/>
              </p:ext>
            </p:extLst>
          </p:nvPr>
        </p:nvGraphicFramePr>
        <p:xfrm>
          <a:off x="2012830" y="823823"/>
          <a:ext cx="7763773" cy="49228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Content Placeholder 6" descr="A group of men in uniform&#10;&#10;AI-generated content may be incorrect.">
            <a:extLst>
              <a:ext uri="{FF2B5EF4-FFF2-40B4-BE49-F238E27FC236}">
                <a16:creationId xmlns:a16="http://schemas.microsoft.com/office/drawing/2014/main" id="{1D74036F-1314-AD10-13BC-CEB906001BA4}"/>
              </a:ext>
            </a:extLst>
          </p:cNvPr>
          <p:cNvPicPr>
            <a:picLocks noChangeAspect="1"/>
          </p:cNvPicPr>
          <p:nvPr/>
        </p:nvPicPr>
        <p:blipFill>
          <a:blip r:embed="rId8"/>
          <a:stretch>
            <a:fillRect/>
          </a:stretch>
        </p:blipFill>
        <p:spPr>
          <a:xfrm rot="480000">
            <a:off x="9031214" y="996788"/>
            <a:ext cx="2635909" cy="1930518"/>
          </a:xfrm>
          <a:prstGeom prst="rect">
            <a:avLst/>
          </a:prstGeom>
        </p:spPr>
      </p:pic>
      <p:pic>
        <p:nvPicPr>
          <p:cNvPr id="11" name="Picture 10" descr="A person wearing a virtual reality headset&#10;&#10;AI-generated content may be incorrect.">
            <a:extLst>
              <a:ext uri="{FF2B5EF4-FFF2-40B4-BE49-F238E27FC236}">
                <a16:creationId xmlns:a16="http://schemas.microsoft.com/office/drawing/2014/main" id="{07CBDA88-9887-394B-ADA5-259498B4FABA}"/>
              </a:ext>
            </a:extLst>
          </p:cNvPr>
          <p:cNvPicPr>
            <a:picLocks noChangeAspect="1"/>
          </p:cNvPicPr>
          <p:nvPr/>
        </p:nvPicPr>
        <p:blipFill>
          <a:blip r:embed="rId9"/>
          <a:stretch>
            <a:fillRect/>
          </a:stretch>
        </p:blipFill>
        <p:spPr>
          <a:xfrm>
            <a:off x="404693" y="626463"/>
            <a:ext cx="2646988" cy="2172277"/>
          </a:xfrm>
          <a:prstGeom prst="rect">
            <a:avLst/>
          </a:prstGeom>
        </p:spPr>
      </p:pic>
    </p:spTree>
    <p:extLst>
      <p:ext uri="{BB962C8B-B14F-4D97-AF65-F5344CB8AC3E}">
        <p14:creationId xmlns:p14="http://schemas.microsoft.com/office/powerpoint/2010/main" val="12806153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EEF41-A054-195B-851F-DFF6DB0BC3F8}"/>
              </a:ext>
            </a:extLst>
          </p:cNvPr>
          <p:cNvSpPr>
            <a:spLocks noGrp="1"/>
          </p:cNvSpPr>
          <p:nvPr>
            <p:ph type="title"/>
          </p:nvPr>
        </p:nvSpPr>
        <p:spPr>
          <a:xfrm>
            <a:off x="838200" y="365125"/>
            <a:ext cx="10515600" cy="1009262"/>
          </a:xfrm>
        </p:spPr>
        <p:txBody>
          <a:bodyPr/>
          <a:lstStyle/>
          <a:p>
            <a:r>
              <a:rPr lang="en-GB"/>
              <a:t>Objective 1 Literature Review </a:t>
            </a:r>
          </a:p>
        </p:txBody>
      </p:sp>
      <p:sp>
        <p:nvSpPr>
          <p:cNvPr id="3" name="Content Placeholder 2">
            <a:extLst>
              <a:ext uri="{FF2B5EF4-FFF2-40B4-BE49-F238E27FC236}">
                <a16:creationId xmlns:a16="http://schemas.microsoft.com/office/drawing/2014/main" id="{326C9B47-1CFA-D4DC-6498-8ED6B474C95D}"/>
              </a:ext>
            </a:extLst>
          </p:cNvPr>
          <p:cNvSpPr>
            <a:spLocks noGrp="1"/>
          </p:cNvSpPr>
          <p:nvPr>
            <p:ph idx="1"/>
          </p:nvPr>
        </p:nvSpPr>
        <p:spPr>
          <a:xfrm>
            <a:off x="838200" y="1394305"/>
            <a:ext cx="10515600" cy="5070205"/>
          </a:xfrm>
        </p:spPr>
        <p:txBody>
          <a:bodyPr vert="horz" lIns="91440" tIns="45720" rIns="91440" bIns="45720" rtlCol="0" anchor="t">
            <a:noAutofit/>
          </a:bodyPr>
          <a:lstStyle/>
          <a:p>
            <a:r>
              <a:rPr lang="en-GB" sz="1800" b="1">
                <a:latin typeface="Calibri"/>
                <a:ea typeface="Calibri"/>
                <a:cs typeface="Calibri"/>
              </a:rPr>
              <a:t>To evaluate the effectiveness of immersive technologies such as simulations and virtual reality in enhancing experiential learning. </a:t>
            </a:r>
            <a:endParaRPr lang="en-GB">
              <a:latin typeface="Calibri"/>
              <a:ea typeface="Calibri"/>
              <a:cs typeface="Calibri"/>
            </a:endParaRPr>
          </a:p>
          <a:p>
            <a:r>
              <a:rPr lang="en-GB" sz="1800" b="1">
                <a:latin typeface="Calibri"/>
                <a:ea typeface="+mn-lt"/>
                <a:cs typeface="+mn-lt"/>
              </a:rPr>
              <a:t>Mixed Views on Professionalisation:</a:t>
            </a:r>
            <a:endParaRPr lang="en-GB" sz="1800">
              <a:latin typeface="Calibri"/>
              <a:ea typeface="Calibri"/>
              <a:cs typeface="Calibri"/>
            </a:endParaRPr>
          </a:p>
          <a:p>
            <a:r>
              <a:rPr lang="en-GB" sz="1800">
                <a:latin typeface="Calibri"/>
                <a:ea typeface="+mn-lt"/>
                <a:cs typeface="+mn-lt"/>
              </a:rPr>
              <a:t>The shift to academic qualifications has sparked debate about recruit readiness (Wood, 2020)</a:t>
            </a:r>
            <a:endParaRPr lang="en-GB" sz="1800">
              <a:latin typeface="Calibri"/>
              <a:ea typeface="Calibri"/>
              <a:cs typeface="Calibri"/>
            </a:endParaRPr>
          </a:p>
          <a:p>
            <a:r>
              <a:rPr lang="en-GB" sz="1800">
                <a:latin typeface="Calibri"/>
                <a:ea typeface="+mn-lt"/>
                <a:cs typeface="+mn-lt"/>
              </a:rPr>
              <a:t>Some frontline staff feel degrees enhance critical thinking but lack practical impact</a:t>
            </a:r>
            <a:endParaRPr lang="en-GB" sz="1800">
              <a:latin typeface="Calibri"/>
              <a:ea typeface="Calibri"/>
              <a:cs typeface="Calibri"/>
            </a:endParaRPr>
          </a:p>
          <a:p>
            <a:r>
              <a:rPr lang="en-GB" sz="1800">
                <a:latin typeface="Calibri"/>
                <a:ea typeface="+mn-lt"/>
                <a:cs typeface="+mn-lt"/>
              </a:rPr>
              <a:t>Concerns that academic emphasis may undervalue traditional policing skills (Holdaway, 2017)</a:t>
            </a:r>
            <a:endParaRPr lang="en-GB" sz="1800">
              <a:latin typeface="Calibri"/>
              <a:ea typeface="Calibri"/>
              <a:cs typeface="Calibri"/>
            </a:endParaRPr>
          </a:p>
          <a:p>
            <a:r>
              <a:rPr lang="en-GB" sz="1800">
                <a:latin typeface="Calibri"/>
                <a:ea typeface="+mn-lt"/>
                <a:cs typeface="+mn-lt"/>
              </a:rPr>
              <a:t>Experienced officers often favour intuition, interpersonal skills, and situational awareness developed through experience</a:t>
            </a:r>
            <a:endParaRPr lang="en-GB" sz="1800">
              <a:latin typeface="Calibri"/>
              <a:ea typeface="Calibri"/>
              <a:cs typeface="Calibri"/>
            </a:endParaRPr>
          </a:p>
          <a:p>
            <a:r>
              <a:rPr lang="en-GB" sz="1800" b="1">
                <a:latin typeface="Calibri"/>
                <a:ea typeface="+mn-lt"/>
                <a:cs typeface="+mn-lt"/>
              </a:rPr>
              <a:t>Cultural Disconnect:</a:t>
            </a:r>
            <a:endParaRPr lang="en-GB" sz="1800">
              <a:latin typeface="Calibri"/>
              <a:ea typeface="Calibri"/>
              <a:cs typeface="Calibri"/>
            </a:endParaRPr>
          </a:p>
          <a:p>
            <a:r>
              <a:rPr lang="en-GB" sz="1800">
                <a:latin typeface="Calibri"/>
                <a:ea typeface="+mn-lt"/>
                <a:cs typeface="+mn-lt"/>
              </a:rPr>
              <a:t>Degree-holding recruits may struggle to apply academic theory in high-pressure environments</a:t>
            </a:r>
            <a:endParaRPr lang="en-GB" sz="1800">
              <a:latin typeface="Calibri"/>
              <a:ea typeface="Calibri"/>
              <a:cs typeface="Calibri"/>
            </a:endParaRPr>
          </a:p>
          <a:p>
            <a:r>
              <a:rPr lang="en-GB" sz="1800">
                <a:latin typeface="Calibri"/>
                <a:ea typeface="+mn-lt"/>
                <a:cs typeface="+mn-lt"/>
              </a:rPr>
              <a:t>Non-degree colleagues sometimes dismiss academic credentials as irrelevant (Hunter &amp; May, 2019)</a:t>
            </a:r>
            <a:endParaRPr lang="en-GB" sz="1800">
              <a:latin typeface="Calibri"/>
              <a:ea typeface="Calibri"/>
              <a:cs typeface="Calibri"/>
            </a:endParaRPr>
          </a:p>
          <a:p>
            <a:r>
              <a:rPr lang="en-GB" sz="1800">
                <a:latin typeface="Calibri"/>
                <a:ea typeface="+mn-lt"/>
                <a:cs typeface="+mn-lt"/>
              </a:rPr>
              <a:t>Informal learning and peer influence shape policing identity and expectations (Charman, 2017)</a:t>
            </a:r>
            <a:endParaRPr lang="en-GB" sz="1800">
              <a:latin typeface="Calibri"/>
              <a:ea typeface="Calibri"/>
              <a:cs typeface="Calibri"/>
            </a:endParaRPr>
          </a:p>
          <a:p>
            <a:endParaRPr lang="en-GB"/>
          </a:p>
        </p:txBody>
      </p:sp>
    </p:spTree>
    <p:extLst>
      <p:ext uri="{BB962C8B-B14F-4D97-AF65-F5344CB8AC3E}">
        <p14:creationId xmlns:p14="http://schemas.microsoft.com/office/powerpoint/2010/main" val="11821435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CB6F2-DB0A-CDF3-8003-A00C6D197C1D}"/>
              </a:ext>
            </a:extLst>
          </p:cNvPr>
          <p:cNvSpPr>
            <a:spLocks noGrp="1"/>
          </p:cNvSpPr>
          <p:nvPr>
            <p:ph type="title"/>
          </p:nvPr>
        </p:nvSpPr>
        <p:spPr>
          <a:xfrm>
            <a:off x="838200" y="365125"/>
            <a:ext cx="10515600" cy="1109904"/>
          </a:xfrm>
        </p:spPr>
        <p:txBody>
          <a:bodyPr>
            <a:normAutofit fontScale="90000"/>
          </a:bodyPr>
          <a:lstStyle/>
          <a:p>
            <a:pPr>
              <a:spcBef>
                <a:spcPts val="1000"/>
              </a:spcBef>
            </a:pPr>
            <a:br>
              <a:rPr lang="en-GB"/>
            </a:br>
            <a:r>
              <a:rPr lang="en-GB"/>
              <a:t>Objective 2 - </a:t>
            </a:r>
            <a:r>
              <a:rPr lang="en-GB" sz="2600">
                <a:latin typeface="Calibri"/>
                <a:ea typeface="Calibri"/>
                <a:cs typeface="Calibri"/>
              </a:rPr>
              <a:t>To examine graduate officers and serving practitioners perceptions of the theory-practice gap in current policing education.</a:t>
            </a:r>
            <a:endParaRPr lang="en-US" sz="2600">
              <a:latin typeface="Calibri"/>
              <a:ea typeface="Calibri"/>
              <a:cs typeface="Calibri"/>
            </a:endParaRPr>
          </a:p>
          <a:p>
            <a:endParaRPr lang="en-GB"/>
          </a:p>
        </p:txBody>
      </p:sp>
      <p:sp>
        <p:nvSpPr>
          <p:cNvPr id="3" name="Content Placeholder 2">
            <a:extLst>
              <a:ext uri="{FF2B5EF4-FFF2-40B4-BE49-F238E27FC236}">
                <a16:creationId xmlns:a16="http://schemas.microsoft.com/office/drawing/2014/main" id="{8E78D7F6-274F-BBBB-F1E8-3B44499798B9}"/>
              </a:ext>
            </a:extLst>
          </p:cNvPr>
          <p:cNvSpPr>
            <a:spLocks noGrp="1"/>
          </p:cNvSpPr>
          <p:nvPr>
            <p:ph idx="1"/>
          </p:nvPr>
        </p:nvSpPr>
        <p:spPr>
          <a:xfrm>
            <a:off x="593785" y="1696229"/>
            <a:ext cx="10760015" cy="4480734"/>
          </a:xfrm>
        </p:spPr>
        <p:txBody>
          <a:bodyPr vert="horz" lIns="91440" tIns="45720" rIns="91440" bIns="45720" rtlCol="0" anchor="t">
            <a:normAutofit fontScale="85000" lnSpcReduction="10000"/>
          </a:bodyPr>
          <a:lstStyle/>
          <a:p>
            <a:r>
              <a:rPr lang="en-GB" b="1">
                <a:ea typeface="+mn-lt"/>
                <a:cs typeface="+mn-lt"/>
              </a:rPr>
              <a:t>T</a:t>
            </a:r>
            <a:r>
              <a:rPr lang="en-GB" b="1">
                <a:latin typeface="Calibri"/>
                <a:ea typeface="+mn-lt"/>
                <a:cs typeface="+mn-lt"/>
              </a:rPr>
              <a:t>ransition Challenges:</a:t>
            </a:r>
            <a:r>
              <a:rPr lang="en-GB">
                <a:latin typeface="Calibri"/>
                <a:ea typeface="+mn-lt"/>
                <a:cs typeface="+mn-lt"/>
              </a:rPr>
              <a:t> Graduates often experience a disconnect between academic preparation and the unpredictable realities of frontline policing (Kadry &amp; Lambert, 2022)</a:t>
            </a:r>
            <a:endParaRPr lang="en-GB">
              <a:latin typeface="Calibri"/>
              <a:ea typeface="Calibri"/>
              <a:cs typeface="Calibri"/>
            </a:endParaRPr>
          </a:p>
          <a:p>
            <a:r>
              <a:rPr lang="en-GB" b="1">
                <a:latin typeface="Calibri"/>
                <a:ea typeface="+mn-lt"/>
                <a:cs typeface="+mn-lt"/>
              </a:rPr>
              <a:t>Confidence vs Competence:</a:t>
            </a:r>
            <a:r>
              <a:rPr lang="en-GB">
                <a:latin typeface="Calibri"/>
                <a:ea typeface="+mn-lt"/>
                <a:cs typeface="+mn-lt"/>
              </a:rPr>
              <a:t> While confident in theory, many feel underprepared for emotionally intense situations like trauma response and violent confrontations (Grant et al., 2024)</a:t>
            </a:r>
            <a:endParaRPr lang="en-GB">
              <a:latin typeface="Calibri"/>
              <a:ea typeface="Calibri"/>
              <a:cs typeface="Calibri"/>
            </a:endParaRPr>
          </a:p>
          <a:p>
            <a:r>
              <a:rPr lang="en-GB" b="1">
                <a:latin typeface="Calibri"/>
                <a:ea typeface="+mn-lt"/>
                <a:cs typeface="+mn-lt"/>
              </a:rPr>
              <a:t>Theory-Practice Gap:</a:t>
            </a:r>
            <a:r>
              <a:rPr lang="en-GB">
                <a:latin typeface="Calibri"/>
                <a:ea typeface="+mn-lt"/>
                <a:cs typeface="+mn-lt"/>
              </a:rPr>
              <a:t> Academic programmes foster critical thinking and ethics, but may lack practical training for spontaneous, high-risk scenarios (Brown, 2021)</a:t>
            </a:r>
            <a:endParaRPr lang="en-GB">
              <a:latin typeface="Calibri"/>
              <a:ea typeface="Calibri"/>
              <a:cs typeface="Calibri"/>
            </a:endParaRPr>
          </a:p>
          <a:p>
            <a:r>
              <a:rPr lang="en-GB" b="1">
                <a:latin typeface="Calibri"/>
                <a:ea typeface="+mn-lt"/>
                <a:cs typeface="+mn-lt"/>
              </a:rPr>
              <a:t>Cultural Shock:</a:t>
            </a:r>
            <a:r>
              <a:rPr lang="en-GB">
                <a:latin typeface="Calibri"/>
                <a:ea typeface="+mn-lt"/>
                <a:cs typeface="+mn-lt"/>
              </a:rPr>
              <a:t> New recruits often underestimate institutional pressures and struggle to reconcile personal values with organisational norms (Millie &amp; Hirschler, 2018)</a:t>
            </a:r>
            <a:endParaRPr lang="en-GB">
              <a:latin typeface="Calibri"/>
              <a:ea typeface="Calibri"/>
              <a:cs typeface="Calibri"/>
            </a:endParaRPr>
          </a:p>
          <a:p>
            <a:r>
              <a:rPr lang="en-GB" b="1">
                <a:latin typeface="Calibri"/>
                <a:ea typeface="+mn-lt"/>
                <a:cs typeface="+mn-lt"/>
              </a:rPr>
              <a:t>Socialisation &amp; Identity:</a:t>
            </a:r>
            <a:r>
              <a:rPr lang="en-GB">
                <a:latin typeface="Calibri"/>
                <a:ea typeface="+mn-lt"/>
                <a:cs typeface="+mn-lt"/>
              </a:rPr>
              <a:t> Graduates must quickly adapt to informal policing cultures that diverge from classroom ideals (Holdaway, 2017)</a:t>
            </a:r>
            <a:endParaRPr lang="en-GB">
              <a:latin typeface="Calibri"/>
              <a:ea typeface="Calibri"/>
              <a:cs typeface="Calibri"/>
            </a:endParaRPr>
          </a:p>
          <a:p>
            <a:pPr marL="0" indent="0">
              <a:buNone/>
            </a:pPr>
            <a:endParaRPr lang="en-GB">
              <a:latin typeface="Calibri"/>
              <a:ea typeface="Calibri"/>
              <a:cs typeface="Calibri"/>
            </a:endParaRPr>
          </a:p>
          <a:p>
            <a:endParaRPr lang="en-GB"/>
          </a:p>
        </p:txBody>
      </p:sp>
    </p:spTree>
    <p:extLst>
      <p:ext uri="{BB962C8B-B14F-4D97-AF65-F5344CB8AC3E}">
        <p14:creationId xmlns:p14="http://schemas.microsoft.com/office/powerpoint/2010/main" val="23160273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5A368-E737-7883-9336-B142B64A5149}"/>
              </a:ext>
            </a:extLst>
          </p:cNvPr>
          <p:cNvSpPr>
            <a:spLocks noGrp="1"/>
          </p:cNvSpPr>
          <p:nvPr>
            <p:ph type="title"/>
          </p:nvPr>
        </p:nvSpPr>
        <p:spPr>
          <a:xfrm>
            <a:off x="838200" y="365125"/>
            <a:ext cx="10515600" cy="736092"/>
          </a:xfrm>
        </p:spPr>
        <p:txBody>
          <a:bodyPr/>
          <a:lstStyle/>
          <a:p>
            <a:r>
              <a:rPr lang="en-GB"/>
              <a:t>Objective 3</a:t>
            </a:r>
          </a:p>
        </p:txBody>
      </p:sp>
      <p:sp>
        <p:nvSpPr>
          <p:cNvPr id="3" name="Content Placeholder 2">
            <a:extLst>
              <a:ext uri="{FF2B5EF4-FFF2-40B4-BE49-F238E27FC236}">
                <a16:creationId xmlns:a16="http://schemas.microsoft.com/office/drawing/2014/main" id="{B02E8437-4D2E-15F7-7CA4-BBC592655B38}"/>
              </a:ext>
            </a:extLst>
          </p:cNvPr>
          <p:cNvSpPr>
            <a:spLocks noGrp="1"/>
          </p:cNvSpPr>
          <p:nvPr>
            <p:ph idx="1"/>
          </p:nvPr>
        </p:nvSpPr>
        <p:spPr>
          <a:xfrm>
            <a:off x="838200" y="1279286"/>
            <a:ext cx="10515600" cy="4897677"/>
          </a:xfrm>
        </p:spPr>
        <p:txBody>
          <a:bodyPr vert="horz" lIns="91440" tIns="45720" rIns="91440" bIns="45720" rtlCol="0" anchor="t">
            <a:normAutofit fontScale="92500" lnSpcReduction="10000"/>
          </a:bodyPr>
          <a:lstStyle/>
          <a:p>
            <a:pPr marL="0" indent="0">
              <a:buNone/>
            </a:pPr>
            <a:r>
              <a:rPr lang="en-GB" sz="2400">
                <a:latin typeface="Calibri"/>
                <a:ea typeface="Calibri"/>
                <a:cs typeface="Calibri"/>
              </a:rPr>
              <a:t>To explore the perceptions of police training professionals and educational technology developers regarding the factors that contribute to effective and operationally relevant policing education. </a:t>
            </a:r>
            <a:endParaRPr lang="en-US"/>
          </a:p>
          <a:p>
            <a:r>
              <a:rPr lang="en-GB" sz="2400">
                <a:latin typeface="Calibri"/>
                <a:ea typeface="Calibri"/>
                <a:cs typeface="Calibri"/>
              </a:rPr>
              <a:t>This objective will look at those perceptions that experts may identify how training can be more effective.</a:t>
            </a:r>
          </a:p>
          <a:p>
            <a:r>
              <a:rPr lang="en-GB" sz="2400">
                <a:latin typeface="Calibri"/>
                <a:ea typeface="Calibri"/>
                <a:cs typeface="Calibri"/>
              </a:rPr>
              <a:t>Home Office (2019) identified that </a:t>
            </a:r>
            <a:r>
              <a:rPr lang="en-GB" sz="2400">
                <a:latin typeface="Calibri"/>
                <a:ea typeface="+mn-lt"/>
                <a:cs typeface="+mn-lt"/>
              </a:rPr>
              <a:t>Training, Learning &amp; Development (TLD) leadership are seen as critical for preparing forces to meet future challenges and address Police Vision 2025</a:t>
            </a:r>
            <a:endParaRPr lang="en-GB" sz="2400">
              <a:latin typeface="Calibri"/>
              <a:ea typeface="Calibri"/>
              <a:cs typeface="Calibri"/>
            </a:endParaRPr>
          </a:p>
          <a:p>
            <a:r>
              <a:rPr lang="en-GB" sz="2400">
                <a:latin typeface="Calibri"/>
                <a:ea typeface="+mn-lt"/>
                <a:cs typeface="+mn-lt"/>
              </a:rPr>
              <a:t>VR crime scene training for UK police enables recruits to practice evidence collection and scene management in a risk-free environment while saving on costly physical setups</a:t>
            </a:r>
          </a:p>
          <a:p>
            <a:r>
              <a:rPr lang="en-GB" sz="2400">
                <a:latin typeface="Calibri"/>
                <a:ea typeface="+mn-lt"/>
                <a:cs typeface="+mn-lt"/>
              </a:rPr>
              <a:t>Training modules can be repeated and adapted for individuals or groups, supporting flexible learning and ensuring curriculum consistency</a:t>
            </a:r>
          </a:p>
          <a:p>
            <a:r>
              <a:rPr lang="en-GB" sz="2400">
                <a:latin typeface="Calibri"/>
                <a:ea typeface="+mn-lt"/>
                <a:cs typeface="+mn-lt"/>
              </a:rPr>
              <a:t>Students can review their actions using video playback, facilitating feedback and ongoing skill development</a:t>
            </a:r>
          </a:p>
        </p:txBody>
      </p:sp>
    </p:spTree>
    <p:extLst>
      <p:ext uri="{BB962C8B-B14F-4D97-AF65-F5344CB8AC3E}">
        <p14:creationId xmlns:p14="http://schemas.microsoft.com/office/powerpoint/2010/main" val="5405651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E8C6C4C-C688-A3B9-ECCC-C288B038324A}"/>
              </a:ext>
            </a:extLst>
          </p:cNvPr>
          <p:cNvSpPr>
            <a:spLocks noGrp="1"/>
          </p:cNvSpPr>
          <p:nvPr>
            <p:ph type="title"/>
          </p:nvPr>
        </p:nvSpPr>
        <p:spPr>
          <a:xfrm>
            <a:off x="838200" y="365125"/>
            <a:ext cx="10515600" cy="1325563"/>
          </a:xfrm>
        </p:spPr>
        <p:txBody>
          <a:bodyPr>
            <a:normAutofit/>
          </a:bodyPr>
          <a:lstStyle/>
          <a:p>
            <a:r>
              <a:rPr lang="en-GB"/>
              <a:t>Methodology</a:t>
            </a: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B39F46-EA73-8C14-94EE-A992D4B306A6}"/>
              </a:ext>
            </a:extLst>
          </p:cNvPr>
          <p:cNvSpPr>
            <a:spLocks noGrp="1"/>
          </p:cNvSpPr>
          <p:nvPr>
            <p:ph idx="1"/>
          </p:nvPr>
        </p:nvSpPr>
        <p:spPr>
          <a:xfrm>
            <a:off x="838200" y="1825625"/>
            <a:ext cx="10501223" cy="4667639"/>
          </a:xfrm>
        </p:spPr>
        <p:txBody>
          <a:bodyPr vert="horz" lIns="91440" tIns="45720" rIns="91440" bIns="45720" rtlCol="0" anchor="t">
            <a:noAutofit/>
          </a:bodyPr>
          <a:lstStyle/>
          <a:p>
            <a:r>
              <a:rPr lang="en-GB" sz="2400" b="1">
                <a:latin typeface="Calibri"/>
                <a:ea typeface="Calibri"/>
                <a:cs typeface="Calibri"/>
              </a:rPr>
              <a:t>Research Design Overview:</a:t>
            </a:r>
            <a:endParaRPr lang="en-GB" sz="2400">
              <a:latin typeface="Calibri"/>
              <a:ea typeface="Calibri"/>
              <a:cs typeface="Calibri"/>
            </a:endParaRPr>
          </a:p>
          <a:p>
            <a:r>
              <a:rPr lang="en-GB" sz="2400">
                <a:latin typeface="Calibri"/>
                <a:ea typeface="+mn-lt"/>
                <a:cs typeface="+mn-lt"/>
              </a:rPr>
              <a:t>Qualitative methods approach – used to explore subjects experiences and attitudes.</a:t>
            </a:r>
          </a:p>
          <a:p>
            <a:r>
              <a:rPr lang="en-GB" sz="2400">
                <a:latin typeface="Calibri"/>
                <a:ea typeface="+mn-lt"/>
                <a:cs typeface="+mn-lt"/>
              </a:rPr>
              <a:t>Aim is to have questionnaires and interviews to capture insights about technology.</a:t>
            </a:r>
          </a:p>
          <a:p>
            <a:r>
              <a:rPr lang="en-GB" sz="2400">
                <a:latin typeface="Calibri"/>
                <a:ea typeface="+mn-lt"/>
                <a:cs typeface="+mn-lt"/>
              </a:rPr>
              <a:t>Focus group to provide experiences and perceptions on immersive technology</a:t>
            </a:r>
          </a:p>
          <a:p>
            <a:r>
              <a:rPr lang="en-GB" sz="2400" b="1">
                <a:latin typeface="Calibri"/>
                <a:ea typeface="+mn-lt"/>
                <a:cs typeface="+mn-lt"/>
              </a:rPr>
              <a:t>Approach:</a:t>
            </a:r>
            <a:r>
              <a:rPr lang="en-GB" sz="2400">
                <a:latin typeface="Calibri"/>
                <a:ea typeface="+mn-lt"/>
                <a:cs typeface="+mn-lt"/>
              </a:rPr>
              <a:t> Multi-perspective insights from  key stakeholder groups</a:t>
            </a:r>
            <a:endParaRPr lang="en-GB" sz="2400">
              <a:latin typeface="Calibri"/>
              <a:ea typeface="Calibri"/>
              <a:cs typeface="Calibri"/>
            </a:endParaRPr>
          </a:p>
          <a:p>
            <a:pPr lvl="1"/>
            <a:r>
              <a:rPr lang="en-GB">
                <a:latin typeface="Calibri"/>
                <a:ea typeface="+mn-lt"/>
                <a:cs typeface="+mn-lt"/>
              </a:rPr>
              <a:t>Assess students knowledge and confidence </a:t>
            </a:r>
          </a:p>
          <a:p>
            <a:pPr lvl="1"/>
            <a:r>
              <a:rPr lang="en-GB">
                <a:latin typeface="Calibri"/>
                <a:ea typeface="+mn-lt"/>
                <a:cs typeface="+mn-lt"/>
              </a:rPr>
              <a:t>Police officers (recent graduates)</a:t>
            </a:r>
            <a:endParaRPr lang="en-GB">
              <a:latin typeface="Calibri"/>
              <a:ea typeface="Calibri"/>
              <a:cs typeface="Calibri"/>
            </a:endParaRPr>
          </a:p>
          <a:p>
            <a:pPr lvl="1"/>
            <a:r>
              <a:rPr lang="en-GB">
                <a:latin typeface="Calibri"/>
                <a:ea typeface="+mn-lt"/>
                <a:cs typeface="+mn-lt"/>
              </a:rPr>
              <a:t>Police training staff (operational trainers, L&amp;D leads)</a:t>
            </a:r>
            <a:endParaRPr lang="en-GB">
              <a:latin typeface="Calibri"/>
              <a:ea typeface="Calibri"/>
              <a:cs typeface="Calibri"/>
            </a:endParaRPr>
          </a:p>
          <a:p>
            <a:pPr lvl="1"/>
            <a:r>
              <a:rPr lang="en-GB">
                <a:latin typeface="Calibri"/>
                <a:ea typeface="+mn-lt"/>
                <a:cs typeface="+mn-lt"/>
              </a:rPr>
              <a:t>Technology specialists (VR, simulation, digital forensics)</a:t>
            </a:r>
            <a:endParaRPr lang="en-GB">
              <a:latin typeface="Calibri"/>
              <a:ea typeface="Calibri"/>
              <a:cs typeface="Calibri"/>
            </a:endParaRPr>
          </a:p>
          <a:p>
            <a:endParaRPr lang="en-GB" sz="2400" b="1">
              <a:latin typeface="Calibri"/>
              <a:ea typeface="Calibri"/>
              <a:cs typeface="Calibri"/>
            </a:endParaRPr>
          </a:p>
        </p:txBody>
      </p:sp>
    </p:spTree>
    <p:extLst>
      <p:ext uri="{BB962C8B-B14F-4D97-AF65-F5344CB8AC3E}">
        <p14:creationId xmlns:p14="http://schemas.microsoft.com/office/powerpoint/2010/main" val="17895562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D8ED91-1C99-A342-7C3D-349C69597002}"/>
              </a:ext>
            </a:extLst>
          </p:cNvPr>
          <p:cNvSpPr>
            <a:spLocks noGrp="1"/>
          </p:cNvSpPr>
          <p:nvPr>
            <p:ph type="title"/>
          </p:nvPr>
        </p:nvSpPr>
        <p:spPr>
          <a:xfrm>
            <a:off x="686834" y="591344"/>
            <a:ext cx="3200400" cy="5585619"/>
          </a:xfrm>
        </p:spPr>
        <p:txBody>
          <a:bodyPr>
            <a:normAutofit/>
          </a:bodyPr>
          <a:lstStyle/>
          <a:p>
            <a:r>
              <a:rPr lang="en-GB">
                <a:solidFill>
                  <a:srgbClr val="FFFFFF"/>
                </a:solidFill>
              </a:rPr>
              <a:t>Methods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2AF74B3-EB3E-CE89-57D0-34488802A344}"/>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b="1" dirty="0">
                <a:ea typeface="+mn-lt"/>
                <a:cs typeface="+mn-lt"/>
              </a:rPr>
              <a:t>Design:</a:t>
            </a:r>
            <a:r>
              <a:rPr lang="en-GB" dirty="0">
                <a:ea typeface="+mn-lt"/>
                <a:cs typeface="+mn-lt"/>
              </a:rPr>
              <a:t> Qualitative methods approach</a:t>
            </a:r>
            <a:endParaRPr lang="en-GB" dirty="0"/>
          </a:p>
          <a:p>
            <a:pPr lvl="1"/>
            <a:r>
              <a:rPr lang="en-GB" dirty="0">
                <a:ea typeface="+mn-lt"/>
                <a:cs typeface="+mn-lt"/>
              </a:rPr>
              <a:t>Questionnaires for recent graduates &amp; training staff</a:t>
            </a:r>
            <a:endParaRPr lang="en-GB" dirty="0"/>
          </a:p>
          <a:p>
            <a:pPr lvl="1"/>
            <a:r>
              <a:rPr lang="en-GB" dirty="0">
                <a:ea typeface="+mn-lt"/>
                <a:cs typeface="+mn-lt"/>
              </a:rPr>
              <a:t>Interviews trainers / tech specialists</a:t>
            </a:r>
            <a:endParaRPr lang="en-GB" dirty="0"/>
          </a:p>
          <a:p>
            <a:pPr lvl="1"/>
            <a:r>
              <a:rPr lang="en-GB" dirty="0">
                <a:ea typeface="+mn-lt"/>
                <a:cs typeface="+mn-lt"/>
              </a:rPr>
              <a:t>Focus group</a:t>
            </a:r>
          </a:p>
          <a:p>
            <a:r>
              <a:rPr lang="en-GB" b="1" dirty="0">
                <a:ea typeface="+mn-lt"/>
                <a:cs typeface="+mn-lt"/>
              </a:rPr>
              <a:t>Recruitment Channels:</a:t>
            </a:r>
            <a:endParaRPr lang="en-GB" dirty="0"/>
          </a:p>
          <a:p>
            <a:pPr lvl="1"/>
            <a:r>
              <a:rPr lang="en-GB" dirty="0">
                <a:ea typeface="+mn-lt"/>
                <a:cs typeface="+mn-lt"/>
              </a:rPr>
              <a:t>Alumni networks</a:t>
            </a:r>
            <a:endParaRPr lang="en-GB" dirty="0"/>
          </a:p>
          <a:p>
            <a:pPr lvl="1"/>
            <a:r>
              <a:rPr lang="en-GB" dirty="0">
                <a:ea typeface="+mn-lt"/>
                <a:cs typeface="+mn-lt"/>
              </a:rPr>
              <a:t>Professional contacts in police forces &amp; training units</a:t>
            </a:r>
            <a:endParaRPr lang="en-GB" dirty="0"/>
          </a:p>
          <a:p>
            <a:pPr lvl="1"/>
            <a:r>
              <a:rPr lang="en-GB" dirty="0">
                <a:ea typeface="+mn-lt"/>
                <a:cs typeface="+mn-lt"/>
              </a:rPr>
              <a:t>Industry connections via  partnerships</a:t>
            </a:r>
            <a:endParaRPr lang="en-GB" dirty="0"/>
          </a:p>
          <a:p>
            <a:r>
              <a:rPr lang="en-GB" b="1" dirty="0">
                <a:ea typeface="+mn-lt"/>
                <a:cs typeface="+mn-lt"/>
              </a:rPr>
              <a:t>Justification:</a:t>
            </a:r>
            <a:r>
              <a:rPr lang="en-GB" dirty="0">
                <a:ea typeface="+mn-lt"/>
                <a:cs typeface="+mn-lt"/>
              </a:rPr>
              <a:t> Combines breadth (questionnaires) and depth (interviews) to explore the research </a:t>
            </a:r>
            <a:endParaRPr lang="en-GB" dirty="0"/>
          </a:p>
        </p:txBody>
      </p:sp>
    </p:spTree>
    <p:extLst>
      <p:ext uri="{BB962C8B-B14F-4D97-AF65-F5344CB8AC3E}">
        <p14:creationId xmlns:p14="http://schemas.microsoft.com/office/powerpoint/2010/main" val="12462318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6A77F-3F67-33C7-8847-664B0C311AD2}"/>
              </a:ext>
            </a:extLst>
          </p:cNvPr>
          <p:cNvSpPr>
            <a:spLocks noGrp="1"/>
          </p:cNvSpPr>
          <p:nvPr>
            <p:ph type="title"/>
          </p:nvPr>
        </p:nvSpPr>
        <p:spPr>
          <a:xfrm>
            <a:off x="833563" y="972929"/>
            <a:ext cx="4055151" cy="911713"/>
          </a:xfrm>
        </p:spPr>
        <p:txBody>
          <a:bodyPr anchor="t">
            <a:normAutofit/>
          </a:bodyPr>
          <a:lstStyle/>
          <a:p>
            <a:r>
              <a:rPr lang="en-GB" sz="3200"/>
              <a:t>Ethical Integrity</a:t>
            </a:r>
          </a:p>
        </p:txBody>
      </p:sp>
      <p:pic>
        <p:nvPicPr>
          <p:cNvPr id="4" name="Picture 3" descr="A blue background with text and icons&#10;&#10;AI-generated content may be incorrect.">
            <a:extLst>
              <a:ext uri="{FF2B5EF4-FFF2-40B4-BE49-F238E27FC236}">
                <a16:creationId xmlns:a16="http://schemas.microsoft.com/office/drawing/2014/main" id="{0C2DC3B1-87D3-ACB0-8549-E5CF77E7EDF4}"/>
              </a:ext>
            </a:extLst>
          </p:cNvPr>
          <p:cNvPicPr>
            <a:picLocks noChangeAspect="1"/>
          </p:cNvPicPr>
          <p:nvPr/>
        </p:nvPicPr>
        <p:blipFill>
          <a:blip r:embed="rId2"/>
          <a:stretch>
            <a:fillRect/>
          </a:stretch>
        </p:blipFill>
        <p:spPr>
          <a:xfrm>
            <a:off x="838200" y="2808514"/>
            <a:ext cx="3133132" cy="3172793"/>
          </a:xfrm>
          <a:prstGeom prst="rect">
            <a:avLst/>
          </a:prstGeom>
        </p:spPr>
      </p:pic>
      <p:sp>
        <p:nvSpPr>
          <p:cNvPr id="3" name="Content Placeholder 2">
            <a:extLst>
              <a:ext uri="{FF2B5EF4-FFF2-40B4-BE49-F238E27FC236}">
                <a16:creationId xmlns:a16="http://schemas.microsoft.com/office/drawing/2014/main" id="{7486E96C-0891-C151-E0FB-2CC9A89C8F60}"/>
              </a:ext>
            </a:extLst>
          </p:cNvPr>
          <p:cNvSpPr>
            <a:spLocks noGrp="1"/>
          </p:cNvSpPr>
          <p:nvPr>
            <p:ph idx="1"/>
          </p:nvPr>
        </p:nvSpPr>
        <p:spPr>
          <a:xfrm>
            <a:off x="4888302" y="978195"/>
            <a:ext cx="6465497" cy="5003113"/>
          </a:xfrm>
        </p:spPr>
        <p:txBody>
          <a:bodyPr vert="horz" lIns="91440" tIns="45720" rIns="91440" bIns="45720" rtlCol="0" anchor="t">
            <a:normAutofit/>
          </a:bodyPr>
          <a:lstStyle/>
          <a:p>
            <a:endParaRPr lang="en-GB" sz="1900" b="1"/>
          </a:p>
          <a:p>
            <a:r>
              <a:rPr lang="en-GB" sz="1900">
                <a:ea typeface="+mn-lt"/>
                <a:cs typeface="+mn-lt"/>
              </a:rPr>
              <a:t>Adheres to university ethical standards (Martin &amp; Tong, 2023)</a:t>
            </a:r>
            <a:endParaRPr lang="en-GB" sz="1900"/>
          </a:p>
          <a:p>
            <a:r>
              <a:rPr lang="en-GB" sz="1900" b="1">
                <a:ea typeface="+mn-lt"/>
                <a:cs typeface="+mn-lt"/>
              </a:rPr>
              <a:t>Informed Consent:</a:t>
            </a:r>
            <a:r>
              <a:rPr lang="en-GB" sz="1900">
                <a:ea typeface="+mn-lt"/>
                <a:cs typeface="+mn-lt"/>
              </a:rPr>
              <a:t> Voluntary participation, right to withdraw at any time</a:t>
            </a:r>
            <a:endParaRPr lang="en-GB" sz="1900"/>
          </a:p>
          <a:p>
            <a:r>
              <a:rPr lang="en-GB" sz="1900" b="1">
                <a:ea typeface="+mn-lt"/>
                <a:cs typeface="+mn-lt"/>
              </a:rPr>
              <a:t>Confidentiality:</a:t>
            </a:r>
            <a:endParaRPr lang="en-GB" sz="1900"/>
          </a:p>
          <a:p>
            <a:pPr lvl="1"/>
            <a:r>
              <a:rPr lang="en-GB" sz="1900">
                <a:ea typeface="+mn-lt"/>
                <a:cs typeface="+mn-lt"/>
              </a:rPr>
              <a:t>Data anonymised</a:t>
            </a:r>
            <a:endParaRPr lang="en-GB" sz="1900"/>
          </a:p>
          <a:p>
            <a:pPr lvl="1"/>
            <a:r>
              <a:rPr lang="en-GB" sz="1900">
                <a:ea typeface="+mn-lt"/>
                <a:cs typeface="+mn-lt"/>
              </a:rPr>
              <a:t>Secure storage of transcripts and recordings</a:t>
            </a:r>
            <a:endParaRPr lang="en-GB" sz="1900"/>
          </a:p>
          <a:p>
            <a:pPr lvl="1"/>
            <a:r>
              <a:rPr lang="en-GB" sz="1900">
                <a:ea typeface="+mn-lt"/>
                <a:cs typeface="+mn-lt"/>
              </a:rPr>
              <a:t>Deleted post-analysis</a:t>
            </a:r>
            <a:endParaRPr lang="en-GB" sz="1900"/>
          </a:p>
          <a:p>
            <a:r>
              <a:rPr lang="en-GB" sz="1900" b="1">
                <a:ea typeface="+mn-lt"/>
                <a:cs typeface="+mn-lt"/>
              </a:rPr>
              <a:t>Protection of Professional Identity:</a:t>
            </a:r>
            <a:endParaRPr lang="en-GB" sz="1900"/>
          </a:p>
          <a:p>
            <a:pPr lvl="1"/>
            <a:r>
              <a:rPr lang="en-GB" sz="1900">
                <a:ea typeface="+mn-lt"/>
                <a:cs typeface="+mn-lt"/>
              </a:rPr>
              <a:t>Responses will not compromise employment or institutional relationships</a:t>
            </a:r>
            <a:endParaRPr lang="en-GB" sz="1900"/>
          </a:p>
          <a:p>
            <a:pPr lvl="1"/>
            <a:r>
              <a:rPr lang="en-GB" sz="1900">
                <a:ea typeface="+mn-lt"/>
                <a:cs typeface="+mn-lt"/>
              </a:rPr>
              <a:t>Findings reported anonymously to avoid reputational risk</a:t>
            </a:r>
            <a:endParaRPr lang="en-GB" sz="1900"/>
          </a:p>
          <a:p>
            <a:endParaRPr lang="en-GB" sz="1900"/>
          </a:p>
        </p:txBody>
      </p:sp>
      <p:grpSp>
        <p:nvGrpSpPr>
          <p:cNvPr id="9" name="Group 8">
            <a:extLst>
              <a:ext uri="{FF2B5EF4-FFF2-40B4-BE49-F238E27FC236}">
                <a16:creationId xmlns:a16="http://schemas.microsoft.com/office/drawing/2014/main" id="{9AF08BBE-71A7-AEFC-F970-93C6BF79B3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31C42412-D66A-A89A-CBAD-067355BA7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9F63095-BD54-33B2-6873-1DC4DF820D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8998247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6254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74EDB3-69E2-458F-D164-F0111FEEEFBC}"/>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Thank you for listening</a:t>
            </a:r>
          </a:p>
        </p:txBody>
      </p:sp>
      <p:pic>
        <p:nvPicPr>
          <p:cNvPr id="7" name="Content Placeholder 6" descr="A group of hands raising their hands&#10;&#10;AI-generated content may be incorrect.">
            <a:extLst>
              <a:ext uri="{FF2B5EF4-FFF2-40B4-BE49-F238E27FC236}">
                <a16:creationId xmlns:a16="http://schemas.microsoft.com/office/drawing/2014/main" id="{9DF17BAE-5B9D-D671-7111-737718670707}"/>
              </a:ext>
            </a:extLst>
          </p:cNvPr>
          <p:cNvPicPr>
            <a:picLocks noGrp="1" noChangeAspect="1"/>
          </p:cNvPicPr>
          <p:nvPr>
            <p:ph idx="1"/>
          </p:nvPr>
        </p:nvPicPr>
        <p:blipFill>
          <a:blip r:embed="rId2"/>
          <a:stretch>
            <a:fillRect/>
          </a:stretch>
        </p:blipFill>
        <p:spPr>
          <a:xfrm>
            <a:off x="4165188" y="961812"/>
            <a:ext cx="6935023" cy="4930987"/>
          </a:xfrm>
          <a:prstGeom prst="rect">
            <a:avLst/>
          </a:prstGeom>
        </p:spPr>
      </p:pic>
    </p:spTree>
    <p:extLst>
      <p:ext uri="{BB962C8B-B14F-4D97-AF65-F5344CB8AC3E}">
        <p14:creationId xmlns:p14="http://schemas.microsoft.com/office/powerpoint/2010/main" val="29616144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21C05-FAF7-F80A-F576-07F166667DD3}"/>
              </a:ext>
            </a:extLst>
          </p:cNvPr>
          <p:cNvSpPr>
            <a:spLocks noGrp="1"/>
          </p:cNvSpPr>
          <p:nvPr>
            <p:ph type="title"/>
          </p:nvPr>
        </p:nvSpPr>
        <p:spPr>
          <a:xfrm>
            <a:off x="838200" y="365125"/>
            <a:ext cx="10515600" cy="362281"/>
          </a:xfrm>
        </p:spPr>
        <p:txBody>
          <a:bodyPr>
            <a:normAutofit/>
          </a:bodyPr>
          <a:lstStyle/>
          <a:p>
            <a:r>
              <a:rPr lang="en-GB" sz="1800" dirty="0"/>
              <a:t>Reference </a:t>
            </a:r>
          </a:p>
        </p:txBody>
      </p:sp>
      <p:sp>
        <p:nvSpPr>
          <p:cNvPr id="3" name="Content Placeholder 2">
            <a:extLst>
              <a:ext uri="{FF2B5EF4-FFF2-40B4-BE49-F238E27FC236}">
                <a16:creationId xmlns:a16="http://schemas.microsoft.com/office/drawing/2014/main" id="{D29F576C-77BE-F538-7738-9E8122A7EF89}"/>
              </a:ext>
            </a:extLst>
          </p:cNvPr>
          <p:cNvSpPr>
            <a:spLocks noGrp="1"/>
          </p:cNvSpPr>
          <p:nvPr>
            <p:ph idx="1"/>
          </p:nvPr>
        </p:nvSpPr>
        <p:spPr>
          <a:xfrm>
            <a:off x="291861" y="962985"/>
            <a:ext cx="11493259" cy="5213978"/>
          </a:xfrm>
        </p:spPr>
        <p:txBody>
          <a:bodyPr vert="horz" lIns="91440" tIns="45720" rIns="91440" bIns="45720" rtlCol="0" anchor="t">
            <a:normAutofit/>
          </a:bodyPr>
          <a:lstStyle/>
          <a:p>
            <a:r>
              <a:rPr lang="en-GB" sz="1200" dirty="0">
                <a:latin typeface="Calibri"/>
                <a:ea typeface="Calibri"/>
                <a:cs typeface="Calibri"/>
              </a:rPr>
              <a:t>Bacon, C. (2020) </a:t>
            </a:r>
            <a:r>
              <a:rPr lang="en-GB" sz="1200" i="1" dirty="0">
                <a:latin typeface="Calibri"/>
                <a:ea typeface="+mn-lt"/>
                <a:cs typeface="+mn-lt"/>
              </a:rPr>
              <a:t>Professionalising the Police in the Age of Vulnerability  </a:t>
            </a:r>
            <a:r>
              <a:rPr lang="en-GB" sz="1200" dirty="0">
                <a:latin typeface="Calibri"/>
                <a:ea typeface="+mn-lt"/>
                <a:cs typeface="+mn-lt"/>
              </a:rPr>
              <a:t>Available at: </a:t>
            </a:r>
            <a:r>
              <a:rPr lang="en-GB" sz="1200" dirty="0">
                <a:latin typeface="Calibri"/>
                <a:ea typeface="+mn-lt"/>
                <a:cs typeface="+mn-lt"/>
                <a:hlinkClick r:id="rId2">
                  <a:extLst>
                    <a:ext uri="{A12FA001-AC4F-418D-AE19-62706E023703}">
                      <ahyp:hlinkClr xmlns:ahyp="http://schemas.microsoft.com/office/drawing/2018/hyperlinkcolor" val="tx"/>
                    </a:ext>
                  </a:extLst>
                </a:hlinkClick>
              </a:rPr>
              <a:t>FULL_TEXT.PDF</a:t>
            </a:r>
            <a:r>
              <a:rPr lang="en-GB" sz="1200" dirty="0">
                <a:latin typeface="Calibri"/>
                <a:ea typeface="+mn-lt"/>
                <a:cs typeface="+mn-lt"/>
              </a:rPr>
              <a:t> (Accessed on: 28/08/2025)</a:t>
            </a:r>
          </a:p>
          <a:p>
            <a:r>
              <a:rPr lang="en-GB" sz="1200" dirty="0">
                <a:latin typeface="Calibri"/>
                <a:ea typeface="Noto Sans"/>
                <a:cs typeface="Noto Sans"/>
              </a:rPr>
              <a:t>Brown, J. (2021) </a:t>
            </a:r>
            <a:r>
              <a:rPr lang="en-GB" sz="1200" i="1" dirty="0">
                <a:latin typeface="Calibri"/>
                <a:ea typeface="Noto Sans"/>
                <a:cs typeface="Noto Sans"/>
              </a:rPr>
              <a:t>Policing within the UK </a:t>
            </a:r>
            <a:r>
              <a:rPr lang="en-GB" sz="1200" dirty="0">
                <a:latin typeface="Calibri"/>
                <a:ea typeface="Noto Sans"/>
                <a:cs typeface="Noto Sans"/>
              </a:rPr>
              <a:t>Available at: </a:t>
            </a:r>
            <a:r>
              <a:rPr lang="en-GB" sz="1200" dirty="0">
                <a:latin typeface="Calibri"/>
                <a:ea typeface="+mn-lt"/>
                <a:cs typeface="+mn-lt"/>
                <a:hlinkClick r:id="rId3">
                  <a:extLst>
                    <a:ext uri="{A12FA001-AC4F-418D-AE19-62706E023703}">
                      <ahyp:hlinkClr xmlns:ahyp="http://schemas.microsoft.com/office/drawing/2018/hyperlinkcolor" val="tx"/>
                    </a:ext>
                  </a:extLst>
                </a:hlinkClick>
              </a:rPr>
              <a:t>CBP-8582.pdf</a:t>
            </a:r>
            <a:r>
              <a:rPr lang="en-GB" sz="1200" dirty="0">
                <a:latin typeface="Calibri"/>
                <a:ea typeface="+mn-lt"/>
                <a:cs typeface="+mn-lt"/>
              </a:rPr>
              <a:t> (Accessed 01/09/25)</a:t>
            </a:r>
          </a:p>
          <a:p>
            <a:r>
              <a:rPr lang="en-GB" sz="1200" dirty="0">
                <a:latin typeface="Calibri"/>
                <a:ea typeface="Source Sans Pro"/>
                <a:cs typeface="Noto Sans"/>
              </a:rPr>
              <a:t>Charman, S. (2017). Police Socialisation, Identity and Culture, </a:t>
            </a:r>
            <a:r>
              <a:rPr lang="en-GB" sz="1200" i="1" dirty="0">
                <a:latin typeface="Calibri"/>
                <a:ea typeface="Source Sans Pro"/>
                <a:cs typeface="Noto Sans"/>
              </a:rPr>
              <a:t>Policing: A Journal of Policy and Practice</a:t>
            </a:r>
            <a:r>
              <a:rPr lang="en-GB" sz="1200" dirty="0">
                <a:latin typeface="Calibri"/>
                <a:ea typeface="Source Sans Pro"/>
                <a:cs typeface="Noto Sans"/>
              </a:rPr>
              <a:t>, Volume 14, Issue 1, March 2020, Pages 292–294,</a:t>
            </a:r>
            <a:r>
              <a:rPr lang="en-GB" sz="1400" dirty="0">
                <a:solidFill>
                  <a:srgbClr val="2A2A2A"/>
                </a:solidFill>
                <a:latin typeface="Source Sans Pro"/>
                <a:ea typeface="Source Sans Pro"/>
                <a:cs typeface="Noto Sans"/>
              </a:rPr>
              <a:t> </a:t>
            </a:r>
            <a:r>
              <a:rPr lang="en-GB" sz="1200" dirty="0">
                <a:solidFill>
                  <a:srgbClr val="006FB7"/>
                </a:solidFill>
                <a:latin typeface="Source Sans Pro"/>
                <a:ea typeface="Source Sans Pro"/>
                <a:cs typeface="Noto Sans"/>
                <a:hlinkClick r:id="rId4"/>
              </a:rPr>
              <a:t>https://doi.org/10.1093/police/pay045</a:t>
            </a:r>
            <a:endParaRPr lang="en-GB" sz="1200">
              <a:latin typeface="Aptos" panose="020B0004020202020204"/>
              <a:ea typeface="Noto Sans"/>
              <a:cs typeface="Noto Sans"/>
            </a:endParaRPr>
          </a:p>
          <a:p>
            <a:r>
              <a:rPr lang="en-GB" sz="1200" dirty="0">
                <a:latin typeface="Calibri"/>
                <a:ea typeface="Noto Sans"/>
                <a:cs typeface="Noto Sans"/>
              </a:rPr>
              <a:t>College of Policing (2023) </a:t>
            </a:r>
            <a:r>
              <a:rPr lang="en-GB" sz="1200" i="1" dirty="0">
                <a:latin typeface="Calibri"/>
                <a:ea typeface="Noto Sans"/>
                <a:cs typeface="Noto Sans"/>
              </a:rPr>
              <a:t>Constable Routes</a:t>
            </a:r>
            <a:r>
              <a:rPr lang="en-GB" sz="1200" dirty="0">
                <a:latin typeface="Calibri"/>
                <a:ea typeface="Noto Sans"/>
                <a:cs typeface="Noto Sans"/>
              </a:rPr>
              <a:t>. Available at: </a:t>
            </a:r>
            <a:r>
              <a:rPr lang="en-GB" sz="1200" dirty="0">
                <a:latin typeface="Calibri"/>
                <a:ea typeface="+mn-lt"/>
                <a:cs typeface="+mn-lt"/>
                <a:hlinkClick r:id="rId5"/>
              </a:rPr>
              <a:t>Police constable (PC) entry routes | College of Policing</a:t>
            </a:r>
            <a:r>
              <a:rPr lang="en-GB" sz="1200" dirty="0">
                <a:latin typeface="Calibri"/>
                <a:ea typeface="+mn-lt"/>
                <a:cs typeface="+mn-lt"/>
              </a:rPr>
              <a:t> (Accessed 28/08/25)</a:t>
            </a:r>
          </a:p>
          <a:p>
            <a:r>
              <a:rPr lang="en-GB" sz="1200" dirty="0">
                <a:solidFill>
                  <a:srgbClr val="0B0C0C"/>
                </a:solidFill>
                <a:latin typeface="Calibri"/>
                <a:ea typeface="Calibri"/>
                <a:cs typeface="Calibri"/>
              </a:rPr>
              <a:t>Department for Science, Innovation and Technology (2025) </a:t>
            </a:r>
            <a:r>
              <a:rPr lang="en-GB" sz="1200" i="1" dirty="0">
                <a:solidFill>
                  <a:srgbClr val="0B0C0C"/>
                </a:solidFill>
                <a:latin typeface="Calibri"/>
                <a:ea typeface="Calibri"/>
                <a:cs typeface="Calibri"/>
              </a:rPr>
              <a:t>Research and Development Allocation for 2025. Available at:</a:t>
            </a:r>
            <a:r>
              <a:rPr lang="en-GB" sz="1200" dirty="0">
                <a:solidFill>
                  <a:srgbClr val="0B0C0C"/>
                </a:solidFill>
                <a:latin typeface="Calibri"/>
                <a:ea typeface="Calibri"/>
                <a:cs typeface="Calibri"/>
              </a:rPr>
              <a:t> </a:t>
            </a:r>
            <a:r>
              <a:rPr lang="en-GB" sz="1200" dirty="0">
                <a:latin typeface="Calibri"/>
                <a:ea typeface="Calibri"/>
                <a:cs typeface="Calibri"/>
                <a:hlinkClick r:id="rId6"/>
              </a:rPr>
              <a:t>DSIT research and development (R&amp;D) allocations for 2025/2026 - GOV.UK</a:t>
            </a:r>
            <a:r>
              <a:rPr lang="en-GB" sz="1200" dirty="0">
                <a:latin typeface="Calibri"/>
                <a:ea typeface="Calibri"/>
                <a:cs typeface="Calibri"/>
              </a:rPr>
              <a:t> (Accessed 01/09/25)</a:t>
            </a:r>
            <a:endParaRPr lang="en-US" sz="1200">
              <a:latin typeface="Calibri"/>
              <a:ea typeface="Calibri"/>
              <a:cs typeface="Calibri"/>
            </a:endParaRPr>
          </a:p>
          <a:p>
            <a:r>
              <a:rPr lang="en-GB" sz="1200" dirty="0">
                <a:latin typeface="Calibri"/>
                <a:ea typeface="Calibri"/>
                <a:cs typeface="Calibri"/>
              </a:rPr>
              <a:t>Grant, K.; Heidl, B.; . Backhaus, C. &amp;  Vincent, D. (2024) Great Expectations! Work and Workplace Expectations, Realities, and Retention of Police Officers in Scotland. Available at: </a:t>
            </a:r>
            <a:r>
              <a:rPr lang="en-GB" sz="1200" dirty="0">
                <a:latin typeface="Calibri"/>
                <a:ea typeface="Calibri"/>
                <a:cs typeface="Calibri"/>
                <a:hlinkClick r:id="rId7">
                  <a:extLst>
                    <a:ext uri="{A12FA001-AC4F-418D-AE19-62706E023703}">
                      <ahyp:hlinkClr xmlns:ahyp="http://schemas.microsoft.com/office/drawing/2018/hyperlinkcolor" val="tx"/>
                    </a:ext>
                  </a:extLst>
                </a:hlinkClick>
              </a:rPr>
              <a:t>https://www.sipr.ac.uk/wp-content/uploads/2024/10/Great-Expectations-Final-Report.pdf</a:t>
            </a:r>
            <a:r>
              <a:rPr lang="en-GB" sz="1200" dirty="0">
                <a:latin typeface="Calibri"/>
                <a:ea typeface="Calibri"/>
                <a:cs typeface="Calibri"/>
              </a:rPr>
              <a:t> (Accessed 03/09/25)</a:t>
            </a:r>
            <a:endParaRPr lang="en-US" sz="1200">
              <a:latin typeface="Calibri"/>
              <a:ea typeface="Calibri"/>
              <a:cs typeface="Calibri"/>
            </a:endParaRPr>
          </a:p>
          <a:p>
            <a:r>
              <a:rPr lang="en-GB" sz="1200" dirty="0">
                <a:latin typeface="Calibri"/>
                <a:ea typeface="Calibri"/>
                <a:cs typeface="Calibri"/>
              </a:rPr>
              <a:t>Home Office (2019) </a:t>
            </a:r>
            <a:r>
              <a:rPr lang="en-GB" sz="1200" i="1" dirty="0">
                <a:latin typeface="Calibri"/>
                <a:ea typeface="Calibri"/>
                <a:cs typeface="Calibri"/>
              </a:rPr>
              <a:t>Implementing Transformation of Police Training &amp; Development.. </a:t>
            </a:r>
            <a:r>
              <a:rPr lang="en-GB" sz="1200" dirty="0">
                <a:latin typeface="Calibri"/>
                <a:ea typeface="Calibri"/>
                <a:cs typeface="Calibri"/>
              </a:rPr>
              <a:t>Available at: </a:t>
            </a:r>
            <a:r>
              <a:rPr lang="en-GB" sz="1200" dirty="0">
                <a:latin typeface="Calibri"/>
                <a:ea typeface="Calibri"/>
                <a:cs typeface="Calibri"/>
                <a:hlinkClick r:id="rId8"/>
              </a:rPr>
              <a:t>Implementing Transformation of Police Training and Development: Follow up Survey Report</a:t>
            </a:r>
            <a:r>
              <a:rPr lang="en-GB" sz="1200" dirty="0">
                <a:latin typeface="Calibri"/>
                <a:ea typeface="Calibri"/>
                <a:cs typeface="Calibri"/>
              </a:rPr>
              <a:t> (Accessed 31/08/25)</a:t>
            </a:r>
          </a:p>
          <a:p>
            <a:r>
              <a:rPr lang="en-GB" sz="1200" dirty="0">
                <a:latin typeface="Calibri"/>
                <a:ea typeface="Calibri"/>
                <a:cs typeface="Calibri"/>
              </a:rPr>
              <a:t>Holdaway, S. (2017) </a:t>
            </a:r>
            <a:r>
              <a:rPr lang="en-GB" sz="1200" i="1" dirty="0">
                <a:latin typeface="Calibri"/>
                <a:ea typeface="Calibri"/>
                <a:cs typeface="Calibri"/>
              </a:rPr>
              <a:t>The Re-Professionalisation of the Police in England and Wales. </a:t>
            </a:r>
            <a:r>
              <a:rPr lang="en-GB" sz="1200" i="1" dirty="0">
                <a:solidFill>
                  <a:srgbClr val="333333"/>
                </a:solidFill>
                <a:latin typeface="Calibri"/>
                <a:ea typeface="Calibri"/>
                <a:cs typeface="Calibri"/>
              </a:rPr>
              <a:t>Criminology &amp; Criminal Justice</a:t>
            </a:r>
            <a:r>
              <a:rPr lang="en-GB" sz="1200" dirty="0">
                <a:solidFill>
                  <a:srgbClr val="333333"/>
                </a:solidFill>
                <a:latin typeface="Calibri"/>
                <a:ea typeface="Calibri"/>
                <a:cs typeface="Calibri"/>
              </a:rPr>
              <a:t>, </a:t>
            </a:r>
            <a:r>
              <a:rPr lang="en-GB" sz="1200" i="1" dirty="0">
                <a:solidFill>
                  <a:srgbClr val="333333"/>
                </a:solidFill>
                <a:latin typeface="Calibri"/>
                <a:ea typeface="Calibri"/>
                <a:cs typeface="Calibri"/>
              </a:rPr>
              <a:t>17</a:t>
            </a:r>
            <a:r>
              <a:rPr lang="en-GB" sz="1200" dirty="0">
                <a:solidFill>
                  <a:srgbClr val="333333"/>
                </a:solidFill>
                <a:latin typeface="Calibri"/>
                <a:ea typeface="Calibri"/>
                <a:cs typeface="Calibri"/>
              </a:rPr>
              <a:t>(5), 588-604. </a:t>
            </a:r>
            <a:r>
              <a:rPr lang="en-GB" sz="1200" u="sng" dirty="0">
                <a:latin typeface="Calibri"/>
                <a:ea typeface="Calibri"/>
                <a:cs typeface="Calibri"/>
                <a:hlinkClick r:id="rId9"/>
              </a:rPr>
              <a:t>https://doi.org/10.1177/1748895817690214</a:t>
            </a:r>
            <a:r>
              <a:rPr lang="en-GB" sz="1200" dirty="0">
                <a:solidFill>
                  <a:srgbClr val="333333"/>
                </a:solidFill>
                <a:latin typeface="Calibri"/>
                <a:ea typeface="Calibri"/>
                <a:cs typeface="Calibri"/>
              </a:rPr>
              <a:t> </a:t>
            </a:r>
            <a:r>
              <a:rPr lang="en-GB" sz="1200" dirty="0">
                <a:latin typeface="Calibri"/>
                <a:ea typeface="Calibri"/>
                <a:cs typeface="Calibri"/>
              </a:rPr>
              <a:t> </a:t>
            </a:r>
          </a:p>
          <a:p>
            <a:r>
              <a:rPr lang="en-GB" sz="1200" dirty="0">
                <a:latin typeface="Calibri"/>
                <a:ea typeface="Calibri"/>
                <a:cs typeface="Calibri"/>
              </a:rPr>
              <a:t>House of Commons (2016) </a:t>
            </a:r>
            <a:r>
              <a:rPr lang="en-GB" sz="1200" i="1" dirty="0">
                <a:latin typeface="Calibri"/>
                <a:ea typeface="Calibri"/>
                <a:cs typeface="Calibri"/>
              </a:rPr>
              <a:t>College of Policing Three Years on. </a:t>
            </a:r>
            <a:r>
              <a:rPr lang="en-GB" sz="1200" dirty="0">
                <a:latin typeface="Calibri"/>
                <a:ea typeface="Calibri"/>
                <a:cs typeface="Calibri"/>
              </a:rPr>
              <a:t>Available at: </a:t>
            </a:r>
            <a:r>
              <a:rPr lang="en-GB" sz="1200" u="sng" dirty="0">
                <a:latin typeface="Calibri"/>
                <a:ea typeface="Calibri"/>
                <a:cs typeface="Calibri"/>
                <a:hlinkClick r:id="rId10"/>
              </a:rPr>
              <a:t>College of Policing: three years on</a:t>
            </a:r>
            <a:r>
              <a:rPr lang="en-GB" sz="1200" dirty="0">
                <a:latin typeface="Calibri"/>
                <a:ea typeface="Calibri"/>
                <a:cs typeface="Calibri"/>
              </a:rPr>
              <a:t> (Accessed: 28/08/2025)</a:t>
            </a:r>
          </a:p>
          <a:p>
            <a:r>
              <a:rPr lang="en-GB" sz="1200" dirty="0">
                <a:solidFill>
                  <a:srgbClr val="000000"/>
                </a:solidFill>
                <a:latin typeface="Calibri"/>
                <a:ea typeface="Calibri"/>
                <a:cs typeface="Calibri"/>
              </a:rPr>
              <a:t>Hunter, G. &amp;  May, T. ( 2020) Views from the Frontline: Graduate Police Recruits on the Status of Evidence-based Practice, </a:t>
            </a:r>
            <a:r>
              <a:rPr lang="en-GB" sz="1200" i="1" dirty="0">
                <a:solidFill>
                  <a:srgbClr val="000000"/>
                </a:solidFill>
                <a:latin typeface="Calibri"/>
                <a:ea typeface="Calibri"/>
                <a:cs typeface="Calibri"/>
              </a:rPr>
              <a:t>Policing: A Journal of Policy and Practice</a:t>
            </a:r>
            <a:r>
              <a:rPr lang="en-GB" sz="1200" dirty="0">
                <a:solidFill>
                  <a:srgbClr val="000000"/>
                </a:solidFill>
                <a:latin typeface="Calibri"/>
                <a:ea typeface="Calibri"/>
                <a:cs typeface="Calibri"/>
              </a:rPr>
              <a:t>, Volume 14, Issue 1, March 2020, Pages 91–103</a:t>
            </a:r>
            <a:r>
              <a:rPr lang="en-GB" sz="1200" dirty="0">
                <a:solidFill>
                  <a:srgbClr val="2A2A2A"/>
                </a:solidFill>
                <a:latin typeface="Calibri"/>
                <a:ea typeface="Calibri"/>
                <a:cs typeface="Calibri"/>
              </a:rPr>
              <a:t>, </a:t>
            </a:r>
            <a:r>
              <a:rPr lang="en-GB" sz="1200" dirty="0">
                <a:solidFill>
                  <a:srgbClr val="000000"/>
                </a:solidFill>
                <a:latin typeface="Calibri"/>
                <a:ea typeface="Calibri"/>
                <a:cs typeface="Calibri"/>
                <a:hlinkClick r:id="rId11"/>
              </a:rPr>
              <a:t>https://doi.org/10.1093/police/paz016</a:t>
            </a:r>
            <a:endParaRPr lang="en-GB" sz="1200" dirty="0">
              <a:solidFill>
                <a:srgbClr val="000000"/>
              </a:solidFill>
              <a:latin typeface="Calibri"/>
              <a:ea typeface="Calibri"/>
              <a:cs typeface="Calibri"/>
            </a:endParaRPr>
          </a:p>
          <a:p>
            <a:r>
              <a:rPr lang="en-GB" sz="1200" dirty="0">
                <a:solidFill>
                  <a:srgbClr val="000000"/>
                </a:solidFill>
                <a:latin typeface="Calibri"/>
                <a:ea typeface="Calibri"/>
                <a:cs typeface="Calibri"/>
              </a:rPr>
              <a:t>K</a:t>
            </a:r>
            <a:r>
              <a:rPr lang="en-GB" sz="1200" dirty="0">
                <a:latin typeface="Calibri"/>
                <a:ea typeface="Calibri"/>
                <a:cs typeface="Calibri"/>
              </a:rPr>
              <a:t>adry</a:t>
            </a:r>
            <a:r>
              <a:rPr lang="en-GB" sz="1200" dirty="0">
                <a:solidFill>
                  <a:srgbClr val="000000"/>
                </a:solidFill>
                <a:latin typeface="Calibri"/>
                <a:ea typeface="Calibri"/>
                <a:cs typeface="Calibri"/>
              </a:rPr>
              <a:t>, A. &amp; Lambert, J. (20220 Overcoming organisational obstacles in policing in order maximise the benefits of the Police Education Qualification Framework. In: </a:t>
            </a:r>
            <a:r>
              <a:rPr lang="en-GB" sz="1200" i="1" dirty="0">
                <a:solidFill>
                  <a:srgbClr val="000000"/>
                </a:solidFill>
                <a:latin typeface="Calibri"/>
                <a:ea typeface="Calibri"/>
                <a:cs typeface="Calibri"/>
              </a:rPr>
              <a:t>International Research Society for Public Management (IRSPM 2022). </a:t>
            </a:r>
            <a:r>
              <a:rPr lang="en-GB" sz="1200" dirty="0">
                <a:solidFill>
                  <a:srgbClr val="000000"/>
                </a:solidFill>
                <a:latin typeface="Calibri"/>
                <a:ea typeface="Calibri"/>
                <a:cs typeface="Calibri"/>
              </a:rPr>
              <a:t>Available at: </a:t>
            </a:r>
            <a:r>
              <a:rPr lang="en-GB" sz="1200" dirty="0">
                <a:solidFill>
                  <a:srgbClr val="000000"/>
                </a:solidFill>
                <a:latin typeface="Calibri"/>
                <a:ea typeface="Calibri"/>
                <a:cs typeface="Calibri"/>
                <a:hlinkClick r:id="rId12">
                  <a:extLst>
                    <a:ext uri="{A12FA001-AC4F-418D-AE19-62706E023703}">
                      <ahyp:hlinkClr xmlns:ahyp="http://schemas.microsoft.com/office/drawing/2018/hyperlinkcolor" val="tx"/>
                    </a:ext>
                  </a:extLst>
                </a:hlinkClick>
              </a:rPr>
              <a:t>Open Research Online</a:t>
            </a:r>
            <a:r>
              <a:rPr lang="en-GB" sz="1200" dirty="0">
                <a:solidFill>
                  <a:srgbClr val="000000"/>
                </a:solidFill>
                <a:latin typeface="Calibri"/>
                <a:ea typeface="Calibri"/>
                <a:cs typeface="Calibri"/>
              </a:rPr>
              <a:t> (Accessed 03/09/25</a:t>
            </a:r>
            <a:endParaRPr lang="en-US" sz="1200">
              <a:solidFill>
                <a:srgbClr val="000000"/>
              </a:solidFill>
              <a:latin typeface="Calibri"/>
              <a:ea typeface="Calibri"/>
              <a:cs typeface="Calibri"/>
            </a:endParaRPr>
          </a:p>
          <a:p>
            <a:r>
              <a:rPr lang="en-GB" sz="1200" dirty="0">
                <a:latin typeface="Calibri"/>
                <a:ea typeface="Open Sans"/>
                <a:cs typeface="Open Sans"/>
              </a:rPr>
              <a:t>Kassem, R., &amp; Erken, E. (2024). In their own words: Police officers’ insights on identifying and overcoming contemporary policing challenges. </a:t>
            </a:r>
            <a:r>
              <a:rPr lang="en-GB" sz="1200" i="1" dirty="0">
                <a:latin typeface="Calibri"/>
                <a:ea typeface="Open Sans"/>
                <a:cs typeface="Open Sans"/>
              </a:rPr>
              <a:t>International Review of Administrative Sciences</a:t>
            </a:r>
            <a:r>
              <a:rPr lang="en-GB" sz="1200" dirty="0">
                <a:latin typeface="Calibri"/>
                <a:ea typeface="Open Sans"/>
                <a:cs typeface="Open Sans"/>
              </a:rPr>
              <a:t>, </a:t>
            </a:r>
            <a:r>
              <a:rPr lang="en-GB" sz="1200" i="1" dirty="0">
                <a:latin typeface="Calibri"/>
                <a:ea typeface="Open Sans"/>
                <a:cs typeface="Open Sans"/>
              </a:rPr>
              <a:t>91</a:t>
            </a:r>
            <a:r>
              <a:rPr lang="en-GB" sz="1200" dirty="0">
                <a:latin typeface="Calibri"/>
                <a:ea typeface="Open Sans"/>
                <a:cs typeface="Open Sans"/>
              </a:rPr>
              <a:t>(1), 130-149. </a:t>
            </a:r>
            <a:r>
              <a:rPr lang="en-GB" sz="1200" u="sng" dirty="0">
                <a:latin typeface="Calibri"/>
                <a:ea typeface="Open Sans"/>
                <a:cs typeface="Open Sans"/>
                <a:hlinkClick r:id="rId13">
                  <a:extLst>
                    <a:ext uri="{A12FA001-AC4F-418D-AE19-62706E023703}">
                      <ahyp:hlinkClr xmlns:ahyp="http://schemas.microsoft.com/office/drawing/2018/hyperlinkcolor" val="tx"/>
                    </a:ext>
                  </a:extLst>
                </a:hlinkClick>
              </a:rPr>
              <a:t>https://doi.org/10.1177/00208523241256029</a:t>
            </a:r>
            <a:r>
              <a:rPr lang="en-GB" sz="1200" dirty="0">
                <a:latin typeface="Calibri"/>
                <a:ea typeface="Open Sans"/>
                <a:cs typeface="Open Sans"/>
              </a:rPr>
              <a:t> </a:t>
            </a:r>
          </a:p>
          <a:p>
            <a:pPr marL="0" indent="0">
              <a:buNone/>
            </a:pPr>
            <a:endParaRPr lang="en-GB" sz="1200">
              <a:latin typeface="Calibri"/>
              <a:ea typeface="Calibri"/>
              <a:cs typeface="Calibri"/>
            </a:endParaRPr>
          </a:p>
          <a:p>
            <a:endParaRPr lang="en-GB" sz="1200">
              <a:latin typeface="Aptos" panose="020B0004020202020204"/>
              <a:ea typeface="Calibri"/>
              <a:cs typeface="Calibri"/>
            </a:endParaRPr>
          </a:p>
        </p:txBody>
      </p:sp>
    </p:spTree>
    <p:extLst>
      <p:ext uri="{BB962C8B-B14F-4D97-AF65-F5344CB8AC3E}">
        <p14:creationId xmlns:p14="http://schemas.microsoft.com/office/powerpoint/2010/main" val="36898510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CF7ED-8FA0-EFDF-76A2-874996810729}"/>
              </a:ext>
            </a:extLst>
          </p:cNvPr>
          <p:cNvSpPr>
            <a:spLocks noGrp="1"/>
          </p:cNvSpPr>
          <p:nvPr>
            <p:ph type="title"/>
          </p:nvPr>
        </p:nvSpPr>
        <p:spPr/>
        <p:txBody>
          <a:bodyPr/>
          <a:lstStyle/>
          <a:p>
            <a:r>
              <a:rPr lang="en-GB"/>
              <a:t>Reference </a:t>
            </a:r>
          </a:p>
        </p:txBody>
      </p:sp>
      <p:sp>
        <p:nvSpPr>
          <p:cNvPr id="3" name="Content Placeholder 2">
            <a:extLst>
              <a:ext uri="{FF2B5EF4-FFF2-40B4-BE49-F238E27FC236}">
                <a16:creationId xmlns:a16="http://schemas.microsoft.com/office/drawing/2014/main" id="{866E863A-5983-15BA-C0F2-E400E817B21A}"/>
              </a:ext>
            </a:extLst>
          </p:cNvPr>
          <p:cNvSpPr>
            <a:spLocks noGrp="1"/>
          </p:cNvSpPr>
          <p:nvPr>
            <p:ph idx="1"/>
          </p:nvPr>
        </p:nvSpPr>
        <p:spPr/>
        <p:txBody>
          <a:bodyPr vert="horz" lIns="91440" tIns="45720" rIns="91440" bIns="45720" rtlCol="0" anchor="t">
            <a:normAutofit/>
          </a:bodyPr>
          <a:lstStyle/>
          <a:p>
            <a:r>
              <a:rPr lang="en-GB" sz="1200" dirty="0">
                <a:latin typeface="Calibri"/>
                <a:ea typeface="Open Sans"/>
                <a:cs typeface="Open Sans"/>
              </a:rPr>
              <a:t>Martin, D., &amp; Tong, S. (2023). Introduction to Policing Research: Taking Lessons from Practice. Available at: </a:t>
            </a:r>
            <a:r>
              <a:rPr lang="en-GB" sz="1200" dirty="0">
                <a:latin typeface="Calibri"/>
                <a:ea typeface="Open Sans"/>
                <a:cs typeface="Open Sans"/>
                <a:hlinkClick r:id="rId2"/>
              </a:rPr>
              <a:t>https://doi.org/10.4324/9781003276456</a:t>
            </a:r>
            <a:r>
              <a:rPr lang="en-GB" sz="1200" dirty="0">
                <a:latin typeface="Calibri"/>
                <a:ea typeface="Open Sans"/>
                <a:cs typeface="Open Sans"/>
              </a:rPr>
              <a:t> (Accessed 08/09/25)</a:t>
            </a:r>
          </a:p>
          <a:p>
            <a:r>
              <a:rPr lang="en-GB" sz="1200" dirty="0">
                <a:latin typeface="Calibri"/>
                <a:ea typeface="Calibri"/>
                <a:cs typeface="Calibri"/>
              </a:rPr>
              <a:t>Millie, A., &amp; Hirschler, S. (2023). Police recruits, moral judgements and an empathetic policing. </a:t>
            </a:r>
            <a:r>
              <a:rPr lang="en-GB" sz="1200" i="1" dirty="0">
                <a:latin typeface="Calibri"/>
                <a:ea typeface="Calibri"/>
                <a:cs typeface="Calibri"/>
              </a:rPr>
              <a:t>Criminology &amp; Criminal Justice</a:t>
            </a:r>
            <a:r>
              <a:rPr lang="en-GB" sz="1200" dirty="0">
                <a:latin typeface="Calibri"/>
                <a:ea typeface="Calibri"/>
                <a:cs typeface="Calibri"/>
              </a:rPr>
              <a:t>, </a:t>
            </a:r>
            <a:r>
              <a:rPr lang="en-GB" sz="1200" i="1" dirty="0">
                <a:latin typeface="Calibri"/>
                <a:ea typeface="Calibri"/>
                <a:cs typeface="Calibri"/>
              </a:rPr>
              <a:t>24</a:t>
            </a:r>
            <a:r>
              <a:rPr lang="en-GB" sz="1200" dirty="0">
                <a:latin typeface="Calibri"/>
                <a:ea typeface="Calibri"/>
                <a:cs typeface="Calibri"/>
              </a:rPr>
              <a:t>(4), 777-797. </a:t>
            </a:r>
            <a:r>
              <a:rPr lang="en-GB" sz="1200" dirty="0">
                <a:latin typeface="Calibri"/>
                <a:ea typeface="Calibri"/>
                <a:cs typeface="Calibri"/>
                <a:hlinkClick r:id="rId3">
                  <a:extLst>
                    <a:ext uri="{A12FA001-AC4F-418D-AE19-62706E023703}">
                      <ahyp:hlinkClr xmlns:ahyp="http://schemas.microsoft.com/office/drawing/2018/hyperlinkcolor" val="tx"/>
                    </a:ext>
                  </a:extLst>
                </a:hlinkClick>
              </a:rPr>
              <a:t>https://doi.org/10.1177/17488958221146142</a:t>
            </a:r>
            <a:r>
              <a:rPr lang="en-GB" sz="1200" dirty="0">
                <a:latin typeface="Calibri"/>
                <a:ea typeface="Calibri"/>
                <a:cs typeface="Calibri"/>
              </a:rPr>
              <a:t> </a:t>
            </a:r>
          </a:p>
          <a:p>
            <a:r>
              <a:rPr lang="en-GB" sz="1200" err="1">
                <a:latin typeface="Calibri"/>
                <a:ea typeface="Calibri"/>
                <a:cs typeface="Calibri"/>
              </a:rPr>
              <a:t>Neyroud</a:t>
            </a:r>
            <a:r>
              <a:rPr lang="en-GB" sz="1200" dirty="0">
                <a:latin typeface="Calibri"/>
                <a:ea typeface="Calibri"/>
                <a:cs typeface="Calibri"/>
              </a:rPr>
              <a:t>, (2011) </a:t>
            </a:r>
            <a:r>
              <a:rPr lang="en-GB" sz="1200" i="1" dirty="0">
                <a:latin typeface="Calibri"/>
                <a:ea typeface="Calibri"/>
                <a:cs typeface="Calibri"/>
              </a:rPr>
              <a:t>Review of Police Leadership and Training </a:t>
            </a:r>
            <a:r>
              <a:rPr lang="en-GB" sz="1200" dirty="0">
                <a:latin typeface="Calibri"/>
                <a:ea typeface="Calibri"/>
                <a:cs typeface="Calibri"/>
              </a:rPr>
              <a:t>Available at: </a:t>
            </a:r>
            <a:r>
              <a:rPr lang="en-GB" sz="1200" dirty="0">
                <a:latin typeface="Calibri"/>
                <a:ea typeface="Calibri"/>
                <a:cs typeface="Calibri"/>
                <a:hlinkClick r:id="rId4"/>
              </a:rPr>
              <a:t>Review of police leadership and training</a:t>
            </a:r>
            <a:r>
              <a:rPr lang="en-GB" sz="1200" dirty="0">
                <a:latin typeface="Calibri"/>
                <a:ea typeface="Calibri"/>
                <a:cs typeface="Calibri"/>
              </a:rPr>
              <a:t> (Accessed 21/09/25)</a:t>
            </a:r>
            <a:endParaRPr lang="en-US" sz="1200">
              <a:latin typeface="Calibri"/>
              <a:ea typeface="Calibri"/>
              <a:cs typeface="Calibri"/>
            </a:endParaRPr>
          </a:p>
          <a:p>
            <a:r>
              <a:rPr lang="en-GB" sz="1200" dirty="0">
                <a:latin typeface="Calibri"/>
                <a:ea typeface="Calibri"/>
                <a:cs typeface="Calibri"/>
              </a:rPr>
              <a:t>Pepper, I; Brown, I; &amp; Stubbs, P. (2022) A degree of recognition across policing: embedding a degree apprenticeship encompassing work-based research. </a:t>
            </a:r>
            <a:r>
              <a:rPr lang="en-GB" sz="1200" i="1" dirty="0">
                <a:latin typeface="Calibri"/>
                <a:ea typeface="Calibri"/>
                <a:cs typeface="Calibri"/>
              </a:rPr>
              <a:t> Journal of Work-Applied Management</a:t>
            </a:r>
            <a:r>
              <a:rPr lang="en-GB" sz="1200" dirty="0">
                <a:latin typeface="Calibri"/>
                <a:ea typeface="Calibri"/>
                <a:cs typeface="Calibri"/>
              </a:rPr>
              <a:t> Vol. 14, </a:t>
            </a:r>
            <a:r>
              <a:rPr lang="en-GB" sz="1200" err="1">
                <a:latin typeface="Calibri"/>
                <a:ea typeface="Calibri"/>
                <a:cs typeface="Calibri"/>
              </a:rPr>
              <a:t>Iss</a:t>
            </a:r>
            <a:r>
              <a:rPr lang="en-GB" sz="1200" dirty="0">
                <a:latin typeface="Calibri"/>
                <a:ea typeface="Calibri"/>
                <a:cs typeface="Calibri"/>
              </a:rPr>
              <a:t>. 1,  </a:t>
            </a:r>
            <a:r>
              <a:rPr lang="en-GB" sz="1200" dirty="0">
                <a:latin typeface="Calibri"/>
                <a:ea typeface="+mn-lt"/>
                <a:cs typeface="+mn-lt"/>
              </a:rPr>
              <a:t> DOI:10.1108/JWAM-12-2020-0056</a:t>
            </a:r>
            <a:endParaRPr lang="en-GB" sz="1200" dirty="0">
              <a:latin typeface="Calibri"/>
              <a:ea typeface="Calibri"/>
              <a:cs typeface="Calibri"/>
            </a:endParaRPr>
          </a:p>
          <a:p>
            <a:r>
              <a:rPr lang="en-GB" sz="1200" dirty="0">
                <a:latin typeface="Calibri"/>
                <a:ea typeface="Calibri"/>
                <a:cs typeface="Calibri"/>
              </a:rPr>
              <a:t>University of Wales Trinity Saint David (2022)</a:t>
            </a:r>
            <a:r>
              <a:rPr lang="en-GB" sz="1200" i="1" dirty="0">
                <a:latin typeface="Calibri"/>
                <a:ea typeface="Calibri"/>
                <a:cs typeface="Calibri"/>
              </a:rPr>
              <a:t> Information Technology Strategy</a:t>
            </a:r>
            <a:r>
              <a:rPr lang="en-GB" sz="1200" dirty="0">
                <a:latin typeface="Calibri"/>
                <a:ea typeface="Calibri"/>
                <a:cs typeface="Calibri"/>
              </a:rPr>
              <a:t>. Available at: </a:t>
            </a:r>
            <a:r>
              <a:rPr lang="en-GB" sz="1200" dirty="0">
                <a:latin typeface="Calibri"/>
                <a:ea typeface="Calibri"/>
                <a:cs typeface="Calibri"/>
                <a:hlinkClick r:id="rId5"/>
              </a:rPr>
              <a:t>UWTSD IT Strategy</a:t>
            </a:r>
            <a:r>
              <a:rPr lang="en-GB" sz="1200" dirty="0">
                <a:latin typeface="Calibri"/>
                <a:ea typeface="Calibri"/>
                <a:cs typeface="Calibri"/>
              </a:rPr>
              <a:t> (Accessed 07/09/2025) </a:t>
            </a:r>
            <a:endParaRPr lang="en-US" sz="1200">
              <a:latin typeface="Calibri"/>
              <a:ea typeface="Calibri"/>
              <a:cs typeface="Calibri"/>
            </a:endParaRPr>
          </a:p>
          <a:p>
            <a:r>
              <a:rPr lang="en-GB" sz="1200" dirty="0">
                <a:latin typeface="Calibri"/>
                <a:ea typeface="Source Sans Pro"/>
              </a:rPr>
              <a:t>Wood, D. (2020) </a:t>
            </a:r>
            <a:r>
              <a:rPr lang="en-GB" sz="1200" i="1" dirty="0">
                <a:latin typeface="Calibri"/>
                <a:ea typeface="Source Sans Pro"/>
              </a:rPr>
              <a:t>Introduction to Professional Policing</a:t>
            </a:r>
            <a:r>
              <a:rPr lang="en-GB" sz="1200" dirty="0">
                <a:latin typeface="Calibri"/>
                <a:ea typeface="Source Sans Pro"/>
              </a:rPr>
              <a:t>. Oxford, Routledge. </a:t>
            </a:r>
            <a:endParaRPr lang="en-GB" sz="1200">
              <a:latin typeface="Calibri"/>
              <a:ea typeface="Source Sans Pro"/>
              <a:cs typeface="Calibri"/>
            </a:endParaRPr>
          </a:p>
          <a:p>
            <a:endParaRPr lang="en-GB" sz="1200" dirty="0">
              <a:latin typeface="Calibri"/>
              <a:ea typeface="Source Sans Pro"/>
              <a:cs typeface="Calibri"/>
            </a:endParaRPr>
          </a:p>
          <a:p>
            <a:endParaRPr lang="en-GB" sz="1200" dirty="0">
              <a:latin typeface="Calibri"/>
              <a:ea typeface="Calibri"/>
              <a:cs typeface="Calibri"/>
            </a:endParaRPr>
          </a:p>
          <a:p>
            <a:endParaRPr lang="en-GB" sz="1100">
              <a:latin typeface="Source Sans Pro"/>
              <a:ea typeface="Source Sans Pro"/>
            </a:endParaRPr>
          </a:p>
        </p:txBody>
      </p:sp>
    </p:spTree>
    <p:extLst>
      <p:ext uri="{BB962C8B-B14F-4D97-AF65-F5344CB8AC3E}">
        <p14:creationId xmlns:p14="http://schemas.microsoft.com/office/powerpoint/2010/main" val="1350561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10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Exploring the potential Impact of Experiential Learning and Immersive Technologies on Operational Experiences in the Professional Police  Degree </vt:lpstr>
      <vt:lpstr>Background to Research </vt:lpstr>
      <vt:lpstr>Why this research?</vt:lpstr>
      <vt:lpstr>Why me? - Bridging Theory &amp; Practice</vt:lpstr>
      <vt:lpstr>Aim of Research</vt:lpstr>
      <vt:lpstr>Objectives    </vt:lpstr>
      <vt:lpstr>PowerPoint Presentation</vt:lpstr>
      <vt:lpstr>Objective 1 Literature Review </vt:lpstr>
      <vt:lpstr> Objective 2 - To examine graduate officers and serving practitioners perceptions of the theory-practice gap in current policing education. </vt:lpstr>
      <vt:lpstr>Objective 3</vt:lpstr>
      <vt:lpstr>Methodology</vt:lpstr>
      <vt:lpstr>Methods</vt:lpstr>
      <vt:lpstr>Ethical Integrity</vt:lpstr>
      <vt:lpstr>Thank you for listening</vt:lpstr>
      <vt:lpstr>Reference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143</cp:revision>
  <dcterms:created xsi:type="dcterms:W3CDTF">2025-02-15T14:16:55Z</dcterms:created>
  <dcterms:modified xsi:type="dcterms:W3CDTF">2025-10-09T09:36:40Z</dcterms:modified>
</cp:coreProperties>
</file>