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6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C2EEA-0BF0-478B-85C1-01D3C2C13BB4}" v="4" dt="2026-03-05T01:16:36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946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24DE2-3DF2-4736-8BE1-73CD984661AC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3EECDB-F9F6-4F50-8875-F3A782280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821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https://edu.admin.ox.ac.uk/transgender-overview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https://questions-statements.parliament.uk/written-questions/detail/2024-12-16/20298</a:t>
            </a:r>
            <a:br>
              <a:rPr lang="en-GB" dirty="0"/>
            </a:br>
            <a:br>
              <a:rPr lang="en-GB" dirty="0"/>
            </a:br>
            <a:r>
              <a:rPr lang="en-GB" dirty="0"/>
              <a:t>https://researchbriefings.files.parliament.uk/documents/CBP-7420/CBP-7420.pdf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EECDB-F9F6-4F50-8875-F3A782280B9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347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EECDB-F9F6-4F50-8875-F3A782280B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962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13EECDB-F9F6-4F50-8875-F3A782280B9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116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6569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923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800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8960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79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150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661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821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261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937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078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753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Domino effect white cutouts and one blue cutout">
            <a:extLst>
              <a:ext uri="{FF2B5EF4-FFF2-40B4-BE49-F238E27FC236}">
                <a16:creationId xmlns:a16="http://schemas.microsoft.com/office/drawing/2014/main" id="{A59A7960-208E-4633-3311-B56F1F4FEE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F15DF8A-891A-1965-E372-1BA1F3B94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79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3000"/>
                </a:schemeClr>
              </a:gs>
              <a:gs pos="26000">
                <a:schemeClr val="bg1">
                  <a:alpha val="2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719D0-212C-412E-621D-E2690EACF4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3219" y="898373"/>
            <a:ext cx="447054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4900" dirty="0"/>
              <a:t>Challenges of Transgender individuals in Prison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AC8128-5ED0-9EEF-78C5-CA61C92A57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2646" y="4495013"/>
            <a:ext cx="4116410" cy="1386840"/>
          </a:xfrm>
        </p:spPr>
        <p:txBody>
          <a:bodyPr anchor="t">
            <a:normAutofit/>
          </a:bodyPr>
          <a:lstStyle/>
          <a:p>
            <a:pPr algn="l"/>
            <a:r>
              <a:rPr lang="en-GB" sz="2200"/>
              <a:t>By Shavez Khan</a:t>
            </a:r>
          </a:p>
        </p:txBody>
      </p:sp>
    </p:spTree>
    <p:extLst>
      <p:ext uri="{BB962C8B-B14F-4D97-AF65-F5344CB8AC3E}">
        <p14:creationId xmlns:p14="http://schemas.microsoft.com/office/powerpoint/2010/main" val="190926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CB5E1C-2CF6-841F-D0A1-472D09601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21838-52E8-6E6B-8C21-051AFBFA6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>
            <a:normAutofit/>
          </a:bodyPr>
          <a:lstStyle/>
          <a:p>
            <a:r>
              <a:rPr lang="en-GB" sz="1800" dirty="0"/>
              <a:t>What are transgender individuals? </a:t>
            </a:r>
          </a:p>
          <a:p>
            <a:r>
              <a:rPr lang="en-GB" sz="1800" dirty="0"/>
              <a:t>Transgenders in prison </a:t>
            </a:r>
          </a:p>
          <a:p>
            <a:r>
              <a:rPr lang="en-GB" sz="1800" dirty="0"/>
              <a:t>Safety concerns </a:t>
            </a:r>
          </a:p>
          <a:p>
            <a:r>
              <a:rPr lang="en-GB" sz="1800" dirty="0"/>
              <a:t>Part 2 of safety concerns</a:t>
            </a:r>
          </a:p>
          <a:p>
            <a:r>
              <a:rPr lang="en-GB" sz="1800" dirty="0"/>
              <a:t>How can it be addressed? </a:t>
            </a:r>
          </a:p>
          <a:p>
            <a:r>
              <a:rPr lang="en-GB" sz="1800" dirty="0"/>
              <a:t>Conclusion </a:t>
            </a:r>
          </a:p>
          <a:p>
            <a:r>
              <a:rPr lang="en-GB" sz="1800" dirty="0"/>
              <a:t>Q&amp;A</a:t>
            </a:r>
          </a:p>
          <a:p>
            <a:r>
              <a:rPr lang="en-GB" sz="1800" dirty="0"/>
              <a:t>Timeline </a:t>
            </a:r>
          </a:p>
          <a:p>
            <a:endParaRPr lang="en-GB" sz="1800" dirty="0"/>
          </a:p>
        </p:txBody>
      </p:sp>
      <p:pic>
        <p:nvPicPr>
          <p:cNvPr id="1026" name="Picture 2" descr="Locked in Costs: How U.S. States are Spending Billions on New Prisons">
            <a:extLst>
              <a:ext uri="{FF2B5EF4-FFF2-40B4-BE49-F238E27FC236}">
                <a16:creationId xmlns:a16="http://schemas.microsoft.com/office/drawing/2014/main" id="{535B4A54-84E5-872B-B6D0-23F40EBFF3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32" r="22791" b="-1"/>
          <a:stretch>
            <a:fillRect/>
          </a:stretch>
        </p:blipFill>
        <p:spPr bwMode="auto">
          <a:xfrm>
            <a:off x="4752550" y="10"/>
            <a:ext cx="743945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0876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Key Terms to Know About the Prison System - Prison Fellowship">
            <a:extLst>
              <a:ext uri="{FF2B5EF4-FFF2-40B4-BE49-F238E27FC236}">
                <a16:creationId xmlns:a16="http://schemas.microsoft.com/office/drawing/2014/main" id="{BB9262BD-DBB7-5AC0-60D5-9B7CAC648A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62" r="8693" b="3094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08385"/>
            <a:ext cx="12191999" cy="1949616"/>
          </a:xfrm>
          <a:prstGeom prst="rect">
            <a:avLst/>
          </a:pr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27184-CECC-781D-A2FB-8A502E1D2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365" y="5268812"/>
            <a:ext cx="7260542" cy="1228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28079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675917-8CC2-8E6E-F3BA-673108C95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sz="3300"/>
              <a:t>What are transgenders? </a:t>
            </a:r>
            <a:br>
              <a:rPr lang="en-GB" sz="3300"/>
            </a:br>
            <a:r>
              <a:rPr lang="en-GB" sz="3300"/>
              <a:t> </a:t>
            </a:r>
          </a:p>
        </p:txBody>
      </p:sp>
      <p:pic>
        <p:nvPicPr>
          <p:cNvPr id="3074" name="Picture 2" descr="Gender Symbol of a Man and Woman in a Circle Stock Vector - Illustration of  element, concept: 133814952">
            <a:extLst>
              <a:ext uri="{FF2B5EF4-FFF2-40B4-BE49-F238E27FC236}">
                <a16:creationId xmlns:a16="http://schemas.microsoft.com/office/drawing/2014/main" id="{79D4B530-65CB-9CC8-4E3D-FEF961A9DA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05" r="-2" b="-2"/>
          <a:stretch>
            <a:fillRect/>
          </a:stretch>
        </p:blipFill>
        <p:spPr bwMode="auto">
          <a:xfrm>
            <a:off x="20" y="10"/>
            <a:ext cx="772339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8C5D9-3926-BBF7-C467-E617EB30B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r>
              <a:rPr lang="en-GB" sz="1800" dirty="0"/>
              <a:t>(Doyle, 2022)</a:t>
            </a:r>
          </a:p>
          <a:p>
            <a:r>
              <a:rPr lang="en-GB" sz="1800" dirty="0"/>
              <a:t>(Government Equalities Office, 2018)</a:t>
            </a:r>
          </a:p>
          <a:p>
            <a:r>
              <a:rPr lang="en-GB" sz="1800" dirty="0"/>
              <a:t>(Oxford, 2026)</a:t>
            </a:r>
          </a:p>
        </p:txBody>
      </p:sp>
    </p:spTree>
    <p:extLst>
      <p:ext uri="{BB962C8B-B14F-4D97-AF65-F5344CB8AC3E}">
        <p14:creationId xmlns:p14="http://schemas.microsoft.com/office/powerpoint/2010/main" val="2292787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75DBE-539D-4709-3C09-4514AD2BE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 sz="3300"/>
              <a:t>Transgenders in prison </a:t>
            </a:r>
            <a:br>
              <a:rPr lang="en-GB" sz="3300"/>
            </a:br>
            <a:endParaRPr lang="en-GB" sz="3300"/>
          </a:p>
        </p:txBody>
      </p:sp>
      <p:pic>
        <p:nvPicPr>
          <p:cNvPr id="4098" name="Picture 2" descr="27+ Thousand Man Prison Isolated Royalty-Free Images, Stock Photos &amp;  Pictures | Shutterstock">
            <a:extLst>
              <a:ext uri="{FF2B5EF4-FFF2-40B4-BE49-F238E27FC236}">
                <a16:creationId xmlns:a16="http://schemas.microsoft.com/office/drawing/2014/main" id="{E4CBCF33-FE57-0CEB-8A84-1CE61B262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7" b="16702"/>
          <a:stretch>
            <a:fillRect/>
          </a:stretch>
        </p:blipFill>
        <p:spPr bwMode="auto">
          <a:xfrm>
            <a:off x="20" y="10"/>
            <a:ext cx="772339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C5023-06D3-5777-66CD-6F27AF1AA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r>
              <a:rPr lang="en-GB" sz="1800" dirty="0"/>
              <a:t>Ministry of Justice (2025)</a:t>
            </a:r>
          </a:p>
          <a:p>
            <a:r>
              <a:rPr lang="en-GB" sz="1800" dirty="0"/>
              <a:t>UK Parliament (2024)</a:t>
            </a:r>
          </a:p>
          <a:p>
            <a:r>
              <a:rPr lang="en-GB" sz="1800" dirty="0"/>
              <a:t>Beard (2018)</a:t>
            </a:r>
          </a:p>
        </p:txBody>
      </p:sp>
    </p:spTree>
    <p:extLst>
      <p:ext uri="{BB962C8B-B14F-4D97-AF65-F5344CB8AC3E}">
        <p14:creationId xmlns:p14="http://schemas.microsoft.com/office/powerpoint/2010/main" val="2047590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7BC7E-E20E-4BF3-23D0-48F101EDE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132"/>
            <a:ext cx="4705097" cy="1615684"/>
          </a:xfrm>
        </p:spPr>
        <p:txBody>
          <a:bodyPr>
            <a:normAutofit/>
          </a:bodyPr>
          <a:lstStyle/>
          <a:p>
            <a:r>
              <a:rPr lang="en-GB"/>
              <a:t>Safety concerns </a:t>
            </a:r>
            <a:br>
              <a:rPr lang="en-GB"/>
            </a:br>
            <a:endParaRPr lang="en-GB"/>
          </a:p>
        </p:txBody>
      </p:sp>
      <p:pic>
        <p:nvPicPr>
          <p:cNvPr id="5122" name="Picture 2" descr="Prison safety Vectors - Download Free High-Quality Vectors from Freepik |  Freepik">
            <a:extLst>
              <a:ext uri="{FF2B5EF4-FFF2-40B4-BE49-F238E27FC236}">
                <a16:creationId xmlns:a16="http://schemas.microsoft.com/office/drawing/2014/main" id="{F9996F62-70BE-4191-BD02-606813AE99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79" b="14723"/>
          <a:stretch>
            <a:fillRect/>
          </a:stretch>
        </p:blipFill>
        <p:spPr bwMode="auto">
          <a:xfrm>
            <a:off x="20" y="10"/>
            <a:ext cx="12191980" cy="455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F166A-E9E8-1D1D-AA8C-98A50B9DC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1"/>
            <a:ext cx="5753567" cy="1835811"/>
          </a:xfrm>
        </p:spPr>
        <p:txBody>
          <a:bodyPr>
            <a:normAutofit/>
          </a:bodyPr>
          <a:lstStyle/>
          <a:p>
            <a:r>
              <a:rPr lang="en-GB" sz="1800" dirty="0"/>
              <a:t>Catch 22 (2021)</a:t>
            </a:r>
          </a:p>
          <a:p>
            <a:r>
              <a:rPr lang="en-GB" sz="1800" dirty="0"/>
              <a:t>Sim (2026)</a:t>
            </a:r>
          </a:p>
          <a:p>
            <a:r>
              <a:rPr lang="en-GB" sz="1800" dirty="0"/>
              <a:t>Apter (2018)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96945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BF8BE9A2-8956-141B-BFE6-C607C93D8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5BBC9-083C-84EF-6ECB-3E19932B8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4837132"/>
            <a:ext cx="4705097" cy="1615684"/>
          </a:xfrm>
        </p:spPr>
        <p:txBody>
          <a:bodyPr>
            <a:normAutofit/>
          </a:bodyPr>
          <a:lstStyle/>
          <a:p>
            <a:r>
              <a:rPr lang="en-GB" dirty="0"/>
              <a:t>Safety health concerns 2</a:t>
            </a:r>
            <a:br>
              <a:rPr lang="en-GB" dirty="0"/>
            </a:br>
            <a:endParaRPr lang="en-GB" dirty="0"/>
          </a:p>
        </p:txBody>
      </p:sp>
      <p:pic>
        <p:nvPicPr>
          <p:cNvPr id="6146" name="Picture 2" descr="concept of mental health or neuroscience, graphic of jigsaw man with  motivational brain 47595774 Vector Art at Vecteezy">
            <a:extLst>
              <a:ext uri="{FF2B5EF4-FFF2-40B4-BE49-F238E27FC236}">
                <a16:creationId xmlns:a16="http://schemas.microsoft.com/office/drawing/2014/main" id="{0EAC5509-0846-7D18-4CC4-6804BBD69B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93" b="40824"/>
          <a:stretch>
            <a:fillRect/>
          </a:stretch>
        </p:blipFill>
        <p:spPr bwMode="auto">
          <a:xfrm>
            <a:off x="20" y="10"/>
            <a:ext cx="12191980" cy="455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CF0BB-EE5C-8B1B-2672-C17CD0438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9333" y="4837132"/>
            <a:ext cx="5753567" cy="1615684"/>
          </a:xfrm>
        </p:spPr>
        <p:txBody>
          <a:bodyPr>
            <a:normAutofit/>
          </a:bodyPr>
          <a:lstStyle/>
          <a:p>
            <a:r>
              <a:rPr lang="en-GB" sz="1800" dirty="0"/>
              <a:t>Kale (2015)</a:t>
            </a:r>
          </a:p>
          <a:p>
            <a:r>
              <a:rPr lang="en-GB" sz="1800" dirty="0" err="1"/>
              <a:t>Suhomlinova</a:t>
            </a:r>
            <a:r>
              <a:rPr lang="en-GB" sz="1800" dirty="0"/>
              <a:t> et al. (2022) </a:t>
            </a:r>
          </a:p>
          <a:p>
            <a:r>
              <a:rPr lang="en-GB" sz="1800"/>
              <a:t>Apter (2018)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92290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2878C-8CD2-F131-CDE0-3E42B3BE4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1387927"/>
            <a:ext cx="3212502" cy="1942773"/>
          </a:xfrm>
        </p:spPr>
        <p:txBody>
          <a:bodyPr anchor="b">
            <a:normAutofit/>
          </a:bodyPr>
          <a:lstStyle/>
          <a:p>
            <a:r>
              <a:rPr lang="en-GB"/>
              <a:t>How can it be addressed? </a:t>
            </a:r>
            <a:br>
              <a:rPr lang="en-GB"/>
            </a:br>
            <a:endParaRPr lang="en-GB"/>
          </a:p>
        </p:txBody>
      </p:sp>
      <p:pic>
        <p:nvPicPr>
          <p:cNvPr id="7170" name="Picture 2" descr="Thinking Man Bulb Stock Illustrations – 8,881 Thinking Man Bulb Stock  Illustrations, Vectors &amp; Clipart - Dreamstime">
            <a:extLst>
              <a:ext uri="{FF2B5EF4-FFF2-40B4-BE49-F238E27FC236}">
                <a16:creationId xmlns:a16="http://schemas.microsoft.com/office/drawing/2014/main" id="{4D1D30DA-E715-C2D1-8BB2-39EAC971D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05" r="-1" b="-1"/>
          <a:stretch>
            <a:fillRect/>
          </a:stretch>
        </p:blipFill>
        <p:spPr bwMode="auto">
          <a:xfrm>
            <a:off x="20" y="10"/>
            <a:ext cx="772339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16856-0522-A2C4-6B10-52AC1C9B8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3412998"/>
            <a:ext cx="3212502" cy="2767366"/>
          </a:xfrm>
        </p:spPr>
        <p:txBody>
          <a:bodyPr>
            <a:normAutofit/>
          </a:bodyPr>
          <a:lstStyle/>
          <a:p>
            <a:r>
              <a:rPr lang="en-GB" sz="1800" dirty="0"/>
              <a:t>Bywater (2017)</a:t>
            </a:r>
          </a:p>
          <a:p>
            <a:r>
              <a:rPr lang="en-GB" sz="1800" dirty="0"/>
              <a:t>O’Hara (2022)</a:t>
            </a:r>
          </a:p>
          <a:p>
            <a:r>
              <a:rPr lang="en-GB" sz="1800" dirty="0"/>
              <a:t>the Parole Board (2025)</a:t>
            </a:r>
          </a:p>
          <a:p>
            <a:endParaRPr lang="en-GB" sz="1800" dirty="0"/>
          </a:p>
          <a:p>
            <a:endParaRPr lang="en-GB" sz="18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1316960-DB53-FC45-AB27-379147FE55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O’Hara (2022)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7587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14D27876-614E-CCD5-5142-A650DBF0B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Conclusion Presentation: Over 1,686 Royalty-Free Licensable Stock  Illustrations &amp; Drawings | Shutterstock">
            <a:extLst>
              <a:ext uri="{FF2B5EF4-FFF2-40B4-BE49-F238E27FC236}">
                <a16:creationId xmlns:a16="http://schemas.microsoft.com/office/drawing/2014/main" id="{DC42D234-AA0B-B7F8-3595-7554080DC95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94140" y="722854"/>
            <a:ext cx="8202169" cy="3957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916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3D36440C-7C9F-AD70-A0D7-E58EE8D4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3d Man Standing and Presenting Q and a Word Questions and Answers Concept  Over White Stock Illustration - Illustration of puzzled, confused: 57916286">
            <a:extLst>
              <a:ext uri="{FF2B5EF4-FFF2-40B4-BE49-F238E27FC236}">
                <a16:creationId xmlns:a16="http://schemas.microsoft.com/office/drawing/2014/main" id="{97508ADF-71D2-B658-3D58-AF4F82747E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"/>
          <a:stretch>
            <a:fillRect/>
          </a:stretch>
        </p:blipFill>
        <p:spPr bwMode="auto">
          <a:xfrm>
            <a:off x="3086100" y="419100"/>
            <a:ext cx="6033902" cy="6033902"/>
          </a:xfrm>
          <a:custGeom>
            <a:avLst/>
            <a:gdLst/>
            <a:ahLst/>
            <a:cxnLst/>
            <a:rect l="l" t="t" r="r" b="b"/>
            <a:pathLst>
              <a:path w="6033902" h="6033902">
                <a:moveTo>
                  <a:pt x="3016951" y="0"/>
                </a:moveTo>
                <a:cubicBezTo>
                  <a:pt x="4683167" y="0"/>
                  <a:pt x="6033902" y="1350735"/>
                  <a:pt x="6033902" y="3016951"/>
                </a:cubicBezTo>
                <a:cubicBezTo>
                  <a:pt x="6033902" y="4683167"/>
                  <a:pt x="4683167" y="6033902"/>
                  <a:pt x="3016951" y="6033902"/>
                </a:cubicBezTo>
                <a:cubicBezTo>
                  <a:pt x="1350735" y="6033902"/>
                  <a:pt x="0" y="4683167"/>
                  <a:pt x="0" y="3016951"/>
                </a:cubicBezTo>
                <a:cubicBezTo>
                  <a:pt x="0" y="1350735"/>
                  <a:pt x="1350735" y="0"/>
                  <a:pt x="301695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82919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797DE5A-DA89-0A80-C73D-8DCE1A3E2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CD30F2-77B9-3B7C-0ECB-56DB193A9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045" y="1174376"/>
            <a:ext cx="3509383" cy="278175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Timeline </a:t>
            </a:r>
            <a:br>
              <a:rPr lang="en-US" sz="4000"/>
            </a:br>
            <a:endParaRPr lang="en-US" sz="400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F8B95E3-75E8-C809-D553-D16C275BD8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359" r="9889" b="-1"/>
          <a:stretch>
            <a:fillRect/>
          </a:stretch>
        </p:blipFill>
        <p:spPr>
          <a:xfrm>
            <a:off x="4824248" y="1"/>
            <a:ext cx="73677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840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82434-4D91-5A0B-F75D-EB5DF2B3F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68DBE-BF33-74F3-4B87-E024D5E7A4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Apter, C. (2018). Prisons are failing transgender people. [online] MHT. Available at: https://www.mentalhealthtoday.co.uk/innovations/when-will-the-prison-service-act-upon-the-vulnerability-of-transgender-people [Accessed 3 Mar.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Beard, J. (2018). Transgender Prisoners. [online] House of Commons. London : House of Commons. Available at: https://researchbriefings.files.parliament.uk/documents/CBP-7420/CBP-7420.pdf [Accessed 26 Feb.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Boldt, P. and Phillips, C. (2011). Law Society of Scotland. [online] Law Society of Scotland. Available at: https://www.lawscot.org.uk/members/journal/issues/vol-56-issue-01/prison-accommodation-for-transgender-people/ [Accessed 5 Mar.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err="1"/>
              <a:t>Brömdal</a:t>
            </a:r>
            <a:r>
              <a:rPr lang="en-US" dirty="0"/>
              <a:t>, A., Mullens, A.B., Phillips, T.M. and Gow, J. (2018). Experiences of transgender prisoners and their knowledge, attitudes, and practices regarding sexual behaviors and HIV/STIs: A systematic review. International Journal of Transgenderism, 20(1), pp.4–20. </a:t>
            </a:r>
            <a:r>
              <a:rPr lang="en-US" dirty="0" err="1"/>
              <a:t>doi:https</a:t>
            </a:r>
            <a:r>
              <a:rPr lang="en-US" dirty="0"/>
              <a:t>://doi.org/10.1080/15532739.2018.1538838.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Bywater, P. (2017). The care and management of transgender prisoners. [online] Prison Reform Trust. Available at: https://prisonreformtrust.org.uk/the-care-and-management-of-transgender-prisoners/ [Accessed 3 Mar. 2026].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599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796C7-F320-256E-9E6D-BAF1B6F33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C340D-1BB6-9F38-EDA5-573A9518B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/>
              <a:t>Catch 22 (2021). The challenges of being transgender in prison. [online] Catch22. Available at: https://www.catch-22.org.uk/resources/the-challenges-of-being-transgender-in-prison/ [Accessed 26 Feb.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Doyle, D.M. (2022). Transgender identity: Development, management and affirmation. Current Opinion in Psychology, [online] 48, p.101467. </a:t>
            </a:r>
            <a:r>
              <a:rPr lang="en-US" dirty="0" err="1"/>
              <a:t>doi:https</a:t>
            </a:r>
            <a:r>
              <a:rPr lang="en-US" dirty="0"/>
              <a:t>://doi.org/10.1016/j.copsyc.2022.101467.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Gorden, C., Hughes , C., Roberts, D., Asbury-Ward, E. and </a:t>
            </a:r>
            <a:r>
              <a:rPr lang="en-US" dirty="0" err="1"/>
              <a:t>Dubberley</a:t>
            </a:r>
            <a:r>
              <a:rPr lang="en-US" dirty="0"/>
              <a:t>, S. (2017). A Literature Review of Transgender People in Prison An ‘invisible’ population in England and Wales. PRISON SERVICE JOURNAL, 233(233), pp.11–13.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Government Equalities Office (2018). TRANS PEOPLE IN THE UK. [online] London: Government Equalities Office, pp.1–2. Available at: file:///C:/Users/reals/Downloads/GEO-LGBT-factsheet.pdf [Accessed 26 Feb.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Kale, S. (2015). Why Are Trans Women Being Sent to Male Prisons in the UK? [online] VICE. Available at: https://www.vice.com/en/article/why-are-trans-women-being-sent-to-male-prisons-in-the-uk/ [Accessed 3 Mar.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Ministry of Justice (2016). Review on the Care and Management of Transgender Offenders Review on the Care and Management of Transgender Offenders. [online] London: Ministry of Justice. Available at: https://assets.publishing.service.gov.uk/media/5a80bb0fe5274a2e87dbb7e8/transgender-review-findings-web.PDF [Accessed 26 Feb.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Ministry of Justice (2025). HMPPS Offender Equalities Annual Report 2024-25. [online] GOV.UK. Available at: https://www.gov.uk/government/statistics/hmpps-offender-equalities-annual-report-2024-to-2025/hmpps-offender-equalities-annual-report-2024-25--2 [Accessed 26 Feb. 2026].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O’Hara, M. (2022). Transgenderism and policy capture in the criminal justice system Why criminal justice policy needs to </a:t>
            </a:r>
            <a:r>
              <a:rPr lang="en-US" dirty="0" err="1"/>
              <a:t>prioritise</a:t>
            </a:r>
            <a:r>
              <a:rPr lang="en-US" dirty="0"/>
              <a:t> sex over ‘gender identity’. [online] Policy Exchange, Policy Exchange, pp.61–62. Available at: https://policyexchange.org.uk/wp-content/uploads/2022/07/Transgenderism-and-policy-capture-in-the-criminal-justice-system.pdf [Accessed 3 Mar. 2026].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8152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61D91-A6F2-C78B-C156-2B45C450D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3081E-8881-EA4D-4BF1-B78484DB2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Oxford (2026). </a:t>
            </a:r>
            <a:r>
              <a:rPr lang="en-GB" i="1" dirty="0"/>
              <a:t>Transgender overview</a:t>
            </a:r>
            <a:r>
              <a:rPr lang="en-GB" dirty="0"/>
              <a:t>. [online] edu.admin.ox.ac.uk. Available at: https://edu.admin.ox.ac.uk/transgender-overview [Accessed 26 Feb. 2026].</a:t>
            </a:r>
          </a:p>
          <a:p>
            <a:r>
              <a:rPr lang="en-GB" dirty="0"/>
              <a:t>Penal Reform INTERNATIONAL (2024). </a:t>
            </a:r>
            <a:r>
              <a:rPr lang="en-GB" i="1" dirty="0"/>
              <a:t>Placement of trans and non-binary people: A guide for prisons - Penal Reform International</a:t>
            </a:r>
            <a:r>
              <a:rPr lang="en-GB" dirty="0"/>
              <a:t>. [online] Penal Reform International. Available at: https://www.penalreform.org/resource/placement-of-trans-and-non-binary-people-a/ [Accessed 5 Mar. 2026].</a:t>
            </a:r>
          </a:p>
          <a:p>
            <a:r>
              <a:rPr lang="en-GB" dirty="0"/>
              <a:t>Ryan, J. (2011). </a:t>
            </a:r>
            <a:r>
              <a:rPr lang="en-GB" i="1" dirty="0"/>
              <a:t>Transgender Issues in the Criminal Justice System</a:t>
            </a:r>
            <a:r>
              <a:rPr lang="en-GB" dirty="0"/>
              <a:t>. [online] Lag.org.uk. Available at: https://www.lag.org.uk/article/202050/transgender-issues-in-the-criminal-justice-system [Accessed 5 Mar. 2026].</a:t>
            </a:r>
          </a:p>
          <a:p>
            <a:r>
              <a:rPr lang="en-GB" dirty="0"/>
              <a:t>Sim, P. (2026). Suicide risk if trans prisoners are put in jails based on sex at birth, court told. </a:t>
            </a:r>
            <a:r>
              <a:rPr lang="en-GB" i="1" dirty="0"/>
              <a:t>BBC News</a:t>
            </a:r>
            <a:r>
              <a:rPr lang="en-GB" dirty="0"/>
              <a:t>. [online] 5 Feb. Available at: https://www.bbc.co.uk/news/articles/cx2pep7290jo.</a:t>
            </a:r>
          </a:p>
          <a:p>
            <a:r>
              <a:rPr lang="en-GB" dirty="0" err="1"/>
              <a:t>Suhomlinova</a:t>
            </a:r>
            <a:r>
              <a:rPr lang="en-GB" dirty="0"/>
              <a:t>, O., O’Reilly, M., Ayres, T.C., </a:t>
            </a:r>
            <a:r>
              <a:rPr lang="en-GB" dirty="0" err="1"/>
              <a:t>Wertans</a:t>
            </a:r>
            <a:r>
              <a:rPr lang="en-GB" dirty="0"/>
              <a:t>, E., Tonkin, M.J. and O’Shea, S.C. (2022). ‘Gripping onto the last threads of sanity’: Transgender and non-binary prisoners’ mental health challenges during the covid-19 pandemic. </a:t>
            </a:r>
            <a:r>
              <a:rPr lang="en-GB" i="1" dirty="0"/>
              <a:t>International Journal of Mental Health</a:t>
            </a:r>
            <a:r>
              <a:rPr lang="en-GB" dirty="0"/>
              <a:t>, 52(3), pp.1–21. </a:t>
            </a:r>
            <a:r>
              <a:rPr lang="en-GB" dirty="0" err="1"/>
              <a:t>doi:https</a:t>
            </a:r>
            <a:r>
              <a:rPr lang="en-GB" dirty="0"/>
              <a:t>://doi.org/10.1080/00207411.2022.2068319.</a:t>
            </a:r>
          </a:p>
          <a:p>
            <a:r>
              <a:rPr lang="en-GB" dirty="0"/>
              <a:t>the Parole Board (2025). </a:t>
            </a:r>
            <a:r>
              <a:rPr lang="en-GB" i="1" dirty="0"/>
              <a:t>Guidance on Prisoners who are Transgender</a:t>
            </a:r>
            <a:r>
              <a:rPr lang="en-GB" dirty="0"/>
              <a:t>. [online] </a:t>
            </a:r>
            <a:r>
              <a:rPr lang="en-GB" i="1" dirty="0"/>
              <a:t>GOV.UK</a:t>
            </a:r>
            <a:r>
              <a:rPr lang="en-GB" dirty="0"/>
              <a:t>, London: Ministry of Justice , p.17. Available at: https://assets.publishing.service.gov.uk/media/685bf9050433072fce0e1010/Guidance_on_Prisoners_who_are_Transgender_-_External.pdf [Accessed 3 Mar. 2026].</a:t>
            </a:r>
          </a:p>
          <a:p>
            <a:r>
              <a:rPr lang="en-GB" dirty="0"/>
              <a:t>UK Parliament (2024). </a:t>
            </a:r>
            <a:r>
              <a:rPr lang="en-GB" i="1" dirty="0"/>
              <a:t>Written questions and answers - Written questions, answers and statements - UK Parliament</a:t>
            </a:r>
            <a:r>
              <a:rPr lang="en-GB" dirty="0"/>
              <a:t>. [online] Parliament.uk. Available at: https://questions-statements.parliament.uk/written-questions/detail/2024-12-16/20298 [Accessed 26 Feb. 2026].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71832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2010</TotalTime>
  <Words>1269</Words>
  <Application>Microsoft Office PowerPoint</Application>
  <PresentationFormat>Widescreen</PresentationFormat>
  <Paragraphs>73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Neue Haas Grotesk Text Pro</vt:lpstr>
      <vt:lpstr>Times New Roman</vt:lpstr>
      <vt:lpstr>VanillaVTI</vt:lpstr>
      <vt:lpstr>Challenges of Transgender individuals in Prison</vt:lpstr>
      <vt:lpstr>Agenda</vt:lpstr>
      <vt:lpstr>Introduction</vt:lpstr>
      <vt:lpstr>What are transgenders?   </vt:lpstr>
      <vt:lpstr>Transgenders in prison  </vt:lpstr>
      <vt:lpstr>Safety concerns  </vt:lpstr>
      <vt:lpstr>Safety health concerns 2 </vt:lpstr>
      <vt:lpstr>How can it be addressed?  </vt:lpstr>
      <vt:lpstr>PowerPoint Presentation</vt:lpstr>
      <vt:lpstr>PowerPoint Presentation</vt:lpstr>
      <vt:lpstr>Timeline  </vt:lpstr>
      <vt:lpstr>References 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Shavez Khan (2304838)</dc:creator>
  <cp:lastModifiedBy>Shavez Khan (2304838)</cp:lastModifiedBy>
  <cp:revision>2</cp:revision>
  <dcterms:created xsi:type="dcterms:W3CDTF">2026-02-26T10:35:50Z</dcterms:created>
  <dcterms:modified xsi:type="dcterms:W3CDTF">2026-03-05T01:17:08Z</dcterms:modified>
</cp:coreProperties>
</file>