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67" r:id="rId4"/>
    <p:sldId id="268" r:id="rId5"/>
    <p:sldId id="258" r:id="rId6"/>
    <p:sldId id="263" r:id="rId7"/>
    <p:sldId id="259" r:id="rId8"/>
    <p:sldId id="265" r:id="rId9"/>
    <p:sldId id="266" r:id="rId10"/>
    <p:sldId id="264" r:id="rId11"/>
    <p:sldId id="260" r:id="rId12"/>
    <p:sldId id="261" r:id="rId13"/>
    <p:sldId id="269" r:id="rId14"/>
    <p:sldId id="270" r:id="rId15"/>
    <p:sldId id="271" r:id="rId16"/>
    <p:sldId id="272" r:id="rId17"/>
    <p:sldId id="26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63"/>
    <p:restoredTop sz="59628"/>
  </p:normalViewPr>
  <p:slideViewPr>
    <p:cSldViewPr snapToGrid="0">
      <p:cViewPr varScale="1">
        <p:scale>
          <a:sx n="60" d="100"/>
          <a:sy n="60" d="100"/>
        </p:scale>
        <p:origin x="2672" y="184"/>
      </p:cViewPr>
      <p:guideLst/>
    </p:cSldViewPr>
  </p:slideViewPr>
  <p:notesTextViewPr>
    <p:cViewPr>
      <p:scale>
        <a:sx n="1" d="1"/>
        <a:sy n="1" d="1"/>
      </p:scale>
      <p:origin x="0" y="-104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A4CC0-C34B-2B40-A2A5-B14A87982182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732B82-82E4-0948-BA79-3A15D01F209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56304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230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强调：这不是纯理论 </a:t>
            </a:r>
            <a:r>
              <a:rPr lang="en-GB" altLang="zh-CN" dirty="0"/>
              <a:t>essay</a:t>
            </a:r>
          </a:p>
          <a:p>
            <a:r>
              <a:rPr lang="zh-CN" altLang="en-US" dirty="0"/>
              <a:t>是 </a:t>
            </a:r>
            <a:r>
              <a:rPr lang="en-GB" altLang="zh-CN" dirty="0"/>
              <a:t>testing understanding + application</a:t>
            </a:r>
          </a:p>
          <a:p>
            <a:r>
              <a:rPr lang="zh-CN" altLang="en-US" dirty="0"/>
              <a:t>重点是：</a:t>
            </a:r>
          </a:p>
          <a:p>
            <a:r>
              <a:rPr lang="en-GB" altLang="zh-CN" dirty="0"/>
              <a:t>Explain</a:t>
            </a:r>
          </a:p>
          <a:p>
            <a:r>
              <a:rPr lang="en-GB" altLang="zh-CN" dirty="0"/>
              <a:t>Analyse</a:t>
            </a:r>
          </a:p>
          <a:p>
            <a:r>
              <a:rPr lang="en-GB" altLang="zh-CN" dirty="0"/>
              <a:t>Compare</a:t>
            </a:r>
          </a:p>
          <a:p>
            <a:r>
              <a:rPr lang="en-GB" altLang="zh-CN" dirty="0"/>
              <a:t>Apply to real-world context</a:t>
            </a:r>
          </a:p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14436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E893E-AB37-6D1E-281A-7ED35FBE9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ADD91E6-4E68-EE77-0C7B-3AF1658F0F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01348A29-7970-3410-F30A-EE490136E7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not a descriptive essay.</a:t>
            </a:r>
          </a:p>
          <a:p>
            <a:r>
              <a:rPr lang="en-GB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only define terms, you will not get high marks.</a:t>
            </a:r>
          </a:p>
          <a:p>
            <a:br>
              <a:rPr lang="en-GB" altLang="zh-CN" dirty="0"/>
            </a:br>
            <a:endParaRPr lang="en-GB" altLang="zh-CN" dirty="0"/>
          </a:p>
          <a:p>
            <a:r>
              <a:rPr lang="en-GB" altLang="zh-CN" dirty="0"/>
              <a:t>Level 6 </a:t>
            </a:r>
            <a:r>
              <a:rPr lang="zh-CN" altLang="en-US" dirty="0"/>
              <a:t>需要：</a:t>
            </a:r>
          </a:p>
          <a:p>
            <a:r>
              <a:rPr lang="en-GB" altLang="zh-CN" dirty="0"/>
              <a:t>critical evaluation</a:t>
            </a:r>
          </a:p>
          <a:p>
            <a:r>
              <a:rPr lang="en-GB" altLang="zh-CN" dirty="0"/>
              <a:t>judgement</a:t>
            </a:r>
          </a:p>
          <a:p>
            <a:r>
              <a:rPr lang="en-GB" altLang="zh-CN" dirty="0"/>
              <a:t>contextualisation</a:t>
            </a:r>
          </a:p>
          <a:p>
            <a:endParaRPr kumimoji="1" lang="en-US" altLang="zh-CN" dirty="0"/>
          </a:p>
          <a:p>
            <a:r>
              <a:rPr lang="zh-CN" altLang="en-US" dirty="0"/>
              <a:t>不是：</a:t>
            </a:r>
          </a:p>
          <a:p>
            <a:r>
              <a:rPr lang="zh-CN" altLang="en-US" dirty="0"/>
              <a:t>❌ “</a:t>
            </a:r>
            <a:r>
              <a:rPr lang="en-GB" altLang="zh-CN" dirty="0"/>
              <a:t>Turnkey contract is where one contractor delivers the whole project.”</a:t>
            </a:r>
          </a:p>
          <a:p>
            <a:endParaRPr lang="en-GB" altLang="zh-CN" dirty="0"/>
          </a:p>
          <a:p>
            <a:r>
              <a:rPr lang="zh-CN" altLang="en-US" dirty="0"/>
              <a:t>而是：</a:t>
            </a:r>
          </a:p>
          <a:p>
            <a:r>
              <a:rPr lang="zh-CN" altLang="en-US" dirty="0"/>
              <a:t>✔ “</a:t>
            </a:r>
            <a:r>
              <a:rPr lang="en-GB" altLang="zh-CN" dirty="0"/>
              <a:t>A turnkey contract may be particularly suitable for a public hospital construction project in the UK, where the government prefers a single point of accountability due to regulatory complexity.”</a:t>
            </a:r>
          </a:p>
          <a:p>
            <a:endParaRPr lang="en-GB" altLang="zh-CN" dirty="0"/>
          </a:p>
          <a:p>
            <a:r>
              <a:rPr lang="zh-CN" altLang="en-US" dirty="0"/>
              <a:t>这就是 </a:t>
            </a:r>
            <a:r>
              <a:rPr lang="en-GB" altLang="zh-CN" dirty="0"/>
              <a:t>contextualisation</a:t>
            </a:r>
          </a:p>
          <a:p>
            <a:endParaRPr kumimoji="1" lang="en-US" altLang="zh-CN" dirty="0"/>
          </a:p>
          <a:p>
            <a:r>
              <a:rPr lang="zh-CN" altLang="en-US" dirty="0"/>
              <a:t>它回答的是：</a:t>
            </a:r>
          </a:p>
          <a:p>
            <a:r>
              <a:rPr lang="en-GB" altLang="zh-CN" dirty="0"/>
              <a:t>In what situation?</a:t>
            </a:r>
          </a:p>
          <a:p>
            <a:r>
              <a:rPr lang="en-GB" altLang="zh-CN" dirty="0"/>
              <a:t>For what type of project?</a:t>
            </a:r>
          </a:p>
          <a:p>
            <a:r>
              <a:rPr lang="en-GB" altLang="zh-CN" dirty="0"/>
              <a:t>Why in that context?</a:t>
            </a:r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2419D66-F8D6-4C24-F1F5-CA8C81B674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022399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B1C2E-92A5-0854-E1C8-54131B3C3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C4BD8EF5-7D50-BA68-FE8D-AD0CE2D709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411F3F8-DB9B-2C7C-E4A9-2751F29706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FCE2F5C-8654-6228-5254-A04FC28892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34230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2AF6D-8A85-908D-D4E5-12B8C82D9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B5ED49F-58AF-5066-E7BD-21D0D295C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55FAD11F-8286-8A4D-9F9A-60382C865C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Introduction should NOT be:</a:t>
            </a:r>
          </a:p>
          <a:p>
            <a:endParaRPr lang="en-GB" altLang="zh-CN" dirty="0"/>
          </a:p>
          <a:p>
            <a:r>
              <a:rPr lang="zh-CN" altLang="en-US" dirty="0"/>
              <a:t>❌ “</a:t>
            </a:r>
            <a:r>
              <a:rPr lang="en-GB" altLang="zh-CN" dirty="0"/>
              <a:t>In this essay I will talk about…”</a:t>
            </a:r>
            <a:br>
              <a:rPr lang="en-GB" altLang="zh-CN" dirty="0"/>
            </a:br>
            <a:endParaRPr lang="en-GB" altLang="zh-CN" dirty="0"/>
          </a:p>
          <a:p>
            <a:r>
              <a:rPr lang="en-GB" altLang="zh-CN" dirty="0"/>
              <a:t>Instead:</a:t>
            </a:r>
            <a:br>
              <a:rPr lang="en-GB" altLang="zh-CN" dirty="0"/>
            </a:br>
            <a:endParaRPr lang="en-GB" altLang="zh-CN" dirty="0"/>
          </a:p>
          <a:p>
            <a:r>
              <a:rPr lang="en-GB" altLang="zh-CN" dirty="0"/>
              <a:t>✔ Academic tone</a:t>
            </a:r>
          </a:p>
          <a:p>
            <a:r>
              <a:rPr lang="en-GB" altLang="zh-CN" dirty="0"/>
              <a:t>✔ Clear purpose</a:t>
            </a:r>
          </a:p>
          <a:p>
            <a:r>
              <a:rPr lang="en-GB" altLang="zh-CN" dirty="0"/>
              <a:t>✔ Roadmap of structure</a:t>
            </a:r>
          </a:p>
          <a:p>
            <a:endParaRPr kumimoji="1" lang="en-US" altLang="zh-CN" dirty="0"/>
          </a:p>
          <a:p>
            <a:r>
              <a:rPr lang="en-GB" altLang="zh-CN" dirty="0"/>
              <a:t>Roadmap = </a:t>
            </a:r>
            <a:r>
              <a:rPr lang="zh-CN" altLang="en-US" dirty="0"/>
              <a:t>文章结构预告</a:t>
            </a:r>
          </a:p>
          <a:p>
            <a:endParaRPr lang="zh-CN" altLang="en-US" dirty="0"/>
          </a:p>
          <a:p>
            <a:r>
              <a:rPr lang="zh-CN" altLang="en-US" dirty="0"/>
              <a:t>在 </a:t>
            </a:r>
            <a:r>
              <a:rPr lang="en-GB" altLang="zh-CN" dirty="0"/>
              <a:t>introduction </a:t>
            </a:r>
            <a:r>
              <a:rPr lang="zh-CN" altLang="en-US" dirty="0"/>
              <a:t>里，你要告诉读者：</a:t>
            </a:r>
          </a:p>
          <a:p>
            <a:r>
              <a:rPr lang="zh-CN" altLang="en-US" dirty="0"/>
              <a:t>你会先做什么</a:t>
            </a:r>
          </a:p>
          <a:p>
            <a:r>
              <a:rPr lang="zh-CN" altLang="en-US" dirty="0"/>
              <a:t>然后做什么</a:t>
            </a:r>
          </a:p>
          <a:p>
            <a:r>
              <a:rPr lang="zh-CN" altLang="en-US" dirty="0"/>
              <a:t>最后做什么</a:t>
            </a:r>
          </a:p>
          <a:p>
            <a:br>
              <a:rPr lang="zh-CN" altLang="en-US" dirty="0"/>
            </a:br>
            <a:endParaRPr lang="zh-CN" altLang="en-US" dirty="0"/>
          </a:p>
          <a:p>
            <a:r>
              <a:rPr lang="zh-CN" altLang="en-US" dirty="0"/>
              <a:t>例如：</a:t>
            </a:r>
          </a:p>
          <a:p>
            <a:r>
              <a:rPr lang="en-GB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essay first discusses the concept and process of risk management, before critically evaluating four contracting methods in project management.</a:t>
            </a:r>
          </a:p>
          <a:p>
            <a:endParaRPr lang="en-GB" altLang="zh-CN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BCD1974-E64F-E0A4-BA2C-7F07991AC6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5374420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E5775-BCD1-AD30-26A9-3A5BF75A9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A77FDBE8-A0B0-E590-6FCB-B4FAE18CCB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81A0857-EF4D-EEFD-3E97-0333EE047D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强调：</a:t>
            </a:r>
          </a:p>
          <a:p>
            <a:r>
              <a:rPr lang="en-GB" altLang="zh-CN" dirty="0"/>
              <a:t>Risk ≠ problem</a:t>
            </a:r>
          </a:p>
          <a:p>
            <a:r>
              <a:rPr lang="en-GB" altLang="zh-CN" dirty="0"/>
              <a:t>Risk = potential future event</a:t>
            </a:r>
            <a:br>
              <a:rPr lang="en-GB" altLang="zh-CN" dirty="0"/>
            </a:br>
            <a:endParaRPr lang="en-GB" altLang="zh-CN" dirty="0"/>
          </a:p>
          <a:p>
            <a:r>
              <a:rPr lang="zh-CN" altLang="en-US" dirty="0"/>
              <a:t>高分学生会写：</a:t>
            </a:r>
          </a:p>
          <a:p>
            <a:r>
              <a:rPr lang="en-GB" altLang="zh-CN" dirty="0"/>
              <a:t>link risk to time, cost, quality</a:t>
            </a:r>
          </a:p>
          <a:p>
            <a:r>
              <a:rPr lang="en-GB" altLang="zh-CN" dirty="0"/>
              <a:t>link to project failure statistics</a:t>
            </a:r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6BAB9EA-6373-C569-F913-984EAAEFE7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68934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C0F49-09C7-F400-B0A5-65C9C9A7B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8DEBD13-2B05-575B-1E9C-5D5B359D0E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3A38ECA-1E12-44B8-A4BD-EBA4AD0D3D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0F986A4-0D54-C17F-F592-1BBFD55270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28427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7E815-C0B0-07FA-5C3F-A084EE02A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69A8578-BC1D-BF82-A4AD-726803EA6D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6E4B648-FC53-1298-35E0-162072E99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If you skip explaining WHY this stage matters → marks drop.</a:t>
            </a:r>
            <a:br>
              <a:rPr lang="en-GB" altLang="zh-CN" dirty="0"/>
            </a:br>
            <a:endParaRPr lang="en-GB" altLang="zh-CN" dirty="0"/>
          </a:p>
          <a:p>
            <a:r>
              <a:rPr lang="en-GB" altLang="zh-CN" dirty="0"/>
              <a:t>Always answer:</a:t>
            </a:r>
          </a:p>
          <a:p>
            <a:r>
              <a:rPr lang="en-GB" altLang="zh-C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is this stage critical?</a:t>
            </a:r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5434E5E-C803-D28F-6EBF-21D59744C5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919081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8023F-8A67-9239-1B61-CFC485B9E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C107185-352F-F4FE-CE6A-A5B8005CAE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F32B7DF-BBC3-4B2C-F569-0EA36C80D5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A6A8828-78BE-BCA9-DA97-CB340F60DE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73133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55635-89BA-FE4F-E2E8-6828725C9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BC374FB-CF22-644B-6131-D3871ABB0C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C296427-E148-2EA1-8F7F-D8D5A2B85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3A6DD97-E676-03F6-A5BF-D00293AAE1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978513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D934A-AC9A-FF96-6C35-01E44A666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D3B33F7-1DB3-E30A-0476-FDF9631621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C58541B-CAAD-5EB3-011E-FF5DBF64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CN" dirty="0"/>
              <a:t>Risk management is continuous — not one-time activity.</a:t>
            </a:r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FFD9FBC-299C-37C5-623C-98F11D7670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72562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A7BD1-41C6-688A-2A01-892C2FA4B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F12DB52-9601-2C55-DC60-E6B775EA04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53D33D1-0F60-AA89-1A46-04684832E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C1E29D8-CEA0-4BB9-0E1F-C06507A60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221946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9FD62-9F58-6E53-536B-EAA26C3F7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26AF12D-9853-4FD0-E49E-8B6404B05D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944C9D3-8CDF-B6DA-CB1E-57693362DD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DAB1F1C-6BEA-70E9-A73F-A513E3475E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2060775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4BD7D-AD36-89E2-3535-6F13AC9E1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C1DC819-F692-ABC3-C365-4E46E3E00E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3212B9B5-23FA-541F-1014-BEFDC4704B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6BC422D-6523-14C7-D41E-A623B1E8A2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672943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B07AB-39A9-7F3D-6F58-FBAB09201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C29AFD5-B854-1FEA-FF11-B6B6931066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C06A6490-C96B-6D60-639D-39D1FC7D7E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0121108-A0E9-49D0-A2F6-2166AEE9FA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840884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C249F-5CB0-4485-4B73-99CEA2EFF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8114E49-8913-D3D2-4303-3CE172026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B542F6A4-EF76-A371-73A2-BB1B4F6B7F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7962D6F-E3F3-202A-4BED-D71396F98B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982819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705B11-9E92-6713-4143-D381187E2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84386E5A-DDD2-4526-0A9C-76A142ABFE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3E07DD85-1ADD-8E93-504D-1C8B5D9853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GB" altLang="zh-CN" dirty="0"/>
              <a:t>NHS </a:t>
            </a:r>
            <a:r>
              <a:rPr lang="zh-CN" altLang="en-US" dirty="0"/>
              <a:t>新建医院。</a:t>
            </a:r>
          </a:p>
          <a:p>
            <a:endParaRPr lang="zh-CN" altLang="en-US" dirty="0"/>
          </a:p>
          <a:p>
            <a:r>
              <a:rPr lang="en-GB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Features: Highly regulated/government funding/political pressure/risks cannot fail</a:t>
            </a:r>
            <a:endParaRPr lang="zh-CN" altLang="en-US" dirty="0"/>
          </a:p>
          <a:p>
            <a:endParaRPr lang="zh-CN" altLang="en-US" dirty="0"/>
          </a:p>
          <a:p>
            <a:r>
              <a:rPr lang="zh-CN" altLang="en-US" dirty="0"/>
              <a:t>适合：✔ </a:t>
            </a:r>
            <a:r>
              <a:rPr lang="en-GB" altLang="zh-CN" dirty="0"/>
              <a:t>Turnkey contract</a:t>
            </a:r>
          </a:p>
          <a:p>
            <a:endParaRPr kumimoji="1" lang="en-US" altLang="zh-CN" dirty="0"/>
          </a:p>
          <a:p>
            <a:r>
              <a:rPr lang="en-GB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Because: The single responsible party/the government does not want to coordinate over a dozen contractors by itself/The responsibilities are clear</a:t>
            </a:r>
            <a:endParaRPr lang="zh-CN" altLang="en-US" dirty="0"/>
          </a:p>
          <a:p>
            <a:endParaRPr kumimoji="1" lang="en-US" altLang="zh-CN" dirty="0"/>
          </a:p>
          <a:p>
            <a:r>
              <a:rPr lang="en-US" altLang="zh-CN" dirty="0"/>
              <a:t>2.</a:t>
            </a:r>
            <a:r>
              <a:rPr lang="zh-CN" altLang="en-US" dirty="0"/>
              <a:t>一家公司升级 </a:t>
            </a:r>
            <a:r>
              <a:rPr lang="en-GB" altLang="zh-CN" dirty="0"/>
              <a:t>ERP </a:t>
            </a:r>
            <a:r>
              <a:rPr lang="zh-CN" altLang="en-US" dirty="0"/>
              <a:t>系统。</a:t>
            </a:r>
          </a:p>
          <a:p>
            <a:endParaRPr lang="zh-CN" altLang="en-US" dirty="0"/>
          </a:p>
          <a:p>
            <a:r>
              <a:rPr lang="en-GB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Characteristics: High technical uncertainty/Demand may change/High risk</a:t>
            </a:r>
            <a:endParaRPr lang="zh-CN" altLang="en-US" dirty="0"/>
          </a:p>
          <a:p>
            <a:endParaRPr lang="zh-CN" altLang="en-US" dirty="0"/>
          </a:p>
          <a:p>
            <a:r>
              <a:rPr lang="zh-CN" altLang="en-US" dirty="0"/>
              <a:t>适合：</a:t>
            </a:r>
          </a:p>
          <a:p>
            <a:r>
              <a:rPr lang="zh-CN" altLang="en-US" dirty="0"/>
              <a:t>✔ </a:t>
            </a:r>
            <a:r>
              <a:rPr lang="en-GB" altLang="zh-CN" dirty="0" err="1"/>
              <a:t>Multicontract</a:t>
            </a:r>
            <a:r>
              <a:rPr lang="zh-CN" altLang="en-US" dirty="0"/>
              <a:t> </a:t>
            </a:r>
            <a:r>
              <a:rPr lang="en-GB" altLang="zh-CN" dirty="0"/>
              <a:t>✔ </a:t>
            </a:r>
            <a:r>
              <a:rPr lang="zh-CN" altLang="en-US" dirty="0"/>
              <a:t>或 </a:t>
            </a:r>
            <a:r>
              <a:rPr lang="en-GB" altLang="zh-CN" dirty="0" err="1"/>
              <a:t>Multicontract</a:t>
            </a:r>
            <a:r>
              <a:rPr lang="en-GB" altLang="zh-CN" dirty="0"/>
              <a:t> + DIY</a:t>
            </a:r>
          </a:p>
          <a:p>
            <a:endParaRPr lang="en-GB" altLang="zh-CN" dirty="0"/>
          </a:p>
          <a:p>
            <a:r>
              <a:rPr lang="en-GB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Because: The company may want to retain control of core data by itself/but outsource the technical part</a:t>
            </a:r>
          </a:p>
          <a:p>
            <a:endParaRPr lang="en-GB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</a:t>
            </a:r>
            <a:r>
              <a:rPr lang="zh-CN" altLang="en-US" dirty="0"/>
              <a:t>例如私人房地产开发商建公寓。</a:t>
            </a:r>
          </a:p>
          <a:p>
            <a:endParaRPr lang="zh-CN" altLang="en-US" dirty="0"/>
          </a:p>
          <a:p>
            <a:r>
              <a:rPr lang="zh-CN" altLang="en-US" dirty="0"/>
              <a:t>特点：成本敏感</a:t>
            </a:r>
            <a:r>
              <a:rPr lang="en-US" altLang="zh-CN" dirty="0"/>
              <a:t>/</a:t>
            </a:r>
            <a:r>
              <a:rPr lang="zh-CN" altLang="en-US" dirty="0"/>
              <a:t>时间敏感</a:t>
            </a:r>
            <a:r>
              <a:rPr lang="en-US" altLang="zh-CN" dirty="0"/>
              <a:t>/</a:t>
            </a:r>
            <a:r>
              <a:rPr lang="zh-CN" altLang="en-US" dirty="0"/>
              <a:t>风险在市场变化</a:t>
            </a:r>
          </a:p>
          <a:p>
            <a:endParaRPr lang="zh-CN" altLang="en-US" dirty="0"/>
          </a:p>
          <a:p>
            <a:r>
              <a:rPr lang="zh-CN" altLang="en-US" dirty="0"/>
              <a:t>适合：✔ </a:t>
            </a:r>
            <a:r>
              <a:rPr lang="en-GB" altLang="zh-CN" dirty="0" err="1"/>
              <a:t>Multicontract</a:t>
            </a:r>
            <a:r>
              <a:rPr lang="zh-CN" altLang="en-GB" dirty="0"/>
              <a:t>（</a:t>
            </a:r>
            <a:r>
              <a:rPr lang="zh-CN" altLang="en-US" dirty="0"/>
              <a:t>控制成本）或✔ </a:t>
            </a:r>
            <a:r>
              <a:rPr lang="en-GB" altLang="zh-CN" dirty="0"/>
              <a:t>Turnkey</a:t>
            </a:r>
            <a:r>
              <a:rPr lang="zh-CN" altLang="en-GB" dirty="0"/>
              <a:t>（</a:t>
            </a:r>
            <a:r>
              <a:rPr lang="en-GB" altLang="zh-CN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don't want to be involved in management</a:t>
            </a:r>
            <a:r>
              <a:rPr lang="zh-CN" altLang="en-US"/>
              <a:t>）</a:t>
            </a:r>
            <a:endParaRPr lang="zh-CN" altLang="en-US" dirty="0"/>
          </a:p>
          <a:p>
            <a:endParaRPr lang="zh-CN" altLang="en-US" dirty="0"/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B701843-4CA3-B19E-3939-EB61E881A7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545588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33094-5937-BB23-B5C2-D984A2D4E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B1388ED-EC2D-0D53-7BD8-C95C8C24A8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4169B2D-C1C0-73F4-9FEF-8D3B94CC18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zh-CN" dirty="0"/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D8D061D-C9FF-1197-2E3F-F5FCA4340B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821766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A0575-06F0-131B-91EA-B1F8BAE6E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1A79A960-C8D7-71B6-F5EC-5BA2C4225B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9B9386E7-31DC-1943-F2B2-C308F1B53A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zh-CN" dirty="0"/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795976D-31AE-74C5-A11D-067D9ABF7E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589747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F1294C-A321-E7C7-49E0-4D95B5EAA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1EFD00F-FDD0-0BF0-5730-9177F36635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D318F3A9-F85F-8FA8-D177-CAF7C44B65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zh-CN" dirty="0"/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708EBCE-485A-A118-31BF-B77D15FBF2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20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85545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C5A2C1E-22DA-2060-F4B2-5E357D332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8C5339EC-1FE4-9786-B32D-657125413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6450341-0BF5-1EDF-9941-B418CADF7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D9E31FE-2684-5E00-2B9A-2C2689FE3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6609002-B823-741E-A201-441ECC6B9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98741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7E99C9-259B-740F-B951-732D7EB60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384CD3E-9736-C251-4667-612A29097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DDC0464-4702-AE72-B866-FC42367D8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EAE05B-5215-1621-0B96-3ED6F02E9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D5A04CE-B427-F287-A22F-2B75EBBA6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00505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5200D4-0315-5992-D12C-641EFC74B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D40F8BB-E048-2ECB-90C8-6FDF14DDC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94960BF-2EB7-7503-926D-E3DBE1EB1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3F8909F-6A15-5A72-E960-816666CE3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CEC6498-642C-8522-DDE5-79691835B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08101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E5D3BB-F7BD-90C5-5453-B3B00406D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BF69AC0-E0E4-684F-FA33-43BF40C0D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9E2B402-B485-868B-A326-5D3A9E46B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57DC215-9723-F244-4FC2-D664E0F4E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5A54A7E-FCEB-4A7B-4602-FC5CB6153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3D9EA64-5492-EC89-12D3-EC095748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89073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F7BF352-EA43-F7F0-EE5C-F3B5C60A7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5800138-9F8F-C9EA-5183-02716C726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3B793A6-AA6A-016F-1E20-38FCA222D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6EED801-38E9-CEB9-134A-DD46A2913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EEA6441B-2A02-488A-A164-D55844A36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670EC75-B740-2F66-5F1F-8A6CD6BD3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53157B6-4BE0-E9FA-184F-534CDB378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F39FA80-E8C1-4452-9E0D-68181C45E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07147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1550378-2455-ABF7-9F6C-96D540241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80D724D-4ED7-FA7A-CA3C-1E86AE882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0F5E2CC-ABB9-2AF3-084A-1725C1769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1DCB4F4-F4F5-3D73-2AD8-A7B14885F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3647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751CC2A-5993-D3F0-1709-845EB5C60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EBDA010-4C9A-0E1B-23D4-6C4F69CF3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B442A59-F8E0-E756-AFA1-5C87B0430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6651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C5D8AB-129B-04CB-F3AB-06A7576E0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C478256-BAD3-CE78-9D15-49A23045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0145D5B-0CE9-3A48-42BC-C8E90E1AEC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4F03591-DC86-B28B-E220-11CD4997E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467B034-BFF2-3FA4-F117-589280E90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339E413-9C14-42FF-C4B7-E262EC50A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87616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22A43D-CDB2-402C-5BDB-790E40285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35547DE-094C-01F4-3B41-B75C93C83D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DEB7DFD-79B1-B4F9-9852-D248F796DC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FFC0498-7481-26A2-4FBB-EC5C536B9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2430EC3-208F-4453-379C-2CE2504CF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E99ED7A-08F5-3ECB-8C04-4AE57A731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41896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37B46F0-85EC-448B-8EBF-FE8231CE6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3DC01F3-AEBE-1D68-D0AF-72CF077DA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1215767-8848-8E64-D66F-21721BE4C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4EE082E-B5E7-3F04-15E1-6AF0AC4C7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3217596-25F7-F90C-080A-C8E0CCE77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93906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2ADE4F35-AA18-2750-5598-1A6B3773F9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7B8BD29-F73E-847B-723B-E3B6DB5B2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33BB553-CA8B-8CC9-0B02-38CEFF434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7E284B8-D8FC-C855-C262-AA46C212A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E1C2F14-5FB3-6F59-C6A7-446E63B62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60817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08845BD-AECF-8B6B-DAB4-429754DB0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1543CEC-BEC8-58A2-2A7B-7F927B4E6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3FFACA5-C693-42DE-0377-839288BDD8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37A4BC-45BA-DA46-9F67-E1FB2692AF61}" type="datetimeFigureOut">
              <a:rPr kumimoji="1" lang="zh-CN" altLang="en-US" smtClean="0"/>
              <a:t>2026/2/27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2C328DD-5EE8-C906-691C-BE1B7CCCF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182D311-F902-C7DE-429B-49F67A95A5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5448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D5AE1B7-CC40-AB1D-A3B4-B792C7770A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Planning/ Management &amp; Assignment 2 Workshop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6C35734-3CA8-77BD-428B-05E5152022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Shujun Xiao</a:t>
            </a:r>
          </a:p>
          <a:p>
            <a:r>
              <a:rPr kumimoji="1"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s.xiao@uwtsd.ac.uk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604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ADC984-45A7-E4B6-D2A8-B49854DB5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Overview</a:t>
            </a:r>
            <a:endParaRPr lang="zh-CN" alt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66725E21-CB6D-B2A9-8265-C13E38D44C0F}"/>
              </a:ext>
            </a:extLst>
          </p:cNvPr>
          <p:cNvSpPr txBox="1"/>
          <p:nvPr/>
        </p:nvSpPr>
        <p:spPr>
          <a:xfrm>
            <a:off x="838199" y="1690687"/>
            <a:ext cx="1087887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 April 2026 (2PM)</a:t>
            </a: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via: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Turnitin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this essay about?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discuss:</a:t>
            </a: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Planning in Project Management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Methods of Contracting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Turnkey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DIY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057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C4E44-B602-39B2-A2E1-8BC488EC4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516E4C0-ECB7-A1DE-13C1-24BF8504E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This Essay Is REALLY Testing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5A7BA68-D73F-32A7-B719-902ACEF274FF}"/>
              </a:ext>
            </a:extLst>
          </p:cNvPr>
          <p:cNvSpPr txBox="1"/>
          <p:nvPr/>
        </p:nvSpPr>
        <p:spPr>
          <a:xfrm>
            <a:off x="838199" y="1690687"/>
            <a:ext cx="108788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assessment tests whether you can: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Understand risk management as a structured process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Explain different contracting methods clearly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Critically evaluate advantages &amp; disadvantages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Apply theory to real-world projects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444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01711-D62F-06A3-D063-81BF48F6C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96D440-9620-ECD6-0507-63D1E5F85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Suggested Structure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B7EB5DB1-061D-730C-C282-7B255136D5F1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Table of Contents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Introduction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Risk Planning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Contracting Methods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Conclusion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Reference List (Harvard)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020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2A503-244F-E2C1-A40D-CC7C39BA5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1B5B145-64A1-0092-8F7F-898A76082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Writing the Introduction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FCF188D-DB0E-B8CF-E8FB-F841635689C1}"/>
              </a:ext>
            </a:extLst>
          </p:cNvPr>
          <p:cNvSpPr txBox="1"/>
          <p:nvPr/>
        </p:nvSpPr>
        <p:spPr>
          <a:xfrm>
            <a:off x="838199" y="1690687"/>
            <a:ext cx="108788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your introduction you should: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Define risk management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Define contracting in project management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Explain why they are important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State the aim of the essay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806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FC9B2-12A4-AD93-24AC-E33FBF7E6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B332C7-439E-30E9-F625-4F7A5D38D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Planning Section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970ACAA1-1AC4-73CB-EBB1-18AECF05CE2A}"/>
              </a:ext>
            </a:extLst>
          </p:cNvPr>
          <p:cNvSpPr txBox="1"/>
          <p:nvPr/>
        </p:nvSpPr>
        <p:spPr>
          <a:xfrm>
            <a:off x="838199" y="1690687"/>
            <a:ext cx="1087887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Risk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= uncertainty that may affect project objectives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has: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positive or negative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81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DBCFC-44DB-F33A-06E3-DA7CF0189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25063C-8989-C55C-77F1-EA55E7A5B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Risk Management Process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631E5AB-9EEB-8FE1-F4D3-C76A7F570CFD}"/>
              </a:ext>
            </a:extLst>
          </p:cNvPr>
          <p:cNvSpPr txBox="1"/>
          <p:nvPr/>
        </p:nvSpPr>
        <p:spPr>
          <a:xfrm>
            <a:off x="838199" y="1690687"/>
            <a:ext cx="108788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explain EACH stage: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&amp; Control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223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44C03-1408-E824-A74A-89F55DCFA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50D989F-4193-1C57-76FA-611E0A695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Identification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3A6EC42-7607-CED7-464A-89B294CC6A1D}"/>
              </a:ext>
            </a:extLst>
          </p:cNvPr>
          <p:cNvSpPr txBox="1"/>
          <p:nvPr/>
        </p:nvSpPr>
        <p:spPr>
          <a:xfrm>
            <a:off x="838199" y="1690687"/>
            <a:ext cx="1087887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could go wrong?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Brainstorming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Expert judgement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register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important?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unidentified risks cannot be managed.</a:t>
            </a:r>
          </a:p>
          <a:p>
            <a:endParaRPr lang="en-GB" altLang="zh-CN" sz="2400" i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245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D9313-5FF8-8EE3-4D6C-F9172542C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BDE88CF-7B6F-77AF-134C-6E3473E75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Analysis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FDEC488-176C-A049-89F7-FBF638686447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types: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Qualitative (High/Medium/Low)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Quantitative (Numerical, probability × impact)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matrix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important?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not all risks are equal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394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05F71-0F5C-54CC-1623-63B3306FF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F90D00C-8358-A6A7-CEC0-045C161B8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Response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F0B0C4D-80FD-15EC-81B3-8BE9C13668F2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Strategies: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Avoid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Reduce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Transfer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Accept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with examples.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High-level answers will: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Link response strategy to project type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109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D9F5A-39DF-C78E-CBAB-313CDAC0D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6EB960A-B693-98E7-5799-E36D291D1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&amp; Control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2CA56A1-1CB6-EB7C-C1E7-EF23F869595F}"/>
              </a:ext>
            </a:extLst>
          </p:cNvPr>
          <p:cNvSpPr txBox="1"/>
          <p:nvPr/>
        </p:nvSpPr>
        <p:spPr>
          <a:xfrm>
            <a:off x="838199" y="1690687"/>
            <a:ext cx="108788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Risks change over time.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Track risks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Update risk register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mitigation effectiveness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485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A8C31-3C11-7932-5A0F-9114A01D7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BAD2DC-05D3-8198-A430-FD86AFB6D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Contracting Section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51F002E-B987-E354-09AF-0C678A20054C}"/>
              </a:ext>
            </a:extLst>
          </p:cNvPr>
          <p:cNvSpPr txBox="1"/>
          <p:nvPr/>
        </p:nvSpPr>
        <p:spPr>
          <a:xfrm>
            <a:off x="838199" y="1690687"/>
            <a:ext cx="108788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are discussing: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Turnkey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DIY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375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F1696-5DDD-9C72-8566-0A0EC6802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98BF6F9-E7E5-A3AD-9679-F1D196ACC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Turnkey Contract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3C621DF9-5C21-6B1C-F5FB-8086073FA7CF}"/>
              </a:ext>
            </a:extLst>
          </p:cNvPr>
          <p:cNvSpPr txBox="1"/>
          <p:nvPr/>
        </p:nvSpPr>
        <p:spPr>
          <a:xfrm>
            <a:off x="838199" y="1329182"/>
            <a:ext cx="1087887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Client gives full responsibility to one contractor. Contractor delivers complete project “ready to use”.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Clear responsibility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Less client involvement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Lower coordination burden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Less flexibility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Higher price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Less control</a:t>
            </a:r>
          </a:p>
          <a:p>
            <a:endParaRPr lang="en-GB" altLang="zh-C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Suitable for: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infrastructure, construction, specialised projects.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374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E36E7-8C2C-22C3-40E9-8BE0FC35E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8DD395F-AA9E-0335-36C4-7C21A78B8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endParaRPr lang="en-GB" altLang="zh-C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75EDD1D-AE7C-AC27-C641-57F785124C30}"/>
              </a:ext>
            </a:extLst>
          </p:cNvPr>
          <p:cNvSpPr txBox="1"/>
          <p:nvPr/>
        </p:nvSpPr>
        <p:spPr>
          <a:xfrm>
            <a:off x="838199" y="1690687"/>
            <a:ext cx="108788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Client hires multiple contractors separately.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More control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Possibly lower cost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Coordination risk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Disputes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Requires strong management capability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618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0BB97A-C12E-BE20-1D2F-CA324D3CB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E0CFDE-7AE1-CFE6-E934-619A7E4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DIY (Do It Yourself)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9952D826-66AD-8592-97DA-E63879271186}"/>
              </a:ext>
            </a:extLst>
          </p:cNvPr>
          <p:cNvSpPr txBox="1"/>
          <p:nvPr/>
        </p:nvSpPr>
        <p:spPr>
          <a:xfrm>
            <a:off x="838199" y="1690687"/>
            <a:ext cx="108788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Client completes project internally.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Full control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Knowledge retained internally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High resource demand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Skill gaps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Slower execution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663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FD03F2-04C2-9E1E-7804-22EB6ED37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E141D4-4E90-9A79-9C79-F8EF54C4F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Multicontract</a:t>
            </a:r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DIY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678AEB3-5BD7-50F4-F82A-69186B858700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 approach.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parts internal, some outsourced.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Flexibility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Balance of control and expertise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✘ Complex coordination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475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4BCF5-3B50-9CF7-AF38-0828F4DF5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4C2DE45-5755-4D1B-308E-918BC956D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Analysis (Very Important)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8545B27-CE9F-58B4-7077-A8ED9154B9A8}"/>
              </a:ext>
            </a:extLst>
          </p:cNvPr>
          <p:cNvSpPr txBox="1"/>
          <p:nvPr/>
        </p:nvSpPr>
        <p:spPr>
          <a:xfrm>
            <a:off x="838199" y="1690687"/>
            <a:ext cx="108788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marks require: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Compare methods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Discuss suitability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Use real examples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sector hospital project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system implementation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Property development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9808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DE151E-771C-67E6-911D-6C96A8622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FBFA688-6278-A655-8571-7DE77C522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Linking Risk &amp; Contracting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86B49D8-2795-2307-4891-2EF1B23C4625}"/>
              </a:ext>
            </a:extLst>
          </p:cNvPr>
          <p:cNvSpPr txBox="1"/>
          <p:nvPr/>
        </p:nvSpPr>
        <p:spPr>
          <a:xfrm>
            <a:off x="838199" y="1690687"/>
            <a:ext cx="1087887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essays will: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Explain how contract choice affects risk allocation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Discuss who bears financial risk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Link to project complexity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where distinction-level answers appear.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18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8A45C-8AE4-EDAF-F9DA-7C9868C86A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B09149-5F48-13EE-AFCA-CA349F088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B97D0AD-EBB8-9B37-1181-CFCADEE07650}"/>
              </a:ext>
            </a:extLst>
          </p:cNvPr>
          <p:cNvSpPr txBox="1"/>
          <p:nvPr/>
        </p:nvSpPr>
        <p:spPr>
          <a:xfrm>
            <a:off x="838199" y="1690687"/>
            <a:ext cx="1087887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Minimum: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10 references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At least 5 academic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Mostly recent (last 5 years)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Harvard referencing.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3301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B0A44C-4168-3784-B3F8-00955B518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F5CD725-446E-45EA-3ACE-E614344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Mistakes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9BE606C-FFE0-C03D-24CD-44431B5C895E}"/>
              </a:ext>
            </a:extLst>
          </p:cNvPr>
          <p:cNvSpPr txBox="1"/>
          <p:nvPr/>
        </p:nvSpPr>
        <p:spPr>
          <a:xfrm>
            <a:off x="838199" y="1690687"/>
            <a:ext cx="108788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❌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 describing</a:t>
            </a:r>
          </a:p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❌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critical evaluation</a:t>
            </a:r>
          </a:p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❌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real example</a:t>
            </a:r>
          </a:p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❌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clear structure</a:t>
            </a:r>
          </a:p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❌ 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referencing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503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996</Words>
  <Application>Microsoft Macintosh PowerPoint</Application>
  <PresentationFormat>宽屏</PresentationFormat>
  <Paragraphs>275</Paragraphs>
  <Slides>20</Slides>
  <Notes>20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25" baseType="lpstr">
      <vt:lpstr>等线</vt:lpstr>
      <vt:lpstr>等线 Light</vt:lpstr>
      <vt:lpstr>Arial</vt:lpstr>
      <vt:lpstr>Times New Roman</vt:lpstr>
      <vt:lpstr>Office 主题​​</vt:lpstr>
      <vt:lpstr>Risk Planning/ Management &amp; Assignment 2 Workshop</vt:lpstr>
      <vt:lpstr>Assignment Overview</vt:lpstr>
      <vt:lpstr>What This Essay Is REALLY Testing</vt:lpstr>
      <vt:lpstr>Suggested Structure</vt:lpstr>
      <vt:lpstr>Writing the Introduction</vt:lpstr>
      <vt:lpstr>Risk Planning Section</vt:lpstr>
      <vt:lpstr>The Risk Management Process</vt:lpstr>
      <vt:lpstr>Risk Identification</vt:lpstr>
      <vt:lpstr>Risk Analysis</vt:lpstr>
      <vt:lpstr>Risk Response</vt:lpstr>
      <vt:lpstr>Monitoring &amp; Control</vt:lpstr>
      <vt:lpstr>Contracting Section</vt:lpstr>
      <vt:lpstr>Turnkey Contract</vt:lpstr>
      <vt:lpstr>Multicontract</vt:lpstr>
      <vt:lpstr>DIY (Do It Yourself)</vt:lpstr>
      <vt:lpstr>Multicontract + DIY</vt:lpstr>
      <vt:lpstr>Critical Analysis (Very Important)</vt:lpstr>
      <vt:lpstr>Linking Risk &amp; Contracting</vt:lpstr>
      <vt:lpstr>References</vt:lpstr>
      <vt:lpstr>Common Mistakes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Shujun Xiao</dc:creator>
  <cp:lastModifiedBy>Shujun Xiao</cp:lastModifiedBy>
  <cp:revision>9</cp:revision>
  <dcterms:created xsi:type="dcterms:W3CDTF">2026-02-08T14:22:54Z</dcterms:created>
  <dcterms:modified xsi:type="dcterms:W3CDTF">2026-02-27T12:57:53Z</dcterms:modified>
</cp:coreProperties>
</file>