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61" r:id="rId7"/>
    <p:sldId id="258" r:id="rId8"/>
    <p:sldId id="259" r:id="rId9"/>
    <p:sldId id="260" r:id="rId10"/>
    <p:sldId id="263" r:id="rId11"/>
    <p:sldId id="262" r:id="rId12"/>
    <p:sldId id="264" r:id="rId13"/>
    <p:sldId id="26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8" d="100"/>
          <a:sy n="68" d="100"/>
        </p:scale>
        <p:origin x="792"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FF8FD-DBD9-49C5-9B31-329414F420D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07B816A-B2FA-4EE4-8B19-02E3CD48F20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768729E-AA51-441D-91CF-813CDE471C41}"/>
              </a:ext>
            </a:extLst>
          </p:cNvPr>
          <p:cNvSpPr>
            <a:spLocks noGrp="1"/>
          </p:cNvSpPr>
          <p:nvPr>
            <p:ph type="dt" sz="half" idx="10"/>
          </p:nvPr>
        </p:nvSpPr>
        <p:spPr/>
        <p:txBody>
          <a:bodyPr/>
          <a:lstStyle/>
          <a:p>
            <a:fld id="{6284B62E-8BF8-40CB-993C-4A19CDC48F0F}" type="datetimeFigureOut">
              <a:rPr lang="en-GB" smtClean="0"/>
              <a:t>25/04/2022</a:t>
            </a:fld>
            <a:endParaRPr lang="en-GB"/>
          </a:p>
        </p:txBody>
      </p:sp>
      <p:sp>
        <p:nvSpPr>
          <p:cNvPr id="5" name="Footer Placeholder 4">
            <a:extLst>
              <a:ext uri="{FF2B5EF4-FFF2-40B4-BE49-F238E27FC236}">
                <a16:creationId xmlns:a16="http://schemas.microsoft.com/office/drawing/2014/main" id="{BE9E3BD2-1936-4500-B3D3-4A215A6796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961CCD-EC26-4F7B-86AD-658D6A04498B}"/>
              </a:ext>
            </a:extLst>
          </p:cNvPr>
          <p:cNvSpPr>
            <a:spLocks noGrp="1"/>
          </p:cNvSpPr>
          <p:nvPr>
            <p:ph type="sldNum" sz="quarter" idx="12"/>
          </p:nvPr>
        </p:nvSpPr>
        <p:spPr/>
        <p:txBody>
          <a:bodyPr/>
          <a:lstStyle/>
          <a:p>
            <a:fld id="{485D308E-912C-43FA-98CC-120576895374}" type="slidenum">
              <a:rPr lang="en-GB" smtClean="0"/>
              <a:t>‹#›</a:t>
            </a:fld>
            <a:endParaRPr lang="en-GB"/>
          </a:p>
        </p:txBody>
      </p:sp>
    </p:spTree>
    <p:extLst>
      <p:ext uri="{BB962C8B-B14F-4D97-AF65-F5344CB8AC3E}">
        <p14:creationId xmlns:p14="http://schemas.microsoft.com/office/powerpoint/2010/main" val="36927576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BDCEE-A21F-49E8-9C72-7C7F795C0A4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721D1F-EFCD-4225-BB1E-623247E399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1E8B43-F75B-4717-B78D-76E9D45C3807}"/>
              </a:ext>
            </a:extLst>
          </p:cNvPr>
          <p:cNvSpPr>
            <a:spLocks noGrp="1"/>
          </p:cNvSpPr>
          <p:nvPr>
            <p:ph type="dt" sz="half" idx="10"/>
          </p:nvPr>
        </p:nvSpPr>
        <p:spPr/>
        <p:txBody>
          <a:bodyPr/>
          <a:lstStyle/>
          <a:p>
            <a:fld id="{6284B62E-8BF8-40CB-993C-4A19CDC48F0F}" type="datetimeFigureOut">
              <a:rPr lang="en-GB" smtClean="0"/>
              <a:t>25/04/2022</a:t>
            </a:fld>
            <a:endParaRPr lang="en-GB"/>
          </a:p>
        </p:txBody>
      </p:sp>
      <p:sp>
        <p:nvSpPr>
          <p:cNvPr id="5" name="Footer Placeholder 4">
            <a:extLst>
              <a:ext uri="{FF2B5EF4-FFF2-40B4-BE49-F238E27FC236}">
                <a16:creationId xmlns:a16="http://schemas.microsoft.com/office/drawing/2014/main" id="{B30BAD80-9E90-40D2-87A1-EA099C9885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F2D04E-BA51-4DB5-98E0-D2CE340C77AB}"/>
              </a:ext>
            </a:extLst>
          </p:cNvPr>
          <p:cNvSpPr>
            <a:spLocks noGrp="1"/>
          </p:cNvSpPr>
          <p:nvPr>
            <p:ph type="sldNum" sz="quarter" idx="12"/>
          </p:nvPr>
        </p:nvSpPr>
        <p:spPr/>
        <p:txBody>
          <a:bodyPr/>
          <a:lstStyle/>
          <a:p>
            <a:fld id="{485D308E-912C-43FA-98CC-120576895374}" type="slidenum">
              <a:rPr lang="en-GB" smtClean="0"/>
              <a:t>‹#›</a:t>
            </a:fld>
            <a:endParaRPr lang="en-GB"/>
          </a:p>
        </p:txBody>
      </p:sp>
    </p:spTree>
    <p:extLst>
      <p:ext uri="{BB962C8B-B14F-4D97-AF65-F5344CB8AC3E}">
        <p14:creationId xmlns:p14="http://schemas.microsoft.com/office/powerpoint/2010/main" val="35539637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C663B8-718E-4501-AAFE-25B7D3BE01C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FA8BDDF-8C25-432F-93E8-B02F09DFC2A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D6E7E8C-6980-409D-9F83-DEBEE81A3D39}"/>
              </a:ext>
            </a:extLst>
          </p:cNvPr>
          <p:cNvSpPr>
            <a:spLocks noGrp="1"/>
          </p:cNvSpPr>
          <p:nvPr>
            <p:ph type="dt" sz="half" idx="10"/>
          </p:nvPr>
        </p:nvSpPr>
        <p:spPr/>
        <p:txBody>
          <a:bodyPr/>
          <a:lstStyle/>
          <a:p>
            <a:fld id="{6284B62E-8BF8-40CB-993C-4A19CDC48F0F}" type="datetimeFigureOut">
              <a:rPr lang="en-GB" smtClean="0"/>
              <a:t>25/04/2022</a:t>
            </a:fld>
            <a:endParaRPr lang="en-GB"/>
          </a:p>
        </p:txBody>
      </p:sp>
      <p:sp>
        <p:nvSpPr>
          <p:cNvPr id="5" name="Footer Placeholder 4">
            <a:extLst>
              <a:ext uri="{FF2B5EF4-FFF2-40B4-BE49-F238E27FC236}">
                <a16:creationId xmlns:a16="http://schemas.microsoft.com/office/drawing/2014/main" id="{EDB5E008-F908-41A7-B651-C722004B50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A07ACF-F770-4600-B706-A4EDC8984E81}"/>
              </a:ext>
            </a:extLst>
          </p:cNvPr>
          <p:cNvSpPr>
            <a:spLocks noGrp="1"/>
          </p:cNvSpPr>
          <p:nvPr>
            <p:ph type="sldNum" sz="quarter" idx="12"/>
          </p:nvPr>
        </p:nvSpPr>
        <p:spPr/>
        <p:txBody>
          <a:bodyPr/>
          <a:lstStyle/>
          <a:p>
            <a:fld id="{485D308E-912C-43FA-98CC-120576895374}" type="slidenum">
              <a:rPr lang="en-GB" smtClean="0"/>
              <a:t>‹#›</a:t>
            </a:fld>
            <a:endParaRPr lang="en-GB"/>
          </a:p>
        </p:txBody>
      </p:sp>
    </p:spTree>
    <p:extLst>
      <p:ext uri="{BB962C8B-B14F-4D97-AF65-F5344CB8AC3E}">
        <p14:creationId xmlns:p14="http://schemas.microsoft.com/office/powerpoint/2010/main" val="11145156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B5FA13-6EE4-4937-BD40-4482BE659C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8C16FE7-8A55-4D5C-BA03-B4B5D097C36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1FDB83B-6814-42F4-B24B-71EF12E7910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F531048-4B4B-4D56-8CC7-3A0EB0DFAB25}"/>
              </a:ext>
            </a:extLst>
          </p:cNvPr>
          <p:cNvSpPr>
            <a:spLocks noGrp="1"/>
          </p:cNvSpPr>
          <p:nvPr>
            <p:ph type="dt" sz="half" idx="10"/>
          </p:nvPr>
        </p:nvSpPr>
        <p:spPr/>
        <p:txBody>
          <a:bodyPr/>
          <a:lstStyle/>
          <a:p>
            <a:fld id="{6284B62E-8BF8-40CB-993C-4A19CDC48F0F}" type="datetimeFigureOut">
              <a:rPr lang="en-GB" smtClean="0"/>
              <a:t>25/04/2022</a:t>
            </a:fld>
            <a:endParaRPr lang="en-GB"/>
          </a:p>
        </p:txBody>
      </p:sp>
      <p:sp>
        <p:nvSpPr>
          <p:cNvPr id="6" name="Footer Placeholder 5">
            <a:extLst>
              <a:ext uri="{FF2B5EF4-FFF2-40B4-BE49-F238E27FC236}">
                <a16:creationId xmlns:a16="http://schemas.microsoft.com/office/drawing/2014/main" id="{A4AE5275-DCFE-4DDF-B683-8FEBF5E5052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CC8CF90-2C71-452D-BE33-A6181408941A}"/>
              </a:ext>
            </a:extLst>
          </p:cNvPr>
          <p:cNvSpPr>
            <a:spLocks noGrp="1"/>
          </p:cNvSpPr>
          <p:nvPr>
            <p:ph type="sldNum" sz="quarter" idx="12"/>
          </p:nvPr>
        </p:nvSpPr>
        <p:spPr/>
        <p:txBody>
          <a:bodyPr/>
          <a:lstStyle/>
          <a:p>
            <a:fld id="{485D308E-912C-43FA-98CC-120576895374}" type="slidenum">
              <a:rPr lang="en-GB" smtClean="0"/>
              <a:t>‹#›</a:t>
            </a:fld>
            <a:endParaRPr lang="en-GB"/>
          </a:p>
        </p:txBody>
      </p:sp>
    </p:spTree>
    <p:extLst>
      <p:ext uri="{BB962C8B-B14F-4D97-AF65-F5344CB8AC3E}">
        <p14:creationId xmlns:p14="http://schemas.microsoft.com/office/powerpoint/2010/main" val="4568920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99F48-B225-4E00-978D-04971E1E1C2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8995235-A6DE-42A1-9416-9DEB72DAA58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652CC24-61A8-49D9-929E-352F6C941D8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999F123-BC90-4A3F-9EEF-F2CBBAC20A3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3BDFB3C-CB3E-445C-81D0-13B330D98B3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1779B48-7C83-497D-9B3C-5F8C14757D38}"/>
              </a:ext>
            </a:extLst>
          </p:cNvPr>
          <p:cNvSpPr>
            <a:spLocks noGrp="1"/>
          </p:cNvSpPr>
          <p:nvPr>
            <p:ph type="dt" sz="half" idx="10"/>
          </p:nvPr>
        </p:nvSpPr>
        <p:spPr/>
        <p:txBody>
          <a:bodyPr/>
          <a:lstStyle/>
          <a:p>
            <a:fld id="{6284B62E-8BF8-40CB-993C-4A19CDC48F0F}" type="datetimeFigureOut">
              <a:rPr lang="en-GB" smtClean="0"/>
              <a:t>25/04/2022</a:t>
            </a:fld>
            <a:endParaRPr lang="en-GB"/>
          </a:p>
        </p:txBody>
      </p:sp>
      <p:sp>
        <p:nvSpPr>
          <p:cNvPr id="8" name="Footer Placeholder 7">
            <a:extLst>
              <a:ext uri="{FF2B5EF4-FFF2-40B4-BE49-F238E27FC236}">
                <a16:creationId xmlns:a16="http://schemas.microsoft.com/office/drawing/2014/main" id="{89F18480-E451-4F0F-B3BF-4A00FA2ED30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EBEFAFB-AB9C-45AB-AA91-A9D255E6ABB3}"/>
              </a:ext>
            </a:extLst>
          </p:cNvPr>
          <p:cNvSpPr>
            <a:spLocks noGrp="1"/>
          </p:cNvSpPr>
          <p:nvPr>
            <p:ph type="sldNum" sz="quarter" idx="12"/>
          </p:nvPr>
        </p:nvSpPr>
        <p:spPr/>
        <p:txBody>
          <a:bodyPr/>
          <a:lstStyle/>
          <a:p>
            <a:fld id="{485D308E-912C-43FA-98CC-120576895374}" type="slidenum">
              <a:rPr lang="en-GB" smtClean="0"/>
              <a:t>‹#›</a:t>
            </a:fld>
            <a:endParaRPr lang="en-GB"/>
          </a:p>
        </p:txBody>
      </p:sp>
    </p:spTree>
    <p:extLst>
      <p:ext uri="{BB962C8B-B14F-4D97-AF65-F5344CB8AC3E}">
        <p14:creationId xmlns:p14="http://schemas.microsoft.com/office/powerpoint/2010/main" val="33267055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B78AD-2181-4452-83FF-4FC940BAD57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7107918-8EF3-4082-B714-66E55C7832E2}"/>
              </a:ext>
            </a:extLst>
          </p:cNvPr>
          <p:cNvSpPr>
            <a:spLocks noGrp="1"/>
          </p:cNvSpPr>
          <p:nvPr>
            <p:ph type="dt" sz="half" idx="10"/>
          </p:nvPr>
        </p:nvSpPr>
        <p:spPr/>
        <p:txBody>
          <a:bodyPr/>
          <a:lstStyle/>
          <a:p>
            <a:fld id="{6284B62E-8BF8-40CB-993C-4A19CDC48F0F}" type="datetimeFigureOut">
              <a:rPr lang="en-GB" smtClean="0"/>
              <a:t>25/04/2022</a:t>
            </a:fld>
            <a:endParaRPr lang="en-GB"/>
          </a:p>
        </p:txBody>
      </p:sp>
      <p:sp>
        <p:nvSpPr>
          <p:cNvPr id="4" name="Footer Placeholder 3">
            <a:extLst>
              <a:ext uri="{FF2B5EF4-FFF2-40B4-BE49-F238E27FC236}">
                <a16:creationId xmlns:a16="http://schemas.microsoft.com/office/drawing/2014/main" id="{1AF81038-7D11-45CC-9395-358685F8B26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1CED2CC-67E7-4A2E-93BF-082603B22B91}"/>
              </a:ext>
            </a:extLst>
          </p:cNvPr>
          <p:cNvSpPr>
            <a:spLocks noGrp="1"/>
          </p:cNvSpPr>
          <p:nvPr>
            <p:ph type="sldNum" sz="quarter" idx="12"/>
          </p:nvPr>
        </p:nvSpPr>
        <p:spPr/>
        <p:txBody>
          <a:bodyPr/>
          <a:lstStyle/>
          <a:p>
            <a:fld id="{485D308E-912C-43FA-98CC-120576895374}" type="slidenum">
              <a:rPr lang="en-GB" smtClean="0"/>
              <a:t>‹#›</a:t>
            </a:fld>
            <a:endParaRPr lang="en-GB"/>
          </a:p>
        </p:txBody>
      </p:sp>
    </p:spTree>
    <p:extLst>
      <p:ext uri="{BB962C8B-B14F-4D97-AF65-F5344CB8AC3E}">
        <p14:creationId xmlns:p14="http://schemas.microsoft.com/office/powerpoint/2010/main" val="14145810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BB2E417-BD84-412C-886C-00FE71ECBED7}"/>
              </a:ext>
            </a:extLst>
          </p:cNvPr>
          <p:cNvSpPr>
            <a:spLocks noGrp="1"/>
          </p:cNvSpPr>
          <p:nvPr>
            <p:ph type="dt" sz="half" idx="10"/>
          </p:nvPr>
        </p:nvSpPr>
        <p:spPr/>
        <p:txBody>
          <a:bodyPr/>
          <a:lstStyle/>
          <a:p>
            <a:fld id="{6284B62E-8BF8-40CB-993C-4A19CDC48F0F}" type="datetimeFigureOut">
              <a:rPr lang="en-GB" smtClean="0"/>
              <a:t>25/04/2022</a:t>
            </a:fld>
            <a:endParaRPr lang="en-GB"/>
          </a:p>
        </p:txBody>
      </p:sp>
      <p:sp>
        <p:nvSpPr>
          <p:cNvPr id="3" name="Footer Placeholder 2">
            <a:extLst>
              <a:ext uri="{FF2B5EF4-FFF2-40B4-BE49-F238E27FC236}">
                <a16:creationId xmlns:a16="http://schemas.microsoft.com/office/drawing/2014/main" id="{726B367B-980A-4FF0-BD6F-C80CE734311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8B08C6E-98C5-44FC-9702-5730D98D6418}"/>
              </a:ext>
            </a:extLst>
          </p:cNvPr>
          <p:cNvSpPr>
            <a:spLocks noGrp="1"/>
          </p:cNvSpPr>
          <p:nvPr>
            <p:ph type="sldNum" sz="quarter" idx="12"/>
          </p:nvPr>
        </p:nvSpPr>
        <p:spPr/>
        <p:txBody>
          <a:bodyPr/>
          <a:lstStyle/>
          <a:p>
            <a:fld id="{485D308E-912C-43FA-98CC-120576895374}" type="slidenum">
              <a:rPr lang="en-GB" smtClean="0"/>
              <a:t>‹#›</a:t>
            </a:fld>
            <a:endParaRPr lang="en-GB"/>
          </a:p>
        </p:txBody>
      </p:sp>
    </p:spTree>
    <p:extLst>
      <p:ext uri="{BB962C8B-B14F-4D97-AF65-F5344CB8AC3E}">
        <p14:creationId xmlns:p14="http://schemas.microsoft.com/office/powerpoint/2010/main" val="29779809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3297B-2C29-4B8E-B520-DFFFCA25DB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0F104AE-25C7-448E-A697-5E441561A33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1CB2F0D-41FA-48C3-AB04-BFE441E535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B2015A-A1C9-42FE-AD52-DDF8A798EABA}"/>
              </a:ext>
            </a:extLst>
          </p:cNvPr>
          <p:cNvSpPr>
            <a:spLocks noGrp="1"/>
          </p:cNvSpPr>
          <p:nvPr>
            <p:ph type="dt" sz="half" idx="10"/>
          </p:nvPr>
        </p:nvSpPr>
        <p:spPr/>
        <p:txBody>
          <a:bodyPr/>
          <a:lstStyle/>
          <a:p>
            <a:fld id="{6284B62E-8BF8-40CB-993C-4A19CDC48F0F}" type="datetimeFigureOut">
              <a:rPr lang="en-GB" smtClean="0"/>
              <a:t>25/04/2022</a:t>
            </a:fld>
            <a:endParaRPr lang="en-GB"/>
          </a:p>
        </p:txBody>
      </p:sp>
      <p:sp>
        <p:nvSpPr>
          <p:cNvPr id="6" name="Footer Placeholder 5">
            <a:extLst>
              <a:ext uri="{FF2B5EF4-FFF2-40B4-BE49-F238E27FC236}">
                <a16:creationId xmlns:a16="http://schemas.microsoft.com/office/drawing/2014/main" id="{1EA6D1F7-99F8-4E2C-BBD0-6BE5CDAFEB0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05C7DF-5000-42C8-A6F0-C5A7D9A6750C}"/>
              </a:ext>
            </a:extLst>
          </p:cNvPr>
          <p:cNvSpPr>
            <a:spLocks noGrp="1"/>
          </p:cNvSpPr>
          <p:nvPr>
            <p:ph type="sldNum" sz="quarter" idx="12"/>
          </p:nvPr>
        </p:nvSpPr>
        <p:spPr/>
        <p:txBody>
          <a:bodyPr/>
          <a:lstStyle/>
          <a:p>
            <a:fld id="{485D308E-912C-43FA-98CC-120576895374}" type="slidenum">
              <a:rPr lang="en-GB" smtClean="0"/>
              <a:t>‹#›</a:t>
            </a:fld>
            <a:endParaRPr lang="en-GB"/>
          </a:p>
        </p:txBody>
      </p:sp>
    </p:spTree>
    <p:extLst>
      <p:ext uri="{BB962C8B-B14F-4D97-AF65-F5344CB8AC3E}">
        <p14:creationId xmlns:p14="http://schemas.microsoft.com/office/powerpoint/2010/main" val="41172010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678460-D6C0-42E9-BCA3-0A86A6BF97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AAC2443-935E-45F1-8B0F-2E55CDA5EBA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81F400E-486F-4B54-895B-DEFA00C5BC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4B9050E-8447-4A18-B43B-9324F5669DBA}"/>
              </a:ext>
            </a:extLst>
          </p:cNvPr>
          <p:cNvSpPr>
            <a:spLocks noGrp="1"/>
          </p:cNvSpPr>
          <p:nvPr>
            <p:ph type="dt" sz="half" idx="10"/>
          </p:nvPr>
        </p:nvSpPr>
        <p:spPr/>
        <p:txBody>
          <a:bodyPr/>
          <a:lstStyle/>
          <a:p>
            <a:fld id="{6284B62E-8BF8-40CB-993C-4A19CDC48F0F}" type="datetimeFigureOut">
              <a:rPr lang="en-GB" smtClean="0"/>
              <a:t>25/04/2022</a:t>
            </a:fld>
            <a:endParaRPr lang="en-GB"/>
          </a:p>
        </p:txBody>
      </p:sp>
      <p:sp>
        <p:nvSpPr>
          <p:cNvPr id="6" name="Footer Placeholder 5">
            <a:extLst>
              <a:ext uri="{FF2B5EF4-FFF2-40B4-BE49-F238E27FC236}">
                <a16:creationId xmlns:a16="http://schemas.microsoft.com/office/drawing/2014/main" id="{20120BAD-8B68-492C-BA56-B3A702C75F3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D1EA2C1-D04C-40C5-94F0-40F6D9672F5B}"/>
              </a:ext>
            </a:extLst>
          </p:cNvPr>
          <p:cNvSpPr>
            <a:spLocks noGrp="1"/>
          </p:cNvSpPr>
          <p:nvPr>
            <p:ph type="sldNum" sz="quarter" idx="12"/>
          </p:nvPr>
        </p:nvSpPr>
        <p:spPr/>
        <p:txBody>
          <a:bodyPr/>
          <a:lstStyle/>
          <a:p>
            <a:fld id="{485D308E-912C-43FA-98CC-120576895374}" type="slidenum">
              <a:rPr lang="en-GB" smtClean="0"/>
              <a:t>‹#›</a:t>
            </a:fld>
            <a:endParaRPr lang="en-GB"/>
          </a:p>
        </p:txBody>
      </p:sp>
    </p:spTree>
    <p:extLst>
      <p:ext uri="{BB962C8B-B14F-4D97-AF65-F5344CB8AC3E}">
        <p14:creationId xmlns:p14="http://schemas.microsoft.com/office/powerpoint/2010/main" val="27081484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36923-53F5-4B91-BEBF-53C96D9FA2E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7BA5181-D1C5-45FE-A72A-E72FA14303F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EAFDBB-00E4-4B66-BA3F-2CE2177C5B9C}"/>
              </a:ext>
            </a:extLst>
          </p:cNvPr>
          <p:cNvSpPr>
            <a:spLocks noGrp="1"/>
          </p:cNvSpPr>
          <p:nvPr>
            <p:ph type="dt" sz="half" idx="10"/>
          </p:nvPr>
        </p:nvSpPr>
        <p:spPr/>
        <p:txBody>
          <a:bodyPr/>
          <a:lstStyle/>
          <a:p>
            <a:fld id="{6284B62E-8BF8-40CB-993C-4A19CDC48F0F}" type="datetimeFigureOut">
              <a:rPr lang="en-GB" smtClean="0"/>
              <a:t>25/04/2022</a:t>
            </a:fld>
            <a:endParaRPr lang="en-GB"/>
          </a:p>
        </p:txBody>
      </p:sp>
      <p:sp>
        <p:nvSpPr>
          <p:cNvPr id="5" name="Footer Placeholder 4">
            <a:extLst>
              <a:ext uri="{FF2B5EF4-FFF2-40B4-BE49-F238E27FC236}">
                <a16:creationId xmlns:a16="http://schemas.microsoft.com/office/drawing/2014/main" id="{B3B8A585-38EA-4985-8C3F-33CB35CF65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B12964-8AEB-4F5D-99BF-1348E2D86C9A}"/>
              </a:ext>
            </a:extLst>
          </p:cNvPr>
          <p:cNvSpPr>
            <a:spLocks noGrp="1"/>
          </p:cNvSpPr>
          <p:nvPr>
            <p:ph type="sldNum" sz="quarter" idx="12"/>
          </p:nvPr>
        </p:nvSpPr>
        <p:spPr/>
        <p:txBody>
          <a:bodyPr/>
          <a:lstStyle/>
          <a:p>
            <a:fld id="{485D308E-912C-43FA-98CC-120576895374}" type="slidenum">
              <a:rPr lang="en-GB" smtClean="0"/>
              <a:t>‹#›</a:t>
            </a:fld>
            <a:endParaRPr lang="en-GB"/>
          </a:p>
        </p:txBody>
      </p:sp>
    </p:spTree>
    <p:extLst>
      <p:ext uri="{BB962C8B-B14F-4D97-AF65-F5344CB8AC3E}">
        <p14:creationId xmlns:p14="http://schemas.microsoft.com/office/powerpoint/2010/main" val="20480288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909ECFF-EA80-4FD3-93C3-9BF1213944C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6560C01-ABE2-4B14-8EC6-E7353EE2BDD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23EAD0D-CD20-4D33-87BC-ADA6769CB808}"/>
              </a:ext>
            </a:extLst>
          </p:cNvPr>
          <p:cNvSpPr>
            <a:spLocks noGrp="1"/>
          </p:cNvSpPr>
          <p:nvPr>
            <p:ph type="dt" sz="half" idx="10"/>
          </p:nvPr>
        </p:nvSpPr>
        <p:spPr/>
        <p:txBody>
          <a:bodyPr/>
          <a:lstStyle/>
          <a:p>
            <a:fld id="{6284B62E-8BF8-40CB-993C-4A19CDC48F0F}" type="datetimeFigureOut">
              <a:rPr lang="en-GB" smtClean="0"/>
              <a:t>25/04/2022</a:t>
            </a:fld>
            <a:endParaRPr lang="en-GB"/>
          </a:p>
        </p:txBody>
      </p:sp>
      <p:sp>
        <p:nvSpPr>
          <p:cNvPr id="5" name="Footer Placeholder 4">
            <a:extLst>
              <a:ext uri="{FF2B5EF4-FFF2-40B4-BE49-F238E27FC236}">
                <a16:creationId xmlns:a16="http://schemas.microsoft.com/office/drawing/2014/main" id="{8386C031-1A7C-400A-9FF3-86EA1E82D5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FFDAA6-6A13-4FCA-B343-607C35DB98B6}"/>
              </a:ext>
            </a:extLst>
          </p:cNvPr>
          <p:cNvSpPr>
            <a:spLocks noGrp="1"/>
          </p:cNvSpPr>
          <p:nvPr>
            <p:ph type="sldNum" sz="quarter" idx="12"/>
          </p:nvPr>
        </p:nvSpPr>
        <p:spPr/>
        <p:txBody>
          <a:bodyPr/>
          <a:lstStyle/>
          <a:p>
            <a:fld id="{485D308E-912C-43FA-98CC-120576895374}" type="slidenum">
              <a:rPr lang="en-GB" smtClean="0"/>
              <a:t>‹#›</a:t>
            </a:fld>
            <a:endParaRPr lang="en-GB"/>
          </a:p>
        </p:txBody>
      </p:sp>
    </p:spTree>
    <p:extLst>
      <p:ext uri="{BB962C8B-B14F-4D97-AF65-F5344CB8AC3E}">
        <p14:creationId xmlns:p14="http://schemas.microsoft.com/office/powerpoint/2010/main" val="6446712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2D72130-AD24-48EB-BE17-70C605E255A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2631F87-16BD-41AB-8034-6E72C9856F1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988F6E-D783-4732-AF48-235570D0BA2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284B62E-8BF8-40CB-993C-4A19CDC48F0F}" type="datetimeFigureOut">
              <a:rPr lang="en-GB" smtClean="0"/>
              <a:t>25/04/2022</a:t>
            </a:fld>
            <a:endParaRPr lang="en-GB"/>
          </a:p>
        </p:txBody>
      </p:sp>
      <p:sp>
        <p:nvSpPr>
          <p:cNvPr id="5" name="Footer Placeholder 4">
            <a:extLst>
              <a:ext uri="{FF2B5EF4-FFF2-40B4-BE49-F238E27FC236}">
                <a16:creationId xmlns:a16="http://schemas.microsoft.com/office/drawing/2014/main" id="{0EDC1BBA-5769-48AE-AFA8-1DC9B1C65BE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DAC72E3-6AB9-4FBC-A74E-8148995E3DC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5D308E-912C-43FA-98CC-120576895374}" type="slidenum">
              <a:rPr lang="en-GB" smtClean="0"/>
              <a:t>‹#›</a:t>
            </a:fld>
            <a:endParaRPr lang="en-GB"/>
          </a:p>
        </p:txBody>
      </p:sp>
    </p:spTree>
    <p:extLst>
      <p:ext uri="{BB962C8B-B14F-4D97-AF65-F5344CB8AC3E}">
        <p14:creationId xmlns:p14="http://schemas.microsoft.com/office/powerpoint/2010/main" val="38497595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11">
            <a:extLst>
              <a:ext uri="{FF2B5EF4-FFF2-40B4-BE49-F238E27FC236}">
                <a16:creationId xmlns:a16="http://schemas.microsoft.com/office/drawing/2014/main" id="{27BDFED6-6E33-4606-AFE2-886ADB1C0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group of people sitting outside&#10;&#10;Description automatically generated with low confidence">
            <a:extLst>
              <a:ext uri="{FF2B5EF4-FFF2-40B4-BE49-F238E27FC236}">
                <a16:creationId xmlns:a16="http://schemas.microsoft.com/office/drawing/2014/main" id="{14EE6702-006F-49E0-A70F-36D1B1371F3E}"/>
              </a:ext>
            </a:extLst>
          </p:cNvPr>
          <p:cNvPicPr>
            <a:picLocks noChangeAspect="1"/>
          </p:cNvPicPr>
          <p:nvPr/>
        </p:nvPicPr>
        <p:blipFill rotWithShape="1">
          <a:blip r:embed="rId2">
            <a:alphaModFix/>
            <a:extLst>
              <a:ext uri="{28A0092B-C50C-407E-A947-70E740481C1C}">
                <a14:useLocalDpi xmlns:a14="http://schemas.microsoft.com/office/drawing/2010/main" val="0"/>
              </a:ext>
            </a:extLst>
          </a:blip>
          <a:srcRect l="20059" r="-1" b="-1"/>
          <a:stretch/>
        </p:blipFill>
        <p:spPr>
          <a:xfrm>
            <a:off x="4547937" y="-5"/>
            <a:ext cx="7644062" cy="3681406"/>
          </a:xfrm>
          <a:prstGeom prst="rect">
            <a:avLst/>
          </a:prstGeom>
        </p:spPr>
      </p:pic>
      <p:pic>
        <p:nvPicPr>
          <p:cNvPr id="7" name="Picture 6" descr="Map&#10;&#10;Description automatically generated">
            <a:extLst>
              <a:ext uri="{FF2B5EF4-FFF2-40B4-BE49-F238E27FC236}">
                <a16:creationId xmlns:a16="http://schemas.microsoft.com/office/drawing/2014/main" id="{D5CB9531-7F7B-4D08-9C91-A741B19CFB76}"/>
              </a:ext>
            </a:extLst>
          </p:cNvPr>
          <p:cNvPicPr>
            <a:picLocks noChangeAspect="1"/>
          </p:cNvPicPr>
          <p:nvPr/>
        </p:nvPicPr>
        <p:blipFill rotWithShape="1">
          <a:blip r:embed="rId3">
            <a:extLst>
              <a:ext uri="{28A0092B-C50C-407E-A947-70E740481C1C}">
                <a14:useLocalDpi xmlns:a14="http://schemas.microsoft.com/office/drawing/2010/main" val="0"/>
              </a:ext>
            </a:extLst>
          </a:blip>
          <a:srcRect t="9102" b="27879"/>
          <a:stretch/>
        </p:blipFill>
        <p:spPr>
          <a:xfrm>
            <a:off x="4547938" y="3681409"/>
            <a:ext cx="7644062" cy="3176595"/>
          </a:xfrm>
          <a:prstGeom prst="rect">
            <a:avLst/>
          </a:prstGeom>
        </p:spPr>
      </p:pic>
      <p:sp>
        <p:nvSpPr>
          <p:cNvPr id="10" name="Rectangle 13">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7F0AE6-1E6F-409B-BDD8-CC7889DDDA9F}"/>
              </a:ext>
            </a:extLst>
          </p:cNvPr>
          <p:cNvSpPr>
            <a:spLocks noGrp="1"/>
          </p:cNvSpPr>
          <p:nvPr>
            <p:ph type="ctrTitle"/>
          </p:nvPr>
        </p:nvSpPr>
        <p:spPr>
          <a:xfrm>
            <a:off x="838200" y="1115219"/>
            <a:ext cx="5395912" cy="2387600"/>
          </a:xfrm>
        </p:spPr>
        <p:txBody>
          <a:bodyPr>
            <a:normAutofit/>
          </a:bodyPr>
          <a:lstStyle/>
          <a:p>
            <a:pPr algn="l"/>
            <a:r>
              <a:rPr lang="en-GB" sz="5000" b="1">
                <a:solidFill>
                  <a:schemeClr val="bg1"/>
                </a:solidFill>
              </a:rPr>
              <a:t>BYEBYE BUY!BUY!BUY!</a:t>
            </a:r>
          </a:p>
        </p:txBody>
      </p:sp>
      <p:sp>
        <p:nvSpPr>
          <p:cNvPr id="3" name="Subtitle 2">
            <a:extLst>
              <a:ext uri="{FF2B5EF4-FFF2-40B4-BE49-F238E27FC236}">
                <a16:creationId xmlns:a16="http://schemas.microsoft.com/office/drawing/2014/main" id="{D993A795-8741-4A61-AE98-594DF0EF7ED8}"/>
              </a:ext>
            </a:extLst>
          </p:cNvPr>
          <p:cNvSpPr>
            <a:spLocks noGrp="1"/>
          </p:cNvSpPr>
          <p:nvPr>
            <p:ph type="subTitle" idx="1"/>
          </p:nvPr>
        </p:nvSpPr>
        <p:spPr>
          <a:xfrm>
            <a:off x="838200" y="3902075"/>
            <a:ext cx="5395912" cy="1655762"/>
          </a:xfrm>
        </p:spPr>
        <p:txBody>
          <a:bodyPr>
            <a:normAutofit/>
          </a:bodyPr>
          <a:lstStyle/>
          <a:p>
            <a:pPr algn="l"/>
            <a:r>
              <a:rPr lang="en-GB" sz="2000" b="1">
                <a:solidFill>
                  <a:schemeClr val="bg1"/>
                </a:solidFill>
              </a:rPr>
              <a:t>End CONSUMERISM </a:t>
            </a:r>
            <a:r>
              <a:rPr lang="en-GB" sz="2000">
                <a:solidFill>
                  <a:schemeClr val="bg1"/>
                </a:solidFill>
              </a:rPr>
              <a:t>before it consumes us.</a:t>
            </a:r>
          </a:p>
          <a:p>
            <a:pPr algn="l"/>
            <a:r>
              <a:rPr lang="en-US" sz="2000">
                <a:solidFill>
                  <a:schemeClr val="bg1"/>
                </a:solidFill>
              </a:rPr>
              <a:t>        The impact of </a:t>
            </a:r>
            <a:r>
              <a:rPr lang="en-US" sz="2000" b="1">
                <a:solidFill>
                  <a:schemeClr val="bg1"/>
                </a:solidFill>
              </a:rPr>
              <a:t>CONSUMPTION</a:t>
            </a:r>
            <a:r>
              <a:rPr lang="en-US" sz="2000">
                <a:solidFill>
                  <a:schemeClr val="bg1"/>
                </a:solidFill>
              </a:rPr>
              <a:t> on the environment. </a:t>
            </a:r>
          </a:p>
          <a:p>
            <a:pPr algn="l"/>
            <a:endParaRPr lang="en-GB" sz="2000">
              <a:solidFill>
                <a:schemeClr val="bg1"/>
              </a:solidFill>
            </a:endParaRPr>
          </a:p>
        </p:txBody>
      </p:sp>
      <p:cxnSp>
        <p:nvCxnSpPr>
          <p:cNvPr id="11" name="Straight Connector 15">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3681408"/>
            <a:ext cx="113537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05081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picture containing diagram&#10;&#10;Description automatically generated">
            <a:extLst>
              <a:ext uri="{FF2B5EF4-FFF2-40B4-BE49-F238E27FC236}">
                <a16:creationId xmlns:a16="http://schemas.microsoft.com/office/drawing/2014/main" id="{772EBDFD-9BAF-47F8-85C5-41B2F13BC888}"/>
              </a:ext>
            </a:extLst>
          </p:cNvPr>
          <p:cNvPicPr>
            <a:picLocks noChangeAspect="1"/>
          </p:cNvPicPr>
          <p:nvPr/>
        </p:nvPicPr>
        <p:blipFill rotWithShape="1">
          <a:blip r:embed="rId2">
            <a:extLst>
              <a:ext uri="{28A0092B-C50C-407E-A947-70E740481C1C}">
                <a14:useLocalDpi xmlns:a14="http://schemas.microsoft.com/office/drawing/2010/main" val="0"/>
              </a:ext>
            </a:extLst>
          </a:blip>
          <a:srcRect r="11696"/>
          <a:stretch/>
        </p:blipFill>
        <p:spPr>
          <a:xfrm>
            <a:off x="4117521" y="10"/>
            <a:ext cx="8074479" cy="6857990"/>
          </a:xfrm>
          <a:prstGeom prst="rect">
            <a:avLst/>
          </a:prstGeom>
        </p:spPr>
      </p:pic>
      <p:sp>
        <p:nvSpPr>
          <p:cNvPr id="9" name="Freeform: Shape 11">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697BEC8-B75F-463C-9F18-2B278B367BCC}"/>
              </a:ext>
            </a:extLst>
          </p:cNvPr>
          <p:cNvSpPr>
            <a:spLocks noGrp="1"/>
          </p:cNvSpPr>
          <p:nvPr>
            <p:ph type="title"/>
          </p:nvPr>
        </p:nvSpPr>
        <p:spPr>
          <a:xfrm>
            <a:off x="804672" y="365125"/>
            <a:ext cx="5266155" cy="1325563"/>
          </a:xfrm>
        </p:spPr>
        <p:txBody>
          <a:bodyPr>
            <a:normAutofit/>
          </a:bodyPr>
          <a:lstStyle/>
          <a:p>
            <a:r>
              <a:rPr lang="en-GB" sz="3700"/>
              <a:t>Stuff. We see it, we like it , we want it. Then we bin it.</a:t>
            </a:r>
          </a:p>
        </p:txBody>
      </p:sp>
      <p:sp>
        <p:nvSpPr>
          <p:cNvPr id="3" name="Content Placeholder 2">
            <a:extLst>
              <a:ext uri="{FF2B5EF4-FFF2-40B4-BE49-F238E27FC236}">
                <a16:creationId xmlns:a16="http://schemas.microsoft.com/office/drawing/2014/main" id="{7DF981B3-9066-4EB1-8146-5225C3238E86}"/>
              </a:ext>
            </a:extLst>
          </p:cNvPr>
          <p:cNvSpPr>
            <a:spLocks noGrp="1"/>
          </p:cNvSpPr>
          <p:nvPr>
            <p:ph idx="1"/>
          </p:nvPr>
        </p:nvSpPr>
        <p:spPr>
          <a:xfrm>
            <a:off x="804672" y="2022601"/>
            <a:ext cx="3941499" cy="4154361"/>
          </a:xfrm>
        </p:spPr>
        <p:txBody>
          <a:bodyPr>
            <a:normAutofit lnSpcReduction="10000"/>
          </a:bodyPr>
          <a:lstStyle/>
          <a:p>
            <a:pPr marL="0" indent="0">
              <a:buNone/>
            </a:pPr>
            <a:r>
              <a:rPr lang="en-US" sz="1600" dirty="0">
                <a:solidFill>
                  <a:srgbClr val="FF0000"/>
                </a:solidFill>
              </a:rPr>
              <a:t>Today, we’re witnessing an insatiable appetite to replenish products and services. This is, in part, thanks to marketing professionals and advertisers who have perfected tactics to convince us to buy things, but also a modern consumer </a:t>
            </a:r>
            <a:r>
              <a:rPr lang="en-US" sz="1600" dirty="0" err="1">
                <a:solidFill>
                  <a:srgbClr val="FF0000"/>
                </a:solidFill>
              </a:rPr>
              <a:t>behaviour</a:t>
            </a:r>
            <a:r>
              <a:rPr lang="en-US" sz="1600" dirty="0">
                <a:solidFill>
                  <a:srgbClr val="FF0000"/>
                </a:solidFill>
              </a:rPr>
              <a:t> which relies on near instant availability, wide choice and short life cycle products. Vast quantities of these products will end up in landfill within a short period of time</a:t>
            </a:r>
            <a:r>
              <a:rPr lang="en-US" sz="1400" dirty="0">
                <a:solidFill>
                  <a:srgbClr val="FF0000"/>
                </a:solidFill>
              </a:rPr>
              <a:t>. </a:t>
            </a:r>
          </a:p>
          <a:p>
            <a:pPr marL="0" indent="0">
              <a:buNone/>
            </a:pPr>
            <a:r>
              <a:rPr lang="en-US" sz="1400" dirty="0"/>
              <a:t>“Modern production methods based on quick response and Just-in-Time philosophies, time-based competition and short product life cycle along with the availability of information and choice further transformed consumer </a:t>
            </a:r>
            <a:r>
              <a:rPr lang="en-US" sz="1400" dirty="0" err="1"/>
              <a:t>behaviour</a:t>
            </a:r>
            <a:r>
              <a:rPr lang="en-US" sz="1400" dirty="0"/>
              <a:t> increasing insatiable appetite to replenish products and services, destined to landfill” (Rafi-</a:t>
            </a:r>
            <a:r>
              <a:rPr lang="en-US" sz="1400" dirty="0" err="1"/>
              <a:t>Ul</a:t>
            </a:r>
            <a:r>
              <a:rPr lang="en-US" sz="1400" dirty="0"/>
              <a:t>-Shan et al., 2018). </a:t>
            </a:r>
          </a:p>
        </p:txBody>
      </p:sp>
    </p:spTree>
    <p:extLst>
      <p:ext uri="{BB962C8B-B14F-4D97-AF65-F5344CB8AC3E}">
        <p14:creationId xmlns:p14="http://schemas.microsoft.com/office/powerpoint/2010/main" val="262976362"/>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erson pushing a person in a shopping cart&#10;&#10;Description automatically generated with medium confidence">
            <a:extLst>
              <a:ext uri="{FF2B5EF4-FFF2-40B4-BE49-F238E27FC236}">
                <a16:creationId xmlns:a16="http://schemas.microsoft.com/office/drawing/2014/main" id="{950F15C7-92EF-416F-842F-39275F1861C6}"/>
              </a:ext>
            </a:extLst>
          </p:cNvPr>
          <p:cNvPicPr>
            <a:picLocks noChangeAspect="1"/>
          </p:cNvPicPr>
          <p:nvPr/>
        </p:nvPicPr>
        <p:blipFill rotWithShape="1">
          <a:blip r:embed="rId2">
            <a:extLst>
              <a:ext uri="{28A0092B-C50C-407E-A947-70E740481C1C}">
                <a14:useLocalDpi xmlns:a14="http://schemas.microsoft.com/office/drawing/2010/main" val="0"/>
              </a:ext>
            </a:extLst>
          </a:blip>
          <a:srcRect t="2743" b="18143"/>
          <a:stretch/>
        </p:blipFill>
        <p:spPr>
          <a:xfrm>
            <a:off x="3523488" y="10"/>
            <a:ext cx="8668512" cy="6857990"/>
          </a:xfrm>
          <a:prstGeom prst="rect">
            <a:avLst/>
          </a:prstGeom>
        </p:spPr>
      </p:pic>
      <p:sp>
        <p:nvSpPr>
          <p:cNvPr id="25" name="Rectangle 24">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2680387-CFA5-41EC-89D1-4B28BF10F58F}"/>
              </a:ext>
            </a:extLst>
          </p:cNvPr>
          <p:cNvSpPr>
            <a:spLocks noGrp="1"/>
          </p:cNvSpPr>
          <p:nvPr>
            <p:ph type="ctrTitle"/>
          </p:nvPr>
        </p:nvSpPr>
        <p:spPr>
          <a:xfrm>
            <a:off x="477981" y="1122363"/>
            <a:ext cx="4023360" cy="3204134"/>
          </a:xfrm>
        </p:spPr>
        <p:txBody>
          <a:bodyPr anchor="b">
            <a:normAutofit/>
          </a:bodyPr>
          <a:lstStyle/>
          <a:p>
            <a:pPr algn="l"/>
            <a:r>
              <a:rPr lang="en-US" sz="4800" dirty="0"/>
              <a:t>We’re being served. Where’s the problem?</a:t>
            </a:r>
            <a:endParaRPr lang="en-GB" sz="4800" dirty="0"/>
          </a:p>
        </p:txBody>
      </p:sp>
      <p:sp>
        <p:nvSpPr>
          <p:cNvPr id="3" name="Subtitle 2">
            <a:extLst>
              <a:ext uri="{FF2B5EF4-FFF2-40B4-BE49-F238E27FC236}">
                <a16:creationId xmlns:a16="http://schemas.microsoft.com/office/drawing/2014/main" id="{B7AEABD5-4A1D-4F8F-8A6F-BC87B5519FA4}"/>
              </a:ext>
            </a:extLst>
          </p:cNvPr>
          <p:cNvSpPr>
            <a:spLocks noGrp="1"/>
          </p:cNvSpPr>
          <p:nvPr>
            <p:ph type="subTitle" idx="1"/>
          </p:nvPr>
        </p:nvSpPr>
        <p:spPr>
          <a:xfrm>
            <a:off x="477980" y="4872922"/>
            <a:ext cx="4023359" cy="1208141"/>
          </a:xfrm>
        </p:spPr>
        <p:txBody>
          <a:bodyPr>
            <a:noAutofit/>
          </a:bodyPr>
          <a:lstStyle/>
          <a:p>
            <a:pPr algn="l"/>
            <a:r>
              <a:rPr lang="en-US" sz="1600" dirty="0">
                <a:solidFill>
                  <a:srgbClr val="FF0000"/>
                </a:solidFill>
              </a:rPr>
              <a:t>In an economy driven in large part by consumer spending, we should be glad that customers feel confident and keep spending. </a:t>
            </a:r>
          </a:p>
          <a:p>
            <a:pPr algn="l"/>
            <a:r>
              <a:rPr lang="en-US" sz="1600" dirty="0">
                <a:solidFill>
                  <a:srgbClr val="FF0000"/>
                </a:solidFill>
              </a:rPr>
              <a:t>We buy more and more stuff, factories keep producing more and more, creating more and more jobs and forever growing our economy.  And more importantly we’re all satisfied consumers: we get what we want when we want. Correct?</a:t>
            </a:r>
            <a:endParaRPr lang="en-GB" sz="1600" dirty="0">
              <a:solidFill>
                <a:srgbClr val="FF0000"/>
              </a:solidFill>
            </a:endParaRPr>
          </a:p>
        </p:txBody>
      </p:sp>
      <p:sp>
        <p:nvSpPr>
          <p:cNvPr id="27" name="Rectangle 26">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9" name="Rectangle 28">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1763603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factory with smoke coming out of it&#10;&#10;Description automatically generated with medium confidence">
            <a:extLst>
              <a:ext uri="{FF2B5EF4-FFF2-40B4-BE49-F238E27FC236}">
                <a16:creationId xmlns:a16="http://schemas.microsoft.com/office/drawing/2014/main" id="{5EA9F4A8-83D5-4B57-A6B0-6E84872E1001}"/>
              </a:ext>
            </a:extLst>
          </p:cNvPr>
          <p:cNvPicPr>
            <a:picLocks noChangeAspect="1"/>
          </p:cNvPicPr>
          <p:nvPr/>
        </p:nvPicPr>
        <p:blipFill rotWithShape="1">
          <a:blip r:embed="rId2">
            <a:extLst>
              <a:ext uri="{28A0092B-C50C-407E-A947-70E740481C1C}">
                <a14:useLocalDpi xmlns:a14="http://schemas.microsoft.com/office/drawing/2010/main" val="0"/>
              </a:ext>
            </a:extLst>
          </a:blip>
          <a:srcRect t="9091" r="13808"/>
          <a:stretch/>
        </p:blipFill>
        <p:spPr>
          <a:xfrm>
            <a:off x="3522468" y="10"/>
            <a:ext cx="8669532" cy="6857990"/>
          </a:xfrm>
          <a:prstGeom prst="rect">
            <a:avLst/>
          </a:prstGeom>
        </p:spPr>
      </p:pic>
      <p:sp>
        <p:nvSpPr>
          <p:cNvPr id="16" name="Rectangle 15">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86AB6CC-FE49-4712-AB19-B82FFD5B8C2C}"/>
              </a:ext>
            </a:extLst>
          </p:cNvPr>
          <p:cNvSpPr>
            <a:spLocks noGrp="1"/>
          </p:cNvSpPr>
          <p:nvPr>
            <p:ph type="title"/>
          </p:nvPr>
        </p:nvSpPr>
        <p:spPr>
          <a:xfrm>
            <a:off x="371094" y="1161288"/>
            <a:ext cx="3438144" cy="1124712"/>
          </a:xfrm>
        </p:spPr>
        <p:txBody>
          <a:bodyPr anchor="b">
            <a:noAutofit/>
          </a:bodyPr>
          <a:lstStyle/>
          <a:p>
            <a:r>
              <a:rPr lang="en-GB" sz="2800" dirty="0"/>
              <a:t>Consumerism is incompatible with the environment</a:t>
            </a:r>
          </a:p>
        </p:txBody>
      </p:sp>
      <p:sp>
        <p:nvSpPr>
          <p:cNvPr id="18" name="Rectangle 17">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 name="Rectangle 19">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5475CD5-747E-4441-92C1-E1D2DBE8C49B}"/>
              </a:ext>
            </a:extLst>
          </p:cNvPr>
          <p:cNvSpPr>
            <a:spLocks noGrp="1"/>
          </p:cNvSpPr>
          <p:nvPr>
            <p:ph idx="1"/>
          </p:nvPr>
        </p:nvSpPr>
        <p:spPr>
          <a:xfrm>
            <a:off x="371094" y="2718054"/>
            <a:ext cx="3438906" cy="3207258"/>
          </a:xfrm>
        </p:spPr>
        <p:txBody>
          <a:bodyPr anchor="t">
            <a:normAutofit lnSpcReduction="10000"/>
          </a:bodyPr>
          <a:lstStyle/>
          <a:p>
            <a:pPr marL="0" indent="0">
              <a:buNone/>
            </a:pPr>
            <a:r>
              <a:rPr lang="en-US" sz="1600" dirty="0">
                <a:solidFill>
                  <a:srgbClr val="FF0000"/>
                </a:solidFill>
              </a:rPr>
              <a:t>Consumerism and its brother, mass production, are one of the leading causes of climate change, through the huge stress they are putting on resources and trough industrial pollution. </a:t>
            </a:r>
          </a:p>
          <a:p>
            <a:pPr marL="0" indent="0">
              <a:buNone/>
            </a:pPr>
            <a:r>
              <a:rPr lang="en-US" sz="1300" dirty="0"/>
              <a:t> “Consumerism induces mass production, which is itself incompatible with the environment” (</a:t>
            </a:r>
            <a:r>
              <a:rPr lang="en-US" sz="1300" dirty="0" err="1"/>
              <a:t>Akenji</a:t>
            </a:r>
            <a:r>
              <a:rPr lang="en-US" sz="1300" dirty="0"/>
              <a:t>, 2014).</a:t>
            </a:r>
          </a:p>
          <a:p>
            <a:pPr marL="0" indent="0">
              <a:buNone/>
            </a:pPr>
            <a:r>
              <a:rPr lang="en-US" sz="1300" dirty="0"/>
              <a:t>“Factors such as greenhouse gas (GHG) emission, household consumption and mass production have placed unprecedented stress on the planet earth leading to drastic climate changes and environmental catastrophes” (</a:t>
            </a:r>
            <a:r>
              <a:rPr lang="en-US" sz="1300" dirty="0" err="1"/>
              <a:t>Donmez-Turan</a:t>
            </a:r>
            <a:r>
              <a:rPr lang="en-US" sz="1300" dirty="0"/>
              <a:t> and </a:t>
            </a:r>
            <a:r>
              <a:rPr lang="en-US" sz="1300" dirty="0" err="1"/>
              <a:t>Kiliclar</a:t>
            </a:r>
            <a:r>
              <a:rPr lang="en-US" sz="1300" dirty="0"/>
              <a:t>, 2021). </a:t>
            </a:r>
            <a:endParaRPr lang="en-GB" sz="1300" dirty="0"/>
          </a:p>
        </p:txBody>
      </p:sp>
    </p:spTree>
    <p:extLst>
      <p:ext uri="{BB962C8B-B14F-4D97-AF65-F5344CB8AC3E}">
        <p14:creationId xmlns:p14="http://schemas.microsoft.com/office/powerpoint/2010/main" val="2478833042"/>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EDBA7-8C89-4B66-BBDB-154E02FFDEFA}"/>
              </a:ext>
            </a:extLst>
          </p:cNvPr>
          <p:cNvSpPr>
            <a:spLocks noGrp="1"/>
          </p:cNvSpPr>
          <p:nvPr>
            <p:ph type="title"/>
          </p:nvPr>
        </p:nvSpPr>
        <p:spPr>
          <a:xfrm>
            <a:off x="482605" y="3752850"/>
            <a:ext cx="3290887" cy="2452687"/>
          </a:xfrm>
        </p:spPr>
        <p:txBody>
          <a:bodyPr anchor="ctr">
            <a:noAutofit/>
          </a:bodyPr>
          <a:lstStyle/>
          <a:p>
            <a:r>
              <a:rPr lang="en-GB" sz="6600" b="1" dirty="0"/>
              <a:t>Change is needed</a:t>
            </a:r>
          </a:p>
        </p:txBody>
      </p:sp>
      <p:pic>
        <p:nvPicPr>
          <p:cNvPr id="7" name="Picture 6" descr="Arrow&#10;&#10;Description automatically generated with low confidence">
            <a:extLst>
              <a:ext uri="{FF2B5EF4-FFF2-40B4-BE49-F238E27FC236}">
                <a16:creationId xmlns:a16="http://schemas.microsoft.com/office/drawing/2014/main" id="{8F61E6F6-187B-4220-8941-0D078E5DB01B}"/>
              </a:ext>
            </a:extLst>
          </p:cNvPr>
          <p:cNvPicPr>
            <a:picLocks noChangeAspect="1"/>
          </p:cNvPicPr>
          <p:nvPr/>
        </p:nvPicPr>
        <p:blipFill rotWithShape="1">
          <a:blip r:embed="rId2">
            <a:extLst>
              <a:ext uri="{28A0092B-C50C-407E-A947-70E740481C1C}">
                <a14:useLocalDpi xmlns:a14="http://schemas.microsoft.com/office/drawing/2010/main" val="0"/>
              </a:ext>
            </a:extLst>
          </a:blip>
          <a:srcRect l="19500" r="-1" b="-1"/>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42D29EA0-2DC6-4DF8-93DE-A3F9B317632A}"/>
              </a:ext>
            </a:extLst>
          </p:cNvPr>
          <p:cNvSpPr>
            <a:spLocks noGrp="1"/>
          </p:cNvSpPr>
          <p:nvPr>
            <p:ph idx="1"/>
          </p:nvPr>
        </p:nvSpPr>
        <p:spPr>
          <a:xfrm>
            <a:off x="6260123" y="3752850"/>
            <a:ext cx="5449272" cy="2452687"/>
          </a:xfrm>
        </p:spPr>
        <p:txBody>
          <a:bodyPr anchor="ctr">
            <a:normAutofit fontScale="62500" lnSpcReduction="20000"/>
          </a:bodyPr>
          <a:lstStyle/>
          <a:p>
            <a:pPr marL="0" indent="0">
              <a:buNone/>
            </a:pPr>
            <a:r>
              <a:rPr lang="en-US" sz="2100" dirty="0">
                <a:solidFill>
                  <a:srgbClr val="FF0000"/>
                </a:solidFill>
              </a:rPr>
              <a:t>Achieving net zero greenhouse gas (GHG) emissions, reducing levels of pollution and waste, and reversing damage to ecosystems requires changes in our </a:t>
            </a:r>
            <a:r>
              <a:rPr lang="en-US" sz="2100" dirty="0" err="1">
                <a:solidFill>
                  <a:srgbClr val="FF0000"/>
                </a:solidFill>
              </a:rPr>
              <a:t>behaviour</a:t>
            </a:r>
            <a:r>
              <a:rPr lang="en-US" sz="2100" dirty="0">
                <a:solidFill>
                  <a:srgbClr val="FF0000"/>
                </a:solidFill>
              </a:rPr>
              <a:t> and consumption.</a:t>
            </a:r>
          </a:p>
          <a:p>
            <a:pPr marL="0" indent="0">
              <a:buNone/>
            </a:pPr>
            <a:r>
              <a:rPr lang="en-US" sz="2100" dirty="0">
                <a:solidFill>
                  <a:srgbClr val="FF0000"/>
                </a:solidFill>
              </a:rPr>
              <a:t>As showed by recent natural disasters, our capacity to deal with global catastrophes is weakened by our </a:t>
            </a:r>
            <a:r>
              <a:rPr lang="en-US" sz="2100" dirty="0" err="1">
                <a:solidFill>
                  <a:srgbClr val="FF0000"/>
                </a:solidFill>
              </a:rPr>
              <a:t>behaviour</a:t>
            </a:r>
            <a:r>
              <a:rPr lang="en-US" sz="2100" dirty="0">
                <a:solidFill>
                  <a:srgbClr val="FF0000"/>
                </a:solidFill>
              </a:rPr>
              <a:t> as consumers. The existing environmental, social security and protection systems are not resilient enough. A fresh look is needed at how we produce and consume. And for once, this does not depend on governments and politicians, but on us, THE CONUMERS. Vote with your wallet for the world you want to live in. </a:t>
            </a:r>
          </a:p>
          <a:p>
            <a:pPr marL="0" indent="0">
              <a:buNone/>
            </a:pPr>
            <a:r>
              <a:rPr lang="en-US" sz="1500" dirty="0"/>
              <a:t> </a:t>
            </a:r>
          </a:p>
          <a:p>
            <a:pPr marL="0" indent="0">
              <a:buNone/>
            </a:pPr>
            <a:r>
              <a:rPr lang="en-US" sz="1500" dirty="0"/>
              <a:t>“Recent catastrophes and natural disasters…exhibit increased humankind vulnerabilities and reduced resilience of existing environmental, social security and protection systems. Thus, leading to a call for relooking at the current economic and social structural systems for more robust interventions to transform existing production, consumption and </a:t>
            </a:r>
            <a:r>
              <a:rPr lang="en-US" sz="1500" dirty="0" err="1"/>
              <a:t>behavioural</a:t>
            </a:r>
            <a:r>
              <a:rPr lang="en-US" sz="1500" dirty="0"/>
              <a:t> patterns into more sustainable, clean and resilient” (</a:t>
            </a:r>
            <a:r>
              <a:rPr lang="en-US" sz="1500" dirty="0" err="1"/>
              <a:t>Reisch</a:t>
            </a:r>
            <a:r>
              <a:rPr lang="en-US" sz="1500" dirty="0"/>
              <a:t> et al., 2021).</a:t>
            </a:r>
          </a:p>
          <a:p>
            <a:pPr marL="0" indent="0">
              <a:buNone/>
            </a:pPr>
            <a:r>
              <a:rPr lang="en-US" sz="1500" dirty="0"/>
              <a:t>“ </a:t>
            </a:r>
          </a:p>
        </p:txBody>
      </p:sp>
    </p:spTree>
    <p:extLst>
      <p:ext uri="{BB962C8B-B14F-4D97-AF65-F5344CB8AC3E}">
        <p14:creationId xmlns:p14="http://schemas.microsoft.com/office/powerpoint/2010/main" val="20579596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8FA544-3964-4CA9-8198-595873AD3CBF}"/>
              </a:ext>
            </a:extLst>
          </p:cNvPr>
          <p:cNvSpPr>
            <a:spLocks noGrp="1"/>
          </p:cNvSpPr>
          <p:nvPr>
            <p:ph type="title"/>
          </p:nvPr>
        </p:nvSpPr>
        <p:spPr>
          <a:xfrm>
            <a:off x="4965430" y="629268"/>
            <a:ext cx="6586491" cy="1286160"/>
          </a:xfrm>
        </p:spPr>
        <p:txBody>
          <a:bodyPr anchor="b">
            <a:normAutofit/>
          </a:bodyPr>
          <a:lstStyle/>
          <a:p>
            <a:r>
              <a:rPr lang="en-GB" dirty="0"/>
              <a:t>What’s the solution?</a:t>
            </a:r>
          </a:p>
        </p:txBody>
      </p:sp>
      <p:sp>
        <p:nvSpPr>
          <p:cNvPr id="3" name="Content Placeholder 2">
            <a:extLst>
              <a:ext uri="{FF2B5EF4-FFF2-40B4-BE49-F238E27FC236}">
                <a16:creationId xmlns:a16="http://schemas.microsoft.com/office/drawing/2014/main" id="{8DFB831D-CE2E-4EDC-925D-38CEFDCB6A0D}"/>
              </a:ext>
            </a:extLst>
          </p:cNvPr>
          <p:cNvSpPr>
            <a:spLocks noGrp="1"/>
          </p:cNvSpPr>
          <p:nvPr>
            <p:ph idx="1"/>
          </p:nvPr>
        </p:nvSpPr>
        <p:spPr>
          <a:xfrm>
            <a:off x="6780628" y="2438400"/>
            <a:ext cx="4771292" cy="3785419"/>
          </a:xfrm>
        </p:spPr>
        <p:txBody>
          <a:bodyPr>
            <a:normAutofit fontScale="92500" lnSpcReduction="20000"/>
          </a:bodyPr>
          <a:lstStyle/>
          <a:p>
            <a:pPr marL="0" indent="0">
              <a:buNone/>
            </a:pPr>
            <a:r>
              <a:rPr lang="en-US" sz="1600" dirty="0">
                <a:solidFill>
                  <a:srgbClr val="FF0000"/>
                </a:solidFill>
              </a:rPr>
              <a:t>There are two parts to it. One is consuming differently, and the other is not consuming as much. So, volume and composition. To meet climate targets, we need to do both.</a:t>
            </a:r>
          </a:p>
          <a:p>
            <a:pPr marL="0" indent="0">
              <a:buNone/>
            </a:pPr>
            <a:r>
              <a:rPr lang="en-US" sz="1600" dirty="0">
                <a:solidFill>
                  <a:srgbClr val="FF0000"/>
                </a:solidFill>
              </a:rPr>
              <a:t>We live in an age of a communication revolution, information is at our fingertips. Not knowing is becoming a feeble excuse for not acting. We are aware of the ethics, morality , human welfare and environmental costs related to our need for more stuff. We can choose to buy things that have less impact on our planet, we can also choose to buy less.</a:t>
            </a:r>
          </a:p>
          <a:p>
            <a:pPr marL="0" indent="0">
              <a:buNone/>
            </a:pPr>
            <a:r>
              <a:rPr lang="en-US" sz="1300" dirty="0"/>
              <a:t>“Advancements in information and communication technologies have increased consumer awareness of ethics, morality, human welfare and environmental issues” (</a:t>
            </a:r>
            <a:r>
              <a:rPr lang="en-US" sz="1300" dirty="0" err="1"/>
              <a:t>Kutaula</a:t>
            </a:r>
            <a:r>
              <a:rPr lang="en-US" sz="1300" dirty="0"/>
              <a:t> and Gillani, 2018). </a:t>
            </a:r>
          </a:p>
          <a:p>
            <a:pPr marL="0" indent="0">
              <a:buNone/>
            </a:pPr>
            <a:r>
              <a:rPr lang="en-US" sz="1300" dirty="0"/>
              <a:t>“Today’s consumer is aware of the environmental impact of business operations and those of the products and services they are buying and consuming” (Rafi-</a:t>
            </a:r>
            <a:r>
              <a:rPr lang="en-US" sz="1300" dirty="0" err="1"/>
              <a:t>Ul</a:t>
            </a:r>
            <a:r>
              <a:rPr lang="en-US" sz="1300" dirty="0"/>
              <a:t>-Shan et al., 2018).</a:t>
            </a:r>
          </a:p>
          <a:p>
            <a:pPr marL="0" indent="0">
              <a:buNone/>
            </a:pPr>
            <a:r>
              <a:rPr lang="en-US" sz="1300" dirty="0"/>
              <a:t>Therefore,</a:t>
            </a:r>
          </a:p>
          <a:p>
            <a:pPr marL="0" indent="0">
              <a:buNone/>
            </a:pPr>
            <a:r>
              <a:rPr lang="en-US" sz="1300" dirty="0"/>
              <a:t> “Consumers can choose to avoid buying products that are incompatible with their environmental ideology” (</a:t>
            </a:r>
            <a:r>
              <a:rPr lang="en-US" sz="1300" dirty="0" err="1"/>
              <a:t>Golob</a:t>
            </a:r>
            <a:r>
              <a:rPr lang="en-US" sz="1300" dirty="0"/>
              <a:t> and </a:t>
            </a:r>
            <a:r>
              <a:rPr lang="en-US" sz="1300" dirty="0" err="1"/>
              <a:t>Kronegger</a:t>
            </a:r>
            <a:r>
              <a:rPr lang="en-US" sz="1300" dirty="0"/>
              <a:t>, 2019).</a:t>
            </a:r>
          </a:p>
          <a:p>
            <a:pPr marL="0" indent="0">
              <a:buNone/>
            </a:pPr>
            <a:endParaRPr lang="en-GB" sz="1300" dirty="0"/>
          </a:p>
        </p:txBody>
      </p:sp>
      <p:pic>
        <p:nvPicPr>
          <p:cNvPr id="5" name="Picture 4" descr="A picture containing shape&#10;&#10;Description automatically generated">
            <a:extLst>
              <a:ext uri="{FF2B5EF4-FFF2-40B4-BE49-F238E27FC236}">
                <a16:creationId xmlns:a16="http://schemas.microsoft.com/office/drawing/2014/main" id="{FDD1B1A2-9032-4B0D-93FC-8A71BD584474}"/>
              </a:ext>
            </a:extLst>
          </p:cNvPr>
          <p:cNvPicPr>
            <a:picLocks noChangeAspect="1"/>
          </p:cNvPicPr>
          <p:nvPr/>
        </p:nvPicPr>
        <p:blipFill rotWithShape="1">
          <a:blip r:embed="rId2">
            <a:extLst>
              <a:ext uri="{28A0092B-C50C-407E-A947-70E740481C1C}">
                <a14:useLocalDpi xmlns:a14="http://schemas.microsoft.com/office/drawing/2010/main" val="0"/>
              </a:ext>
            </a:extLst>
          </a:blip>
          <a:srcRect l="9862" r="11503" b="-2"/>
          <a:stretch/>
        </p:blipFill>
        <p:spPr>
          <a:xfrm>
            <a:off x="20" y="10"/>
            <a:ext cx="4628251" cy="6857990"/>
          </a:xfrm>
          <a:prstGeom prst="rect">
            <a:avLst/>
          </a:prstGeom>
          <a:effectLst/>
        </p:spPr>
      </p:pic>
      <p:cxnSp>
        <p:nvCxnSpPr>
          <p:cNvPr id="10" name="Straight Connector 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AB13D"/>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9698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ext, person, player, outdoor&#10;&#10;Description automatically generated">
            <a:extLst>
              <a:ext uri="{FF2B5EF4-FFF2-40B4-BE49-F238E27FC236}">
                <a16:creationId xmlns:a16="http://schemas.microsoft.com/office/drawing/2014/main" id="{4B23AF59-4DC5-4CE1-903A-4E482A7282EA}"/>
              </a:ext>
            </a:extLst>
          </p:cNvPr>
          <p:cNvPicPr>
            <a:picLocks noChangeAspect="1"/>
          </p:cNvPicPr>
          <p:nvPr/>
        </p:nvPicPr>
        <p:blipFill rotWithShape="1">
          <a:blip r:embed="rId2">
            <a:alphaModFix amt="50000"/>
            <a:extLst>
              <a:ext uri="{28A0092B-C50C-407E-A947-70E740481C1C}">
                <a14:useLocalDpi xmlns:a14="http://schemas.microsoft.com/office/drawing/2010/main" val="0"/>
              </a:ext>
            </a:extLst>
          </a:blip>
          <a:srcRect b="15730"/>
          <a:stretch/>
        </p:blipFill>
        <p:spPr>
          <a:xfrm>
            <a:off x="20" y="1"/>
            <a:ext cx="12191980" cy="6857999"/>
          </a:xfrm>
          <a:prstGeom prst="rect">
            <a:avLst/>
          </a:prstGeom>
        </p:spPr>
      </p:pic>
      <p:sp>
        <p:nvSpPr>
          <p:cNvPr id="2" name="Title 1">
            <a:extLst>
              <a:ext uri="{FF2B5EF4-FFF2-40B4-BE49-F238E27FC236}">
                <a16:creationId xmlns:a16="http://schemas.microsoft.com/office/drawing/2014/main" id="{D1EEB8F9-45FE-4B13-84D4-BA2EC38010B6}"/>
              </a:ext>
            </a:extLst>
          </p:cNvPr>
          <p:cNvSpPr>
            <a:spLocks noGrp="1"/>
          </p:cNvSpPr>
          <p:nvPr>
            <p:ph type="ctrTitle"/>
          </p:nvPr>
        </p:nvSpPr>
        <p:spPr>
          <a:xfrm>
            <a:off x="1804219" y="-1576593"/>
            <a:ext cx="9144000" cy="2900518"/>
          </a:xfrm>
        </p:spPr>
        <p:txBody>
          <a:bodyPr>
            <a:normAutofit/>
          </a:bodyPr>
          <a:lstStyle/>
          <a:p>
            <a:r>
              <a:rPr lang="en-GB" dirty="0">
                <a:solidFill>
                  <a:srgbClr val="FFFFFF"/>
                </a:solidFill>
              </a:rPr>
              <a:t>Do you have a problem?</a:t>
            </a:r>
          </a:p>
        </p:txBody>
      </p:sp>
      <p:sp>
        <p:nvSpPr>
          <p:cNvPr id="3" name="Subtitle 2">
            <a:extLst>
              <a:ext uri="{FF2B5EF4-FFF2-40B4-BE49-F238E27FC236}">
                <a16:creationId xmlns:a16="http://schemas.microsoft.com/office/drawing/2014/main" id="{321AE775-AC59-47C0-B051-FD612C210700}"/>
              </a:ext>
            </a:extLst>
          </p:cNvPr>
          <p:cNvSpPr>
            <a:spLocks noGrp="1"/>
          </p:cNvSpPr>
          <p:nvPr>
            <p:ph type="subTitle" idx="1"/>
          </p:nvPr>
        </p:nvSpPr>
        <p:spPr>
          <a:xfrm>
            <a:off x="5034117" y="3879184"/>
            <a:ext cx="9144000" cy="1098395"/>
          </a:xfrm>
        </p:spPr>
        <p:txBody>
          <a:bodyPr>
            <a:normAutofit fontScale="25000" lnSpcReduction="20000"/>
          </a:bodyPr>
          <a:lstStyle/>
          <a:p>
            <a:r>
              <a:rPr lang="en-US" sz="600" dirty="0">
                <a:solidFill>
                  <a:srgbClr val="FFFFFF"/>
                </a:solidFill>
              </a:rPr>
              <a:t>You buy more than you planned: if you set out with a plan of what you need to purchase but consistently come back with more than you anticipated, then you’re falling in the consumerist trap.</a:t>
            </a:r>
          </a:p>
          <a:p>
            <a:r>
              <a:rPr lang="en-US" sz="6400" dirty="0">
                <a:solidFill>
                  <a:srgbClr val="FFFFFF"/>
                </a:solidFill>
              </a:rPr>
              <a:t>You buy more than you planned</a:t>
            </a:r>
          </a:p>
          <a:p>
            <a:r>
              <a:rPr lang="en-US" sz="6400" dirty="0">
                <a:solidFill>
                  <a:srgbClr val="FFFFFF"/>
                </a:solidFill>
              </a:rPr>
              <a:t>You run out of storage space for your stuff </a:t>
            </a:r>
          </a:p>
          <a:p>
            <a:r>
              <a:rPr lang="en-US" sz="6400" dirty="0">
                <a:solidFill>
                  <a:srgbClr val="FFFFFF"/>
                </a:solidFill>
              </a:rPr>
              <a:t>You rely too much on return policies</a:t>
            </a:r>
          </a:p>
          <a:p>
            <a:r>
              <a:rPr lang="en-US" sz="6400" dirty="0">
                <a:solidFill>
                  <a:srgbClr val="FFFFFF"/>
                </a:solidFill>
              </a:rPr>
              <a:t>You routinely seek approval for your purchases</a:t>
            </a:r>
          </a:p>
          <a:p>
            <a:r>
              <a:rPr lang="en-US" sz="6400" dirty="0">
                <a:solidFill>
                  <a:srgbClr val="FFFFFF"/>
                </a:solidFill>
              </a:rPr>
              <a:t>You mistakenly buy things you already have</a:t>
            </a:r>
          </a:p>
          <a:p>
            <a:r>
              <a:rPr lang="en-US" sz="6400" dirty="0">
                <a:solidFill>
                  <a:srgbClr val="FFFFFF"/>
                </a:solidFill>
              </a:rPr>
              <a:t>You buy things on credit </a:t>
            </a:r>
          </a:p>
          <a:p>
            <a:r>
              <a:rPr lang="en-US" sz="6400" dirty="0">
                <a:solidFill>
                  <a:srgbClr val="FFFFFF"/>
                </a:solidFill>
              </a:rPr>
              <a:t>You constantly go over your budget</a:t>
            </a:r>
          </a:p>
          <a:p>
            <a:r>
              <a:rPr lang="en-US" sz="6400" dirty="0">
                <a:solidFill>
                  <a:srgbClr val="FFFFFF"/>
                </a:solidFill>
              </a:rPr>
              <a:t>You regret your purchases </a:t>
            </a:r>
          </a:p>
          <a:p>
            <a:r>
              <a:rPr lang="en-US" sz="6400" dirty="0">
                <a:solidFill>
                  <a:srgbClr val="FFFFFF"/>
                </a:solidFill>
              </a:rPr>
              <a:t>You’re hiding purchases</a:t>
            </a:r>
            <a:endParaRPr lang="en-GB" sz="6400" dirty="0">
              <a:solidFill>
                <a:srgbClr val="FFFFFF"/>
              </a:solidFill>
            </a:endParaRPr>
          </a:p>
        </p:txBody>
      </p:sp>
      <p:sp>
        <p:nvSpPr>
          <p:cNvPr id="6" name="TextBox 5">
            <a:extLst>
              <a:ext uri="{FF2B5EF4-FFF2-40B4-BE49-F238E27FC236}">
                <a16:creationId xmlns:a16="http://schemas.microsoft.com/office/drawing/2014/main" id="{68ACEA43-4D6D-4C43-961D-9B6DAC7DC54F}"/>
              </a:ext>
            </a:extLst>
          </p:cNvPr>
          <p:cNvSpPr txBox="1"/>
          <p:nvPr/>
        </p:nvSpPr>
        <p:spPr>
          <a:xfrm>
            <a:off x="196948" y="3879184"/>
            <a:ext cx="4837169" cy="2308324"/>
          </a:xfrm>
          <a:prstGeom prst="rect">
            <a:avLst/>
          </a:prstGeom>
          <a:noFill/>
        </p:spPr>
        <p:txBody>
          <a:bodyPr wrap="square" rtlCol="0">
            <a:spAutoFit/>
          </a:bodyPr>
          <a:lstStyle/>
          <a:p>
            <a:r>
              <a:rPr lang="en-GB" dirty="0"/>
              <a:t>You don’t buy things on impulse.</a:t>
            </a:r>
          </a:p>
          <a:p>
            <a:r>
              <a:rPr lang="en-GB" dirty="0"/>
              <a:t>Find shopping inconvenient.</a:t>
            </a:r>
          </a:p>
          <a:p>
            <a:r>
              <a:rPr lang="en-GB" dirty="0"/>
              <a:t>Often check your loft and garage for how much junk you have.</a:t>
            </a:r>
          </a:p>
          <a:p>
            <a:r>
              <a:rPr lang="en-GB" dirty="0"/>
              <a:t>You don’t have Amazon or </a:t>
            </a:r>
            <a:r>
              <a:rPr lang="en-GB" dirty="0" err="1"/>
              <a:t>Ebay</a:t>
            </a:r>
            <a:r>
              <a:rPr lang="en-GB" dirty="0"/>
              <a:t> on your phone.</a:t>
            </a:r>
          </a:p>
          <a:p>
            <a:r>
              <a:rPr lang="en-GB" dirty="0"/>
              <a:t>You often repair things instead of buying new .</a:t>
            </a:r>
          </a:p>
          <a:p>
            <a:r>
              <a:rPr lang="en-GB" dirty="0"/>
              <a:t>You avoid the trap of “FREE”.</a:t>
            </a:r>
          </a:p>
          <a:p>
            <a:endParaRPr lang="en-GB" dirty="0"/>
          </a:p>
        </p:txBody>
      </p:sp>
    </p:spTree>
    <p:extLst>
      <p:ext uri="{BB962C8B-B14F-4D97-AF65-F5344CB8AC3E}">
        <p14:creationId xmlns:p14="http://schemas.microsoft.com/office/powerpoint/2010/main" val="4156409308"/>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04A3F9-C12D-4E43-AFFB-2339BC2482D2}"/>
              </a:ext>
            </a:extLst>
          </p:cNvPr>
          <p:cNvSpPr>
            <a:spLocks noGrp="1"/>
          </p:cNvSpPr>
          <p:nvPr>
            <p:ph type="ctrTitle"/>
          </p:nvPr>
        </p:nvSpPr>
        <p:spPr>
          <a:xfrm>
            <a:off x="890338" y="640080"/>
            <a:ext cx="3734014" cy="3566160"/>
          </a:xfrm>
        </p:spPr>
        <p:txBody>
          <a:bodyPr anchor="b">
            <a:normAutofit/>
          </a:bodyPr>
          <a:lstStyle/>
          <a:p>
            <a:pPr algn="l"/>
            <a:r>
              <a:rPr lang="en-GB" sz="5400"/>
              <a:t>Buy less. Choose well. Make it last.</a:t>
            </a:r>
          </a:p>
        </p:txBody>
      </p:sp>
      <p:sp>
        <p:nvSpPr>
          <p:cNvPr id="3" name="Subtitle 2">
            <a:extLst>
              <a:ext uri="{FF2B5EF4-FFF2-40B4-BE49-F238E27FC236}">
                <a16:creationId xmlns:a16="http://schemas.microsoft.com/office/drawing/2014/main" id="{CE11A0A8-AC2D-4ABC-A8FB-4E8B308B0821}"/>
              </a:ext>
            </a:extLst>
          </p:cNvPr>
          <p:cNvSpPr>
            <a:spLocks noGrp="1"/>
          </p:cNvSpPr>
          <p:nvPr>
            <p:ph type="subTitle" idx="1"/>
          </p:nvPr>
        </p:nvSpPr>
        <p:spPr>
          <a:xfrm>
            <a:off x="890339" y="4636008"/>
            <a:ext cx="3734014" cy="1572768"/>
          </a:xfrm>
        </p:spPr>
        <p:txBody>
          <a:bodyPr>
            <a:normAutofit fontScale="77500" lnSpcReduction="20000"/>
          </a:bodyPr>
          <a:lstStyle/>
          <a:p>
            <a:pPr algn="l"/>
            <a:r>
              <a:rPr lang="en-US" sz="1600" dirty="0">
                <a:solidFill>
                  <a:srgbClr val="FF0000"/>
                </a:solidFill>
              </a:rPr>
              <a:t>Switch to reusable products. ...</a:t>
            </a:r>
          </a:p>
          <a:p>
            <a:pPr algn="l"/>
            <a:r>
              <a:rPr lang="en-US" sz="1600" dirty="0">
                <a:solidFill>
                  <a:srgbClr val="FF0000"/>
                </a:solidFill>
              </a:rPr>
              <a:t>Donate, Swap or Sell. ...</a:t>
            </a:r>
          </a:p>
          <a:p>
            <a:pPr algn="l"/>
            <a:r>
              <a:rPr lang="en-US" sz="1600" dirty="0">
                <a:solidFill>
                  <a:srgbClr val="FF0000"/>
                </a:solidFill>
              </a:rPr>
              <a:t>Streamline your laundry routine. ...</a:t>
            </a:r>
          </a:p>
          <a:p>
            <a:pPr algn="l"/>
            <a:r>
              <a:rPr lang="en-US" sz="1600" dirty="0">
                <a:solidFill>
                  <a:srgbClr val="FF0000"/>
                </a:solidFill>
              </a:rPr>
              <a:t>Support sustainable brands. ...</a:t>
            </a:r>
          </a:p>
          <a:p>
            <a:pPr algn="l"/>
            <a:r>
              <a:rPr lang="en-US" sz="1600" dirty="0">
                <a:solidFill>
                  <a:srgbClr val="FF0000"/>
                </a:solidFill>
              </a:rPr>
              <a:t>Have Less But Better.</a:t>
            </a:r>
          </a:p>
          <a:p>
            <a:pPr algn="l"/>
            <a:r>
              <a:rPr lang="en-US" sz="1600" dirty="0">
                <a:solidFill>
                  <a:srgbClr val="FF0000"/>
                </a:solidFill>
              </a:rPr>
              <a:t>AND ….</a:t>
            </a:r>
          </a:p>
        </p:txBody>
      </p:sp>
      <p:sp>
        <p:nvSpPr>
          <p:cNvPr id="1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person&#10;&#10;Description automatically generated">
            <a:extLst>
              <a:ext uri="{FF2B5EF4-FFF2-40B4-BE49-F238E27FC236}">
                <a16:creationId xmlns:a16="http://schemas.microsoft.com/office/drawing/2014/main" id="{4B87660B-396E-4D36-9F63-9A8A4E7B7617}"/>
              </a:ext>
            </a:extLst>
          </p:cNvPr>
          <p:cNvPicPr>
            <a:picLocks noChangeAspect="1"/>
          </p:cNvPicPr>
          <p:nvPr/>
        </p:nvPicPr>
        <p:blipFill rotWithShape="1">
          <a:blip r:embed="rId2">
            <a:extLst>
              <a:ext uri="{28A0092B-C50C-407E-A947-70E740481C1C}">
                <a14:useLocalDpi xmlns:a14="http://schemas.microsoft.com/office/drawing/2010/main" val="0"/>
              </a:ext>
            </a:extLst>
          </a:blip>
          <a:srcRect b="30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9264728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icture containing tree, grass, outdoor, forest&#10;&#10;Description automatically generated">
            <a:extLst>
              <a:ext uri="{FF2B5EF4-FFF2-40B4-BE49-F238E27FC236}">
                <a16:creationId xmlns:a16="http://schemas.microsoft.com/office/drawing/2014/main" id="{8178A28A-2230-44BF-8A6E-9556C2D50877}"/>
              </a:ext>
            </a:extLst>
          </p:cNvPr>
          <p:cNvPicPr>
            <a:picLocks noChangeAspect="1"/>
          </p:cNvPicPr>
          <p:nvPr/>
        </p:nvPicPr>
        <p:blipFill rotWithShape="1">
          <a:blip r:embed="rId2">
            <a:alphaModFix amt="50000"/>
            <a:extLst>
              <a:ext uri="{28A0092B-C50C-407E-A947-70E740481C1C}">
                <a14:useLocalDpi xmlns:a14="http://schemas.microsoft.com/office/drawing/2010/main" val="0"/>
              </a:ext>
            </a:extLst>
          </a:blip>
          <a:srcRect l="5557" r="5555"/>
          <a:stretch/>
        </p:blipFill>
        <p:spPr>
          <a:xfrm>
            <a:off x="20" y="1"/>
            <a:ext cx="12191980" cy="6857999"/>
          </a:xfrm>
          <a:prstGeom prst="rect">
            <a:avLst/>
          </a:prstGeom>
        </p:spPr>
      </p:pic>
      <p:sp>
        <p:nvSpPr>
          <p:cNvPr id="2" name="Title 1">
            <a:extLst>
              <a:ext uri="{FF2B5EF4-FFF2-40B4-BE49-F238E27FC236}">
                <a16:creationId xmlns:a16="http://schemas.microsoft.com/office/drawing/2014/main" id="{C49926A5-0D2F-4D75-B945-05CFCB8810C5}"/>
              </a:ext>
            </a:extLst>
          </p:cNvPr>
          <p:cNvSpPr>
            <a:spLocks noGrp="1"/>
          </p:cNvSpPr>
          <p:nvPr>
            <p:ph type="ctrTitle"/>
          </p:nvPr>
        </p:nvSpPr>
        <p:spPr>
          <a:xfrm>
            <a:off x="1524000" y="1122362"/>
            <a:ext cx="9144000" cy="2900518"/>
          </a:xfrm>
        </p:spPr>
        <p:txBody>
          <a:bodyPr>
            <a:normAutofit/>
          </a:bodyPr>
          <a:lstStyle/>
          <a:p>
            <a:r>
              <a:rPr lang="en-GB">
                <a:solidFill>
                  <a:srgbClr val="FFFFFF"/>
                </a:solidFill>
              </a:rPr>
              <a:t>Do the deathbed test</a:t>
            </a:r>
          </a:p>
        </p:txBody>
      </p:sp>
      <p:sp>
        <p:nvSpPr>
          <p:cNvPr id="3" name="Subtitle 2">
            <a:extLst>
              <a:ext uri="{FF2B5EF4-FFF2-40B4-BE49-F238E27FC236}">
                <a16:creationId xmlns:a16="http://schemas.microsoft.com/office/drawing/2014/main" id="{C1B9E9EE-F3FE-4736-BCB3-143B9F56F0B2}"/>
              </a:ext>
            </a:extLst>
          </p:cNvPr>
          <p:cNvSpPr>
            <a:spLocks noGrp="1"/>
          </p:cNvSpPr>
          <p:nvPr>
            <p:ph type="subTitle" idx="1"/>
          </p:nvPr>
        </p:nvSpPr>
        <p:spPr>
          <a:xfrm>
            <a:off x="1524000" y="4159404"/>
            <a:ext cx="9144000" cy="1098395"/>
          </a:xfrm>
        </p:spPr>
        <p:txBody>
          <a:bodyPr>
            <a:normAutofit/>
          </a:bodyPr>
          <a:lstStyle/>
          <a:p>
            <a:r>
              <a:rPr lang="en-GB" sz="2000">
                <a:solidFill>
                  <a:srgbClr val="FFFFFF"/>
                </a:solidFill>
              </a:rPr>
              <a:t>Will you wish you’d spent more time shopping or walking in the woods?</a:t>
            </a:r>
          </a:p>
          <a:p>
            <a:r>
              <a:rPr lang="en-GB" sz="2000">
                <a:solidFill>
                  <a:srgbClr val="FFFFFF"/>
                </a:solidFill>
              </a:rPr>
              <a:t>Will you wish you’d worked harder to buy a thinner TV or a smarter smart phone? Or wish you’d spent more time doing things you like, with the people you like?</a:t>
            </a:r>
          </a:p>
        </p:txBody>
      </p:sp>
    </p:spTree>
    <p:extLst>
      <p:ext uri="{BB962C8B-B14F-4D97-AF65-F5344CB8AC3E}">
        <p14:creationId xmlns:p14="http://schemas.microsoft.com/office/powerpoint/2010/main" val="364467513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817500-1099-9FB2-87D8-4DBD462B2D96}"/>
              </a:ext>
            </a:extLst>
          </p:cNvPr>
          <p:cNvSpPr>
            <a:spLocks noGrp="1"/>
          </p:cNvSpPr>
          <p:nvPr>
            <p:ph type="title"/>
          </p:nvPr>
        </p:nvSpPr>
        <p:spPr/>
        <p:txBody>
          <a:bodyPr/>
          <a:lstStyle/>
          <a:p>
            <a:r>
              <a:rPr lang="en-US" dirty="0">
                <a:cs typeface="Calibri Light"/>
              </a:rPr>
              <a:t>References</a:t>
            </a:r>
            <a:endParaRPr lang="en-US" dirty="0"/>
          </a:p>
        </p:txBody>
      </p:sp>
      <p:sp>
        <p:nvSpPr>
          <p:cNvPr id="3" name="Content Placeholder 2">
            <a:extLst>
              <a:ext uri="{FF2B5EF4-FFF2-40B4-BE49-F238E27FC236}">
                <a16:creationId xmlns:a16="http://schemas.microsoft.com/office/drawing/2014/main" id="{63E74104-6230-A788-CDC5-714B6DBA0874}"/>
              </a:ext>
            </a:extLst>
          </p:cNvPr>
          <p:cNvSpPr>
            <a:spLocks noGrp="1"/>
          </p:cNvSpPr>
          <p:nvPr>
            <p:ph idx="1"/>
          </p:nvPr>
        </p:nvSpPr>
        <p:spPr/>
        <p:txBody>
          <a:bodyPr vert="horz" lIns="91440" tIns="45720" rIns="91440" bIns="45720" rtlCol="0" anchor="t">
            <a:normAutofit/>
          </a:bodyPr>
          <a:lstStyle/>
          <a:p>
            <a:pPr marL="342900" indent="-342900">
              <a:buAutoNum type="arabicPeriod"/>
            </a:pPr>
            <a:r>
              <a:rPr lang="en-US" sz="1400" dirty="0">
                <a:ea typeface="+mn-lt"/>
                <a:cs typeface="+mn-lt"/>
              </a:rPr>
              <a:t>P.M. Rafi-Ul-Shan, D.B. Grant, P. Perry, S. Ahmed, Relationship between sustainability and risk management in fashion supply chains: a systematic literature review, Int. J. Retail </a:t>
            </a:r>
            <a:r>
              <a:rPr lang="en-US" sz="1400" dirty="0" err="1">
                <a:ea typeface="+mn-lt"/>
                <a:cs typeface="+mn-lt"/>
              </a:rPr>
              <a:t>Distrib</a:t>
            </a:r>
            <a:r>
              <a:rPr lang="en-US" sz="1400" dirty="0">
                <a:ea typeface="+mn-lt"/>
                <a:cs typeface="+mn-lt"/>
              </a:rPr>
              <a:t>. Manag., 46 (2018), pp. 466-486.</a:t>
            </a:r>
            <a:endParaRPr lang="en-US" sz="1400">
              <a:ea typeface="+mn-lt"/>
              <a:cs typeface="+mn-lt"/>
            </a:endParaRPr>
          </a:p>
          <a:p>
            <a:pPr marL="342900" indent="-342900">
              <a:buAutoNum type="arabicPeriod"/>
            </a:pPr>
            <a:r>
              <a:rPr lang="en-US" sz="1400" dirty="0">
                <a:ea typeface="+mn-lt"/>
                <a:cs typeface="+mn-lt"/>
              </a:rPr>
              <a:t>L. </a:t>
            </a:r>
            <a:r>
              <a:rPr lang="en-US" sz="1400" dirty="0" err="1">
                <a:ea typeface="+mn-lt"/>
                <a:cs typeface="+mn-lt"/>
              </a:rPr>
              <a:t>Akenji</a:t>
            </a:r>
            <a:r>
              <a:rPr lang="en-US" sz="1400" dirty="0">
                <a:ea typeface="+mn-lt"/>
                <a:cs typeface="+mn-lt"/>
              </a:rPr>
              <a:t>, Consumer </a:t>
            </a:r>
            <a:r>
              <a:rPr lang="en-US" sz="1400" dirty="0" err="1">
                <a:ea typeface="+mn-lt"/>
                <a:cs typeface="+mn-lt"/>
              </a:rPr>
              <a:t>Scapegoatism</a:t>
            </a:r>
            <a:r>
              <a:rPr lang="en-US" sz="1400" dirty="0">
                <a:ea typeface="+mn-lt"/>
                <a:cs typeface="+mn-lt"/>
              </a:rPr>
              <a:t> and limits to green consumerism, Journal of Cleaner Production, Vol 63, 15 January 2014, Pages 13-23.</a:t>
            </a:r>
            <a:endParaRPr lang="en-US" sz="1400" dirty="0">
              <a:cs typeface="Calibri"/>
            </a:endParaRPr>
          </a:p>
          <a:p>
            <a:pPr marL="342900" indent="-342900">
              <a:buAutoNum type="arabicPeriod"/>
            </a:pPr>
            <a:r>
              <a:rPr lang="en-US" sz="1400" dirty="0">
                <a:ea typeface="+mn-lt"/>
                <a:cs typeface="+mn-lt"/>
              </a:rPr>
              <a:t>A. </a:t>
            </a:r>
            <a:r>
              <a:rPr lang="en-US" sz="1400" dirty="0" err="1">
                <a:ea typeface="+mn-lt"/>
                <a:cs typeface="+mn-lt"/>
              </a:rPr>
              <a:t>Donmez</a:t>
            </a:r>
            <a:r>
              <a:rPr lang="en-US" sz="1400" dirty="0">
                <a:ea typeface="+mn-lt"/>
                <a:cs typeface="+mn-lt"/>
              </a:rPr>
              <a:t>-Turan, I.E. </a:t>
            </a:r>
            <a:r>
              <a:rPr lang="en-US" sz="1400" dirty="0" err="1">
                <a:ea typeface="+mn-lt"/>
                <a:cs typeface="+mn-lt"/>
              </a:rPr>
              <a:t>Kiliclar</a:t>
            </a:r>
            <a:r>
              <a:rPr lang="en-US" sz="1400" dirty="0">
                <a:ea typeface="+mn-lt"/>
                <a:cs typeface="+mn-lt"/>
              </a:rPr>
              <a:t>, The analysis of pro-environmental </a:t>
            </a:r>
            <a:r>
              <a:rPr lang="en-US" sz="1400" dirty="0" err="1">
                <a:ea typeface="+mn-lt"/>
                <a:cs typeface="+mn-lt"/>
              </a:rPr>
              <a:t>behaviour</a:t>
            </a:r>
            <a:r>
              <a:rPr lang="en-US" sz="1400" dirty="0">
                <a:ea typeface="+mn-lt"/>
                <a:cs typeface="+mn-lt"/>
              </a:rPr>
              <a:t> based on ecological worldviews, environmental training/knowledge and goal frames, Journal of Cleaner Production, Vol. 279 (2021), p. 123518.</a:t>
            </a:r>
            <a:endParaRPr lang="en-US" sz="1400">
              <a:cs typeface="Calibri" panose="020F0502020204030204"/>
            </a:endParaRPr>
          </a:p>
          <a:p>
            <a:pPr marL="342900" indent="-342900">
              <a:buAutoNum type="arabicPeriod"/>
            </a:pPr>
            <a:r>
              <a:rPr lang="en-US" sz="1400" dirty="0">
                <a:ea typeface="+mn-lt"/>
                <a:cs typeface="+mn-lt"/>
              </a:rPr>
              <a:t>U. Golob, L. </a:t>
            </a:r>
            <a:r>
              <a:rPr lang="en-US" sz="1400" dirty="0" err="1">
                <a:ea typeface="+mn-lt"/>
                <a:cs typeface="+mn-lt"/>
              </a:rPr>
              <a:t>Kronegger</a:t>
            </a:r>
            <a:r>
              <a:rPr lang="en-US" sz="1400" dirty="0">
                <a:ea typeface="+mn-lt"/>
                <a:cs typeface="+mn-lt"/>
              </a:rPr>
              <a:t>, Environmental consciousness of European consumers: a segmentation-based study, J. Clean. Prod., 221 (2019), pp. 1-9,</a:t>
            </a:r>
            <a:endParaRPr lang="en-US" sz="1400" dirty="0">
              <a:cs typeface="Calibri"/>
            </a:endParaRPr>
          </a:p>
          <a:p>
            <a:pPr marL="342900" indent="-342900">
              <a:buAutoNum type="arabicPeriod"/>
            </a:pPr>
            <a:r>
              <a:rPr lang="en-US" sz="1400" dirty="0">
                <a:ea typeface="+mn-lt"/>
                <a:cs typeface="+mn-lt"/>
              </a:rPr>
              <a:t>Gillani, A. and </a:t>
            </a:r>
            <a:r>
              <a:rPr lang="en-US" sz="1400" dirty="0" err="1">
                <a:ea typeface="+mn-lt"/>
                <a:cs typeface="+mn-lt"/>
              </a:rPr>
              <a:t>Kutaula</a:t>
            </a:r>
            <a:r>
              <a:rPr lang="en-US" sz="1400" dirty="0">
                <a:ea typeface="+mn-lt"/>
                <a:cs typeface="+mn-lt"/>
              </a:rPr>
              <a:t>, S., 2018. An introduction to special issue: sustainability and ethical consumerism. </a:t>
            </a:r>
            <a:r>
              <a:rPr lang="en-US" sz="1400" i="1" dirty="0">
                <a:ea typeface="+mn-lt"/>
                <a:cs typeface="+mn-lt"/>
              </a:rPr>
              <a:t>Management Decision</a:t>
            </a:r>
            <a:r>
              <a:rPr lang="en-US" sz="1400" dirty="0">
                <a:ea typeface="+mn-lt"/>
                <a:cs typeface="+mn-lt"/>
              </a:rPr>
              <a:t>.</a:t>
            </a:r>
            <a:endParaRPr lang="en-US" sz="1400">
              <a:cs typeface="Calibri"/>
            </a:endParaRPr>
          </a:p>
          <a:p>
            <a:pPr marL="342900" indent="-342900">
              <a:buAutoNum type="arabicPeriod"/>
            </a:pPr>
            <a:endParaRPr lang="en-US" sz="1400" dirty="0">
              <a:cs typeface="Calibri"/>
            </a:endParaRPr>
          </a:p>
          <a:p>
            <a:endParaRPr lang="en-US" dirty="0">
              <a:cs typeface="Calibri"/>
            </a:endParaRPr>
          </a:p>
        </p:txBody>
      </p:sp>
    </p:spTree>
    <p:extLst>
      <p:ext uri="{BB962C8B-B14F-4D97-AF65-F5344CB8AC3E}">
        <p14:creationId xmlns:p14="http://schemas.microsoft.com/office/powerpoint/2010/main" val="26169719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033FA223336B44AB78A5EBBE6527CC3" ma:contentTypeVersion="7" ma:contentTypeDescription="Create a new document." ma:contentTypeScope="" ma:versionID="67899e27d6a30a1b0680042708aad820">
  <xsd:schema xmlns:xsd="http://www.w3.org/2001/XMLSchema" xmlns:xs="http://www.w3.org/2001/XMLSchema" xmlns:p="http://schemas.microsoft.com/office/2006/metadata/properties" xmlns:ns3="7b23fa32-4003-4364-bee1-595462966394" xmlns:ns4="f54e4810-f1f5-4bce-aa8e-e4722dc561be" targetNamespace="http://schemas.microsoft.com/office/2006/metadata/properties" ma:root="true" ma:fieldsID="868ebffb0b35b0d1c6b48b017c9dca7c" ns3:_="" ns4:_="">
    <xsd:import namespace="7b23fa32-4003-4364-bee1-595462966394"/>
    <xsd:import namespace="f54e4810-f1f5-4bce-aa8e-e4722dc561be"/>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23fa32-4003-4364-bee1-59546296639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54e4810-f1f5-4bce-aa8e-e4722dc561b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ED815348-2491-4BBC-ACB1-497FB0855A7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b23fa32-4003-4364-bee1-595462966394"/>
    <ds:schemaRef ds:uri="f54e4810-f1f5-4bce-aa8e-e4722dc561b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AA2CCE4-85FE-4298-ABD2-7387A804557B}">
  <ds:schemaRefs>
    <ds:schemaRef ds:uri="http://schemas.microsoft.com/sharepoint/v3/contenttype/forms"/>
  </ds:schemaRefs>
</ds:datastoreItem>
</file>

<file path=customXml/itemProps3.xml><?xml version="1.0" encoding="utf-8"?>
<ds:datastoreItem xmlns:ds="http://schemas.openxmlformats.org/officeDocument/2006/customXml" ds:itemID="{0E03A568-29C1-4938-8BB5-A4E6C09EA8A4}">
  <ds:schemaRefs>
    <ds:schemaRef ds:uri="http://schemas.microsoft.com/office/infopath/2007/PartnerControls"/>
    <ds:schemaRef ds:uri="http://www.w3.org/XML/1998/namespace"/>
    <ds:schemaRef ds:uri="http://schemas.microsoft.com/office/2006/metadata/properties"/>
    <ds:schemaRef ds:uri="http://schemas.microsoft.com/office/2006/documentManagement/types"/>
    <ds:schemaRef ds:uri="http://purl.org/dc/dcmitype/"/>
    <ds:schemaRef ds:uri="http://purl.org/dc/elements/1.1/"/>
    <ds:schemaRef ds:uri="http://schemas.openxmlformats.org/package/2006/metadata/core-properties"/>
    <ds:schemaRef ds:uri="f54e4810-f1f5-4bce-aa8e-e4722dc561be"/>
    <ds:schemaRef ds:uri="7b23fa32-4003-4364-bee1-595462966394"/>
    <ds:schemaRef ds:uri="http://purl.org/dc/terms/"/>
  </ds:schemaRefs>
</ds:datastoreItem>
</file>

<file path=docProps/app.xml><?xml version="1.0" encoding="utf-8"?>
<Properties xmlns="http://schemas.openxmlformats.org/officeDocument/2006/extended-properties" xmlns:vt="http://schemas.openxmlformats.org/officeDocument/2006/docPropsVTypes">
  <TotalTime>1063</TotalTime>
  <Words>1147</Words>
  <Application>Microsoft Office PowerPoint</Application>
  <PresentationFormat>Widescreen</PresentationFormat>
  <Paragraphs>59</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BYEBYE BUY!BUY!BUY!</vt:lpstr>
      <vt:lpstr>Stuff. We see it, we like it , we want it. Then we bin it.</vt:lpstr>
      <vt:lpstr>We’re being served. Where’s the problem?</vt:lpstr>
      <vt:lpstr>Consumerism is incompatible with the environment</vt:lpstr>
      <vt:lpstr>Change is needed</vt:lpstr>
      <vt:lpstr>What’s the solution?</vt:lpstr>
      <vt:lpstr>Do you have a problem?</vt:lpstr>
      <vt:lpstr>Buy less. Choose well. Make it last.</vt:lpstr>
      <vt:lpstr>Do the deathbed test</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BYEBYE BUY!BUY!BUY!</dc:title>
  <dc:creator>Marius Tipa (2011920)</dc:creator>
  <cp:lastModifiedBy>Marius Tipa (2011920)</cp:lastModifiedBy>
  <cp:revision>78</cp:revision>
  <dcterms:created xsi:type="dcterms:W3CDTF">2022-03-31T13:12:34Z</dcterms:created>
  <dcterms:modified xsi:type="dcterms:W3CDTF">2022-04-25T19:43:49Z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0x0101000033FA223336B44AB78A5EBBE6527CC3</vt:lpwstr>
  </property>
</Properties>
</file>